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42" r:id="rId3"/>
    <p:sldId id="317" r:id="rId4"/>
    <p:sldId id="329" r:id="rId5"/>
    <p:sldId id="335" r:id="rId6"/>
    <p:sldId id="316" r:id="rId7"/>
    <p:sldId id="331" r:id="rId8"/>
    <p:sldId id="319" r:id="rId9"/>
    <p:sldId id="318" r:id="rId10"/>
    <p:sldId id="320" r:id="rId11"/>
    <p:sldId id="339" r:id="rId12"/>
    <p:sldId id="321" r:id="rId13"/>
    <p:sldId id="322" r:id="rId14"/>
    <p:sldId id="323" r:id="rId15"/>
    <p:sldId id="324" r:id="rId16"/>
    <p:sldId id="325" r:id="rId17"/>
    <p:sldId id="315" r:id="rId18"/>
    <p:sldId id="327" r:id="rId19"/>
    <p:sldId id="328" r:id="rId20"/>
    <p:sldId id="332" r:id="rId21"/>
    <p:sldId id="333" r:id="rId22"/>
    <p:sldId id="340" r:id="rId23"/>
  </p:sldIdLst>
  <p:sldSz cx="9144000" cy="6858000" type="screen4x3"/>
  <p:notesSz cx="4870450" cy="70993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FF7C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1" autoAdjust="0"/>
    <p:restoredTop sz="94660"/>
  </p:normalViewPr>
  <p:slideViewPr>
    <p:cSldViewPr>
      <p:cViewPr varScale="1">
        <p:scale>
          <a:sx n="63" d="100"/>
          <a:sy n="63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11052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86" tIns="34194" rIns="68386" bIns="34194" numCol="1" anchor="t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758795" y="1"/>
            <a:ext cx="211052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86" tIns="34194" rIns="68386" bIns="34194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1988" y="533400"/>
            <a:ext cx="3546475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7046" y="3372168"/>
            <a:ext cx="3896360" cy="319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86" tIns="34194" rIns="68386" bIns="34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103"/>
            <a:ext cx="211052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86" tIns="34194" rIns="68386" bIns="34194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758795" y="6743103"/>
            <a:ext cx="211052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86" tIns="34194" rIns="68386" bIns="34194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39D3E1DD-1855-40EC-B4F2-B399AEDCBF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1279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/20</a:t>
            </a:r>
            <a:r>
              <a:rPr kumimoji="1" lang="ja-JP" altLang="en-US" dirty="0" smtClean="0"/>
              <a:t>日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同一内容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13:00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16:30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CoderDojo</a:t>
            </a:r>
            <a:r>
              <a:rPr kumimoji="1" lang="ja-JP" altLang="en-US" dirty="0" smtClean="0"/>
              <a:t>市川真間用資料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31335" fontAlgn="auto">
              <a:spcBef>
                <a:spcPts val="0"/>
              </a:spcBef>
              <a:spcAft>
                <a:spcPts val="0"/>
              </a:spcAft>
            </a:pPr>
            <a:fld id="{636C090F-B3CB-45D8-8C9A-D69B9E5C115B}" type="slidenum">
              <a:rPr lang="ja-JP" altLang="en-US" sz="7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631335"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ja-JP" altLang="en-US" sz="7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61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E6C7E-05FA-453B-8AEC-7763A5487F26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7A54-FE79-40E3-8923-9AE8081D13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2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656D8-F9C9-4433-ACC0-A0FBFEC5A7A0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6616-1329-4C20-A24C-3FB265F6AE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55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17AC18-D054-4B4E-92FE-8A1CC099291A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0EF05-8FA4-44FD-9732-F927C24D3F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4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E95-96FB-4A7B-935B-E10489D3DDD4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127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D02-680F-465A-A8C0-6F3C54D115D5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92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BD13-9A34-4DD0-A6BF-813660E05BEC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57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EFA4-B44A-4F46-9C34-092440B6095F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11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5E89-E150-439D-A058-B01D8F93FD03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14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7D12-FA3C-48CB-82D5-C9726356719B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09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92F-545A-46EE-872E-9EDFD0BED946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02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3CFB-8DAE-4FCF-9209-C696A3FA6600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4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3E1D9-CD33-4D0C-A10D-7864C1F26F00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6791-9E44-4D5D-84D2-CA44E8ABFE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854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976C-013E-4580-B83E-301FB6AE1959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30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1910-0C07-4BC4-9EE6-D2932D8D081C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39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4BF5-4273-408D-A39E-6181DCC5F387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30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9BDD9-B7E2-4CCE-A2E9-E14B52E8848D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6E80-D8D4-418F-B1E2-44F29851F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E5C2A-38B7-431B-B867-8103C9E9D595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167E-36DC-449B-9FE3-E896DD7C58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34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BC33F-088F-4BDA-847C-D0E042E130F7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0203-31C9-43DE-9EC1-E54AE49793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17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5AB1-EEFE-419C-8A93-079E12959614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731-253F-4B19-976D-7EA7B3125D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12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85A43-CF3C-4A96-9B13-BBFCB9A7170F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9B73-A815-4F21-92C6-61809DE83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5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E9986-9851-4F6A-A0DF-A38786A2BA97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5713-61A0-4B11-A3E5-9568F80C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64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70A2D-BC6D-4D19-820B-CDE7F4C0ADD8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1AEA-D94B-4DDF-B8AC-984445C0C4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fld id="{5B28C459-1523-4C19-9D6D-108F6EFF57A3}" type="datetime1">
              <a:rPr lang="ja-JP" altLang="en-US" smtClean="0"/>
              <a:t>2019/1/27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BDDDF70-51DA-48E8-B03B-E0CBBF1794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37C3D-D003-4982-B653-1EA4C2F53CC5}" type="datetime1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35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998" y="1844259"/>
            <a:ext cx="821396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プログラミングの基本となるアルゴリズムの練習です。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基本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から、素数を求める、並び替えをするなどプログラムを作ってみましょう。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・フローチャートとプログラムの基本構造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・リスト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・合計の計算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・素数を求めよう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・並び替えしよう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が最終目標です。すでに知っている人は途中を飛ばしてやっても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いいよ。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素数を求めるプログラム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選択整列法を用いた整列プログラム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/>
            </a:r>
            <a:b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</a:b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51538"/>
              </p:ext>
            </p:extLst>
          </p:nvPr>
        </p:nvGraphicFramePr>
        <p:xfrm>
          <a:off x="1652251" y="469340"/>
          <a:ext cx="5468260" cy="1202636"/>
        </p:xfrm>
        <a:graphic>
          <a:graphicData uri="http://schemas.openxmlformats.org/drawingml/2006/table">
            <a:tbl>
              <a:tblPr firstRow="1" firstCol="1" bandRow="1"/>
              <a:tblGrid>
                <a:gridCol w="5468260">
                  <a:extLst>
                    <a:ext uri="{9D8B030D-6E8A-4147-A177-3AD203B41FA5}">
                      <a16:colId xmlns:a16="http://schemas.microsoft.com/office/drawing/2014/main" val="1336334468"/>
                    </a:ext>
                  </a:extLst>
                </a:gridCol>
              </a:tblGrid>
              <a:tr h="1202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アルゴリズム入門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(Ver. </a:t>
                      </a:r>
                      <a:r>
                        <a:rPr lang="en-US" altLang="ja-JP" sz="18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0.9</a:t>
                      </a:r>
                      <a:r>
                        <a:rPr lang="en-US" sz="18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2018/10/07)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135308"/>
                  </a:ext>
                </a:extLst>
              </a:tr>
            </a:tbl>
          </a:graphicData>
        </a:graphic>
      </p:graphicFrame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83" y="5846345"/>
            <a:ext cx="1383302" cy="5109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3777121" y="6018770"/>
            <a:ext cx="40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Go.Ota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CoderDojo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市川真間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65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981" y="1736109"/>
            <a:ext cx="3049592" cy="1725022"/>
          </a:xfrm>
          <a:prstGeom prst="rect">
            <a:avLst/>
          </a:prstGeom>
        </p:spPr>
      </p:pic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52400" y="400622"/>
            <a:ext cx="6887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の対応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09600" y="1219200"/>
            <a:ext cx="5562600" cy="4648200"/>
            <a:chOff x="1143000" y="1524000"/>
            <a:chExt cx="4274630" cy="3544830"/>
          </a:xfrm>
        </p:grpSpPr>
        <p:sp>
          <p:nvSpPr>
            <p:cNvPr id="103465" name="Text Box 41"/>
            <p:cNvSpPr txBox="1">
              <a:spLocks noChangeArrowheads="1"/>
            </p:cNvSpPr>
            <p:nvPr/>
          </p:nvSpPr>
          <p:spPr bwMode="auto">
            <a:xfrm>
              <a:off x="1143000" y="1524000"/>
              <a:ext cx="3167062" cy="352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ja-JP" altLang="en-US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繰り返し</a:t>
              </a:r>
              <a:r>
                <a:rPr lang="en-US" altLang="ja-JP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:</a:t>
              </a:r>
              <a:r>
                <a:rPr lang="ja-JP" altLang="en-US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回数指定</a:t>
              </a:r>
              <a:endPara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5" name="AutoShape 81"/>
            <p:cNvSpPr>
              <a:spLocks noChangeArrowheads="1"/>
            </p:cNvSpPr>
            <p:nvPr/>
          </p:nvSpPr>
          <p:spPr bwMode="auto">
            <a:xfrm>
              <a:off x="1608399" y="1933594"/>
              <a:ext cx="2348730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カウンター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</a:t>
              </a: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= 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67" name="AutoShape 43"/>
            <p:cNvSpPr>
              <a:spLocks noChangeArrowheads="1"/>
            </p:cNvSpPr>
            <p:nvPr/>
          </p:nvSpPr>
          <p:spPr bwMode="auto">
            <a:xfrm>
              <a:off x="1386032" y="3444024"/>
              <a:ext cx="2906303" cy="493713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&lt;= 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回数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68" name="AutoShape 44"/>
            <p:cNvSpPr>
              <a:spLocks noChangeArrowheads="1"/>
            </p:cNvSpPr>
            <p:nvPr/>
          </p:nvSpPr>
          <p:spPr bwMode="auto">
            <a:xfrm>
              <a:off x="1410597" y="4154429"/>
              <a:ext cx="2644998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</a:p>
          </p:txBody>
        </p:sp>
        <p:sp>
          <p:nvSpPr>
            <p:cNvPr id="103469" name="Line 45"/>
            <p:cNvSpPr>
              <a:spLocks noChangeShapeType="1"/>
            </p:cNvSpPr>
            <p:nvPr/>
          </p:nvSpPr>
          <p:spPr bwMode="auto">
            <a:xfrm>
              <a:off x="2819501" y="3160655"/>
              <a:ext cx="3339" cy="29051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0" name="Line 46"/>
            <p:cNvSpPr>
              <a:spLocks noChangeShapeType="1"/>
            </p:cNvSpPr>
            <p:nvPr/>
          </p:nvSpPr>
          <p:spPr bwMode="auto">
            <a:xfrm>
              <a:off x="2866256" y="4792605"/>
              <a:ext cx="3339" cy="276225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1" name="Line 47"/>
            <p:cNvSpPr>
              <a:spLocks noChangeShapeType="1"/>
            </p:cNvSpPr>
            <p:nvPr/>
          </p:nvSpPr>
          <p:spPr bwMode="auto">
            <a:xfrm>
              <a:off x="2782764" y="2357380"/>
              <a:ext cx="3341" cy="304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2" name="Text Box 48"/>
            <p:cNvSpPr txBox="1">
              <a:spLocks noChangeArrowheads="1"/>
            </p:cNvSpPr>
            <p:nvPr/>
          </p:nvSpPr>
          <p:spPr bwMode="auto">
            <a:xfrm>
              <a:off x="3683607" y="2427170"/>
              <a:ext cx="14845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3" name="Line 49"/>
            <p:cNvSpPr>
              <a:spLocks noChangeShapeType="1"/>
            </p:cNvSpPr>
            <p:nvPr/>
          </p:nvSpPr>
          <p:spPr bwMode="auto">
            <a:xfrm>
              <a:off x="4164705" y="3690880"/>
              <a:ext cx="303909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 flipH="1">
              <a:off x="4455926" y="3697169"/>
              <a:ext cx="25377" cy="111131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5" name="Line 51"/>
            <p:cNvSpPr>
              <a:spLocks noChangeShapeType="1"/>
            </p:cNvSpPr>
            <p:nvPr/>
          </p:nvSpPr>
          <p:spPr bwMode="auto">
            <a:xfrm flipH="1">
              <a:off x="2819501" y="4778317"/>
              <a:ext cx="163976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6" name="Text Box 52"/>
            <p:cNvSpPr txBox="1">
              <a:spLocks noChangeArrowheads="1"/>
            </p:cNvSpPr>
            <p:nvPr/>
          </p:nvSpPr>
          <p:spPr bwMode="auto">
            <a:xfrm>
              <a:off x="2485551" y="3820996"/>
              <a:ext cx="178504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3477" name="Line 53"/>
            <p:cNvSpPr>
              <a:spLocks noChangeShapeType="1"/>
            </p:cNvSpPr>
            <p:nvPr/>
          </p:nvSpPr>
          <p:spPr bwMode="auto">
            <a:xfrm>
              <a:off x="1143000" y="2524067"/>
              <a:ext cx="1616388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8" name="Line 54"/>
            <p:cNvSpPr>
              <a:spLocks noChangeShapeType="1"/>
            </p:cNvSpPr>
            <p:nvPr/>
          </p:nvSpPr>
          <p:spPr bwMode="auto">
            <a:xfrm>
              <a:off x="1173056" y="2524067"/>
              <a:ext cx="0" cy="2117725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9" name="Line 55"/>
            <p:cNvSpPr>
              <a:spLocks noChangeShapeType="1"/>
            </p:cNvSpPr>
            <p:nvPr/>
          </p:nvSpPr>
          <p:spPr bwMode="auto">
            <a:xfrm>
              <a:off x="1169717" y="4657667"/>
              <a:ext cx="1713236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>
              <a:off x="2849557" y="4497330"/>
              <a:ext cx="33396" cy="1587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6" name="AutoShape 82"/>
            <p:cNvSpPr>
              <a:spLocks noChangeArrowheads="1"/>
            </p:cNvSpPr>
            <p:nvPr/>
          </p:nvSpPr>
          <p:spPr bwMode="auto">
            <a:xfrm>
              <a:off x="1396699" y="2631223"/>
              <a:ext cx="2994461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カウンター</a:t>
              </a: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2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づつ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変える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7" name="Line 83"/>
            <p:cNvSpPr>
              <a:spLocks noChangeShapeType="1"/>
            </p:cNvSpPr>
            <p:nvPr/>
          </p:nvSpPr>
          <p:spPr bwMode="auto">
            <a:xfrm>
              <a:off x="2832860" y="3849630"/>
              <a:ext cx="3339" cy="29051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4024163" y="3640222"/>
              <a:ext cx="139346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8" name="直線矢印コネクタ 7"/>
          <p:cNvCxnSpPr/>
          <p:nvPr/>
        </p:nvCxnSpPr>
        <p:spPr bwMode="auto">
          <a:xfrm flipH="1">
            <a:off x="6019800" y="1450032"/>
            <a:ext cx="457200" cy="759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6050280" y="109077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回数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60391" y="4451595"/>
            <a:ext cx="3759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はシステムが使い見えません。</a:t>
            </a:r>
          </a:p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カウンターも変数です。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92632" y="270215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9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Text Box 52"/>
          <p:cNvSpPr txBox="1">
            <a:spLocks noChangeArrowheads="1"/>
          </p:cNvSpPr>
          <p:nvPr/>
        </p:nvSpPr>
        <p:spPr bwMode="auto">
          <a:xfrm>
            <a:off x="2954338" y="1136551"/>
            <a:ext cx="5575300" cy="2308324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簡単な仕組みの自動販売機</a:t>
            </a:r>
            <a:b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円玉を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枚だけ入れられる</a:t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・商品は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つだ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け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・商品切れランプは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・お金返却ボタンは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・つり銭切れランプは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・お金を入れて一定時間たったら自動的にお金返却は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一番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簡単な自動販売機</a:t>
            </a:r>
          </a:p>
        </p:txBody>
      </p:sp>
      <p:sp>
        <p:nvSpPr>
          <p:cNvPr id="4100" name="Rectangle 21"/>
          <p:cNvSpPr>
            <a:spLocks noChangeArrowheads="1"/>
          </p:cNvSpPr>
          <p:nvPr/>
        </p:nvSpPr>
        <p:spPr bwMode="auto">
          <a:xfrm>
            <a:off x="604838" y="854075"/>
            <a:ext cx="1676400" cy="2590800"/>
          </a:xfrm>
          <a:prstGeom prst="rect">
            <a:avLst/>
          </a:prstGeom>
          <a:solidFill>
            <a:srgbClr val="FF3F3F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1" name="Rectangle 23"/>
          <p:cNvSpPr>
            <a:spLocks noChangeArrowheads="1"/>
          </p:cNvSpPr>
          <p:nvPr/>
        </p:nvSpPr>
        <p:spPr bwMode="auto">
          <a:xfrm>
            <a:off x="757238" y="981075"/>
            <a:ext cx="990600" cy="132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10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082675"/>
            <a:ext cx="500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24"/>
          <p:cNvSpPr>
            <a:spLocks noChangeArrowheads="1"/>
          </p:cNvSpPr>
          <p:nvPr/>
        </p:nvSpPr>
        <p:spPr bwMode="auto">
          <a:xfrm>
            <a:off x="1976438" y="1311275"/>
            <a:ext cx="76200" cy="381000"/>
          </a:xfrm>
          <a:prstGeom prst="bevel">
            <a:avLst>
              <a:gd name="adj" fmla="val 3125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4" name="AutoShape 25"/>
          <p:cNvSpPr>
            <a:spLocks noChangeArrowheads="1"/>
          </p:cNvSpPr>
          <p:nvPr/>
        </p:nvSpPr>
        <p:spPr bwMode="auto">
          <a:xfrm>
            <a:off x="985838" y="2911475"/>
            <a:ext cx="914400" cy="304800"/>
          </a:xfrm>
          <a:prstGeom prst="bevel">
            <a:avLst>
              <a:gd name="adj" fmla="val 8102"/>
            </a:avLst>
          </a:prstGeom>
          <a:solidFill>
            <a:srgbClr val="80808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05" name="Group 28"/>
          <p:cNvGrpSpPr>
            <a:grpSpLocks/>
          </p:cNvGrpSpPr>
          <p:nvPr/>
        </p:nvGrpSpPr>
        <p:grpSpPr bwMode="auto">
          <a:xfrm>
            <a:off x="822325" y="1992313"/>
            <a:ext cx="914400" cy="244475"/>
            <a:chOff x="2421" y="1584"/>
            <a:chExt cx="576" cy="154"/>
          </a:xfrm>
        </p:grpSpPr>
        <p:sp>
          <p:nvSpPr>
            <p:cNvPr id="4139" name="AutoShape 26"/>
            <p:cNvSpPr>
              <a:spLocks noChangeArrowheads="1"/>
            </p:cNvSpPr>
            <p:nvPr/>
          </p:nvSpPr>
          <p:spPr bwMode="auto">
            <a:xfrm>
              <a:off x="2496" y="1584"/>
              <a:ext cx="384" cy="144"/>
            </a:xfrm>
            <a:prstGeom prst="bevel">
              <a:avLst>
                <a:gd name="adj" fmla="val 8102"/>
              </a:avLst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40" name="Text Box 27"/>
            <p:cNvSpPr txBox="1">
              <a:spLocks noChangeArrowheads="1"/>
            </p:cNvSpPr>
            <p:nvPr/>
          </p:nvSpPr>
          <p:spPr bwMode="auto">
            <a:xfrm>
              <a:off x="2421" y="1584"/>
              <a:ext cx="5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lang="ja-JP" altLang="en-US" sz="1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</a:p>
          </p:txBody>
        </p:sp>
      </p:grpSp>
      <p:pic>
        <p:nvPicPr>
          <p:cNvPr id="4106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90" y="749201"/>
            <a:ext cx="4048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AutoShape 30"/>
          <p:cNvSpPr>
            <a:spLocks noChangeArrowheads="1"/>
          </p:cNvSpPr>
          <p:nvPr/>
        </p:nvSpPr>
        <p:spPr bwMode="auto">
          <a:xfrm rot="2293701">
            <a:off x="2092325" y="1146175"/>
            <a:ext cx="307975" cy="425450"/>
          </a:xfrm>
          <a:prstGeom prst="downArrow">
            <a:avLst>
              <a:gd name="adj1" fmla="val 42556"/>
              <a:gd name="adj2" fmla="val 59843"/>
            </a:avLst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1350963" y="2482850"/>
            <a:ext cx="855662" cy="27463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0000</a:t>
            </a:r>
          </a:p>
        </p:txBody>
      </p:sp>
      <p:sp>
        <p:nvSpPr>
          <p:cNvPr id="4109" name="Text Box 31"/>
          <p:cNvSpPr txBox="1">
            <a:spLocks noChangeArrowheads="1"/>
          </p:cNvSpPr>
          <p:nvPr/>
        </p:nvSpPr>
        <p:spPr bwMode="auto">
          <a:xfrm>
            <a:off x="1277938" y="2409825"/>
            <a:ext cx="579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金額</a:t>
            </a:r>
            <a:r>
              <a:rPr lang="ja-JP" altLang="en-US" sz="1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pic>
        <p:nvPicPr>
          <p:cNvPr id="4126" name="Picture 53" descr="A13A_教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641090"/>
            <a:ext cx="1016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AutoShape 54"/>
          <p:cNvSpPr>
            <a:spLocks noChangeArrowheads="1"/>
          </p:cNvSpPr>
          <p:nvPr/>
        </p:nvSpPr>
        <p:spPr bwMode="auto">
          <a:xfrm>
            <a:off x="2281238" y="4096385"/>
            <a:ext cx="5762623" cy="1694815"/>
          </a:xfrm>
          <a:prstGeom prst="wedgeRectCallout">
            <a:avLst>
              <a:gd name="adj1" fmla="val -58374"/>
              <a:gd name="adj2" fmla="val -16870"/>
            </a:avLst>
          </a:prstGeom>
          <a:solidFill>
            <a:srgbClr val="FFFF99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まず、始めの一番簡単な自動販売機について考えてみましょう。お金を入れることと製品のボタンを押すことしかできません。</a:t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このプログラムの動作を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フローチャートとサンプルプログラムを次スライドに示します。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4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サンプルプログラム　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「自動販売機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949325"/>
            <a:ext cx="3952875" cy="5534025"/>
          </a:xfrm>
          <a:prstGeom prst="rect">
            <a:avLst/>
          </a:prstGeom>
        </p:spPr>
      </p:pic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1828800" y="1045210"/>
            <a:ext cx="1463675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1533525" y="3286760"/>
            <a:ext cx="2017713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飲み物ボタン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が押される</a:t>
            </a: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1543050" y="1583373"/>
            <a:ext cx="2017713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お金が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投入される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>
            <a:off x="1554163" y="2569210"/>
            <a:ext cx="2003425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金額を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円にする</a:t>
            </a:r>
          </a:p>
        </p:txBody>
      </p:sp>
      <p:sp>
        <p:nvSpPr>
          <p:cNvPr id="11" name="AutoShape 40"/>
          <p:cNvSpPr>
            <a:spLocks noChangeArrowheads="1"/>
          </p:cNvSpPr>
          <p:nvPr/>
        </p:nvSpPr>
        <p:spPr bwMode="auto">
          <a:xfrm>
            <a:off x="1533525" y="5288598"/>
            <a:ext cx="2003425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飲み物缶を出す</a:t>
            </a:r>
          </a:p>
        </p:txBody>
      </p: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1541463" y="4294823"/>
            <a:ext cx="2017712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お金が</a:t>
            </a: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入っている</a:t>
            </a:r>
          </a:p>
        </p:txBody>
      </p:sp>
      <p:sp>
        <p:nvSpPr>
          <p:cNvPr id="13" name="Line 42"/>
          <p:cNvSpPr>
            <a:spLocks noChangeShapeType="1"/>
          </p:cNvSpPr>
          <p:nvPr/>
        </p:nvSpPr>
        <p:spPr bwMode="auto">
          <a:xfrm>
            <a:off x="2527300" y="1350010"/>
            <a:ext cx="0" cy="23336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>
            <a:off x="2555875" y="2381885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Line 44"/>
          <p:cNvSpPr>
            <a:spLocks noChangeShapeType="1"/>
          </p:cNvSpPr>
          <p:nvPr/>
        </p:nvSpPr>
        <p:spPr bwMode="auto">
          <a:xfrm>
            <a:off x="2563813" y="310102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2541588" y="411067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>
            <a:off x="2563813" y="5118735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Line 48"/>
          <p:cNvSpPr>
            <a:spLocks noChangeShapeType="1"/>
          </p:cNvSpPr>
          <p:nvPr/>
        </p:nvSpPr>
        <p:spPr bwMode="auto">
          <a:xfrm>
            <a:off x="2555875" y="5791835"/>
            <a:ext cx="0" cy="2476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960438" y="6039485"/>
            <a:ext cx="15954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Line 50"/>
          <p:cNvSpPr>
            <a:spLocks noChangeShapeType="1"/>
          </p:cNvSpPr>
          <p:nvPr/>
        </p:nvSpPr>
        <p:spPr bwMode="auto">
          <a:xfrm flipV="1">
            <a:off x="944563" y="1451610"/>
            <a:ext cx="14287" cy="460216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Line 51"/>
          <p:cNvSpPr>
            <a:spLocks noChangeShapeType="1"/>
          </p:cNvSpPr>
          <p:nvPr/>
        </p:nvSpPr>
        <p:spPr bwMode="auto">
          <a:xfrm>
            <a:off x="930275" y="1467485"/>
            <a:ext cx="15970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Line 56"/>
          <p:cNvSpPr>
            <a:spLocks noChangeShapeType="1"/>
          </p:cNvSpPr>
          <p:nvPr/>
        </p:nvSpPr>
        <p:spPr bwMode="auto">
          <a:xfrm flipV="1">
            <a:off x="1352550" y="1988185"/>
            <a:ext cx="18891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Line 57"/>
          <p:cNvSpPr>
            <a:spLocks noChangeShapeType="1"/>
          </p:cNvSpPr>
          <p:nvPr/>
        </p:nvSpPr>
        <p:spPr bwMode="auto">
          <a:xfrm>
            <a:off x="1366838" y="1973898"/>
            <a:ext cx="0" cy="124777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Line 58"/>
          <p:cNvSpPr>
            <a:spLocks noChangeShapeType="1"/>
          </p:cNvSpPr>
          <p:nvPr/>
        </p:nvSpPr>
        <p:spPr bwMode="auto">
          <a:xfrm>
            <a:off x="1338263" y="3207385"/>
            <a:ext cx="12192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2674938" y="2294573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1173163" y="1664335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2667000" y="4058285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2717800" y="4980623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9" name="Line 63"/>
          <p:cNvSpPr>
            <a:spLocks noChangeShapeType="1"/>
          </p:cNvSpPr>
          <p:nvPr/>
        </p:nvSpPr>
        <p:spPr bwMode="auto">
          <a:xfrm flipH="1">
            <a:off x="960438" y="3686810"/>
            <a:ext cx="5810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Line 64"/>
          <p:cNvSpPr>
            <a:spLocks noChangeShapeType="1"/>
          </p:cNvSpPr>
          <p:nvPr/>
        </p:nvSpPr>
        <p:spPr bwMode="auto">
          <a:xfrm flipH="1">
            <a:off x="931863" y="4688523"/>
            <a:ext cx="6096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1179513" y="3369310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" name="Text Box 66"/>
          <p:cNvSpPr txBox="1">
            <a:spLocks noChangeArrowheads="1"/>
          </p:cNvSpPr>
          <p:nvPr/>
        </p:nvSpPr>
        <p:spPr bwMode="auto">
          <a:xfrm>
            <a:off x="1128713" y="4334510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23112" y="924520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理解・解析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2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91180"/>
            <a:ext cx="624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正三角形の判断</a:t>
            </a: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457200" y="1295400"/>
            <a:ext cx="5575300" cy="3785652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a, b, c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個の三辺の値を入力して、すべての値が同じ場合に、「正三角形」、そうでない場合は「正三角形じゃない」と表示するプログラムを作ってみよう。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フローチャートは作っても、作らなくてもいいです。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a,b,c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以上の数を入力する前提で作っていいです。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565787" y="5365998"/>
            <a:ext cx="44323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解答サンプルプログラムは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正三角形の判断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Picture 13" descr="A21_Seik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981200"/>
            <a:ext cx="203835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648450" y="270215"/>
            <a:ext cx="2007870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開発・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0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6106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単純な</a:t>
            </a:r>
            <a:r>
              <a:rPr lang="en-US" altLang="ja-JP" sz="2800" dirty="0"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ea typeface="メイリオ" panose="020B0604030504040204" pitchFamily="50" charset="-128"/>
              </a:rPr>
              <a:t>から</a:t>
            </a:r>
            <a:r>
              <a:rPr lang="en-US" altLang="ja-JP" sz="2800" dirty="0">
                <a:ea typeface="メイリオ" panose="020B0604030504040204" pitchFamily="50" charset="-128"/>
              </a:rPr>
              <a:t>n</a:t>
            </a:r>
            <a:r>
              <a:rPr lang="ja-JP" altLang="en-US" sz="2800" dirty="0">
                <a:ea typeface="メイリオ" panose="020B0604030504040204" pitchFamily="50" charset="-128"/>
              </a:rPr>
              <a:t>の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合計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89560" y="769593"/>
            <a:ext cx="88239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いろいろ方法で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,1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計算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するプログラムです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の合計」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ここでは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の場合を想定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2057400" y="1699858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1718669" y="3585771"/>
            <a:ext cx="2532535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&gt;5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1718665" y="2187352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2942005" y="2028234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2975972" y="3398446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 flipH="1" flipV="1">
            <a:off x="2975968" y="3506289"/>
            <a:ext cx="2282200" cy="1093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946584" y="4029239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3188769" y="4242810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1718665" y="2856171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2942004" y="2713340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AutoShape 39"/>
          <p:cNvSpPr>
            <a:spLocks noChangeArrowheads="1"/>
          </p:cNvSpPr>
          <p:nvPr/>
        </p:nvSpPr>
        <p:spPr bwMode="auto">
          <a:xfrm>
            <a:off x="1718669" y="4594848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= X +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2975971" y="4412632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1394817" y="5268784"/>
            <a:ext cx="3232802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2975970" y="5097738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Line 58"/>
          <p:cNvSpPr>
            <a:spLocks noChangeShapeType="1"/>
          </p:cNvSpPr>
          <p:nvPr/>
        </p:nvSpPr>
        <p:spPr bwMode="auto">
          <a:xfrm flipH="1">
            <a:off x="5258168" y="3517221"/>
            <a:ext cx="1" cy="244688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3006761" y="5776784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>
            <a:off x="3006760" y="5964109"/>
            <a:ext cx="225140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>
            <a:off x="686168" y="3974827"/>
            <a:ext cx="1032496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Line 58"/>
          <p:cNvSpPr>
            <a:spLocks noChangeShapeType="1"/>
          </p:cNvSpPr>
          <p:nvPr/>
        </p:nvSpPr>
        <p:spPr bwMode="auto">
          <a:xfrm>
            <a:off x="724564" y="3992172"/>
            <a:ext cx="39703" cy="2111806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 flipH="1">
            <a:off x="764267" y="6103977"/>
            <a:ext cx="225140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2989365" y="6103977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AutoShape 34"/>
          <p:cNvSpPr>
            <a:spLocks noChangeArrowheads="1"/>
          </p:cNvSpPr>
          <p:nvPr/>
        </p:nvSpPr>
        <p:spPr bwMode="auto">
          <a:xfrm>
            <a:off x="2057400" y="6303184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48450" y="270215"/>
            <a:ext cx="2007870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理解・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解析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56605" y="2421888"/>
            <a:ext cx="3458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の合計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」では、</a:t>
            </a:r>
          </a:p>
          <a:p>
            <a:pPr algn="l"/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種類の計算方法をプログラミングしています。</a:t>
            </a:r>
            <a:b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その違いを理解しましょう。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91180"/>
            <a:ext cx="76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単純な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偶数の合計</a:t>
            </a:r>
            <a:endParaRPr lang="ja-JP" altLang="en-US" sz="1800" dirty="0"/>
          </a:p>
        </p:txBody>
      </p:sp>
      <p:pic>
        <p:nvPicPr>
          <p:cNvPr id="34" name="Picture 21" descr="A21_Seik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28800"/>
            <a:ext cx="17716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487680" y="1447800"/>
            <a:ext cx="5575300" cy="3231654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の値を入力して、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からな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以下の偶数の合計を求めるプログラムを作成してください。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 =6 : 2+4+6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 =9 : 2+4+6+8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の値を入力」の前に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n=10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の時のプログラムを作るといいかも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761490" y="5242351"/>
            <a:ext cx="44323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解答サンプルプログラムは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偶数の合計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78930" y="1032450"/>
            <a:ext cx="2007870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開発・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7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配列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リストの資料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35280" y="744065"/>
            <a:ext cx="88239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　以下のサンプルプログラムの中身を見て、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添え字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インデックス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に変数を使用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することを理解してください。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スタジオ内に「初歩のリスト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」があります。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95600"/>
            <a:ext cx="5867400" cy="293134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934200" y="315170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理解・解析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9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688" y="29810"/>
            <a:ext cx="8610600" cy="612775"/>
          </a:xfrm>
        </p:spPr>
        <p:txBody>
          <a:bodyPr/>
          <a:lstStyle/>
          <a:p>
            <a:pPr algn="l"/>
            <a:r>
              <a:rPr lang="en-US" altLang="ja-JP" sz="2800" dirty="0"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ea typeface="メイリオ" panose="020B0604030504040204" pitchFamily="50" charset="-128"/>
              </a:rPr>
              <a:t>からの合計</a:t>
            </a:r>
            <a:r>
              <a:rPr lang="en-US" altLang="ja-JP" sz="2800" dirty="0"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ea typeface="メイリオ" panose="020B0604030504040204" pitchFamily="50" charset="-128"/>
              </a:rPr>
              <a:t>リスト版</a:t>
            </a:r>
            <a:r>
              <a:rPr lang="en-US" altLang="ja-JP" sz="2800" dirty="0">
                <a:ea typeface="メイリオ" panose="020B0604030504040204" pitchFamily="50" charset="-128"/>
              </a:rPr>
              <a:t>)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フローチャート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38008" y="555767"/>
            <a:ext cx="8823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リスト版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を解読してみてください。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541229" y="1067624"/>
            <a:ext cx="156065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134325" y="1570358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&lt;- 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入力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1321557" y="1397952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1355524" y="2768164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109161" y="2975835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タイマー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1321556" y="2083058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フローチャート: 定義済み処理 1"/>
          <p:cNvSpPr/>
          <p:nvPr/>
        </p:nvSpPr>
        <p:spPr bwMode="auto">
          <a:xfrm>
            <a:off x="138218" y="2273231"/>
            <a:ext cx="2490711" cy="536225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配列セット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1354517" y="345327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フローチャート: 定義済み処理 28"/>
          <p:cNvSpPr/>
          <p:nvPr/>
        </p:nvSpPr>
        <p:spPr bwMode="auto">
          <a:xfrm>
            <a:off x="109161" y="3656944"/>
            <a:ext cx="2490711" cy="536225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合計計算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>
            <a:off x="1322563" y="4173141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76200" y="4380812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タイム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タイマー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AutoShape 34"/>
          <p:cNvSpPr>
            <a:spLocks noChangeArrowheads="1"/>
          </p:cNvSpPr>
          <p:nvPr/>
        </p:nvSpPr>
        <p:spPr bwMode="auto">
          <a:xfrm>
            <a:off x="3111957" y="1032672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配列セット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AutoShape 39"/>
          <p:cNvSpPr>
            <a:spLocks noChangeArrowheads="1"/>
          </p:cNvSpPr>
          <p:nvPr/>
        </p:nvSpPr>
        <p:spPr bwMode="auto">
          <a:xfrm>
            <a:off x="2959557" y="1524729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&lt;- 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すべて削除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4146789" y="135232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AutoShape 39"/>
          <p:cNvSpPr>
            <a:spLocks noChangeArrowheads="1"/>
          </p:cNvSpPr>
          <p:nvPr/>
        </p:nvSpPr>
        <p:spPr bwMode="auto">
          <a:xfrm>
            <a:off x="2959557" y="2194458"/>
            <a:ext cx="2490711" cy="44648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Line 43"/>
          <p:cNvSpPr>
            <a:spLocks noChangeShapeType="1"/>
          </p:cNvSpPr>
          <p:nvPr/>
        </p:nvSpPr>
        <p:spPr bwMode="auto">
          <a:xfrm>
            <a:off x="4146789" y="2022052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AutoShape 39"/>
          <p:cNvSpPr>
            <a:spLocks noChangeArrowheads="1"/>
          </p:cNvSpPr>
          <p:nvPr/>
        </p:nvSpPr>
        <p:spPr bwMode="auto">
          <a:xfrm>
            <a:off x="2979664" y="4840859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を追加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AutoShape 81"/>
          <p:cNvSpPr>
            <a:spLocks noChangeArrowheads="1"/>
          </p:cNvSpPr>
          <p:nvPr/>
        </p:nvSpPr>
        <p:spPr bwMode="auto">
          <a:xfrm>
            <a:off x="2959556" y="2845928"/>
            <a:ext cx="249071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2944316" y="4172950"/>
            <a:ext cx="2526059" cy="471515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AutoShape 44"/>
          <p:cNvSpPr>
            <a:spLocks noChangeArrowheads="1"/>
          </p:cNvSpPr>
          <p:nvPr/>
        </p:nvSpPr>
        <p:spPr bwMode="auto">
          <a:xfrm>
            <a:off x="2959556" y="5486234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+ 1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4164170" y="3242479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Line 46"/>
          <p:cNvSpPr>
            <a:spLocks noChangeShapeType="1"/>
          </p:cNvSpPr>
          <p:nvPr/>
        </p:nvSpPr>
        <p:spPr bwMode="auto">
          <a:xfrm>
            <a:off x="4247165" y="6175436"/>
            <a:ext cx="0" cy="179789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Line 47"/>
          <p:cNvSpPr>
            <a:spLocks noChangeShapeType="1"/>
          </p:cNvSpPr>
          <p:nvPr/>
        </p:nvSpPr>
        <p:spPr bwMode="auto">
          <a:xfrm>
            <a:off x="4143448" y="2591036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5470375" y="4388261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Line 50"/>
          <p:cNvSpPr>
            <a:spLocks noChangeShapeType="1"/>
          </p:cNvSpPr>
          <p:nvPr/>
        </p:nvSpPr>
        <p:spPr bwMode="auto">
          <a:xfrm>
            <a:off x="5786786" y="4388262"/>
            <a:ext cx="66621" cy="17839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Line 51"/>
          <p:cNvSpPr>
            <a:spLocks noChangeShapeType="1"/>
          </p:cNvSpPr>
          <p:nvPr/>
        </p:nvSpPr>
        <p:spPr bwMode="auto">
          <a:xfrm flipH="1">
            <a:off x="4213644" y="6172200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Text Box 52"/>
          <p:cNvSpPr txBox="1">
            <a:spLocks noChangeArrowheads="1"/>
          </p:cNvSpPr>
          <p:nvPr/>
        </p:nvSpPr>
        <p:spPr bwMode="auto">
          <a:xfrm>
            <a:off x="3915276" y="4601298"/>
            <a:ext cx="17850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63" name="Line 53"/>
          <p:cNvSpPr>
            <a:spLocks noChangeShapeType="1"/>
          </p:cNvSpPr>
          <p:nvPr/>
        </p:nvSpPr>
        <p:spPr bwMode="auto">
          <a:xfrm>
            <a:off x="2777076" y="3433201"/>
            <a:ext cx="1387093" cy="753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Line 54"/>
          <p:cNvSpPr>
            <a:spLocks noChangeShapeType="1"/>
          </p:cNvSpPr>
          <p:nvPr/>
        </p:nvSpPr>
        <p:spPr bwMode="auto">
          <a:xfrm>
            <a:off x="2767833" y="3383937"/>
            <a:ext cx="42285" cy="2695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Line 55"/>
          <p:cNvSpPr>
            <a:spLocks noChangeShapeType="1"/>
          </p:cNvSpPr>
          <p:nvPr/>
        </p:nvSpPr>
        <p:spPr bwMode="auto">
          <a:xfrm flipV="1">
            <a:off x="2810118" y="6081037"/>
            <a:ext cx="1502990" cy="134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Line 56"/>
          <p:cNvSpPr>
            <a:spLocks noChangeShapeType="1"/>
          </p:cNvSpPr>
          <p:nvPr/>
        </p:nvSpPr>
        <p:spPr bwMode="auto">
          <a:xfrm>
            <a:off x="4279712" y="5920700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AutoShape 82"/>
          <p:cNvSpPr>
            <a:spLocks noChangeArrowheads="1"/>
          </p:cNvSpPr>
          <p:nvPr/>
        </p:nvSpPr>
        <p:spPr bwMode="auto">
          <a:xfrm>
            <a:off x="2944316" y="3519253"/>
            <a:ext cx="250595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Line 83"/>
          <p:cNvSpPr>
            <a:spLocks noChangeShapeType="1"/>
          </p:cNvSpPr>
          <p:nvPr/>
        </p:nvSpPr>
        <p:spPr bwMode="auto">
          <a:xfrm>
            <a:off x="4225019" y="4600455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4193952" y="3958597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Line 83"/>
          <p:cNvSpPr>
            <a:spLocks noChangeShapeType="1"/>
          </p:cNvSpPr>
          <p:nvPr/>
        </p:nvSpPr>
        <p:spPr bwMode="auto">
          <a:xfrm>
            <a:off x="4247164" y="5222944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AutoShape 34"/>
          <p:cNvSpPr>
            <a:spLocks noChangeArrowheads="1"/>
          </p:cNvSpPr>
          <p:nvPr/>
        </p:nvSpPr>
        <p:spPr bwMode="auto">
          <a:xfrm>
            <a:off x="3212912" y="6348752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AutoShape 34"/>
          <p:cNvSpPr>
            <a:spLocks noChangeArrowheads="1"/>
          </p:cNvSpPr>
          <p:nvPr/>
        </p:nvSpPr>
        <p:spPr bwMode="auto">
          <a:xfrm>
            <a:off x="6253374" y="990600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合計計算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AutoShape 39"/>
          <p:cNvSpPr>
            <a:spLocks noChangeArrowheads="1"/>
          </p:cNvSpPr>
          <p:nvPr/>
        </p:nvSpPr>
        <p:spPr bwMode="auto">
          <a:xfrm>
            <a:off x="6100974" y="1482657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Line 43"/>
          <p:cNvSpPr>
            <a:spLocks noChangeShapeType="1"/>
          </p:cNvSpPr>
          <p:nvPr/>
        </p:nvSpPr>
        <p:spPr bwMode="auto">
          <a:xfrm>
            <a:off x="7288206" y="1310251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AutoShape 39"/>
          <p:cNvSpPr>
            <a:spLocks noChangeArrowheads="1"/>
          </p:cNvSpPr>
          <p:nvPr/>
        </p:nvSpPr>
        <p:spPr bwMode="auto">
          <a:xfrm>
            <a:off x="6100974" y="2152386"/>
            <a:ext cx="2490711" cy="44648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>
            <a:off x="7288206" y="1979980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AutoShape 39"/>
          <p:cNvSpPr>
            <a:spLocks noChangeArrowheads="1"/>
          </p:cNvSpPr>
          <p:nvPr/>
        </p:nvSpPr>
        <p:spPr bwMode="auto">
          <a:xfrm>
            <a:off x="6121081" y="4798787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AutoShape 81"/>
          <p:cNvSpPr>
            <a:spLocks noChangeArrowheads="1"/>
          </p:cNvSpPr>
          <p:nvPr/>
        </p:nvSpPr>
        <p:spPr bwMode="auto">
          <a:xfrm>
            <a:off x="6100973" y="2803856"/>
            <a:ext cx="249071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AutoShape 43"/>
          <p:cNvSpPr>
            <a:spLocks noChangeArrowheads="1"/>
          </p:cNvSpPr>
          <p:nvPr/>
        </p:nvSpPr>
        <p:spPr bwMode="auto">
          <a:xfrm>
            <a:off x="6085733" y="4130878"/>
            <a:ext cx="2526059" cy="471515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配列の長さ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AutoShape 44"/>
          <p:cNvSpPr>
            <a:spLocks noChangeArrowheads="1"/>
          </p:cNvSpPr>
          <p:nvPr/>
        </p:nvSpPr>
        <p:spPr bwMode="auto">
          <a:xfrm>
            <a:off x="6100973" y="5444162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+ 1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Line 45"/>
          <p:cNvSpPr>
            <a:spLocks noChangeShapeType="1"/>
          </p:cNvSpPr>
          <p:nvPr/>
        </p:nvSpPr>
        <p:spPr bwMode="auto">
          <a:xfrm>
            <a:off x="7305587" y="3200407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388582" y="6133364"/>
            <a:ext cx="0" cy="179789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Line 47"/>
          <p:cNvSpPr>
            <a:spLocks noChangeShapeType="1"/>
          </p:cNvSpPr>
          <p:nvPr/>
        </p:nvSpPr>
        <p:spPr bwMode="auto">
          <a:xfrm>
            <a:off x="7284865" y="2548964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Line 49"/>
          <p:cNvSpPr>
            <a:spLocks noChangeShapeType="1"/>
          </p:cNvSpPr>
          <p:nvPr/>
        </p:nvSpPr>
        <p:spPr bwMode="auto">
          <a:xfrm>
            <a:off x="8611792" y="4346189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Line 50"/>
          <p:cNvSpPr>
            <a:spLocks noChangeShapeType="1"/>
          </p:cNvSpPr>
          <p:nvPr/>
        </p:nvSpPr>
        <p:spPr bwMode="auto">
          <a:xfrm>
            <a:off x="8928203" y="4346190"/>
            <a:ext cx="66621" cy="17839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Line 51"/>
          <p:cNvSpPr>
            <a:spLocks noChangeShapeType="1"/>
          </p:cNvSpPr>
          <p:nvPr/>
        </p:nvSpPr>
        <p:spPr bwMode="auto">
          <a:xfrm flipH="1">
            <a:off x="7355061" y="6130128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7056693" y="4559226"/>
            <a:ext cx="17850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88" name="Line 53"/>
          <p:cNvSpPr>
            <a:spLocks noChangeShapeType="1"/>
          </p:cNvSpPr>
          <p:nvPr/>
        </p:nvSpPr>
        <p:spPr bwMode="auto">
          <a:xfrm>
            <a:off x="5918493" y="3391129"/>
            <a:ext cx="1387093" cy="753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Line 54"/>
          <p:cNvSpPr>
            <a:spLocks noChangeShapeType="1"/>
          </p:cNvSpPr>
          <p:nvPr/>
        </p:nvSpPr>
        <p:spPr bwMode="auto">
          <a:xfrm>
            <a:off x="5909250" y="3341865"/>
            <a:ext cx="42285" cy="2695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Line 55"/>
          <p:cNvSpPr>
            <a:spLocks noChangeShapeType="1"/>
          </p:cNvSpPr>
          <p:nvPr/>
        </p:nvSpPr>
        <p:spPr bwMode="auto">
          <a:xfrm flipV="1">
            <a:off x="5951535" y="6038965"/>
            <a:ext cx="1502990" cy="134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Line 56"/>
          <p:cNvSpPr>
            <a:spLocks noChangeShapeType="1"/>
          </p:cNvSpPr>
          <p:nvPr/>
        </p:nvSpPr>
        <p:spPr bwMode="auto">
          <a:xfrm>
            <a:off x="7421129" y="5878628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AutoShape 82"/>
          <p:cNvSpPr>
            <a:spLocks noChangeArrowheads="1"/>
          </p:cNvSpPr>
          <p:nvPr/>
        </p:nvSpPr>
        <p:spPr bwMode="auto">
          <a:xfrm>
            <a:off x="6085733" y="3477181"/>
            <a:ext cx="250595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Line 83"/>
          <p:cNvSpPr>
            <a:spLocks noChangeShapeType="1"/>
          </p:cNvSpPr>
          <p:nvPr/>
        </p:nvSpPr>
        <p:spPr bwMode="auto">
          <a:xfrm>
            <a:off x="7366436" y="4558383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Line 45"/>
          <p:cNvSpPr>
            <a:spLocks noChangeShapeType="1"/>
          </p:cNvSpPr>
          <p:nvPr/>
        </p:nvSpPr>
        <p:spPr bwMode="auto">
          <a:xfrm>
            <a:off x="7335369" y="3916525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Line 83"/>
          <p:cNvSpPr>
            <a:spLocks noChangeShapeType="1"/>
          </p:cNvSpPr>
          <p:nvPr/>
        </p:nvSpPr>
        <p:spPr bwMode="auto">
          <a:xfrm>
            <a:off x="7388581" y="5180872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AutoShape 34"/>
          <p:cNvSpPr>
            <a:spLocks noChangeArrowheads="1"/>
          </p:cNvSpPr>
          <p:nvPr/>
        </p:nvSpPr>
        <p:spPr bwMode="auto">
          <a:xfrm>
            <a:off x="6354329" y="6306680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4949104" y="4062218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8276210" y="3986125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924241" y="148014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理解・解析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9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41992"/>
            <a:ext cx="6629400" cy="5865804"/>
          </a:xfrm>
          <a:prstGeom prst="rect">
            <a:avLst/>
          </a:prstGeom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8392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割り算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を解読してください。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3644900" y="1828800"/>
            <a:ext cx="44323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割り算方式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8156" y="935286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理解・解析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8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3826830"/>
            <a:ext cx="5153025" cy="3181350"/>
          </a:xfrm>
          <a:prstGeom prst="rect">
            <a:avLst/>
          </a:prstGeom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を求めるプログラム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4800" y="892142"/>
            <a:ext cx="82044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スタジオ「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アルゴリズムとプログラム」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2018(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内に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からの合計」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というプログラムがあります。これを参考に素数を求めるプログラムを作成してください。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5225"/>
            <a:ext cx="2847975" cy="34194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925637"/>
            <a:ext cx="3248025" cy="31337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646376" y="6450967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9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概要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0446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アルゴリズム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・各自のペースで進めてください。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のサンプルプログラムはスタジオ「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情報の科学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」の中に入っています。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8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5344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基本的な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考え方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消去法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28600" y="762000"/>
          <a:ext cx="91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1600200" y="762000"/>
          <a:ext cx="91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0480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44196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57150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7747260" y="762000"/>
          <a:ext cx="914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右矢印 9"/>
          <p:cNvSpPr/>
          <p:nvPr/>
        </p:nvSpPr>
        <p:spPr bwMode="auto">
          <a:xfrm>
            <a:off x="7010400" y="2743200"/>
            <a:ext cx="533400" cy="838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8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3820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選択整列法を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用いた整列プログラム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4320" y="841992"/>
            <a:ext cx="82044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スタジオに「ソートのベース」というプログラムがあります。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これに追加して並び替えを行うプログラムを作成してください。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を並べる方法を考えてみよう。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ググってもいいよ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7724775" cy="378142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6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アルゴリズムは役に立つ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0446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アルゴリズム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問題解決や行動の手順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例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アイスの選択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氷っぽいのが食べたい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そうならば氷菓系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1.2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氷がいい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そう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ならば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アイスボックス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そうでなければ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ガリガリ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君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そうでないなら アイスクリーム系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1.3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がある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そうならば　ハーゲンダッッ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そうでないならば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ジャイアントコーン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0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>
            <a:stCxn id="2" idx="2"/>
          </p:cNvCxnSpPr>
          <p:nvPr/>
        </p:nvCxnSpPr>
        <p:spPr bwMode="auto">
          <a:xfrm>
            <a:off x="1327158" y="1696065"/>
            <a:ext cx="0" cy="2531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4582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フローチャート</a:t>
            </a:r>
            <a:r>
              <a:rPr lang="ja-JP" altLang="en-US" sz="2800" dirty="0">
                <a:ea typeface="メイリオ" panose="020B0604030504040204" pitchFamily="50" charset="-128"/>
              </a:rPr>
              <a:t>はアルゴリズムを視覚化する手法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フローチャート : 端子 1"/>
          <p:cNvSpPr/>
          <p:nvPr/>
        </p:nvSpPr>
        <p:spPr bwMode="auto">
          <a:xfrm>
            <a:off x="527058" y="1238865"/>
            <a:ext cx="1600200" cy="457200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7" name="フローチャート : 端子 6"/>
          <p:cNvSpPr/>
          <p:nvPr/>
        </p:nvSpPr>
        <p:spPr bwMode="auto">
          <a:xfrm>
            <a:off x="527058" y="5562600"/>
            <a:ext cx="1600200" cy="457200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ローチャート : 判断 2"/>
          <p:cNvSpPr/>
          <p:nvPr/>
        </p:nvSpPr>
        <p:spPr bwMode="auto">
          <a:xfrm>
            <a:off x="131374" y="2134829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氷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系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フローチャート : 判断 8"/>
          <p:cNvSpPr/>
          <p:nvPr/>
        </p:nvSpPr>
        <p:spPr bwMode="auto">
          <a:xfrm>
            <a:off x="131374" y="3149600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氷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フローチャート : 判断 9"/>
          <p:cNvSpPr/>
          <p:nvPr/>
        </p:nvSpPr>
        <p:spPr bwMode="auto">
          <a:xfrm>
            <a:off x="4421927" y="3149600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お金有り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ローチャート: 処理 3"/>
          <p:cNvSpPr/>
          <p:nvPr/>
        </p:nvSpPr>
        <p:spPr bwMode="auto">
          <a:xfrm>
            <a:off x="131374" y="4227870"/>
            <a:ext cx="2096858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アイスボックス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フローチャート: 処理 11"/>
          <p:cNvSpPr/>
          <p:nvPr/>
        </p:nvSpPr>
        <p:spPr bwMode="auto">
          <a:xfrm>
            <a:off x="2327400" y="4227870"/>
            <a:ext cx="1863600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ガリガリ君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フローチャート: 処理 12"/>
          <p:cNvSpPr/>
          <p:nvPr/>
        </p:nvSpPr>
        <p:spPr bwMode="auto">
          <a:xfrm>
            <a:off x="4400824" y="4227870"/>
            <a:ext cx="2009661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ハーゲンダッツ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フローチャート: 処理 13"/>
          <p:cNvSpPr/>
          <p:nvPr/>
        </p:nvSpPr>
        <p:spPr bwMode="auto">
          <a:xfrm>
            <a:off x="6553200" y="4245234"/>
            <a:ext cx="2426677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ジャイアントコーン</a:t>
            </a:r>
            <a:endParaRPr kumimoji="1" lang="ja-JP" alt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stCxn id="10" idx="2"/>
          </p:cNvCxnSpPr>
          <p:nvPr/>
        </p:nvCxnSpPr>
        <p:spPr bwMode="auto">
          <a:xfrm>
            <a:off x="5617712" y="3835400"/>
            <a:ext cx="1" cy="4158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>
            <a:off x="3375829" y="3492500"/>
            <a:ext cx="0" cy="791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7772400" y="3492500"/>
            <a:ext cx="0" cy="735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2526307" y="3464540"/>
            <a:ext cx="8495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6818542" y="3492500"/>
            <a:ext cx="9538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5617713" y="2435225"/>
            <a:ext cx="0" cy="735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 flipV="1">
            <a:off x="2526307" y="2435225"/>
            <a:ext cx="3091404" cy="42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327158" y="4685070"/>
            <a:ext cx="0" cy="877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コネクタ 35"/>
          <p:cNvCxnSpPr/>
          <p:nvPr/>
        </p:nvCxnSpPr>
        <p:spPr bwMode="auto">
          <a:xfrm>
            <a:off x="3365800" y="4685070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/>
          <p:cNvCxnSpPr/>
          <p:nvPr/>
        </p:nvCxnSpPr>
        <p:spPr bwMode="auto">
          <a:xfrm>
            <a:off x="5617711" y="4685070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/>
          <p:cNvCxnSpPr/>
          <p:nvPr/>
        </p:nvCxnSpPr>
        <p:spPr bwMode="auto">
          <a:xfrm>
            <a:off x="7772400" y="4639647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コネクタ 38"/>
          <p:cNvCxnSpPr/>
          <p:nvPr/>
        </p:nvCxnSpPr>
        <p:spPr bwMode="auto">
          <a:xfrm flipV="1">
            <a:off x="1327158" y="5080715"/>
            <a:ext cx="6445242" cy="42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テキスト ボックス 4"/>
          <p:cNvSpPr txBox="1"/>
          <p:nvPr/>
        </p:nvSpPr>
        <p:spPr>
          <a:xfrm>
            <a:off x="1212858" y="27575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04754" y="304668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516625" y="30543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04754" y="205022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1142" y="379503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96085" y="38232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8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プログラム構造とフローチャートの理解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4800" y="867565"/>
            <a:ext cx="821436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・以下の作業を理解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できた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作成できたを確認するチェックリストがあります。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プログラム構造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・変数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(X=X+1)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対応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・自動販売機とプログラムの構造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・単純な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の合計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・リストを使った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・単純な方法での素数の求め方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・リストを使った素数を求めるプログラム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・並び替えをする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4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チェックリストの使い方</a:t>
            </a:r>
            <a:endParaRPr lang="ja-JP" altLang="en-US" sz="2800" dirty="0"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4800" y="4502806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日のスライド内の番号</a:t>
            </a:r>
            <a:b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・理解 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スライドの内容を見て自分なりにわかったらチェック</a:t>
            </a: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・解析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スタジオ内のプログラムの意味がわかったらチェック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・開発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スライドの課題のプログラムを作ったらチェック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811512"/>
            <a:ext cx="7400925" cy="345757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2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8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24" y="5106987"/>
            <a:ext cx="1307651" cy="15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38137" y="188913"/>
            <a:ext cx="8548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の構造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63525" y="721925"/>
            <a:ext cx="2632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逐次構造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直線型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892550" y="699998"/>
            <a:ext cx="2117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分岐</a:t>
            </a:r>
            <a:endParaRPr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410" name="Group 10"/>
          <p:cNvGrpSpPr>
            <a:grpSpLocks/>
          </p:cNvGrpSpPr>
          <p:nvPr/>
        </p:nvGrpSpPr>
        <p:grpSpPr bwMode="auto">
          <a:xfrm>
            <a:off x="1145653" y="1094582"/>
            <a:ext cx="1308100" cy="2036762"/>
            <a:chOff x="1328" y="948"/>
            <a:chExt cx="970" cy="1283"/>
          </a:xfrm>
        </p:grpSpPr>
        <p:sp>
          <p:nvSpPr>
            <p:cNvPr id="102411" name="AutoShape 11"/>
            <p:cNvSpPr>
              <a:spLocks noChangeArrowheads="1"/>
            </p:cNvSpPr>
            <p:nvPr/>
          </p:nvSpPr>
          <p:spPr bwMode="auto">
            <a:xfrm>
              <a:off x="1333" y="1454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>
              <a:off x="1826" y="1363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>
              <a:off x="1831" y="1752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4" name="AutoShape 14"/>
            <p:cNvSpPr>
              <a:spLocks noChangeArrowheads="1"/>
            </p:cNvSpPr>
            <p:nvPr/>
          </p:nvSpPr>
          <p:spPr bwMode="auto">
            <a:xfrm>
              <a:off x="1338" y="1057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>
              <a:off x="1812" y="948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6" name="AutoShape 16"/>
            <p:cNvSpPr>
              <a:spLocks noChangeArrowheads="1"/>
            </p:cNvSpPr>
            <p:nvPr/>
          </p:nvSpPr>
          <p:spPr bwMode="auto">
            <a:xfrm>
              <a:off x="1328" y="1851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102417" name="Line 17"/>
            <p:cNvSpPr>
              <a:spLocks noChangeShapeType="1"/>
            </p:cNvSpPr>
            <p:nvPr/>
          </p:nvSpPr>
          <p:spPr bwMode="auto">
            <a:xfrm>
              <a:off x="1826" y="2130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2418" name="Group 18"/>
          <p:cNvGrpSpPr>
            <a:grpSpLocks/>
          </p:cNvGrpSpPr>
          <p:nvPr/>
        </p:nvGrpSpPr>
        <p:grpSpPr bwMode="auto">
          <a:xfrm>
            <a:off x="3929063" y="1163281"/>
            <a:ext cx="1444625" cy="1755775"/>
            <a:chOff x="2546" y="934"/>
            <a:chExt cx="1102" cy="1106"/>
          </a:xfrm>
        </p:grpSpPr>
        <p:sp>
          <p:nvSpPr>
            <p:cNvPr id="102419" name="AutoShape 19"/>
            <p:cNvSpPr>
              <a:spLocks noChangeArrowheads="1"/>
            </p:cNvSpPr>
            <p:nvPr/>
          </p:nvSpPr>
          <p:spPr bwMode="auto">
            <a:xfrm>
              <a:off x="2546" y="1036"/>
              <a:ext cx="1005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</a:p>
          </p:txBody>
        </p:sp>
        <p:sp>
          <p:nvSpPr>
            <p:cNvPr id="102420" name="AutoShape 20"/>
            <p:cNvSpPr>
              <a:spLocks noChangeArrowheads="1"/>
            </p:cNvSpPr>
            <p:nvPr/>
          </p:nvSpPr>
          <p:spPr bwMode="auto">
            <a:xfrm>
              <a:off x="2571" y="1523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の処理</a:t>
              </a:r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>
              <a:off x="3055" y="1349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2" name="Line 22"/>
            <p:cNvSpPr>
              <a:spLocks noChangeShapeType="1"/>
            </p:cNvSpPr>
            <p:nvPr/>
          </p:nvSpPr>
          <p:spPr bwMode="auto">
            <a:xfrm>
              <a:off x="3060" y="1811"/>
              <a:ext cx="1" cy="22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3" name="Line 23"/>
            <p:cNvSpPr>
              <a:spLocks noChangeShapeType="1"/>
            </p:cNvSpPr>
            <p:nvPr/>
          </p:nvSpPr>
          <p:spPr bwMode="auto">
            <a:xfrm>
              <a:off x="3041" y="934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4" name="Text Box 24"/>
            <p:cNvSpPr txBox="1">
              <a:spLocks noChangeArrowheads="1"/>
            </p:cNvSpPr>
            <p:nvPr/>
          </p:nvSpPr>
          <p:spPr bwMode="auto">
            <a:xfrm>
              <a:off x="3036" y="1336"/>
              <a:ext cx="4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>
              <a:off x="3538" y="1180"/>
              <a:ext cx="11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6" name="Line 26"/>
            <p:cNvSpPr>
              <a:spLocks noChangeShapeType="1"/>
            </p:cNvSpPr>
            <p:nvPr/>
          </p:nvSpPr>
          <p:spPr bwMode="auto">
            <a:xfrm>
              <a:off x="3648" y="1180"/>
              <a:ext cx="0" cy="70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H="1">
              <a:off x="3053" y="1875"/>
              <a:ext cx="59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4933951" y="1185506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837238" y="1288693"/>
            <a:ext cx="1317625" cy="493713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条件</a:t>
            </a: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870576" y="2061806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の処理</a:t>
            </a:r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6503988" y="1785581"/>
            <a:ext cx="1588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6510338" y="2519006"/>
            <a:ext cx="1588" cy="3635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>
            <a:off x="6486526" y="1126768"/>
            <a:ext cx="1587" cy="1603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6480176" y="1764943"/>
            <a:ext cx="587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>
            <a:off x="7137401" y="1531581"/>
            <a:ext cx="6667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7789863" y="1531581"/>
            <a:ext cx="0" cy="1117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 flipH="1">
            <a:off x="6502401" y="2620606"/>
            <a:ext cx="127317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6797676" y="116486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7272338" y="2039581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の処理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3680221" y="3481001"/>
            <a:ext cx="3815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ループ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441" name="Group 41"/>
          <p:cNvGrpSpPr>
            <a:grpSpLocks/>
          </p:cNvGrpSpPr>
          <p:nvPr/>
        </p:nvGrpSpPr>
        <p:grpSpPr bwMode="auto">
          <a:xfrm>
            <a:off x="7126288" y="3897313"/>
            <a:ext cx="1760537" cy="2160587"/>
            <a:chOff x="4489" y="2455"/>
            <a:chExt cx="1109" cy="1361"/>
          </a:xfrm>
        </p:grpSpPr>
        <p:sp>
          <p:nvSpPr>
            <p:cNvPr id="102442" name="AutoShape 42"/>
            <p:cNvSpPr>
              <a:spLocks noChangeArrowheads="1"/>
            </p:cNvSpPr>
            <p:nvPr/>
          </p:nvSpPr>
          <p:spPr bwMode="auto">
            <a:xfrm>
              <a:off x="4571" y="2648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終了条件</a:t>
              </a:r>
            </a:p>
          </p:txBody>
        </p:sp>
        <p:sp>
          <p:nvSpPr>
            <p:cNvPr id="102443" name="AutoShape 43"/>
            <p:cNvSpPr>
              <a:spLocks noChangeArrowheads="1"/>
            </p:cNvSpPr>
            <p:nvPr/>
          </p:nvSpPr>
          <p:spPr bwMode="auto">
            <a:xfrm>
              <a:off x="4592" y="3135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102444" name="Line 44"/>
            <p:cNvSpPr>
              <a:spLocks noChangeShapeType="1"/>
            </p:cNvSpPr>
            <p:nvPr/>
          </p:nvSpPr>
          <p:spPr bwMode="auto">
            <a:xfrm>
              <a:off x="4991" y="296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5" name="Line 45"/>
            <p:cNvSpPr>
              <a:spLocks noChangeShapeType="1"/>
            </p:cNvSpPr>
            <p:nvPr/>
          </p:nvSpPr>
          <p:spPr bwMode="auto">
            <a:xfrm>
              <a:off x="4995" y="3642"/>
              <a:ext cx="1" cy="17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6" name="Line 46"/>
            <p:cNvSpPr>
              <a:spLocks noChangeShapeType="1"/>
            </p:cNvSpPr>
            <p:nvPr/>
          </p:nvSpPr>
          <p:spPr bwMode="auto">
            <a:xfrm>
              <a:off x="4980" y="2455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7" name="Text Box 47"/>
            <p:cNvSpPr txBox="1">
              <a:spLocks noChangeArrowheads="1"/>
            </p:cNvSpPr>
            <p:nvPr/>
          </p:nvSpPr>
          <p:spPr bwMode="auto">
            <a:xfrm>
              <a:off x="4976" y="2930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</a:p>
          </p:txBody>
        </p:sp>
        <p:sp>
          <p:nvSpPr>
            <p:cNvPr id="102448" name="Line 48"/>
            <p:cNvSpPr>
              <a:spLocks noChangeShapeType="1"/>
            </p:cNvSpPr>
            <p:nvPr/>
          </p:nvSpPr>
          <p:spPr bwMode="auto">
            <a:xfrm>
              <a:off x="5390" y="2792"/>
              <a:ext cx="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9" name="Line 49"/>
            <p:cNvSpPr>
              <a:spLocks noChangeShapeType="1"/>
            </p:cNvSpPr>
            <p:nvPr/>
          </p:nvSpPr>
          <p:spPr bwMode="auto">
            <a:xfrm>
              <a:off x="5481" y="2792"/>
              <a:ext cx="0" cy="8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0" name="Line 50"/>
            <p:cNvSpPr>
              <a:spLocks noChangeShapeType="1"/>
            </p:cNvSpPr>
            <p:nvPr/>
          </p:nvSpPr>
          <p:spPr bwMode="auto">
            <a:xfrm flipH="1">
              <a:off x="4981" y="3633"/>
              <a:ext cx="4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1" name="Text Box 51"/>
            <p:cNvSpPr txBox="1">
              <a:spLocks noChangeArrowheads="1"/>
            </p:cNvSpPr>
            <p:nvPr/>
          </p:nvSpPr>
          <p:spPr bwMode="auto">
            <a:xfrm>
              <a:off x="5228" y="2598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2452" name="Line 52"/>
            <p:cNvSpPr>
              <a:spLocks noChangeShapeType="1"/>
            </p:cNvSpPr>
            <p:nvPr/>
          </p:nvSpPr>
          <p:spPr bwMode="auto">
            <a:xfrm>
              <a:off x="4489" y="2560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3" name="Line 53"/>
            <p:cNvSpPr>
              <a:spLocks noChangeShapeType="1"/>
            </p:cNvSpPr>
            <p:nvPr/>
          </p:nvSpPr>
          <p:spPr bwMode="auto">
            <a:xfrm>
              <a:off x="4498" y="2560"/>
              <a:ext cx="0" cy="96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4" name="Line 54"/>
            <p:cNvSpPr>
              <a:spLocks noChangeShapeType="1"/>
            </p:cNvSpPr>
            <p:nvPr/>
          </p:nvSpPr>
          <p:spPr bwMode="auto">
            <a:xfrm>
              <a:off x="4507" y="3511"/>
              <a:ext cx="48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5" name="Line 55"/>
            <p:cNvSpPr>
              <a:spLocks noChangeShapeType="1"/>
            </p:cNvSpPr>
            <p:nvPr/>
          </p:nvSpPr>
          <p:spPr bwMode="auto">
            <a:xfrm>
              <a:off x="4982" y="3410"/>
              <a:ext cx="10" cy="1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2456" name="Group 56"/>
          <p:cNvGrpSpPr>
            <a:grpSpLocks/>
          </p:cNvGrpSpPr>
          <p:nvPr/>
        </p:nvGrpSpPr>
        <p:grpSpPr bwMode="auto">
          <a:xfrm>
            <a:off x="5070475" y="3906838"/>
            <a:ext cx="1582738" cy="2160587"/>
            <a:chOff x="3121" y="2452"/>
            <a:chExt cx="997" cy="1361"/>
          </a:xfrm>
        </p:grpSpPr>
        <p:sp>
          <p:nvSpPr>
            <p:cNvPr id="102457" name="AutoShape 57"/>
            <p:cNvSpPr>
              <a:spLocks noChangeArrowheads="1"/>
            </p:cNvSpPr>
            <p:nvPr/>
          </p:nvSpPr>
          <p:spPr bwMode="auto">
            <a:xfrm>
              <a:off x="3288" y="3103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終了条件</a:t>
              </a:r>
            </a:p>
          </p:txBody>
        </p:sp>
        <p:sp>
          <p:nvSpPr>
            <p:cNvPr id="102458" name="AutoShape 58"/>
            <p:cNvSpPr>
              <a:spLocks noChangeArrowheads="1"/>
            </p:cNvSpPr>
            <p:nvPr/>
          </p:nvSpPr>
          <p:spPr bwMode="auto">
            <a:xfrm>
              <a:off x="3317" y="2639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102459" name="Line 59"/>
            <p:cNvSpPr>
              <a:spLocks noChangeShapeType="1"/>
            </p:cNvSpPr>
            <p:nvPr/>
          </p:nvSpPr>
          <p:spPr bwMode="auto">
            <a:xfrm>
              <a:off x="3707" y="293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0" name="Line 60"/>
            <p:cNvSpPr>
              <a:spLocks noChangeShapeType="1"/>
            </p:cNvSpPr>
            <p:nvPr/>
          </p:nvSpPr>
          <p:spPr bwMode="auto">
            <a:xfrm>
              <a:off x="3694" y="3420"/>
              <a:ext cx="1" cy="39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1" name="Line 61"/>
            <p:cNvSpPr>
              <a:spLocks noChangeShapeType="1"/>
            </p:cNvSpPr>
            <p:nvPr/>
          </p:nvSpPr>
          <p:spPr bwMode="auto">
            <a:xfrm>
              <a:off x="3696" y="2452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2" name="Line 62"/>
            <p:cNvSpPr>
              <a:spLocks noChangeShapeType="1"/>
            </p:cNvSpPr>
            <p:nvPr/>
          </p:nvSpPr>
          <p:spPr bwMode="auto">
            <a:xfrm>
              <a:off x="3205" y="2557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3" name="Line 63"/>
            <p:cNvSpPr>
              <a:spLocks noChangeShapeType="1"/>
            </p:cNvSpPr>
            <p:nvPr/>
          </p:nvSpPr>
          <p:spPr bwMode="auto">
            <a:xfrm>
              <a:off x="3196" y="2557"/>
              <a:ext cx="0" cy="72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4" name="Line 64"/>
            <p:cNvSpPr>
              <a:spLocks noChangeShapeType="1"/>
            </p:cNvSpPr>
            <p:nvPr/>
          </p:nvSpPr>
          <p:spPr bwMode="auto">
            <a:xfrm flipV="1">
              <a:off x="3195" y="3261"/>
              <a:ext cx="129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5" name="Text Box 65"/>
            <p:cNvSpPr txBox="1">
              <a:spLocks noChangeArrowheads="1"/>
            </p:cNvSpPr>
            <p:nvPr/>
          </p:nvSpPr>
          <p:spPr bwMode="auto">
            <a:xfrm>
              <a:off x="3121" y="3010"/>
              <a:ext cx="4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</a:p>
          </p:txBody>
        </p:sp>
        <p:sp>
          <p:nvSpPr>
            <p:cNvPr id="102466" name="Text Box 66"/>
            <p:cNvSpPr txBox="1">
              <a:spLocks noChangeArrowheads="1"/>
            </p:cNvSpPr>
            <p:nvPr/>
          </p:nvSpPr>
          <p:spPr bwMode="auto">
            <a:xfrm>
              <a:off x="3678" y="3462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</p:grp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3609975" y="4519613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ループの処理</a:t>
            </a:r>
          </a:p>
        </p:txBody>
      </p:sp>
      <p:sp>
        <p:nvSpPr>
          <p:cNvPr id="102468" name="Line 68"/>
          <p:cNvSpPr>
            <a:spLocks noChangeShapeType="1"/>
          </p:cNvSpPr>
          <p:nvPr/>
        </p:nvSpPr>
        <p:spPr bwMode="auto">
          <a:xfrm>
            <a:off x="4243388" y="4040188"/>
            <a:ext cx="1587" cy="4937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69" name="Line 69"/>
          <p:cNvSpPr>
            <a:spLocks noChangeShapeType="1"/>
          </p:cNvSpPr>
          <p:nvPr/>
        </p:nvSpPr>
        <p:spPr bwMode="auto">
          <a:xfrm>
            <a:off x="3475038" y="4244975"/>
            <a:ext cx="7826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0" name="Line 70"/>
          <p:cNvSpPr>
            <a:spLocks noChangeShapeType="1"/>
          </p:cNvSpPr>
          <p:nvPr/>
        </p:nvSpPr>
        <p:spPr bwMode="auto">
          <a:xfrm>
            <a:off x="3460750" y="4202113"/>
            <a:ext cx="0" cy="94297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1" name="Line 71"/>
          <p:cNvSpPr>
            <a:spLocks noChangeShapeType="1"/>
          </p:cNvSpPr>
          <p:nvPr/>
        </p:nvSpPr>
        <p:spPr bwMode="auto">
          <a:xfrm>
            <a:off x="3475038" y="5116513"/>
            <a:ext cx="7699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2" name="Line 72"/>
          <p:cNvSpPr>
            <a:spLocks noChangeShapeType="1"/>
          </p:cNvSpPr>
          <p:nvPr/>
        </p:nvSpPr>
        <p:spPr bwMode="auto">
          <a:xfrm>
            <a:off x="4229100" y="4956175"/>
            <a:ext cx="15875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3" name="Text Box 73"/>
          <p:cNvSpPr txBox="1">
            <a:spLocks noChangeArrowheads="1"/>
          </p:cNvSpPr>
          <p:nvPr/>
        </p:nvSpPr>
        <p:spPr bwMode="auto">
          <a:xfrm>
            <a:off x="3372194" y="6123305"/>
            <a:ext cx="2101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無限繰り返し型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4" name="Text Box 74"/>
          <p:cNvSpPr txBox="1">
            <a:spLocks noChangeArrowheads="1"/>
          </p:cNvSpPr>
          <p:nvPr/>
        </p:nvSpPr>
        <p:spPr bwMode="auto">
          <a:xfrm>
            <a:off x="5279681" y="6123305"/>
            <a:ext cx="1625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後判定型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5" name="Text Box 75"/>
          <p:cNvSpPr txBox="1">
            <a:spLocks noChangeArrowheads="1"/>
          </p:cNvSpPr>
          <p:nvPr/>
        </p:nvSpPr>
        <p:spPr bwMode="auto">
          <a:xfrm>
            <a:off x="7126288" y="6108639"/>
            <a:ext cx="1625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前判定型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263525" y="3139282"/>
            <a:ext cx="2830513" cy="1801017"/>
          </a:xfrm>
          <a:prstGeom prst="wedgeRectCallout">
            <a:avLst>
              <a:gd name="adj1" fmla="val 14116"/>
              <a:gd name="adj2" fmla="val 70222"/>
            </a:avLst>
          </a:prstGeom>
          <a:solidFill>
            <a:srgbClr val="FFFF99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プログラムや人間の判断などのアルゴリズムは基本的に、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逐次、選択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分岐、繰り返し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ループ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組み合わせで表現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できます。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95778" y="188913"/>
            <a:ext cx="1078310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60" name="Picture 28" descr="A21_Seik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748" y="3322964"/>
            <a:ext cx="1676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00038" y="246063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(X=X+1)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1569" y="2016685"/>
            <a:ext cx="1724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= 1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2992438" y="1928751"/>
            <a:ext cx="396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= X +1 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(X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+ 1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のイメージ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31132" y="1035927"/>
            <a:ext cx="1414462" cy="1019175"/>
            <a:chOff x="601663" y="3775075"/>
            <a:chExt cx="1414462" cy="1019175"/>
          </a:xfrm>
        </p:grpSpPr>
        <p:pic>
          <p:nvPicPr>
            <p:cNvPr id="95246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3" y="3775075"/>
              <a:ext cx="828675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 rot="9966320">
              <a:off x="958850" y="3787775"/>
              <a:ext cx="695325" cy="146050"/>
            </a:xfrm>
            <a:prstGeom prst="curvedUpArrow">
              <a:avLst>
                <a:gd name="adj1" fmla="val 95217"/>
                <a:gd name="adj2" fmla="val 190435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auto">
            <a:xfrm>
              <a:off x="1566863" y="3859213"/>
              <a:ext cx="44926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</p:grp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329506" y="2575685"/>
            <a:ext cx="2012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と名前をつけた箱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を入れる</a:t>
            </a: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 flipH="1">
            <a:off x="3810000" y="2486142"/>
            <a:ext cx="217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3161286" y="2757556"/>
            <a:ext cx="51445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初め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の中を取り出し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結果を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に入れなおす。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810000" y="959581"/>
            <a:ext cx="2052638" cy="1019175"/>
            <a:chOff x="2292350" y="3752850"/>
            <a:chExt cx="2052638" cy="1019175"/>
          </a:xfrm>
        </p:grpSpPr>
        <p:pic>
          <p:nvPicPr>
            <p:cNvPr id="95255" name="Picture 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350" y="3752850"/>
              <a:ext cx="828675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256" name="AutoShape 24"/>
            <p:cNvSpPr>
              <a:spLocks noChangeArrowheads="1"/>
            </p:cNvSpPr>
            <p:nvPr/>
          </p:nvSpPr>
          <p:spPr bwMode="auto">
            <a:xfrm rot="9966320">
              <a:off x="2662238" y="3775075"/>
              <a:ext cx="973137" cy="168275"/>
            </a:xfrm>
            <a:prstGeom prst="curvedUpArrow">
              <a:avLst>
                <a:gd name="adj1" fmla="val 115660"/>
                <a:gd name="adj2" fmla="val 23132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257" name="Text Box 25"/>
            <p:cNvSpPr txBox="1">
              <a:spLocks noChangeArrowheads="1"/>
            </p:cNvSpPr>
            <p:nvPr/>
          </p:nvSpPr>
          <p:spPr bwMode="auto">
            <a:xfrm>
              <a:off x="3257550" y="3836988"/>
              <a:ext cx="10874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X + 1</a:t>
              </a:r>
            </a:p>
          </p:txBody>
        </p:sp>
        <p:sp>
          <p:nvSpPr>
            <p:cNvPr id="95259" name="AutoShape 27"/>
            <p:cNvSpPr>
              <a:spLocks noChangeArrowheads="1"/>
            </p:cNvSpPr>
            <p:nvPr/>
          </p:nvSpPr>
          <p:spPr bwMode="auto">
            <a:xfrm rot="20616947">
              <a:off x="2905125" y="4208463"/>
              <a:ext cx="695325" cy="146050"/>
            </a:xfrm>
            <a:prstGeom prst="curvedUpArrow">
              <a:avLst>
                <a:gd name="adj1" fmla="val 95217"/>
                <a:gd name="adj2" fmla="val 190435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5261" name="AutoShape 29"/>
          <p:cNvSpPr>
            <a:spLocks noChangeArrowheads="1"/>
          </p:cNvSpPr>
          <p:nvPr/>
        </p:nvSpPr>
        <p:spPr bwMode="auto">
          <a:xfrm>
            <a:off x="4810761" y="4709160"/>
            <a:ext cx="2439987" cy="1536065"/>
          </a:xfrm>
          <a:prstGeom prst="wedgeRectCallout">
            <a:avLst>
              <a:gd name="adj1" fmla="val 57352"/>
              <a:gd name="adj2" fmla="val -2773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変数への代入は普通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の数学の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とは違う意味なのでイメージを示してみました。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61256" y="3688683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での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X +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次の二つは同じ意味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31" y="4521017"/>
            <a:ext cx="3295650" cy="154305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6954838" y="294006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5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27" y="2805114"/>
            <a:ext cx="1885950" cy="1066800"/>
          </a:xfrm>
          <a:prstGeom prst="rect">
            <a:avLst/>
          </a:prstGeom>
        </p:spPr>
      </p:pic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4899" y="128501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の対応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02394" y="503972"/>
            <a:ext cx="2117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分岐</a:t>
            </a:r>
            <a:endParaRPr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07194" y="891322"/>
            <a:ext cx="1444625" cy="1755775"/>
            <a:chOff x="2546" y="934"/>
            <a:chExt cx="1102" cy="1106"/>
          </a:xfrm>
        </p:grpSpPr>
        <p:sp>
          <p:nvSpPr>
            <p:cNvPr id="103444" name="AutoShape 20"/>
            <p:cNvSpPr>
              <a:spLocks noChangeArrowheads="1"/>
            </p:cNvSpPr>
            <p:nvPr/>
          </p:nvSpPr>
          <p:spPr bwMode="auto">
            <a:xfrm>
              <a:off x="2546" y="1036"/>
              <a:ext cx="1005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</a:p>
          </p:txBody>
        </p:sp>
        <p:sp>
          <p:nvSpPr>
            <p:cNvPr id="103445" name="AutoShape 21"/>
            <p:cNvSpPr>
              <a:spLocks noChangeArrowheads="1"/>
            </p:cNvSpPr>
            <p:nvPr/>
          </p:nvSpPr>
          <p:spPr bwMode="auto">
            <a:xfrm>
              <a:off x="2571" y="1523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</a:p>
          </p:txBody>
        </p:sp>
        <p:sp>
          <p:nvSpPr>
            <p:cNvPr id="103446" name="Line 22"/>
            <p:cNvSpPr>
              <a:spLocks noChangeShapeType="1"/>
            </p:cNvSpPr>
            <p:nvPr/>
          </p:nvSpPr>
          <p:spPr bwMode="auto">
            <a:xfrm>
              <a:off x="3055" y="1349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7" name="Line 23"/>
            <p:cNvSpPr>
              <a:spLocks noChangeShapeType="1"/>
            </p:cNvSpPr>
            <p:nvPr/>
          </p:nvSpPr>
          <p:spPr bwMode="auto">
            <a:xfrm>
              <a:off x="3060" y="1811"/>
              <a:ext cx="1" cy="22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8" name="Line 24"/>
            <p:cNvSpPr>
              <a:spLocks noChangeShapeType="1"/>
            </p:cNvSpPr>
            <p:nvPr/>
          </p:nvSpPr>
          <p:spPr bwMode="auto">
            <a:xfrm>
              <a:off x="3041" y="934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9" name="Text Box 25"/>
            <p:cNvSpPr txBox="1">
              <a:spLocks noChangeArrowheads="1"/>
            </p:cNvSpPr>
            <p:nvPr/>
          </p:nvSpPr>
          <p:spPr bwMode="auto">
            <a:xfrm>
              <a:off x="3036" y="1336"/>
              <a:ext cx="5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3450" name="Line 26"/>
            <p:cNvSpPr>
              <a:spLocks noChangeShapeType="1"/>
            </p:cNvSpPr>
            <p:nvPr/>
          </p:nvSpPr>
          <p:spPr bwMode="auto">
            <a:xfrm>
              <a:off x="3538" y="1180"/>
              <a:ext cx="11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>
              <a:off x="3648" y="1180"/>
              <a:ext cx="0" cy="70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52" name="Line 28"/>
            <p:cNvSpPr>
              <a:spLocks noChangeShapeType="1"/>
            </p:cNvSpPr>
            <p:nvPr/>
          </p:nvSpPr>
          <p:spPr bwMode="auto">
            <a:xfrm flipH="1">
              <a:off x="3053" y="1875"/>
              <a:ext cx="59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1412082" y="913547"/>
            <a:ext cx="71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3454" name="AutoShape 30"/>
          <p:cNvSpPr>
            <a:spLocks noChangeArrowheads="1"/>
          </p:cNvSpPr>
          <p:nvPr/>
        </p:nvSpPr>
        <p:spPr bwMode="auto">
          <a:xfrm>
            <a:off x="4078488" y="1033087"/>
            <a:ext cx="1317625" cy="493712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条件</a:t>
            </a:r>
          </a:p>
        </p:txBody>
      </p:sp>
      <p:sp>
        <p:nvSpPr>
          <p:cNvPr id="103455" name="AutoShape 31"/>
          <p:cNvSpPr>
            <a:spLocks noChangeArrowheads="1"/>
          </p:cNvSpPr>
          <p:nvPr/>
        </p:nvSpPr>
        <p:spPr bwMode="auto">
          <a:xfrm>
            <a:off x="4111826" y="1806199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>
            <a:off x="4745238" y="1529974"/>
            <a:ext cx="1588" cy="290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>
            <a:off x="4751588" y="2263399"/>
            <a:ext cx="1588" cy="3635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>
            <a:off x="4727776" y="871162"/>
            <a:ext cx="1587" cy="1603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>
            <a:off x="4721426" y="1509337"/>
            <a:ext cx="819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5378651" y="1275974"/>
            <a:ext cx="6667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>
            <a:off x="6031113" y="1275974"/>
            <a:ext cx="0" cy="1117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 flipH="1">
            <a:off x="4743651" y="2364999"/>
            <a:ext cx="127317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5038926" y="909262"/>
            <a:ext cx="71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3464" name="AutoShape 40"/>
          <p:cNvSpPr>
            <a:spLocks noChangeArrowheads="1"/>
          </p:cNvSpPr>
          <p:nvPr/>
        </p:nvSpPr>
        <p:spPr bwMode="auto">
          <a:xfrm>
            <a:off x="5513588" y="1783974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242070" y="2771833"/>
            <a:ext cx="316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回数指定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5" name="AutoShape 81"/>
          <p:cNvSpPr>
            <a:spLocks noChangeArrowheads="1"/>
          </p:cNvSpPr>
          <p:nvPr/>
        </p:nvSpPr>
        <p:spPr bwMode="auto">
          <a:xfrm>
            <a:off x="707469" y="3181427"/>
            <a:ext cx="234873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7" name="AutoShape 43"/>
          <p:cNvSpPr>
            <a:spLocks noChangeArrowheads="1"/>
          </p:cNvSpPr>
          <p:nvPr/>
        </p:nvSpPr>
        <p:spPr bwMode="auto">
          <a:xfrm>
            <a:off x="485102" y="4691857"/>
            <a:ext cx="2906303" cy="493713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回数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8" name="AutoShape 44"/>
          <p:cNvSpPr>
            <a:spLocks noChangeArrowheads="1"/>
          </p:cNvSpPr>
          <p:nvPr/>
        </p:nvSpPr>
        <p:spPr bwMode="auto">
          <a:xfrm>
            <a:off x="509667" y="5402262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1918571" y="4408488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0" name="Line 46"/>
          <p:cNvSpPr>
            <a:spLocks noChangeShapeType="1"/>
          </p:cNvSpPr>
          <p:nvPr/>
        </p:nvSpPr>
        <p:spPr bwMode="auto">
          <a:xfrm>
            <a:off x="1965326" y="6040438"/>
            <a:ext cx="3339" cy="2762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1" name="Line 47"/>
          <p:cNvSpPr>
            <a:spLocks noChangeShapeType="1"/>
          </p:cNvSpPr>
          <p:nvPr/>
        </p:nvSpPr>
        <p:spPr bwMode="auto">
          <a:xfrm>
            <a:off x="1881834" y="3605213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2" name="Text Box 48"/>
          <p:cNvSpPr txBox="1">
            <a:spLocks noChangeArrowheads="1"/>
          </p:cNvSpPr>
          <p:nvPr/>
        </p:nvSpPr>
        <p:spPr bwMode="auto">
          <a:xfrm>
            <a:off x="2782677" y="3675003"/>
            <a:ext cx="14845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3" name="Line 49"/>
          <p:cNvSpPr>
            <a:spLocks noChangeShapeType="1"/>
          </p:cNvSpPr>
          <p:nvPr/>
        </p:nvSpPr>
        <p:spPr bwMode="auto">
          <a:xfrm>
            <a:off x="3263775" y="4938713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4" name="Line 50"/>
          <p:cNvSpPr>
            <a:spLocks noChangeShapeType="1"/>
          </p:cNvSpPr>
          <p:nvPr/>
        </p:nvSpPr>
        <p:spPr bwMode="auto">
          <a:xfrm flipH="1">
            <a:off x="3554996" y="4945002"/>
            <a:ext cx="25377" cy="111131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 flipH="1">
            <a:off x="1918571" y="6026150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6" name="Text Box 52"/>
          <p:cNvSpPr txBox="1">
            <a:spLocks noChangeArrowheads="1"/>
          </p:cNvSpPr>
          <p:nvPr/>
        </p:nvSpPr>
        <p:spPr bwMode="auto">
          <a:xfrm>
            <a:off x="1584621" y="5068829"/>
            <a:ext cx="1785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3477" name="Line 53"/>
          <p:cNvSpPr>
            <a:spLocks noChangeShapeType="1"/>
          </p:cNvSpPr>
          <p:nvPr/>
        </p:nvSpPr>
        <p:spPr bwMode="auto">
          <a:xfrm>
            <a:off x="242070" y="3771900"/>
            <a:ext cx="16163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8" name="Line 54"/>
          <p:cNvSpPr>
            <a:spLocks noChangeShapeType="1"/>
          </p:cNvSpPr>
          <p:nvPr/>
        </p:nvSpPr>
        <p:spPr bwMode="auto">
          <a:xfrm>
            <a:off x="272126" y="3771900"/>
            <a:ext cx="0" cy="21177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9" name="Line 55"/>
          <p:cNvSpPr>
            <a:spLocks noChangeShapeType="1"/>
          </p:cNvSpPr>
          <p:nvPr/>
        </p:nvSpPr>
        <p:spPr bwMode="auto">
          <a:xfrm>
            <a:off x="268787" y="5905500"/>
            <a:ext cx="1713236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1948627" y="5745163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6" name="AutoShape 82"/>
          <p:cNvSpPr>
            <a:spLocks noChangeArrowheads="1"/>
          </p:cNvSpPr>
          <p:nvPr/>
        </p:nvSpPr>
        <p:spPr bwMode="auto">
          <a:xfrm>
            <a:off x="495769" y="3879056"/>
            <a:ext cx="299446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7" name="Line 83"/>
          <p:cNvSpPr>
            <a:spLocks noChangeShapeType="1"/>
          </p:cNvSpPr>
          <p:nvPr/>
        </p:nvSpPr>
        <p:spPr bwMode="auto">
          <a:xfrm>
            <a:off x="1931930" y="5097463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435" y="1266150"/>
            <a:ext cx="1971675" cy="10953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925" y="1010861"/>
            <a:ext cx="1971675" cy="1590675"/>
          </a:xfrm>
          <a:prstGeom prst="rect">
            <a:avLst/>
          </a:prstGeom>
        </p:spPr>
      </p:pic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3123233" y="4888055"/>
            <a:ext cx="13934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Group 41"/>
          <p:cNvGrpSpPr>
            <a:grpSpLocks/>
          </p:cNvGrpSpPr>
          <p:nvPr/>
        </p:nvGrpSpPr>
        <p:grpSpPr bwMode="auto">
          <a:xfrm>
            <a:off x="4295589" y="3915961"/>
            <a:ext cx="2715797" cy="2705100"/>
            <a:chOff x="4489" y="2455"/>
            <a:chExt cx="1109" cy="1361"/>
          </a:xfrm>
        </p:grpSpPr>
        <p:sp>
          <p:nvSpPr>
            <p:cNvPr id="56" name="AutoShape 42"/>
            <p:cNvSpPr>
              <a:spLocks noChangeArrowheads="1"/>
            </p:cNvSpPr>
            <p:nvPr/>
          </p:nvSpPr>
          <p:spPr bwMode="auto">
            <a:xfrm>
              <a:off x="4571" y="2648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7" name="AutoShape 43"/>
            <p:cNvSpPr>
              <a:spLocks noChangeArrowheads="1"/>
            </p:cNvSpPr>
            <p:nvPr/>
          </p:nvSpPr>
          <p:spPr bwMode="auto">
            <a:xfrm>
              <a:off x="4592" y="3135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991" y="296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4995" y="3642"/>
              <a:ext cx="1" cy="17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Line 46"/>
            <p:cNvSpPr>
              <a:spLocks noChangeShapeType="1"/>
            </p:cNvSpPr>
            <p:nvPr/>
          </p:nvSpPr>
          <p:spPr bwMode="auto">
            <a:xfrm>
              <a:off x="4980" y="2455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4976" y="2930"/>
              <a:ext cx="37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" name="Line 48"/>
            <p:cNvSpPr>
              <a:spLocks noChangeShapeType="1"/>
            </p:cNvSpPr>
            <p:nvPr/>
          </p:nvSpPr>
          <p:spPr bwMode="auto">
            <a:xfrm>
              <a:off x="5390" y="2792"/>
              <a:ext cx="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Line 49"/>
            <p:cNvSpPr>
              <a:spLocks noChangeShapeType="1"/>
            </p:cNvSpPr>
            <p:nvPr/>
          </p:nvSpPr>
          <p:spPr bwMode="auto">
            <a:xfrm>
              <a:off x="5481" y="2792"/>
              <a:ext cx="0" cy="8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4" name="Line 50"/>
            <p:cNvSpPr>
              <a:spLocks noChangeShapeType="1"/>
            </p:cNvSpPr>
            <p:nvPr/>
          </p:nvSpPr>
          <p:spPr bwMode="auto">
            <a:xfrm flipH="1">
              <a:off x="4981" y="3633"/>
              <a:ext cx="4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5228" y="2598"/>
              <a:ext cx="37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Line 52"/>
            <p:cNvSpPr>
              <a:spLocks noChangeShapeType="1"/>
            </p:cNvSpPr>
            <p:nvPr/>
          </p:nvSpPr>
          <p:spPr bwMode="auto">
            <a:xfrm>
              <a:off x="4489" y="2560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" name="Line 53"/>
            <p:cNvSpPr>
              <a:spLocks noChangeShapeType="1"/>
            </p:cNvSpPr>
            <p:nvPr/>
          </p:nvSpPr>
          <p:spPr bwMode="auto">
            <a:xfrm>
              <a:off x="4498" y="2560"/>
              <a:ext cx="0" cy="96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Line 54"/>
            <p:cNvSpPr>
              <a:spLocks noChangeShapeType="1"/>
            </p:cNvSpPr>
            <p:nvPr/>
          </p:nvSpPr>
          <p:spPr bwMode="auto">
            <a:xfrm>
              <a:off x="4507" y="3511"/>
              <a:ext cx="48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Line 55"/>
            <p:cNvSpPr>
              <a:spLocks noChangeShapeType="1"/>
            </p:cNvSpPr>
            <p:nvPr/>
          </p:nvSpPr>
          <p:spPr bwMode="auto">
            <a:xfrm>
              <a:off x="4982" y="3410"/>
              <a:ext cx="10" cy="1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7115" y="4705542"/>
            <a:ext cx="2314575" cy="1123950"/>
          </a:xfrm>
          <a:prstGeom prst="rect">
            <a:avLst/>
          </a:prstGeom>
        </p:spPr>
      </p:pic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5852739" y="3682719"/>
            <a:ext cx="316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終了条件指定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92632" y="270215"/>
            <a:ext cx="1563688" cy="40011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</a:t>
            </a:r>
            <a:endParaRPr kumimoji="1"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825153" y="6271112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15875">
          <a:solidFill>
            <a:schemeClr val="tx1"/>
          </a:solidFill>
        </a:ln>
      </a:spPr>
      <a:bodyPr wrap="squar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</TotalTime>
  <Words>1110</Words>
  <Application>Microsoft Office PowerPoint</Application>
  <PresentationFormat>画面に合わせる (4:3)</PresentationFormat>
  <Paragraphs>343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21</vt:i4>
      </vt:variant>
    </vt:vector>
  </HeadingPairs>
  <TitlesOfParts>
    <vt:vector size="31" baseType="lpstr">
      <vt:lpstr>ＭＳ Ｐゴシック</vt:lpstr>
      <vt:lpstr>ＭＳ Ｐ明朝</vt:lpstr>
      <vt:lpstr>メイリオ</vt:lpstr>
      <vt:lpstr>游ゴシック</vt:lpstr>
      <vt:lpstr>游ゴシック Light</vt:lpstr>
      <vt:lpstr>游明朝</vt:lpstr>
      <vt:lpstr>Arial</vt:lpstr>
      <vt:lpstr>Times New Roman</vt:lpstr>
      <vt:lpstr>標準デザイン</vt:lpstr>
      <vt:lpstr>Office テーマ</vt:lpstr>
      <vt:lpstr>PowerPoint プレゼンテーション</vt:lpstr>
      <vt:lpstr>概要</vt:lpstr>
      <vt:lpstr>アルゴリズムは役に立つ</vt:lpstr>
      <vt:lpstr>フローチャートはアルゴリズムを視覚化する手法</vt:lpstr>
      <vt:lpstr>プログラム構造とフローチャートの理解</vt:lpstr>
      <vt:lpstr>チェックリストの使い方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単純な1からnの合計</vt:lpstr>
      <vt:lpstr>PowerPoint プレゼンテーション</vt:lpstr>
      <vt:lpstr>配列/リストの資料</vt:lpstr>
      <vt:lpstr>1からの合計(リスト版)フローチャート</vt:lpstr>
      <vt:lpstr>素数を求めるプログラム(割り算)を解読してください。</vt:lpstr>
      <vt:lpstr>チャレンジ:素数を求めるプログラム</vt:lpstr>
      <vt:lpstr>基本的な考え方: 素数を求めるプログラム(消去法)</vt:lpstr>
      <vt:lpstr>チャレンジ:選択整列法を用いた整列プログラム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248</cp:revision>
  <cp:lastPrinted>2018-11-09T21:18:26Z</cp:lastPrinted>
  <dcterms:created xsi:type="dcterms:W3CDTF">2014-03-24T13:08:44Z</dcterms:created>
  <dcterms:modified xsi:type="dcterms:W3CDTF">2019-01-27T03:02:20Z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