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19" r:id="rId3"/>
    <p:sldId id="298" r:id="rId4"/>
    <p:sldId id="305" r:id="rId5"/>
    <p:sldId id="306" r:id="rId6"/>
    <p:sldId id="346" r:id="rId7"/>
    <p:sldId id="307" r:id="rId8"/>
    <p:sldId id="308" r:id="rId9"/>
    <p:sldId id="309" r:id="rId10"/>
    <p:sldId id="347" r:id="rId11"/>
    <p:sldId id="328" r:id="rId12"/>
    <p:sldId id="329" r:id="rId13"/>
    <p:sldId id="331" r:id="rId14"/>
    <p:sldId id="332" r:id="rId15"/>
    <p:sldId id="333" r:id="rId16"/>
    <p:sldId id="330" r:id="rId17"/>
    <p:sldId id="334" r:id="rId18"/>
    <p:sldId id="335" r:id="rId19"/>
    <p:sldId id="336" r:id="rId20"/>
    <p:sldId id="338" r:id="rId21"/>
    <p:sldId id="339" r:id="rId22"/>
    <p:sldId id="340" r:id="rId23"/>
    <p:sldId id="341" r:id="rId24"/>
    <p:sldId id="342" r:id="rId25"/>
    <p:sldId id="343" r:id="rId26"/>
    <p:sldId id="344" r:id="rId27"/>
    <p:sldId id="348" r:id="rId28"/>
    <p:sldId id="349" r:id="rId29"/>
    <p:sldId id="350" r:id="rId30"/>
    <p:sldId id="351" r:id="rId31"/>
    <p:sldId id="352" r:id="rId32"/>
    <p:sldId id="353" r:id="rId33"/>
    <p:sldId id="355" r:id="rId34"/>
    <p:sldId id="354" r:id="rId35"/>
    <p:sldId id="356" r:id="rId36"/>
    <p:sldId id="358" r:id="rId37"/>
    <p:sldId id="357" r:id="rId38"/>
    <p:sldId id="359" r:id="rId39"/>
    <p:sldId id="360" r:id="rId40"/>
    <p:sldId id="345" r:id="rId41"/>
  </p:sldIdLst>
  <p:sldSz cx="9144000" cy="6858000" type="screen4x3"/>
  <p:notesSz cx="4870450"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0" autoAdjust="0"/>
    <p:restoredTop sz="94660"/>
  </p:normalViewPr>
  <p:slideViewPr>
    <p:cSldViewPr snapToGrid="0">
      <p:cViewPr varScale="1">
        <p:scale>
          <a:sx n="59" d="100"/>
          <a:sy n="59" d="100"/>
        </p:scale>
        <p:origin x="1020" y="60"/>
      </p:cViewPr>
      <p:guideLst>
        <p:guide orient="horz" pos="2160"/>
        <p:guide pos="2880"/>
      </p:guideLst>
    </p:cSldViewPr>
  </p:slideViewPr>
  <p:notesTextViewPr>
    <p:cViewPr>
      <p:scale>
        <a:sx n="1" d="1"/>
        <a:sy n="1" d="1"/>
      </p:scale>
      <p:origin x="0" y="0"/>
    </p:cViewPr>
  </p:notesTextViewPr>
  <p:notesViewPr>
    <p:cSldViewPr snapToGrid="0">
      <p:cViewPr varScale="1">
        <p:scale>
          <a:sx n="43" d="100"/>
          <a:sy n="43"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110528" cy="356199"/>
          </a:xfrm>
          <a:prstGeom prst="rect">
            <a:avLst/>
          </a:prstGeom>
        </p:spPr>
        <p:txBody>
          <a:bodyPr vert="horz" lIns="68367" tIns="34185" rIns="68367" bIns="34185" rtlCol="0"/>
          <a:lstStyle>
            <a:lvl1pPr algn="l">
              <a:defRPr sz="1000"/>
            </a:lvl1pPr>
          </a:lstStyle>
          <a:p>
            <a:endParaRPr kumimoji="1" lang="ja-JP" altLang="en-US"/>
          </a:p>
        </p:txBody>
      </p:sp>
      <p:sp>
        <p:nvSpPr>
          <p:cNvPr id="3" name="日付プレースホルダー 2"/>
          <p:cNvSpPr>
            <a:spLocks noGrp="1"/>
          </p:cNvSpPr>
          <p:nvPr>
            <p:ph type="dt" idx="1"/>
          </p:nvPr>
        </p:nvSpPr>
        <p:spPr>
          <a:xfrm>
            <a:off x="2758796" y="2"/>
            <a:ext cx="2110528" cy="356199"/>
          </a:xfrm>
          <a:prstGeom prst="rect">
            <a:avLst/>
          </a:prstGeom>
        </p:spPr>
        <p:txBody>
          <a:bodyPr vert="horz" lIns="68367" tIns="34185" rIns="68367" bIns="34185" rtlCol="0"/>
          <a:lstStyle>
            <a:lvl1pPr algn="r">
              <a:defRPr sz="1000"/>
            </a:lvl1pPr>
          </a:lstStyle>
          <a:p>
            <a:fld id="{A0E000F1-07FB-45D1-8775-C743EFC5783B}" type="datetimeFigureOut">
              <a:rPr kumimoji="1" lang="ja-JP" altLang="en-US" smtClean="0"/>
              <a:t>2019/1/27</a:t>
            </a:fld>
            <a:endParaRPr kumimoji="1" lang="ja-JP" altLang="en-US"/>
          </a:p>
        </p:txBody>
      </p:sp>
      <p:sp>
        <p:nvSpPr>
          <p:cNvPr id="4" name="スライド イメージ プレースホルダー 3"/>
          <p:cNvSpPr>
            <a:spLocks noGrp="1" noRot="1" noChangeAspect="1"/>
          </p:cNvSpPr>
          <p:nvPr>
            <p:ph type="sldImg" idx="2"/>
          </p:nvPr>
        </p:nvSpPr>
        <p:spPr>
          <a:xfrm>
            <a:off x="838200" y="887413"/>
            <a:ext cx="3194050" cy="2395537"/>
          </a:xfrm>
          <a:prstGeom prst="rect">
            <a:avLst/>
          </a:prstGeom>
          <a:noFill/>
          <a:ln w="12700">
            <a:solidFill>
              <a:prstClr val="black"/>
            </a:solidFill>
          </a:ln>
        </p:spPr>
        <p:txBody>
          <a:bodyPr vert="horz" lIns="68367" tIns="34185" rIns="68367" bIns="34185" rtlCol="0" anchor="ctr"/>
          <a:lstStyle/>
          <a:p>
            <a:endParaRPr lang="ja-JP" altLang="en-US"/>
          </a:p>
        </p:txBody>
      </p:sp>
      <p:sp>
        <p:nvSpPr>
          <p:cNvPr id="5" name="ノート プレースホルダー 4"/>
          <p:cNvSpPr>
            <a:spLocks noGrp="1"/>
          </p:cNvSpPr>
          <p:nvPr>
            <p:ph type="body" sz="quarter" idx="3"/>
          </p:nvPr>
        </p:nvSpPr>
        <p:spPr>
          <a:xfrm>
            <a:off x="487048" y="3416540"/>
            <a:ext cx="3896359" cy="2795349"/>
          </a:xfrm>
          <a:prstGeom prst="rect">
            <a:avLst/>
          </a:prstGeom>
        </p:spPr>
        <p:txBody>
          <a:bodyPr vert="horz" lIns="68367" tIns="34185" rIns="68367" bIns="341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743106"/>
            <a:ext cx="2110528" cy="356197"/>
          </a:xfrm>
          <a:prstGeom prst="rect">
            <a:avLst/>
          </a:prstGeom>
        </p:spPr>
        <p:txBody>
          <a:bodyPr vert="horz" lIns="68367" tIns="34185" rIns="68367" bIns="34185" rtlCol="0" anchor="b"/>
          <a:lstStyle>
            <a:lvl1pPr algn="l">
              <a:defRPr sz="1000"/>
            </a:lvl1pPr>
          </a:lstStyle>
          <a:p>
            <a:endParaRPr kumimoji="1" lang="ja-JP" altLang="en-US"/>
          </a:p>
        </p:txBody>
      </p:sp>
      <p:sp>
        <p:nvSpPr>
          <p:cNvPr id="7" name="スライド番号プレースホルダー 6"/>
          <p:cNvSpPr>
            <a:spLocks noGrp="1"/>
          </p:cNvSpPr>
          <p:nvPr>
            <p:ph type="sldNum" sz="quarter" idx="5"/>
          </p:nvPr>
        </p:nvSpPr>
        <p:spPr>
          <a:xfrm>
            <a:off x="2758796" y="6743106"/>
            <a:ext cx="2110528" cy="356197"/>
          </a:xfrm>
          <a:prstGeom prst="rect">
            <a:avLst/>
          </a:prstGeom>
        </p:spPr>
        <p:txBody>
          <a:bodyPr vert="horz" lIns="68367" tIns="34185" rIns="68367" bIns="34185" rtlCol="0" anchor="b"/>
          <a:lstStyle>
            <a:lvl1pPr algn="r">
              <a:defRPr sz="10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2017</a:t>
            </a:r>
            <a:r>
              <a:rPr kumimoji="1" lang="ja-JP" altLang="en-US" dirty="0" smtClean="0"/>
              <a:t>年</a:t>
            </a:r>
            <a:r>
              <a:rPr kumimoji="1" lang="en-US" altLang="ja-JP" dirty="0" smtClean="0"/>
              <a:t>8</a:t>
            </a:r>
            <a:r>
              <a:rPr kumimoji="1" lang="ja-JP" altLang="en-US" dirty="0" smtClean="0"/>
              <a:t>月</a:t>
            </a:r>
            <a:r>
              <a:rPr kumimoji="1" lang="en-US" altLang="ja-JP" dirty="0" smtClean="0"/>
              <a:t>13</a:t>
            </a:r>
            <a:r>
              <a:rPr kumimoji="1" lang="ja-JP" altLang="en-US" dirty="0" smtClean="0"/>
              <a:t>日</a:t>
            </a:r>
            <a:r>
              <a:rPr kumimoji="1" lang="en-US" altLang="ja-JP" dirty="0" smtClean="0"/>
              <a:t>/20</a:t>
            </a:r>
            <a:r>
              <a:rPr kumimoji="1" lang="ja-JP" altLang="en-US" dirty="0" smtClean="0"/>
              <a:t>日</a:t>
            </a:r>
            <a:r>
              <a:rPr lang="ja-JP" altLang="en-US" dirty="0"/>
              <a:t> </a:t>
            </a:r>
            <a:r>
              <a:rPr lang="en-US" altLang="ja-JP" dirty="0" smtClean="0"/>
              <a:t>(</a:t>
            </a:r>
            <a:r>
              <a:rPr lang="ja-JP" altLang="en-US" dirty="0" smtClean="0"/>
              <a:t>同一内容</a:t>
            </a:r>
            <a:r>
              <a:rPr lang="en-US" altLang="ja-JP" dirty="0" smtClean="0"/>
              <a:t>)</a:t>
            </a:r>
          </a:p>
          <a:p>
            <a:r>
              <a:rPr kumimoji="1" lang="en-US" altLang="ja-JP" dirty="0" smtClean="0"/>
              <a:t>13:00</a:t>
            </a:r>
            <a:r>
              <a:rPr kumimoji="1" lang="ja-JP" altLang="en-US" dirty="0" smtClean="0"/>
              <a:t>～</a:t>
            </a:r>
            <a:r>
              <a:rPr kumimoji="1" lang="en-US" altLang="ja-JP" dirty="0" smtClean="0"/>
              <a:t>16:30</a:t>
            </a:r>
            <a:endParaRPr kumimoji="1" lang="ja-JP" altLang="en-US" dirty="0" smtClean="0"/>
          </a:p>
          <a:p>
            <a:r>
              <a:rPr kumimoji="1" lang="en-US" altLang="ja-JP" dirty="0" err="1" smtClean="0"/>
              <a:t>CoderDojo</a:t>
            </a:r>
            <a:r>
              <a:rPr kumimoji="1" lang="ja-JP" altLang="en-US" dirty="0" smtClean="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a:t>
            </a:fld>
            <a:endParaRPr kumimoji="1" lang="ja-JP" altLang="en-US"/>
          </a:p>
        </p:txBody>
      </p:sp>
    </p:spTree>
    <p:extLst>
      <p:ext uri="{BB962C8B-B14F-4D97-AF65-F5344CB8AC3E}">
        <p14:creationId xmlns:p14="http://schemas.microsoft.com/office/powerpoint/2010/main" val="381856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10</a:t>
            </a:fld>
            <a:endParaRPr kumimoji="1" lang="ja-JP" altLang="en-US"/>
          </a:p>
        </p:txBody>
      </p:sp>
    </p:spTree>
    <p:extLst>
      <p:ext uri="{BB962C8B-B14F-4D97-AF65-F5344CB8AC3E}">
        <p14:creationId xmlns:p14="http://schemas.microsoft.com/office/powerpoint/2010/main" val="325102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072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8455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42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850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1817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5614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330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4450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時間があったら、このあたりも詳しく説明したかった。</a:t>
            </a:r>
            <a:r>
              <a:rPr lang="ja-JP" altLang="en-US" dirty="0" smtClean="0"/>
              <a:t>でも小学生にはこの図では難しいかも。</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4109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a:t>
            </a:r>
            <a:r>
              <a:rPr lang="en-US" altLang="ja-JP" dirty="0" err="1" smtClean="0"/>
              <a:t>micro:bit</a:t>
            </a:r>
            <a:r>
              <a:rPr lang="ja-JP" altLang="en-US" dirty="0" smtClean="0"/>
              <a:t>自体は基盤ですが、かなり丈夫にできているみたいで、子供が普通に扱う分には平気な作りになっているみたいです。</a:t>
            </a:r>
          </a:p>
          <a:p>
            <a:r>
              <a:rPr kumimoji="1" lang="ja-JP" altLang="en-US" dirty="0" smtClean="0"/>
              <a:t>・ロボット本体に逆に差す場合も実際あり、なんか工夫が必要。</a:t>
            </a:r>
          </a:p>
          <a:p>
            <a:r>
              <a:rPr lang="ja-JP" altLang="en-US" dirty="0" smtClean="0"/>
              <a:t>・また、エディタや転送などの安定性も非常に良い</a:t>
            </a:r>
            <a:r>
              <a:rPr lang="en-US" altLang="ja-JP" dirty="0" smtClean="0"/>
              <a:t>(</a:t>
            </a:r>
            <a:r>
              <a:rPr lang="ja-JP" altLang="en-US" dirty="0" smtClean="0"/>
              <a:t>さすが</a:t>
            </a:r>
            <a:r>
              <a:rPr lang="en-US" altLang="ja-JP" dirty="0" smtClean="0"/>
              <a:t>100</a:t>
            </a:r>
            <a:r>
              <a:rPr lang="ja-JP" altLang="en-US" dirty="0" smtClean="0"/>
              <a:t>万人に配ったハードとソフトか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a:t>
            </a:fld>
            <a:endParaRPr kumimoji="1" lang="ja-JP" altLang="en-US"/>
          </a:p>
        </p:txBody>
      </p:sp>
    </p:spTree>
    <p:extLst>
      <p:ext uri="{BB962C8B-B14F-4D97-AF65-F5344CB8AC3E}">
        <p14:creationId xmlns:p14="http://schemas.microsoft.com/office/powerpoint/2010/main" val="228664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5754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3476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50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6047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587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6303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6118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19584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03867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95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〇とりあえず初めに入っているプログラムで</a:t>
            </a:r>
            <a:r>
              <a:rPr kumimoji="1" lang="ja-JP" altLang="en-US" dirty="0" err="1" smtClean="0"/>
              <a:t>そこそこ</a:t>
            </a:r>
            <a:r>
              <a:rPr kumimoji="1" lang="ja-JP" altLang="en-US" dirty="0" smtClean="0"/>
              <a:t>遊べます。英語で指示がでるので、そこの説明は必要。</a:t>
            </a:r>
          </a:p>
          <a:p>
            <a:r>
              <a:rPr lang="ja-JP" altLang="en-US" dirty="0" smtClean="0"/>
              <a:t>〇</a:t>
            </a:r>
            <a:r>
              <a:rPr lang="en-US" altLang="ja-JP" dirty="0" err="1" smtClean="0"/>
              <a:t>micro:bit</a:t>
            </a:r>
            <a:r>
              <a:rPr lang="ja-JP" altLang="en-US" dirty="0" smtClean="0"/>
              <a:t>純正の電池ケースには</a:t>
            </a:r>
            <a:r>
              <a:rPr lang="en-US" altLang="ja-JP" dirty="0" smtClean="0"/>
              <a:t>on/off</a:t>
            </a:r>
            <a:r>
              <a:rPr lang="ja-JP" altLang="en-US" dirty="0" smtClean="0"/>
              <a:t>スイッチが無いので、スイッチのある単三用のケースにコネクター半田付けして使っています。</a:t>
            </a:r>
          </a:p>
          <a:p>
            <a:r>
              <a:rPr kumimoji="1" lang="ja-JP" altLang="en-US" dirty="0" smtClean="0"/>
              <a:t>〇子供</a:t>
            </a:r>
            <a:r>
              <a:rPr kumimoji="1" lang="ja-JP" altLang="en-US" dirty="0"/>
              <a:t>達</a:t>
            </a:r>
            <a:r>
              <a:rPr kumimoji="1" lang="ja-JP" altLang="en-US" dirty="0" smtClean="0"/>
              <a:t>にとって、電源入れると動きっぱなしになるというのは、プログラム的に新鮮な感覚みたいです。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a:t>
            </a:fld>
            <a:endParaRPr kumimoji="1" lang="ja-JP" altLang="en-US"/>
          </a:p>
        </p:txBody>
      </p:sp>
    </p:spTree>
    <p:extLst>
      <p:ext uri="{BB962C8B-B14F-4D97-AF65-F5344CB8AC3E}">
        <p14:creationId xmlns:p14="http://schemas.microsoft.com/office/powerpoint/2010/main" val="206989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9069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93537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80699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56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129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33423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93019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74870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39</a:t>
            </a:fld>
            <a:endParaRPr kumimoji="1" lang="ja-JP" altLang="en-US"/>
          </a:p>
        </p:txBody>
      </p:sp>
    </p:spTree>
    <p:extLst>
      <p:ext uri="{BB962C8B-B14F-4D97-AF65-F5344CB8AC3E}">
        <p14:creationId xmlns:p14="http://schemas.microsoft.com/office/powerpoint/2010/main" val="45207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40</a:t>
            </a:fld>
            <a:endParaRPr kumimoji="1" lang="ja-JP" altLang="en-US"/>
          </a:p>
        </p:txBody>
      </p:sp>
    </p:spTree>
    <p:extLst>
      <p:ext uri="{BB962C8B-B14F-4D97-AF65-F5344CB8AC3E}">
        <p14:creationId xmlns:p14="http://schemas.microsoft.com/office/powerpoint/2010/main" val="273683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〇特に電源</a:t>
            </a:r>
            <a:r>
              <a:rPr kumimoji="1" lang="en-US" altLang="ja-JP" dirty="0" smtClean="0"/>
              <a:t>LED</a:t>
            </a:r>
            <a:r>
              <a:rPr kumimoji="1" lang="ja-JP" altLang="en-US" dirty="0" smtClean="0"/>
              <a:t>と転送中</a:t>
            </a:r>
            <a:r>
              <a:rPr kumimoji="1" lang="en-US" altLang="ja-JP" dirty="0" smtClean="0"/>
              <a:t>LED</a:t>
            </a:r>
            <a:r>
              <a:rPr kumimoji="1" lang="ja-JP" altLang="en-US" dirty="0" smtClean="0"/>
              <a:t>が重要で、ちゃんと転送処理が行われているかは、この</a:t>
            </a:r>
            <a:r>
              <a:rPr kumimoji="1" lang="en-US" altLang="ja-JP" dirty="0" smtClean="0"/>
              <a:t>LED</a:t>
            </a:r>
            <a:r>
              <a:rPr kumimoji="1" lang="ja-JP" altLang="en-US" dirty="0" smtClean="0"/>
              <a:t>が点滅するか確認してもらう必要があります。</a:t>
            </a:r>
          </a:p>
          <a:p>
            <a:r>
              <a:rPr kumimoji="1" lang="ja-JP" altLang="en-US" dirty="0" smtClean="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4</a:t>
            </a:fld>
            <a:endParaRPr kumimoji="1" lang="ja-JP" altLang="en-US"/>
          </a:p>
        </p:txBody>
      </p:sp>
    </p:spTree>
    <p:extLst>
      <p:ext uri="{BB962C8B-B14F-4D97-AF65-F5344CB8AC3E}">
        <p14:creationId xmlns:p14="http://schemas.microsoft.com/office/powerpoint/2010/main" val="411128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5</a:t>
            </a:fld>
            <a:endParaRPr kumimoji="1" lang="ja-JP" altLang="en-US"/>
          </a:p>
        </p:txBody>
      </p:sp>
    </p:spTree>
    <p:extLst>
      <p:ext uri="{BB962C8B-B14F-4D97-AF65-F5344CB8AC3E}">
        <p14:creationId xmlns:p14="http://schemas.microsoft.com/office/powerpoint/2010/main" val="398084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〇シミュレータが良く出来ています。</a:t>
            </a:r>
          </a:p>
          <a:p>
            <a:r>
              <a:rPr lang="ja-JP" altLang="en-US" dirty="0"/>
              <a:t>・</a:t>
            </a:r>
            <a:r>
              <a:rPr kumimoji="1" lang="ja-JP" altLang="en-US" dirty="0" smtClean="0"/>
              <a:t>温度センサーの場合は、温度計の絵がでてきて、温度を設定できます。</a:t>
            </a:r>
          </a:p>
          <a:p>
            <a:r>
              <a:rPr lang="ja-JP" altLang="en-US" dirty="0" smtClean="0"/>
              <a:t>・傾きの場合は、ボードの絵を傾かせることができます。</a:t>
            </a:r>
          </a:p>
          <a:p>
            <a:r>
              <a:rPr lang="ja-JP" altLang="en-US" dirty="0" smtClean="0"/>
              <a:t>など。</a:t>
            </a:r>
          </a:p>
          <a:p>
            <a:r>
              <a:rPr kumimoji="1" lang="ja-JP" altLang="en-US" dirty="0" smtClean="0"/>
              <a:t>〇基本的に</a:t>
            </a:r>
            <a:r>
              <a:rPr kumimoji="1" lang="en-US" altLang="ja-JP" dirty="0" smtClean="0"/>
              <a:t>Scratch</a:t>
            </a:r>
            <a:r>
              <a:rPr kumimoji="1" lang="ja-JP" altLang="en-US" dirty="0" smtClean="0"/>
              <a:t>使える子供ならすぐ使えますが。</a:t>
            </a:r>
          </a:p>
          <a:p>
            <a:r>
              <a:rPr lang="ja-JP" altLang="en-US" dirty="0" smtClean="0"/>
              <a:t>・</a:t>
            </a:r>
            <a:r>
              <a:rPr lang="en-US" altLang="ja-JP" dirty="0" smtClean="0"/>
              <a:t>Scratch</a:t>
            </a:r>
            <a:r>
              <a:rPr lang="ja-JP" altLang="en-US" dirty="0" smtClean="0"/>
              <a:t>の「ハタがクリックされた時」がなく、基本的に電源投入時の「最初だけ」と「ずっと」で組んでいくのが少し感覚が違うみたい</a:t>
            </a:r>
          </a:p>
          <a:p>
            <a:r>
              <a:rPr kumimoji="1" lang="ja-JP" altLang="en-US" dirty="0" smtClean="0"/>
              <a:t>・あと、ハードのイベントドリブンであることも説明が必要「ボタン</a:t>
            </a:r>
            <a:r>
              <a:rPr lang="en-US" altLang="ja-JP" dirty="0" smtClean="0"/>
              <a:t>x</a:t>
            </a:r>
            <a:r>
              <a:rPr lang="ja-JP" altLang="en-US" dirty="0" smtClean="0"/>
              <a:t>が押された時</a:t>
            </a:r>
            <a:r>
              <a:rPr kumimoji="1" lang="ja-JP" altLang="en-US" dirty="0" smtClean="0"/>
              <a:t>」「ゆさぶられた時</a:t>
            </a:r>
            <a:r>
              <a:rPr kumimoji="1" lang="en-US" altLang="ja-JP" dirty="0" smtClean="0"/>
              <a:t>(</a:t>
            </a:r>
            <a:r>
              <a:rPr kumimoji="1" lang="ja-JP" altLang="en-US" dirty="0" smtClean="0"/>
              <a:t>加速度センサー系</a:t>
            </a:r>
            <a:r>
              <a:rPr kumimoji="1" lang="en-US" altLang="ja-JP" dirty="0" smtClean="0"/>
              <a:t>)</a:t>
            </a:r>
            <a:r>
              <a:rPr kumimoji="1" lang="ja-JP" altLang="en-US" dirty="0" smtClean="0"/>
              <a:t>」このトリガーで始まるブロックが入力にはいっているのも見つけにくい。</a:t>
            </a:r>
          </a:p>
          <a:p>
            <a:r>
              <a:rPr lang="ja-JP" altLang="en-US" dirty="0" smtClean="0"/>
              <a:t>・</a:t>
            </a:r>
            <a:r>
              <a:rPr lang="en-US" altLang="ja-JP" dirty="0" smtClean="0"/>
              <a:t>if</a:t>
            </a:r>
            <a:r>
              <a:rPr lang="ja-JP" altLang="en-US" dirty="0" smtClean="0"/>
              <a:t>文が「論理」に入っているが「論理」が別の表示になって探すのに苦労したこともあった</a:t>
            </a:r>
            <a:r>
              <a:rPr lang="en-US" altLang="ja-JP" dirty="0" smtClean="0"/>
              <a:t>(</a:t>
            </a:r>
            <a:r>
              <a:rPr lang="ja-JP" altLang="en-US" dirty="0" smtClean="0"/>
              <a:t>どうして別の表示になったかは不明</a:t>
            </a:r>
            <a:r>
              <a:rPr lang="en-US" altLang="ja-JP" dirty="0" smtClean="0"/>
              <a:t>)</a:t>
            </a:r>
            <a:endParaRPr kumimoji="1" lang="ja-JP" altLang="en-US" dirty="0" smtClean="0"/>
          </a:p>
          <a:p>
            <a:r>
              <a:rPr lang="ja-JP" altLang="en-US" dirty="0" smtClean="0"/>
              <a:t>〇文字で日本で入れようとするが、</a:t>
            </a:r>
            <a:r>
              <a:rPr lang="en-US" altLang="ja-JP" dirty="0" smtClean="0"/>
              <a:t>LED</a:t>
            </a:r>
            <a:r>
              <a:rPr lang="ja-JP" altLang="en-US" dirty="0" err="1" smtClean="0"/>
              <a:t>にはアルファ</a:t>
            </a:r>
            <a:r>
              <a:rPr lang="ja-JP" altLang="en-US" dirty="0" smtClean="0"/>
              <a:t>ベットしか表示されないことの意識が必要</a:t>
            </a:r>
          </a:p>
          <a:p>
            <a:r>
              <a:rPr kumimoji="1" lang="ja-JP" altLang="en-US" dirty="0" smtClean="0"/>
              <a:t>〇</a:t>
            </a:r>
            <a:r>
              <a:rPr kumimoji="1" lang="en-US" altLang="ja-JP" dirty="0" smtClean="0"/>
              <a:t>Scratch</a:t>
            </a:r>
            <a:r>
              <a:rPr kumimoji="1" lang="ja-JP" altLang="en-US" dirty="0" smtClean="0"/>
              <a:t>の場合、パラメータにあたる部分は空白だが、</a:t>
            </a:r>
            <a:r>
              <a:rPr kumimoji="1" lang="en-US" altLang="ja-JP" dirty="0" err="1" smtClean="0"/>
              <a:t>micro:bit</a:t>
            </a:r>
            <a:r>
              <a:rPr kumimoji="1" lang="ja-JP" altLang="en-US" dirty="0" smtClean="0"/>
              <a:t>の場合はあらかじめ既定のブロックが入っていて違和感があるみたい。その既定のブロックを外すことはできないので、新しいブロックを上書きする感じになる。</a:t>
            </a:r>
          </a:p>
          <a:p>
            <a:r>
              <a:rPr lang="ja-JP" altLang="en-US" dirty="0" smtClean="0"/>
              <a:t>〇真偽がプログラム中にでてくるが、ピンとこないみたい。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6</a:t>
            </a:fld>
            <a:endParaRPr kumimoji="1" lang="ja-JP" altLang="en-US"/>
          </a:p>
        </p:txBody>
      </p:sp>
    </p:spTree>
    <p:extLst>
      <p:ext uri="{BB962C8B-B14F-4D97-AF65-F5344CB8AC3E}">
        <p14:creationId xmlns:p14="http://schemas.microsoft.com/office/powerpoint/2010/main" val="329741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〇シミュレータが良く出来ています。</a:t>
            </a:r>
          </a:p>
          <a:p>
            <a:r>
              <a:rPr lang="ja-JP" altLang="en-US" dirty="0"/>
              <a:t>・</a:t>
            </a:r>
            <a:r>
              <a:rPr kumimoji="1" lang="ja-JP" altLang="en-US" dirty="0" smtClean="0"/>
              <a:t>温度センサーの場合は、温度計の絵がでてきて、温度を設定できます。</a:t>
            </a:r>
          </a:p>
          <a:p>
            <a:r>
              <a:rPr lang="ja-JP" altLang="en-US" dirty="0" smtClean="0"/>
              <a:t>・傾きの場合は、ボードの絵を傾かせることができます。</a:t>
            </a:r>
          </a:p>
          <a:p>
            <a:r>
              <a:rPr lang="ja-JP" altLang="en-US" dirty="0" smtClean="0"/>
              <a:t>など。</a:t>
            </a:r>
          </a:p>
          <a:p>
            <a:r>
              <a:rPr kumimoji="1" lang="ja-JP" altLang="en-US" dirty="0" smtClean="0"/>
              <a:t>〇基本的に</a:t>
            </a:r>
            <a:r>
              <a:rPr kumimoji="1" lang="en-US" altLang="ja-JP" dirty="0" smtClean="0"/>
              <a:t>Scratch</a:t>
            </a:r>
            <a:r>
              <a:rPr kumimoji="1" lang="ja-JP" altLang="en-US" dirty="0" smtClean="0"/>
              <a:t>使える子供ならすぐ使えますが。</a:t>
            </a:r>
          </a:p>
          <a:p>
            <a:r>
              <a:rPr lang="ja-JP" altLang="en-US" dirty="0" smtClean="0"/>
              <a:t>・</a:t>
            </a:r>
            <a:r>
              <a:rPr lang="en-US" altLang="ja-JP" dirty="0" smtClean="0"/>
              <a:t>Scratch</a:t>
            </a:r>
            <a:r>
              <a:rPr lang="ja-JP" altLang="en-US" dirty="0" smtClean="0"/>
              <a:t>の「ハタがクリックされた時」がなく、基本的に電源投入時の「最初だけ」と「ずっと」で組んでいくのが少し感覚が違うみたい</a:t>
            </a:r>
          </a:p>
          <a:p>
            <a:r>
              <a:rPr kumimoji="1" lang="ja-JP" altLang="en-US" dirty="0" smtClean="0"/>
              <a:t>・あと、ハードのイベントドリブンであることも説明が必要「ボタン</a:t>
            </a:r>
            <a:r>
              <a:rPr lang="en-US" altLang="ja-JP" dirty="0" smtClean="0"/>
              <a:t>x</a:t>
            </a:r>
            <a:r>
              <a:rPr lang="ja-JP" altLang="en-US" dirty="0" smtClean="0"/>
              <a:t>が押された時</a:t>
            </a:r>
            <a:r>
              <a:rPr kumimoji="1" lang="ja-JP" altLang="en-US" dirty="0" smtClean="0"/>
              <a:t>」「ゆさぶられた時</a:t>
            </a:r>
            <a:r>
              <a:rPr kumimoji="1" lang="en-US" altLang="ja-JP" dirty="0" smtClean="0"/>
              <a:t>(</a:t>
            </a:r>
            <a:r>
              <a:rPr kumimoji="1" lang="ja-JP" altLang="en-US" dirty="0" smtClean="0"/>
              <a:t>加速度センサー系</a:t>
            </a:r>
            <a:r>
              <a:rPr kumimoji="1" lang="en-US" altLang="ja-JP" dirty="0" smtClean="0"/>
              <a:t>)</a:t>
            </a:r>
            <a:r>
              <a:rPr kumimoji="1" lang="ja-JP" altLang="en-US" dirty="0" smtClean="0"/>
              <a:t>」このトリガーで始まるブロックが入力にはいっているのも見つけにくい。</a:t>
            </a:r>
          </a:p>
          <a:p>
            <a:r>
              <a:rPr lang="ja-JP" altLang="en-US" dirty="0" smtClean="0"/>
              <a:t>・</a:t>
            </a:r>
            <a:r>
              <a:rPr lang="en-US" altLang="ja-JP" dirty="0" smtClean="0"/>
              <a:t>if</a:t>
            </a:r>
            <a:r>
              <a:rPr lang="ja-JP" altLang="en-US" dirty="0" smtClean="0"/>
              <a:t>文が「論理」に入っているが「論理」が別の表示になって探すのに苦労したこともあった</a:t>
            </a:r>
            <a:r>
              <a:rPr lang="en-US" altLang="ja-JP" dirty="0" smtClean="0"/>
              <a:t>(</a:t>
            </a:r>
            <a:r>
              <a:rPr lang="ja-JP" altLang="en-US" dirty="0" smtClean="0"/>
              <a:t>どうして別の表示になったかは不明</a:t>
            </a:r>
            <a:r>
              <a:rPr lang="en-US" altLang="ja-JP" dirty="0" smtClean="0"/>
              <a:t>)</a:t>
            </a:r>
            <a:endParaRPr kumimoji="1" lang="ja-JP" altLang="en-US" dirty="0" smtClean="0"/>
          </a:p>
          <a:p>
            <a:r>
              <a:rPr lang="ja-JP" altLang="en-US" dirty="0" smtClean="0"/>
              <a:t>〇文字で日本で入れようとするが、</a:t>
            </a:r>
            <a:r>
              <a:rPr lang="en-US" altLang="ja-JP" dirty="0" smtClean="0"/>
              <a:t>LED</a:t>
            </a:r>
            <a:r>
              <a:rPr lang="ja-JP" altLang="en-US" dirty="0" err="1" smtClean="0"/>
              <a:t>にはアルファ</a:t>
            </a:r>
            <a:r>
              <a:rPr lang="ja-JP" altLang="en-US" dirty="0" smtClean="0"/>
              <a:t>ベットしか表示されないことの意識が必要</a:t>
            </a:r>
          </a:p>
          <a:p>
            <a:r>
              <a:rPr kumimoji="1" lang="ja-JP" altLang="en-US" dirty="0" smtClean="0"/>
              <a:t>〇</a:t>
            </a:r>
            <a:r>
              <a:rPr kumimoji="1" lang="en-US" altLang="ja-JP" dirty="0" smtClean="0"/>
              <a:t>Scratch</a:t>
            </a:r>
            <a:r>
              <a:rPr kumimoji="1" lang="ja-JP" altLang="en-US" dirty="0" smtClean="0"/>
              <a:t>の場合、パラメータにあたる部分は空白だが、</a:t>
            </a:r>
            <a:r>
              <a:rPr kumimoji="1" lang="en-US" altLang="ja-JP" dirty="0" err="1" smtClean="0"/>
              <a:t>micro:bit</a:t>
            </a:r>
            <a:r>
              <a:rPr kumimoji="1" lang="ja-JP" altLang="en-US" dirty="0" smtClean="0"/>
              <a:t>の場合はあらかじめ既定のブロックが入っていて違和感があるみたい。その既定のブロックを外すことはできないので、新しいブロックを上書きする感じになる。</a:t>
            </a:r>
          </a:p>
          <a:p>
            <a:r>
              <a:rPr lang="ja-JP" altLang="en-US" dirty="0" smtClean="0"/>
              <a:t>〇真偽がプログラム中にでてくるが、ピンとこないみたい。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7</a:t>
            </a:fld>
            <a:endParaRPr kumimoji="1" lang="ja-JP" altLang="en-US"/>
          </a:p>
        </p:txBody>
      </p:sp>
    </p:spTree>
    <p:extLst>
      <p:ext uri="{BB962C8B-B14F-4D97-AF65-F5344CB8AC3E}">
        <p14:creationId xmlns:p14="http://schemas.microsoft.com/office/powerpoint/2010/main" val="89527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a:t>
            </a:r>
            <a:r>
              <a:rPr kumimoji="1" lang="en-US" altLang="ja-JP" dirty="0" smtClean="0"/>
              <a:t>Scratch</a:t>
            </a:r>
            <a:r>
              <a:rPr kumimoji="1" lang="ja-JP" altLang="en-US" dirty="0" smtClean="0"/>
              <a:t>やっている人ほど、ゲームなど複雑なプログラムをすぐ作りたがるが、</a:t>
            </a:r>
            <a:r>
              <a:rPr kumimoji="1" lang="en-US" altLang="ja-JP" dirty="0" smtClean="0"/>
              <a:t>(</a:t>
            </a:r>
            <a:r>
              <a:rPr kumimoji="1" lang="ja-JP" altLang="en-US" dirty="0" smtClean="0"/>
              <a:t>ドットを動かそうとして苦労するなど</a:t>
            </a:r>
            <a:r>
              <a:rPr kumimoji="1" lang="en-US" altLang="ja-JP" dirty="0" smtClean="0"/>
              <a:t>)</a:t>
            </a:r>
            <a:r>
              <a:rPr kumimoji="1" lang="en-US" altLang="ja-JP" dirty="0" err="1" smtClean="0"/>
              <a:t>micor:bit</a:t>
            </a:r>
            <a:r>
              <a:rPr kumimoji="1" lang="ja-JP" altLang="en-US" dirty="0" smtClean="0"/>
              <a:t>などのフィジカルコンピューティングは、それらしいことを初めにやった方が興味がわくと思う。</a:t>
            </a:r>
            <a:r>
              <a:rPr lang="ja-JP" altLang="en-US" dirty="0" smtClean="0"/>
              <a:t>例えば</a:t>
            </a:r>
          </a:p>
          <a:p>
            <a:r>
              <a:rPr kumimoji="1" lang="ja-JP" altLang="en-US" dirty="0" smtClean="0"/>
              <a:t>・振ると温度を表示する。</a:t>
            </a:r>
          </a:p>
          <a:p>
            <a:r>
              <a:rPr lang="ja-JP" altLang="en-US" dirty="0" smtClean="0"/>
              <a:t>・傾き方によって表示する絵柄が変わるなど</a:t>
            </a:r>
          </a:p>
          <a:p>
            <a:r>
              <a:rPr lang="ja-JP" altLang="en-US" dirty="0" smtClean="0"/>
              <a:t>〇ロボットまでもっていくには、</a:t>
            </a:r>
            <a:r>
              <a:rPr lang="en-US" altLang="ja-JP" dirty="0" smtClean="0"/>
              <a:t>Scratch</a:t>
            </a:r>
            <a:r>
              <a:rPr lang="ja-JP" altLang="en-US" dirty="0" smtClean="0"/>
              <a:t>みたいに自由にやらせると収拾つかなくなるかも、ある程度フィジカルコンピュティングらしいもので興味を持たせながら共通的な操作をさせた方がいいかもしれない。</a:t>
            </a:r>
          </a:p>
          <a:p>
            <a:r>
              <a:rPr kumimoji="1" lang="ja-JP" altLang="en-US" dirty="0" smtClean="0"/>
              <a:t>〇あと、</a:t>
            </a:r>
            <a:r>
              <a:rPr kumimoji="1" lang="en-US" altLang="ja-JP" dirty="0" err="1" smtClean="0"/>
              <a:t>micro:bit</a:t>
            </a:r>
            <a:r>
              <a:rPr kumimoji="1" lang="ja-JP" altLang="en-US" dirty="0" smtClean="0"/>
              <a:t>自体が持つ無線機能を使って</a:t>
            </a:r>
            <a:r>
              <a:rPr kumimoji="1" lang="en-US" altLang="ja-JP" dirty="0" smtClean="0"/>
              <a:t>2</a:t>
            </a:r>
            <a:r>
              <a:rPr kumimoji="1" lang="ja-JP" altLang="en-US" dirty="0" smtClean="0"/>
              <a:t>台、複数台で動かすプログラム非常に興味を持つかと思われる。</a:t>
            </a:r>
          </a:p>
          <a:p>
            <a:r>
              <a:rPr lang="ja-JP" altLang="en-US" dirty="0" smtClean="0"/>
              <a:t>〇特に</a:t>
            </a:r>
            <a:r>
              <a:rPr lang="en-US" altLang="ja-JP" dirty="0" smtClean="0"/>
              <a:t>Dojo</a:t>
            </a:r>
            <a:r>
              <a:rPr lang="ja-JP" altLang="en-US" dirty="0" smtClean="0"/>
              <a:t>でやっている子供は自由にやることに慣れているが、フィジカルコンピューティングする場合は、ある程度基礎手的な知識を学習する説明や資料が必要だと考える。</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8</a:t>
            </a:fld>
            <a:endParaRPr kumimoji="1" lang="ja-JP" altLang="en-US"/>
          </a:p>
        </p:txBody>
      </p:sp>
    </p:spTree>
    <p:extLst>
      <p:ext uri="{BB962C8B-B14F-4D97-AF65-F5344CB8AC3E}">
        <p14:creationId xmlns:p14="http://schemas.microsoft.com/office/powerpoint/2010/main" val="243631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〇当日このあたりが一番混乱したところ。別途補足資料を作成</a:t>
            </a:r>
          </a:p>
          <a:p>
            <a:r>
              <a:rPr lang="ja-JP" altLang="en-US" dirty="0" smtClean="0"/>
              <a:t>本スライドには、その補足資料あり、</a:t>
            </a:r>
            <a:br>
              <a:rPr lang="ja-JP" altLang="en-US" dirty="0" smtClean="0"/>
            </a:br>
            <a:r>
              <a:rPr lang="ja-JP" altLang="en-US" dirty="0" smtClean="0"/>
              <a:t>スライド</a:t>
            </a:r>
            <a:r>
              <a:rPr lang="en-US" altLang="ja-JP" dirty="0" smtClean="0"/>
              <a:t>21</a:t>
            </a:r>
            <a:r>
              <a:rPr lang="ja-JP" altLang="en-US" dirty="0" smtClean="0"/>
              <a:t>～</a:t>
            </a:r>
            <a:r>
              <a:rPr lang="en-US" altLang="ja-JP" dirty="0" smtClean="0"/>
              <a:t>25</a:t>
            </a:r>
            <a:endParaRPr lang="ja-JP" altLang="en-US" dirty="0" smtClean="0"/>
          </a:p>
          <a:p>
            <a:r>
              <a:rPr kumimoji="1" lang="ja-JP" altLang="en-US" dirty="0" smtClean="0"/>
              <a:t>〇このダウンロードの操作を含めポートの真偽によるモータ制御は、小学校</a:t>
            </a:r>
            <a:r>
              <a:rPr kumimoji="1" lang="en-US" altLang="ja-JP" dirty="0" smtClean="0"/>
              <a:t>3</a:t>
            </a:r>
            <a:r>
              <a:rPr kumimoji="1" lang="ja-JP" altLang="en-US" dirty="0" smtClean="0"/>
              <a:t>年生の子供には難しかったようである。モーター制御を関数化しておけばよかったかも。</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9</a:t>
            </a:fld>
            <a:endParaRPr kumimoji="1" lang="ja-JP" altLang="en-US"/>
          </a:p>
        </p:txBody>
      </p:sp>
    </p:spTree>
    <p:extLst>
      <p:ext uri="{BB962C8B-B14F-4D97-AF65-F5344CB8AC3E}">
        <p14:creationId xmlns:p14="http://schemas.microsoft.com/office/powerpoint/2010/main" val="137517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6311E71-7363-4D8C-ACD7-EB4E062F204A}"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051633-48B4-4658-9C82-741D4710B976}"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7E7BC-AEFE-4316-8DE1-7CED89C22235}"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D85B4B-265E-418E-9296-93229C192487}"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40DB41-C51F-401E-943B-C5A38020559B}"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E689CF-F46C-495C-9AB9-FD2ED5F7FD00}"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D3C325D-3733-412B-B5D9-9DBDA5CF2F3F}" type="datetime1">
              <a:rPr kumimoji="1" lang="ja-JP" altLang="en-US" smtClean="0"/>
              <a:t>2019/1/27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38B1E9-9B58-40C4-85E0-9FD8E514E280}" type="datetime1">
              <a:rPr kumimoji="1" lang="ja-JP" altLang="en-US" smtClean="0"/>
              <a:t>2019/1/27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2A863A-F520-4340-A57B-E7E8A0F712E9}" type="datetime1">
              <a:rPr kumimoji="1" lang="ja-JP" altLang="en-US" smtClean="0"/>
              <a:t>2019/1/27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0890A8-93A8-4675-8080-828DF68B0C18}"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7DAAC1-E0BF-4C83-B17B-11CAF8C32797}"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9D858A-EE0F-479F-86FF-95BF55AAADF3}" type="datetime1">
              <a:rPr kumimoji="1" lang="ja-JP" altLang="en-US" smtClean="0"/>
              <a:t>2019/1/27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beyondbb.jp/SSP/microbitProV13.z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scratch.mit.edu/microbi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66697" y="1696599"/>
            <a:ext cx="8213967" cy="4247317"/>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a:t>
            </a:r>
            <a:r>
              <a:rPr kumimoji="1" lang="en-US" altLang="ja-JP" sz="1600" dirty="0" err="1" smtClean="0">
                <a:latin typeface="メイリオ" panose="020B0604030504040204" pitchFamily="50" charset="-128"/>
                <a:ea typeface="メイリオ" panose="020B0604030504040204" pitchFamily="50" charset="-128"/>
              </a:rPr>
              <a:t>micro:bit</a:t>
            </a:r>
            <a:r>
              <a:rPr kumimoji="1" lang="ja-JP" altLang="en-US" sz="1600" dirty="0" smtClean="0">
                <a:latin typeface="メイリオ" panose="020B0604030504040204" pitchFamily="50" charset="-128"/>
                <a:ea typeface="メイリオ" panose="020B0604030504040204" pitchFamily="50" charset="-128"/>
              </a:rPr>
              <a:t>という</a:t>
            </a:r>
            <a:r>
              <a:rPr kumimoji="1" lang="ja-JP" altLang="en-US" dirty="0" smtClean="0">
                <a:latin typeface="メイリオ" panose="020B0604030504040204" pitchFamily="50" charset="-128"/>
                <a:ea typeface="メイリオ" panose="020B0604030504040204" pitchFamily="50" charset="-128"/>
              </a:rPr>
              <a:t>マイコンボードを使って、コンピュータのハードウェアを操作するプログラムを作ります。</a:t>
            </a:r>
            <a:r>
              <a:rPr lang="ja-JP" altLang="en-US" dirty="0" smtClean="0">
                <a:latin typeface="メイリオ" panose="020B0604030504040204" pitchFamily="50" charset="-128"/>
                <a:ea typeface="メイリオ" panose="020B0604030504040204" pitchFamily="50" charset="-128"/>
              </a:rPr>
              <a:t>また</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でいろいろな工作をしたり、自動車ロボットをプログラミングしてみましょう。</a:t>
            </a:r>
          </a:p>
          <a:p>
            <a:r>
              <a:rPr kumimoji="1" lang="ja-JP" altLang="en-US" dirty="0" smtClean="0">
                <a:solidFill>
                  <a:srgbClr val="FF0000"/>
                </a:solidFill>
                <a:latin typeface="メイリオ" panose="020B0604030504040204" pitchFamily="50" charset="-128"/>
                <a:ea typeface="メイリオ" panose="020B0604030504040204" pitchFamily="50" charset="-128"/>
              </a:rPr>
              <a:t>説明は、</a:t>
            </a:r>
            <a:r>
              <a:rPr lang="ja-JP" altLang="en-US" dirty="0" smtClean="0">
                <a:solidFill>
                  <a:srgbClr val="FF0000"/>
                </a:solidFill>
                <a:latin typeface="メイリオ" panose="020B0604030504040204" pitchFamily="50" charset="-128"/>
                <a:ea typeface="メイリオ" panose="020B0604030504040204" pitchFamily="50" charset="-128"/>
              </a:rPr>
              <a:t>程度</a:t>
            </a:r>
            <a:r>
              <a:rPr lang="en-US" altLang="ja-JP" dirty="0" smtClean="0">
                <a:solidFill>
                  <a:srgbClr val="FF0000"/>
                </a:solidFill>
                <a:latin typeface="メイリオ" panose="020B0604030504040204" pitchFamily="50" charset="-128"/>
                <a:ea typeface="メイリオ" panose="020B0604030504040204" pitchFamily="50" charset="-128"/>
              </a:rPr>
              <a:t>Scratch</a:t>
            </a:r>
            <a:r>
              <a:rPr lang="ja-JP" altLang="en-US" dirty="0" smtClean="0">
                <a:solidFill>
                  <a:srgbClr val="FF0000"/>
                </a:solidFill>
                <a:latin typeface="メイリオ" panose="020B0604030504040204" pitchFamily="50" charset="-128"/>
                <a:ea typeface="メイリオ" panose="020B0604030504040204" pitchFamily="50" charset="-128"/>
              </a:rPr>
              <a:t>を使ったことがあり、ブロックを組み合わせてプログラミングを作ることができること子供がりようすることを想定しています。</a:t>
            </a:r>
            <a:endParaRPr kumimoji="1" lang="ja-JP" altLang="en-US" dirty="0">
              <a:solidFill>
                <a:srgbClr val="FF0000"/>
              </a:solidFill>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内容</a:t>
            </a:r>
            <a:r>
              <a:rPr kumimoji="1" lang="en-US" altLang="ja-JP" dirty="0" smtClean="0">
                <a:latin typeface="メイリオ" panose="020B0604030504040204" pitchFamily="50" charset="-128"/>
                <a:ea typeface="メイリオ" panose="020B0604030504040204" pitchFamily="50" charset="-128"/>
              </a:rPr>
              <a:t>:</a:t>
            </a:r>
            <a:br>
              <a:rPr kumimoji="1" lang="en-US" altLang="ja-JP"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 1. </a:t>
            </a:r>
            <a:r>
              <a:rPr kumimoji="1" lang="en-US" altLang="ja-JP" dirty="0" err="1" smtClean="0">
                <a:latin typeface="メイリオ" panose="020B0604030504040204" pitchFamily="50" charset="-128"/>
                <a:ea typeface="メイリオ" panose="020B0604030504040204" pitchFamily="50" charset="-128"/>
              </a:rPr>
              <a:t>micro:bit</a:t>
            </a:r>
            <a:r>
              <a:rPr lang="ja-JP" altLang="en-US" dirty="0" err="1" smtClean="0">
                <a:latin typeface="メイリオ" panose="020B0604030504040204" pitchFamily="50" charset="-128"/>
                <a:ea typeface="メイリオ" panose="020B0604030504040204" pitchFamily="50" charset="-128"/>
              </a:rPr>
              <a:t>って</a:t>
            </a:r>
            <a:r>
              <a:rPr lang="ja-JP" altLang="en-US" dirty="0" smtClean="0">
                <a:latin typeface="メイリオ" panose="020B0604030504040204" pitchFamily="50" charset="-128"/>
                <a:ea typeface="メイリオ" panose="020B0604030504040204" pitchFamily="50" charset="-128"/>
              </a:rPr>
              <a:t>何</a:t>
            </a:r>
            <a:r>
              <a:rPr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2.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のプログラミングの基礎</a:t>
            </a:r>
          </a:p>
          <a:p>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3.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だけの、いろいろなプログラミング</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4</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で外部装置の制御</a:t>
            </a:r>
            <a:r>
              <a:rPr lang="en-US" altLang="ja-JP" dirty="0" smtClean="0">
                <a:latin typeface="メイリオ" panose="020B0604030504040204" pitchFamily="50" charset="-128"/>
                <a:ea typeface="メイリオ" panose="020B0604030504040204" pitchFamily="50" charset="-128"/>
              </a:rPr>
              <a:t>(L</a:t>
            </a:r>
            <a:r>
              <a:rPr lang="ja-JP" altLang="en-US" dirty="0" smtClean="0">
                <a:latin typeface="メイリオ" panose="020B0604030504040204" pitchFamily="50" charset="-128"/>
                <a:ea typeface="メイリオ" panose="020B0604030504040204" pitchFamily="50" charset="-128"/>
              </a:rPr>
              <a:t>チカに挑戦</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Scratch3.0 </a:t>
            </a:r>
            <a:r>
              <a:rPr lang="ja-JP" altLang="en-US" dirty="0" smtClean="0">
                <a:latin typeface="メイリオ" panose="020B0604030504040204" pitchFamily="50" charset="-128"/>
                <a:ea typeface="メイリオ" panose="020B0604030504040204" pitchFamily="50" charset="-128"/>
              </a:rPr>
              <a:t>で</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を使おう</a:t>
            </a:r>
          </a:p>
          <a:p>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補足資料</a:t>
            </a:r>
            <a:r>
              <a:rPr lang="en-US" altLang="ja-JP" dirty="0" smtClean="0">
                <a:latin typeface="メイリオ" panose="020B0604030504040204" pitchFamily="50" charset="-128"/>
                <a:ea typeface="メイリオ" panose="020B0604030504040204" pitchFamily="50" charset="-128"/>
              </a:rPr>
              <a:t>: </a:t>
            </a:r>
            <a:r>
              <a:rPr lang="en-US" altLang="ja-JP" dirty="0" err="1" smtClean="0">
                <a:latin typeface="メイリオ" panose="020B0604030504040204" pitchFamily="50" charset="-128"/>
                <a:ea typeface="メイリオ" panose="020B0604030504040204" pitchFamily="50" charset="-128"/>
              </a:rPr>
              <a:t>micro:bit</a:t>
            </a:r>
            <a:r>
              <a:rPr lang="en-US" altLang="ja-JP" dirty="0" smtClean="0">
                <a:latin typeface="メイリオ" panose="020B0604030504040204" pitchFamily="50" charset="-128"/>
                <a:ea typeface="メイリオ" panose="020B0604030504040204" pitchFamily="50" charset="-128"/>
              </a:rPr>
              <a:t> Box</a:t>
            </a:r>
          </a:p>
          <a:p>
            <a:r>
              <a:rPr lang="ja-JP" altLang="en-US" dirty="0" smtClean="0">
                <a:latin typeface="メイリオ" panose="020B0604030504040204" pitchFamily="50" charset="-128"/>
                <a:ea typeface="メイリオ" panose="020B0604030504040204" pitchFamily="50" charset="-128"/>
              </a:rPr>
              <a:t>補足資料</a:t>
            </a:r>
            <a:r>
              <a:rPr lang="en-US" altLang="ja-JP" dirty="0" smtClean="0">
                <a:latin typeface="メイリオ" panose="020B0604030504040204" pitchFamily="50" charset="-128"/>
                <a:ea typeface="メイリオ" panose="020B0604030504040204" pitchFamily="50" charset="-128"/>
              </a:rPr>
              <a:t>: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工作に挑戦</a:t>
            </a:r>
            <a:r>
              <a:rPr lang="en-US" altLang="ja-JP" dirty="0" smtClean="0">
                <a:latin typeface="メイリオ" panose="020B0604030504040204" pitchFamily="50" charset="-128"/>
                <a:ea typeface="メイリオ" panose="020B0604030504040204" pitchFamily="50" charset="-128"/>
              </a:rPr>
              <a:t> </a:t>
            </a:r>
            <a:endParaRPr lang="ja-JP" altLang="en-US" dirty="0" smtClean="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1</a:t>
            </a:fld>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174896397"/>
              </p:ext>
            </p:extLst>
          </p:nvPr>
        </p:nvGraphicFramePr>
        <p:xfrm>
          <a:off x="1635922" y="340603"/>
          <a:ext cx="5468260" cy="1202636"/>
        </p:xfrm>
        <a:graphic>
          <a:graphicData uri="http://schemas.openxmlformats.org/drawingml/2006/table">
            <a:tbl>
              <a:tblPr firstRow="1" firstCol="1" bandRow="1"/>
              <a:tblGrid>
                <a:gridCol w="5468260">
                  <a:extLst>
                    <a:ext uri="{9D8B030D-6E8A-4147-A177-3AD203B41FA5}">
                      <a16:colId xmlns:a16="http://schemas.microsoft.com/office/drawing/2014/main" val="1336334468"/>
                    </a:ext>
                  </a:extLst>
                </a:gridCol>
              </a:tblGrid>
              <a:tr h="1202636">
                <a:tc>
                  <a:txBody>
                    <a:bodyPr/>
                    <a:lstStyle/>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2200"/>
                        </a:lnSpc>
                        <a:spcAft>
                          <a:spcPts val="0"/>
                        </a:spcAft>
                      </a:pPr>
                      <a:r>
                        <a:rPr lang="en-US" altLang="ja-JP" sz="2000" kern="100" dirty="0" err="1" smtClean="0">
                          <a:effectLst/>
                          <a:latin typeface="游明朝" panose="02020400000000000000" pitchFamily="18" charset="-128"/>
                          <a:ea typeface="メイリオ" panose="020B0604030504040204" pitchFamily="50" charset="-128"/>
                          <a:cs typeface="Times New Roman" panose="02020603050405020304" pitchFamily="18" charset="0"/>
                        </a:rPr>
                        <a:t>micro:bit</a:t>
                      </a:r>
                      <a:r>
                        <a:rPr lang="ja-JP"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プログラミング</a:t>
                      </a:r>
                      <a:r>
                        <a:rPr lang="ja-JP" altLang="en-US"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
                      </a:r>
                      <a:br>
                        <a:rPr lang="ja-JP" altLang="en-US"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br>
                      <a:r>
                        <a:rPr lang="en-US" altLang="ja-JP"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 </a:t>
                      </a:r>
                      <a:r>
                        <a:rPr lang="en-US" altLang="ja-JP" sz="2000" kern="100" dirty="0" err="1" smtClean="0">
                          <a:effectLst/>
                          <a:latin typeface="游明朝" panose="02020400000000000000" pitchFamily="18" charset="-128"/>
                          <a:ea typeface="メイリオ" panose="020B0604030504040204" pitchFamily="50" charset="-128"/>
                          <a:cs typeface="Times New Roman" panose="02020603050405020304" pitchFamily="18" charset="0"/>
                        </a:rPr>
                        <a:t>Scrath</a:t>
                      </a:r>
                      <a:r>
                        <a:rPr lang="en-US" altLang="ja-JP"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 3.0</a:t>
                      </a:r>
                      <a:r>
                        <a:rPr lang="ja-JP" altLang="en-US"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連携</a:t>
                      </a:r>
                      <a:r>
                        <a:rPr lang="en-US" altLang="ja-JP"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800"/>
                        </a:lnSpc>
                        <a:spcAft>
                          <a:spcPts val="0"/>
                        </a:spcAft>
                      </a:pP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(Ver. </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1.1 2018/</a:t>
                      </a:r>
                      <a:r>
                        <a:rPr lang="en-US" altLang="ja-JP"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11</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a:t>
                      </a:r>
                      <a:r>
                        <a:rPr lang="en-US" altLang="ja-JP"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20</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35308"/>
                  </a:ext>
                </a:extLst>
              </a:tr>
            </a:tbl>
          </a:graphicData>
        </a:graphic>
      </p:graphicFrame>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3953479" y="6019503"/>
            <a:ext cx="1040402" cy="429336"/>
          </a:xfrm>
          <a:prstGeom prst="rect">
            <a:avLst/>
          </a:prstGeom>
          <a:noFill/>
          <a:ln>
            <a:noFill/>
          </a:ln>
        </p:spPr>
      </p:pic>
      <p:sp>
        <p:nvSpPr>
          <p:cNvPr id="7" name="テキスト ボックス 6"/>
          <p:cNvSpPr txBox="1"/>
          <p:nvPr/>
        </p:nvSpPr>
        <p:spPr>
          <a:xfrm>
            <a:off x="5018029" y="6048729"/>
            <a:ext cx="3881041" cy="400110"/>
          </a:xfrm>
          <a:prstGeom prst="rect">
            <a:avLst/>
          </a:prstGeom>
          <a:noFill/>
        </p:spPr>
        <p:txBody>
          <a:bodyPr wrap="square" rtlCol="0">
            <a:spAutoFit/>
          </a:bodyPr>
          <a:lstStyle/>
          <a:p>
            <a:r>
              <a:rPr kumimoji="1" lang="en-US" altLang="ja-JP" sz="2000" dirty="0" err="1" smtClean="0">
                <a:latin typeface="メイリオ" panose="020B0604030504040204" pitchFamily="50" charset="-128"/>
                <a:ea typeface="メイリオ" panose="020B0604030504040204" pitchFamily="50" charset="-128"/>
              </a:rPr>
              <a:t>Go.Ota</a:t>
            </a:r>
            <a:r>
              <a:rPr kumimoji="1" lang="ja-JP" altLang="en-US" sz="2000" dirty="0" smtClean="0">
                <a:latin typeface="メイリオ" panose="020B0604030504040204" pitchFamily="50" charset="-128"/>
                <a:ea typeface="メイリオ" panose="020B0604030504040204" pitchFamily="50" charset="-128"/>
              </a:rPr>
              <a:t> </a:t>
            </a:r>
            <a:r>
              <a:rPr kumimoji="1" lang="en-US" altLang="ja-JP" sz="2000" dirty="0" err="1" smtClean="0">
                <a:latin typeface="メイリオ" panose="020B0604030504040204" pitchFamily="50" charset="-128"/>
                <a:ea typeface="メイリオ" panose="020B0604030504040204" pitchFamily="50" charset="-128"/>
              </a:rPr>
              <a:t>CoderDojo</a:t>
            </a:r>
            <a:r>
              <a:rPr kumimoji="1" lang="ja-JP" altLang="en-US" sz="2000" dirty="0" smtClean="0">
                <a:latin typeface="メイリオ" panose="020B0604030504040204" pitchFamily="50" charset="-128"/>
                <a:ea typeface="メイリオ" panose="020B0604030504040204" pitchFamily="50" charset="-128"/>
              </a:rPr>
              <a:t>市川真間</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26009" y="1408170"/>
            <a:ext cx="5317592" cy="375967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5042" y="643528"/>
            <a:ext cx="8318091" cy="4524315"/>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メイリオ" panose="020B0604030504040204" pitchFamily="50" charset="-128"/>
                <a:ea typeface="メイリオ" panose="020B0604030504040204" pitchFamily="50" charset="-128"/>
              </a:rPr>
              <a:t>マイクロビットの保存ダイアログが開くので、保存先を</a:t>
            </a:r>
            <a:r>
              <a:rPr lang="en-US" altLang="ja-JP" sz="1600" dirty="0" smtClean="0">
                <a:solidFill>
                  <a:prstClr val="black"/>
                </a:solidFill>
                <a:latin typeface="メイリオ" panose="020B0604030504040204" pitchFamily="50" charset="-128"/>
                <a:ea typeface="メイリオ" panose="020B0604030504040204" pitchFamily="50" charset="-128"/>
              </a:rPr>
              <a:t>MICROBIT</a:t>
            </a:r>
            <a:r>
              <a:rPr lang="ja-JP" altLang="en-US" sz="1600" dirty="0" smtClean="0">
                <a:solidFill>
                  <a:prstClr val="black"/>
                </a:solidFill>
                <a:latin typeface="メイリオ" panose="020B0604030504040204" pitchFamily="50" charset="-128"/>
                <a:ea typeface="メイリオ" panose="020B0604030504040204" pitchFamily="50" charset="-128"/>
              </a:rPr>
              <a:t>にしてから保存</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0" name="直線矢印コネクタ 9"/>
          <p:cNvCxnSpPr/>
          <p:nvPr/>
        </p:nvCxnSpPr>
        <p:spPr>
          <a:xfrm flipH="1">
            <a:off x="2002177" y="3166299"/>
            <a:ext cx="1622766" cy="66023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793808" y="2889696"/>
            <a:ext cx="3064185" cy="369332"/>
          </a:xfrm>
          <a:prstGeom prst="rect">
            <a:avLst/>
          </a:prstGeom>
          <a:solidFill>
            <a:schemeClr val="bg1"/>
          </a:solidFill>
          <a:ln w="15875">
            <a:solidFill>
              <a:schemeClr val="tx1"/>
            </a:solid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保存先を</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にする。</a:t>
            </a:r>
            <a:endParaRPr kumimoji="1" lang="ja-JP" altLang="en-US" dirty="0" smtClean="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335042" y="5429584"/>
            <a:ext cx="8366096" cy="98168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パソコンから外しても動く</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は単独のコンピュータです。電池をつなぐと、パソコンから外しても動くよ。</a:t>
            </a:r>
            <a:r>
              <a:rPr lang="en-US" altLang="ja-JP" dirty="0" smtClean="0">
                <a:solidFill>
                  <a:schemeClr val="tx1"/>
                </a:solidFill>
                <a:latin typeface="メイリオ" panose="020B0604030504040204" pitchFamily="50" charset="-128"/>
                <a:ea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rPr>
              <a:t>リセットボタンで初めから実行するよ</a:t>
            </a:r>
            <a:r>
              <a:rPr lang="en-US" altLang="ja-JP" dirty="0" smtClean="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626008" y="260818"/>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lang="ja-JP" altLang="en-US" sz="2400" dirty="0" smtClean="0">
                <a:solidFill>
                  <a:schemeClr val="tx1"/>
                </a:solidFill>
                <a:latin typeface="メイリオ" panose="020B0604030504040204" pitchFamily="50" charset="-128"/>
                <a:ea typeface="メイリオ" panose="020B0604030504040204" pitchFamily="50" charset="-128"/>
              </a:rPr>
              <a:t>へプログラムを転送しよう</a:t>
            </a:r>
            <a:r>
              <a:rPr lang="en-US" altLang="ja-JP" sz="2400" dirty="0" smtClean="0">
                <a:solidFill>
                  <a:schemeClr val="tx1"/>
                </a:solidFill>
                <a:latin typeface="メイリオ" panose="020B0604030504040204" pitchFamily="50" charset="-128"/>
                <a:ea typeface="メイリオ" panose="020B0604030504040204" pitchFamily="50" charset="-128"/>
              </a:rPr>
              <a:t>(1)</a:t>
            </a:r>
            <a:endParaRPr kumimoji="1" lang="ja-JP" altLang="en-US" sz="2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20832" y="3638292"/>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490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p:cNvSpPr/>
          <p:nvPr/>
        </p:nvSpPr>
        <p:spPr>
          <a:xfrm>
            <a:off x="996956" y="162215"/>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a:solidFill>
                  <a:prstClr val="black"/>
                </a:solidFill>
                <a:latin typeface="メイリオ" panose="020B0604030504040204" pitchFamily="50" charset="-128"/>
                <a:ea typeface="メイリオ" panose="020B0604030504040204" pitchFamily="50" charset="-128"/>
              </a:rPr>
              <a:t>3.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だけの、いろいろな</a:t>
            </a:r>
            <a:r>
              <a:rPr lang="ja-JP" altLang="en-US" sz="2400" dirty="0" smtClean="0">
                <a:solidFill>
                  <a:prstClr val="black"/>
                </a:solidFill>
                <a:latin typeface="メイリオ" panose="020B0604030504040204" pitchFamily="50" charset="-128"/>
                <a:ea typeface="メイリオ" panose="020B0604030504040204" pitchFamily="50" charset="-128"/>
              </a:rPr>
              <a:t>プログラミング</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125684" y="931283"/>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プログラム</a:t>
            </a:r>
            <a:r>
              <a:rPr lang="en-US" altLang="ja-JP" sz="2400" dirty="0" smtClean="0">
                <a:solidFill>
                  <a:prstClr val="black"/>
                </a:solidFill>
                <a:latin typeface="メイリオ" panose="020B0604030504040204" pitchFamily="50" charset="-128"/>
                <a:ea typeface="メイリオ" panose="020B0604030504040204" pitchFamily="50" charset="-128"/>
              </a:rPr>
              <a:t>No.1: </a:t>
            </a:r>
            <a:r>
              <a:rPr lang="ja-JP" altLang="en-US" sz="2400" dirty="0" smtClean="0">
                <a:solidFill>
                  <a:prstClr val="black"/>
                </a:solidFill>
                <a:latin typeface="メイリオ" panose="020B0604030504040204" pitchFamily="50" charset="-128"/>
                <a:ea typeface="メイリオ" panose="020B0604030504040204" pitchFamily="50" charset="-128"/>
              </a:rPr>
              <a:t>振ると温度計</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p:cNvSpPr txBox="1"/>
          <p:nvPr/>
        </p:nvSpPr>
        <p:spPr>
          <a:xfrm>
            <a:off x="328436" y="148552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を振ると、その時の温度を表示します。</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の使用機能</a:t>
            </a:r>
            <a:r>
              <a:rPr lang="en-US" altLang="ja-JP" dirty="0" smtClean="0">
                <a:solidFill>
                  <a:prstClr val="black"/>
                </a:solidFill>
                <a:latin typeface="メイリオ" panose="020B0604030504040204" pitchFamily="50" charset="-128"/>
                <a:ea typeface="メイリオ" panose="020B0604030504040204" pitchFamily="50" charset="-128"/>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dirty="0" smtClean="0">
                <a:solidFill>
                  <a:prstClr val="black"/>
                </a:solidFill>
                <a:latin typeface="メイリオ" panose="020B0604030504040204" pitchFamily="50" charset="-128"/>
                <a:ea typeface="メイリオ" panose="020B0604030504040204" pitchFamily="50" charset="-128"/>
              </a:rPr>
              <a:t>温度センサー</a:t>
            </a:r>
            <a:r>
              <a:rPr lang="en-US" altLang="ja-JP" dirty="0" smtClean="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加速度センサー</a:t>
            </a:r>
            <a:r>
              <a:rPr lang="en-US" altLang="ja-JP" dirty="0" smtClean="0">
                <a:solidFill>
                  <a:prstClr val="black"/>
                </a:solidFill>
                <a:latin typeface="メイリオ" panose="020B0604030504040204" pitchFamily="50" charset="-128"/>
                <a:ea typeface="メイリオ" panose="020B0604030504040204" pitchFamily="50" charset="-128"/>
              </a:rPr>
              <a:t>/ LED</a:t>
            </a:r>
            <a:r>
              <a:rPr lang="ja-JP" altLang="en-US" dirty="0" smtClean="0">
                <a:solidFill>
                  <a:prstClr val="black"/>
                </a:solidFill>
                <a:latin typeface="メイリオ" panose="020B0604030504040204" pitchFamily="50" charset="-128"/>
                <a:ea typeface="メイリオ" panose="020B0604030504040204" pitchFamily="50" charset="-128"/>
              </a:rPr>
              <a:t>表示</a:t>
            </a:r>
            <a:r>
              <a:rPr lang="en-US" altLang="ja-JP" dirty="0" smtClean="0">
                <a:solidFill>
                  <a:prstClr val="black"/>
                </a:solidFill>
                <a:latin typeface="メイリオ" panose="020B0604030504040204" pitchFamily="50" charset="-128"/>
                <a:ea typeface="メイリオ" panose="020B0604030504040204" pitchFamily="50" charset="-128"/>
              </a:rPr>
              <a:t> </a:t>
            </a:r>
            <a:endParaRPr lang="ja-JP" altLang="en-US"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297662" y="4316622"/>
            <a:ext cx="8186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簡単なプログラムですが、これで温度が表示されます。</a:t>
            </a:r>
            <a:endParaRPr lang="ja-JP" altLang="en-US"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3" name="表 12"/>
          <p:cNvGraphicFramePr>
            <a:graphicFrameLocks noGrp="1"/>
          </p:cNvGraphicFramePr>
          <p:nvPr>
            <p:extLst>
              <p:ext uri="{D42A27DB-BD31-4B8C-83A1-F6EECF244321}">
                <p14:modId xmlns:p14="http://schemas.microsoft.com/office/powerpoint/2010/main" val="1185297971"/>
              </p:ext>
            </p:extLst>
          </p:nvPr>
        </p:nvGraphicFramePr>
        <p:xfrm>
          <a:off x="490071" y="4947418"/>
          <a:ext cx="4601845" cy="347783"/>
        </p:xfrm>
        <a:graphic>
          <a:graphicData uri="http://schemas.openxmlformats.org/drawingml/2006/table">
            <a:tbl>
              <a:tblPr firstRow="1" firstCol="1" bandRow="1"/>
              <a:tblGrid>
                <a:gridCol w="4601845">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7" name="テキスト ボックス 16"/>
          <p:cNvSpPr txBox="1"/>
          <p:nvPr/>
        </p:nvSpPr>
        <p:spPr>
          <a:xfrm>
            <a:off x="297662" y="5393393"/>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サイコロを作ってみよう。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振った後に、</a:t>
            </a:r>
            <a:r>
              <a:rPr lang="en-US" altLang="ja-JP" dirty="0" smtClean="0">
                <a:solidFill>
                  <a:prstClr val="black"/>
                </a:solidFill>
                <a:latin typeface="メイリオ" panose="020B0604030504040204" pitchFamily="50" charset="-128"/>
                <a:ea typeface="メイリオ" panose="020B0604030504040204" pitchFamily="50" charset="-128"/>
              </a:rPr>
              <a:t>1~6</a:t>
            </a:r>
            <a:r>
              <a:rPr lang="ja-JP" altLang="en-US" dirty="0" err="1" smtClean="0">
                <a:solidFill>
                  <a:prstClr val="black"/>
                </a:solidFill>
                <a:latin typeface="メイリオ" panose="020B0604030504040204" pitchFamily="50" charset="-128"/>
                <a:ea typeface="メイリオ" panose="020B0604030504040204" pitchFamily="50" charset="-128"/>
              </a:rPr>
              <a:t>までの</a:t>
            </a:r>
            <a:r>
              <a:rPr lang="ja-JP" altLang="en-US" dirty="0" smtClean="0">
                <a:solidFill>
                  <a:prstClr val="black"/>
                </a:solidFill>
                <a:latin typeface="メイリオ" panose="020B0604030504040204" pitchFamily="50" charset="-128"/>
                <a:ea typeface="メイリオ" panose="020B0604030504040204" pitchFamily="50" charset="-128"/>
              </a:rPr>
              <a:t>数字をランダムに表示してみよう。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3"/>
          <a:stretch>
            <a:fillRect/>
          </a:stretch>
        </p:blipFill>
        <p:spPr>
          <a:xfrm>
            <a:off x="1335540" y="2240390"/>
            <a:ext cx="2847975" cy="1781175"/>
          </a:xfrm>
          <a:prstGeom prst="rect">
            <a:avLst/>
          </a:prstGeom>
        </p:spPr>
      </p:pic>
    </p:spTree>
    <p:extLst>
      <p:ext uri="{BB962C8B-B14F-4D97-AF65-F5344CB8AC3E}">
        <p14:creationId xmlns:p14="http://schemas.microsoft.com/office/powerpoint/2010/main" val="270888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7586" y="1816312"/>
            <a:ext cx="5800474" cy="490516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No.2: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うれしい</a:t>
            </a:r>
            <a:r>
              <a:rPr lang="ja-JP" altLang="en-US" sz="2400" dirty="0" smtClean="0">
                <a:solidFill>
                  <a:prstClr val="black"/>
                </a:solidFill>
                <a:latin typeface="メイリオ" panose="020B0604030504040204" pitchFamily="50" charset="-128"/>
                <a:ea typeface="メイリオ" panose="020B0604030504040204" pitchFamily="50" charset="-128"/>
              </a:rPr>
              <a:t>・悲しい予想</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5891940" y="3788629"/>
            <a:ext cx="2957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とじゃんけん</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するプログラムを作ってみよう。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477328"/>
          </a:xfrm>
          <a:prstGeom prst="rect">
            <a:avLst/>
          </a:prstGeom>
          <a:noFill/>
        </p:spPr>
        <p:txBody>
          <a:bodyPr wrap="square" rtlCol="0">
            <a:spAutoFit/>
          </a:bodyPr>
          <a:lstStyle/>
          <a:p>
            <a:pPr>
              <a:defRPr/>
            </a:pPr>
            <a:r>
              <a:rPr kumimoji="1" lang="en-US" altLang="ja-JP"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が今、うれしいか・</a:t>
            </a:r>
            <a:r>
              <a:rPr lang="ja-JP" altLang="en-US" dirty="0" smtClean="0">
                <a:solidFill>
                  <a:prstClr val="black"/>
                </a:solidFill>
                <a:latin typeface="メイリオ" panose="020B0604030504040204" pitchFamily="50" charset="-128"/>
                <a:ea typeface="メイリオ" panose="020B0604030504040204" pitchFamily="50" charset="-128"/>
              </a:rPr>
              <a:t>悲しいか予想してみよう。</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揺さぶると、うれしい・</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悲しいの</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状態が変わるよ。</a:t>
            </a:r>
            <a:r>
              <a:rPr lang="ja-JP" altLang="en-US" dirty="0" smtClean="0">
                <a:solidFill>
                  <a:prstClr val="black"/>
                </a:solidFill>
                <a:latin typeface="メイリオ" panose="020B0604030504040204" pitchFamily="50" charset="-128"/>
                <a:ea typeface="メイリオ" panose="020B0604030504040204" pitchFamily="50" charset="-128"/>
              </a:rPr>
              <a:t>うれしいと思ったら</a:t>
            </a:r>
            <a:r>
              <a:rPr lang="en-US" altLang="ja-JP" dirty="0" smtClean="0">
                <a:solidFill>
                  <a:prstClr val="black"/>
                </a:solidFill>
                <a:latin typeface="メイリオ" panose="020B0604030504040204" pitchFamily="50" charset="-128"/>
                <a:ea typeface="メイリオ" panose="020B0604030504040204" pitchFamily="50" charset="-128"/>
              </a:rPr>
              <a:t>A</a:t>
            </a:r>
            <a:r>
              <a:rPr lang="ja-JP" altLang="en-US" dirty="0" smtClean="0">
                <a:solidFill>
                  <a:prstClr val="black"/>
                </a:solidFill>
                <a:latin typeface="メイリオ" panose="020B0604030504040204" pitchFamily="50" charset="-128"/>
                <a:ea typeface="メイリオ" panose="020B0604030504040204" pitchFamily="50" charset="-128"/>
              </a:rPr>
              <a:t>ボタン、悲しいと思ったら</a:t>
            </a:r>
            <a:r>
              <a:rPr lang="en-US" altLang="ja-JP" dirty="0" smtClean="0">
                <a:solidFill>
                  <a:prstClr val="black"/>
                </a:solidFill>
                <a:latin typeface="メイリオ" panose="020B0604030504040204" pitchFamily="50" charset="-128"/>
                <a:ea typeface="メイリオ" panose="020B0604030504040204" pitchFamily="50" charset="-128"/>
              </a:rPr>
              <a:t>B</a:t>
            </a:r>
            <a:r>
              <a:rPr lang="ja-JP" altLang="en-US" dirty="0" smtClean="0">
                <a:solidFill>
                  <a:prstClr val="black"/>
                </a:solidFill>
                <a:latin typeface="メイリオ" panose="020B0604030504040204" pitchFamily="50" charset="-128"/>
                <a:ea typeface="メイリオ" panose="020B0604030504040204" pitchFamily="50" charset="-128"/>
              </a:rPr>
              <a:t>ボタンを押してみよう。</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当たると</a:t>
            </a:r>
            <a:r>
              <a:rPr lang="ja-JP" altLang="en-US" dirty="0" err="1">
                <a:solidFill>
                  <a:prstClr val="black"/>
                </a:solidFill>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はずれると</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dirty="0">
                <a:solidFill>
                  <a:prstClr val="black"/>
                </a:solidFill>
                <a:latin typeface="メイリオ" panose="020B0604030504040204" pitchFamily="50" charset="-128"/>
                <a:ea typeface="メイリオ" panose="020B0604030504040204" pitchFamily="50" charset="-128"/>
              </a:rPr>
              <a:t>を</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表示します。</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加速度</a:t>
            </a:r>
            <a:r>
              <a:rPr lang="ja-JP" altLang="en-US" dirty="0">
                <a:solidFill>
                  <a:prstClr val="black"/>
                </a:solidFill>
                <a:latin typeface="メイリオ" panose="020B0604030504040204" pitchFamily="50" charset="-128"/>
                <a:ea typeface="メイリオ" panose="020B0604030504040204" pitchFamily="50" charset="-128"/>
              </a:rPr>
              <a:t>センサー</a:t>
            </a:r>
            <a:r>
              <a:rPr lang="en-US" altLang="ja-JP" dirty="0">
                <a:solidFill>
                  <a:prstClr val="black"/>
                </a:solidFill>
                <a:latin typeface="メイリオ" panose="020B0604030504040204" pitchFamily="50" charset="-128"/>
                <a:ea typeface="メイリオ" panose="020B0604030504040204" pitchFamily="50" charset="-128"/>
              </a:rPr>
              <a:t>/ </a:t>
            </a:r>
            <a:r>
              <a:rPr lang="en-US" altLang="ja-JP" dirty="0" smtClean="0">
                <a:solidFill>
                  <a:prstClr val="black"/>
                </a:solidFill>
                <a:latin typeface="メイリオ" panose="020B0604030504040204" pitchFamily="50" charset="-128"/>
                <a:ea typeface="メイリオ" panose="020B0604030504040204" pitchFamily="50" charset="-128"/>
              </a:rPr>
              <a:t>A</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B</a:t>
            </a:r>
            <a:r>
              <a:rPr lang="ja-JP" altLang="en-US" dirty="0" smtClean="0">
                <a:solidFill>
                  <a:prstClr val="black"/>
                </a:solidFill>
                <a:latin typeface="メイリオ" panose="020B0604030504040204" pitchFamily="50" charset="-128"/>
                <a:ea typeface="メイリオ" panose="020B0604030504040204" pitchFamily="50" charset="-128"/>
              </a:rPr>
              <a:t>ボタン</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922304495"/>
              </p:ext>
            </p:extLst>
          </p:nvPr>
        </p:nvGraphicFramePr>
        <p:xfrm>
          <a:off x="5993234" y="3241507"/>
          <a:ext cx="2855777" cy="347783"/>
        </p:xfrm>
        <a:graphic>
          <a:graphicData uri="http://schemas.openxmlformats.org/drawingml/2006/table">
            <a:tbl>
              <a:tblPr firstRow="1" firstCol="1" bandRow="1"/>
              <a:tblGrid>
                <a:gridCol w="2855777">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4"/>
          <a:stretch>
            <a:fillRect/>
          </a:stretch>
        </p:blipFill>
        <p:spPr>
          <a:xfrm>
            <a:off x="6078060" y="5340054"/>
            <a:ext cx="1066297" cy="891812"/>
          </a:xfrm>
          <a:prstGeom prst="rect">
            <a:avLst/>
          </a:prstGeom>
        </p:spPr>
      </p:pic>
      <p:cxnSp>
        <p:nvCxnSpPr>
          <p:cNvPr id="6" name="直線矢印コネクタ 5"/>
          <p:cNvCxnSpPr/>
          <p:nvPr/>
        </p:nvCxnSpPr>
        <p:spPr>
          <a:xfrm>
            <a:off x="4450796" y="5171122"/>
            <a:ext cx="1551677" cy="3805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0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No.3: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キッチン・タイマー</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469656" y="6356351"/>
            <a:ext cx="8186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ストップウォッチを作ってみよう。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200329"/>
          </a:xfrm>
          <a:prstGeom prst="rect">
            <a:avLst/>
          </a:prstGeom>
          <a:noFill/>
        </p:spPr>
        <p:txBody>
          <a:bodyPr wrap="square" rtlCol="0">
            <a:spAutoFit/>
          </a:bodyPr>
          <a:lstStyle/>
          <a:p>
            <a:pPr>
              <a:defRPr/>
            </a:pPr>
            <a:r>
              <a:rPr lang="ja-JP" altLang="en-US" dirty="0" smtClean="0">
                <a:solidFill>
                  <a:prstClr val="black"/>
                </a:solidFill>
                <a:latin typeface="メイリオ" panose="020B0604030504040204" pitchFamily="50" charset="-128"/>
                <a:ea typeface="メイリオ" panose="020B0604030504040204" pitchFamily="50" charset="-128"/>
              </a:rPr>
              <a:t>キッチンタイマーを</a:t>
            </a:r>
            <a:r>
              <a:rPr lang="ja-JP" altLang="en-US" dirty="0" err="1" smtClean="0">
                <a:solidFill>
                  <a:prstClr val="black"/>
                </a:solidFill>
                <a:latin typeface="メイリオ" panose="020B0604030504040204" pitchFamily="50" charset="-128"/>
                <a:ea typeface="メイリオ" panose="020B0604030504040204" pitchFamily="50" charset="-128"/>
              </a:rPr>
              <a:t>作った見よう</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A+B</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ボタンでリセット。</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ボタンで時間のセット。</a:t>
            </a:r>
            <a:r>
              <a:rPr lang="en-US" altLang="ja-JP" dirty="0" smtClean="0">
                <a:solidFill>
                  <a:prstClr val="black"/>
                </a:solidFill>
                <a:latin typeface="メイリオ" panose="020B0604030504040204" pitchFamily="50" charset="-128"/>
                <a:ea typeface="メイリオ" panose="020B0604030504040204" pitchFamily="50" charset="-128"/>
              </a:rPr>
              <a:t>B</a:t>
            </a:r>
            <a:r>
              <a:rPr lang="ja-JP" altLang="en-US" dirty="0" smtClean="0">
                <a:solidFill>
                  <a:prstClr val="black"/>
                </a:solidFill>
                <a:latin typeface="メイリオ" panose="020B0604030504040204" pitchFamily="50" charset="-128"/>
                <a:ea typeface="メイリオ" panose="020B0604030504040204" pitchFamily="50" charset="-128"/>
              </a:rPr>
              <a:t>ボタンでタイマースタートするよ。</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en-US" altLang="ja-JP" dirty="0" smtClean="0">
                <a:solidFill>
                  <a:prstClr val="black"/>
                </a:solidFill>
                <a:latin typeface="メイリオ" panose="020B0604030504040204" pitchFamily="50" charset="-128"/>
                <a:ea typeface="メイリオ" panose="020B0604030504040204" pitchFamily="50" charset="-128"/>
              </a:rPr>
              <a:t>A</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B</a:t>
            </a:r>
            <a:r>
              <a:rPr lang="ja-JP" altLang="en-US" dirty="0" smtClean="0">
                <a:solidFill>
                  <a:prstClr val="black"/>
                </a:solidFill>
                <a:latin typeface="メイリオ" panose="020B0604030504040204" pitchFamily="50" charset="-128"/>
                <a:ea typeface="メイリオ" panose="020B0604030504040204" pitchFamily="50" charset="-128"/>
              </a:rPr>
              <a:t>ボタン</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277193880"/>
              </p:ext>
            </p:extLst>
          </p:nvPr>
        </p:nvGraphicFramePr>
        <p:xfrm>
          <a:off x="469656" y="5927933"/>
          <a:ext cx="4601845" cy="347783"/>
        </p:xfrm>
        <a:graphic>
          <a:graphicData uri="http://schemas.openxmlformats.org/drawingml/2006/table">
            <a:tbl>
              <a:tblPr firstRow="1" firstCol="1" bandRow="1"/>
              <a:tblGrid>
                <a:gridCol w="4601845">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4" name="図 3"/>
          <p:cNvPicPr>
            <a:picLocks noChangeAspect="1"/>
          </p:cNvPicPr>
          <p:nvPr/>
        </p:nvPicPr>
        <p:blipFill>
          <a:blip r:embed="rId3"/>
          <a:stretch>
            <a:fillRect/>
          </a:stretch>
        </p:blipFill>
        <p:spPr>
          <a:xfrm>
            <a:off x="134332" y="1541354"/>
            <a:ext cx="8723918" cy="4105373"/>
          </a:xfrm>
          <a:prstGeom prst="rect">
            <a:avLst/>
          </a:prstGeom>
        </p:spPr>
      </p:pic>
    </p:spTree>
    <p:extLst>
      <p:ext uri="{BB962C8B-B14F-4D97-AF65-F5344CB8AC3E}">
        <p14:creationId xmlns:p14="http://schemas.microsoft.com/office/powerpoint/2010/main" val="75804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No.4: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防犯ライト</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4383542" y="3736426"/>
            <a:ext cx="39680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明るさによって、</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にいろいろな模様を表示してみよう。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200329"/>
          </a:xfrm>
          <a:prstGeom prst="rect">
            <a:avLst/>
          </a:prstGeom>
          <a:noFill/>
        </p:spPr>
        <p:txBody>
          <a:bodyPr wrap="square" rtlCol="0">
            <a:spAutoFit/>
          </a:bodyPr>
          <a:lstStyle/>
          <a:p>
            <a:pPr>
              <a:defRPr/>
            </a:pPr>
            <a:r>
              <a:rPr lang="ja-JP" altLang="en-US" dirty="0" smtClean="0">
                <a:solidFill>
                  <a:prstClr val="black"/>
                </a:solidFill>
                <a:latin typeface="メイリオ" panose="020B0604030504040204" pitchFamily="50" charset="-128"/>
                <a:ea typeface="メイリオ" panose="020B0604030504040204" pitchFamily="50" charset="-128"/>
              </a:rPr>
              <a:t>光センサーを使って、</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の周りを暗くすると</a:t>
            </a:r>
            <a:r>
              <a:rPr lang="en-US" altLang="ja-JP" dirty="0">
                <a:solidFill>
                  <a:prstClr val="black"/>
                </a:solidFill>
                <a:latin typeface="メイリオ" panose="020B0604030504040204" pitchFamily="50" charset="-128"/>
                <a:ea typeface="メイリオ" panose="020B0604030504040204" pitchFamily="50" charset="-128"/>
              </a:rPr>
              <a:t>2</a:t>
            </a:r>
            <a:r>
              <a:rPr lang="ja-JP" altLang="en-US" dirty="0" smtClean="0">
                <a:solidFill>
                  <a:prstClr val="black"/>
                </a:solidFill>
                <a:latin typeface="メイリオ" panose="020B0604030504040204" pitchFamily="50" charset="-128"/>
                <a:ea typeface="メイリオ" panose="020B0604030504040204" pitchFamily="50" charset="-128"/>
              </a:rPr>
              <a:t>秒間</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がつくように</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prstClr val="black"/>
                </a:solidFill>
                <a:latin typeface="メイリオ" panose="020B0604030504040204" pitchFamily="50" charset="-128"/>
                <a:ea typeface="メイリオ" panose="020B0604030504040204" pitchFamily="50" charset="-128"/>
              </a:rPr>
              <a:t>するよ。</a:t>
            </a:r>
          </a:p>
          <a:p>
            <a:pPr>
              <a:defRPr/>
            </a:pP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光センサー</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2071855874"/>
              </p:ext>
            </p:extLst>
          </p:nvPr>
        </p:nvGraphicFramePr>
        <p:xfrm>
          <a:off x="4383542" y="3191382"/>
          <a:ext cx="3441611" cy="335590"/>
        </p:xfrm>
        <a:graphic>
          <a:graphicData uri="http://schemas.openxmlformats.org/drawingml/2006/table">
            <a:tbl>
              <a:tblPr firstRow="1" firstCol="1" bandRow="1"/>
              <a:tblGrid>
                <a:gridCol w="3441611">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3"/>
          <a:stretch>
            <a:fillRect/>
          </a:stretch>
        </p:blipFill>
        <p:spPr>
          <a:xfrm>
            <a:off x="1023257" y="1480065"/>
            <a:ext cx="2894641" cy="5229028"/>
          </a:xfrm>
          <a:prstGeom prst="rect">
            <a:avLst/>
          </a:prstGeom>
        </p:spPr>
      </p:pic>
    </p:spTree>
    <p:extLst>
      <p:ext uri="{BB962C8B-B14F-4D97-AF65-F5344CB8AC3E}">
        <p14:creationId xmlns:p14="http://schemas.microsoft.com/office/powerpoint/2010/main" val="174077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00905" y="1128404"/>
            <a:ext cx="7090001" cy="576973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No.5: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玉転がし</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226118" y="4882628"/>
            <a:ext cx="28525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ドットを動かして、ゴールに行くようなゲームを作ってみよう。</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536172" y="531312"/>
            <a:ext cx="8186914" cy="923330"/>
          </a:xfrm>
          <a:prstGeom prst="rect">
            <a:avLst/>
          </a:prstGeom>
          <a:noFill/>
        </p:spPr>
        <p:txBody>
          <a:bodyPr wrap="square" rtlCol="0">
            <a:spAutoFit/>
          </a:bodyPr>
          <a:lstStyle/>
          <a:p>
            <a:pPr>
              <a:defRPr/>
            </a:pP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を前後、左右に傾けると</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のドットが移動するよ。</a:t>
            </a:r>
          </a:p>
          <a:p>
            <a:pPr>
              <a:defRPr/>
            </a:pP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加速度</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傾き</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センサー</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580139164"/>
              </p:ext>
            </p:extLst>
          </p:nvPr>
        </p:nvGraphicFramePr>
        <p:xfrm>
          <a:off x="384601" y="4407100"/>
          <a:ext cx="2202493" cy="335590"/>
        </p:xfrm>
        <a:graphic>
          <a:graphicData uri="http://schemas.openxmlformats.org/drawingml/2006/table">
            <a:tbl>
              <a:tblPr firstRow="1" firstCol="1" bandRow="1"/>
              <a:tblGrid>
                <a:gridCol w="2202493">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345136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35715" y="1353522"/>
            <a:ext cx="5230497" cy="519182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No.6: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方位磁石</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2924627"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671336" y="578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を方位磁石にしてみよう。</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の使用機能</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a:solidFill>
                  <a:prstClr val="black"/>
                </a:solidFill>
                <a:latin typeface="メイリオ" panose="020B0604030504040204" pitchFamily="50" charset="-128"/>
                <a:ea typeface="メイリオ" panose="020B0604030504040204" pitchFamily="50" charset="-128"/>
              </a:rPr>
              <a:t>磁気</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センサー</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表示</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2" name="表 11"/>
          <p:cNvGraphicFramePr>
            <a:graphicFrameLocks noGrp="1"/>
          </p:cNvGraphicFramePr>
          <p:nvPr>
            <p:extLst>
              <p:ext uri="{D42A27DB-BD31-4B8C-83A1-F6EECF244321}">
                <p14:modId xmlns:p14="http://schemas.microsoft.com/office/powerpoint/2010/main" val="241380539"/>
              </p:ext>
            </p:extLst>
          </p:nvPr>
        </p:nvGraphicFramePr>
        <p:xfrm>
          <a:off x="5838231" y="4332377"/>
          <a:ext cx="2677119" cy="347783"/>
        </p:xfrm>
        <a:graphic>
          <a:graphicData uri="http://schemas.openxmlformats.org/drawingml/2006/table">
            <a:tbl>
              <a:tblPr firstRow="1" firstCol="1" bandRow="1"/>
              <a:tblGrid>
                <a:gridCol w="2677119">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3" name="テキスト ボックス 12"/>
          <p:cNvSpPr txBox="1"/>
          <p:nvPr/>
        </p:nvSpPr>
        <p:spPr>
          <a:xfrm>
            <a:off x="5702221" y="5411941"/>
            <a:ext cx="29491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磁力ブロックを使って、磁石が近づくと〇を表示してみよう。</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5792840" y="1649567"/>
            <a:ext cx="2711831" cy="175432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磁気センサーを使う場合は、プログラムを動作させた時、調整のため、</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の</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で丸を描くように</a:t>
            </a:r>
            <a:r>
              <a:rPr lang="ja-JP" altLang="en-US" dirty="0" err="1" smtClean="0">
                <a:solidFill>
                  <a:prstClr val="black"/>
                </a:solidFill>
                <a:latin typeface="メイリオ" panose="020B0604030504040204" pitchFamily="50" charset="-128"/>
                <a:ea typeface="メイリオ" panose="020B0604030504040204" pitchFamily="50" charset="-128"/>
              </a:rPr>
              <a:t>ぐるっと</a:t>
            </a:r>
            <a:r>
              <a:rPr lang="ja-JP" altLang="en-US" dirty="0" smtClean="0">
                <a:solidFill>
                  <a:prstClr val="black"/>
                </a:solidFill>
                <a:latin typeface="メイリオ" panose="020B0604030504040204" pitchFamily="50" charset="-128"/>
                <a:ea typeface="メイリオ" panose="020B0604030504040204" pitchFamily="50" charset="-128"/>
              </a:rPr>
              <a:t>回す必要があります。</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pic>
        <p:nvPicPr>
          <p:cNvPr id="6" name="図 5"/>
          <p:cNvPicPr>
            <a:picLocks noChangeAspect="1"/>
          </p:cNvPicPr>
          <p:nvPr/>
        </p:nvPicPr>
        <p:blipFill>
          <a:blip r:embed="rId4"/>
          <a:stretch>
            <a:fillRect/>
          </a:stretch>
        </p:blipFill>
        <p:spPr>
          <a:xfrm>
            <a:off x="5792840" y="4696367"/>
            <a:ext cx="2565730" cy="633313"/>
          </a:xfrm>
          <a:prstGeom prst="rect">
            <a:avLst/>
          </a:prstGeom>
        </p:spPr>
      </p:pic>
    </p:spTree>
    <p:extLst>
      <p:ext uri="{BB962C8B-B14F-4D97-AF65-F5344CB8AC3E}">
        <p14:creationId xmlns:p14="http://schemas.microsoft.com/office/powerpoint/2010/main" val="378185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867" y="6356351"/>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No.7: </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間通信</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送信側</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671336" y="578785"/>
            <a:ext cx="8186914" cy="923330"/>
          </a:xfrm>
          <a:prstGeom prst="rect">
            <a:avLst/>
          </a:prstGeom>
          <a:noFill/>
        </p:spPr>
        <p:txBody>
          <a:bodyPr wrap="square" rtlCol="0">
            <a:spAutoFit/>
          </a:bodyPr>
          <a:lstStyle/>
          <a:p>
            <a:pPr>
              <a:defRPr/>
            </a:pP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同志</a:t>
            </a:r>
            <a:r>
              <a:rPr lang="ja-JP" altLang="en-US" dirty="0" smtClean="0">
                <a:solidFill>
                  <a:prstClr val="black"/>
                </a:solidFill>
                <a:latin typeface="メイリオ" panose="020B0604030504040204" pitchFamily="50" charset="-128"/>
                <a:ea typeface="メイリオ" panose="020B0604030504040204" pitchFamily="50" charset="-128"/>
              </a:rPr>
              <a:t>は通信することができます。片方の</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のボタン操作でもう一方の動作が変わるよ。</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3419924"/>
              </p:ext>
            </p:extLst>
          </p:nvPr>
        </p:nvGraphicFramePr>
        <p:xfrm>
          <a:off x="490071" y="5291197"/>
          <a:ext cx="5441422" cy="335590"/>
        </p:xfrm>
        <a:graphic>
          <a:graphicData uri="http://schemas.openxmlformats.org/drawingml/2006/table">
            <a:tbl>
              <a:tblPr firstRow="1" firstCol="1" bandRow="1"/>
              <a:tblGrid>
                <a:gridCol w="5441422">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2" name="テキスト ボックス 11"/>
          <p:cNvSpPr txBox="1"/>
          <p:nvPr/>
        </p:nvSpPr>
        <p:spPr>
          <a:xfrm>
            <a:off x="490071" y="5800248"/>
            <a:ext cx="8186914" cy="369332"/>
          </a:xfrm>
          <a:prstGeom prst="rect">
            <a:avLst/>
          </a:prstGeom>
          <a:noFill/>
        </p:spPr>
        <p:txBody>
          <a:bodyPr wrap="square" rtlCol="0">
            <a:spAutoFit/>
          </a:bodyPr>
          <a:lstStyle/>
          <a:p>
            <a:pPr>
              <a:defRPr/>
            </a:pPr>
            <a:r>
              <a:rPr lang="ja-JP" altLang="en-US" dirty="0" smtClean="0">
                <a:solidFill>
                  <a:prstClr val="black"/>
                </a:solidFill>
                <a:latin typeface="メイリオ" panose="020B0604030504040204" pitchFamily="50" charset="-128"/>
                <a:ea typeface="メイリオ" panose="020B0604030504040204" pitchFamily="50" charset="-128"/>
              </a:rPr>
              <a:t>ロボットの操作で</a:t>
            </a:r>
            <a:r>
              <a:rPr lang="en-US" altLang="ja-JP" dirty="0" smtClean="0">
                <a:solidFill>
                  <a:prstClr val="black"/>
                </a:solidFill>
                <a:latin typeface="メイリオ" panose="020B0604030504040204" pitchFamily="50" charset="-128"/>
                <a:ea typeface="メイリオ" panose="020B0604030504040204" pitchFamily="50" charset="-128"/>
              </a:rPr>
              <a:t>2</a:t>
            </a:r>
            <a:r>
              <a:rPr lang="ja-JP" altLang="en-US" dirty="0" smtClean="0">
                <a:solidFill>
                  <a:prstClr val="black"/>
                </a:solidFill>
                <a:latin typeface="メイリオ" panose="020B0604030504040204" pitchFamily="50" charset="-128"/>
                <a:ea typeface="メイリオ" panose="020B0604030504040204" pitchFamily="50" charset="-128"/>
              </a:rPr>
              <a:t>台の</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を使って、リモコンを作ってみよう。</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stretch>
            <a:fillRect/>
          </a:stretch>
        </p:blipFill>
        <p:spPr>
          <a:xfrm>
            <a:off x="490071" y="1502115"/>
            <a:ext cx="6992862" cy="3246289"/>
          </a:xfrm>
          <a:prstGeom prst="rect">
            <a:avLst/>
          </a:prstGeom>
        </p:spPr>
      </p:pic>
    </p:spTree>
    <p:extLst>
      <p:ext uri="{BB962C8B-B14F-4D97-AF65-F5344CB8AC3E}">
        <p14:creationId xmlns:p14="http://schemas.microsoft.com/office/powerpoint/2010/main" val="424505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030202A-DB85-4EFC-835A-755258E4A586}" type="slidenum">
              <a:rPr kumimoji="1" lang="ja-JP" altLang="en-US" smtClean="0"/>
              <a:t>18</a:t>
            </a:fld>
            <a:endParaRPr kumimoji="1" lang="ja-JP" altLang="en-US"/>
          </a:p>
        </p:txBody>
      </p:sp>
      <p:sp>
        <p:nvSpPr>
          <p:cNvPr id="3" name="テキスト ボックス 2"/>
          <p:cNvSpPr txBox="1"/>
          <p:nvPr/>
        </p:nvSpPr>
        <p:spPr>
          <a:xfrm>
            <a:off x="7661867" y="6356351"/>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879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87829" y="1495659"/>
            <a:ext cx="3206404" cy="3631512"/>
          </a:xfrm>
          <a:prstGeom prst="roundRect">
            <a:avLst>
              <a:gd name="adj" fmla="val 7501"/>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p:cNvSpPr/>
          <p:nvPr/>
        </p:nvSpPr>
        <p:spPr>
          <a:xfrm>
            <a:off x="996956" y="162215"/>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smtClean="0">
                <a:solidFill>
                  <a:prstClr val="black"/>
                </a:solidFill>
                <a:latin typeface="メイリオ" panose="020B0604030504040204" pitchFamily="50" charset="-128"/>
                <a:ea typeface="メイリオ" panose="020B0604030504040204" pitchFamily="50" charset="-128"/>
              </a:rPr>
              <a:t>4</a:t>
            </a:r>
            <a:r>
              <a:rPr lang="en-US" altLang="ja-JP" sz="2400" dirty="0">
                <a:solidFill>
                  <a:prstClr val="black"/>
                </a:solidFill>
                <a:latin typeface="メイリオ" panose="020B0604030504040204" pitchFamily="50" charset="-128"/>
                <a:ea typeface="メイリオ" panose="020B0604030504040204" pitchFamily="50" charset="-128"/>
              </a:rPr>
              <a:t>. micro:bit</a:t>
            </a:r>
            <a:r>
              <a:rPr lang="ja-JP" altLang="en-US" sz="2400" dirty="0">
                <a:solidFill>
                  <a:prstClr val="black"/>
                </a:solidFill>
                <a:latin typeface="メイリオ" panose="020B0604030504040204" pitchFamily="50" charset="-128"/>
                <a:ea typeface="メイリオ" panose="020B0604030504040204" pitchFamily="50" charset="-128"/>
              </a:rPr>
              <a:t>で外部装置の制御</a:t>
            </a:r>
            <a:r>
              <a:rPr lang="en-US" altLang="ja-JP" sz="2400" dirty="0">
                <a:solidFill>
                  <a:prstClr val="black"/>
                </a:solidFill>
                <a:latin typeface="メイリオ" panose="020B0604030504040204" pitchFamily="50" charset="-128"/>
                <a:ea typeface="メイリオ" panose="020B0604030504040204" pitchFamily="50" charset="-128"/>
              </a:rPr>
              <a:t>(L</a:t>
            </a:r>
            <a:r>
              <a:rPr lang="ja-JP" altLang="en-US" sz="2400" dirty="0">
                <a:solidFill>
                  <a:prstClr val="black"/>
                </a:solidFill>
                <a:latin typeface="メイリオ" panose="020B0604030504040204" pitchFamily="50" charset="-128"/>
                <a:ea typeface="メイリオ" panose="020B0604030504040204" pitchFamily="50" charset="-128"/>
              </a:rPr>
              <a:t>チカに挑戦</a:t>
            </a:r>
            <a:r>
              <a:rPr lang="en-US" altLang="ja-JP" sz="2400" dirty="0" smtClean="0">
                <a:solidFill>
                  <a:prstClr val="black"/>
                </a:solidFill>
                <a:latin typeface="メイリオ" panose="020B0604030504040204" pitchFamily="50" charset="-128"/>
                <a:ea typeface="メイリオ" panose="020B0604030504040204" pitchFamily="50" charset="-128"/>
              </a:rPr>
              <a:t>)</a:t>
            </a:r>
            <a:endParaRPr lang="en-US" altLang="ja-JP" sz="2400" dirty="0">
              <a:solidFill>
                <a:prstClr val="black"/>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25684" y="865918"/>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少し難しい話</a:t>
            </a:r>
            <a:r>
              <a:rPr lang="en-US" altLang="ja-JP" sz="2400" dirty="0" smtClean="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コンピュータが機器を制御する方法</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9" name="テキスト ボックス 38"/>
          <p:cNvSpPr txBox="1"/>
          <p:nvPr/>
        </p:nvSpPr>
        <p:spPr>
          <a:xfrm>
            <a:off x="996956" y="1997104"/>
            <a:ext cx="1637071"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CPU</a:t>
            </a:r>
            <a:b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中央処理装置</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p:cNvSpPr txBox="1"/>
          <p:nvPr/>
        </p:nvSpPr>
        <p:spPr>
          <a:xfrm>
            <a:off x="996956" y="3211387"/>
            <a:ext cx="1637071"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メモリ</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記憶装置</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41" name="直線コネクタ 40"/>
          <p:cNvCxnSpPr>
            <a:stCxn id="39" idx="2"/>
            <a:endCxn id="40" idx="0"/>
          </p:cNvCxnSpPr>
          <p:nvPr/>
        </p:nvCxnSpPr>
        <p:spPr>
          <a:xfrm>
            <a:off x="1815492" y="2643435"/>
            <a:ext cx="0" cy="56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653692" y="2320269"/>
            <a:ext cx="5309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777554" y="1495659"/>
            <a:ext cx="16679" cy="3343670"/>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4" name="表 43"/>
          <p:cNvGraphicFramePr>
            <a:graphicFrameLocks noGrp="1"/>
          </p:cNvGraphicFramePr>
          <p:nvPr>
            <p:extLst>
              <p:ext uri="{D42A27DB-BD31-4B8C-83A1-F6EECF244321}">
                <p14:modId xmlns:p14="http://schemas.microsoft.com/office/powerpoint/2010/main" val="169828117"/>
              </p:ext>
            </p:extLst>
          </p:nvPr>
        </p:nvGraphicFramePr>
        <p:xfrm>
          <a:off x="3184633" y="1913447"/>
          <a:ext cx="1219200" cy="25958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828423610"/>
                    </a:ext>
                  </a:extLst>
                </a:gridCol>
              </a:tblGrid>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01</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292294"/>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02</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227878"/>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03</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581075"/>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04</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171637"/>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46863"/>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728625"/>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50535"/>
                  </a:ext>
                </a:extLst>
              </a:tr>
            </a:tbl>
          </a:graphicData>
        </a:graphic>
      </p:graphicFrame>
      <p:sp>
        <p:nvSpPr>
          <p:cNvPr id="45" name="テキスト ボックス 44"/>
          <p:cNvSpPr txBox="1"/>
          <p:nvPr/>
        </p:nvSpPr>
        <p:spPr>
          <a:xfrm>
            <a:off x="816429" y="3939912"/>
            <a:ext cx="23515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コンピュータの頭脳</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lang="ja-JP" altLang="en-US" dirty="0">
                <a:solidFill>
                  <a:prstClr val="black"/>
                </a:solidFill>
                <a:latin typeface="メイリオ" panose="020B0604030504040204" pitchFamily="50" charset="-128"/>
                <a:ea typeface="メイリオ" panose="020B0604030504040204" pitchFamily="50" charset="-128"/>
              </a:rPr>
              <a:t>基本的</a:t>
            </a:r>
            <a:r>
              <a:rPr lang="ja-JP" altLang="en-US" dirty="0" smtClean="0">
                <a:solidFill>
                  <a:prstClr val="black"/>
                </a:solidFill>
                <a:latin typeface="メイリオ" panose="020B0604030504040204" pitchFamily="50" charset="-128"/>
                <a:ea typeface="メイリオ" panose="020B0604030504040204" pitchFamily="50" charset="-128"/>
              </a:rPr>
              <a:t>に</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これだけ</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5361248" y="4114736"/>
            <a:ext cx="21342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コンピュータの目・耳・口・手足</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p:cNvSpPr txBox="1"/>
          <p:nvPr/>
        </p:nvSpPr>
        <p:spPr>
          <a:xfrm>
            <a:off x="6551106" y="2187375"/>
            <a:ext cx="24847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何があるかな</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50" name="グループ化 49"/>
          <p:cNvGrpSpPr/>
          <p:nvPr/>
        </p:nvGrpSpPr>
        <p:grpSpPr>
          <a:xfrm>
            <a:off x="4403833" y="1767831"/>
            <a:ext cx="2024523" cy="406822"/>
            <a:chOff x="4365522" y="1304559"/>
            <a:chExt cx="2024523" cy="406822"/>
          </a:xfrm>
        </p:grpSpPr>
        <p:cxnSp>
          <p:nvCxnSpPr>
            <p:cNvPr id="51" name="直線コネクタ 50"/>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直方体 51"/>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3" name="グループ化 52"/>
          <p:cNvGrpSpPr/>
          <p:nvPr/>
        </p:nvGrpSpPr>
        <p:grpSpPr>
          <a:xfrm>
            <a:off x="4416891" y="2293952"/>
            <a:ext cx="2024523" cy="406822"/>
            <a:chOff x="4365522" y="1304559"/>
            <a:chExt cx="2024523" cy="406822"/>
          </a:xfrm>
        </p:grpSpPr>
        <p:cxnSp>
          <p:nvCxnSpPr>
            <p:cNvPr id="54" name="直線コネクタ 53"/>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直方体 54"/>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6" name="グループ化 55"/>
          <p:cNvGrpSpPr/>
          <p:nvPr/>
        </p:nvGrpSpPr>
        <p:grpSpPr>
          <a:xfrm>
            <a:off x="4403832" y="2941222"/>
            <a:ext cx="2024523" cy="406822"/>
            <a:chOff x="4365522" y="1304559"/>
            <a:chExt cx="2024523" cy="406822"/>
          </a:xfrm>
        </p:grpSpPr>
        <p:cxnSp>
          <p:nvCxnSpPr>
            <p:cNvPr id="57" name="直線コネクタ 56"/>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直方体 57"/>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9" name="グループ化 58"/>
          <p:cNvGrpSpPr/>
          <p:nvPr/>
        </p:nvGrpSpPr>
        <p:grpSpPr>
          <a:xfrm>
            <a:off x="4403833" y="3628055"/>
            <a:ext cx="2024523" cy="406822"/>
            <a:chOff x="4365522" y="1304559"/>
            <a:chExt cx="2024523" cy="406822"/>
          </a:xfrm>
        </p:grpSpPr>
        <p:cxnSp>
          <p:nvCxnSpPr>
            <p:cNvPr id="60" name="直線コネクタ 59"/>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直方体 60"/>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62" name="テキスト ボックス 61"/>
          <p:cNvSpPr txBox="1"/>
          <p:nvPr/>
        </p:nvSpPr>
        <p:spPr>
          <a:xfrm>
            <a:off x="587829" y="5379859"/>
            <a:ext cx="8186914" cy="923330"/>
          </a:xfrm>
          <a:prstGeom prst="rect">
            <a:avLst/>
          </a:prstGeom>
          <a:noFill/>
        </p:spPr>
        <p:txBody>
          <a:bodyPr wrap="square" rtlCol="0">
            <a:spAutoFit/>
          </a:bodyPr>
          <a:lstStyle/>
          <a:p>
            <a:pPr>
              <a:defRPr/>
            </a:pPr>
            <a:r>
              <a:rPr lang="ja-JP" altLang="en-US" dirty="0" smtClean="0">
                <a:solidFill>
                  <a:prstClr val="black"/>
                </a:solidFill>
                <a:latin typeface="メイリオ" panose="020B0604030504040204" pitchFamily="50" charset="-128"/>
                <a:ea typeface="メイリオ" panose="020B0604030504040204" pitchFamily="50" charset="-128"/>
              </a:rPr>
              <a:t>コンピュータの大</a:t>
            </a:r>
            <a:r>
              <a:rPr lang="ja-JP" altLang="en-US" dirty="0">
                <a:solidFill>
                  <a:prstClr val="black"/>
                </a:solidFill>
                <a:latin typeface="メイリオ" panose="020B0604030504040204" pitchFamily="50" charset="-128"/>
                <a:ea typeface="メイリオ" panose="020B0604030504040204" pitchFamily="50" charset="-128"/>
              </a:rPr>
              <a:t>元</a:t>
            </a:r>
            <a:r>
              <a:rPr lang="ja-JP" altLang="en-US" dirty="0" smtClean="0">
                <a:solidFill>
                  <a:prstClr val="black"/>
                </a:solidFill>
                <a:latin typeface="メイリオ" panose="020B0604030504040204" pitchFamily="50" charset="-128"/>
                <a:ea typeface="メイリオ" panose="020B0604030504040204" pitchFamily="50" charset="-128"/>
              </a:rPr>
              <a:t>の</a:t>
            </a:r>
            <a:r>
              <a:rPr lang="en-US" altLang="ja-JP" dirty="0" smtClean="0">
                <a:solidFill>
                  <a:prstClr val="black"/>
                </a:solidFill>
                <a:latin typeface="メイリオ" panose="020B0604030504040204" pitchFamily="50" charset="-128"/>
                <a:ea typeface="メイリオ" panose="020B0604030504040204" pitchFamily="50" charset="-128"/>
              </a:rPr>
              <a:t>CPU</a:t>
            </a:r>
            <a:r>
              <a:rPr lang="ja-JP" altLang="en-US" dirty="0" smtClean="0">
                <a:solidFill>
                  <a:prstClr val="black"/>
                </a:solidFill>
                <a:latin typeface="メイリオ" panose="020B0604030504040204" pitchFamily="50" charset="-128"/>
                <a:ea typeface="メイリオ" panose="020B0604030504040204" pitchFamily="50" charset="-128"/>
              </a:rPr>
              <a:t>は、ポートと呼ばれる場所を通じて、外部の機器を操作しています。</a:t>
            </a:r>
          </a:p>
          <a:p>
            <a:pPr>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ノート</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パソコン</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のキーボードやマウスもこのポートにつながっています。</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1993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5799" y="234340"/>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とロボットを使うときは</a:t>
            </a:r>
            <a:endParaRPr kumimoji="1" lang="ja-JP" altLang="en-US" sz="2400" dirty="0">
              <a:latin typeface="メイリオ" panose="020B0604030504040204" pitchFamily="50" charset="-128"/>
              <a:ea typeface="メイリオ" panose="020B0604030504040204" pitchFamily="50" charset="-128"/>
            </a:endParaRPr>
          </a:p>
        </p:txBody>
      </p:sp>
      <p:sp>
        <p:nvSpPr>
          <p:cNvPr id="9" name="対角する 2 つの角を丸めた四角形 8"/>
          <p:cNvSpPr/>
          <p:nvPr/>
        </p:nvSpPr>
        <p:spPr>
          <a:xfrm>
            <a:off x="249143" y="916220"/>
            <a:ext cx="8672052" cy="2741380"/>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◎使わないときは、</a:t>
            </a:r>
            <a:r>
              <a:rPr kumimoji="1" lang="en-US" altLang="ja-JP" sz="2400" dirty="0" err="1" smtClean="0">
                <a:solidFill>
                  <a:schemeClr val="tx1"/>
                </a:solidFill>
                <a:latin typeface="メイリオ" panose="020B0604030504040204" pitchFamily="50" charset="-128"/>
                <a:ea typeface="メイリオ" panose="020B0604030504040204" pitchFamily="50" charset="-128"/>
              </a:rPr>
              <a:t>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とロボット本体の電源は</a:t>
            </a:r>
            <a:r>
              <a:rPr lang="ja-JP" altLang="en-US" sz="2400" dirty="0" smtClean="0">
                <a:solidFill>
                  <a:schemeClr val="tx1"/>
                </a:solidFill>
                <a:latin typeface="メイリオ" panose="020B0604030504040204" pitchFamily="50" charset="-128"/>
                <a:ea typeface="メイリオ" panose="020B0604030504040204" pitchFamily="50" charset="-128"/>
              </a:rPr>
              <a:t>オフ。</a:t>
            </a:r>
          </a:p>
          <a:p>
            <a:r>
              <a:rPr kumimoji="1" lang="ja-JP" altLang="en-US" sz="2400" dirty="0" smtClean="0">
                <a:solidFill>
                  <a:schemeClr val="tx1"/>
                </a:solidFill>
                <a:latin typeface="メイリオ" panose="020B0604030504040204" pitchFamily="50" charset="-128"/>
                <a:ea typeface="メイリオ" panose="020B0604030504040204" pitchFamily="50" charset="-128"/>
              </a:rPr>
              <a:t>長い間使わないときは、電池を抜いておく</a:t>
            </a:r>
            <a:endParaRPr lang="ja-JP" altLang="en-US"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rPr>
              <a:t>◎水の近くで使わない。ぬれた手で使わない。</a:t>
            </a:r>
            <a:endParaRPr lang="ja-JP" altLang="en-US" sz="2400" dirty="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◎金属のとがっているところもあるので注意する。</a:t>
            </a:r>
          </a:p>
          <a:p>
            <a:endParaRPr kumimoji="1" lang="ja-JP" altLang="en-US"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a:t>
            </a:r>
            <a:r>
              <a:rPr lang="en-US" altLang="ja-JP"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とロボット本体の差し込む方向を間違わない。</a:t>
            </a:r>
          </a:p>
          <a:p>
            <a:r>
              <a:rPr lang="ja-JP" altLang="en-US" sz="2400" dirty="0">
                <a:solidFill>
                  <a:schemeClr val="tx1"/>
                </a:solidFill>
                <a:latin typeface="メイリオ" panose="020B0604030504040204" pitchFamily="50" charset="-128"/>
                <a:ea typeface="メイリオ" panose="020B0604030504040204" pitchFamily="50" charset="-128"/>
              </a:rPr>
              <a:t>また、できるだけ前にさす。</a:t>
            </a:r>
          </a:p>
          <a:p>
            <a:endParaRPr kumimoji="1" lang="ja-JP" altLang="en-US" sz="2400" dirty="0" smtClean="0">
              <a:solidFill>
                <a:schemeClr val="tx1"/>
              </a:solidFill>
              <a:latin typeface="メイリオ" panose="020B0604030504040204" pitchFamily="50" charset="-128"/>
              <a:ea typeface="メイリオ" panose="020B0604030504040204" pitchFamily="50" charset="-128"/>
            </a:endParaRPr>
          </a:p>
          <a:p>
            <a:endParaRPr lang="ja-JP" altLang="en-US" sz="2400" dirty="0">
              <a:solidFill>
                <a:schemeClr val="tx1"/>
              </a:solidFill>
              <a:latin typeface="メイリオ" panose="020B0604030504040204" pitchFamily="50" charset="-128"/>
              <a:ea typeface="メイリオ" panose="020B0604030504040204" pitchFamily="50" charset="-128"/>
            </a:endParaRPr>
          </a:p>
          <a:p>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2</a:t>
            </a:fld>
            <a:endParaRPr kumimoji="1" lang="ja-JP" altLang="en-US"/>
          </a:p>
        </p:txBody>
      </p:sp>
      <p:sp>
        <p:nvSpPr>
          <p:cNvPr id="5" name="対角する 2 つの角を丸めた四角形 4"/>
          <p:cNvSpPr/>
          <p:nvPr/>
        </p:nvSpPr>
        <p:spPr>
          <a:xfrm>
            <a:off x="249143" y="4486789"/>
            <a:ext cx="8366096" cy="1293777"/>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サンプルプログラム</a:t>
            </a:r>
            <a:r>
              <a:rPr lang="en-US" altLang="ja-JP" dirty="0">
                <a:solidFill>
                  <a:srgbClr val="FF0000"/>
                </a:solidFill>
                <a:latin typeface="メイリオ" panose="020B0604030504040204" pitchFamily="50" charset="-128"/>
                <a:ea typeface="メイリオ" panose="020B0604030504040204" pitchFamily="50" charset="-128"/>
              </a:rPr>
              <a:t>:</a:t>
            </a:r>
            <a:br>
              <a:rPr lang="en-US" altLang="ja-JP" dirty="0">
                <a:solidFill>
                  <a:srgbClr val="FF0000"/>
                </a:solidFill>
                <a:latin typeface="メイリオ" panose="020B0604030504040204" pitchFamily="50" charset="-128"/>
                <a:ea typeface="メイリオ" panose="020B0604030504040204" pitchFamily="50" charset="-128"/>
              </a:rPr>
            </a:br>
            <a:r>
              <a:rPr lang="en-US" altLang="ja-JP" dirty="0">
                <a:solidFill>
                  <a:srgbClr val="FF0000"/>
                </a:solidFill>
                <a:latin typeface="メイリオ" panose="020B0604030504040204" pitchFamily="50" charset="-128"/>
                <a:ea typeface="メイリオ" panose="020B0604030504040204" pitchFamily="50" charset="-128"/>
                <a:hlinkClick r:id="rId3"/>
              </a:rPr>
              <a:t>http://</a:t>
            </a:r>
            <a:r>
              <a:rPr lang="en-US" altLang="ja-JP" dirty="0" smtClean="0">
                <a:solidFill>
                  <a:srgbClr val="FF0000"/>
                </a:solidFill>
                <a:latin typeface="メイリオ" panose="020B0604030504040204" pitchFamily="50" charset="-128"/>
                <a:ea typeface="メイリオ" panose="020B0604030504040204" pitchFamily="50" charset="-128"/>
                <a:hlinkClick r:id="rId3"/>
              </a:rPr>
              <a:t>beyondbb.jp/SSP/microbitProV13.zip</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dirty="0" smtClean="0">
                <a:solidFill>
                  <a:schemeClr val="tx1"/>
                </a:solidFill>
                <a:latin typeface="メイリオ" panose="020B0604030504040204" pitchFamily="50" charset="-128"/>
                <a:ea typeface="メイリオ" panose="020B0604030504040204" pitchFamily="50" charset="-128"/>
              </a:rPr>
              <a:t>からダウンロードできます。</a:t>
            </a:r>
            <a:endParaRPr lang="en-US" altLang="ja-JP"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958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8167" y="309771"/>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もう少し難しい話</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のポート</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スライド番号プレースホルダー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181789043"/>
              </p:ext>
            </p:extLst>
          </p:nvPr>
        </p:nvGraphicFramePr>
        <p:xfrm>
          <a:off x="788507" y="974972"/>
          <a:ext cx="7147178" cy="4257675"/>
        </p:xfrm>
        <a:graphic>
          <a:graphicData uri="http://schemas.openxmlformats.org/drawingml/2006/table">
            <a:tbl>
              <a:tblPr/>
              <a:tblGrid>
                <a:gridCol w="1793108">
                  <a:extLst>
                    <a:ext uri="{9D8B030D-6E8A-4147-A177-3AD203B41FA5}">
                      <a16:colId xmlns:a16="http://schemas.microsoft.com/office/drawing/2014/main" val="1263208164"/>
                    </a:ext>
                  </a:extLst>
                </a:gridCol>
                <a:gridCol w="1780481">
                  <a:extLst>
                    <a:ext uri="{9D8B030D-6E8A-4147-A177-3AD203B41FA5}">
                      <a16:colId xmlns:a16="http://schemas.microsoft.com/office/drawing/2014/main" val="3946301425"/>
                    </a:ext>
                  </a:extLst>
                </a:gridCol>
                <a:gridCol w="1780481">
                  <a:extLst>
                    <a:ext uri="{9D8B030D-6E8A-4147-A177-3AD203B41FA5}">
                      <a16:colId xmlns:a16="http://schemas.microsoft.com/office/drawing/2014/main" val="2910503597"/>
                    </a:ext>
                  </a:extLst>
                </a:gridCol>
                <a:gridCol w="1793108">
                  <a:extLst>
                    <a:ext uri="{9D8B030D-6E8A-4147-A177-3AD203B41FA5}">
                      <a16:colId xmlns:a16="http://schemas.microsoft.com/office/drawing/2014/main" val="3928543638"/>
                    </a:ext>
                  </a:extLst>
                </a:gridCol>
              </a:tblGrid>
              <a:tr h="238125">
                <a:tc rowSpan="2">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ピアイン</a:t>
                      </a:r>
                    </a:p>
                    <a:p>
                      <a:pPr algn="ctr" fontAlgn="ctr"/>
                      <a:r>
                        <a:rPr lang="en-US" sz="1800" b="0" i="0" u="none" strike="noStrike" dirty="0" err="1">
                          <a:solidFill>
                            <a:srgbClr val="000000"/>
                          </a:solidFill>
                          <a:effectLst/>
                          <a:latin typeface="メイリオ" panose="020B0604030504040204" pitchFamily="50" charset="-128"/>
                          <a:ea typeface="メイリオ" panose="020B0604030504040204" pitchFamily="50" charset="-128"/>
                        </a:rPr>
                        <a:t>micro:bit</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26678"/>
                  </a:ext>
                </a:extLst>
              </a:tr>
              <a:tr h="238125">
                <a:tc vMerge="1">
                  <a:txBody>
                    <a:bodyPr/>
                    <a:lstStyle/>
                    <a:p>
                      <a:pPr algn="ctr" fontAlgn="ct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規定値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631392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17438"/>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475725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5232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0661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97313"/>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69425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850084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49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70589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6890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436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0816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2351210"/>
                  </a:ext>
                </a:extLst>
              </a:tr>
            </a:tbl>
          </a:graphicData>
        </a:graphic>
      </p:graphicFrame>
      <p:sp>
        <p:nvSpPr>
          <p:cNvPr id="7" name="テキスト ボックス 6"/>
          <p:cNvSpPr txBox="1"/>
          <p:nvPr/>
        </p:nvSpPr>
        <p:spPr>
          <a:xfrm>
            <a:off x="587829" y="5379859"/>
            <a:ext cx="8186914" cy="923330"/>
          </a:xfrm>
          <a:prstGeom prst="rect">
            <a:avLst/>
          </a:prstGeom>
          <a:noFill/>
        </p:spPr>
        <p:txBody>
          <a:bodyPr wrap="square" rtlCol="0">
            <a:spAutoFit/>
          </a:bodyPr>
          <a:lstStyle/>
          <a:p>
            <a:pPr>
              <a:defRPr/>
            </a:pPr>
            <a:r>
              <a:rPr lang="en-US" altLang="ja-JP" dirty="0">
                <a:solidFill>
                  <a:prstClr val="black"/>
                </a:solidFill>
                <a:latin typeface="メイリオ" panose="020B0604030504040204" pitchFamily="50" charset="-128"/>
                <a:ea typeface="メイリオ" panose="020B0604030504040204" pitchFamily="50" charset="-128"/>
              </a:rPr>
              <a:t>m</a:t>
            </a:r>
            <a:r>
              <a:rPr kumimoji="1" lang="en-US" altLang="ja-JP"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のポートは内蔵されている</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や</a:t>
            </a:r>
            <a:r>
              <a:rPr lang="ja-JP" altLang="en-US" dirty="0">
                <a:solidFill>
                  <a:prstClr val="black"/>
                </a:solidFill>
                <a:latin typeface="メイリオ" panose="020B0604030504040204" pitchFamily="50" charset="-128"/>
                <a:ea typeface="メイリオ" panose="020B0604030504040204" pitchFamily="50" charset="-128"/>
              </a:rPr>
              <a:t>ボタン</a:t>
            </a:r>
            <a:r>
              <a:rPr lang="ja-JP" altLang="en-US" dirty="0" smtClean="0">
                <a:solidFill>
                  <a:prstClr val="black"/>
                </a:solidFill>
                <a:latin typeface="メイリオ" panose="020B0604030504040204" pitchFamily="50" charset="-128"/>
                <a:ea typeface="メイリオ" panose="020B0604030504040204" pitchFamily="50" charset="-128"/>
              </a:rPr>
              <a:t>の制御にも使われています。</a:t>
            </a:r>
          </a:p>
          <a:p>
            <a:pPr>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P0/P1/P3</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lang="ja-JP" altLang="en-US" dirty="0">
                <a:solidFill>
                  <a:prstClr val="black"/>
                </a:solidFill>
                <a:latin typeface="メイリオ" panose="020B0604030504040204" pitchFamily="50" charset="-128"/>
                <a:ea typeface="メイリオ" panose="020B0604030504040204" pitchFamily="50" charset="-128"/>
              </a:rPr>
              <a:t>ポート</a:t>
            </a:r>
            <a:r>
              <a:rPr lang="ja-JP" altLang="en-US" dirty="0" smtClean="0">
                <a:solidFill>
                  <a:prstClr val="black"/>
                </a:solidFill>
                <a:latin typeface="メイリオ" panose="020B0604030504040204" pitchFamily="50" charset="-128"/>
                <a:ea typeface="メイリオ" panose="020B0604030504040204" pitchFamily="50" charset="-128"/>
              </a:rPr>
              <a:t>は、</a:t>
            </a:r>
            <a:r>
              <a:rPr lang="en-US" altLang="ja-JP" dirty="0"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のピンエッジコネクターでも大きな場所をとっているので使い易いです。</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4676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実験</a:t>
            </a:r>
            <a:r>
              <a:rPr lang="en-US" altLang="ja-JP" sz="2400" dirty="0" smtClean="0">
                <a:solidFill>
                  <a:prstClr val="black"/>
                </a:solidFill>
                <a:latin typeface="メイリオ" panose="020B0604030504040204" pitchFamily="50" charset="-128"/>
                <a:ea typeface="メイリオ" panose="020B0604030504040204" pitchFamily="50" charset="-128"/>
              </a:rPr>
              <a:t>No.1: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ポートの</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ON/OFF</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のポートを制御してみよう。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A/B</a:t>
            </a:r>
            <a:r>
              <a:rPr lang="ja-JP" altLang="en-US" dirty="0" smtClean="0">
                <a:solidFill>
                  <a:prstClr val="black"/>
                </a:solidFill>
                <a:latin typeface="メイリオ" panose="020B0604030504040204" pitchFamily="50" charset="-128"/>
                <a:ea typeface="メイリオ" panose="020B0604030504040204" pitchFamily="50" charset="-128"/>
              </a:rPr>
              <a:t>ボタンでボート</a:t>
            </a:r>
            <a:r>
              <a:rPr lang="en-US" altLang="ja-JP" dirty="0" smtClean="0">
                <a:solidFill>
                  <a:prstClr val="black"/>
                </a:solidFill>
                <a:latin typeface="メイリオ" panose="020B0604030504040204" pitchFamily="50" charset="-128"/>
                <a:ea typeface="メイリオ" panose="020B0604030504040204" pitchFamily="50" charset="-128"/>
              </a:rPr>
              <a:t>0</a:t>
            </a:r>
            <a:r>
              <a:rPr lang="ja-JP" altLang="en-US" dirty="0" smtClean="0">
                <a:solidFill>
                  <a:prstClr val="black"/>
                </a:solidFill>
                <a:latin typeface="メイリオ" panose="020B0604030504040204" pitchFamily="50" charset="-128"/>
                <a:ea typeface="メイリオ" panose="020B0604030504040204" pitchFamily="50" charset="-128"/>
              </a:rPr>
              <a:t>を</a:t>
            </a:r>
            <a:r>
              <a:rPr lang="en-US" altLang="ja-JP" dirty="0" smtClean="0">
                <a:solidFill>
                  <a:prstClr val="black"/>
                </a:solidFill>
                <a:latin typeface="メイリオ" panose="020B0604030504040204" pitchFamily="50" charset="-128"/>
                <a:ea typeface="メイリオ" panose="020B0604030504040204" pitchFamily="50" charset="-128"/>
              </a:rPr>
              <a:t>ON/OFF</a:t>
            </a:r>
            <a:r>
              <a:rPr lang="ja-JP" altLang="en-US" dirty="0" smtClean="0">
                <a:solidFill>
                  <a:prstClr val="black"/>
                </a:solidFill>
                <a:latin typeface="メイリオ" panose="020B0604030504040204" pitchFamily="50" charset="-128"/>
                <a:ea typeface="メイリオ" panose="020B0604030504040204" pitchFamily="50" charset="-128"/>
              </a:rPr>
              <a:t>しています。</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2037895" y="5433021"/>
            <a:ext cx="5068208" cy="1200329"/>
          </a:xfrm>
          <a:prstGeom prst="rect">
            <a:avLst/>
          </a:prstGeom>
          <a:noFill/>
        </p:spPr>
        <p:txBody>
          <a:bodyPr wrap="square" rtlCol="0">
            <a:spAutoFit/>
          </a:bodyPr>
          <a:lstStyle/>
          <a:p>
            <a:pPr>
              <a:defRPr/>
            </a:pPr>
            <a:r>
              <a:rPr lang="ja-JP" altLang="en-US" dirty="0" smtClean="0">
                <a:solidFill>
                  <a:prstClr val="black"/>
                </a:solidFill>
                <a:latin typeface="メイリオ" panose="020B0604030504040204" pitchFamily="50" charset="-128"/>
                <a:ea typeface="メイリオ" panose="020B0604030504040204" pitchFamily="50" charset="-128"/>
              </a:rPr>
              <a:t>コンピュータは単純にポートを</a:t>
            </a:r>
            <a:r>
              <a:rPr lang="en-US" altLang="ja-JP" dirty="0" smtClean="0">
                <a:solidFill>
                  <a:prstClr val="black"/>
                </a:solidFill>
                <a:latin typeface="メイリオ" panose="020B0604030504040204" pitchFamily="50" charset="-128"/>
                <a:ea typeface="メイリオ" panose="020B0604030504040204" pitchFamily="50" charset="-128"/>
              </a:rPr>
              <a:t>On/Off</a:t>
            </a:r>
            <a:r>
              <a:rPr lang="ja-JP" altLang="en-US" dirty="0" smtClean="0">
                <a:solidFill>
                  <a:prstClr val="black"/>
                </a:solidFill>
                <a:latin typeface="メイリオ" panose="020B0604030504040204" pitchFamily="50" charset="-128"/>
                <a:ea typeface="メイリオ" panose="020B0604030504040204" pitchFamily="50" charset="-128"/>
              </a:rPr>
              <a:t>しているだけです。</a:t>
            </a:r>
          </a:p>
          <a:p>
            <a:pPr>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ポート</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に接続されている機械によって動作が違ってきます。</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stretch>
            <a:fillRect/>
          </a:stretch>
        </p:blipFill>
        <p:spPr>
          <a:xfrm>
            <a:off x="769308" y="1650763"/>
            <a:ext cx="7172325" cy="3609975"/>
          </a:xfrm>
          <a:prstGeom prst="rect">
            <a:avLst/>
          </a:prstGeom>
        </p:spPr>
      </p:pic>
    </p:spTree>
    <p:extLst>
      <p:ext uri="{BB962C8B-B14F-4D97-AF65-F5344CB8AC3E}">
        <p14:creationId xmlns:p14="http://schemas.microsoft.com/office/powerpoint/2010/main" val="65675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No.2: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モーターの接続</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lang="ja-JP" altLang="en-US" dirty="0">
                <a:solidFill>
                  <a:prstClr val="black"/>
                </a:solidFill>
                <a:latin typeface="メイリオ" panose="020B0604030504040204" pitchFamily="50" charset="-128"/>
                <a:ea typeface="メイリオ" panose="020B0604030504040204" pitchFamily="50" charset="-128"/>
              </a:rPr>
              <a:t>が</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ポートを制御しているか小さなモーターを接続してみましょう。プログラムを動かしてモーターが動くか確認してください</a:t>
            </a:r>
            <a:r>
              <a:rPr lang="ja-JP" altLang="en-US" dirty="0" err="1"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注意</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小さなモーターが無い場合は、実験</a:t>
            </a:r>
            <a:r>
              <a:rPr lang="en-US" altLang="ja-JP" dirty="0" smtClean="0">
                <a:solidFill>
                  <a:srgbClr val="FF0000"/>
                </a:solidFill>
                <a:latin typeface="メイリオ" panose="020B0604030504040204" pitchFamily="50" charset="-128"/>
                <a:ea typeface="メイリオ" panose="020B0604030504040204" pitchFamily="50" charset="-128"/>
              </a:rPr>
              <a:t>3</a:t>
            </a:r>
            <a:r>
              <a:rPr lang="ja-JP" altLang="en-US" dirty="0" smtClean="0">
                <a:solidFill>
                  <a:srgbClr val="FF0000"/>
                </a:solidFill>
                <a:latin typeface="メイリオ" panose="020B0604030504040204" pitchFamily="50" charset="-128"/>
                <a:ea typeface="メイリオ" panose="020B0604030504040204" pitchFamily="50" charset="-128"/>
              </a:rPr>
              <a:t>に進んでください。</a:t>
            </a:r>
            <a:endPar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4682533" y="1976445"/>
            <a:ext cx="40405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ワニ口クリップを</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のエッジコネクター「</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0</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GND</a:t>
            </a:r>
            <a:r>
              <a:rPr lang="ja-JP" altLang="en-US" dirty="0" smtClean="0">
                <a:solidFill>
                  <a:prstClr val="black"/>
                </a:solidFill>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にしっかり挟みます。</a:t>
            </a:r>
            <a:r>
              <a:rPr kumimoji="1" lang="ja-JP" altLang="en-US"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穴をはさむようにします。</a:t>
            </a:r>
            <a:endParaRPr kumimoji="1" lang="en-US" altLang="ja-JP"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0" y="2118617"/>
            <a:ext cx="2171701" cy="193591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470" y="4377358"/>
            <a:ext cx="2171702" cy="2006763"/>
          </a:xfrm>
          <a:prstGeom prst="rect">
            <a:avLst/>
          </a:prstGeom>
        </p:spPr>
      </p:pic>
      <p:sp>
        <p:nvSpPr>
          <p:cNvPr id="11" name="対角する 2 つの角を丸めた四角形 10"/>
          <p:cNvSpPr/>
          <p:nvPr/>
        </p:nvSpPr>
        <p:spPr>
          <a:xfrm>
            <a:off x="4441649" y="3452151"/>
            <a:ext cx="4522320" cy="293196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接続できるモーター</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は、</a:t>
            </a:r>
            <a:r>
              <a:rPr lang="ja-JP" altLang="en-US" dirty="0">
                <a:solidFill>
                  <a:schemeClr val="tx1"/>
                </a:solidFill>
                <a:latin typeface="メイリオ" panose="020B0604030504040204" pitchFamily="50" charset="-128"/>
                <a:ea typeface="メイリオ" panose="020B0604030504040204" pitchFamily="50" charset="-128"/>
              </a:rPr>
              <a:t>ポート</a:t>
            </a:r>
            <a:r>
              <a:rPr lang="ja-JP" altLang="en-US" dirty="0" smtClean="0">
                <a:solidFill>
                  <a:schemeClr val="tx1"/>
                </a:solidFill>
                <a:latin typeface="メイリオ" panose="020B0604030504040204" pitchFamily="50" charset="-128"/>
                <a:ea typeface="メイリオ" panose="020B0604030504040204" pitchFamily="50" charset="-128"/>
              </a:rPr>
              <a:t>に大きな電流</a:t>
            </a:r>
            <a:r>
              <a:rPr lang="en-US" altLang="ja-JP" dirty="0" smtClean="0">
                <a:solidFill>
                  <a:schemeClr val="tx1"/>
                </a:solidFill>
                <a:latin typeface="メイリオ" panose="020B0604030504040204" pitchFamily="50" charset="-128"/>
                <a:ea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rPr>
              <a:t>最大</a:t>
            </a:r>
            <a:r>
              <a:rPr lang="en-US" altLang="ja-JP" dirty="0" smtClean="0">
                <a:solidFill>
                  <a:schemeClr val="tx1"/>
                </a:solidFill>
                <a:latin typeface="メイリオ" panose="020B0604030504040204" pitchFamily="50" charset="-128"/>
                <a:ea typeface="メイリオ" panose="020B0604030504040204" pitchFamily="50" charset="-128"/>
              </a:rPr>
              <a:t>90mA)</a:t>
            </a:r>
            <a:r>
              <a:rPr lang="ja-JP" altLang="en-US" dirty="0" smtClean="0">
                <a:solidFill>
                  <a:schemeClr val="tx1"/>
                </a:solidFill>
                <a:latin typeface="メイリオ" panose="020B0604030504040204" pitchFamily="50" charset="-128"/>
                <a:ea typeface="メイリオ" panose="020B0604030504040204" pitchFamily="50" charset="-128"/>
              </a:rPr>
              <a:t>を流すことができせん。そのため、小さなモーターしか接続できません。</a:t>
            </a:r>
            <a:r>
              <a:rPr lang="en-US" altLang="ja-JP" dirty="0" smtClean="0">
                <a:solidFill>
                  <a:schemeClr val="tx1"/>
                </a:solidFill>
                <a:latin typeface="メイリオ" panose="020B0604030504040204" pitchFamily="50" charset="-128"/>
                <a:ea typeface="メイリオ" panose="020B0604030504040204" pitchFamily="50" charset="-128"/>
              </a:rPr>
              <a:t/>
            </a:r>
            <a:br>
              <a:rPr lang="en-US" altLang="ja-JP" dirty="0" smtClean="0">
                <a:solidFill>
                  <a:schemeClr val="tx1"/>
                </a:solidFill>
                <a:latin typeface="メイリオ" panose="020B0604030504040204" pitchFamily="50" charset="-128"/>
                <a:ea typeface="メイリオ" panose="020B0604030504040204" pitchFamily="50" charset="-128"/>
              </a:rPr>
            </a:br>
            <a:r>
              <a:rPr lang="ja-JP" altLang="en-US" dirty="0" smtClean="0">
                <a:solidFill>
                  <a:schemeClr val="tx1"/>
                </a:solidFill>
                <a:latin typeface="メイリオ" panose="020B0604030504040204" pitchFamily="50" charset="-128"/>
                <a:ea typeface="メイリオ" panose="020B0604030504040204" pitchFamily="50" charset="-128"/>
              </a:rPr>
              <a:t>ここでは、スマホ等に使われている、バイブレーションモーターを使用しています。</a:t>
            </a:r>
            <a:r>
              <a:rPr lang="ja-JP" altLang="en-US" sz="1600" dirty="0" smtClean="0">
                <a:solidFill>
                  <a:schemeClr val="tx1"/>
                </a:solidFill>
                <a:latin typeface="メイリオ" panose="020B0604030504040204" pitchFamily="50" charset="-128"/>
                <a:ea typeface="メイリオ" panose="020B0604030504040204" pitchFamily="50" charset="-128"/>
              </a:rPr>
              <a:t>通常の模型用のモーター等は接続しないでください。</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316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lang="ja-JP" altLang="en-US" dirty="0">
                <a:solidFill>
                  <a:prstClr val="black"/>
                </a:solidFill>
                <a:latin typeface="メイリオ" panose="020B0604030504040204" pitchFamily="50" charset="-128"/>
                <a:ea typeface="メイリオ" panose="020B0604030504040204" pitchFamily="50" charset="-128"/>
              </a:rPr>
              <a:t>が</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ポートを制御して</a:t>
            </a:r>
            <a:r>
              <a:rPr lang="ja-JP" altLang="en-US" noProof="0" dirty="0">
                <a:solidFill>
                  <a:prstClr val="black"/>
                </a:solidFill>
                <a:latin typeface="メイリオ" panose="020B0604030504040204" pitchFamily="50" charset="-128"/>
                <a:ea typeface="メイリオ" panose="020B0604030504040204" pitchFamily="50" charset="-128"/>
              </a:rPr>
              <a:t>外部</a:t>
            </a:r>
            <a:r>
              <a:rPr lang="ja-JP" altLang="en-US" noProof="0" dirty="0" smtClean="0">
                <a:solidFill>
                  <a:prstClr val="black"/>
                </a:solidFill>
                <a:latin typeface="メイリオ" panose="020B0604030504040204" pitchFamily="50" charset="-128"/>
                <a:ea typeface="メイリオ" panose="020B0604030504040204" pitchFamily="50" charset="-128"/>
              </a:rPr>
              <a:t>の</a:t>
            </a:r>
            <a:r>
              <a:rPr lang="en-US" altLang="ja-JP" noProof="0"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発光ダイオード</a:t>
            </a:r>
            <a:r>
              <a:rPr lang="en-US" altLang="ja-JP" noProof="0" dirty="0" smtClean="0">
                <a:solidFill>
                  <a:prstClr val="black"/>
                </a:solidFill>
                <a:latin typeface="メイリオ" panose="020B0604030504040204" pitchFamily="50" charset="-128"/>
                <a:ea typeface="メイリオ" panose="020B0604030504040204" pitchFamily="50" charset="-128"/>
              </a:rPr>
              <a:t>)</a:t>
            </a:r>
            <a:r>
              <a:rPr lang="ja-JP" altLang="en-US" noProof="0" dirty="0" smtClean="0">
                <a:solidFill>
                  <a:prstClr val="black"/>
                </a:solidFill>
                <a:latin typeface="メイリオ" panose="020B0604030504040204" pitchFamily="50" charset="-128"/>
                <a:ea typeface="メイリオ" panose="020B0604030504040204" pitchFamily="50" charset="-128"/>
              </a:rPr>
              <a:t>を点灯させてみましょう</a:t>
            </a:r>
            <a:r>
              <a:rPr lang="en-US" altLang="ja-JP" noProof="0" dirty="0" smtClean="0">
                <a:solidFill>
                  <a:prstClr val="black"/>
                </a:solidFill>
                <a:latin typeface="メイリオ" panose="020B0604030504040204" pitchFamily="50" charset="-128"/>
                <a:ea typeface="メイリオ" panose="020B0604030504040204" pitchFamily="50" charset="-128"/>
              </a:rPr>
              <a:t>(L</a:t>
            </a:r>
            <a:r>
              <a:rPr lang="ja-JP" altLang="en-US" noProof="0" dirty="0" smtClean="0">
                <a:solidFill>
                  <a:prstClr val="black"/>
                </a:solidFill>
                <a:latin typeface="メイリオ" panose="020B0604030504040204" pitchFamily="50" charset="-128"/>
                <a:ea typeface="メイリオ" panose="020B0604030504040204" pitchFamily="50" charset="-128"/>
              </a:rPr>
              <a:t>チカ</a:t>
            </a:r>
            <a:r>
              <a:rPr lang="ja-JP" altLang="en-US" dirty="0" smtClean="0">
                <a:solidFill>
                  <a:prstClr val="black"/>
                </a:solidFill>
                <a:latin typeface="メイリオ" panose="020B0604030504040204" pitchFamily="50" charset="-128"/>
                <a:ea typeface="メイリオ" panose="020B0604030504040204" pitchFamily="50" charset="-128"/>
              </a:rPr>
              <a:t>といいます</a:t>
            </a:r>
            <a:r>
              <a:rPr lang="en-US" altLang="ja-JP" dirty="0" smtClean="0">
                <a:solidFill>
                  <a:prstClr val="black"/>
                </a:solidFill>
                <a:latin typeface="メイリオ" panose="020B0604030504040204" pitchFamily="50" charset="-128"/>
                <a:ea typeface="メイリオ" panose="020B0604030504040204" pitchFamily="50" charset="-128"/>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4872956" y="1835224"/>
            <a:ext cx="3710353" cy="1754326"/>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ブレッドボードという基盤の上に、部品を配置して作成します。ブレッドボードは穴がたくさん開いている板で、部品を直接差しこんで回路を組むことができます。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2" name="Picture 25" descr="A15Curcui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971" y="1862836"/>
            <a:ext cx="2703137" cy="21085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4774223" y="4194817"/>
            <a:ext cx="3710353" cy="2308324"/>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ブレッドボードは左の写真のようなものです。上と下に</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と</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を流すラインがあり、真ん中に</a:t>
            </a:r>
            <a:r>
              <a:rPr lang="en-US" altLang="ja-JP" dirty="0">
                <a:solidFill>
                  <a:prstClr val="black"/>
                </a:solidFill>
                <a:latin typeface="メイリオ" panose="020B0604030504040204" pitchFamily="50" charset="-128"/>
                <a:ea typeface="メイリオ" panose="020B0604030504040204" pitchFamily="50" charset="-128"/>
              </a:rPr>
              <a:t>IC</a:t>
            </a:r>
            <a:r>
              <a:rPr lang="ja-JP" altLang="en-US" dirty="0">
                <a:solidFill>
                  <a:prstClr val="black"/>
                </a:solidFill>
                <a:latin typeface="メイリオ" panose="020B0604030504040204" pitchFamily="50" charset="-128"/>
                <a:ea typeface="メイリオ" panose="020B0604030504040204" pitchFamily="50" charset="-128"/>
              </a:rPr>
              <a:t>や部品を差し込む場所があります。</a:t>
            </a:r>
            <a:br>
              <a:rPr lang="ja-JP" altLang="en-US" dirty="0">
                <a:solidFill>
                  <a:prstClr val="black"/>
                </a:solidFill>
                <a:latin typeface="メイリオ" panose="020B0604030504040204" pitchFamily="50" charset="-128"/>
                <a:ea typeface="メイリオ" panose="020B0604030504040204" pitchFamily="50" charset="-128"/>
              </a:rPr>
            </a:br>
            <a:r>
              <a:rPr lang="ja-JP" altLang="en-US" dirty="0">
                <a:solidFill>
                  <a:prstClr val="black"/>
                </a:solidFill>
                <a:latin typeface="メイリオ" panose="020B0604030504040204" pitchFamily="50" charset="-128"/>
                <a:ea typeface="メイリオ" panose="020B0604030504040204" pitchFamily="50" charset="-128"/>
              </a:rPr>
              <a:t>　ブレッドボードの縦・横の穴は左の写真の灰色の</a:t>
            </a:r>
            <a:r>
              <a:rPr lang="en-US" altLang="ja-JP" dirty="0">
                <a:solidFill>
                  <a:prstClr val="black"/>
                </a:solidFill>
                <a:latin typeface="メイリオ" panose="020B0604030504040204" pitchFamily="50" charset="-128"/>
                <a:ea typeface="メイリオ" panose="020B0604030504040204" pitchFamily="50" charset="-128"/>
              </a:rPr>
              <a:t>Line</a:t>
            </a:r>
            <a:r>
              <a:rPr lang="ja-JP" altLang="en-US" dirty="0">
                <a:solidFill>
                  <a:prstClr val="black"/>
                </a:solidFill>
                <a:latin typeface="メイリオ" panose="020B0604030504040204" pitchFamily="50" charset="-128"/>
                <a:ea typeface="メイリオ" panose="020B0604030504040204" pitchFamily="50" charset="-128"/>
              </a:rPr>
              <a:t>の様に中でつながっています</a:t>
            </a:r>
            <a:r>
              <a:rPr lang="ja-JP" altLang="en-US" dirty="0" smtClean="0">
                <a:solidFill>
                  <a:prstClr val="black"/>
                </a:solidFill>
                <a:latin typeface="メイリオ" panose="020B0604030504040204" pitchFamily="50" charset="-128"/>
                <a:ea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7" name="グループ化 16"/>
          <p:cNvGrpSpPr/>
          <p:nvPr/>
        </p:nvGrpSpPr>
        <p:grpSpPr>
          <a:xfrm>
            <a:off x="1013468" y="4238578"/>
            <a:ext cx="3122386" cy="1889732"/>
            <a:chOff x="558800" y="3571875"/>
            <a:chExt cx="4000500" cy="2624138"/>
          </a:xfrm>
        </p:grpSpPr>
        <p:pic>
          <p:nvPicPr>
            <p:cNvPr id="18" name="Picture 26" descr="A15breadboar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3571875"/>
              <a:ext cx="4000500" cy="26241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8"/>
            <p:cNvSpPr>
              <a:spLocks noChangeArrowheads="1"/>
            </p:cNvSpPr>
            <p:nvPr/>
          </p:nvSpPr>
          <p:spPr bwMode="auto">
            <a:xfrm>
              <a:off x="957263" y="3735388"/>
              <a:ext cx="3276600" cy="71437"/>
            </a:xfrm>
            <a:prstGeom prst="rect">
              <a:avLst/>
            </a:prstGeom>
            <a:solidFill>
              <a:schemeClr val="tx1">
                <a:alpha val="3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Rectangle 29"/>
            <p:cNvSpPr>
              <a:spLocks noChangeArrowheads="1"/>
            </p:cNvSpPr>
            <p:nvPr/>
          </p:nvSpPr>
          <p:spPr bwMode="auto">
            <a:xfrm>
              <a:off x="982663" y="3856038"/>
              <a:ext cx="3276600" cy="71437"/>
            </a:xfrm>
            <a:prstGeom prst="rect">
              <a:avLst/>
            </a:prstGeom>
            <a:solidFill>
              <a:schemeClr val="tx1">
                <a:alpha val="3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Rectangle 30"/>
            <p:cNvSpPr>
              <a:spLocks noChangeArrowheads="1"/>
            </p:cNvSpPr>
            <p:nvPr/>
          </p:nvSpPr>
          <p:spPr bwMode="auto">
            <a:xfrm>
              <a:off x="828675" y="412908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Rectangle 31"/>
            <p:cNvSpPr>
              <a:spLocks noChangeArrowheads="1"/>
            </p:cNvSpPr>
            <p:nvPr/>
          </p:nvSpPr>
          <p:spPr bwMode="auto">
            <a:xfrm>
              <a:off x="933450" y="41386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Rectangle 32"/>
            <p:cNvSpPr>
              <a:spLocks noChangeArrowheads="1"/>
            </p:cNvSpPr>
            <p:nvPr/>
          </p:nvSpPr>
          <p:spPr bwMode="auto">
            <a:xfrm>
              <a:off x="1060450" y="412273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Rectangle 33"/>
            <p:cNvSpPr>
              <a:spLocks noChangeArrowheads="1"/>
            </p:cNvSpPr>
            <p:nvPr/>
          </p:nvSpPr>
          <p:spPr bwMode="auto">
            <a:xfrm>
              <a:off x="1187450" y="41386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Rectangle 34"/>
            <p:cNvSpPr>
              <a:spLocks noChangeArrowheads="1"/>
            </p:cNvSpPr>
            <p:nvPr/>
          </p:nvSpPr>
          <p:spPr bwMode="auto">
            <a:xfrm>
              <a:off x="838200" y="497998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35"/>
            <p:cNvSpPr>
              <a:spLocks noChangeArrowheads="1"/>
            </p:cNvSpPr>
            <p:nvPr/>
          </p:nvSpPr>
          <p:spPr bwMode="auto">
            <a:xfrm>
              <a:off x="942975" y="49895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Rectangle 36"/>
            <p:cNvSpPr>
              <a:spLocks noChangeArrowheads="1"/>
            </p:cNvSpPr>
            <p:nvPr/>
          </p:nvSpPr>
          <p:spPr bwMode="auto">
            <a:xfrm>
              <a:off x="1069975" y="497363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Rectangle 37"/>
            <p:cNvSpPr>
              <a:spLocks noChangeArrowheads="1"/>
            </p:cNvSpPr>
            <p:nvPr/>
          </p:nvSpPr>
          <p:spPr bwMode="auto">
            <a:xfrm>
              <a:off x="1196975" y="49895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139362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部品</a:t>
            </a:r>
            <a:r>
              <a:rPr lang="ja-JP" altLang="en-US" dirty="0" smtClean="0">
                <a:solidFill>
                  <a:prstClr val="black"/>
                </a:solidFill>
                <a:latin typeface="メイリオ" panose="020B0604030504040204" pitchFamily="50" charset="-128"/>
                <a:ea typeface="メイリオ" panose="020B0604030504040204" pitchFamily="50" charset="-128"/>
              </a:rPr>
              <a:t>と回路図を説明します。</a:t>
            </a:r>
          </a:p>
        </p:txBody>
      </p:sp>
      <p:pic>
        <p:nvPicPr>
          <p:cNvPr id="3" name="図 2"/>
          <p:cNvPicPr>
            <a:picLocks noChangeAspect="1"/>
          </p:cNvPicPr>
          <p:nvPr/>
        </p:nvPicPr>
        <p:blipFill>
          <a:blip r:embed="rId3"/>
          <a:stretch>
            <a:fillRect/>
          </a:stretch>
        </p:blipFill>
        <p:spPr>
          <a:xfrm>
            <a:off x="2552320" y="1727135"/>
            <a:ext cx="1051665" cy="1664374"/>
          </a:xfrm>
          <a:prstGeom prst="rect">
            <a:avLst/>
          </a:prstGeom>
        </p:spPr>
      </p:pic>
      <p:graphicFrame>
        <p:nvGraphicFramePr>
          <p:cNvPr id="29" name="Group 196"/>
          <p:cNvGraphicFramePr>
            <a:graphicFrameLocks noGrp="1"/>
          </p:cNvGraphicFramePr>
          <p:nvPr>
            <p:extLst>
              <p:ext uri="{D42A27DB-BD31-4B8C-83A1-F6EECF244321}">
                <p14:modId xmlns:p14="http://schemas.microsoft.com/office/powerpoint/2010/main" val="3239164882"/>
              </p:ext>
            </p:extLst>
          </p:nvPr>
        </p:nvGraphicFramePr>
        <p:xfrm>
          <a:off x="2594559" y="3487188"/>
          <a:ext cx="1049338" cy="631826"/>
        </p:xfrm>
        <a:graphic>
          <a:graphicData uri="http://schemas.openxmlformats.org/drawingml/2006/table">
            <a:tbl>
              <a:tblPr/>
              <a:tblGrid>
                <a:gridCol w="255588">
                  <a:extLst>
                    <a:ext uri="{9D8B030D-6E8A-4147-A177-3AD203B41FA5}">
                      <a16:colId xmlns:a16="http://schemas.microsoft.com/office/drawing/2014/main" val="193014204"/>
                    </a:ext>
                  </a:extLst>
                </a:gridCol>
                <a:gridCol w="261937">
                  <a:extLst>
                    <a:ext uri="{9D8B030D-6E8A-4147-A177-3AD203B41FA5}">
                      <a16:colId xmlns:a16="http://schemas.microsoft.com/office/drawing/2014/main" val="1803997954"/>
                    </a:ext>
                  </a:extLst>
                </a:gridCol>
                <a:gridCol w="263525">
                  <a:extLst>
                    <a:ext uri="{9D8B030D-6E8A-4147-A177-3AD203B41FA5}">
                      <a16:colId xmlns:a16="http://schemas.microsoft.com/office/drawing/2014/main" val="2181296896"/>
                    </a:ext>
                  </a:extLst>
                </a:gridCol>
                <a:gridCol w="268288">
                  <a:extLst>
                    <a:ext uri="{9D8B030D-6E8A-4147-A177-3AD203B41FA5}">
                      <a16:colId xmlns:a16="http://schemas.microsoft.com/office/drawing/2014/main" val="3831673450"/>
                    </a:ext>
                  </a:extLst>
                </a:gridCol>
              </a:tblGrid>
              <a:tr h="195263">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207792958"/>
                  </a:ext>
                </a:extLst>
              </a:tr>
              <a:tr h="219075">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橙</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橙</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茶</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金</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064733"/>
                  </a:ext>
                </a:extLst>
              </a:tr>
              <a:tr h="217488">
                <a:tc gridSpan="4">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330</a:t>
                      </a:r>
                      <a:r>
                        <a:rPr kumimoji="1" lang="ja-JP"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オーム</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3435578"/>
                  </a:ext>
                </a:extLst>
              </a:tr>
            </a:tbl>
          </a:graphicData>
        </a:graphic>
      </p:graphicFrame>
      <p:sp>
        <p:nvSpPr>
          <p:cNvPr id="30" name="テキスト ボックス 29"/>
          <p:cNvSpPr txBox="1"/>
          <p:nvPr/>
        </p:nvSpPr>
        <p:spPr>
          <a:xfrm>
            <a:off x="525895" y="1397117"/>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LED                        </a:t>
            </a:r>
            <a:r>
              <a:rPr lang="ja-JP" altLang="en-US" dirty="0" smtClean="0">
                <a:solidFill>
                  <a:prstClr val="black"/>
                </a:solidFill>
                <a:latin typeface="メイリオ" panose="020B0604030504040204" pitchFamily="50" charset="-128"/>
                <a:ea typeface="メイリオ" panose="020B0604030504040204" pitchFamily="50" charset="-128"/>
              </a:rPr>
              <a:t>抵抗</a:t>
            </a:r>
          </a:p>
        </p:txBody>
      </p:sp>
      <p:pic>
        <p:nvPicPr>
          <p:cNvPr id="36" name="Picture 116" descr="A15_Part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14" y="1727135"/>
            <a:ext cx="677992" cy="1739908"/>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499793" y="3594652"/>
            <a:ext cx="13344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足の長い方を</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ポート側に接続します</a:t>
            </a:r>
            <a:r>
              <a:rPr lang="en-US" altLang="ja-JP" dirty="0" smtClean="0">
                <a:solidFill>
                  <a:prstClr val="black"/>
                </a:solidFill>
                <a:latin typeface="メイリオ" panose="020B0604030504040204" pitchFamily="50" charset="-128"/>
                <a:ea typeface="メイリオ" panose="020B0604030504040204" pitchFamily="50" charset="-128"/>
              </a:rPr>
              <a:t>)</a:t>
            </a:r>
            <a:endParaRPr lang="ja-JP" altLang="en-US" dirty="0" smtClean="0">
              <a:solidFill>
                <a:prstClr val="black"/>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410935" y="4305168"/>
            <a:ext cx="13344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に流れる電気の量を調整します。</a:t>
            </a:r>
          </a:p>
        </p:txBody>
      </p:sp>
      <p:grpSp>
        <p:nvGrpSpPr>
          <p:cNvPr id="40" name="Group 73"/>
          <p:cNvGrpSpPr>
            <a:grpSpLocks/>
          </p:cNvGrpSpPr>
          <p:nvPr/>
        </p:nvGrpSpPr>
        <p:grpSpPr bwMode="auto">
          <a:xfrm rot="5400000">
            <a:off x="6424613" y="2581364"/>
            <a:ext cx="762000" cy="795337"/>
            <a:chOff x="3420" y="2046"/>
            <a:chExt cx="480" cy="501"/>
          </a:xfrm>
        </p:grpSpPr>
        <p:sp>
          <p:nvSpPr>
            <p:cNvPr id="69" name="Oval 74"/>
            <p:cNvSpPr>
              <a:spLocks noChangeArrowheads="1"/>
            </p:cNvSpPr>
            <p:nvPr/>
          </p:nvSpPr>
          <p:spPr bwMode="auto">
            <a:xfrm>
              <a:off x="3420" y="2133"/>
              <a:ext cx="327" cy="3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70" name="Line 75"/>
            <p:cNvSpPr>
              <a:spLocks noChangeShapeType="1"/>
            </p:cNvSpPr>
            <p:nvPr/>
          </p:nvSpPr>
          <p:spPr bwMode="auto">
            <a:xfrm>
              <a:off x="3582" y="2046"/>
              <a:ext cx="0" cy="50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Line 76"/>
            <p:cNvSpPr>
              <a:spLocks noChangeShapeType="1"/>
            </p:cNvSpPr>
            <p:nvPr/>
          </p:nvSpPr>
          <p:spPr bwMode="auto">
            <a:xfrm>
              <a:off x="3432" y="2343"/>
              <a:ext cx="30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AutoShape 77"/>
            <p:cNvSpPr>
              <a:spLocks noChangeArrowheads="1"/>
            </p:cNvSpPr>
            <p:nvPr/>
          </p:nvSpPr>
          <p:spPr bwMode="auto">
            <a:xfrm rot="10800000">
              <a:off x="3474" y="2193"/>
              <a:ext cx="216" cy="14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73" name="Line 78"/>
            <p:cNvSpPr>
              <a:spLocks noChangeShapeType="1"/>
            </p:cNvSpPr>
            <p:nvPr/>
          </p:nvSpPr>
          <p:spPr bwMode="auto">
            <a:xfrm>
              <a:off x="3783" y="2322"/>
              <a:ext cx="108" cy="1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4" name="Line 79"/>
            <p:cNvSpPr>
              <a:spLocks noChangeShapeType="1"/>
            </p:cNvSpPr>
            <p:nvPr/>
          </p:nvSpPr>
          <p:spPr bwMode="auto">
            <a:xfrm>
              <a:off x="3792" y="2241"/>
              <a:ext cx="108" cy="1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41" name="Freeform 80"/>
          <p:cNvSpPr>
            <a:spLocks/>
          </p:cNvSpPr>
          <p:nvPr/>
        </p:nvSpPr>
        <p:spPr bwMode="auto">
          <a:xfrm rot="21472734">
            <a:off x="5533231" y="2696458"/>
            <a:ext cx="695325" cy="342900"/>
          </a:xfrm>
          <a:custGeom>
            <a:avLst/>
            <a:gdLst>
              <a:gd name="T0" fmla="*/ 0 w 438"/>
              <a:gd name="T1" fmla="*/ 108 h 216"/>
              <a:gd name="T2" fmla="*/ 56 w 438"/>
              <a:gd name="T3" fmla="*/ 108 h 216"/>
              <a:gd name="T4" fmla="*/ 84 w 438"/>
              <a:gd name="T5" fmla="*/ 0 h 216"/>
              <a:gd name="T6" fmla="*/ 138 w 438"/>
              <a:gd name="T7" fmla="*/ 214 h 216"/>
              <a:gd name="T8" fmla="*/ 190 w 438"/>
              <a:gd name="T9" fmla="*/ 2 h 216"/>
              <a:gd name="T10" fmla="*/ 246 w 438"/>
              <a:gd name="T11" fmla="*/ 212 h 216"/>
              <a:gd name="T12" fmla="*/ 300 w 438"/>
              <a:gd name="T13" fmla="*/ 4 h 216"/>
              <a:gd name="T14" fmla="*/ 354 w 438"/>
              <a:gd name="T15" fmla="*/ 216 h 216"/>
              <a:gd name="T16" fmla="*/ 376 w 438"/>
              <a:gd name="T17" fmla="*/ 106 h 216"/>
              <a:gd name="T18" fmla="*/ 438 w 438"/>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216">
                <a:moveTo>
                  <a:pt x="0" y="108"/>
                </a:moveTo>
                <a:lnTo>
                  <a:pt x="56" y="108"/>
                </a:lnTo>
                <a:lnTo>
                  <a:pt x="84" y="0"/>
                </a:lnTo>
                <a:lnTo>
                  <a:pt x="138" y="214"/>
                </a:lnTo>
                <a:lnTo>
                  <a:pt x="190" y="2"/>
                </a:lnTo>
                <a:lnTo>
                  <a:pt x="246" y="212"/>
                </a:lnTo>
                <a:lnTo>
                  <a:pt x="300" y="4"/>
                </a:lnTo>
                <a:lnTo>
                  <a:pt x="354" y="216"/>
                </a:lnTo>
                <a:lnTo>
                  <a:pt x="376" y="106"/>
                </a:lnTo>
                <a:lnTo>
                  <a:pt x="438" y="108"/>
                </a:ln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3" name="Line 96"/>
          <p:cNvSpPr>
            <a:spLocks noChangeShapeType="1"/>
          </p:cNvSpPr>
          <p:nvPr/>
        </p:nvSpPr>
        <p:spPr bwMode="auto">
          <a:xfrm>
            <a:off x="7203281" y="2853621"/>
            <a:ext cx="354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4" name="Line 97"/>
          <p:cNvSpPr>
            <a:spLocks noChangeShapeType="1"/>
          </p:cNvSpPr>
          <p:nvPr/>
        </p:nvSpPr>
        <p:spPr bwMode="auto">
          <a:xfrm>
            <a:off x="7533481" y="2837746"/>
            <a:ext cx="0" cy="1536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Line 98"/>
          <p:cNvSpPr>
            <a:spLocks noChangeShapeType="1"/>
          </p:cNvSpPr>
          <p:nvPr/>
        </p:nvSpPr>
        <p:spPr bwMode="auto">
          <a:xfrm flipH="1">
            <a:off x="5088731" y="2875846"/>
            <a:ext cx="6350" cy="142932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6" name="Line 99"/>
          <p:cNvSpPr>
            <a:spLocks noChangeShapeType="1"/>
          </p:cNvSpPr>
          <p:nvPr/>
        </p:nvSpPr>
        <p:spPr bwMode="auto">
          <a:xfrm>
            <a:off x="6168231" y="2856796"/>
            <a:ext cx="247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Line 102"/>
          <p:cNvSpPr>
            <a:spLocks noChangeShapeType="1"/>
          </p:cNvSpPr>
          <p:nvPr/>
        </p:nvSpPr>
        <p:spPr bwMode="auto">
          <a:xfrm>
            <a:off x="5088731" y="2882196"/>
            <a:ext cx="444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Text Box 103"/>
          <p:cNvSpPr txBox="1">
            <a:spLocks noChangeArrowheads="1"/>
          </p:cNvSpPr>
          <p:nvPr/>
        </p:nvSpPr>
        <p:spPr bwMode="auto">
          <a:xfrm>
            <a:off x="5312569" y="2163058"/>
            <a:ext cx="1119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dirty="0">
                <a:latin typeface="メイリオ" panose="020B0604030504040204" pitchFamily="50" charset="-128"/>
                <a:ea typeface="メイリオ" panose="020B0604030504040204" pitchFamily="50" charset="-128"/>
              </a:rPr>
              <a:t>抵抗</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330</a:t>
            </a:r>
            <a:r>
              <a:rPr lang="ja-JP" altLang="en-US" sz="1400" dirty="0">
                <a:latin typeface="メイリオ" panose="020B0604030504040204" pitchFamily="50" charset="-128"/>
                <a:ea typeface="メイリオ" panose="020B0604030504040204" pitchFamily="50" charset="-128"/>
              </a:rPr>
              <a:t>オーム</a:t>
            </a:r>
          </a:p>
        </p:txBody>
      </p:sp>
      <p:sp>
        <p:nvSpPr>
          <p:cNvPr id="52" name="Text Box 113"/>
          <p:cNvSpPr txBox="1">
            <a:spLocks noChangeArrowheads="1"/>
          </p:cNvSpPr>
          <p:nvPr/>
        </p:nvSpPr>
        <p:spPr bwMode="auto">
          <a:xfrm>
            <a:off x="6453981" y="2223383"/>
            <a:ext cx="169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a:latin typeface="メイリオ" panose="020B0604030504040204" pitchFamily="50" charset="-128"/>
                <a:ea typeface="メイリオ" panose="020B0604030504040204" pitchFamily="50" charset="-128"/>
              </a:rPr>
              <a:t>発光ダイオード</a:t>
            </a:r>
          </a:p>
        </p:txBody>
      </p:sp>
      <p:sp>
        <p:nvSpPr>
          <p:cNvPr id="54" name="Text Box 223"/>
          <p:cNvSpPr txBox="1">
            <a:spLocks noChangeArrowheads="1"/>
          </p:cNvSpPr>
          <p:nvPr/>
        </p:nvSpPr>
        <p:spPr bwMode="auto">
          <a:xfrm>
            <a:off x="5912643" y="4996067"/>
            <a:ext cx="1082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dirty="0">
                <a:latin typeface="メイリオ" panose="020B0604030504040204" pitchFamily="50" charset="-128"/>
                <a:ea typeface="メイリオ" panose="020B0604030504040204" pitchFamily="50" charset="-128"/>
              </a:rPr>
              <a:t>回路図</a:t>
            </a:r>
          </a:p>
        </p:txBody>
      </p:sp>
      <p:sp>
        <p:nvSpPr>
          <p:cNvPr id="75" name="テキスト ボックス 74"/>
          <p:cNvSpPr txBox="1"/>
          <p:nvPr/>
        </p:nvSpPr>
        <p:spPr>
          <a:xfrm>
            <a:off x="4750680" y="4364977"/>
            <a:ext cx="133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GND</a:t>
            </a:r>
            <a:r>
              <a:rPr lang="ja-JP" altLang="en-US" dirty="0" smtClean="0">
                <a:solidFill>
                  <a:prstClr val="black"/>
                </a:solidFill>
                <a:latin typeface="メイリオ" panose="020B0604030504040204" pitchFamily="50" charset="-128"/>
                <a:ea typeface="メイリオ" panose="020B0604030504040204" pitchFamily="50" charset="-128"/>
              </a:rPr>
              <a:t>に</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接続</a:t>
            </a:r>
          </a:p>
        </p:txBody>
      </p:sp>
      <p:sp>
        <p:nvSpPr>
          <p:cNvPr id="76" name="テキスト ボックス 75"/>
          <p:cNvSpPr txBox="1"/>
          <p:nvPr/>
        </p:nvSpPr>
        <p:spPr>
          <a:xfrm>
            <a:off x="7090425" y="4395902"/>
            <a:ext cx="133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P0</a:t>
            </a:r>
            <a:r>
              <a:rPr lang="ja-JP" altLang="en-US" dirty="0" smtClean="0">
                <a:solidFill>
                  <a:prstClr val="black"/>
                </a:solidFill>
                <a:latin typeface="メイリオ" panose="020B0604030504040204" pitchFamily="50" charset="-128"/>
                <a:ea typeface="メイリオ" panose="020B0604030504040204" pitchFamily="50" charset="-128"/>
              </a:rPr>
              <a:t>に</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prstClr val="black"/>
                </a:solidFill>
                <a:latin typeface="メイリオ" panose="020B0604030504040204" pitchFamily="50" charset="-128"/>
                <a:ea typeface="メイリオ" panose="020B0604030504040204" pitchFamily="50" charset="-128"/>
              </a:rPr>
              <a:t>接続</a:t>
            </a:r>
          </a:p>
        </p:txBody>
      </p:sp>
    </p:spTree>
    <p:extLst>
      <p:ext uri="{BB962C8B-B14F-4D97-AF65-F5344CB8AC3E}">
        <p14:creationId xmlns:p14="http://schemas.microsoft.com/office/powerpoint/2010/main" val="159311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ブレッドボード上の部品の組み方を示します。</a:t>
            </a:r>
          </a:p>
        </p:txBody>
      </p:sp>
      <p:sp>
        <p:nvSpPr>
          <p:cNvPr id="37" name="テキスト ボックス 36"/>
          <p:cNvSpPr txBox="1"/>
          <p:nvPr/>
        </p:nvSpPr>
        <p:spPr>
          <a:xfrm>
            <a:off x="2143884" y="5332393"/>
            <a:ext cx="26065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黒い線は「</a:t>
            </a:r>
            <a:r>
              <a:rPr lang="en-US" altLang="ja-JP" dirty="0" smtClean="0">
                <a:solidFill>
                  <a:prstClr val="black"/>
                </a:solidFill>
                <a:latin typeface="メイリオ" panose="020B0604030504040204" pitchFamily="50" charset="-128"/>
                <a:ea typeface="メイリオ" panose="020B0604030504040204" pitchFamily="50" charset="-128"/>
              </a:rPr>
              <a:t>GND</a:t>
            </a:r>
            <a:r>
              <a:rPr lang="ja-JP" altLang="en-US" dirty="0" smtClean="0">
                <a:solidFill>
                  <a:prstClr val="black"/>
                </a:solidFill>
                <a:latin typeface="メイリオ" panose="020B0604030504040204" pitchFamily="50" charset="-128"/>
                <a:ea typeface="メイリオ" panose="020B0604030504040204" pitchFamily="50" charset="-128"/>
              </a:rPr>
              <a:t>」に、白い線は「</a:t>
            </a:r>
            <a:r>
              <a:rPr lang="en-US" altLang="ja-JP" dirty="0" smtClean="0">
                <a:solidFill>
                  <a:prstClr val="black"/>
                </a:solidFill>
                <a:latin typeface="メイリオ" panose="020B0604030504040204" pitchFamily="50" charset="-128"/>
                <a:ea typeface="メイリオ" panose="020B0604030504040204" pitchFamily="50" charset="-128"/>
              </a:rPr>
              <a:t>0(P0)</a:t>
            </a:r>
            <a:r>
              <a:rPr lang="ja-JP" altLang="en-US" dirty="0" smtClean="0">
                <a:solidFill>
                  <a:prstClr val="black"/>
                </a:solidFill>
                <a:latin typeface="メイリオ" panose="020B0604030504040204" pitchFamily="50" charset="-128"/>
                <a:ea typeface="メイリオ" panose="020B0604030504040204" pitchFamily="50" charset="-128"/>
              </a:rPr>
              <a:t>」につなげます。</a:t>
            </a:r>
            <a:endParaRPr lang="en-US" altLang="ja-JP" dirty="0" smtClean="0">
              <a:solidFill>
                <a:prstClr val="black"/>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5582997" y="1686781"/>
            <a:ext cx="29323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プログラムを動かし</a:t>
            </a:r>
            <a:r>
              <a:rPr lang="ja-JP" altLang="en-US" dirty="0" err="1" smtClean="0">
                <a:solidFill>
                  <a:prstClr val="black"/>
                </a:solidFill>
                <a:latin typeface="メイリオ" panose="020B0604030504040204" pitchFamily="50" charset="-128"/>
                <a:ea typeface="メイリオ" panose="020B0604030504040204" pitchFamily="50" charset="-128"/>
              </a:rPr>
              <a:t>い</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A</a:t>
            </a:r>
            <a:r>
              <a:rPr lang="ja-JP" altLang="en-US" dirty="0" smtClean="0">
                <a:solidFill>
                  <a:prstClr val="black"/>
                </a:solidFill>
                <a:latin typeface="メイリオ" panose="020B0604030504040204" pitchFamily="50" charset="-128"/>
                <a:ea typeface="メイリオ" panose="020B0604030504040204" pitchFamily="50" charset="-128"/>
              </a:rPr>
              <a:t>ボタンを押して</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が付けば成功です。</a:t>
            </a:r>
          </a:p>
        </p:txBody>
      </p:sp>
      <p:pic>
        <p:nvPicPr>
          <p:cNvPr id="4" name="図 3"/>
          <p:cNvPicPr>
            <a:picLocks noChangeAspect="1"/>
          </p:cNvPicPr>
          <p:nvPr/>
        </p:nvPicPr>
        <p:blipFill>
          <a:blip r:embed="rId3"/>
          <a:stretch>
            <a:fillRect/>
          </a:stretch>
        </p:blipFill>
        <p:spPr>
          <a:xfrm>
            <a:off x="653143" y="1469330"/>
            <a:ext cx="4547532" cy="3658541"/>
          </a:xfrm>
          <a:prstGeom prst="rect">
            <a:avLst/>
          </a:prstGeom>
        </p:spPr>
      </p:pic>
      <p:sp>
        <p:nvSpPr>
          <p:cNvPr id="32" name="テキスト ボックス 31"/>
          <p:cNvSpPr txBox="1"/>
          <p:nvPr/>
        </p:nvSpPr>
        <p:spPr>
          <a:xfrm>
            <a:off x="5538404" y="3573696"/>
            <a:ext cx="273571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のいろいろなセンサーの状態によって、</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lang="ja-JP" altLang="en-US" dirty="0" smtClean="0">
                <a:solidFill>
                  <a:prstClr val="black"/>
                </a:solidFill>
                <a:latin typeface="メイリオ" panose="020B0604030504040204" pitchFamily="50" charset="-128"/>
                <a:ea typeface="メイリオ" panose="020B0604030504040204" pitchFamily="50" charset="-128"/>
              </a:rPr>
              <a:t>点けたり消したりするプログラムを作ってみよう</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33" name="表 32"/>
          <p:cNvGraphicFramePr>
            <a:graphicFrameLocks noGrp="1"/>
          </p:cNvGraphicFramePr>
          <p:nvPr>
            <p:extLst>
              <p:ext uri="{D42A27DB-BD31-4B8C-83A1-F6EECF244321}">
                <p14:modId xmlns:p14="http://schemas.microsoft.com/office/powerpoint/2010/main" val="1511475141"/>
              </p:ext>
            </p:extLst>
          </p:nvPr>
        </p:nvGraphicFramePr>
        <p:xfrm>
          <a:off x="5649641" y="3005473"/>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203823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No.4: </a:t>
            </a:r>
            <a:r>
              <a:rPr lang="ja-JP" altLang="en-US" sz="2400" dirty="0">
                <a:solidFill>
                  <a:prstClr val="black"/>
                </a:solidFill>
                <a:latin typeface="メイリオ" panose="020B0604030504040204" pitchFamily="50" charset="-128"/>
                <a:ea typeface="メイリオ" panose="020B0604030504040204" pitchFamily="50" charset="-128"/>
              </a:rPr>
              <a:t>ダブル</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269482"/>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ダブル</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チカのブレッドボード上の部品の組み方を示します。</a:t>
            </a:r>
          </a:p>
        </p:txBody>
      </p:sp>
      <p:sp>
        <p:nvSpPr>
          <p:cNvPr id="37" name="テキスト ボックス 36"/>
          <p:cNvSpPr txBox="1"/>
          <p:nvPr/>
        </p:nvSpPr>
        <p:spPr>
          <a:xfrm>
            <a:off x="2143884" y="5332393"/>
            <a:ext cx="26065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黒い線は「</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GND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」に、白い線は「</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0(P0)</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a:t>
            </a:r>
          </a:p>
          <a:p>
            <a:pPr>
              <a:defRPr/>
            </a:pPr>
            <a:r>
              <a:rPr lang="ja-JP" altLang="en-US" dirty="0" smtClean="0">
                <a:solidFill>
                  <a:prstClr val="black"/>
                </a:solidFill>
                <a:latin typeface="メイリオ" panose="020B0604030504040204" pitchFamily="50" charset="-128"/>
                <a:ea typeface="メイリオ" panose="020B0604030504040204" pitchFamily="50" charset="-128"/>
              </a:rPr>
              <a:t>赤い線は「</a:t>
            </a:r>
            <a:r>
              <a:rPr lang="en-US" altLang="ja-JP" dirty="0" smtClean="0">
                <a:solidFill>
                  <a:prstClr val="black"/>
                </a:solidFill>
                <a:latin typeface="メイリオ" panose="020B0604030504040204" pitchFamily="50" charset="-128"/>
                <a:ea typeface="メイリオ" panose="020B0604030504040204" pitchFamily="50" charset="-128"/>
              </a:rPr>
              <a:t>1(P1)</a:t>
            </a:r>
            <a:r>
              <a:rPr lang="ja-JP" altLang="en-US" dirty="0">
                <a:solidFill>
                  <a:prstClr val="black"/>
                </a:solidFill>
                <a:latin typeface="メイリオ" panose="020B0604030504040204" pitchFamily="50" charset="-128"/>
                <a:ea typeface="メイリオ" panose="020B0604030504040204" pitchFamily="50" charset="-128"/>
              </a:rPr>
              <a:t>」に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つなげます。</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31"/>
          <p:cNvSpPr txBox="1"/>
          <p:nvPr/>
        </p:nvSpPr>
        <p:spPr>
          <a:xfrm>
            <a:off x="5538404" y="1858782"/>
            <a:ext cx="273571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smtClean="0">
                <a:solidFill>
                  <a:prstClr val="black"/>
                </a:solidFill>
                <a:latin typeface="メイリオ" panose="020B0604030504040204" pitchFamily="50" charset="-128"/>
                <a:ea typeface="メイリオ" panose="020B0604030504040204" pitchFamily="50" charset="-128"/>
              </a:rPr>
              <a:t>二つの</a:t>
            </a:r>
            <a:r>
              <a:rPr lang="en-US" altLang="ja-JP" noProof="0"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をボタンで制御するプログラムを作ってみよう。例えば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赤点灯</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B</a:t>
            </a:r>
            <a:r>
              <a:rPr lang="ja-JP" altLang="en-US" dirty="0" smtClean="0">
                <a:solidFill>
                  <a:prstClr val="black"/>
                </a:solidFill>
                <a:latin typeface="メイリオ" panose="020B0604030504040204" pitchFamily="50" charset="-128"/>
                <a:ea typeface="メイリオ" panose="020B0604030504040204" pitchFamily="50" charset="-128"/>
              </a:rPr>
              <a:t>ボタン</a:t>
            </a:r>
            <a:r>
              <a:rPr lang="en-US" altLang="ja-JP" dirty="0" smtClean="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白点灯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A+B</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両方消灯</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33" name="表 32"/>
          <p:cNvGraphicFramePr>
            <a:graphicFrameLocks noGrp="1"/>
          </p:cNvGraphicFramePr>
          <p:nvPr>
            <p:extLst>
              <p:ext uri="{D42A27DB-BD31-4B8C-83A1-F6EECF244321}">
                <p14:modId xmlns:p14="http://schemas.microsoft.com/office/powerpoint/2010/main" val="1809705860"/>
              </p:ext>
            </p:extLst>
          </p:nvPr>
        </p:nvGraphicFramePr>
        <p:xfrm>
          <a:off x="5538404" y="1440546"/>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3"/>
          <a:stretch>
            <a:fillRect/>
          </a:stretch>
        </p:blipFill>
        <p:spPr>
          <a:xfrm>
            <a:off x="1103166" y="1447010"/>
            <a:ext cx="3939468" cy="3729147"/>
          </a:xfrm>
          <a:prstGeom prst="rect">
            <a:avLst/>
          </a:prstGeom>
        </p:spPr>
      </p:pic>
      <p:sp>
        <p:nvSpPr>
          <p:cNvPr id="13" name="テキスト ボックス 12"/>
          <p:cNvSpPr txBox="1"/>
          <p:nvPr/>
        </p:nvSpPr>
        <p:spPr>
          <a:xfrm>
            <a:off x="5538404" y="4083517"/>
            <a:ext cx="273571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smtClean="0">
                <a:solidFill>
                  <a:prstClr val="black"/>
                </a:solidFill>
                <a:latin typeface="メイリオ" panose="020B0604030504040204" pitchFamily="50" charset="-128"/>
                <a:ea typeface="メイリオ" panose="020B0604030504040204" pitchFamily="50" charset="-128"/>
              </a:rPr>
              <a:t>二つの</a:t>
            </a:r>
            <a:r>
              <a:rPr lang="en-US" altLang="ja-JP" noProof="0"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を</a:t>
            </a:r>
            <a:r>
              <a:rPr lang="ja-JP" altLang="en-US" dirty="0">
                <a:solidFill>
                  <a:prstClr val="black"/>
                </a:solidFill>
                <a:latin typeface="メイリオ" panose="020B0604030504040204" pitchFamily="50" charset="-128"/>
                <a:ea typeface="メイリオ" panose="020B0604030504040204" pitchFamily="50" charset="-128"/>
              </a:rPr>
              <a:t>歩</a:t>
            </a:r>
            <a:r>
              <a:rPr lang="ja-JP" altLang="en-US" dirty="0" smtClean="0">
                <a:solidFill>
                  <a:prstClr val="black"/>
                </a:solidFill>
                <a:latin typeface="メイリオ" panose="020B0604030504040204" pitchFamily="50" charset="-128"/>
                <a:ea typeface="メイリオ" panose="020B0604030504040204" pitchFamily="50" charset="-128"/>
              </a:rPr>
              <a:t>行者用信号機にみたてて、それと同じように動くプログラムを作ってみよう。</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prstClr val="black"/>
                </a:solidFill>
                <a:latin typeface="メイリオ" panose="020B0604030504040204" pitchFamily="50" charset="-128"/>
                <a:ea typeface="メイリオ" panose="020B0604030504040204" pitchFamily="50" charset="-128"/>
              </a:rPr>
              <a:t>さらに、本物と</a:t>
            </a:r>
            <a:r>
              <a:rPr lang="ja-JP" altLang="en-US" dirty="0">
                <a:solidFill>
                  <a:prstClr val="black"/>
                </a:solidFill>
                <a:latin typeface="メイリオ" panose="020B0604030504040204" pitchFamily="50" charset="-128"/>
                <a:ea typeface="メイリオ" panose="020B0604030504040204" pitchFamily="50" charset="-128"/>
              </a:rPr>
              <a:t>同</a:t>
            </a:r>
            <a:r>
              <a:rPr lang="ja-JP" altLang="en-US" dirty="0" smtClean="0">
                <a:solidFill>
                  <a:prstClr val="black"/>
                </a:solidFill>
                <a:latin typeface="メイリオ" panose="020B0604030504040204" pitchFamily="50" charset="-128"/>
                <a:ea typeface="メイリオ" panose="020B0604030504040204" pitchFamily="50" charset="-128"/>
              </a:rPr>
              <a:t>じよ</a:t>
            </a:r>
            <a:r>
              <a:rPr lang="ja-JP" altLang="en-US" dirty="0">
                <a:solidFill>
                  <a:prstClr val="black"/>
                </a:solidFill>
                <a:latin typeface="メイリオ" panose="020B0604030504040204" pitchFamily="50" charset="-128"/>
                <a:ea typeface="メイリオ" panose="020B0604030504040204" pitchFamily="50" charset="-128"/>
              </a:rPr>
              <a:t>う</a:t>
            </a:r>
            <a:r>
              <a:rPr lang="ja-JP" altLang="en-US" dirty="0" smtClean="0">
                <a:solidFill>
                  <a:prstClr val="black"/>
                </a:solidFill>
                <a:latin typeface="メイリオ" panose="020B0604030504040204" pitchFamily="50" charset="-128"/>
                <a:ea typeface="メイリオ" panose="020B0604030504040204" pitchFamily="50" charset="-128"/>
              </a:rPr>
              <a:t>にボタン押すと変わるようにしてみよう。</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794878420"/>
              </p:ext>
            </p:extLst>
          </p:nvPr>
        </p:nvGraphicFramePr>
        <p:xfrm>
          <a:off x="5538404" y="3665281"/>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a:t>
                      </a:r>
                      <a:r>
                        <a:rPr 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383099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48526" y="174767"/>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a:solidFill>
                  <a:prstClr val="black"/>
                </a:solidFill>
                <a:latin typeface="メイリオ" panose="020B0604030504040204" pitchFamily="50" charset="-128"/>
                <a:ea typeface="メイリオ" panose="020B0604030504040204" pitchFamily="50" charset="-128"/>
              </a:rPr>
              <a:t>5. Scratch3.0 </a:t>
            </a:r>
            <a:r>
              <a:rPr lang="ja-JP" altLang="en-US" sz="2400" dirty="0">
                <a:solidFill>
                  <a:prstClr val="black"/>
                </a:solidFill>
                <a:latin typeface="メイリオ" panose="020B0604030504040204" pitchFamily="50" charset="-128"/>
                <a:ea typeface="メイリオ" panose="020B0604030504040204" pitchFamily="50" charset="-128"/>
              </a:rPr>
              <a:t>で</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a:t>
            </a:r>
            <a:r>
              <a:rPr lang="ja-JP" altLang="en-US" sz="2400" dirty="0" smtClean="0">
                <a:solidFill>
                  <a:prstClr val="black"/>
                </a:solidFill>
                <a:latin typeface="メイリオ" panose="020B0604030504040204" pitchFamily="50" charset="-128"/>
                <a:ea typeface="メイリオ" panose="020B0604030504040204" pitchFamily="50" charset="-128"/>
              </a:rPr>
              <a:t>使おう</a:t>
            </a:r>
            <a:endParaRPr lang="en-US" altLang="ja-JP" sz="2400" dirty="0">
              <a:solidFill>
                <a:prstClr val="black"/>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32525" y="858823"/>
            <a:ext cx="89751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400" noProof="0" dirty="0" smtClean="0">
                <a:solidFill>
                  <a:prstClr val="black"/>
                </a:solidFill>
                <a:latin typeface="メイリオ" panose="020B0604030504040204" pitchFamily="50" charset="-128"/>
                <a:ea typeface="メイリオ" panose="020B0604030504040204" pitchFamily="50" charset="-128"/>
              </a:rPr>
              <a:t>Scratch 3.0</a:t>
            </a:r>
            <a:r>
              <a:rPr lang="ja-JP" altLang="en-US" sz="2400" noProof="0" dirty="0" smtClean="0">
                <a:solidFill>
                  <a:prstClr val="black"/>
                </a:solidFill>
                <a:latin typeface="メイリオ" panose="020B0604030504040204" pitchFamily="50" charset="-128"/>
                <a:ea typeface="メイリオ" panose="020B0604030504040204" pitchFamily="50" charset="-128"/>
              </a:rPr>
              <a:t>を使うと</a:t>
            </a:r>
            <a:r>
              <a:rPr lang="en-US" altLang="ja-JP" sz="2400" noProof="0" dirty="0" err="1" smtClean="0">
                <a:solidFill>
                  <a:prstClr val="black"/>
                </a:solidFill>
                <a:latin typeface="メイリオ" panose="020B0604030504040204" pitchFamily="50" charset="-128"/>
                <a:ea typeface="メイリオ" panose="020B0604030504040204" pitchFamily="50" charset="-128"/>
              </a:rPr>
              <a:t>micro.bit</a:t>
            </a:r>
            <a:r>
              <a:rPr lang="ja-JP" altLang="en-US" sz="2400" noProof="0" dirty="0" smtClean="0">
                <a:solidFill>
                  <a:prstClr val="black"/>
                </a:solidFill>
                <a:latin typeface="メイリオ" panose="020B0604030504040204" pitchFamily="50" charset="-128"/>
                <a:ea typeface="メイリオ" panose="020B0604030504040204" pitchFamily="50" charset="-128"/>
              </a:rPr>
              <a:t>と無線で接続し、</a:t>
            </a:r>
            <a:r>
              <a:rPr lang="en-US" altLang="ja-JP" sz="2400" noProof="0" dirty="0" err="1" smtClean="0">
                <a:solidFill>
                  <a:prstClr val="black"/>
                </a:solidFill>
                <a:latin typeface="メイリオ" panose="020B0604030504040204" pitchFamily="50" charset="-128"/>
                <a:ea typeface="メイリオ" panose="020B0604030504040204" pitchFamily="50" charset="-128"/>
              </a:rPr>
              <a:t>micro:bit</a:t>
            </a:r>
            <a:r>
              <a:rPr lang="ja-JP" altLang="en-US" sz="2400" noProof="0" dirty="0" smtClean="0">
                <a:solidFill>
                  <a:prstClr val="black"/>
                </a:solidFill>
                <a:latin typeface="メイリオ" panose="020B0604030504040204" pitchFamily="50" charset="-128"/>
                <a:ea typeface="メイリオ" panose="020B0604030504040204" pitchFamily="50" charset="-128"/>
              </a:rPr>
              <a:t>を使ったいろいろなプログラムを作ることができるよ</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a:xfrm>
            <a:off x="6571383" y="660128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84" y="3041900"/>
            <a:ext cx="5681538" cy="320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383597" y="6065401"/>
            <a:ext cx="1219200"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加速度・</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方位センサ</a:t>
            </a:r>
            <a:endParaRPr kumimoji="1" lang="ja-JP" altLang="en-US" sz="16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634210" y="6065402"/>
            <a:ext cx="24384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ピン</a:t>
            </a:r>
            <a:r>
              <a:rPr kumimoji="1" lang="ja-JP" altLang="en-US" sz="1600" dirty="0" smtClean="0">
                <a:latin typeface="メイリオ" panose="020B0604030504040204" pitchFamily="50" charset="-128"/>
                <a:ea typeface="メイリオ" panose="020B0604030504040204" pitchFamily="50" charset="-128"/>
              </a:rPr>
              <a:t>エッジコネクター</a:t>
            </a:r>
            <a:br>
              <a:rPr kumimoji="1" lang="ja-JP" altLang="en-US"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外部インタフェース</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2160089" y="4872305"/>
            <a:ext cx="870857"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ボタン</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869190" y="6035278"/>
            <a:ext cx="1389909" cy="830997"/>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rPr>
              <a:t>5 x 5 LED</a:t>
            </a:r>
            <a:r>
              <a:rPr lang="ja-JP" altLang="en-US" sz="1600" dirty="0" smtClean="0">
                <a:latin typeface="メイリオ" panose="020B0604030504040204" pitchFamily="50" charset="-128"/>
                <a:ea typeface="メイリオ" panose="020B0604030504040204" pitchFamily="50" charset="-128"/>
              </a:rPr>
              <a:t>マトリックス</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光センサー</a:t>
            </a:r>
            <a:endParaRPr kumimoji="1" lang="ja-JP" altLang="en-US" sz="16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5722994" y="2819809"/>
            <a:ext cx="1342572" cy="830997"/>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CPU/</a:t>
            </a:r>
            <a:r>
              <a:rPr kumimoji="1" lang="ja-JP" altLang="en-US" sz="1600" dirty="0" smtClean="0">
                <a:latin typeface="メイリオ" panose="020B0604030504040204" pitchFamily="50" charset="-128"/>
                <a:ea typeface="メイリオ" panose="020B0604030504040204" pitchFamily="50" charset="-128"/>
              </a:rPr>
              <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メモリ</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温度センサ</a:t>
            </a:r>
            <a:endParaRPr kumimoji="1" lang="ja-JP" altLang="en-US" sz="1600" dirty="0">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1918200" y="6035278"/>
            <a:ext cx="1977572" cy="830997"/>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デジタル</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アナログ</a:t>
            </a:r>
            <a:br>
              <a:rPr lang="ja-JP" altLang="en-US" sz="1600" dirty="0" smtClean="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IO</a:t>
            </a:r>
            <a:r>
              <a:rPr lang="ja-JP" altLang="en-US" sz="1600" dirty="0" smtClean="0">
                <a:latin typeface="メイリオ" panose="020B0604030504040204" pitchFamily="50" charset="-128"/>
                <a:ea typeface="メイリオ" panose="020B0604030504040204" pitchFamily="50" charset="-128"/>
              </a:rPr>
              <a:t>リング</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大型ピン</a:t>
            </a:r>
            <a:r>
              <a:rPr kumimoji="1" lang="ja-JP" altLang="en-US" sz="1600" dirty="0" smtClean="0">
                <a:latin typeface="メイリオ" panose="020B0604030504040204" pitchFamily="50" charset="-128"/>
                <a:ea typeface="メイリオ" panose="020B0604030504040204" pitchFamily="50" charset="-128"/>
              </a:rPr>
              <a:t>エッジコネクター</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68" name="楕円 67"/>
          <p:cNvSpPr/>
          <p:nvPr/>
        </p:nvSpPr>
        <p:spPr>
          <a:xfrm>
            <a:off x="7157368" y="3697872"/>
            <a:ext cx="737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113123" y="3602007"/>
            <a:ext cx="132735" cy="19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カギ線コネクタ 69"/>
          <p:cNvCxnSpPr>
            <a:endCxn id="69" idx="2"/>
          </p:cNvCxnSpPr>
          <p:nvPr/>
        </p:nvCxnSpPr>
        <p:spPr>
          <a:xfrm rot="10800000">
            <a:off x="7179491" y="3793737"/>
            <a:ext cx="1075110" cy="5037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784372" y="5556612"/>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p:cNvSpPr/>
          <p:nvPr/>
        </p:nvSpPr>
        <p:spPr>
          <a:xfrm>
            <a:off x="1396487" y="2832718"/>
            <a:ext cx="2636464" cy="1027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a:off x="1084437" y="2112458"/>
            <a:ext cx="2400300" cy="971550"/>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8620" y="1573925"/>
            <a:ext cx="936187" cy="1122734"/>
          </a:xfrm>
          <a:prstGeom prst="rect">
            <a:avLst/>
          </a:prstGeom>
          <a:noFill/>
          <a:ln>
            <a:noFill/>
          </a:ln>
        </p:spPr>
      </p:pic>
      <p:sp>
        <p:nvSpPr>
          <p:cNvPr id="5" name="稲妻 4"/>
          <p:cNvSpPr/>
          <p:nvPr/>
        </p:nvSpPr>
        <p:spPr>
          <a:xfrm>
            <a:off x="3722914" y="2832718"/>
            <a:ext cx="1257300" cy="51355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668011" y="2364579"/>
            <a:ext cx="180624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無線</a:t>
            </a:r>
            <a:r>
              <a:rPr lang="ja-JP" altLang="en-US" sz="2000" dirty="0" smtClean="0">
                <a:latin typeface="メイリオ" panose="020B0604030504040204" pitchFamily="50" charset="-128"/>
                <a:ea typeface="メイリオ" panose="020B0604030504040204" pitchFamily="50" charset="-128"/>
              </a:rPr>
              <a:t>で通信</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3853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93237" y="506122"/>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の通信の仕組み</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5532867" y="2047716"/>
            <a:ext cx="3408911" cy="1200329"/>
          </a:xfrm>
          <a:prstGeom prst="rect">
            <a:avLst/>
          </a:prstGeom>
          <a:noFill/>
        </p:spPr>
        <p:txBody>
          <a:bodyPr wrap="square" rtlCol="0">
            <a:spAutoFit/>
          </a:bodyPr>
          <a:lstStyle/>
          <a:p>
            <a:pPr lvl="0">
              <a:defRPr/>
            </a:pPr>
            <a:r>
              <a:rPr lang="en-US" altLang="ja-JP" dirty="0" err="1" smtClean="0">
                <a:solidFill>
                  <a:prstClr val="black"/>
                </a:solidFill>
                <a:latin typeface="メイリオ" panose="020B0604030504040204" pitchFamily="50" charset="-128"/>
                <a:ea typeface="メイリオ" panose="020B0604030504040204" pitchFamily="50" charset="-128"/>
              </a:rPr>
              <a:t>micor:bit</a:t>
            </a:r>
            <a:r>
              <a:rPr lang="ja-JP" altLang="en-US" dirty="0" smtClean="0">
                <a:solidFill>
                  <a:prstClr val="black"/>
                </a:solidFill>
                <a:latin typeface="メイリオ" panose="020B0604030504040204" pitchFamily="50" charset="-128"/>
                <a:ea typeface="メイリオ" panose="020B0604030504040204" pitchFamily="50" charset="-128"/>
              </a:rPr>
              <a:t>の中には</a:t>
            </a:r>
          </a:p>
          <a:p>
            <a:pPr lvl="0">
              <a:defRPr/>
            </a:pPr>
            <a:r>
              <a:rPr lang="en-US" altLang="ja-JP" dirty="0" smtClean="0">
                <a:solidFill>
                  <a:prstClr val="black"/>
                </a:solidFill>
                <a:latin typeface="メイリオ" panose="020B0604030504040204" pitchFamily="50" charset="-128"/>
                <a:ea typeface="メイリオ" panose="020B0604030504040204" pitchFamily="50" charset="-128"/>
              </a:rPr>
              <a:t>Scratch </a:t>
            </a:r>
            <a:r>
              <a:rPr lang="en-US" altLang="ja-JP" dirty="0" err="1">
                <a:solidFill>
                  <a:prstClr val="black"/>
                </a:solidFill>
                <a:latin typeface="メイリオ" panose="020B0604030504040204" pitchFamily="50" charset="-128"/>
                <a:ea typeface="メイリオ" panose="020B0604030504040204" pitchFamily="50" charset="-128"/>
              </a:rPr>
              <a:t>micro:bit</a:t>
            </a:r>
            <a:r>
              <a:rPr lang="en-US" altLang="ja-JP" dirty="0">
                <a:solidFill>
                  <a:prstClr val="black"/>
                </a:solidFill>
                <a:latin typeface="メイリオ" panose="020B0604030504040204" pitchFamily="50" charset="-128"/>
                <a:ea typeface="メイリオ" panose="020B0604030504040204" pitchFamily="50" charset="-128"/>
              </a:rPr>
              <a:t> </a:t>
            </a:r>
            <a:r>
              <a:rPr lang="en-US" altLang="ja-JP" dirty="0" smtClean="0">
                <a:solidFill>
                  <a:prstClr val="black"/>
                </a:solidFill>
                <a:latin typeface="メイリオ" panose="020B0604030504040204" pitchFamily="50" charset="-128"/>
                <a:ea typeface="メイリオ" panose="020B0604030504040204" pitchFamily="50" charset="-128"/>
              </a:rPr>
              <a:t>HEX</a:t>
            </a:r>
          </a:p>
          <a:p>
            <a:pPr lvl="0">
              <a:defRPr/>
            </a:pPr>
            <a:r>
              <a:rPr lang="ja-JP" altLang="en-US" dirty="0" smtClean="0">
                <a:solidFill>
                  <a:prstClr val="black"/>
                </a:solidFill>
                <a:latin typeface="メイリオ" panose="020B0604030504040204" pitchFamily="50" charset="-128"/>
                <a:ea typeface="メイリオ" panose="020B0604030504040204" pitchFamily="50" charset="-128"/>
              </a:rPr>
              <a:t>を入れて</a:t>
            </a:r>
            <a:r>
              <a:rPr lang="en-US" altLang="ja-JP" dirty="0" smtClean="0">
                <a:solidFill>
                  <a:prstClr val="black"/>
                </a:solidFill>
                <a:latin typeface="メイリオ" panose="020B0604030504040204" pitchFamily="50" charset="-128"/>
                <a:ea typeface="メイリオ" panose="020B0604030504040204" pitchFamily="50" charset="-128"/>
              </a:rPr>
              <a:t>Scratch</a:t>
            </a:r>
            <a:r>
              <a:rPr lang="ja-JP" altLang="en-US" dirty="0" smtClean="0">
                <a:solidFill>
                  <a:prstClr val="black"/>
                </a:solidFill>
                <a:latin typeface="メイリオ" panose="020B0604030504040204" pitchFamily="50" charset="-128"/>
                <a:ea typeface="メイリオ" panose="020B0604030504040204" pitchFamily="50" charset="-128"/>
              </a:rPr>
              <a:t>と通信します</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solidFill>
                <a:prstClr val="black"/>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1785575" y="2486253"/>
            <a:ext cx="2691024" cy="2713264"/>
          </a:xfrm>
          <a:prstGeom prst="rect">
            <a:avLst/>
          </a:prstGeom>
        </p:spPr>
      </p:pic>
      <p:pic>
        <p:nvPicPr>
          <p:cNvPr id="5" name="図 4"/>
          <p:cNvPicPr>
            <a:picLocks noChangeAspect="1"/>
          </p:cNvPicPr>
          <p:nvPr/>
        </p:nvPicPr>
        <p:blipFill>
          <a:blip r:embed="rId4"/>
          <a:stretch>
            <a:fillRect/>
          </a:stretch>
        </p:blipFill>
        <p:spPr>
          <a:xfrm>
            <a:off x="346280" y="1195861"/>
            <a:ext cx="2878590" cy="1808555"/>
          </a:xfrm>
          <a:prstGeom prst="rect">
            <a:avLst/>
          </a:prstGeom>
        </p:spPr>
      </p:pic>
      <p:sp>
        <p:nvSpPr>
          <p:cNvPr id="6" name="テキスト ボックス 5"/>
          <p:cNvSpPr txBox="1"/>
          <p:nvPr/>
        </p:nvSpPr>
        <p:spPr>
          <a:xfrm>
            <a:off x="940571" y="1623084"/>
            <a:ext cx="1690007" cy="954107"/>
          </a:xfrm>
          <a:prstGeom prst="rect">
            <a:avLst/>
          </a:prstGeom>
          <a:noFill/>
          <a:ln w="15875">
            <a:noFill/>
          </a:ln>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Scratch 3.0</a:t>
            </a:r>
            <a:endParaRPr kumimoji="1" lang="ja-JP" altLang="en-US" sz="28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988129" y="2405765"/>
            <a:ext cx="1218328" cy="707886"/>
          </a:xfrm>
          <a:prstGeom prst="rect">
            <a:avLst/>
          </a:prstGeom>
          <a:solidFill>
            <a:schemeClr val="bg1"/>
          </a:solidFill>
          <a:ln w="15875">
            <a:solidFill>
              <a:schemeClr val="tx1"/>
            </a:solidFill>
          </a:ln>
        </p:spPr>
        <p:txBody>
          <a:bodyPr wrap="square" rtlCol="0">
            <a:spAutoFit/>
          </a:bodyPr>
          <a:lstStyle/>
          <a:p>
            <a:r>
              <a:rPr lang="en-US" altLang="ja-JP" sz="2000" b="1" dirty="0">
                <a:latin typeface="+mn-ea"/>
              </a:rPr>
              <a:t>Scratch Link</a:t>
            </a:r>
            <a:endParaRPr kumimoji="1" lang="ja-JP" altLang="en-US" sz="2000" b="1" dirty="0" smtClean="0">
              <a:latin typeface="+mn-ea"/>
            </a:endParaRPr>
          </a:p>
        </p:txBody>
      </p:sp>
      <p:sp>
        <p:nvSpPr>
          <p:cNvPr id="35" name="稲妻 34"/>
          <p:cNvSpPr/>
          <p:nvPr/>
        </p:nvSpPr>
        <p:spPr>
          <a:xfrm>
            <a:off x="4476598" y="3018154"/>
            <a:ext cx="1439295" cy="68656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stretch>
            <a:fillRect/>
          </a:stretch>
        </p:blipFill>
        <p:spPr>
          <a:xfrm>
            <a:off x="6175286" y="3842885"/>
            <a:ext cx="2124075" cy="1781175"/>
          </a:xfrm>
          <a:prstGeom prst="rect">
            <a:avLst/>
          </a:prstGeom>
        </p:spPr>
      </p:pic>
      <p:sp>
        <p:nvSpPr>
          <p:cNvPr id="39" name="テキスト ボックス 38"/>
          <p:cNvSpPr txBox="1"/>
          <p:nvPr/>
        </p:nvSpPr>
        <p:spPr>
          <a:xfrm>
            <a:off x="6018995" y="3519816"/>
            <a:ext cx="1773500" cy="646331"/>
          </a:xfrm>
          <a:prstGeom prst="rect">
            <a:avLst/>
          </a:prstGeom>
          <a:solidFill>
            <a:schemeClr val="bg1"/>
          </a:solidFill>
          <a:ln w="15875">
            <a:solidFill>
              <a:schemeClr val="tx1"/>
            </a:solidFill>
          </a:ln>
        </p:spPr>
        <p:txBody>
          <a:bodyPr wrap="square" rtlCol="0">
            <a:spAutoFit/>
          </a:bodyPr>
          <a:lstStyle/>
          <a:p>
            <a:r>
              <a:rPr lang="en-US" altLang="ja-JP" b="1" dirty="0"/>
              <a:t>Scratch </a:t>
            </a:r>
            <a:r>
              <a:rPr lang="en-US" altLang="ja-JP" b="1" dirty="0" err="1"/>
              <a:t>micro:bit</a:t>
            </a:r>
            <a:r>
              <a:rPr lang="en-US" altLang="ja-JP" b="1" dirty="0"/>
              <a:t> HEX</a:t>
            </a:r>
          </a:p>
        </p:txBody>
      </p:sp>
      <p:sp>
        <p:nvSpPr>
          <p:cNvPr id="42" name="テキスト ボックス 41"/>
          <p:cNvSpPr txBox="1"/>
          <p:nvPr/>
        </p:nvSpPr>
        <p:spPr>
          <a:xfrm>
            <a:off x="4517474" y="3807715"/>
            <a:ext cx="1379086" cy="369332"/>
          </a:xfrm>
          <a:prstGeom prst="rect">
            <a:avLst/>
          </a:prstGeom>
          <a:solidFill>
            <a:schemeClr val="bg1"/>
          </a:solidFill>
          <a:ln w="15875">
            <a:noFill/>
          </a:ln>
        </p:spPr>
        <p:txBody>
          <a:bodyPr wrap="square" rtlCol="0">
            <a:spAutoFit/>
          </a:bodyPr>
          <a:lstStyle/>
          <a:p>
            <a:r>
              <a:rPr lang="en-US" altLang="ja-JP" b="1" dirty="0" smtClean="0"/>
              <a:t>Bluetooth</a:t>
            </a:r>
            <a:endParaRPr lang="en-US" altLang="ja-JP" b="1" dirty="0"/>
          </a:p>
        </p:txBody>
      </p:sp>
      <p:sp>
        <p:nvSpPr>
          <p:cNvPr id="47" name="テキスト ボックス 46"/>
          <p:cNvSpPr txBox="1"/>
          <p:nvPr/>
        </p:nvSpPr>
        <p:spPr>
          <a:xfrm>
            <a:off x="520559" y="5084927"/>
            <a:ext cx="4805383" cy="1477328"/>
          </a:xfrm>
          <a:prstGeom prst="rect">
            <a:avLst/>
          </a:prstGeom>
          <a:noFill/>
        </p:spPr>
        <p:txBody>
          <a:bodyPr wrap="square" rtlCol="0">
            <a:spAutoFit/>
          </a:bodyPr>
          <a:lstStyle/>
          <a:p>
            <a:pPr lvl="0">
              <a:defRPr/>
            </a:pPr>
            <a:r>
              <a:rPr lang="ja-JP" altLang="en-US" dirty="0" smtClean="0">
                <a:solidFill>
                  <a:prstClr val="black"/>
                </a:solidFill>
                <a:latin typeface="メイリオ" panose="020B0604030504040204" pitchFamily="50" charset="-128"/>
                <a:ea typeface="メイリオ" panose="020B0604030504040204" pitchFamily="50" charset="-128"/>
              </a:rPr>
              <a:t>パソコンの中で、</a:t>
            </a:r>
            <a:r>
              <a:rPr lang="en-US" altLang="ja-JP" dirty="0" smtClean="0">
                <a:solidFill>
                  <a:prstClr val="black"/>
                </a:solidFill>
                <a:latin typeface="メイリオ" panose="020B0604030504040204" pitchFamily="50" charset="-128"/>
                <a:ea typeface="メイリオ" panose="020B0604030504040204" pitchFamily="50" charset="-128"/>
              </a:rPr>
              <a:t>Scratch 3.0 </a:t>
            </a:r>
            <a:r>
              <a:rPr lang="ja-JP" altLang="en-US" dirty="0" smtClean="0">
                <a:solidFill>
                  <a:prstClr val="black"/>
                </a:solidFill>
                <a:latin typeface="メイリオ" panose="020B0604030504040204" pitchFamily="50" charset="-128"/>
                <a:ea typeface="メイリオ" panose="020B0604030504040204" pitchFamily="50" charset="-128"/>
              </a:rPr>
              <a:t>は、</a:t>
            </a:r>
            <a:r>
              <a:rPr lang="en-US" altLang="ja-JP" dirty="0" err="1" smtClean="0">
                <a:solidFill>
                  <a:prstClr val="black"/>
                </a:solidFill>
                <a:latin typeface="メイリオ" panose="020B0604030504040204" pitchFamily="50" charset="-128"/>
                <a:ea typeface="メイリオ" panose="020B0604030504040204" pitchFamily="50" charset="-128"/>
              </a:rPr>
              <a:t>ScratchLink</a:t>
            </a:r>
            <a:r>
              <a:rPr lang="ja-JP" altLang="en-US" dirty="0" smtClean="0">
                <a:solidFill>
                  <a:prstClr val="black"/>
                </a:solidFill>
                <a:latin typeface="メイリオ" panose="020B0604030504040204" pitchFamily="50" charset="-128"/>
                <a:ea typeface="メイリオ" panose="020B0604030504040204" pitchFamily="50" charset="-128"/>
              </a:rPr>
              <a:t>というプログラムを使って</a:t>
            </a:r>
            <a:r>
              <a:rPr lang="en-US" altLang="ja-JP" dirty="0" err="1" smtClean="0">
                <a:solidFill>
                  <a:prstClr val="black"/>
                </a:solidFill>
                <a:latin typeface="メイリオ" panose="020B0604030504040204" pitchFamily="50" charset="-128"/>
                <a:ea typeface="メイリオ" panose="020B0604030504040204" pitchFamily="50" charset="-128"/>
              </a:rPr>
              <a:t>micro:bit</a:t>
            </a:r>
            <a:r>
              <a:rPr lang="ja-JP" altLang="en-US" dirty="0" smtClean="0">
                <a:solidFill>
                  <a:prstClr val="black"/>
                </a:solidFill>
                <a:latin typeface="メイリオ" panose="020B0604030504040204" pitchFamily="50" charset="-128"/>
                <a:ea typeface="メイリオ" panose="020B0604030504040204" pitchFamily="50" charset="-128"/>
              </a:rPr>
              <a:t>と通信します。</a:t>
            </a:r>
          </a:p>
          <a:p>
            <a:pPr lvl="0">
              <a:defRPr/>
            </a:pPr>
            <a:r>
              <a:rPr lang="en-US" altLang="ja-JP" dirty="0" smtClean="0">
                <a:solidFill>
                  <a:prstClr val="black"/>
                </a:solidFill>
                <a:latin typeface="メイリオ" panose="020B0604030504040204" pitchFamily="50" charset="-128"/>
                <a:ea typeface="メイリオ" panose="020B0604030504040204" pitchFamily="50" charset="-128"/>
              </a:rPr>
              <a:t>Bluetooth</a:t>
            </a:r>
            <a:r>
              <a:rPr lang="ja-JP" altLang="en-US" dirty="0" smtClean="0">
                <a:solidFill>
                  <a:prstClr val="black"/>
                </a:solidFill>
                <a:latin typeface="メイリオ" panose="020B0604030504040204" pitchFamily="50" charset="-128"/>
                <a:ea typeface="メイリオ" panose="020B0604030504040204" pitchFamily="50" charset="-128"/>
              </a:rPr>
              <a:t>という無線の形式で通信するので</a:t>
            </a:r>
            <a:r>
              <a:rPr lang="en-US" altLang="ja-JP" dirty="0" smtClean="0">
                <a:solidFill>
                  <a:prstClr val="black"/>
                </a:solidFill>
                <a:latin typeface="メイリオ" panose="020B0604030504040204" pitchFamily="50" charset="-128"/>
                <a:ea typeface="メイリオ" panose="020B0604030504040204" pitchFamily="50" charset="-128"/>
              </a:rPr>
              <a:t>PC</a:t>
            </a:r>
            <a:r>
              <a:rPr lang="ja-JP" altLang="en-US" dirty="0" smtClean="0">
                <a:solidFill>
                  <a:prstClr val="black"/>
                </a:solidFill>
                <a:latin typeface="メイリオ" panose="020B0604030504040204" pitchFamily="50" charset="-128"/>
                <a:ea typeface="メイリオ" panose="020B0604030504040204" pitchFamily="50" charset="-128"/>
              </a:rPr>
              <a:t>で</a:t>
            </a:r>
            <a:r>
              <a:rPr lang="en-US" altLang="ja-JP" dirty="0" smtClean="0">
                <a:solidFill>
                  <a:prstClr val="black"/>
                </a:solidFill>
                <a:latin typeface="メイリオ" panose="020B0604030504040204" pitchFamily="50" charset="-128"/>
                <a:ea typeface="メイリオ" panose="020B0604030504040204" pitchFamily="50" charset="-128"/>
              </a:rPr>
              <a:t>Bluetooth</a:t>
            </a:r>
            <a:r>
              <a:rPr lang="ja-JP" altLang="en-US" dirty="0" smtClean="0">
                <a:solidFill>
                  <a:prstClr val="black"/>
                </a:solidFill>
                <a:latin typeface="メイリオ" panose="020B0604030504040204" pitchFamily="50" charset="-128"/>
                <a:ea typeface="メイリオ" panose="020B0604030504040204" pitchFamily="50" charset="-128"/>
              </a:rPr>
              <a:t>を使えるようにしておくよ。</a:t>
            </a:r>
          </a:p>
        </p:txBody>
      </p:sp>
    </p:spTree>
    <p:extLst>
      <p:ext uri="{BB962C8B-B14F-4D97-AF65-F5344CB8AC3E}">
        <p14:creationId xmlns:p14="http://schemas.microsoft.com/office/powerpoint/2010/main" val="3255493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804328" y="35405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の通信</a:t>
            </a:r>
            <a:r>
              <a:rPr lang="ja-JP" altLang="en-US" sz="2400" dirty="0" smtClean="0">
                <a:solidFill>
                  <a:prstClr val="black"/>
                </a:solidFill>
                <a:latin typeface="メイリオ" panose="020B0604030504040204" pitchFamily="50" charset="-128"/>
                <a:ea typeface="メイリオ" panose="020B0604030504040204" pitchFamily="50" charset="-128"/>
              </a:rPr>
              <a:t>の準備</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72408" y="987998"/>
            <a:ext cx="7842942" cy="1938992"/>
          </a:xfrm>
          <a:prstGeom prst="rect">
            <a:avLst/>
          </a:prstGeom>
          <a:noFill/>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Scratch</a:t>
            </a:r>
            <a:r>
              <a:rPr lang="ja-JP" altLang="en-US" sz="2400" dirty="0" smtClean="0">
                <a:solidFill>
                  <a:prstClr val="black"/>
                </a:solidFill>
                <a:latin typeface="メイリオ" panose="020B0604030504040204" pitchFamily="50" charset="-128"/>
                <a:ea typeface="メイリオ" panose="020B0604030504040204" pitchFamily="50" charset="-128"/>
              </a:rPr>
              <a:t>と</a:t>
            </a:r>
            <a:r>
              <a:rPr lang="en-US" altLang="ja-JP" sz="2400" dirty="0" err="1" smtClean="0">
                <a:solidFill>
                  <a:prstClr val="black"/>
                </a:solidFill>
                <a:latin typeface="メイリオ" panose="020B0604030504040204" pitchFamily="50" charset="-128"/>
                <a:ea typeface="メイリオ" panose="020B0604030504040204" pitchFamily="50" charset="-128"/>
              </a:rPr>
              <a:t>micor:bit</a:t>
            </a:r>
            <a:r>
              <a:rPr lang="ja-JP" altLang="en-US" sz="2400" dirty="0" smtClean="0">
                <a:solidFill>
                  <a:prstClr val="black"/>
                </a:solidFill>
                <a:latin typeface="メイリオ" panose="020B0604030504040204" pitchFamily="50" charset="-128"/>
                <a:ea typeface="メイリオ" panose="020B0604030504040204" pitchFamily="50" charset="-128"/>
              </a:rPr>
              <a:t>のサイト</a:t>
            </a:r>
            <a:br>
              <a:rPr lang="ja-JP" altLang="en-US" sz="2400" dirty="0" smtClean="0">
                <a:solidFill>
                  <a:prstClr val="black"/>
                </a:solidFill>
                <a:latin typeface="メイリオ" panose="020B0604030504040204" pitchFamily="50" charset="-128"/>
                <a:ea typeface="メイリオ" panose="020B0604030504040204" pitchFamily="50" charset="-128"/>
              </a:rPr>
            </a:br>
            <a:r>
              <a:rPr lang="en-US" altLang="ja-JP" sz="2400" dirty="0">
                <a:solidFill>
                  <a:prstClr val="black"/>
                </a:solidFill>
                <a:latin typeface="メイリオ" panose="020B0604030504040204" pitchFamily="50" charset="-128"/>
                <a:ea typeface="メイリオ" panose="020B0604030504040204" pitchFamily="50" charset="-128"/>
                <a:hlinkClick r:id="rId3"/>
              </a:rPr>
              <a:t>https://</a:t>
            </a:r>
            <a:r>
              <a:rPr lang="en-US" altLang="ja-JP" sz="2400" dirty="0" smtClean="0">
                <a:solidFill>
                  <a:prstClr val="black"/>
                </a:solidFill>
                <a:latin typeface="メイリオ" panose="020B0604030504040204" pitchFamily="50" charset="-128"/>
                <a:ea typeface="メイリオ" panose="020B0604030504040204" pitchFamily="50" charset="-128"/>
                <a:hlinkClick r:id="rId3"/>
              </a:rPr>
              <a:t>scratch.mit.edu/microbit</a:t>
            </a:r>
            <a:endParaRPr lang="ja-JP" altLang="en-US" sz="2400" dirty="0" smtClean="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r>
              <a:rPr lang="ja-JP" altLang="en-US" sz="2400" dirty="0" smtClean="0">
                <a:solidFill>
                  <a:prstClr val="black"/>
                </a:solidFill>
                <a:latin typeface="メイリオ" panose="020B0604030504040204" pitchFamily="50" charset="-128"/>
                <a:ea typeface="メイリオ" panose="020B0604030504040204" pitchFamily="50" charset="-128"/>
              </a:rPr>
              <a:t>サイトに準備の仕方や使い方の説明が丁寧にでてるので、見てください。</a:t>
            </a:r>
          </a:p>
        </p:txBody>
      </p:sp>
      <p:pic>
        <p:nvPicPr>
          <p:cNvPr id="3" name="図 2"/>
          <p:cNvPicPr>
            <a:picLocks noChangeAspect="1"/>
          </p:cNvPicPr>
          <p:nvPr/>
        </p:nvPicPr>
        <p:blipFill>
          <a:blip r:embed="rId4"/>
          <a:stretch>
            <a:fillRect/>
          </a:stretch>
        </p:blipFill>
        <p:spPr>
          <a:xfrm>
            <a:off x="963385" y="3095066"/>
            <a:ext cx="6981144" cy="3201585"/>
          </a:xfrm>
          <a:prstGeom prst="rect">
            <a:avLst/>
          </a:prstGeom>
        </p:spPr>
      </p:pic>
    </p:spTree>
    <p:extLst>
      <p:ext uri="{BB962C8B-B14F-4D97-AF65-F5344CB8AC3E}">
        <p14:creationId xmlns:p14="http://schemas.microsoft.com/office/powerpoint/2010/main" val="155846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273629" y="174694"/>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1.micro:bit</a:t>
            </a:r>
            <a:r>
              <a:rPr lang="ja-JP" altLang="en-US" sz="2400" dirty="0" err="1" smtClean="0">
                <a:solidFill>
                  <a:schemeClr val="tx1"/>
                </a:solidFill>
                <a:latin typeface="メイリオ" panose="020B0604030504040204" pitchFamily="50" charset="-128"/>
                <a:ea typeface="メイリオ" panose="020B0604030504040204" pitchFamily="50" charset="-128"/>
              </a:rPr>
              <a:t>って</a:t>
            </a:r>
            <a:r>
              <a:rPr lang="ja-JP" altLang="en-US" sz="2400" dirty="0" smtClean="0">
                <a:solidFill>
                  <a:schemeClr val="tx1"/>
                </a:solidFill>
                <a:latin typeface="メイリオ" panose="020B0604030504040204" pitchFamily="50" charset="-128"/>
                <a:ea typeface="メイリオ" panose="020B0604030504040204" pitchFamily="50" charset="-128"/>
              </a:rPr>
              <a:t>何</a:t>
            </a:r>
            <a:r>
              <a:rPr lang="en-US" altLang="ja-JP" sz="2400" dirty="0" smtClean="0">
                <a:solidFill>
                  <a:schemeClr val="tx1"/>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micrro:bit</a:t>
            </a:r>
            <a:r>
              <a:rPr kumimoji="1" lang="ja-JP" altLang="en-US" dirty="0" smtClean="0">
                <a:latin typeface="メイリオ" panose="020B0604030504040204" pitchFamily="50" charset="-128"/>
                <a:ea typeface="メイリオ" panose="020B0604030504040204" pitchFamily="50" charset="-128"/>
              </a:rPr>
              <a:t>の電池の電源を入れて、動かしてみよう。</a:t>
            </a:r>
            <a:r>
              <a:rPr kumimoji="1" lang="en-US" altLang="ja-JP" dirty="0" smtClean="0">
                <a:latin typeface="メイリオ" panose="020B0604030504040204" pitchFamily="50" charset="-128"/>
                <a:ea typeface="メイリオ" panose="020B0604030504040204" pitchFamily="50" charset="-128"/>
              </a:rPr>
              <a:t>Demo</a:t>
            </a:r>
            <a:r>
              <a:rPr kumimoji="1" lang="ja-JP" altLang="en-US" dirty="0" smtClean="0">
                <a:latin typeface="メイリオ" panose="020B0604030504040204" pitchFamily="50" charset="-128"/>
                <a:ea typeface="メイリオ" panose="020B0604030504040204" pitchFamily="50" charset="-128"/>
              </a:rPr>
              <a:t>プログラムが動くよ。</a:t>
            </a:r>
            <a:endParaRPr lang="en-US" altLang="ja-JP" dirty="0" smtClean="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28" y="1472975"/>
            <a:ext cx="2498044" cy="295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341158" y="1225116"/>
            <a:ext cx="5143417"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は非常にシンプルなコンピュータです。どんな能力があるが</a:t>
            </a:r>
            <a:r>
              <a:rPr lang="en-US" altLang="ja-JP" dirty="0" smtClean="0">
                <a:latin typeface="メイリオ" panose="020B0604030504040204" pitchFamily="50" charset="-128"/>
                <a:ea typeface="メイリオ" panose="020B0604030504040204" pitchFamily="50" charset="-128"/>
              </a:rPr>
              <a:t>Demo</a:t>
            </a:r>
            <a:r>
              <a:rPr lang="ja-JP" altLang="en-US" dirty="0" smtClean="0">
                <a:latin typeface="メイリオ" panose="020B0604030504040204" pitchFamily="50" charset="-128"/>
                <a:ea typeface="メイリオ" panose="020B0604030504040204" pitchFamily="50" charset="-128"/>
              </a:rPr>
              <a:t>プログラムを使いながら考えてみよう。</a:t>
            </a:r>
            <a:endParaRPr lang="en-US" altLang="ja-JP" dirty="0" smtClean="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243048" y="2148446"/>
            <a:ext cx="5528046" cy="2862322"/>
          </a:xfrm>
          <a:prstGeom prst="rect">
            <a:avLst/>
          </a:prstGeom>
          <a:noFill/>
          <a:ln w="12700">
            <a:solidFill>
              <a:schemeClr val="tx1"/>
            </a:solidFill>
          </a:ln>
        </p:spPr>
        <p:txBody>
          <a:bodyPr wrap="square" rtlCol="0">
            <a:spAutoFit/>
          </a:bodyPr>
          <a:lstStyle/>
          <a:p>
            <a:r>
              <a:rPr kumimoji="1" lang="en-US" altLang="ja-JP" dirty="0" err="1" smtClean="0"/>
              <a:t>micro:bit</a:t>
            </a:r>
            <a:r>
              <a:rPr kumimoji="1" lang="ja-JP" altLang="en-US" dirty="0" smtClean="0"/>
              <a:t>の見つけた機能</a:t>
            </a:r>
            <a:r>
              <a:rPr kumimoji="1" lang="en-US" altLang="ja-JP" dirty="0" smtClean="0"/>
              <a:t>(</a:t>
            </a:r>
            <a:r>
              <a:rPr kumimoji="1" lang="ja-JP" altLang="en-US" dirty="0" smtClean="0"/>
              <a:t>できること</a:t>
            </a:r>
            <a:r>
              <a:rPr kumimoji="1" lang="en-US" altLang="ja-JP" dirty="0" smtClean="0"/>
              <a:t>)</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sp>
        <p:nvSpPr>
          <p:cNvPr id="13" name="対角する 2 つの角を丸めた四角形 12"/>
          <p:cNvSpPr/>
          <p:nvPr/>
        </p:nvSpPr>
        <p:spPr>
          <a:xfrm>
            <a:off x="356990" y="5254232"/>
            <a:ext cx="8366096" cy="1293777"/>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r>
              <a:rPr lang="en-US" altLang="ja-JP" dirty="0" err="1" smtClean="0">
                <a:solidFill>
                  <a:srgbClr val="FF0000"/>
                </a:solidFill>
                <a:latin typeface="メイリオ" panose="020B0604030504040204" pitchFamily="50" charset="-128"/>
                <a:ea typeface="メイリオ" panose="020B0604030504040204" pitchFamily="50" charset="-128"/>
              </a:rPr>
              <a:t>micro:bit</a:t>
            </a:r>
            <a:r>
              <a:rPr lang="ja-JP" altLang="en-US" dirty="0" smtClean="0">
                <a:solidFill>
                  <a:srgbClr val="FF0000"/>
                </a:solidFill>
                <a:latin typeface="メイリオ" panose="020B0604030504040204" pitchFamily="50" charset="-128"/>
                <a:ea typeface="メイリオ" panose="020B0604030504040204" pitchFamily="50" charset="-128"/>
              </a:rPr>
              <a:t>は一度に一つのプログラムだけ</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は中に一度に一つのプログラムしか入れることができません。デモプログラムは</a:t>
            </a:r>
            <a:r>
              <a:rPr lang="en-US" altLang="ja-JP" dirty="0" smtClean="0">
                <a:solidFill>
                  <a:schemeClr val="tx1"/>
                </a:solidFill>
                <a:latin typeface="メイリオ" panose="020B0604030504040204" pitchFamily="50" charset="-128"/>
                <a:ea typeface="メイリオ" panose="020B0604030504040204" pitchFamily="50" charset="-128"/>
              </a:rPr>
              <a:t>Dojo</a:t>
            </a:r>
            <a:r>
              <a:rPr lang="ja-JP" altLang="en-US" dirty="0" smtClean="0">
                <a:solidFill>
                  <a:schemeClr val="tx1"/>
                </a:solidFill>
                <a:latin typeface="メイリオ" panose="020B0604030504040204" pitchFamily="50" charset="-128"/>
                <a:ea typeface="メイリオ" panose="020B0604030504040204" pitchFamily="50" charset="-128"/>
              </a:rPr>
              <a:t>フォルダーの中の</a:t>
            </a:r>
            <a:r>
              <a:rPr lang="en-US" altLang="ja-JP" dirty="0" smtClean="0">
                <a:solidFill>
                  <a:schemeClr val="tx1"/>
                </a:solidFill>
                <a:latin typeface="メイリオ" panose="020B0604030504040204" pitchFamily="50" charset="-128"/>
                <a:ea typeface="メイリオ" panose="020B0604030504040204" pitchFamily="50" charset="-128"/>
              </a:rPr>
              <a:t>BBC-</a:t>
            </a: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en-US" altLang="ja-JP" dirty="0" smtClean="0">
                <a:solidFill>
                  <a:schemeClr val="tx1"/>
                </a:solidFill>
                <a:latin typeface="メイリオ" panose="020B0604030504040204" pitchFamily="50" charset="-128"/>
                <a:ea typeface="メイリオ" panose="020B0604030504040204" pitchFamily="50" charset="-128"/>
              </a:rPr>
              <a:t>-First-</a:t>
            </a:r>
            <a:r>
              <a:rPr lang="en-US" altLang="ja-JP" dirty="0" err="1" smtClean="0">
                <a:solidFill>
                  <a:schemeClr val="tx1"/>
                </a:solidFill>
                <a:latin typeface="メイリオ" panose="020B0604030504040204" pitchFamily="50" charset="-128"/>
                <a:ea typeface="メイリオ" panose="020B0604030504040204" pitchFamily="50" charset="-128"/>
              </a:rPr>
              <a:t>Experience.hex</a:t>
            </a:r>
            <a:r>
              <a:rPr lang="ja-JP" altLang="en-US" dirty="0" smtClean="0">
                <a:solidFill>
                  <a:schemeClr val="tx1"/>
                </a:solidFill>
                <a:latin typeface="メイリオ" panose="020B0604030504040204" pitchFamily="50" charset="-128"/>
                <a:ea typeface="メイリオ" panose="020B0604030504040204" pitchFamily="50" charset="-128"/>
              </a:rPr>
              <a:t>を送ると再度デモを使うことができます。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3</a:t>
            </a:fld>
            <a:endParaRPr kumimoji="1" lang="ja-JP" altLang="en-US"/>
          </a:p>
        </p:txBody>
      </p:sp>
    </p:spTree>
    <p:extLst>
      <p:ext uri="{BB962C8B-B14F-4D97-AF65-F5344CB8AC3E}">
        <p14:creationId xmlns:p14="http://schemas.microsoft.com/office/powerpoint/2010/main" val="312489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72408" y="442295"/>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の通信</a:t>
            </a:r>
            <a:r>
              <a:rPr lang="ja-JP" altLang="en-US" sz="2400" dirty="0" smtClean="0">
                <a:solidFill>
                  <a:prstClr val="black"/>
                </a:solidFill>
                <a:latin typeface="メイリオ" panose="020B0604030504040204" pitchFamily="50" charset="-128"/>
                <a:ea typeface="メイリオ" panose="020B0604030504040204" pitchFamily="50" charset="-128"/>
              </a:rPr>
              <a:t>の準備</a:t>
            </a:r>
            <a:r>
              <a:rPr lang="en-US" altLang="ja-JP" sz="2400" dirty="0" smtClean="0">
                <a:solidFill>
                  <a:prstClr val="black"/>
                </a:solidFill>
                <a:latin typeface="メイリオ" panose="020B0604030504040204" pitchFamily="50" charset="-128"/>
                <a:ea typeface="メイリオ" panose="020B0604030504040204" pitchFamily="50" charset="-128"/>
              </a:rPr>
              <a:t>(2)</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72408" y="987998"/>
            <a:ext cx="7842942" cy="4278094"/>
          </a:xfrm>
          <a:prstGeom prst="rect">
            <a:avLst/>
          </a:prstGeom>
          <a:noFill/>
        </p:spPr>
        <p:txBody>
          <a:bodyPr wrap="square" rtlCol="0">
            <a:spAutoFit/>
          </a:bodyPr>
          <a:lstStyle/>
          <a:p>
            <a:pPr lvl="0">
              <a:defRPr/>
            </a:pPr>
            <a:r>
              <a:rPr lang="ja-JP" altLang="en-US" sz="2400" dirty="0" smtClean="0">
                <a:solidFill>
                  <a:prstClr val="black"/>
                </a:solidFill>
                <a:latin typeface="メイリオ" panose="020B0604030504040204" pitchFamily="50" charset="-128"/>
                <a:ea typeface="メイリオ" panose="020B0604030504040204" pitchFamily="50" charset="-128"/>
              </a:rPr>
              <a:t>サイトを見ながら次の作業をするよ</a:t>
            </a: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Scratch Link</a:t>
            </a:r>
            <a:r>
              <a:rPr lang="ja-JP" altLang="en-US" sz="2400" dirty="0" smtClean="0">
                <a:solidFill>
                  <a:prstClr val="black"/>
                </a:solidFill>
                <a:latin typeface="メイリオ" panose="020B0604030504040204" pitchFamily="50" charset="-128"/>
                <a:ea typeface="メイリオ" panose="020B0604030504040204" pitchFamily="50" charset="-128"/>
              </a:rPr>
              <a:t>をダウンロードしてからパソコンに</a:t>
            </a:r>
            <a:br>
              <a:rPr lang="ja-JP" altLang="en-US" sz="2400" dirty="0" smtClean="0">
                <a:solidFill>
                  <a:prstClr val="black"/>
                </a:solidFill>
                <a:latin typeface="メイリオ" panose="020B0604030504040204" pitchFamily="50" charset="-128"/>
                <a:ea typeface="メイリオ" panose="020B0604030504040204" pitchFamily="50" charset="-128"/>
              </a:rPr>
            </a:br>
            <a:r>
              <a:rPr lang="ja-JP" altLang="en-US" sz="2400" dirty="0" smtClean="0">
                <a:solidFill>
                  <a:prstClr val="black"/>
                </a:solidFill>
                <a:latin typeface="メイリオ" panose="020B0604030504040204" pitchFamily="50" charset="-128"/>
                <a:ea typeface="メイリオ" panose="020B0604030504040204" pitchFamily="50" charset="-128"/>
              </a:rPr>
              <a:t>　　インストールする</a:t>
            </a: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Scratch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en-US" altLang="ja-JP" sz="2400" dirty="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HEX</a:t>
            </a:r>
            <a:r>
              <a:rPr lang="ja-JP" altLang="en-US" sz="2400" dirty="0" smtClean="0">
                <a:solidFill>
                  <a:prstClr val="black"/>
                </a:solidFill>
                <a:latin typeface="メイリオ" panose="020B0604030504040204" pitchFamily="50" charset="-128"/>
                <a:ea typeface="メイリオ" panose="020B0604030504040204" pitchFamily="50" charset="-128"/>
              </a:rPr>
              <a:t>を</a:t>
            </a: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err="1" smtClean="0">
                <a:solidFill>
                  <a:prstClr val="black"/>
                </a:solidFill>
                <a:latin typeface="メイリオ" panose="020B0604030504040204" pitchFamily="50" charset="-128"/>
                <a:ea typeface="メイリオ" panose="020B0604030504040204" pitchFamily="50" charset="-128"/>
              </a:rPr>
              <a:t>に</a:t>
            </a:r>
            <a:br>
              <a:rPr lang="ja-JP" altLang="en-US" sz="2400" dirty="0" err="1" smtClean="0">
                <a:solidFill>
                  <a:prstClr val="black"/>
                </a:solidFill>
                <a:latin typeface="メイリオ" panose="020B0604030504040204" pitchFamily="50" charset="-128"/>
                <a:ea typeface="メイリオ" panose="020B0604030504040204" pitchFamily="50" charset="-128"/>
              </a:rPr>
            </a:br>
            <a:r>
              <a:rPr lang="ja-JP" altLang="en-US" sz="2400" dirty="0" err="1" smtClean="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　ダウンロードしておく。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75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792765"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5755422"/>
          </a:xfrm>
          <a:prstGeom prst="rect">
            <a:avLst/>
          </a:prstGeom>
          <a:noFill/>
        </p:spPr>
        <p:txBody>
          <a:bodyPr wrap="square" rtlCol="0">
            <a:spAutoFit/>
          </a:bodyPr>
          <a:lstStyle/>
          <a:p>
            <a:pPr lvl="0">
              <a:defRPr/>
            </a:pPr>
            <a:r>
              <a:rPr lang="ja-JP" altLang="en-US" sz="2400" dirty="0" smtClean="0">
                <a:solidFill>
                  <a:prstClr val="black"/>
                </a:solidFill>
                <a:latin typeface="メイリオ" panose="020B0604030504040204" pitchFamily="50" charset="-128"/>
                <a:ea typeface="メイリオ" panose="020B0604030504040204" pitchFamily="50" charset="-128"/>
              </a:rPr>
              <a:t>サイトを見ながら、</a:t>
            </a:r>
            <a:r>
              <a:rPr lang="en-US" altLang="ja-JP" sz="2400" dirty="0" smtClean="0">
                <a:solidFill>
                  <a:prstClr val="black"/>
                </a:solidFill>
                <a:latin typeface="メイリオ" panose="020B0604030504040204" pitchFamily="50" charset="-128"/>
                <a:ea typeface="メイリオ" panose="020B0604030504040204" pitchFamily="50" charset="-128"/>
              </a:rPr>
              <a:t>Scratch</a:t>
            </a:r>
            <a:r>
              <a:rPr lang="ja-JP" altLang="en-US" sz="2400" dirty="0" smtClean="0">
                <a:solidFill>
                  <a:prstClr val="black"/>
                </a:solidFill>
                <a:latin typeface="メイリオ" panose="020B0604030504040204" pitchFamily="50" charset="-128"/>
                <a:ea typeface="メイリオ" panose="020B0604030504040204" pitchFamily="50" charset="-128"/>
              </a:rPr>
              <a:t>と</a:t>
            </a:r>
            <a:r>
              <a:rPr lang="en-US" altLang="ja-JP" sz="2400" dirty="0" err="1" smtClean="0">
                <a:solidFill>
                  <a:prstClr val="black"/>
                </a:solidFill>
                <a:latin typeface="メイリオ" panose="020B0604030504040204" pitchFamily="50" charset="-128"/>
                <a:ea typeface="メイリオ" panose="020B0604030504040204" pitchFamily="50" charset="-128"/>
              </a:rPr>
              <a:t>micro:bit</a:t>
            </a:r>
            <a:r>
              <a:rPr lang="ja-JP" altLang="en-US" sz="2400" dirty="0" smtClean="0">
                <a:solidFill>
                  <a:prstClr val="black"/>
                </a:solidFill>
                <a:latin typeface="メイリオ" panose="020B0604030504040204" pitchFamily="50" charset="-128"/>
                <a:ea typeface="メイリオ" panose="020B0604030504040204" pitchFamily="50" charset="-128"/>
              </a:rPr>
              <a:t>を接続する場合毎回、次の作業をするよ</a:t>
            </a:r>
          </a:p>
          <a:p>
            <a:pPr lvl="0">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lvl="0">
              <a:defRPr/>
            </a:pPr>
            <a:r>
              <a:rPr lang="en-US" altLang="ja-JP" sz="2400" dirty="0" err="1" smtClean="0">
                <a:solidFill>
                  <a:prstClr val="black"/>
                </a:solidFill>
                <a:latin typeface="メイリオ" panose="020B0604030504040204" pitchFamily="50" charset="-128"/>
                <a:ea typeface="メイリオ" panose="020B0604030504040204" pitchFamily="50" charset="-128"/>
              </a:rPr>
              <a:t>micor:bit</a:t>
            </a:r>
            <a:r>
              <a:rPr lang="ja-JP" altLang="en-US" sz="2400" dirty="0" smtClean="0">
                <a:solidFill>
                  <a:prstClr val="black"/>
                </a:solidFill>
                <a:latin typeface="メイリオ" panose="020B0604030504040204" pitchFamily="50" charset="-128"/>
                <a:ea typeface="メイリオ" panose="020B0604030504040204" pitchFamily="50" charset="-128"/>
              </a:rPr>
              <a:t>側</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smtClean="0">
                <a:solidFill>
                  <a:prstClr val="black"/>
                </a:solidFill>
                <a:latin typeface="メイリオ" panose="020B0604030504040204" pitchFamily="50" charset="-128"/>
                <a:ea typeface="メイリオ" panose="020B0604030504040204" pitchFamily="50" charset="-128"/>
              </a:rPr>
              <a:t>にダウンロードした</a:t>
            </a:r>
            <a:r>
              <a:rPr lang="en-US" altLang="ja-JP" sz="2400" dirty="0" smtClean="0">
                <a:solidFill>
                  <a:prstClr val="black"/>
                </a:solidFill>
                <a:latin typeface="メイリオ" panose="020B0604030504040204" pitchFamily="50" charset="-128"/>
                <a:ea typeface="メイリオ" panose="020B0604030504040204" pitchFamily="50" charset="-128"/>
              </a:rPr>
              <a:t>Scratch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en-US" altLang="ja-JP" sz="2400" dirty="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HEX</a:t>
            </a:r>
            <a:r>
              <a:rPr lang="ja-JP" altLang="en-US" sz="2400" dirty="0" smtClean="0">
                <a:solidFill>
                  <a:prstClr val="black"/>
                </a:solidFill>
                <a:latin typeface="メイリオ" panose="020B0604030504040204" pitchFamily="50" charset="-128"/>
                <a:ea typeface="メイリオ" panose="020B0604030504040204" pitchFamily="50" charset="-128"/>
              </a:rPr>
              <a:t>を</a:t>
            </a:r>
          </a:p>
          <a:p>
            <a:pPr>
              <a:defRPr/>
            </a:pP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　</a:t>
            </a:r>
            <a:r>
              <a:rPr lang="en-US" altLang="ja-JP" sz="2400" dirty="0" err="1" smtClean="0">
                <a:solidFill>
                  <a:prstClr val="black"/>
                </a:solidFill>
                <a:latin typeface="メイリオ" panose="020B0604030504040204" pitchFamily="50" charset="-128"/>
                <a:ea typeface="メイリオ" panose="020B0604030504040204" pitchFamily="50" charset="-128"/>
              </a:rPr>
              <a:t>micro:bit</a:t>
            </a:r>
            <a:r>
              <a:rPr lang="ja-JP" altLang="en-US" sz="2400" dirty="0" smtClean="0">
                <a:solidFill>
                  <a:prstClr val="black"/>
                </a:solidFill>
                <a:latin typeface="メイリオ" panose="020B0604030504040204" pitchFamily="50" charset="-128"/>
                <a:ea typeface="メイリオ" panose="020B0604030504040204" pitchFamily="50" charset="-128"/>
              </a:rPr>
              <a:t>を転送しておく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USB</a:t>
            </a:r>
            <a:r>
              <a:rPr lang="ja-JP" altLang="en-US" sz="2400" dirty="0" smtClean="0">
                <a:solidFill>
                  <a:prstClr val="black"/>
                </a:solidFill>
                <a:latin typeface="メイリオ" panose="020B0604030504040204" pitchFamily="50" charset="-128"/>
                <a:ea typeface="メイリオ" panose="020B0604030504040204" pitchFamily="50" charset="-128"/>
              </a:rPr>
              <a:t>でつないで無い場合は、</a:t>
            </a:r>
            <a:br>
              <a:rPr lang="ja-JP" altLang="en-US" sz="2400" dirty="0" smtClean="0">
                <a:solidFill>
                  <a:prstClr val="black"/>
                </a:solidFill>
                <a:latin typeface="メイリオ" panose="020B0604030504040204" pitchFamily="50" charset="-128"/>
                <a:ea typeface="メイリオ" panose="020B0604030504040204" pitchFamily="50" charset="-128"/>
              </a:rPr>
            </a:br>
            <a:r>
              <a:rPr lang="ja-JP" altLang="en-US" sz="2400" dirty="0" smtClean="0">
                <a:solidFill>
                  <a:prstClr val="black"/>
                </a:solidFill>
                <a:latin typeface="メイリオ" panose="020B0604030504040204" pitchFamily="50" charset="-128"/>
                <a:ea typeface="メイリオ" panose="020B0604030504040204" pitchFamily="50" charset="-128"/>
              </a:rPr>
              <a:t>　　　</a:t>
            </a:r>
            <a:r>
              <a:rPr lang="en-US" altLang="ja-JP" sz="2400" dirty="0" err="1" smtClean="0">
                <a:solidFill>
                  <a:prstClr val="black"/>
                </a:solidFill>
                <a:latin typeface="メイリオ" panose="020B0604030504040204" pitchFamily="50" charset="-128"/>
                <a:ea typeface="メイリオ" panose="020B0604030504040204" pitchFamily="50" charset="-128"/>
              </a:rPr>
              <a:t>micro:bit</a:t>
            </a:r>
            <a:r>
              <a:rPr lang="ja-JP" altLang="en-US" sz="2400" dirty="0" smtClean="0">
                <a:solidFill>
                  <a:prstClr val="black"/>
                </a:solidFill>
                <a:latin typeface="メイリオ" panose="020B0604030504040204" pitchFamily="50" charset="-128"/>
                <a:ea typeface="メイリオ" panose="020B0604030504040204" pitchFamily="50" charset="-128"/>
              </a:rPr>
              <a:t>の電源を入れておく。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1753230" y="3433346"/>
            <a:ext cx="5619750" cy="1685925"/>
          </a:xfrm>
          <a:prstGeom prst="rect">
            <a:avLst/>
          </a:prstGeom>
        </p:spPr>
      </p:pic>
      <p:cxnSp>
        <p:nvCxnSpPr>
          <p:cNvPr id="7" name="直線矢印コネクタ 6"/>
          <p:cNvCxnSpPr/>
          <p:nvPr/>
        </p:nvCxnSpPr>
        <p:spPr>
          <a:xfrm flipH="1">
            <a:off x="3134575" y="4050207"/>
            <a:ext cx="1307819" cy="936833"/>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721420" y="4246149"/>
            <a:ext cx="3064185" cy="369332"/>
          </a:xfrm>
          <a:prstGeom prst="rect">
            <a:avLst/>
          </a:prstGeom>
          <a:solidFill>
            <a:schemeClr val="bg1"/>
          </a:solidFill>
          <a:ln w="15875">
            <a:solidFill>
              <a:schemeClr val="tx1"/>
            </a:solidFill>
          </a:ln>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にコピーする</a:t>
            </a:r>
          </a:p>
        </p:txBody>
      </p:sp>
      <p:sp>
        <p:nvSpPr>
          <p:cNvPr id="10" name="正方形/長方形 9"/>
          <p:cNvSpPr/>
          <p:nvPr/>
        </p:nvSpPr>
        <p:spPr>
          <a:xfrm>
            <a:off x="1753230" y="4798803"/>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9529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327719" y="3004721"/>
            <a:ext cx="3114675" cy="171450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62608"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6001643"/>
          </a:xfrm>
          <a:prstGeom prst="rect">
            <a:avLst/>
          </a:prstGeom>
          <a:noFill/>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smtClean="0">
                <a:solidFill>
                  <a:prstClr val="black"/>
                </a:solidFill>
                <a:latin typeface="メイリオ" panose="020B0604030504040204" pitchFamily="50" charset="-128"/>
                <a:ea typeface="メイリオ" panose="020B0604030504040204" pitchFamily="50" charset="-128"/>
              </a:rPr>
              <a:t>側 </a:t>
            </a:r>
            <a:r>
              <a:rPr lang="en-US" altLang="ja-JP" sz="2400" dirty="0" smtClean="0">
                <a:solidFill>
                  <a:prstClr val="black"/>
                </a:solidFill>
                <a:latin typeface="メイリオ" panose="020B0604030504040204" pitchFamily="50" charset="-128"/>
                <a:ea typeface="メイリオ" panose="020B0604030504040204" pitchFamily="50" charset="-128"/>
              </a:rPr>
              <a:t>(1)</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smtClean="0">
                <a:solidFill>
                  <a:prstClr val="black"/>
                </a:solidFill>
                <a:latin typeface="メイリオ" panose="020B0604030504040204" pitchFamily="50" charset="-128"/>
                <a:ea typeface="メイリオ" panose="020B0604030504040204" pitchFamily="50" charset="-128"/>
              </a:rPr>
              <a:t>の</a:t>
            </a:r>
            <a:r>
              <a:rPr lang="en-US" altLang="ja-JP" sz="2400" dirty="0" smtClean="0">
                <a:solidFill>
                  <a:prstClr val="black"/>
                </a:solidFill>
                <a:latin typeface="メイリオ" panose="020B0604030504040204" pitchFamily="50" charset="-128"/>
                <a:ea typeface="メイリオ" panose="020B0604030504040204" pitchFamily="50" charset="-128"/>
              </a:rPr>
              <a:t>Bluetooth</a:t>
            </a:r>
            <a:r>
              <a:rPr lang="ja-JP" altLang="en-US" sz="2400" dirty="0" smtClean="0">
                <a:solidFill>
                  <a:prstClr val="black"/>
                </a:solidFill>
                <a:latin typeface="メイリオ" panose="020B0604030504040204" pitchFamily="50" charset="-128"/>
                <a:ea typeface="メイリオ" panose="020B0604030504040204" pitchFamily="50" charset="-128"/>
              </a:rPr>
              <a:t>が</a:t>
            </a:r>
            <a:r>
              <a:rPr lang="en-US" altLang="ja-JP" sz="2400" dirty="0" smtClean="0">
                <a:solidFill>
                  <a:prstClr val="black"/>
                </a:solidFill>
                <a:latin typeface="メイリオ" panose="020B0604030504040204" pitchFamily="50" charset="-128"/>
                <a:ea typeface="メイリオ" panose="020B0604030504040204" pitchFamily="50" charset="-128"/>
              </a:rPr>
              <a:t>ON</a:t>
            </a:r>
            <a:r>
              <a:rPr lang="ja-JP" altLang="en-US" sz="2400" dirty="0" smtClean="0">
                <a:solidFill>
                  <a:prstClr val="black"/>
                </a:solidFill>
                <a:latin typeface="メイリオ" panose="020B0604030504040204" pitchFamily="50" charset="-128"/>
                <a:ea typeface="メイリオ" panose="020B0604030504040204" pitchFamily="50" charset="-128"/>
              </a:rPr>
              <a:t>になっているか確認</a:t>
            </a:r>
            <a:br>
              <a:rPr lang="ja-JP" altLang="en-US" sz="2400" dirty="0" smtClean="0">
                <a:solidFill>
                  <a:prstClr val="black"/>
                </a:solidFill>
                <a:latin typeface="メイリオ" panose="020B0604030504040204" pitchFamily="50" charset="-128"/>
                <a:ea typeface="メイリオ" panose="020B0604030504040204" pitchFamily="50" charset="-128"/>
              </a:rPr>
            </a:br>
            <a:r>
              <a:rPr lang="ja-JP" altLang="en-US" sz="2400" dirty="0" smtClean="0">
                <a:solidFill>
                  <a:prstClr val="black"/>
                </a:solidFill>
                <a:latin typeface="メイリオ" panose="020B0604030504040204" pitchFamily="50" charset="-128"/>
                <a:ea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rPr>
              <a:t>次のページの補足も参考にして</a:t>
            </a:r>
            <a:r>
              <a:rPr lang="en-US" altLang="ja-JP" sz="2400" dirty="0" smtClean="0">
                <a:solidFill>
                  <a:prstClr val="black"/>
                </a:solidFill>
                <a:latin typeface="メイリオ" panose="020B0604030504040204" pitchFamily="50" charset="-128"/>
                <a:ea typeface="メイリオ" panose="020B0604030504040204" pitchFamily="50" charset="-128"/>
              </a:rPr>
              <a:t>)</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smtClean="0">
                <a:solidFill>
                  <a:prstClr val="black"/>
                </a:solidFill>
                <a:latin typeface="メイリオ" panose="020B0604030504040204" pitchFamily="50" charset="-128"/>
                <a:ea typeface="メイリオ" panose="020B0604030504040204" pitchFamily="50" charset="-128"/>
              </a:rPr>
              <a:t>ScratchLink</a:t>
            </a:r>
            <a:r>
              <a:rPr lang="ja-JP" altLang="en-US" sz="2400" dirty="0" smtClean="0">
                <a:solidFill>
                  <a:prstClr val="black"/>
                </a:solidFill>
                <a:latin typeface="メイリオ" panose="020B0604030504040204" pitchFamily="50" charset="-128"/>
                <a:ea typeface="メイリオ" panose="020B0604030504040204" pitchFamily="50" charset="-128"/>
              </a:rPr>
              <a:t>を起動</a:t>
            </a: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ブラウザが</a:t>
            </a:r>
            <a:r>
              <a:rPr lang="en-US" altLang="ja-JP" sz="2400" dirty="0" smtClean="0">
                <a:solidFill>
                  <a:prstClr val="black"/>
                </a:solidFill>
                <a:latin typeface="メイリオ" panose="020B0604030504040204" pitchFamily="50" charset="-128"/>
                <a:ea typeface="メイリオ" panose="020B0604030504040204" pitchFamily="50" charset="-128"/>
              </a:rPr>
              <a:t>Scratch 3.0</a:t>
            </a:r>
            <a:r>
              <a:rPr lang="ja-JP" altLang="en-US" sz="2400" dirty="0" smtClean="0">
                <a:solidFill>
                  <a:prstClr val="black"/>
                </a:solidFill>
                <a:latin typeface="メイリオ" panose="020B0604030504040204" pitchFamily="50" charset="-128"/>
                <a:ea typeface="メイリオ" panose="020B0604030504040204" pitchFamily="50" charset="-128"/>
              </a:rPr>
              <a:t>を起動</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98292" y="4576550"/>
            <a:ext cx="3835465" cy="646331"/>
          </a:xfrm>
          <a:prstGeom prst="rect">
            <a:avLst/>
          </a:prstGeom>
          <a:solidFill>
            <a:schemeClr val="bg1"/>
          </a:solidFill>
          <a:ln w="15875">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隠</a:t>
            </a:r>
            <a:r>
              <a:rPr lang="ja-JP" altLang="en-US" dirty="0" smtClean="0">
                <a:latin typeface="メイリオ" panose="020B0604030504040204" pitchFamily="50" charset="-128"/>
                <a:ea typeface="メイリオ" panose="020B0604030504040204" pitchFamily="50" charset="-128"/>
              </a:rPr>
              <a:t>れているインディケータで起動しているか確認できます。</a:t>
            </a:r>
            <a:endParaRPr kumimoji="1" lang="ja-JP" altLang="en-US" dirty="0" smtClean="0">
              <a:latin typeface="メイリオ" panose="020B0604030504040204" pitchFamily="50" charset="-128"/>
              <a:ea typeface="メイリオ" panose="020B0604030504040204" pitchFamily="50" charset="-128"/>
            </a:endParaRPr>
          </a:p>
        </p:txBody>
      </p:sp>
      <p:sp>
        <p:nvSpPr>
          <p:cNvPr id="10" name="正方形/長方形 9"/>
          <p:cNvSpPr/>
          <p:nvPr/>
        </p:nvSpPr>
        <p:spPr>
          <a:xfrm>
            <a:off x="1965501" y="3941075"/>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260521" y="3004721"/>
            <a:ext cx="2801956" cy="1571829"/>
          </a:xfrm>
          <a:prstGeom prst="rect">
            <a:avLst/>
          </a:prstGeom>
        </p:spPr>
      </p:pic>
      <p:sp>
        <p:nvSpPr>
          <p:cNvPr id="6" name="楕円 5"/>
          <p:cNvSpPr/>
          <p:nvPr/>
        </p:nvSpPr>
        <p:spPr>
          <a:xfrm>
            <a:off x="5260521" y="3004721"/>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7994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49086" y="1954258"/>
            <a:ext cx="772886" cy="2622292"/>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41634"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830997"/>
          </a:xfrm>
          <a:prstGeom prst="rect">
            <a:avLst/>
          </a:prstGeom>
          <a:noFill/>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smtClean="0">
                <a:solidFill>
                  <a:prstClr val="black"/>
                </a:solidFill>
                <a:latin typeface="メイリオ" panose="020B0604030504040204" pitchFamily="50" charset="-128"/>
                <a:ea typeface="メイリオ" panose="020B0604030504040204" pitchFamily="50" charset="-128"/>
              </a:rPr>
              <a:t>の</a:t>
            </a:r>
            <a:r>
              <a:rPr lang="en-US" altLang="ja-JP" sz="2400" dirty="0" smtClean="0">
                <a:solidFill>
                  <a:prstClr val="black"/>
                </a:solidFill>
                <a:latin typeface="メイリオ" panose="020B0604030504040204" pitchFamily="50" charset="-128"/>
                <a:ea typeface="メイリオ" panose="020B0604030504040204" pitchFamily="50" charset="-128"/>
              </a:rPr>
              <a:t>Bluetooth</a:t>
            </a:r>
            <a:r>
              <a:rPr lang="ja-JP" altLang="en-US" sz="2400" dirty="0" smtClean="0">
                <a:solidFill>
                  <a:prstClr val="black"/>
                </a:solidFill>
                <a:latin typeface="メイリオ" panose="020B0604030504040204" pitchFamily="50" charset="-128"/>
                <a:ea typeface="メイリオ" panose="020B0604030504040204" pitchFamily="50" charset="-128"/>
              </a:rPr>
              <a:t>が</a:t>
            </a:r>
            <a:r>
              <a:rPr lang="en-US" altLang="ja-JP" sz="2400" dirty="0" smtClean="0">
                <a:solidFill>
                  <a:prstClr val="black"/>
                </a:solidFill>
                <a:latin typeface="メイリオ" panose="020B0604030504040204" pitchFamily="50" charset="-128"/>
                <a:ea typeface="メイリオ" panose="020B0604030504040204" pitchFamily="50" charset="-128"/>
              </a:rPr>
              <a:t>ON</a:t>
            </a:r>
            <a:r>
              <a:rPr lang="ja-JP" altLang="en-US" sz="2400" dirty="0" smtClean="0">
                <a:solidFill>
                  <a:prstClr val="black"/>
                </a:solidFill>
                <a:latin typeface="メイリオ" panose="020B0604030504040204" pitchFamily="50" charset="-128"/>
                <a:ea typeface="メイリオ" panose="020B0604030504040204" pitchFamily="50" charset="-128"/>
              </a:rPr>
              <a:t>になっているか確認方法</a:t>
            </a:r>
            <a:br>
              <a:rPr lang="ja-JP" altLang="en-US" sz="2400" dirty="0" smtClean="0">
                <a:solidFill>
                  <a:prstClr val="black"/>
                </a:solidFill>
                <a:latin typeface="メイリオ" panose="020B0604030504040204" pitchFamily="50" charset="-128"/>
                <a:ea typeface="メイリオ" panose="020B0604030504040204" pitchFamily="50" charset="-128"/>
              </a:rPr>
            </a:br>
            <a:endParaRPr lang="ja-JP" altLang="en-US" sz="2400"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25113" y="4865221"/>
            <a:ext cx="1749999" cy="369332"/>
          </a:xfrm>
          <a:prstGeom prst="rect">
            <a:avLst/>
          </a:prstGeom>
          <a:solidFill>
            <a:schemeClr val="bg1"/>
          </a:solidFill>
          <a:ln w="15875">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設定を選択。</a:t>
            </a:r>
            <a:endParaRPr kumimoji="1" lang="ja-JP" altLang="en-US" dirty="0" smtClean="0">
              <a:latin typeface="メイリオ" panose="020B0604030504040204" pitchFamily="50" charset="-128"/>
              <a:ea typeface="メイリオ" panose="020B0604030504040204" pitchFamily="50" charset="-128"/>
            </a:endParaRPr>
          </a:p>
        </p:txBody>
      </p:sp>
      <p:sp>
        <p:nvSpPr>
          <p:cNvPr id="6" name="楕円 5"/>
          <p:cNvSpPr/>
          <p:nvPr/>
        </p:nvSpPr>
        <p:spPr>
          <a:xfrm>
            <a:off x="751026" y="2612261"/>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2970388" y="1903194"/>
            <a:ext cx="5305425" cy="2758556"/>
          </a:xfrm>
          <a:prstGeom prst="rect">
            <a:avLst/>
          </a:prstGeom>
        </p:spPr>
      </p:pic>
      <p:sp>
        <p:nvSpPr>
          <p:cNvPr id="10" name="正方形/長方形 9"/>
          <p:cNvSpPr/>
          <p:nvPr/>
        </p:nvSpPr>
        <p:spPr>
          <a:xfrm>
            <a:off x="5623100" y="3209938"/>
            <a:ext cx="2202053" cy="578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057400" y="2971800"/>
            <a:ext cx="734786"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192491" y="4911387"/>
            <a:ext cx="4083322" cy="646331"/>
          </a:xfrm>
          <a:prstGeom prst="rect">
            <a:avLst/>
          </a:prstGeom>
          <a:solidFill>
            <a:schemeClr val="bg1"/>
          </a:solidFill>
          <a:ln w="15875">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デバイスを選択して、その中で</a:t>
            </a:r>
            <a:r>
              <a:rPr lang="en-US" altLang="ja-JP" dirty="0" smtClean="0">
                <a:latin typeface="メイリオ" panose="020B0604030504040204" pitchFamily="50" charset="-128"/>
                <a:ea typeface="メイリオ" panose="020B0604030504040204" pitchFamily="50" charset="-128"/>
              </a:rPr>
              <a:t>Bluetooth</a:t>
            </a:r>
            <a:r>
              <a:rPr lang="ja-JP" altLang="en-US" dirty="0" smtClean="0">
                <a:latin typeface="メイリオ" panose="020B0604030504040204" pitchFamily="50" charset="-128"/>
                <a:ea typeface="メイリオ" panose="020B0604030504040204" pitchFamily="50" charset="-128"/>
              </a:rPr>
              <a:t>のオンを確認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設定</a:t>
            </a:r>
            <a:r>
              <a:rPr lang="en-US" altLang="ja-JP"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111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34450" y="392129"/>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362608" y="1058398"/>
            <a:ext cx="7842942" cy="3908762"/>
          </a:xfrm>
          <a:prstGeom prst="rect">
            <a:avLst/>
          </a:prstGeom>
          <a:noFill/>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PC</a:t>
            </a:r>
            <a:r>
              <a:rPr lang="ja-JP" altLang="en-US" sz="2400" dirty="0" smtClean="0">
                <a:solidFill>
                  <a:prstClr val="black"/>
                </a:solidFill>
                <a:latin typeface="メイリオ" panose="020B0604030504040204" pitchFamily="50" charset="-128"/>
                <a:ea typeface="メイリオ" panose="020B0604030504040204" pitchFamily="50" charset="-128"/>
              </a:rPr>
              <a:t>側 </a:t>
            </a:r>
            <a:r>
              <a:rPr lang="en-US" altLang="ja-JP" sz="2400" dirty="0" smtClean="0">
                <a:solidFill>
                  <a:prstClr val="black"/>
                </a:solidFill>
                <a:latin typeface="メイリオ" panose="020B0604030504040204" pitchFamily="50" charset="-128"/>
                <a:ea typeface="メイリオ" panose="020B0604030504040204" pitchFamily="50" charset="-128"/>
              </a:rPr>
              <a:t>Scratch 3.0</a:t>
            </a:r>
            <a:r>
              <a:rPr lang="ja-JP" altLang="en-US" sz="2400" dirty="0" smtClean="0">
                <a:solidFill>
                  <a:prstClr val="black"/>
                </a:solidFill>
                <a:latin typeface="メイリオ" panose="020B0604030504040204" pitchFamily="50" charset="-128"/>
                <a:ea typeface="メイリオ" panose="020B0604030504040204" pitchFamily="50" charset="-128"/>
              </a:rPr>
              <a:t>内</a:t>
            </a:r>
            <a:r>
              <a:rPr lang="en-US" altLang="ja-JP" sz="2400" dirty="0" smtClean="0">
                <a:solidFill>
                  <a:prstClr val="black"/>
                </a:solidFill>
                <a:latin typeface="メイリオ" panose="020B0604030504040204" pitchFamily="50" charset="-128"/>
                <a:ea typeface="メイリオ" panose="020B0604030504040204" pitchFamily="50" charset="-128"/>
              </a:rPr>
              <a:t>(2)</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拡張機能を選ぶ　　　　</a:t>
            </a: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smtClean="0">
                <a:solidFill>
                  <a:prstClr val="black"/>
                </a:solidFill>
                <a:latin typeface="メイリオ" panose="020B0604030504040204" pitchFamily="50" charset="-128"/>
                <a:ea typeface="メイリオ" panose="020B0604030504040204" pitchFamily="50" charset="-128"/>
              </a:rPr>
              <a:t>micro:bit</a:t>
            </a:r>
            <a:r>
              <a:rPr lang="ja-JP" altLang="en-US" sz="2400" dirty="0" smtClean="0">
                <a:solidFill>
                  <a:prstClr val="black"/>
                </a:solidFill>
                <a:latin typeface="メイリオ" panose="020B0604030504040204" pitchFamily="50" charset="-128"/>
                <a:ea typeface="メイリオ" panose="020B0604030504040204" pitchFamily="50" charset="-128"/>
              </a:rPr>
              <a:t>を追加</a:t>
            </a:r>
            <a:r>
              <a:rPr lang="ja-JP" altLang="en-US" sz="2400" dirty="0">
                <a:solidFill>
                  <a:prstClr val="black"/>
                </a:solidFill>
                <a:latin typeface="メイリオ" panose="020B0604030504040204" pitchFamily="50" charset="-128"/>
                <a:ea typeface="メイリオ" panose="020B0604030504040204" pitchFamily="50" charset="-128"/>
              </a:rPr>
              <a:t>　</a:t>
            </a: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a:p>
            <a:pPr>
              <a:defRPr/>
            </a:pPr>
            <a:r>
              <a:rPr lang="ja-JP" altLang="en-US" sz="4000" dirty="0" smtClean="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見</a:t>
            </a:r>
            <a:r>
              <a:rPr lang="ja-JP" altLang="en-US" sz="2400" dirty="0" smtClean="0">
                <a:solidFill>
                  <a:prstClr val="black"/>
                </a:solidFill>
                <a:latin typeface="メイリオ" panose="020B0604030504040204" pitchFamily="50" charset="-128"/>
                <a:ea typeface="メイリオ" panose="020B0604030504040204" pitchFamily="50" charset="-128"/>
              </a:rPr>
              <a:t>つかった</a:t>
            </a:r>
            <a:r>
              <a:rPr lang="en-US" altLang="ja-JP" sz="2400" dirty="0" err="1" smtClean="0">
                <a:solidFill>
                  <a:prstClr val="black"/>
                </a:solidFill>
                <a:latin typeface="メイリオ" panose="020B0604030504040204" pitchFamily="50" charset="-128"/>
                <a:ea typeface="メイリオ" panose="020B0604030504040204" pitchFamily="50" charset="-128"/>
              </a:rPr>
              <a:t>micro:bit</a:t>
            </a:r>
            <a:r>
              <a:rPr lang="ja-JP" altLang="en-US" sz="2400" dirty="0" smtClean="0">
                <a:solidFill>
                  <a:prstClr val="black"/>
                </a:solidFill>
                <a:latin typeface="メイリオ" panose="020B0604030504040204" pitchFamily="50" charset="-128"/>
                <a:ea typeface="メイリオ" panose="020B0604030504040204" pitchFamily="50" charset="-128"/>
              </a:rPr>
              <a:t>を接続して完了</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284079" y="4643994"/>
            <a:ext cx="3835465" cy="1754326"/>
          </a:xfrm>
          <a:prstGeom prst="rect">
            <a:avLst/>
          </a:prstGeom>
          <a:solidFill>
            <a:schemeClr val="bg1"/>
          </a:solidFill>
          <a:ln w="15875">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が見つからない場合は、</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のリセットボタンを押すと、</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側のプログラムが正常に動作する場合もあるよ。</a:t>
            </a:r>
          </a:p>
          <a:p>
            <a:r>
              <a:rPr kumimoji="1" lang="ja-JP" altLang="en-US" dirty="0" smtClean="0">
                <a:latin typeface="メイリオ" panose="020B0604030504040204" pitchFamily="50" charset="-128"/>
                <a:ea typeface="メイリオ" panose="020B0604030504040204" pitchFamily="50" charset="-128"/>
              </a:rPr>
              <a:t>・うまく見つからない場合、接続の</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から</a:t>
            </a:r>
            <a:r>
              <a:rPr kumimoji="1" lang="en-US" altLang="ja-JP" dirty="0" smtClean="0">
                <a:latin typeface="メイリオ" panose="020B0604030504040204" pitchFamily="50" charset="-128"/>
                <a:ea typeface="メイリオ" panose="020B0604030504040204" pitchFamily="50" charset="-128"/>
              </a:rPr>
              <a:t>(3)</a:t>
            </a:r>
            <a:r>
              <a:rPr kumimoji="1" lang="ja-JP" altLang="en-US" dirty="0" smtClean="0">
                <a:latin typeface="メイリオ" panose="020B0604030504040204" pitchFamily="50" charset="-128"/>
                <a:ea typeface="メイリオ" panose="020B0604030504040204" pitchFamily="50" charset="-128"/>
              </a:rPr>
              <a:t>を確認してみよう。</a:t>
            </a:r>
          </a:p>
        </p:txBody>
      </p:sp>
      <p:pic>
        <p:nvPicPr>
          <p:cNvPr id="3" name="図 2"/>
          <p:cNvPicPr>
            <a:picLocks noChangeAspect="1"/>
          </p:cNvPicPr>
          <p:nvPr/>
        </p:nvPicPr>
        <p:blipFill>
          <a:blip r:embed="rId3"/>
          <a:stretch>
            <a:fillRect/>
          </a:stretch>
        </p:blipFill>
        <p:spPr>
          <a:xfrm>
            <a:off x="1025979" y="2075769"/>
            <a:ext cx="1866900" cy="1628775"/>
          </a:xfrm>
          <a:prstGeom prst="rect">
            <a:avLst/>
          </a:prstGeom>
        </p:spPr>
      </p:pic>
      <p:sp>
        <p:nvSpPr>
          <p:cNvPr id="6" name="楕円 5"/>
          <p:cNvSpPr/>
          <p:nvPr/>
        </p:nvSpPr>
        <p:spPr>
          <a:xfrm>
            <a:off x="828837" y="2890156"/>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5180396" y="2075769"/>
            <a:ext cx="1952625" cy="1847850"/>
          </a:xfrm>
          <a:prstGeom prst="rect">
            <a:avLst/>
          </a:prstGeom>
        </p:spPr>
      </p:pic>
      <p:pic>
        <p:nvPicPr>
          <p:cNvPr id="11" name="図 10"/>
          <p:cNvPicPr>
            <a:picLocks noChangeAspect="1"/>
          </p:cNvPicPr>
          <p:nvPr/>
        </p:nvPicPr>
        <p:blipFill>
          <a:blip r:embed="rId5"/>
          <a:stretch>
            <a:fillRect/>
          </a:stretch>
        </p:blipFill>
        <p:spPr>
          <a:xfrm>
            <a:off x="1025979" y="4575417"/>
            <a:ext cx="2744561" cy="2146059"/>
          </a:xfrm>
          <a:prstGeom prst="rect">
            <a:avLst/>
          </a:prstGeom>
        </p:spPr>
      </p:pic>
      <p:sp>
        <p:nvSpPr>
          <p:cNvPr id="12" name="楕円 11"/>
          <p:cNvSpPr/>
          <p:nvPr/>
        </p:nvSpPr>
        <p:spPr>
          <a:xfrm>
            <a:off x="3005818" y="4665447"/>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2913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89180" y="442692"/>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のプログラミングしよう</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 name="図 3"/>
          <p:cNvPicPr>
            <a:picLocks noChangeAspect="1"/>
          </p:cNvPicPr>
          <p:nvPr/>
        </p:nvPicPr>
        <p:blipFill>
          <a:blip r:embed="rId3"/>
          <a:stretch>
            <a:fillRect/>
          </a:stretch>
        </p:blipFill>
        <p:spPr>
          <a:xfrm>
            <a:off x="538843" y="1142398"/>
            <a:ext cx="2284639" cy="5213953"/>
          </a:xfrm>
          <a:prstGeom prst="rect">
            <a:avLst/>
          </a:prstGeom>
        </p:spPr>
      </p:pic>
      <p:sp>
        <p:nvSpPr>
          <p:cNvPr id="14" name="テキスト ボックス 13"/>
          <p:cNvSpPr txBox="1"/>
          <p:nvPr/>
        </p:nvSpPr>
        <p:spPr>
          <a:xfrm>
            <a:off x="3430883" y="2280542"/>
            <a:ext cx="4980214" cy="1323439"/>
          </a:xfrm>
          <a:prstGeom prst="rect">
            <a:avLst/>
          </a:prstGeom>
          <a:solidFill>
            <a:schemeClr val="bg1"/>
          </a:solidFill>
          <a:ln w="15875">
            <a:noFill/>
          </a:ln>
        </p:spPr>
        <p:txBody>
          <a:bodyPr wrap="square" rtlCol="0">
            <a:spAutoFit/>
          </a:bodyPr>
          <a:lstStyle/>
          <a:p>
            <a:r>
              <a:rPr lang="en-US" altLang="ja-JP" sz="2000" dirty="0" err="1" smtClean="0">
                <a:latin typeface="メイリオ" panose="020B0604030504040204" pitchFamily="50" charset="-128"/>
                <a:ea typeface="メイリオ" panose="020B0604030504040204" pitchFamily="50" charset="-128"/>
              </a:rPr>
              <a:t>micro:bit</a:t>
            </a:r>
            <a:r>
              <a:rPr lang="ja-JP" altLang="en-US" sz="2000" dirty="0" smtClean="0">
                <a:latin typeface="メイリオ" panose="020B0604030504040204" pitchFamily="50" charset="-128"/>
                <a:ea typeface="メイリオ" panose="020B0604030504040204" pitchFamily="50" charset="-128"/>
              </a:rPr>
              <a:t>を接続すると、使えるブロックが表示されるよ。</a:t>
            </a:r>
          </a:p>
          <a:p>
            <a:r>
              <a:rPr kumimoji="1" lang="en-US" altLang="ja-JP" sz="2000" dirty="0" err="1" smtClean="0">
                <a:latin typeface="メイリオ" panose="020B0604030504040204" pitchFamily="50" charset="-128"/>
                <a:ea typeface="メイリオ" panose="020B0604030504040204" pitchFamily="50" charset="-128"/>
              </a:rPr>
              <a:t>micro:bit</a:t>
            </a:r>
            <a:r>
              <a:rPr lang="ja-JP" altLang="en-US" sz="2000" dirty="0" smtClean="0">
                <a:latin typeface="メイリオ" panose="020B0604030504040204" pitchFamily="50" charset="-128"/>
                <a:ea typeface="メイリオ" panose="020B0604030504040204" pitchFamily="50" charset="-128"/>
              </a:rPr>
              <a:t>と</a:t>
            </a:r>
            <a:r>
              <a:rPr lang="en-US" altLang="ja-JP" sz="2000" dirty="0" smtClean="0">
                <a:latin typeface="メイリオ" panose="020B0604030504040204" pitchFamily="50" charset="-128"/>
                <a:ea typeface="メイリオ" panose="020B0604030504040204" pitchFamily="50" charset="-128"/>
              </a:rPr>
              <a:t>Scratch</a:t>
            </a:r>
            <a:r>
              <a:rPr lang="ja-JP" altLang="en-US" sz="2000" dirty="0" smtClean="0">
                <a:latin typeface="メイリオ" panose="020B0604030504040204" pitchFamily="50" charset="-128"/>
                <a:ea typeface="メイリオ" panose="020B0604030504040204" pitchFamily="50" charset="-128"/>
              </a:rPr>
              <a:t>の</a:t>
            </a:r>
            <a:r>
              <a:rPr kumimoji="1" lang="ja-JP" altLang="en-US" sz="2000" dirty="0" smtClean="0">
                <a:latin typeface="メイリオ" panose="020B0604030504040204" pitchFamily="50" charset="-128"/>
                <a:ea typeface="メイリオ" panose="020B0604030504040204" pitchFamily="50" charset="-128"/>
              </a:rPr>
              <a:t>プログラミングをやっているなら、すぐに使えると思うよ。</a:t>
            </a:r>
          </a:p>
        </p:txBody>
      </p:sp>
    </p:spTree>
    <p:extLst>
      <p:ext uri="{BB962C8B-B14F-4D97-AF65-F5344CB8AC3E}">
        <p14:creationId xmlns:p14="http://schemas.microsoft.com/office/powerpoint/2010/main" val="260517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46282" y="485886"/>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b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ネコ歩かせ</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4012237" y="5476182"/>
            <a:ext cx="3933303" cy="707886"/>
          </a:xfrm>
          <a:prstGeom prst="rect">
            <a:avLst/>
          </a:prstGeom>
          <a:solidFill>
            <a:schemeClr val="bg1"/>
          </a:solidFill>
          <a:ln w="15875">
            <a:noFill/>
          </a:ln>
        </p:spPr>
        <p:txBody>
          <a:bodyPr wrap="square" rtlCol="0">
            <a:spAutoFit/>
          </a:bodyPr>
          <a:lstStyle/>
          <a:p>
            <a:r>
              <a:rPr lang="en-US" altLang="ja-JP" sz="2000" dirty="0" err="1" smtClean="0">
                <a:latin typeface="メイリオ" panose="020B0604030504040204" pitchFamily="50" charset="-128"/>
                <a:ea typeface="メイリオ" panose="020B0604030504040204" pitchFamily="50" charset="-128"/>
              </a:rPr>
              <a:t>micro:bit</a:t>
            </a:r>
            <a:r>
              <a:rPr lang="ja-JP" altLang="en-US" sz="2000" dirty="0" smtClean="0">
                <a:latin typeface="メイリオ" panose="020B0604030504040204" pitchFamily="50" charset="-128"/>
                <a:ea typeface="メイリオ" panose="020B0604030504040204" pitchFamily="50" charset="-128"/>
              </a:rPr>
              <a:t>の</a:t>
            </a:r>
            <a:r>
              <a:rPr lang="en-US" altLang="ja-JP" sz="2000" dirty="0" smtClean="0">
                <a:latin typeface="メイリオ" panose="020B0604030504040204" pitchFamily="50" charset="-128"/>
                <a:ea typeface="メイリオ" panose="020B0604030504040204" pitchFamily="50" charset="-128"/>
              </a:rPr>
              <a:t>A</a:t>
            </a:r>
            <a:r>
              <a:rPr lang="ja-JP" altLang="en-US" sz="2000" dirty="0" smtClean="0">
                <a:latin typeface="メイリオ" panose="020B0604030504040204" pitchFamily="50" charset="-128"/>
                <a:ea typeface="メイリオ" panose="020B0604030504040204" pitchFamily="50" charset="-128"/>
              </a:rPr>
              <a:t>ボタンと</a:t>
            </a:r>
            <a:r>
              <a:rPr lang="en-US" altLang="ja-JP" sz="2000" dirty="0" smtClean="0">
                <a:latin typeface="メイリオ" panose="020B0604030504040204" pitchFamily="50" charset="-128"/>
                <a:ea typeface="メイリオ" panose="020B0604030504040204" pitchFamily="50" charset="-128"/>
              </a:rPr>
              <a:t>B</a:t>
            </a:r>
            <a:r>
              <a:rPr lang="ja-JP" altLang="en-US" sz="2000" dirty="0" smtClean="0">
                <a:latin typeface="メイリオ" panose="020B0604030504040204" pitchFamily="50" charset="-128"/>
                <a:ea typeface="メイリオ" panose="020B0604030504040204" pitchFamily="50" charset="-128"/>
              </a:rPr>
              <a:t>ボタンを押すと、それ</a:t>
            </a:r>
            <a:r>
              <a:rPr lang="ja-JP" altLang="en-US" sz="2000" dirty="0" err="1" smtClean="0">
                <a:latin typeface="メイリオ" panose="020B0604030504040204" pitchFamily="50" charset="-128"/>
                <a:ea typeface="メイリオ" panose="020B0604030504040204" pitchFamily="50" charset="-128"/>
              </a:rPr>
              <a:t>ぞけ</a:t>
            </a:r>
            <a:r>
              <a:rPr lang="ja-JP" altLang="en-US" sz="2000" dirty="0" smtClean="0">
                <a:latin typeface="メイリオ" panose="020B0604030504040204" pitchFamily="50" charset="-128"/>
                <a:ea typeface="メイリオ" panose="020B0604030504040204" pitchFamily="50" charset="-128"/>
              </a:rPr>
              <a:t>左右に動くよ</a:t>
            </a:r>
            <a:endParaRPr kumimoji="1" lang="ja-JP" altLang="en-US" sz="20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522095" y="1316883"/>
            <a:ext cx="6410325" cy="3857625"/>
          </a:xfrm>
          <a:prstGeom prst="rect">
            <a:avLst/>
          </a:prstGeom>
        </p:spPr>
      </p:pic>
    </p:spTree>
    <p:extLst>
      <p:ext uri="{BB962C8B-B14F-4D97-AF65-F5344CB8AC3E}">
        <p14:creationId xmlns:p14="http://schemas.microsoft.com/office/powerpoint/2010/main" val="3689235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35694" y="1220944"/>
            <a:ext cx="7509846" cy="493236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40988" y="288425"/>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a:t>
            </a:r>
            <a:b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noProof="0" dirty="0" smtClean="0">
                <a:solidFill>
                  <a:prstClr val="black"/>
                </a:solidFill>
                <a:latin typeface="メイリオ" panose="020B0604030504040204" pitchFamily="50" charset="-128"/>
                <a:ea typeface="メイリオ" panose="020B0604030504040204" pitchFamily="50" charset="-128"/>
              </a:rPr>
              <a:t>ボール動かし</a:t>
            </a: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1379880" y="6338858"/>
            <a:ext cx="6281986" cy="400110"/>
          </a:xfrm>
          <a:prstGeom prst="rect">
            <a:avLst/>
          </a:prstGeom>
          <a:solidFill>
            <a:schemeClr val="bg1"/>
          </a:solidFill>
          <a:ln w="15875">
            <a:noFill/>
          </a:ln>
        </p:spPr>
        <p:txBody>
          <a:bodyPr wrap="square" rtlCol="0">
            <a:spAutoFit/>
          </a:bodyPr>
          <a:lstStyle/>
          <a:p>
            <a:r>
              <a:rPr lang="en-US" altLang="ja-JP" sz="2000" dirty="0" err="1" smtClean="0">
                <a:latin typeface="メイリオ" panose="020B0604030504040204" pitchFamily="50" charset="-128"/>
                <a:ea typeface="メイリオ" panose="020B0604030504040204" pitchFamily="50" charset="-128"/>
              </a:rPr>
              <a:t>micro:bit</a:t>
            </a:r>
            <a:r>
              <a:rPr lang="ja-JP" altLang="en-US" sz="2000" dirty="0" smtClean="0">
                <a:latin typeface="メイリオ" panose="020B0604030504040204" pitchFamily="50" charset="-128"/>
                <a:ea typeface="メイリオ" panose="020B0604030504040204" pitchFamily="50" charset="-128"/>
              </a:rPr>
              <a:t>の前後左右に傾けるとボールが動くよ</a:t>
            </a:r>
            <a:endParaRPr kumimoji="1"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33324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705508" y="380758"/>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 </a:t>
            </a:r>
            <a:r>
              <a:rPr lang="ja-JP" altLang="en-US" sz="2400" dirty="0">
                <a:solidFill>
                  <a:prstClr val="black"/>
                </a:solidFill>
                <a:latin typeface="メイリオ" panose="020B0604030504040204" pitchFamily="50" charset="-128"/>
                <a:ea typeface="メイリオ" panose="020B0604030504040204" pitchFamily="50" charset="-128"/>
              </a:rPr>
              <a:t>チャレンジ</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1020651" y="5204491"/>
            <a:ext cx="6281986" cy="1015663"/>
          </a:xfrm>
          <a:prstGeom prst="rect">
            <a:avLst/>
          </a:prstGeom>
          <a:solidFill>
            <a:schemeClr val="bg1"/>
          </a:solidFill>
          <a:ln w="15875">
            <a:noFill/>
          </a:ln>
        </p:spPr>
        <p:txBody>
          <a:bodyPr wrap="square" rtlCol="0">
            <a:spAutoFit/>
          </a:bodyPr>
          <a:lstStyle/>
          <a:p>
            <a:r>
              <a:rPr lang="en-US" altLang="ja-JP" sz="2000" dirty="0" err="1" smtClean="0">
                <a:latin typeface="メイリオ" panose="020B0604030504040204" pitchFamily="50" charset="-128"/>
                <a:ea typeface="メイリオ" panose="020B0604030504040204" pitchFamily="50" charset="-128"/>
              </a:rPr>
              <a:t>micro:bit</a:t>
            </a:r>
            <a:r>
              <a:rPr lang="ja-JP" altLang="en-US" sz="2000" dirty="0" smtClean="0">
                <a:latin typeface="メイリオ" panose="020B0604030504040204" pitchFamily="50" charset="-128"/>
                <a:ea typeface="メイリオ" panose="020B0604030504040204" pitchFamily="50" charset="-128"/>
              </a:rPr>
              <a:t>工作して、本格的なジョイスティックゲームも作ることもできるよ。</a:t>
            </a:r>
            <a:br>
              <a:rPr lang="ja-JP" altLang="en-US" sz="2000" dirty="0" smtClean="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スイッチ</a:t>
            </a:r>
            <a:r>
              <a:rPr lang="ja-JP" altLang="en-US" sz="2000" dirty="0" smtClean="0">
                <a:latin typeface="メイリオ" panose="020B0604030504040204" pitchFamily="50" charset="-128"/>
                <a:ea typeface="メイリオ" panose="020B0604030504040204" pitchFamily="50" charset="-128"/>
              </a:rPr>
              <a:t>はポート</a:t>
            </a:r>
            <a:r>
              <a:rPr lang="en-US" altLang="ja-JP" sz="2000" dirty="0" smtClean="0">
                <a:latin typeface="メイリオ" panose="020B0604030504040204" pitchFamily="50" charset="-128"/>
                <a:ea typeface="メイリオ" panose="020B0604030504040204" pitchFamily="50" charset="-128"/>
              </a:rPr>
              <a:t>0</a:t>
            </a:r>
            <a:r>
              <a:rPr lang="ja-JP" altLang="en-US" sz="2000" dirty="0" smtClean="0">
                <a:latin typeface="メイリオ" panose="020B0604030504040204" pitchFamily="50" charset="-128"/>
                <a:ea typeface="メイリオ" panose="020B0604030504040204" pitchFamily="50" charset="-128"/>
              </a:rPr>
              <a:t>に、つないでいます。</a:t>
            </a:r>
            <a:endParaRPr kumimoji="1" lang="ja-JP" altLang="en-US" sz="20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004206"/>
            <a:ext cx="5323114" cy="3992336"/>
          </a:xfrm>
          <a:prstGeom prst="rect">
            <a:avLst/>
          </a:prstGeom>
        </p:spPr>
      </p:pic>
    </p:spTree>
    <p:extLst>
      <p:ext uri="{BB962C8B-B14F-4D97-AF65-F5344CB8AC3E}">
        <p14:creationId xmlns:p14="http://schemas.microsoft.com/office/powerpoint/2010/main" val="1589727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658105" y="339692"/>
            <a:ext cx="7860890" cy="400110"/>
          </a:xfrm>
          <a:prstGeom prst="rect">
            <a:avLst/>
          </a:prstGeom>
          <a:noFill/>
        </p:spPr>
        <p:txBody>
          <a:bodyPr wrap="square" rtlCol="0">
            <a:spAutoFit/>
          </a:bodyPr>
          <a:lstStyle/>
          <a:p>
            <a:pPr lvl="0">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000" dirty="0" err="1" smtClean="0">
                <a:solidFill>
                  <a:prstClr val="black"/>
                </a:solidFill>
                <a:latin typeface="メイリオ" panose="020B0604030504040204" pitchFamily="50" charset="-128"/>
                <a:ea typeface="メイリオ" panose="020B0604030504040204" pitchFamily="50" charset="-128"/>
              </a:rPr>
              <a:t>micro:bit</a:t>
            </a:r>
            <a:r>
              <a:rPr lang="ja-JP" altLang="en-US" sz="2000" dirty="0" smtClean="0">
                <a:solidFill>
                  <a:prstClr val="black"/>
                </a:solidFill>
                <a:latin typeface="メイリオ" panose="020B0604030504040204" pitchFamily="50" charset="-128"/>
                <a:ea typeface="メイリオ" panose="020B0604030504040204" pitchFamily="50" charset="-128"/>
              </a:rPr>
              <a:t> </a:t>
            </a:r>
            <a:r>
              <a:rPr lang="en-US" altLang="ja-JP" sz="2000" dirty="0" smtClean="0">
                <a:solidFill>
                  <a:prstClr val="black"/>
                </a:solidFill>
                <a:latin typeface="メイリオ" panose="020B0604030504040204" pitchFamily="50" charset="-128"/>
                <a:ea typeface="メイリオ" panose="020B0604030504040204" pitchFamily="50" charset="-128"/>
              </a:rPr>
              <a:t>Box</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658105" y="2381516"/>
            <a:ext cx="8318091" cy="338554"/>
          </a:xfrm>
          <a:prstGeom prst="rect">
            <a:avLst/>
          </a:prstGeom>
          <a:noFill/>
          <a:ln w="15875">
            <a:noFill/>
          </a:ln>
        </p:spPr>
        <p:txBody>
          <a:bodyPr wrap="square" rtlCol="0">
            <a:spAutoFit/>
          </a:bodyPr>
          <a:lstStyle/>
          <a:p>
            <a:endParaRPr kumimoji="1" lang="ja-JP" altLang="en-US" sz="16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78365" y="4361783"/>
            <a:ext cx="4310185" cy="1477328"/>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4.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で外部装置の制御</a:t>
            </a:r>
            <a:r>
              <a:rPr lang="en-US" altLang="ja-JP" dirty="0">
                <a:latin typeface="メイリオ" panose="020B0604030504040204" pitchFamily="50" charset="-128"/>
                <a:ea typeface="メイリオ" panose="020B0604030504040204" pitchFamily="50" charset="-128"/>
              </a:rPr>
              <a:t>(L</a:t>
            </a:r>
            <a:r>
              <a:rPr lang="ja-JP" altLang="en-US" dirty="0">
                <a:latin typeface="メイリオ" panose="020B0604030504040204" pitchFamily="50" charset="-128"/>
                <a:ea typeface="メイリオ" panose="020B0604030504040204" pitchFamily="50" charset="-128"/>
              </a:rPr>
              <a:t>チカに挑戦</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用に</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を含めて、必要なパーツを</a:t>
            </a:r>
            <a:r>
              <a:rPr lang="en-US" altLang="ja-JP" dirty="0" smtClean="0">
                <a:latin typeface="メイリオ" panose="020B0604030504040204" pitchFamily="50" charset="-128"/>
                <a:ea typeface="メイリオ" panose="020B0604030504040204" pitchFamily="50" charset="-128"/>
              </a:rPr>
              <a:t>100</a:t>
            </a:r>
            <a:r>
              <a:rPr lang="ja-JP" altLang="en-US" dirty="0" smtClean="0">
                <a:latin typeface="メイリオ" panose="020B0604030504040204" pitchFamily="50" charset="-128"/>
                <a:ea typeface="メイリオ" panose="020B0604030504040204" pitchFamily="50" charset="-128"/>
              </a:rPr>
              <a:t>均のボックスに入れてセットにしておくと、子供達は使いやすいです。</a:t>
            </a:r>
            <a:endParaRPr lang="en-US" altLang="ja-JP"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78365" y="864968"/>
            <a:ext cx="4310185" cy="303309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04216789"/>
              </p:ext>
            </p:extLst>
          </p:nvPr>
        </p:nvGraphicFramePr>
        <p:xfrm>
          <a:off x="4817150" y="931341"/>
          <a:ext cx="4180116" cy="4572000"/>
        </p:xfrm>
        <a:graphic>
          <a:graphicData uri="http://schemas.openxmlformats.org/drawingml/2006/table">
            <a:tbl>
              <a:tblPr firstRow="1" bandRow="1">
                <a:tableStyleId>{5C22544A-7EE6-4342-B048-85BDC9FD1C3A}</a:tableStyleId>
              </a:tblPr>
              <a:tblGrid>
                <a:gridCol w="1844907">
                  <a:extLst>
                    <a:ext uri="{9D8B030D-6E8A-4147-A177-3AD203B41FA5}">
                      <a16:colId xmlns:a16="http://schemas.microsoft.com/office/drawing/2014/main" val="801467236"/>
                    </a:ext>
                  </a:extLst>
                </a:gridCol>
                <a:gridCol w="2335209">
                  <a:extLst>
                    <a:ext uri="{9D8B030D-6E8A-4147-A177-3AD203B41FA5}">
                      <a16:colId xmlns:a16="http://schemas.microsoft.com/office/drawing/2014/main" val="198886503"/>
                    </a:ext>
                  </a:extLst>
                </a:gridCol>
              </a:tblGrid>
              <a:tr h="234759">
                <a:tc>
                  <a:txBody>
                    <a:bodyPr/>
                    <a:lstStyle/>
                    <a:p>
                      <a:r>
                        <a:rPr kumimoji="1" lang="ja-JP" altLang="en-US" sz="1800" dirty="0" smtClean="0">
                          <a:solidFill>
                            <a:schemeClr val="tx1"/>
                          </a:solidFill>
                          <a:latin typeface="+mn-ea"/>
                          <a:ea typeface="+mn-ea"/>
                        </a:rPr>
                        <a:t>パーツ</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800" dirty="0" smtClean="0">
                          <a:solidFill>
                            <a:schemeClr val="tx1"/>
                          </a:solidFill>
                          <a:latin typeface="+mn-ea"/>
                          <a:ea typeface="+mn-ea"/>
                        </a:rPr>
                        <a:t>備考</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56555837"/>
                  </a:ext>
                </a:extLst>
              </a:tr>
              <a:tr h="292947">
                <a:tc>
                  <a:txBody>
                    <a:bodyPr/>
                    <a:lstStyle/>
                    <a:p>
                      <a:r>
                        <a:rPr kumimoji="1" lang="en-US" altLang="ja-JP" sz="1800" dirty="0" err="1" smtClean="0">
                          <a:solidFill>
                            <a:schemeClr val="tx1"/>
                          </a:solidFill>
                          <a:latin typeface="+mn-ea"/>
                          <a:ea typeface="+mn-ea"/>
                        </a:rPr>
                        <a:t>micro:bit</a:t>
                      </a:r>
                      <a:r>
                        <a:rPr kumimoji="1" lang="ja-JP" altLang="en-US" sz="1800" dirty="0" smtClean="0">
                          <a:solidFill>
                            <a:schemeClr val="tx1"/>
                          </a:solidFill>
                          <a:latin typeface="+mn-ea"/>
                          <a:ea typeface="+mn-ea"/>
                        </a:rPr>
                        <a:t>本体</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7508564"/>
                  </a:ext>
                </a:extLst>
              </a:tr>
              <a:tr h="292947">
                <a:tc>
                  <a:txBody>
                    <a:bodyPr/>
                    <a:lstStyle/>
                    <a:p>
                      <a:r>
                        <a:rPr kumimoji="1" lang="ja-JP" altLang="en-US" sz="1800" dirty="0" smtClean="0">
                          <a:solidFill>
                            <a:schemeClr val="tx1"/>
                          </a:solidFill>
                          <a:latin typeface="+mn-ea"/>
                          <a:ea typeface="+mn-ea"/>
                        </a:rPr>
                        <a:t>電池ボックス</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mn-ea"/>
                          <a:ea typeface="+mn-ea"/>
                        </a:rPr>
                        <a:t>スイッチ付</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785961"/>
                  </a:ext>
                </a:extLst>
              </a:tr>
              <a:tr h="292947">
                <a:tc>
                  <a:txBody>
                    <a:bodyPr/>
                    <a:lstStyle/>
                    <a:p>
                      <a:r>
                        <a:rPr kumimoji="1" lang="en-US" altLang="ja-JP" sz="1800" dirty="0" smtClean="0">
                          <a:solidFill>
                            <a:schemeClr val="tx1"/>
                          </a:solidFill>
                          <a:latin typeface="+mn-ea"/>
                          <a:ea typeface="+mn-ea"/>
                        </a:rPr>
                        <a:t>USB</a:t>
                      </a:r>
                      <a:r>
                        <a:rPr kumimoji="1" lang="ja-JP" altLang="en-US" sz="1800" dirty="0" smtClean="0">
                          <a:solidFill>
                            <a:schemeClr val="tx1"/>
                          </a:solidFill>
                          <a:latin typeface="+mn-ea"/>
                          <a:ea typeface="+mn-ea"/>
                        </a:rPr>
                        <a:t>ケーブル</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904617"/>
                  </a:ext>
                </a:extLst>
              </a:tr>
              <a:tr h="292947">
                <a:tc>
                  <a:txBody>
                    <a:bodyPr/>
                    <a:lstStyle/>
                    <a:p>
                      <a:r>
                        <a:rPr kumimoji="1" lang="ja-JP" altLang="en-US" sz="1800" dirty="0" smtClean="0">
                          <a:solidFill>
                            <a:schemeClr val="tx1"/>
                          </a:solidFill>
                          <a:latin typeface="+mn-ea"/>
                          <a:ea typeface="+mn-ea"/>
                        </a:rPr>
                        <a:t>ブレッドボード</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solidFill>
                            <a:schemeClr val="tx1"/>
                          </a:solidFill>
                          <a:latin typeface="+mn-ea"/>
                          <a:ea typeface="+mn-ea"/>
                        </a:rPr>
                        <a:t>45</a:t>
                      </a:r>
                      <a:r>
                        <a:rPr kumimoji="1" lang="ja-JP" altLang="en-US" sz="1800" dirty="0" smtClean="0">
                          <a:solidFill>
                            <a:schemeClr val="tx1"/>
                          </a:solidFill>
                          <a:latin typeface="+mn-ea"/>
                          <a:ea typeface="+mn-ea"/>
                        </a:rPr>
                        <a:t> </a:t>
                      </a:r>
                      <a:r>
                        <a:rPr kumimoji="1" lang="en-US" altLang="ja-JP" sz="1800" dirty="0" smtClean="0">
                          <a:solidFill>
                            <a:schemeClr val="tx1"/>
                          </a:solidFill>
                          <a:latin typeface="+mn-ea"/>
                          <a:ea typeface="+mn-ea"/>
                        </a:rPr>
                        <a:t>x 34.5mm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7574960"/>
                  </a:ext>
                </a:extLst>
              </a:tr>
              <a:tr h="292947">
                <a:tc>
                  <a:txBody>
                    <a:bodyPr/>
                    <a:lstStyle/>
                    <a:p>
                      <a:r>
                        <a:rPr kumimoji="1" lang="ja-JP" altLang="en-US" sz="1800" dirty="0" smtClean="0">
                          <a:solidFill>
                            <a:schemeClr val="tx1"/>
                          </a:solidFill>
                          <a:latin typeface="+mn-ea"/>
                          <a:ea typeface="+mn-ea"/>
                        </a:rPr>
                        <a:t>ワニ口クリップケーブル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solidFill>
                            <a:schemeClr val="tx1"/>
                          </a:solidFill>
                          <a:latin typeface="+mn-ea"/>
                          <a:ea typeface="+mn-ea"/>
                        </a:rPr>
                        <a:t>3</a:t>
                      </a:r>
                      <a:r>
                        <a:rPr kumimoji="1" lang="ja-JP" altLang="en-US" sz="1800" dirty="0" smtClean="0">
                          <a:solidFill>
                            <a:schemeClr val="tx1"/>
                          </a:solidFill>
                          <a:latin typeface="+mn-ea"/>
                          <a:ea typeface="+mn-ea"/>
                        </a:rPr>
                        <a:t>本</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243279"/>
                  </a:ext>
                </a:extLst>
              </a:tr>
              <a:tr h="600279">
                <a:tc>
                  <a:txBody>
                    <a:bodyPr/>
                    <a:lstStyle/>
                    <a:p>
                      <a:r>
                        <a:rPr kumimoji="1" lang="ja-JP" altLang="en-US" sz="1800" dirty="0" smtClean="0">
                          <a:solidFill>
                            <a:schemeClr val="tx1"/>
                          </a:solidFill>
                          <a:latin typeface="+mn-ea"/>
                          <a:ea typeface="+mn-ea"/>
                        </a:rPr>
                        <a:t>ブレッドボード用ジャンバー線</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solidFill>
                            <a:schemeClr val="tx1"/>
                          </a:solidFill>
                          <a:latin typeface="+mn-ea"/>
                          <a:ea typeface="+mn-ea"/>
                        </a:rPr>
                        <a:t>3</a:t>
                      </a:r>
                      <a:r>
                        <a:rPr kumimoji="1" lang="ja-JP" altLang="en-US" sz="1800" dirty="0" smtClean="0">
                          <a:solidFill>
                            <a:schemeClr val="tx1"/>
                          </a:solidFill>
                          <a:latin typeface="+mn-ea"/>
                          <a:ea typeface="+mn-ea"/>
                        </a:rPr>
                        <a:t>本</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272695"/>
                  </a:ext>
                </a:extLst>
              </a:tr>
              <a:tr h="292947">
                <a:tc>
                  <a:txBody>
                    <a:bodyPr/>
                    <a:lstStyle/>
                    <a:p>
                      <a:r>
                        <a:rPr kumimoji="1" lang="ja-JP" altLang="en-US" sz="1800" dirty="0" smtClean="0">
                          <a:solidFill>
                            <a:schemeClr val="tx1"/>
                          </a:solidFill>
                          <a:latin typeface="+mn-ea"/>
                          <a:ea typeface="+mn-ea"/>
                        </a:rPr>
                        <a:t>スピーカー</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669661"/>
                  </a:ext>
                </a:extLst>
              </a:tr>
              <a:tr h="292947">
                <a:tc>
                  <a:txBody>
                    <a:bodyPr/>
                    <a:lstStyle/>
                    <a:p>
                      <a:r>
                        <a:rPr kumimoji="1" lang="ja-JP" altLang="en-US" sz="1800" dirty="0" smtClean="0">
                          <a:solidFill>
                            <a:schemeClr val="tx1"/>
                          </a:solidFill>
                          <a:latin typeface="+mn-ea"/>
                          <a:ea typeface="+mn-ea"/>
                        </a:rPr>
                        <a:t>小型モーター</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mn-ea"/>
                          <a:ea typeface="+mn-ea"/>
                        </a:rPr>
                        <a:t>振動モーター</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078165"/>
                  </a:ext>
                </a:extLst>
              </a:tr>
              <a:tr h="292947">
                <a:tc>
                  <a:txBody>
                    <a:bodyPr/>
                    <a:lstStyle/>
                    <a:p>
                      <a:r>
                        <a:rPr kumimoji="1" lang="en-US" altLang="ja-JP" sz="1800" dirty="0" smtClean="0">
                          <a:solidFill>
                            <a:schemeClr val="tx1"/>
                          </a:solidFill>
                          <a:latin typeface="+mn-ea"/>
                          <a:ea typeface="+mn-ea"/>
                        </a:rPr>
                        <a:t>LED</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solidFill>
                            <a:schemeClr val="tx1"/>
                          </a:solidFill>
                          <a:latin typeface="+mn-ea"/>
                          <a:ea typeface="+mn-ea"/>
                        </a:rPr>
                        <a:t>2</a:t>
                      </a:r>
                      <a:r>
                        <a:rPr kumimoji="1" lang="ja-JP" altLang="en-US" sz="1800" dirty="0" smtClean="0">
                          <a:solidFill>
                            <a:schemeClr val="tx1"/>
                          </a:solidFill>
                          <a:latin typeface="+mn-ea"/>
                          <a:ea typeface="+mn-ea"/>
                        </a:rPr>
                        <a:t>個</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34833"/>
                  </a:ext>
                </a:extLst>
              </a:tr>
              <a:tr h="292947">
                <a:tc>
                  <a:txBody>
                    <a:bodyPr/>
                    <a:lstStyle/>
                    <a:p>
                      <a:r>
                        <a:rPr kumimoji="1" lang="ja-JP" altLang="en-US" sz="1800" dirty="0" smtClean="0">
                          <a:solidFill>
                            <a:schemeClr val="tx1"/>
                          </a:solidFill>
                          <a:latin typeface="+mn-ea"/>
                          <a:ea typeface="+mn-ea"/>
                        </a:rPr>
                        <a:t>抵抗</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solidFill>
                            <a:schemeClr val="tx1"/>
                          </a:solidFill>
                          <a:latin typeface="+mn-ea"/>
                          <a:ea typeface="+mn-ea"/>
                        </a:rPr>
                        <a:t>330Ωx2</a:t>
                      </a:r>
                      <a:r>
                        <a:rPr kumimoji="1" lang="ja-JP" altLang="en-US" sz="1800" dirty="0" smtClean="0">
                          <a:solidFill>
                            <a:schemeClr val="tx1"/>
                          </a:solidFill>
                          <a:latin typeface="+mn-ea"/>
                          <a:ea typeface="+mn-ea"/>
                        </a:rPr>
                        <a:t>本</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699698"/>
                  </a:ext>
                </a:extLst>
              </a:tr>
            </a:tbl>
          </a:graphicData>
        </a:graphic>
      </p:graphicFrame>
    </p:spTree>
    <p:extLst>
      <p:ext uri="{BB962C8B-B14F-4D97-AF65-F5344CB8AC3E}">
        <p14:creationId xmlns:p14="http://schemas.microsoft.com/office/powerpoint/2010/main" val="425306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42214" y="330152"/>
            <a:ext cx="60631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kumimoji="1" lang="en-US" altLang="ja-JP" sz="2400" dirty="0" err="1" smtClean="0">
                <a:solidFill>
                  <a:schemeClr val="tx1"/>
                </a:solidFill>
                <a:latin typeface="メイリオ" panose="020B0604030504040204" pitchFamily="50" charset="-128"/>
                <a:ea typeface="メイリオ" panose="020B0604030504040204" pitchFamily="50" charset="-128"/>
              </a:rPr>
              <a:t>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rPr>
              <a:t>ハードウェア</a:t>
            </a:r>
            <a:endParaRPr kumimoji="1" lang="ja-JP" altLang="en-US" sz="2400" dirty="0">
              <a:latin typeface="メイリオ" panose="020B0604030504040204" pitchFamily="50" charset="-128"/>
              <a:ea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85" y="878807"/>
            <a:ext cx="70389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94601" y="2074913"/>
            <a:ext cx="1219200"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電池</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コネクタ</a:t>
            </a:r>
            <a:endParaRPr kumimoji="1" lang="ja-JP" altLang="en-US" sz="16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264401" y="801858"/>
            <a:ext cx="1879599" cy="830997"/>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USB</a:t>
            </a:r>
            <a:r>
              <a:rPr kumimoji="1" lang="ja-JP" altLang="en-US" sz="1600" dirty="0" smtClean="0">
                <a:latin typeface="メイリオ" panose="020B0604030504040204" pitchFamily="50" charset="-128"/>
                <a:ea typeface="メイリオ" panose="020B0604030504040204" pitchFamily="50" charset="-128"/>
              </a:rPr>
              <a:t>コネクタ</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プログラム転送</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電源</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539344" y="4738284"/>
            <a:ext cx="1219200"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加速度・</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方位センサ</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306457" y="4753932"/>
            <a:ext cx="24384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ピン</a:t>
            </a:r>
            <a:r>
              <a:rPr kumimoji="1" lang="ja-JP" altLang="en-US" sz="1600" dirty="0" smtClean="0">
                <a:latin typeface="メイリオ" panose="020B0604030504040204" pitchFamily="50" charset="-128"/>
                <a:ea typeface="メイリオ" panose="020B0604030504040204" pitchFamily="50" charset="-128"/>
              </a:rPr>
              <a:t>エッジコネクター</a:t>
            </a:r>
            <a:br>
              <a:rPr kumimoji="1" lang="ja-JP" altLang="en-US"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外部インタフェース</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73219" y="5627599"/>
            <a:ext cx="1683657"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表</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おもて</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cxnSp>
        <p:nvCxnSpPr>
          <p:cNvPr id="12" name="直線矢印コネクタ 11"/>
          <p:cNvCxnSpPr/>
          <p:nvPr/>
        </p:nvCxnSpPr>
        <p:spPr>
          <a:xfrm>
            <a:off x="6585857" y="1632857"/>
            <a:ext cx="0" cy="54611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テキスト ボックス 13"/>
          <p:cNvSpPr txBox="1"/>
          <p:nvPr/>
        </p:nvSpPr>
        <p:spPr>
          <a:xfrm>
            <a:off x="6095833" y="1148286"/>
            <a:ext cx="996127"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リセット</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ボタン</a:t>
            </a:r>
            <a:endParaRPr kumimoji="1" lang="ja-JP" altLang="en-US" sz="16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71286" y="3221541"/>
            <a:ext cx="870857"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ボタン</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775445" y="1048080"/>
            <a:ext cx="1219200"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無線</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アンテナ</a:t>
            </a:r>
            <a:endParaRPr kumimoji="1" lang="ja-JP" altLang="en-US" sz="16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446978" y="4731991"/>
            <a:ext cx="1019796" cy="400110"/>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237157" y="4738284"/>
            <a:ext cx="1389909" cy="830997"/>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rPr>
              <a:t>5 x 5 LED</a:t>
            </a:r>
            <a:r>
              <a:rPr lang="ja-JP" altLang="en-US" sz="1600" dirty="0" smtClean="0">
                <a:latin typeface="メイリオ" panose="020B0604030504040204" pitchFamily="50" charset="-128"/>
                <a:ea typeface="メイリオ" panose="020B0604030504040204" pitchFamily="50" charset="-128"/>
              </a:rPr>
              <a:t>マトリックス</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光センサー</a:t>
            </a:r>
            <a:endParaRPr kumimoji="1" lang="ja-JP" altLang="en-US" sz="16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854833" y="998559"/>
            <a:ext cx="1342572" cy="830997"/>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CPU/</a:t>
            </a:r>
            <a:r>
              <a:rPr kumimoji="1" lang="ja-JP" altLang="en-US" sz="1600" dirty="0" smtClean="0">
                <a:latin typeface="メイリオ" panose="020B0604030504040204" pitchFamily="50" charset="-128"/>
                <a:ea typeface="メイリオ" panose="020B0604030504040204" pitchFamily="50" charset="-128"/>
              </a:rPr>
              <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メモリ</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温度センサ</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580744" y="5631533"/>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裏</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うら</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95647" y="4726131"/>
            <a:ext cx="1977572" cy="830997"/>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デジタル</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アナログ</a:t>
            </a:r>
            <a:br>
              <a:rPr lang="ja-JP" altLang="en-US" sz="1600" dirty="0" smtClean="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IO</a:t>
            </a:r>
            <a:r>
              <a:rPr lang="ja-JP" altLang="en-US" sz="1600" dirty="0" smtClean="0">
                <a:latin typeface="メイリオ" panose="020B0604030504040204" pitchFamily="50" charset="-128"/>
                <a:ea typeface="メイリオ" panose="020B0604030504040204" pitchFamily="50" charset="-128"/>
              </a:rPr>
              <a:t>リング</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大型ピン</a:t>
            </a:r>
            <a:r>
              <a:rPr kumimoji="1" lang="ja-JP" altLang="en-US" sz="1600" dirty="0" smtClean="0">
                <a:latin typeface="メイリオ" panose="020B0604030504040204" pitchFamily="50" charset="-128"/>
                <a:ea typeface="メイリオ" panose="020B0604030504040204" pitchFamily="50" charset="-128"/>
              </a:rPr>
              <a:t>エッジコネクター</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671286" y="6209071"/>
            <a:ext cx="7632056"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イギリスでは</a:t>
            </a:r>
            <a:r>
              <a:rPr kumimoji="1" lang="en-US" altLang="ja-JP" dirty="0" smtClean="0">
                <a:latin typeface="メイリオ" panose="020B0604030504040204" pitchFamily="50" charset="-128"/>
                <a:ea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rPr>
              <a:t>万人の子供が</a:t>
            </a:r>
            <a:r>
              <a:rPr kumimoji="1" lang="en-US" altLang="ja-JP" dirty="0" err="1"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を持っているよ。</a:t>
            </a:r>
            <a:endParaRPr kumimoji="1" lang="ja-JP" altLang="en-US" dirty="0">
              <a:latin typeface="メイリオ" panose="020B0604030504040204" pitchFamily="50" charset="-128"/>
              <a:ea typeface="メイリオ" panose="020B0604030504040204" pitchFamily="50" charset="-128"/>
            </a:endParaRPr>
          </a:p>
        </p:txBody>
      </p:sp>
      <p:sp>
        <p:nvSpPr>
          <p:cNvPr id="3" name="楕円 2"/>
          <p:cNvSpPr/>
          <p:nvPr/>
        </p:nvSpPr>
        <p:spPr>
          <a:xfrm>
            <a:off x="6799006" y="2300748"/>
            <a:ext cx="737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754761" y="2204883"/>
            <a:ext cx="132735" cy="19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カギ線コネクタ 12"/>
          <p:cNvCxnSpPr>
            <a:endCxn id="5" idx="2"/>
          </p:cNvCxnSpPr>
          <p:nvPr/>
        </p:nvCxnSpPr>
        <p:spPr>
          <a:xfrm rot="10800000">
            <a:off x="6821129" y="2396613"/>
            <a:ext cx="1075110" cy="5037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594600" y="2979187"/>
            <a:ext cx="1219200"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電源</a:t>
            </a:r>
            <a:r>
              <a:rPr kumimoji="1" lang="en-US" altLang="ja-JP" sz="1600" dirty="0" smtClean="0">
                <a:latin typeface="メイリオ" panose="020B0604030504040204" pitchFamily="50" charset="-128"/>
                <a:ea typeface="メイリオ" panose="020B0604030504040204" pitchFamily="50" charset="-128"/>
              </a:rPr>
              <a:t>LED</a:t>
            </a:r>
            <a:br>
              <a:rPr kumimoji="1" lang="en-US" altLang="ja-JP"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転送中</a:t>
            </a:r>
            <a:r>
              <a:rPr kumimoji="1" lang="en-US" altLang="ja-JP" sz="1600" dirty="0" smtClean="0">
                <a:latin typeface="メイリオ" panose="020B0604030504040204" pitchFamily="50" charset="-128"/>
                <a:ea typeface="メイリオ" panose="020B0604030504040204" pitchFamily="50" charset="-128"/>
              </a:rPr>
              <a:t>LED</a:t>
            </a:r>
            <a:endParaRPr kumimoji="1" lang="ja-JP" altLang="en-US" sz="16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4</a:t>
            </a:fld>
            <a:endParaRPr kumimoji="1" lang="ja-JP" altLang="en-US"/>
          </a:p>
        </p:txBody>
      </p:sp>
    </p:spTree>
    <p:extLst>
      <p:ext uri="{BB962C8B-B14F-4D97-AF65-F5344CB8AC3E}">
        <p14:creationId xmlns:p14="http://schemas.microsoft.com/office/powerpoint/2010/main" val="4042714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1049992" y="305754"/>
            <a:ext cx="5759023" cy="400110"/>
          </a:xfrm>
          <a:prstGeom prst="rect">
            <a:avLst/>
          </a:prstGeom>
          <a:noFill/>
        </p:spPr>
        <p:txBody>
          <a:bodyPr wrap="square" rtlCol="0">
            <a:spAutoFit/>
          </a:bodyPr>
          <a:lstStyle/>
          <a:p>
            <a:pPr lvl="0">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000" dirty="0" err="1">
                <a:solidFill>
                  <a:prstClr val="black"/>
                </a:solidFill>
                <a:latin typeface="メイリオ" panose="020B0604030504040204" pitchFamily="50" charset="-128"/>
                <a:ea typeface="メイリオ" panose="020B0604030504040204" pitchFamily="50" charset="-128"/>
              </a:rPr>
              <a:t>micro:bit</a:t>
            </a:r>
            <a:r>
              <a:rPr lang="ja-JP" altLang="en-US" sz="2000" dirty="0">
                <a:solidFill>
                  <a:prstClr val="black"/>
                </a:solidFill>
                <a:latin typeface="メイリオ" panose="020B0604030504040204" pitchFamily="50" charset="-128"/>
                <a:ea typeface="メイリオ" panose="020B0604030504040204" pitchFamily="50" charset="-128"/>
              </a:rPr>
              <a:t>工作に挑戦</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658105" y="2381516"/>
            <a:ext cx="8318091" cy="338554"/>
          </a:xfrm>
          <a:prstGeom prst="rect">
            <a:avLst/>
          </a:prstGeom>
          <a:noFill/>
          <a:ln w="15875">
            <a:noFill/>
          </a:ln>
        </p:spPr>
        <p:txBody>
          <a:bodyPr wrap="square" rtlCol="0">
            <a:spAutoFit/>
          </a:bodyPr>
          <a:lstStyle/>
          <a:p>
            <a:endParaRPr kumimoji="1" lang="ja-JP" altLang="en-US" sz="1600" dirty="0" smtClean="0">
              <a:latin typeface="メイリオ" panose="020B0604030504040204" pitchFamily="50" charset="-128"/>
              <a:ea typeface="メイリオ" panose="020B0604030504040204" pitchFamily="50" charset="-128"/>
            </a:endParaRPr>
          </a:p>
        </p:txBody>
      </p:sp>
      <p:pic>
        <p:nvPicPr>
          <p:cNvPr id="1026" name="Picture 2" descr="https://images-na.ssl-images-amazon.com/images/I/61cIc64zrOL._SX35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05" y="1097063"/>
            <a:ext cx="2302782" cy="324601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07487" y="1092958"/>
            <a:ext cx="4484937" cy="5078313"/>
          </a:xfrm>
          <a:prstGeom prst="rect">
            <a:avLst/>
          </a:prstGeom>
          <a:noFill/>
        </p:spPr>
        <p:txBody>
          <a:bodyPr wrap="square" rtlCol="0">
            <a:spAutoFit/>
          </a:bodyPr>
          <a:lstStyle/>
          <a:p>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a:t>
            </a:r>
            <a:r>
              <a:rPr lang="ja-JP" altLang="en-US" b="1" dirty="0"/>
              <a:t>手づくり工作をうごかそう</a:t>
            </a:r>
            <a:r>
              <a:rPr lang="en-US" altLang="ja-JP" b="1" dirty="0"/>
              <a:t>! </a:t>
            </a:r>
            <a:r>
              <a:rPr lang="en-US" altLang="ja-JP" b="1" dirty="0" err="1"/>
              <a:t>micro:bit</a:t>
            </a:r>
            <a:r>
              <a:rPr lang="ja-JP" altLang="en-US" b="1" dirty="0"/>
              <a:t>プログラミング </a:t>
            </a:r>
            <a:r>
              <a:rPr lang="en-US" altLang="ja-JP" b="1" dirty="0"/>
              <a:t>(</a:t>
            </a:r>
            <a:r>
              <a:rPr lang="ja-JP" altLang="en-US" b="1" dirty="0"/>
              <a:t>ぼうけんキッズ</a:t>
            </a:r>
            <a:r>
              <a:rPr lang="en-US" altLang="ja-JP" b="1" dirty="0" smtClean="0"/>
              <a:t>)</a:t>
            </a:r>
            <a:endParaRPr lang="ja-JP" altLang="en-US" b="1" dirty="0" smtClean="0"/>
          </a:p>
          <a:p>
            <a:r>
              <a:rPr lang="ja-JP" altLang="en-US" dirty="0" smtClean="0">
                <a:latin typeface="メイリオ" panose="020B0604030504040204" pitchFamily="50" charset="-128"/>
                <a:ea typeface="メイリオ" panose="020B0604030504040204" pitchFamily="50" charset="-128"/>
              </a:rPr>
              <a:t>という本の中には</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を使ったいろいろな工作例がのっています。</a:t>
            </a:r>
          </a:p>
          <a:p>
            <a:r>
              <a:rPr lang="ja-JP" altLang="en-US" dirty="0" smtClean="0">
                <a:latin typeface="メイリオ" panose="020B0604030504040204" pitchFamily="50" charset="-128"/>
                <a:ea typeface="メイリオ" panose="020B0604030504040204" pitchFamily="50" charset="-128"/>
              </a:rPr>
              <a:t>この本を参考に、いろいろなものを作ってみよう。</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工作内容</a:t>
            </a:r>
            <a:r>
              <a:rPr lang="en-US" altLang="ja-JP" dirty="0" smtClean="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・コロコロサイコロ</a:t>
            </a:r>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ゲーム盛り上げ棒</a:t>
            </a:r>
          </a:p>
          <a:p>
            <a:r>
              <a:rPr lang="ja-JP" altLang="en-US" dirty="0" smtClean="0">
                <a:latin typeface="メイリオ" panose="020B0604030504040204" pitchFamily="50" charset="-128"/>
                <a:ea typeface="メイリオ" panose="020B0604030504040204" pitchFamily="50" charset="-128"/>
              </a:rPr>
              <a:t>・どうぶつビット</a:t>
            </a:r>
          </a:p>
          <a:p>
            <a:r>
              <a:rPr lang="ja-JP" altLang="en-US" dirty="0" smtClean="0">
                <a:latin typeface="メイリオ" panose="020B0604030504040204" pitchFamily="50" charset="-128"/>
                <a:ea typeface="メイリオ" panose="020B0604030504040204" pitchFamily="50" charset="-128"/>
              </a:rPr>
              <a:t>・バースデーキャンドル</a:t>
            </a:r>
          </a:p>
          <a:p>
            <a:r>
              <a:rPr lang="ja-JP" altLang="en-US" dirty="0" smtClean="0">
                <a:latin typeface="メイリオ" panose="020B0604030504040204" pitchFamily="50" charset="-128"/>
                <a:ea typeface="メイリオ" panose="020B0604030504040204" pitchFamily="50" charset="-128"/>
              </a:rPr>
              <a:t>・シーソーギター</a:t>
            </a:r>
          </a:p>
          <a:p>
            <a:r>
              <a:rPr lang="ja-JP" altLang="en-US" dirty="0" smtClean="0">
                <a:latin typeface="メイリオ" panose="020B0604030504040204" pitchFamily="50" charset="-128"/>
                <a:ea typeface="メイリオ" panose="020B0604030504040204" pitchFamily="50" charset="-128"/>
              </a:rPr>
              <a:t>・魔法のサウンドステッキ</a:t>
            </a:r>
          </a:p>
          <a:p>
            <a:r>
              <a:rPr lang="ja-JP" altLang="en-US" dirty="0" smtClean="0">
                <a:latin typeface="メイリオ" panose="020B0604030504040204" pitchFamily="50" charset="-128"/>
                <a:ea typeface="メイリオ" panose="020B0604030504040204" pitchFamily="50" charset="-128"/>
              </a:rPr>
              <a:t>・ぼうけんウォッチ</a:t>
            </a:r>
          </a:p>
          <a:p>
            <a:r>
              <a:rPr lang="ja-JP" altLang="en-US" dirty="0" smtClean="0">
                <a:latin typeface="メイリオ" panose="020B0604030504040204" pitchFamily="50" charset="-128"/>
                <a:ea typeface="メイリオ" panose="020B0604030504040204" pitchFamily="50" charset="-128"/>
              </a:rPr>
              <a:t>・ハミガキタイマー</a:t>
            </a:r>
          </a:p>
          <a:p>
            <a:r>
              <a:rPr lang="ja-JP" altLang="en-US" dirty="0" smtClean="0">
                <a:latin typeface="メイリオ" panose="020B0604030504040204" pitchFamily="50" charset="-128"/>
                <a:ea typeface="メイリオ" panose="020B0604030504040204" pitchFamily="50" charset="-128"/>
              </a:rPr>
              <a:t>・侵入者アラーム</a:t>
            </a:r>
          </a:p>
          <a:p>
            <a:r>
              <a:rPr lang="ja-JP" altLang="en-US" dirty="0" smtClean="0">
                <a:latin typeface="メイリオ" panose="020B0604030504040204" pitchFamily="50" charset="-128"/>
                <a:ea typeface="メイリオ" panose="020B0604030504040204" pitchFamily="50" charset="-128"/>
              </a:rPr>
              <a:t>など、</a:t>
            </a:r>
            <a:r>
              <a:rPr lang="en-US" altLang="ja-JP" dirty="0" smtClean="0">
                <a:latin typeface="メイリオ" panose="020B0604030504040204" pitchFamily="50" charset="-128"/>
                <a:ea typeface="メイリオ" panose="020B0604030504040204" pitchFamily="50" charset="-128"/>
              </a:rPr>
              <a:t>15</a:t>
            </a:r>
            <a:r>
              <a:rPr lang="ja-JP" altLang="en-US" dirty="0" smtClean="0">
                <a:latin typeface="メイリオ" panose="020B0604030504040204" pitchFamily="50" charset="-128"/>
                <a:ea typeface="メイリオ" panose="020B0604030504040204" pitchFamily="50" charset="-128"/>
              </a:rPr>
              <a:t>種類</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0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smtClean="0">
                <a:solidFill>
                  <a:schemeClr val="tx1"/>
                </a:solidFill>
                <a:latin typeface="メイリオ" panose="020B0604030504040204" pitchFamily="50" charset="-128"/>
                <a:ea typeface="メイリオ" panose="020B0604030504040204" pitchFamily="50" charset="-128"/>
              </a:rPr>
              <a:t>2.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rPr>
              <a:t>プログラミングの基礎</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micrro:bit</a:t>
            </a:r>
            <a:r>
              <a:rPr kumimoji="1" lang="ja-JP" altLang="en-US" dirty="0" smtClean="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ウェブサイトに行ってみよう</a:t>
            </a:r>
            <a:r>
              <a:rPr kumimoji="1"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61082078"/>
              </p:ext>
            </p:extLst>
          </p:nvPr>
        </p:nvGraphicFramePr>
        <p:xfrm>
          <a:off x="993058" y="1157882"/>
          <a:ext cx="2944762" cy="370840"/>
        </p:xfrm>
        <a:graphic>
          <a:graphicData uri="http://schemas.openxmlformats.org/drawingml/2006/table">
            <a:tbl>
              <a:tblPr firstRow="1" bandRow="1">
                <a:tableStyleId>{5C22544A-7EE6-4342-B048-85BDC9FD1C3A}</a:tableStyleId>
              </a:tblPr>
              <a:tblGrid>
                <a:gridCol w="2251587">
                  <a:extLst>
                    <a:ext uri="{9D8B030D-6E8A-4147-A177-3AD203B41FA5}">
                      <a16:colId xmlns:a16="http://schemas.microsoft.com/office/drawing/2014/main" val="3358540011"/>
                    </a:ext>
                  </a:extLst>
                </a:gridCol>
                <a:gridCol w="693175">
                  <a:extLst>
                    <a:ext uri="{9D8B030D-6E8A-4147-A177-3AD203B41FA5}">
                      <a16:colId xmlns:a16="http://schemas.microsoft.com/office/drawing/2014/main" val="3894844272"/>
                    </a:ext>
                  </a:extLst>
                </a:gridCol>
              </a:tblGrid>
              <a:tr h="370840">
                <a:tc>
                  <a:txBody>
                    <a:bodyPr/>
                    <a:lstStyle/>
                    <a:p>
                      <a:r>
                        <a:rPr kumimoji="1" lang="en-US" altLang="ja-JP" sz="1800" dirty="0" err="1" smtClean="0">
                          <a:solidFill>
                            <a:schemeClr val="tx1"/>
                          </a:solidFill>
                          <a:latin typeface="メイリオ" panose="020B0604030504040204" pitchFamily="50" charset="-128"/>
                          <a:ea typeface="メイリオ" panose="020B0604030504040204" pitchFamily="50" charset="-128"/>
                        </a:rPr>
                        <a:t>micro:bit</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5394642"/>
                  </a:ext>
                </a:extLst>
              </a:tr>
            </a:tbl>
          </a:graphicData>
        </a:graphic>
      </p:graphicFrame>
      <p:sp>
        <p:nvSpPr>
          <p:cNvPr id="11" name="テキスト ボックス 10"/>
          <p:cNvSpPr txBox="1"/>
          <p:nvPr/>
        </p:nvSpPr>
        <p:spPr>
          <a:xfrm>
            <a:off x="-128764" y="1613887"/>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財団は、技術による発明を誰にとっても楽しいものにする </a:t>
            </a:r>
            <a:r>
              <a:rPr lang="en-US" altLang="ja-JP" dirty="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241043" y="2227951"/>
            <a:ext cx="7280634" cy="718847"/>
          </a:xfrm>
          <a:prstGeom prst="rect">
            <a:avLst/>
          </a:prstGeom>
        </p:spPr>
      </p:pic>
      <p:sp>
        <p:nvSpPr>
          <p:cNvPr id="6" name="楕円 5"/>
          <p:cNvSpPr/>
          <p:nvPr/>
        </p:nvSpPr>
        <p:spPr>
          <a:xfrm>
            <a:off x="2680226" y="2255535"/>
            <a:ext cx="1533832" cy="6636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241043" y="3319741"/>
            <a:ext cx="6898097" cy="3063698"/>
          </a:xfrm>
          <a:prstGeom prst="rect">
            <a:avLst/>
          </a:prstGeom>
        </p:spPr>
      </p:pic>
      <p:sp>
        <p:nvSpPr>
          <p:cNvPr id="14" name="楕円 13"/>
          <p:cNvSpPr/>
          <p:nvPr/>
        </p:nvSpPr>
        <p:spPr>
          <a:xfrm>
            <a:off x="4214058" y="5279923"/>
            <a:ext cx="1744290" cy="3687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5</a:t>
            </a:fld>
            <a:endParaRPr kumimoji="1" lang="ja-JP" altLang="en-US"/>
          </a:p>
        </p:txBody>
      </p:sp>
    </p:spTree>
    <p:extLst>
      <p:ext uri="{BB962C8B-B14F-4D97-AF65-F5344CB8AC3E}">
        <p14:creationId xmlns:p14="http://schemas.microsoft.com/office/powerpoint/2010/main" val="28985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258207"/>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rPr>
              <a:t>初めの画面</a:t>
            </a:r>
            <a:endParaRPr kumimoji="1" lang="ja-JP" altLang="en-US" sz="2400" dirty="0">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6</a:t>
            </a:fld>
            <a:endParaRPr kumimoji="1" lang="ja-JP" altLang="en-US"/>
          </a:p>
        </p:txBody>
      </p:sp>
      <p:pic>
        <p:nvPicPr>
          <p:cNvPr id="6" name="図 5"/>
          <p:cNvPicPr>
            <a:picLocks noChangeAspect="1"/>
          </p:cNvPicPr>
          <p:nvPr/>
        </p:nvPicPr>
        <p:blipFill>
          <a:blip r:embed="rId3"/>
          <a:stretch>
            <a:fillRect/>
          </a:stretch>
        </p:blipFill>
        <p:spPr>
          <a:xfrm>
            <a:off x="840056" y="1263705"/>
            <a:ext cx="6873648" cy="3835572"/>
          </a:xfrm>
          <a:prstGeom prst="rect">
            <a:avLst/>
          </a:prstGeom>
        </p:spPr>
      </p:pic>
      <p:sp>
        <p:nvSpPr>
          <p:cNvPr id="7" name="楕円 6"/>
          <p:cNvSpPr/>
          <p:nvPr/>
        </p:nvSpPr>
        <p:spPr>
          <a:xfrm>
            <a:off x="975827" y="2955471"/>
            <a:ext cx="1244858"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24593" y="818115"/>
            <a:ext cx="3008344" cy="646331"/>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新しくプログラムを作る</a:t>
            </a:r>
            <a:r>
              <a:rPr lang="ja-JP" altLang="en-US" dirty="0" smtClean="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cxnSp>
        <p:nvCxnSpPr>
          <p:cNvPr id="9" name="直線矢印コネクタ 8"/>
          <p:cNvCxnSpPr/>
          <p:nvPr/>
        </p:nvCxnSpPr>
        <p:spPr>
          <a:xfrm>
            <a:off x="1289957" y="1141280"/>
            <a:ext cx="130629" cy="16998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356456" y="2984793"/>
            <a:ext cx="5357248"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209532" y="2827821"/>
            <a:ext cx="3008344" cy="646331"/>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今までプログラム</a:t>
            </a:r>
            <a:r>
              <a:rPr lang="ja-JP" altLang="en-US" dirty="0" smtClean="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sp>
        <p:nvSpPr>
          <p:cNvPr id="12" name="楕円 11"/>
          <p:cNvSpPr/>
          <p:nvPr/>
        </p:nvSpPr>
        <p:spPr>
          <a:xfrm>
            <a:off x="975826" y="4344706"/>
            <a:ext cx="6976187"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220685" y="5691354"/>
            <a:ext cx="5878286" cy="923330"/>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チュートリアル</a:t>
            </a:r>
            <a:r>
              <a:rPr kumimoji="1" lang="en-US" altLang="ja-JP" dirty="0" smtClean="0">
                <a:solidFill>
                  <a:srgbClr val="FF0000"/>
                </a:solidFill>
                <a:latin typeface="メイリオ" panose="020B0604030504040204" pitchFamily="50" charset="-128"/>
                <a:ea typeface="メイリオ" panose="020B0604030504040204" pitchFamily="50" charset="-128"/>
              </a:rPr>
              <a:t>: </a:t>
            </a:r>
            <a:r>
              <a:rPr kumimoji="1" lang="ja-JP" altLang="en-US" dirty="0" smtClean="0">
                <a:solidFill>
                  <a:srgbClr val="FF0000"/>
                </a:solidFill>
                <a:latin typeface="メイリオ" panose="020B0604030504040204" pitchFamily="50" charset="-128"/>
                <a:ea typeface="メイリオ" panose="020B0604030504040204" pitchFamily="50" charset="-128"/>
              </a:rPr>
              <a:t>いろいろな楽しい入門用のプログラムサンプルです</a:t>
            </a:r>
            <a:r>
              <a:rPr lang="ja-JP" altLang="en-US" dirty="0" smtClean="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804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258207"/>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a:t>
            </a:r>
            <a:r>
              <a:rPr lang="en-US" altLang="ja-JP" sz="2400" dirty="0">
                <a:solidFill>
                  <a:schemeClr val="tx1"/>
                </a:solidFill>
                <a:latin typeface="メイリオ" panose="020B0604030504040204" pitchFamily="50" charset="-128"/>
                <a:ea typeface="メイリオ" panose="020B0604030504040204" pitchFamily="50" charset="-128"/>
              </a:rPr>
              <a:t>JavaScript</a:t>
            </a:r>
            <a:r>
              <a:rPr lang="ja-JP" altLang="en-US" sz="2400" dirty="0">
                <a:solidFill>
                  <a:schemeClr val="tx1"/>
                </a:solidFill>
                <a:latin typeface="メイリオ" panose="020B0604030504040204" pitchFamily="50" charset="-128"/>
                <a:ea typeface="メイリオ" panose="020B0604030504040204" pitchFamily="50" charset="-128"/>
              </a:rPr>
              <a:t>ブロックエディター</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4866968"/>
            <a:ext cx="7632056" cy="1477328"/>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err="1" smtClean="0">
                <a:latin typeface="メイリオ" panose="020B0604030504040204" pitchFamily="50" charset="-128"/>
                <a:ea typeface="メイリオ" panose="020B0604030504040204" pitchFamily="50" charset="-128"/>
              </a:rPr>
              <a:t>のような</a:t>
            </a:r>
            <a:r>
              <a:rPr kumimoji="1" lang="ja-JP" altLang="en-US" dirty="0" smtClean="0">
                <a:latin typeface="メイリオ" panose="020B0604030504040204" pitchFamily="50" charset="-128"/>
                <a:ea typeface="メイリオ" panose="020B0604030504040204" pitchFamily="50" charset="-128"/>
              </a:rPr>
              <a:t>画面でプログラムを作ることが</a:t>
            </a:r>
            <a:r>
              <a:rPr lang="ja-JP" altLang="en-US" dirty="0" smtClean="0">
                <a:latin typeface="メイリオ" panose="020B0604030504040204" pitchFamily="50" charset="-128"/>
                <a:ea typeface="メイリオ" panose="020B0604030504040204" pitchFamily="50" charset="-128"/>
              </a:rPr>
              <a:t>できるよ。</a:t>
            </a:r>
          </a:p>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と大きく違うことは何かな</a:t>
            </a:r>
            <a:r>
              <a:rPr kumimoji="1" lang="en-US" altLang="ja-JP" dirty="0" smtClean="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kumimoji="1"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を接続してない</a:t>
            </a:r>
            <a:r>
              <a:rPr lang="ja-JP" altLang="en-US" dirty="0" err="1" smtClean="0">
                <a:latin typeface="メイリオ" panose="020B0604030504040204" pitchFamily="50" charset="-128"/>
                <a:ea typeface="メイリオ" panose="020B0604030504040204" pitchFamily="50" charset="-128"/>
              </a:rPr>
              <a:t>くても</a:t>
            </a: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画面上</a:t>
            </a:r>
            <a:r>
              <a:rPr lang="ja-JP" altLang="en-US" dirty="0" smtClean="0">
                <a:latin typeface="メイリオ" panose="020B0604030504040204" pitchFamily="50" charset="-128"/>
                <a:ea typeface="メイリオ" panose="020B0604030504040204" pitchFamily="50" charset="-128"/>
              </a:rPr>
              <a:t>のシミュレータで動作を確認することができるよ。</a:t>
            </a:r>
            <a:endParaRPr kumimoji="1" lang="ja-JP" altLang="en-US"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674482" y="804834"/>
            <a:ext cx="7309270" cy="3518787"/>
          </a:xfrm>
          <a:prstGeom prst="rect">
            <a:avLst/>
          </a:prstGeom>
        </p:spPr>
      </p:pic>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7</a:t>
            </a:fld>
            <a:endParaRPr kumimoji="1" lang="ja-JP" altLang="en-US"/>
          </a:p>
        </p:txBody>
      </p:sp>
      <p:sp>
        <p:nvSpPr>
          <p:cNvPr id="6" name="楕円 5"/>
          <p:cNvSpPr/>
          <p:nvPr/>
        </p:nvSpPr>
        <p:spPr>
          <a:xfrm>
            <a:off x="2601385" y="3830800"/>
            <a:ext cx="1333801" cy="4928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flipV="1">
            <a:off x="3268285" y="4323622"/>
            <a:ext cx="258686" cy="215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675344" y="4379990"/>
            <a:ext cx="4308408"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初</a:t>
            </a:r>
            <a:r>
              <a:rPr lang="ja-JP" altLang="en-US" dirty="0" smtClean="0">
                <a:solidFill>
                  <a:srgbClr val="FF0000"/>
                </a:solidFill>
                <a:latin typeface="メイリオ" panose="020B0604030504040204" pitchFamily="50" charset="-128"/>
                <a:ea typeface="メイリオ" panose="020B0604030504040204" pitchFamily="50" charset="-128"/>
              </a:rPr>
              <a:t>めにプログラムの名前を入れよう。</a:t>
            </a: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132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338164"/>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の初めてのプログラム</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5149760"/>
            <a:ext cx="7632056"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自分</a:t>
            </a:r>
            <a:r>
              <a:rPr lang="ja-JP" altLang="en-US" dirty="0" smtClean="0">
                <a:solidFill>
                  <a:srgbClr val="FF0000"/>
                </a:solidFill>
                <a:latin typeface="メイリオ" panose="020B0604030504040204" pitchFamily="50" charset="-128"/>
                <a:ea typeface="メイリオ" panose="020B0604030504040204" pitchFamily="50" charset="-128"/>
              </a:rPr>
              <a:t>の名前</a:t>
            </a:r>
            <a:r>
              <a:rPr lang="ja-JP" altLang="en-US" dirty="0" smtClean="0">
                <a:latin typeface="メイリオ" panose="020B0604030504040204" pitchFamily="50" charset="-128"/>
                <a:ea typeface="メイリオ" panose="020B0604030504040204" pitchFamily="50" charset="-128"/>
              </a:rPr>
              <a:t>を</a:t>
            </a:r>
            <a:r>
              <a:rPr lang="en-US" altLang="ja-JP" dirty="0" smtClean="0">
                <a:latin typeface="メイリオ" panose="020B0604030504040204" pitchFamily="50" charset="-128"/>
                <a:ea typeface="メイリオ" panose="020B0604030504040204" pitchFamily="50" charset="-128"/>
              </a:rPr>
              <a:t>LED</a:t>
            </a:r>
            <a:r>
              <a:rPr lang="ja-JP" altLang="en-US" dirty="0" smtClean="0">
                <a:latin typeface="メイリオ" panose="020B0604030504040204" pitchFamily="50" charset="-128"/>
                <a:ea typeface="メイリオ" panose="020B0604030504040204" pitchFamily="50" charset="-128"/>
              </a:rPr>
              <a:t>に表示しよう</a:t>
            </a:r>
            <a:br>
              <a:rPr lang="ja-JP" altLang="en-US"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アルファベットだけしか使えないのでローマ字で入力</a:t>
            </a:r>
            <a:r>
              <a:rPr lang="en-US" altLang="ja-JP"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8</a:t>
            </a:fld>
            <a:endParaRPr kumimoji="1" lang="ja-JP" altLang="en-US"/>
          </a:p>
        </p:txBody>
      </p:sp>
      <p:sp>
        <p:nvSpPr>
          <p:cNvPr id="7" name="対角する 2 つの角を丸めた四角形 6"/>
          <p:cNvSpPr/>
          <p:nvPr/>
        </p:nvSpPr>
        <p:spPr>
          <a:xfrm>
            <a:off x="351696" y="5782459"/>
            <a:ext cx="8366096" cy="72927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画面上</a:t>
            </a:r>
            <a:r>
              <a:rPr lang="ja-JP" altLang="en-US" dirty="0" smtClean="0">
                <a:solidFill>
                  <a:srgbClr val="FF0000"/>
                </a:solidFill>
                <a:latin typeface="メイリオ" panose="020B0604030504040204" pitchFamily="50" charset="-128"/>
                <a:ea typeface="メイリオ" panose="020B0604030504040204" pitchFamily="50" charset="-128"/>
              </a:rPr>
              <a:t>のシミュレーター</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chemeClr val="tx1"/>
                </a:solidFill>
                <a:latin typeface="メイリオ" panose="020B0604030504040204" pitchFamily="50" charset="-128"/>
                <a:ea typeface="メイリオ" panose="020B0604030504040204" pitchFamily="50" charset="-128"/>
              </a:rPr>
              <a:t>画面上の</a:t>
            </a: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を操作して、予め動作を確認することができます。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51696" y="917803"/>
            <a:ext cx="8027989" cy="3801873"/>
          </a:xfrm>
          <a:prstGeom prst="rect">
            <a:avLst/>
          </a:prstGeom>
        </p:spPr>
      </p:pic>
    </p:spTree>
    <p:extLst>
      <p:ext uri="{BB962C8B-B14F-4D97-AF65-F5344CB8AC3E}">
        <p14:creationId xmlns:p14="http://schemas.microsoft.com/office/powerpoint/2010/main" val="32901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6008" y="260818"/>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lang="ja-JP" altLang="en-US" sz="2400" dirty="0" smtClean="0">
                <a:solidFill>
                  <a:schemeClr val="tx1"/>
                </a:solidFill>
                <a:latin typeface="メイリオ" panose="020B0604030504040204" pitchFamily="50" charset="-128"/>
                <a:ea typeface="メイリオ" panose="020B0604030504040204" pitchFamily="50" charset="-128"/>
              </a:rPr>
              <a:t>へプログラムを転送しよう</a:t>
            </a:r>
            <a:r>
              <a:rPr lang="en-US" altLang="ja-JP" sz="2400" dirty="0" smtClean="0">
                <a:solidFill>
                  <a:schemeClr val="tx1"/>
                </a:solidFill>
                <a:latin typeface="メイリオ" panose="020B0604030504040204" pitchFamily="50" charset="-128"/>
                <a:ea typeface="メイリオ" panose="020B0604030504040204" pitchFamily="50" charset="-128"/>
              </a:rPr>
              <a:t>(1)</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894331" y="3865471"/>
            <a:ext cx="2970110" cy="203132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ファイルの転送中は、</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の「転送中</a:t>
            </a:r>
            <a:r>
              <a:rPr lang="en-US" altLang="ja-JP" dirty="0" smtClean="0">
                <a:latin typeface="メイリオ" panose="020B0604030504040204" pitchFamily="50" charset="-128"/>
                <a:ea typeface="メイリオ" panose="020B0604030504040204" pitchFamily="50" charset="-128"/>
              </a:rPr>
              <a:t>LED</a:t>
            </a:r>
            <a:r>
              <a:rPr lang="ja-JP" altLang="en-US" dirty="0" smtClean="0">
                <a:latin typeface="メイリオ" panose="020B0604030504040204" pitchFamily="50" charset="-128"/>
                <a:ea typeface="メイリオ" panose="020B0604030504040204" pitchFamily="50" charset="-128"/>
              </a:rPr>
              <a:t>」が点滅するので、点滅が終わったら転送完了だよ</a:t>
            </a:r>
            <a:r>
              <a:rPr lang="ja-JP" altLang="en-US" dirty="0" smtClean="0">
                <a:solidFill>
                  <a:prstClr val="black"/>
                </a:solidFill>
                <a:latin typeface="メイリオ" panose="020B0604030504040204" pitchFamily="50" charset="-128"/>
                <a:ea typeface="メイリオ" panose="020B0604030504040204" pitchFamily="50" charset="-128"/>
              </a:rPr>
              <a:t>。</a:t>
            </a:r>
            <a:endParaRPr lang="en-US" altLang="ja-JP" dirty="0" smtClean="0">
              <a:solidFill>
                <a:prstClr val="black"/>
              </a:solidFill>
              <a:latin typeface="メイリオ" panose="020B0604030504040204" pitchFamily="50" charset="-128"/>
              <a:ea typeface="メイリオ" panose="020B0604030504040204" pitchFamily="50" charset="-128"/>
            </a:endParaRPr>
          </a:p>
          <a:p>
            <a:endParaRPr kumimoji="1" lang="en-US" altLang="ja-JP" dirty="0">
              <a:solidFill>
                <a:prstClr val="black"/>
              </a:solidFill>
              <a:latin typeface="メイリオ" panose="020B0604030504040204" pitchFamily="50" charset="-128"/>
              <a:ea typeface="メイリオ" panose="020B0604030504040204" pitchFamily="50" charset="-128"/>
            </a:endParaRPr>
          </a:p>
          <a:p>
            <a:endParaRPr kumimoji="1" lang="ja-JP" altLang="en-US"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51696" y="942821"/>
            <a:ext cx="5343525" cy="695325"/>
          </a:xfrm>
          <a:prstGeom prst="rect">
            <a:avLst/>
          </a:prstGeom>
        </p:spPr>
      </p:pic>
      <p:sp>
        <p:nvSpPr>
          <p:cNvPr id="6" name="楕円 5"/>
          <p:cNvSpPr/>
          <p:nvPr/>
        </p:nvSpPr>
        <p:spPr>
          <a:xfrm>
            <a:off x="836677" y="921774"/>
            <a:ext cx="2319478" cy="7163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94331" y="1928588"/>
            <a:ext cx="2629183" cy="1477328"/>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ファイルを保存するダイアログがでるので、</a:t>
            </a:r>
            <a:r>
              <a:rPr lang="en-US" altLang="ja-JP" dirty="0" err="1" smtClean="0">
                <a:latin typeface="メイリオ" panose="020B0604030504040204" pitchFamily="50" charset="-128"/>
                <a:ea typeface="メイリオ" panose="020B0604030504040204" pitchFamily="50" charset="-128"/>
              </a:rPr>
              <a:t>micro:bit</a:t>
            </a:r>
            <a:r>
              <a:rPr lang="en-US" altLang="ja-JP" dirty="0"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chibi:bit</a:t>
            </a:r>
            <a:r>
              <a:rPr lang="ja-JP" altLang="en-US" dirty="0" smtClean="0">
                <a:latin typeface="メイリオ" panose="020B0604030504040204" pitchFamily="50" charset="-128"/>
                <a:ea typeface="メイリオ" panose="020B0604030504040204" pitchFamily="50" charset="-128"/>
              </a:rPr>
              <a:t>の装置にファイルを保存するよ</a:t>
            </a:r>
            <a:endParaRPr kumimoji="1" lang="ja-JP" altLang="en-US" dirty="0" smtClean="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a:xfrm>
            <a:off x="7534934" y="10216290"/>
            <a:ext cx="2057400" cy="365125"/>
          </a:xfrm>
        </p:spPr>
        <p:txBody>
          <a:bodyPr/>
          <a:lstStyle/>
          <a:p>
            <a:fld id="{B030202A-DB85-4EFC-835A-755258E4A586}" type="slidenum">
              <a:rPr kumimoji="1" lang="ja-JP" altLang="en-US" smtClean="0"/>
              <a:t>9</a:t>
            </a:fld>
            <a:endParaRPr kumimoji="1" lang="ja-JP" altLang="en-US"/>
          </a:p>
        </p:txBody>
      </p:sp>
      <p:pic>
        <p:nvPicPr>
          <p:cNvPr id="5" name="図 4"/>
          <p:cNvPicPr>
            <a:picLocks noChangeAspect="1"/>
          </p:cNvPicPr>
          <p:nvPr/>
        </p:nvPicPr>
        <p:blipFill>
          <a:blip r:embed="rId4"/>
          <a:stretch>
            <a:fillRect/>
          </a:stretch>
        </p:blipFill>
        <p:spPr>
          <a:xfrm>
            <a:off x="626008" y="2544392"/>
            <a:ext cx="4692445" cy="3164672"/>
          </a:xfrm>
          <a:prstGeom prst="rect">
            <a:avLst/>
          </a:prstGeom>
        </p:spPr>
      </p:pic>
      <p:sp>
        <p:nvSpPr>
          <p:cNvPr id="13" name="楕円 12"/>
          <p:cNvSpPr/>
          <p:nvPr/>
        </p:nvSpPr>
        <p:spPr>
          <a:xfrm>
            <a:off x="2127175" y="5052179"/>
            <a:ext cx="2319478" cy="7163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1926771" y="1928588"/>
            <a:ext cx="457200" cy="455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156155" y="5940927"/>
            <a:ext cx="457200" cy="455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833398" y="6033185"/>
            <a:ext cx="297011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次のページ</a:t>
            </a:r>
            <a:endParaRPr kumimoji="1" lang="en-US" altLang="ja-JP" dirty="0">
              <a:solidFill>
                <a:prstClr val="black"/>
              </a:solidFill>
              <a:latin typeface="メイリオ" panose="020B0604030504040204" pitchFamily="50" charset="-128"/>
              <a:ea typeface="メイリオ" panose="020B0604030504040204" pitchFamily="50" charset="-128"/>
            </a:endParaRPr>
          </a:p>
          <a:p>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494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5875">
          <a:solidFill>
            <a:schemeClr val="tx1"/>
          </a:solidFill>
        </a:ln>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9593</TotalTime>
  <Words>3130</Words>
  <Application>Microsoft Office PowerPoint</Application>
  <PresentationFormat>画面に合わせる (4:3)</PresentationFormat>
  <Paragraphs>606</Paragraphs>
  <Slides>40</Slides>
  <Notes>39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ＭＳ Ｐゴシック</vt:lpstr>
      <vt:lpstr>メイリオ</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gohome8</cp:lastModifiedBy>
  <cp:revision>342</cp:revision>
  <cp:lastPrinted>2018-08-05T21:40:06Z</cp:lastPrinted>
  <dcterms:created xsi:type="dcterms:W3CDTF">2017-03-15T01:59:13Z</dcterms:created>
  <dcterms:modified xsi:type="dcterms:W3CDTF">2019-01-27T02:26:40Z</dcterms:modified>
</cp:coreProperties>
</file>