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6" r:id="rId3"/>
    <p:sldId id="286" r:id="rId4"/>
    <p:sldId id="289" r:id="rId5"/>
    <p:sldId id="287" r:id="rId6"/>
    <p:sldId id="291" r:id="rId7"/>
    <p:sldId id="290" r:id="rId8"/>
    <p:sldId id="292" r:id="rId9"/>
    <p:sldId id="293" r:id="rId10"/>
    <p:sldId id="294" r:id="rId11"/>
    <p:sldId id="301" r:id="rId12"/>
    <p:sldId id="302" r:id="rId13"/>
    <p:sldId id="304" r:id="rId14"/>
    <p:sldId id="305" r:id="rId15"/>
    <p:sldId id="303" r:id="rId16"/>
    <p:sldId id="306" r:id="rId17"/>
    <p:sldId id="307" r:id="rId18"/>
    <p:sldId id="284" r:id="rId19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DDDDDD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D3E1DD-1855-40EC-B4F2-B399AEDCBF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7A54-FE79-40E3-8923-9AE8081D13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921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6616-1329-4C20-A24C-3FB265F6AE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255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EF05-8FA4-44FD-9732-F927C24D3F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814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06B4-4ADC-49D3-9DD7-7E9A6665B2F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793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4761-068F-49D4-8A5C-E6C92AFD38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157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6568A-F70B-409F-B306-DB9EFEE754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810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A413-C096-4123-A35D-5B7F189CF8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084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B3FA-D467-4ECB-8956-A2255942A6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6346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41D22-35DB-4586-9FAA-5C65E6575C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56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1D4A1-C04C-4F83-9E53-5E721BD377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64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71FB2-937E-4922-8971-3A57CC0436F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76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6791-9E44-4D5D-84D2-CA44E8ABFE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8540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AB9FA-05C0-4A27-8A57-A65D4B5C10E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0964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DE83F-32CB-4DEE-9138-75AF3948F1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531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A5021-A2FE-4BA6-AE10-469FA019FF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323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6E80-D8D4-418F-B1E2-44F29851FD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167E-36DC-449B-9FE3-E896DD7C58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342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50203-31C9-43DE-9EC1-E54AE49793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17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A731-253F-4B19-976D-7EA7B3125D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126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9B73-A815-4F21-92C6-61809DE833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65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5713-61A0-4B11-A3E5-9568F80C62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645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1AEA-D94B-4DDF-B8AC-984445C0C4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BDDDF70-51DA-48E8-B03B-E0CBBF1794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E8F7F77A-EE2C-4113-A573-19190BB18E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430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tk2-249-34225.vs.sakura.ne.jp/ncv4s/jutusall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tk2-249-34225.vs.sakura.ne.jp/ncv4s/jutusal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studios/500899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29650" cy="612775"/>
          </a:xfrm>
        </p:spPr>
        <p:txBody>
          <a:bodyPr/>
          <a:lstStyle/>
          <a:p>
            <a:pPr algn="l" eaLnBrk="1" hangingPunct="1"/>
            <a:r>
              <a:rPr lang="ja-JP" altLang="en-US" sz="3200" dirty="0">
                <a:ea typeface="メイリオ" panose="020B0604030504040204" pitchFamily="50" charset="-128"/>
              </a:rPr>
              <a:t>情報の授業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00050" y="1028700"/>
            <a:ext cx="845820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で面白プログラミング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(2) 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プログラムの公開とスタジオへの登録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・公開のための著作権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・プログラム作成に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行き詰ったら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Tips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717608"/>
            <a:ext cx="3124200" cy="3861137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086475"/>
            <a:ext cx="1383302" cy="5109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83352" y="6133904"/>
            <a:ext cx="1252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Go.Ota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3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ea typeface="メイリオ" panose="020B0604030504040204" pitchFamily="50" charset="-128"/>
              </a:rPr>
              <a:t>改修のためのヒント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37705" y="800373"/>
            <a:ext cx="729615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「術の巻物 </a:t>
            </a:r>
            <a:r>
              <a:rPr lang="en-US" altLang="ja-JP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  <a:r>
              <a:rPr lang="ja-JP" altLang="en-US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 </a:t>
            </a:r>
            <a:r>
              <a:rPr lang="en-US" altLang="ja-JP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&lt;= </a:t>
            </a: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はいくつかのパターンから出来上がっています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。「術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巻物」で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は、役に立つパターンを知ることができます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http://tk2-249-34225.vs.sakura.ne.jp/ncv4s/jutusall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/</a:t>
            </a:r>
            <a:endParaRPr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smtClean="0">
                <a:latin typeface="Segoe UI" panose="020B0502040204020203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Scratch2.0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は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PC</a:t>
            </a:r>
            <a:r>
              <a:rPr lang="ja-JP" altLang="en-US" sz="2000" dirty="0" err="1" smtClean="0">
                <a:latin typeface="Segoe UI" panose="020B0502040204020203" pitchFamily="34" charset="0"/>
                <a:ea typeface="メイリオ" panose="020B0604030504040204" pitchFamily="50" charset="-128"/>
              </a:rPr>
              <a:t>だけで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動きます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0" y="3853216"/>
            <a:ext cx="5017149" cy="23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背景やスプライトを描こう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3259"/>
            <a:ext cx="3898548" cy="34575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38200" y="489665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ベクターモード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214" y="1203258"/>
            <a:ext cx="3771925" cy="345759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05400" y="489665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ビットマップモード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9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Tips000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目盛り入り背景の利用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040" y="4267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目盛りの入った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種類の背景が用意されています。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これらを使うと、スプライトのサイズや位置を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正しく作ることができるでしょう。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295399"/>
            <a:ext cx="3239595" cy="23723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47148"/>
            <a:ext cx="30861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Tips014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スプライトを切り抜く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背景を透けるようにする</a:t>
            </a:r>
          </a:p>
          <a:p>
            <a:pPr lvl="0" algn="l">
              <a:spcBef>
                <a:spcPct val="50000"/>
              </a:spcBef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800" y="470770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を指定して塗りつぶしを行うと、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Web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などで見つけ</a:t>
            </a:r>
            <a:r>
              <a:rPr kumimoji="1" lang="ja-JP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だ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イラストや画像を切り抜いて、背景をすけるようにできます。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58798"/>
            <a:ext cx="4267200" cy="3705225"/>
          </a:xfrm>
          <a:prstGeom prst="rect">
            <a:avLst/>
          </a:prstGeom>
        </p:spPr>
      </p:pic>
      <p:sp>
        <p:nvSpPr>
          <p:cNvPr id="3" name="楕円 2"/>
          <p:cNvSpPr/>
          <p:nvPr/>
        </p:nvSpPr>
        <p:spPr bwMode="auto">
          <a:xfrm>
            <a:off x="2209800" y="3048000"/>
            <a:ext cx="6096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7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座標を合わそう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49069" y="3725824"/>
            <a:ext cx="2370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背景に座標軸が入っています。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1" y="1227975"/>
            <a:ext cx="4609524" cy="34952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013184"/>
            <a:ext cx="5815024" cy="16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ea typeface="メイリオ" panose="020B0604030504040204" pitchFamily="50" charset="-128"/>
              </a:rPr>
              <a:t>小技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: 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バックパック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37705" y="800373"/>
            <a:ext cx="72961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スクリプトをコピー</a:t>
            </a:r>
            <a:r>
              <a:rPr lang="en-US" altLang="ja-JP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保存して他のプロジェクトやスプライトで利用できます。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9102"/>
            <a:ext cx="7592356" cy="4166192"/>
          </a:xfrm>
          <a:prstGeom prst="rect">
            <a:avLst/>
          </a:prstGeom>
        </p:spPr>
      </p:pic>
      <p:sp>
        <p:nvSpPr>
          <p:cNvPr id="3" name="上下矢印 2"/>
          <p:cNvSpPr/>
          <p:nvPr/>
        </p:nvSpPr>
        <p:spPr bwMode="auto">
          <a:xfrm rot="1701105">
            <a:off x="5507643" y="3692905"/>
            <a:ext cx="533400" cy="18288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8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ea typeface="メイリオ" panose="020B0604030504040204" pitchFamily="50" charset="-128"/>
              </a:rPr>
              <a:t>小技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: 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スプライトやコスチュームの保存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37704" y="800373"/>
            <a:ext cx="819669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スプライトやコスチュームごとに保存して利用できます。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20" y="1427662"/>
            <a:ext cx="4581525" cy="16287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7800" y="1681747"/>
            <a:ext cx="360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スプライトを指定して右クリック</a:t>
            </a:r>
          </a:p>
          <a:p>
            <a:pPr algn="l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スプライトのコスチュームやスプライトもいっしょに保存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" y="3499757"/>
            <a:ext cx="3076575" cy="2371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019550" y="3809915"/>
            <a:ext cx="360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コスチュームを指定して右クリック</a:t>
            </a:r>
          </a:p>
          <a:p>
            <a:pPr algn="l"/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コスチュームのみ保存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4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ea typeface="メイリオ" panose="020B0604030504040204" pitchFamily="50" charset="-128"/>
              </a:rPr>
              <a:t>改修のためのヒント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37705" y="800373"/>
            <a:ext cx="729615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「術の巻物 </a:t>
            </a:r>
            <a:r>
              <a:rPr lang="en-US" altLang="ja-JP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Scratch</a:t>
            </a:r>
            <a:r>
              <a:rPr lang="ja-JP" altLang="en-US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 </a:t>
            </a:r>
            <a:r>
              <a:rPr lang="en-US" altLang="ja-JP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&lt;= </a:t>
            </a: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はいくつかのパターンから出来上がっています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。「術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巻物」で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は、役に立つパターンを知ることができます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Segoe UI" panose="020B0502040204020203" pitchFamily="34" charset="0"/>
                <a:ea typeface="メイリオ" panose="020B0604030504040204" pitchFamily="50" charset="-128"/>
                <a:hlinkClick r:id="rId2"/>
              </a:rPr>
              <a:t>http://tk2-249-34225.vs.sakura.ne.jp/ncv4s/jutusall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  <a:hlinkClick r:id="rId2"/>
              </a:rPr>
              <a:t>/</a:t>
            </a:r>
            <a:endParaRPr lang="ja-JP" altLang="en-US" sz="2000" dirty="0" smtClean="0">
              <a:latin typeface="Segoe UI" panose="020B0502040204020203" pitchFamily="34" charset="0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000" dirty="0" smtClean="0">
              <a:latin typeface="Segoe UI" panose="020B0502040204020203" pitchFamily="34" charset="0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(Scratch2.0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は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PC</a:t>
            </a:r>
            <a:r>
              <a:rPr lang="ja-JP" altLang="en-US" sz="2000" dirty="0" err="1" smtClean="0">
                <a:latin typeface="Segoe UI" panose="020B0502040204020203" pitchFamily="34" charset="0"/>
                <a:ea typeface="メイリオ" panose="020B0604030504040204" pitchFamily="50" charset="-128"/>
              </a:rPr>
              <a:t>だけで</a:t>
            </a:r>
            <a:r>
              <a:rPr lang="ja-JP" altLang="en-US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動きます</a:t>
            </a:r>
            <a:r>
              <a:rPr lang="en-US" altLang="ja-JP" sz="2000" dirty="0" smtClean="0">
                <a:latin typeface="Segoe UI" panose="020B0502040204020203" pitchFamily="34" charset="0"/>
                <a:ea typeface="メイリオ" panose="020B0604030504040204" pitchFamily="50" charset="-128"/>
              </a:rPr>
              <a:t>)</a:t>
            </a:r>
            <a:endParaRPr lang="ja-JP" altLang="en-US" sz="20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0" y="3853216"/>
            <a:ext cx="5017149" cy="23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プログラムの公開とスタジオへの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登録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19529" y="940872"/>
            <a:ext cx="8772071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・プログラムの公開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共有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でプログラムが他の人が見ることができるようになります。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登録したメールアドレスに公開の確認メールが届いています。</a:t>
            </a:r>
            <a:b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再度確認メールを出すのは、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アカウント設定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]-[E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アドレス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・提出のあたってのプロジェクト名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][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出席番号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axxxxxxxxxxx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 (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出席番号の後の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”a”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は今回の成果物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ID)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例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a05a-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ネコの脱走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1468992"/>
            <a:ext cx="6738937" cy="1587300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 bwMode="auto">
          <a:xfrm>
            <a:off x="6781800" y="1580368"/>
            <a:ext cx="1143000" cy="5532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9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7" y="4707164"/>
            <a:ext cx="6943725" cy="1409700"/>
          </a:xfrm>
          <a:prstGeom prst="rect">
            <a:avLst/>
          </a:prstGeom>
        </p:spPr>
      </p:pic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プログラムの公開とスタジオへの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登録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19529" y="940872"/>
            <a:ext cx="8772071" cy="806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・授業用スタジオ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「アルゴリズムとプログラム」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https://scratch.mit.edu/studios/5008991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/</a:t>
            </a: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・スタジオへの登録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ja-JP" altLang="en-US" sz="2400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楕円 3"/>
          <p:cNvSpPr/>
          <p:nvPr/>
        </p:nvSpPr>
        <p:spPr bwMode="auto">
          <a:xfrm>
            <a:off x="834943" y="5412014"/>
            <a:ext cx="1828800" cy="5532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0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公開のための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著作権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37705" y="800373"/>
            <a:ext cx="7296150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著作権に関する復習</a:t>
            </a:r>
            <a:r>
              <a:rPr lang="en-US" altLang="ja-JP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学校生活での著作権クイズ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文化祭でミュージカルをインターネット配信する。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合唱コンクールの楽譜を先生がコピーして配る。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体育祭でミッキーマウスを書いたプラカードを作る。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自分で買った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CD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を、自分のスマホにコピーする。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クラブで必要な資料を本からコピーして部員に配る。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問題集を何回繰り返し勉強もできるようにコピーして使う。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7.E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テレの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Why!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プログラミングの番組を録画して、学校でライブラリー化して使う。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レポートの中に、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からの記事をとって、張り付ける。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9.Scratch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で他の人がマリオのスプライトを作っていたので、それを使う。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文化祭の仲間のバンドの演奏を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Youtube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にアップする。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7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ea typeface="メイリオ" panose="020B0604030504040204" pitchFamily="50" charset="-128"/>
              </a:rPr>
              <a:t>著作権クイズの答え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(1)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84320" y="1143000"/>
            <a:ext cx="819669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文化祭でミュージカルをインターネット配信する。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上演は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だか、配信は不可。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合唱コンクールの楽譜を先生がコピーして配る。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一曲ごとに販売されている楽譜のコピーは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△</a:t>
            </a:r>
            <a:endParaRPr lang="en-US" altLang="ja-JP" sz="2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体育祭でミッキーマウスを書いたプラカードを作る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そのプラカードが写った写真の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への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アップは不可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自分で買った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CD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を、自分のスマホにコピーする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クラブで必要な資料を本からコピーして部員に配る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学校教育で、コピーしていいのは、先生が授業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学校行事含む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で使用する場合のみ。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4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 smtClean="0">
                <a:ea typeface="メイリオ" panose="020B0604030504040204" pitchFamily="50" charset="-128"/>
              </a:rPr>
              <a:t>著作権クイズの答え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(2)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77063" y="1143000"/>
            <a:ext cx="819669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問題集を何回繰り返し勉強もできるようにコピーして使う。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7.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コミケでアニメのパロディ本を販売する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△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特例的にコミケ自体が包括的に、アニメ業界と宣伝的な意味で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曖昧な了解をとっている。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学園祭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でやるとアウト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レポートの中に、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からの記事をとって、張り付ける。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引用のルールに従うこと。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9.Scratch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で他の人がマリオのスプライトを作っていたので、それを使う。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△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マリオに似すぎているとアウト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文化祭の仲間のバンドの演奏を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Youtube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にアップする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8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671C9-E8B1-4D92-8DA4-696415268342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39725" y="187325"/>
            <a:ext cx="7870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著作権の基礎</a:t>
            </a:r>
          </a:p>
        </p:txBody>
      </p:sp>
      <p:pic>
        <p:nvPicPr>
          <p:cNvPr id="51215" name="Picture 15" descr="05_TVan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219450"/>
            <a:ext cx="1085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3294063"/>
            <a:ext cx="13239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203200" y="3076574"/>
            <a:ext cx="2655888" cy="27146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90525" y="4354513"/>
            <a:ext cx="233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著作物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論文、小説、唄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曲、歌詞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),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映画、テレビ番組、写真、ソフト、ダンス、・・・・</a:t>
            </a:r>
          </a:p>
        </p:txBody>
      </p:sp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2573338"/>
            <a:ext cx="20859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3917950" y="6199188"/>
            <a:ext cx="201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他人のためにコピー</a:t>
            </a:r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2973388" y="3236913"/>
            <a:ext cx="871537" cy="449262"/>
          </a:xfrm>
          <a:prstGeom prst="rightArrow">
            <a:avLst>
              <a:gd name="adj1" fmla="val 37102"/>
              <a:gd name="adj2" fmla="val 581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3178175" y="2830513"/>
            <a:ext cx="609600" cy="638175"/>
          </a:xfrm>
          <a:custGeom>
            <a:avLst/>
            <a:gdLst>
              <a:gd name="G0" fmla="+- 2869 0 0"/>
              <a:gd name="G1" fmla="+- 21600 0 2869"/>
              <a:gd name="G2" fmla="+- 21600 0 286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69" y="10800"/>
                </a:moveTo>
                <a:cubicBezTo>
                  <a:pt x="2869" y="15180"/>
                  <a:pt x="6420" y="18731"/>
                  <a:pt x="10800" y="18731"/>
                </a:cubicBezTo>
                <a:cubicBezTo>
                  <a:pt x="15180" y="18731"/>
                  <a:pt x="18731" y="15180"/>
                  <a:pt x="18731" y="10800"/>
                </a:cubicBezTo>
                <a:cubicBezTo>
                  <a:pt x="18731" y="6420"/>
                  <a:pt x="15180" y="2869"/>
                  <a:pt x="10800" y="2869"/>
                </a:cubicBezTo>
                <a:cubicBezTo>
                  <a:pt x="6420" y="2869"/>
                  <a:pt x="2869" y="6420"/>
                  <a:pt x="2869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3038475" y="4638675"/>
            <a:ext cx="871538" cy="449263"/>
          </a:xfrm>
          <a:prstGeom prst="rightArrow">
            <a:avLst>
              <a:gd name="adj1" fmla="val 37102"/>
              <a:gd name="adj2" fmla="val 581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1231" name="Group 31"/>
          <p:cNvGrpSpPr>
            <a:grpSpLocks/>
          </p:cNvGrpSpPr>
          <p:nvPr/>
        </p:nvGrpSpPr>
        <p:grpSpPr bwMode="auto">
          <a:xfrm rot="-24457050">
            <a:off x="3352800" y="4364038"/>
            <a:ext cx="536575" cy="508000"/>
            <a:chOff x="3557" y="3288"/>
            <a:chExt cx="338" cy="320"/>
          </a:xfrm>
        </p:grpSpPr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3557" y="3447"/>
              <a:ext cx="3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230" name="Line 30"/>
            <p:cNvSpPr>
              <a:spLocks noChangeShapeType="1"/>
            </p:cNvSpPr>
            <p:nvPr/>
          </p:nvSpPr>
          <p:spPr bwMode="auto">
            <a:xfrm flipH="1" flipV="1">
              <a:off x="3726" y="3288"/>
              <a:ext cx="1" cy="3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51232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233863"/>
            <a:ext cx="1031875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6000750" y="2841210"/>
            <a:ext cx="27733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自分で購入したもの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保存のためなどのコピー</a:t>
            </a:r>
            <a:b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テレビ、メディアや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などで公開されているもの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個人の範囲で利用するためにコピー</a:t>
            </a:r>
          </a:p>
        </p:txBody>
      </p:sp>
      <p:pic>
        <p:nvPicPr>
          <p:cNvPr id="51234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4305300"/>
            <a:ext cx="1457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6000750" y="6061075"/>
            <a:ext cx="2019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自分の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Web,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ブログ、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で使用</a:t>
            </a:r>
          </a:p>
        </p:txBody>
      </p:sp>
      <p:pic>
        <p:nvPicPr>
          <p:cNvPr id="5123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04788"/>
            <a:ext cx="15621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250825" y="972492"/>
            <a:ext cx="6759575" cy="1383359"/>
          </a:xfrm>
          <a:prstGeom prst="wedgeRectCallout">
            <a:avLst>
              <a:gd name="adj1" fmla="val 54012"/>
              <a:gd name="adj2" fmla="val -29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基本的に、人が創作したものすべてが著作物になり、著作権を持ちます。</a:t>
            </a:r>
            <a:b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このため、基本的に個人で使用する場合以外のコピーなどは違法になります。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2725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2D0651-0FDA-4F02-B34E-44AFE3B19415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495425" y="958850"/>
            <a:ext cx="1265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曲・歌詞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39725" y="187325"/>
            <a:ext cx="7870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YouTube</a:t>
            </a:r>
            <a:r>
              <a:rPr kumimoji="1" lang="ja-JP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著作権の扱い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999038" y="893763"/>
            <a:ext cx="158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利用許諾に関する契約</a:t>
            </a:r>
          </a:p>
        </p:txBody>
      </p:sp>
      <p:pic>
        <p:nvPicPr>
          <p:cNvPr id="52247" name="Picture 23" descr="A20_Cop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8050"/>
            <a:ext cx="8842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8" name="Picture 24" descr="03A_生徒大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704975"/>
            <a:ext cx="966787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87525"/>
            <a:ext cx="909638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73075" y="3335338"/>
            <a:ext cx="1431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自分で歌う・演奏する</a:t>
            </a:r>
          </a:p>
        </p:txBody>
      </p:sp>
      <p:pic>
        <p:nvPicPr>
          <p:cNvPr id="5225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347788"/>
            <a:ext cx="133191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3" name="AutoShape 29"/>
          <p:cNvSpPr>
            <a:spLocks noChangeArrowheads="1"/>
          </p:cNvSpPr>
          <p:nvPr/>
        </p:nvSpPr>
        <p:spPr bwMode="auto">
          <a:xfrm>
            <a:off x="2552700" y="1439863"/>
            <a:ext cx="871538" cy="449262"/>
          </a:xfrm>
          <a:prstGeom prst="rightArrow">
            <a:avLst>
              <a:gd name="adj1" fmla="val 37102"/>
              <a:gd name="adj2" fmla="val 581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>
            <a:off x="2757488" y="1033463"/>
            <a:ext cx="609600" cy="638175"/>
          </a:xfrm>
          <a:custGeom>
            <a:avLst/>
            <a:gdLst>
              <a:gd name="G0" fmla="+- 2869 0 0"/>
              <a:gd name="G1" fmla="+- 21600 0 2869"/>
              <a:gd name="G2" fmla="+- 21600 0 286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69" y="10800"/>
                </a:moveTo>
                <a:cubicBezTo>
                  <a:pt x="2869" y="15180"/>
                  <a:pt x="6420" y="18731"/>
                  <a:pt x="10800" y="18731"/>
                </a:cubicBezTo>
                <a:cubicBezTo>
                  <a:pt x="15180" y="18731"/>
                  <a:pt x="18731" y="15180"/>
                  <a:pt x="18731" y="10800"/>
                </a:cubicBezTo>
                <a:cubicBezTo>
                  <a:pt x="18731" y="6420"/>
                  <a:pt x="15180" y="2869"/>
                  <a:pt x="10800" y="2869"/>
                </a:cubicBezTo>
                <a:cubicBezTo>
                  <a:pt x="6420" y="2869"/>
                  <a:pt x="2869" y="6420"/>
                  <a:pt x="2869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2256" name="Picture 32" descr="一般社団法人日本音楽著作権協会 JASR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487488"/>
            <a:ext cx="1539875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7" name="AutoShape 33"/>
          <p:cNvSpPr>
            <a:spLocks noChangeArrowheads="1"/>
          </p:cNvSpPr>
          <p:nvPr/>
        </p:nvSpPr>
        <p:spPr bwMode="auto">
          <a:xfrm>
            <a:off x="4992688" y="1495425"/>
            <a:ext cx="1119187" cy="377825"/>
          </a:xfrm>
          <a:prstGeom prst="leftRightArrow">
            <a:avLst>
              <a:gd name="adj1" fmla="val 43065"/>
              <a:gd name="adj2" fmla="val 59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4999038" y="2074863"/>
            <a:ext cx="3886200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利用できる音源</a:t>
            </a:r>
            <a:b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○自身で演奏したもの</a:t>
            </a:r>
            <a:b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○自身の演奏に合わせて歌唱したもの</a:t>
            </a:r>
            <a:b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○自身で制作した</a:t>
            </a: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MIDI</a:t>
            </a:r>
          </a:p>
        </p:txBody>
      </p:sp>
      <p:pic>
        <p:nvPicPr>
          <p:cNvPr id="5226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584450"/>
            <a:ext cx="1085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62" name="AutoShape 38"/>
          <p:cNvSpPr>
            <a:spLocks noChangeArrowheads="1"/>
          </p:cNvSpPr>
          <p:nvPr/>
        </p:nvSpPr>
        <p:spPr bwMode="auto">
          <a:xfrm>
            <a:off x="2603500" y="2740025"/>
            <a:ext cx="871538" cy="449263"/>
          </a:xfrm>
          <a:prstGeom prst="rightArrow">
            <a:avLst>
              <a:gd name="adj1" fmla="val 37102"/>
              <a:gd name="adj2" fmla="val 581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2263" name="Group 39"/>
          <p:cNvGrpSpPr>
            <a:grpSpLocks/>
          </p:cNvGrpSpPr>
          <p:nvPr/>
        </p:nvGrpSpPr>
        <p:grpSpPr bwMode="auto">
          <a:xfrm rot="-24457050">
            <a:off x="2917825" y="2465388"/>
            <a:ext cx="536575" cy="508000"/>
            <a:chOff x="3557" y="3288"/>
            <a:chExt cx="338" cy="320"/>
          </a:xfrm>
        </p:grpSpPr>
        <p:sp>
          <p:nvSpPr>
            <p:cNvPr id="52264" name="Line 40"/>
            <p:cNvSpPr>
              <a:spLocks noChangeShapeType="1"/>
            </p:cNvSpPr>
            <p:nvPr/>
          </p:nvSpPr>
          <p:spPr bwMode="auto">
            <a:xfrm>
              <a:off x="3557" y="3447"/>
              <a:ext cx="3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265" name="Line 41"/>
            <p:cNvSpPr>
              <a:spLocks noChangeShapeType="1"/>
            </p:cNvSpPr>
            <p:nvPr/>
          </p:nvSpPr>
          <p:spPr bwMode="auto">
            <a:xfrm flipH="1" flipV="1">
              <a:off x="3726" y="3288"/>
              <a:ext cx="1" cy="3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2865438" y="3333750"/>
            <a:ext cx="2425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自分の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Web,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ブログ、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246063" y="782638"/>
            <a:ext cx="2163762" cy="31781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268" name="AutoShape 44"/>
          <p:cNvSpPr>
            <a:spLocks noChangeArrowheads="1"/>
          </p:cNvSpPr>
          <p:nvPr/>
        </p:nvSpPr>
        <p:spPr bwMode="auto">
          <a:xfrm>
            <a:off x="1146175" y="1450975"/>
            <a:ext cx="349250" cy="319088"/>
          </a:xfrm>
          <a:prstGeom prst="downArrow">
            <a:avLst>
              <a:gd name="adj1" fmla="val 50000"/>
              <a:gd name="adj2" fmla="val 432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231775" y="605155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ソース</a:t>
            </a: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: JASRAC </a:t>
            </a: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動画投稿（共有）サイトでの音楽利用</a:t>
            </a: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http://www.jasrac.or.jp/info/network/pickup/movie.html</a:t>
            </a:r>
          </a:p>
        </p:txBody>
      </p:sp>
      <p:pic>
        <p:nvPicPr>
          <p:cNvPr id="52270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3513138"/>
            <a:ext cx="14097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71" name="AutoShape 47"/>
          <p:cNvSpPr>
            <a:spLocks noChangeArrowheads="1"/>
          </p:cNvSpPr>
          <p:nvPr/>
        </p:nvSpPr>
        <p:spPr bwMode="auto">
          <a:xfrm>
            <a:off x="3397250" y="3830638"/>
            <a:ext cx="3933825" cy="2046287"/>
          </a:xfrm>
          <a:prstGeom prst="wedgeRectCallout">
            <a:avLst>
              <a:gd name="adj1" fmla="val 55894"/>
              <a:gd name="adj2" fmla="val -30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Youtube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と、日本で楽曲の著作権を管理している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JASRAC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の間で自分で演奏したり、歌ったりしたもののアップができるように契約をしています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(YouTube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がお金をはらっています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但し、同じものでも、あなたの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にアップすると違法になりますので注意しまししょう。</a:t>
            </a:r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312738" y="4230688"/>
            <a:ext cx="2730500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文化祭などで演奏することは教育現場として認められ、ビデオで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YouTube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にアップすることはできますが、無許可でライブ配信すると違法になります。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2738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en-US" altLang="ja-JP" sz="2800" dirty="0" smtClean="0">
                <a:ea typeface="メイリオ" panose="020B0604030504040204" pitchFamily="50" charset="-128"/>
              </a:rPr>
              <a:t>Scratch</a:t>
            </a:r>
            <a:r>
              <a:rPr lang="ja-JP" altLang="en-US" sz="2800" dirty="0" smtClean="0">
                <a:ea typeface="メイリオ" panose="020B0604030504040204" pitchFamily="50" charset="-128"/>
              </a:rPr>
              <a:t>で他の素材などを利用した場合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910512" cy="458760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800600" y="3360600"/>
            <a:ext cx="3643312" cy="159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0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</TotalTime>
  <Words>729</Words>
  <Application>Microsoft Office PowerPoint</Application>
  <PresentationFormat>画面に合わせる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ＭＳ Ｐ明朝</vt:lpstr>
      <vt:lpstr>メイリオ</vt:lpstr>
      <vt:lpstr>Arial</vt:lpstr>
      <vt:lpstr>Segoe UI</vt:lpstr>
      <vt:lpstr>標準デザイン</vt:lpstr>
      <vt:lpstr>1_標準デザイン</vt:lpstr>
      <vt:lpstr>情報の授業</vt:lpstr>
      <vt:lpstr>プログラムの公開とスタジオへの登録(1)</vt:lpstr>
      <vt:lpstr>プログラムの公開とスタジオへの登録(2)</vt:lpstr>
      <vt:lpstr>公開のための著作権</vt:lpstr>
      <vt:lpstr>著作権クイズの答え(1)</vt:lpstr>
      <vt:lpstr>著作権クイズの答え(2)</vt:lpstr>
      <vt:lpstr>PowerPoint プレゼンテーション</vt:lpstr>
      <vt:lpstr>PowerPoint プレゼンテーション</vt:lpstr>
      <vt:lpstr>Scratchで他の素材などを利用した場合</vt:lpstr>
      <vt:lpstr>改修のためのヒント</vt:lpstr>
      <vt:lpstr>背景やスプライトを描こう</vt:lpstr>
      <vt:lpstr>PowerPoint プレゼンテーション</vt:lpstr>
      <vt:lpstr>PowerPoint プレゼンテーション</vt:lpstr>
      <vt:lpstr>座標を合わそう</vt:lpstr>
      <vt:lpstr>小技: バックパック</vt:lpstr>
      <vt:lpstr>小技: スプライトやコスチュームの保存</vt:lpstr>
      <vt:lpstr>改修のためのヒント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gohome8</cp:lastModifiedBy>
  <cp:revision>131</cp:revision>
  <cp:lastPrinted>2018-04-22T04:36:57Z</cp:lastPrinted>
  <dcterms:created xsi:type="dcterms:W3CDTF">2014-03-24T13:08:44Z</dcterms:created>
  <dcterms:modified xsi:type="dcterms:W3CDTF">2019-02-09T02:45:34Z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