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2"/>
  </p:notesMasterIdLst>
  <p:sldIdLst>
    <p:sldId id="283" r:id="rId3"/>
    <p:sldId id="303" r:id="rId4"/>
    <p:sldId id="296" r:id="rId5"/>
    <p:sldId id="297" r:id="rId6"/>
    <p:sldId id="298" r:id="rId7"/>
    <p:sldId id="299" r:id="rId8"/>
    <p:sldId id="300" r:id="rId9"/>
    <p:sldId id="301" r:id="rId10"/>
    <p:sldId id="302" r:id="rId11"/>
    <p:sldId id="285" r:id="rId12"/>
    <p:sldId id="287" r:id="rId13"/>
    <p:sldId id="288" r:id="rId14"/>
    <p:sldId id="289" r:id="rId15"/>
    <p:sldId id="290" r:id="rId16"/>
    <p:sldId id="291" r:id="rId17"/>
    <p:sldId id="292" r:id="rId18"/>
    <p:sldId id="293" r:id="rId19"/>
    <p:sldId id="294" r:id="rId20"/>
    <p:sldId id="295" r:id="rId21"/>
  </p:sldIdLst>
  <p:sldSz cx="9144000" cy="6858000" type="screen4x3"/>
  <p:notesSz cx="7099300" cy="10234613"/>
  <p:defaultTextStyle>
    <a:defPPr>
      <a:defRPr lang="ja-JP"/>
    </a:defPPr>
    <a:lvl1pPr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008000"/>
    <a:srgbClr val="FF0000"/>
    <a:srgbClr val="FF7C80"/>
    <a:srgbClr val="DDDDDD"/>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3" d="100"/>
          <a:sy n="63" d="100"/>
        </p:scale>
        <p:origin x="117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1" y="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l">
              <a:defRPr sz="1300"/>
            </a:lvl1pPr>
          </a:lstStyle>
          <a:p>
            <a:endParaRPr lang="en-US" altLang="ja-JP" dirty="0"/>
          </a:p>
        </p:txBody>
      </p:sp>
      <p:sp>
        <p:nvSpPr>
          <p:cNvPr id="13315" name="Rectangle 3"/>
          <p:cNvSpPr>
            <a:spLocks noGrp="1" noChangeArrowheads="1"/>
          </p:cNvSpPr>
          <p:nvPr>
            <p:ph type="dt" idx="1"/>
          </p:nvPr>
        </p:nvSpPr>
        <p:spPr bwMode="auto">
          <a:xfrm>
            <a:off x="4021295" y="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a:defRPr sz="1300"/>
            </a:lvl1pPr>
          </a:lstStyle>
          <a:p>
            <a:endParaRPr lang="en-US" altLang="ja-JP" dirty="0"/>
          </a:p>
        </p:txBody>
      </p:sp>
      <p:sp>
        <p:nvSpPr>
          <p:cNvPr id="1331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930" y="4861441"/>
            <a:ext cx="5679440"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3318" name="Rectangle 6"/>
          <p:cNvSpPr>
            <a:spLocks noGrp="1" noChangeArrowheads="1"/>
          </p:cNvSpPr>
          <p:nvPr>
            <p:ph type="ftr" sz="quarter" idx="4"/>
          </p:nvPr>
        </p:nvSpPr>
        <p:spPr bwMode="auto">
          <a:xfrm>
            <a:off x="1" y="9721108"/>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l">
              <a:defRPr sz="1300"/>
            </a:lvl1pPr>
          </a:lstStyle>
          <a:p>
            <a:endParaRPr lang="en-US" altLang="ja-JP" dirty="0"/>
          </a:p>
        </p:txBody>
      </p:sp>
      <p:sp>
        <p:nvSpPr>
          <p:cNvPr id="13319" name="Rectangle 7"/>
          <p:cNvSpPr>
            <a:spLocks noGrp="1" noChangeArrowheads="1"/>
          </p:cNvSpPr>
          <p:nvPr>
            <p:ph type="sldNum" sz="quarter" idx="5"/>
          </p:nvPr>
        </p:nvSpPr>
        <p:spPr bwMode="auto">
          <a:xfrm>
            <a:off x="4021295" y="9721108"/>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a:defRPr sz="1300"/>
            </a:lvl1pPr>
          </a:lstStyle>
          <a:p>
            <a:fld id="{39D3E1DD-1855-40EC-B4F2-B399AEDCBF23}" type="slidenum">
              <a:rPr lang="en-US" altLang="ja-JP"/>
              <a:pPr/>
              <a:t>‹#›</a:t>
            </a:fld>
            <a:endParaRPr lang="en-US" altLang="ja-JP"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a:t>©Go Ota, 2014</a:t>
            </a:r>
          </a:p>
        </p:txBody>
      </p:sp>
      <p:sp>
        <p:nvSpPr>
          <p:cNvPr id="6" name="スライド番号プレースホルダー 5"/>
          <p:cNvSpPr>
            <a:spLocks noGrp="1"/>
          </p:cNvSpPr>
          <p:nvPr>
            <p:ph type="sldNum" sz="quarter" idx="12"/>
          </p:nvPr>
        </p:nvSpPr>
        <p:spPr/>
        <p:txBody>
          <a:bodyPr/>
          <a:lstStyle>
            <a:lvl1pPr>
              <a:defRPr/>
            </a:lvl1pPr>
          </a:lstStyle>
          <a:p>
            <a:fld id="{EFD17A54-FE79-40E3-8923-9AE8081D1301}" type="slidenum">
              <a:rPr lang="en-US" altLang="ja-JP"/>
              <a:pPr/>
              <a:t>‹#›</a:t>
            </a:fld>
            <a:endParaRPr lang="en-US" altLang="ja-JP" dirty="0"/>
          </a:p>
        </p:txBody>
      </p:sp>
    </p:spTree>
    <p:extLst>
      <p:ext uri="{BB962C8B-B14F-4D97-AF65-F5344CB8AC3E}">
        <p14:creationId xmlns:p14="http://schemas.microsoft.com/office/powerpoint/2010/main" val="909212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a:t>©Go Ota, 2014</a:t>
            </a:r>
          </a:p>
        </p:txBody>
      </p:sp>
      <p:sp>
        <p:nvSpPr>
          <p:cNvPr id="6" name="スライド番号プレースホルダー 5"/>
          <p:cNvSpPr>
            <a:spLocks noGrp="1"/>
          </p:cNvSpPr>
          <p:nvPr>
            <p:ph type="sldNum" sz="quarter" idx="12"/>
          </p:nvPr>
        </p:nvSpPr>
        <p:spPr/>
        <p:txBody>
          <a:bodyPr/>
          <a:lstStyle>
            <a:lvl1pPr>
              <a:defRPr/>
            </a:lvl1pPr>
          </a:lstStyle>
          <a:p>
            <a:fld id="{1A116616-1329-4C20-A24C-3FB265F6AEBC}" type="slidenum">
              <a:rPr lang="en-US" altLang="ja-JP"/>
              <a:pPr/>
              <a:t>‹#›</a:t>
            </a:fld>
            <a:endParaRPr lang="en-US" altLang="ja-JP" dirty="0"/>
          </a:p>
        </p:txBody>
      </p:sp>
    </p:spTree>
    <p:extLst>
      <p:ext uri="{BB962C8B-B14F-4D97-AF65-F5344CB8AC3E}">
        <p14:creationId xmlns:p14="http://schemas.microsoft.com/office/powerpoint/2010/main" val="1652557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a:t>©Go Ota, 2014</a:t>
            </a:r>
          </a:p>
        </p:txBody>
      </p:sp>
      <p:sp>
        <p:nvSpPr>
          <p:cNvPr id="6" name="スライド番号プレースホルダー 5"/>
          <p:cNvSpPr>
            <a:spLocks noGrp="1"/>
          </p:cNvSpPr>
          <p:nvPr>
            <p:ph type="sldNum" sz="quarter" idx="12"/>
          </p:nvPr>
        </p:nvSpPr>
        <p:spPr/>
        <p:txBody>
          <a:bodyPr/>
          <a:lstStyle>
            <a:lvl1pPr>
              <a:defRPr/>
            </a:lvl1pPr>
          </a:lstStyle>
          <a:p>
            <a:fld id="{0680EF05-8FA4-44FD-9732-F927C24D3FA3}" type="slidenum">
              <a:rPr lang="en-US" altLang="ja-JP"/>
              <a:pPr/>
              <a:t>‹#›</a:t>
            </a:fld>
            <a:endParaRPr lang="en-US" altLang="ja-JP" dirty="0"/>
          </a:p>
        </p:txBody>
      </p:sp>
    </p:spTree>
    <p:extLst>
      <p:ext uri="{BB962C8B-B14F-4D97-AF65-F5344CB8AC3E}">
        <p14:creationId xmlns:p14="http://schemas.microsoft.com/office/powerpoint/2010/main" val="3358140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EFD17A54-FE79-40E3-8923-9AE8081D1301}" type="slidenum">
              <a:rPr lang="en-US" altLang="ja-JP"/>
              <a:pPr/>
              <a:t>‹#›</a:t>
            </a:fld>
            <a:endParaRPr lang="en-US" altLang="ja-JP"/>
          </a:p>
        </p:txBody>
      </p:sp>
    </p:spTree>
    <p:extLst>
      <p:ext uri="{BB962C8B-B14F-4D97-AF65-F5344CB8AC3E}">
        <p14:creationId xmlns:p14="http://schemas.microsoft.com/office/powerpoint/2010/main" val="402653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50766791-9E44-4D5D-84D2-CA44E8ABFEBA}" type="slidenum">
              <a:rPr lang="en-US" altLang="ja-JP"/>
              <a:pPr/>
              <a:t>‹#›</a:t>
            </a:fld>
            <a:endParaRPr lang="en-US" altLang="ja-JP"/>
          </a:p>
        </p:txBody>
      </p:sp>
    </p:spTree>
    <p:extLst>
      <p:ext uri="{BB962C8B-B14F-4D97-AF65-F5344CB8AC3E}">
        <p14:creationId xmlns:p14="http://schemas.microsoft.com/office/powerpoint/2010/main" val="1524104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90FE6E80-D8D4-418F-B1E2-44F29851FD7B}" type="slidenum">
              <a:rPr lang="en-US" altLang="ja-JP"/>
              <a:pPr/>
              <a:t>‹#›</a:t>
            </a:fld>
            <a:endParaRPr lang="en-US" altLang="ja-JP"/>
          </a:p>
        </p:txBody>
      </p:sp>
    </p:spTree>
    <p:extLst>
      <p:ext uri="{BB962C8B-B14F-4D97-AF65-F5344CB8AC3E}">
        <p14:creationId xmlns:p14="http://schemas.microsoft.com/office/powerpoint/2010/main" val="609229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a:t>©Go Ota, 2014</a:t>
            </a:r>
          </a:p>
        </p:txBody>
      </p:sp>
      <p:sp>
        <p:nvSpPr>
          <p:cNvPr id="7" name="スライド番号プレースホルダー 6"/>
          <p:cNvSpPr>
            <a:spLocks noGrp="1"/>
          </p:cNvSpPr>
          <p:nvPr>
            <p:ph type="sldNum" sz="quarter" idx="12"/>
          </p:nvPr>
        </p:nvSpPr>
        <p:spPr/>
        <p:txBody>
          <a:bodyPr/>
          <a:lstStyle>
            <a:lvl1pPr>
              <a:defRPr/>
            </a:lvl1pPr>
          </a:lstStyle>
          <a:p>
            <a:fld id="{89DA167E-36DC-449B-9FE3-E896DD7C58EA}" type="slidenum">
              <a:rPr lang="en-US" altLang="ja-JP"/>
              <a:pPr/>
              <a:t>‹#›</a:t>
            </a:fld>
            <a:endParaRPr lang="en-US" altLang="ja-JP"/>
          </a:p>
        </p:txBody>
      </p:sp>
    </p:spTree>
    <p:extLst>
      <p:ext uri="{BB962C8B-B14F-4D97-AF65-F5344CB8AC3E}">
        <p14:creationId xmlns:p14="http://schemas.microsoft.com/office/powerpoint/2010/main" val="32591805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a:t>©Go Ota, 2014</a:t>
            </a:r>
          </a:p>
        </p:txBody>
      </p:sp>
      <p:sp>
        <p:nvSpPr>
          <p:cNvPr id="9" name="スライド番号プレースホルダー 8"/>
          <p:cNvSpPr>
            <a:spLocks noGrp="1"/>
          </p:cNvSpPr>
          <p:nvPr>
            <p:ph type="sldNum" sz="quarter" idx="12"/>
          </p:nvPr>
        </p:nvSpPr>
        <p:spPr/>
        <p:txBody>
          <a:bodyPr/>
          <a:lstStyle>
            <a:lvl1pPr>
              <a:defRPr/>
            </a:lvl1pPr>
          </a:lstStyle>
          <a:p>
            <a:fld id="{8B150203-31C9-43DE-9EC1-E54AE4979389}" type="slidenum">
              <a:rPr lang="en-US" altLang="ja-JP"/>
              <a:pPr/>
              <a:t>‹#›</a:t>
            </a:fld>
            <a:endParaRPr lang="en-US" altLang="ja-JP"/>
          </a:p>
        </p:txBody>
      </p:sp>
    </p:spTree>
    <p:extLst>
      <p:ext uri="{BB962C8B-B14F-4D97-AF65-F5344CB8AC3E}">
        <p14:creationId xmlns:p14="http://schemas.microsoft.com/office/powerpoint/2010/main" val="17338794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a:t>©Go Ota, 2014</a:t>
            </a:r>
          </a:p>
        </p:txBody>
      </p:sp>
      <p:sp>
        <p:nvSpPr>
          <p:cNvPr id="5" name="スライド番号プレースホルダー 4"/>
          <p:cNvSpPr>
            <a:spLocks noGrp="1"/>
          </p:cNvSpPr>
          <p:nvPr>
            <p:ph type="sldNum" sz="quarter" idx="12"/>
          </p:nvPr>
        </p:nvSpPr>
        <p:spPr/>
        <p:txBody>
          <a:bodyPr/>
          <a:lstStyle>
            <a:lvl1pPr>
              <a:defRPr/>
            </a:lvl1pPr>
          </a:lstStyle>
          <a:p>
            <a:fld id="{ED62A731-253F-4B19-976D-7EA7B3125DD3}" type="slidenum">
              <a:rPr lang="en-US" altLang="ja-JP"/>
              <a:pPr/>
              <a:t>‹#›</a:t>
            </a:fld>
            <a:endParaRPr lang="en-US" altLang="ja-JP"/>
          </a:p>
        </p:txBody>
      </p:sp>
    </p:spTree>
    <p:extLst>
      <p:ext uri="{BB962C8B-B14F-4D97-AF65-F5344CB8AC3E}">
        <p14:creationId xmlns:p14="http://schemas.microsoft.com/office/powerpoint/2010/main" val="20288869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r>
              <a:rPr lang="en-US" altLang="ja-JP"/>
              <a:t>©Go Ota, 2014</a:t>
            </a:r>
          </a:p>
        </p:txBody>
      </p:sp>
      <p:sp>
        <p:nvSpPr>
          <p:cNvPr id="4" name="スライド番号プレースホルダー 3"/>
          <p:cNvSpPr>
            <a:spLocks noGrp="1"/>
          </p:cNvSpPr>
          <p:nvPr>
            <p:ph type="sldNum" sz="quarter" idx="12"/>
          </p:nvPr>
        </p:nvSpPr>
        <p:spPr/>
        <p:txBody>
          <a:bodyPr/>
          <a:lstStyle>
            <a:lvl1pPr>
              <a:defRPr/>
            </a:lvl1pPr>
          </a:lstStyle>
          <a:p>
            <a:fld id="{57479B73-A815-4F21-92C6-61809DE83314}" type="slidenum">
              <a:rPr lang="en-US" altLang="ja-JP"/>
              <a:pPr/>
              <a:t>‹#›</a:t>
            </a:fld>
            <a:endParaRPr lang="en-US" altLang="ja-JP"/>
          </a:p>
        </p:txBody>
      </p:sp>
    </p:spTree>
    <p:extLst>
      <p:ext uri="{BB962C8B-B14F-4D97-AF65-F5344CB8AC3E}">
        <p14:creationId xmlns:p14="http://schemas.microsoft.com/office/powerpoint/2010/main" val="32220349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a:t>©Go Ota, 2014</a:t>
            </a:r>
          </a:p>
        </p:txBody>
      </p:sp>
      <p:sp>
        <p:nvSpPr>
          <p:cNvPr id="7" name="スライド番号プレースホルダー 6"/>
          <p:cNvSpPr>
            <a:spLocks noGrp="1"/>
          </p:cNvSpPr>
          <p:nvPr>
            <p:ph type="sldNum" sz="quarter" idx="12"/>
          </p:nvPr>
        </p:nvSpPr>
        <p:spPr/>
        <p:txBody>
          <a:bodyPr/>
          <a:lstStyle>
            <a:lvl1pPr>
              <a:defRPr/>
            </a:lvl1pPr>
          </a:lstStyle>
          <a:p>
            <a:fld id="{B03A5713-61A0-4B11-A3E5-9568F80C627D}" type="slidenum">
              <a:rPr lang="en-US" altLang="ja-JP"/>
              <a:pPr/>
              <a:t>‹#›</a:t>
            </a:fld>
            <a:endParaRPr lang="en-US" altLang="ja-JP"/>
          </a:p>
        </p:txBody>
      </p:sp>
    </p:spTree>
    <p:extLst>
      <p:ext uri="{BB962C8B-B14F-4D97-AF65-F5344CB8AC3E}">
        <p14:creationId xmlns:p14="http://schemas.microsoft.com/office/powerpoint/2010/main" val="1932399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a:t>©Go Ota, 2014</a:t>
            </a:r>
          </a:p>
        </p:txBody>
      </p:sp>
      <p:sp>
        <p:nvSpPr>
          <p:cNvPr id="6" name="スライド番号プレースホルダー 5"/>
          <p:cNvSpPr>
            <a:spLocks noGrp="1"/>
          </p:cNvSpPr>
          <p:nvPr>
            <p:ph type="sldNum" sz="quarter" idx="12"/>
          </p:nvPr>
        </p:nvSpPr>
        <p:spPr/>
        <p:txBody>
          <a:bodyPr/>
          <a:lstStyle>
            <a:lvl1pPr>
              <a:defRPr/>
            </a:lvl1pPr>
          </a:lstStyle>
          <a:p>
            <a:fld id="{50766791-9E44-4D5D-84D2-CA44E8ABFEBA}" type="slidenum">
              <a:rPr lang="en-US" altLang="ja-JP"/>
              <a:pPr/>
              <a:t>‹#›</a:t>
            </a:fld>
            <a:endParaRPr lang="en-US" altLang="ja-JP" dirty="0"/>
          </a:p>
        </p:txBody>
      </p:sp>
    </p:spTree>
    <p:extLst>
      <p:ext uri="{BB962C8B-B14F-4D97-AF65-F5344CB8AC3E}">
        <p14:creationId xmlns:p14="http://schemas.microsoft.com/office/powerpoint/2010/main" val="38685406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a:t>©Go Ota, 2014</a:t>
            </a:r>
          </a:p>
        </p:txBody>
      </p:sp>
      <p:sp>
        <p:nvSpPr>
          <p:cNvPr id="7" name="スライド番号プレースホルダー 6"/>
          <p:cNvSpPr>
            <a:spLocks noGrp="1"/>
          </p:cNvSpPr>
          <p:nvPr>
            <p:ph type="sldNum" sz="quarter" idx="12"/>
          </p:nvPr>
        </p:nvSpPr>
        <p:spPr/>
        <p:txBody>
          <a:bodyPr/>
          <a:lstStyle>
            <a:lvl1pPr>
              <a:defRPr/>
            </a:lvl1pPr>
          </a:lstStyle>
          <a:p>
            <a:fld id="{00501AEA-D94B-4DDF-B8AC-984445C0C451}" type="slidenum">
              <a:rPr lang="en-US" altLang="ja-JP"/>
              <a:pPr/>
              <a:t>‹#›</a:t>
            </a:fld>
            <a:endParaRPr lang="en-US" altLang="ja-JP"/>
          </a:p>
        </p:txBody>
      </p:sp>
    </p:spTree>
    <p:extLst>
      <p:ext uri="{BB962C8B-B14F-4D97-AF65-F5344CB8AC3E}">
        <p14:creationId xmlns:p14="http://schemas.microsoft.com/office/powerpoint/2010/main" val="42592044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1A116616-1329-4C20-A24C-3FB265F6AEBC}" type="slidenum">
              <a:rPr lang="en-US" altLang="ja-JP"/>
              <a:pPr/>
              <a:t>‹#›</a:t>
            </a:fld>
            <a:endParaRPr lang="en-US" altLang="ja-JP"/>
          </a:p>
        </p:txBody>
      </p:sp>
    </p:spTree>
    <p:extLst>
      <p:ext uri="{BB962C8B-B14F-4D97-AF65-F5344CB8AC3E}">
        <p14:creationId xmlns:p14="http://schemas.microsoft.com/office/powerpoint/2010/main" val="14419755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0680EF05-8FA4-44FD-9732-F927C24D3FA3}" type="slidenum">
              <a:rPr lang="en-US" altLang="ja-JP"/>
              <a:pPr/>
              <a:t>‹#›</a:t>
            </a:fld>
            <a:endParaRPr lang="en-US" altLang="ja-JP"/>
          </a:p>
        </p:txBody>
      </p:sp>
    </p:spTree>
    <p:extLst>
      <p:ext uri="{BB962C8B-B14F-4D97-AF65-F5344CB8AC3E}">
        <p14:creationId xmlns:p14="http://schemas.microsoft.com/office/powerpoint/2010/main" val="4040822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a:t>©Go Ota, 2014</a:t>
            </a:r>
          </a:p>
        </p:txBody>
      </p:sp>
      <p:sp>
        <p:nvSpPr>
          <p:cNvPr id="6" name="スライド番号プレースホルダー 5"/>
          <p:cNvSpPr>
            <a:spLocks noGrp="1"/>
          </p:cNvSpPr>
          <p:nvPr>
            <p:ph type="sldNum" sz="quarter" idx="12"/>
          </p:nvPr>
        </p:nvSpPr>
        <p:spPr/>
        <p:txBody>
          <a:bodyPr/>
          <a:lstStyle>
            <a:lvl1pPr>
              <a:defRPr/>
            </a:lvl1pPr>
          </a:lstStyle>
          <a:p>
            <a:fld id="{90FE6E80-D8D4-418F-B1E2-44F29851FD7B}" type="slidenum">
              <a:rPr lang="en-US" altLang="ja-JP"/>
              <a:pPr/>
              <a:t>‹#›</a:t>
            </a:fld>
            <a:endParaRPr lang="en-US" altLang="ja-JP" dirty="0"/>
          </a:p>
        </p:txBody>
      </p:sp>
    </p:spTree>
    <p:extLst>
      <p:ext uri="{BB962C8B-B14F-4D97-AF65-F5344CB8AC3E}">
        <p14:creationId xmlns:p14="http://schemas.microsoft.com/office/powerpoint/2010/main" val="9191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a:t>©Go Ota, 2014</a:t>
            </a:r>
          </a:p>
        </p:txBody>
      </p:sp>
      <p:sp>
        <p:nvSpPr>
          <p:cNvPr id="7" name="スライド番号プレースホルダー 6"/>
          <p:cNvSpPr>
            <a:spLocks noGrp="1"/>
          </p:cNvSpPr>
          <p:nvPr>
            <p:ph type="sldNum" sz="quarter" idx="12"/>
          </p:nvPr>
        </p:nvSpPr>
        <p:spPr/>
        <p:txBody>
          <a:bodyPr/>
          <a:lstStyle>
            <a:lvl1pPr>
              <a:defRPr/>
            </a:lvl1pPr>
          </a:lstStyle>
          <a:p>
            <a:fld id="{89DA167E-36DC-449B-9FE3-E896DD7C58EA}" type="slidenum">
              <a:rPr lang="en-US" altLang="ja-JP"/>
              <a:pPr/>
              <a:t>‹#›</a:t>
            </a:fld>
            <a:endParaRPr lang="en-US" altLang="ja-JP" dirty="0"/>
          </a:p>
        </p:txBody>
      </p:sp>
    </p:spTree>
    <p:extLst>
      <p:ext uri="{BB962C8B-B14F-4D97-AF65-F5344CB8AC3E}">
        <p14:creationId xmlns:p14="http://schemas.microsoft.com/office/powerpoint/2010/main" val="1283426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dirty="0"/>
          </a:p>
        </p:txBody>
      </p:sp>
      <p:sp>
        <p:nvSpPr>
          <p:cNvPr id="8" name="フッター プレースホルダー 7"/>
          <p:cNvSpPr>
            <a:spLocks noGrp="1"/>
          </p:cNvSpPr>
          <p:nvPr>
            <p:ph type="ftr" sz="quarter" idx="11"/>
          </p:nvPr>
        </p:nvSpPr>
        <p:spPr/>
        <p:txBody>
          <a:bodyPr/>
          <a:lstStyle>
            <a:lvl1pPr>
              <a:defRPr/>
            </a:lvl1pPr>
          </a:lstStyle>
          <a:p>
            <a:r>
              <a:rPr lang="en-US" altLang="ja-JP" dirty="0"/>
              <a:t>©Go Ota, 2014</a:t>
            </a:r>
          </a:p>
        </p:txBody>
      </p:sp>
      <p:sp>
        <p:nvSpPr>
          <p:cNvPr id="9" name="スライド番号プレースホルダー 8"/>
          <p:cNvSpPr>
            <a:spLocks noGrp="1"/>
          </p:cNvSpPr>
          <p:nvPr>
            <p:ph type="sldNum" sz="quarter" idx="12"/>
          </p:nvPr>
        </p:nvSpPr>
        <p:spPr/>
        <p:txBody>
          <a:bodyPr/>
          <a:lstStyle>
            <a:lvl1pPr>
              <a:defRPr/>
            </a:lvl1pPr>
          </a:lstStyle>
          <a:p>
            <a:fld id="{8B150203-31C9-43DE-9EC1-E54AE4979389}" type="slidenum">
              <a:rPr lang="en-US" altLang="ja-JP"/>
              <a:pPr/>
              <a:t>‹#›</a:t>
            </a:fld>
            <a:endParaRPr lang="en-US" altLang="ja-JP" dirty="0"/>
          </a:p>
        </p:txBody>
      </p:sp>
    </p:spTree>
    <p:extLst>
      <p:ext uri="{BB962C8B-B14F-4D97-AF65-F5344CB8AC3E}">
        <p14:creationId xmlns:p14="http://schemas.microsoft.com/office/powerpoint/2010/main" val="961724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a:t>©Go Ota, 2014</a:t>
            </a:r>
          </a:p>
        </p:txBody>
      </p:sp>
      <p:sp>
        <p:nvSpPr>
          <p:cNvPr id="5" name="スライド番号プレースホルダー 4"/>
          <p:cNvSpPr>
            <a:spLocks noGrp="1"/>
          </p:cNvSpPr>
          <p:nvPr>
            <p:ph type="sldNum" sz="quarter" idx="12"/>
          </p:nvPr>
        </p:nvSpPr>
        <p:spPr/>
        <p:txBody>
          <a:bodyPr/>
          <a:lstStyle>
            <a:lvl1pPr>
              <a:defRPr/>
            </a:lvl1pPr>
          </a:lstStyle>
          <a:p>
            <a:fld id="{ED62A731-253F-4B19-976D-7EA7B3125DD3}" type="slidenum">
              <a:rPr lang="en-US" altLang="ja-JP"/>
              <a:pPr/>
              <a:t>‹#›</a:t>
            </a:fld>
            <a:endParaRPr lang="en-US" altLang="ja-JP" dirty="0"/>
          </a:p>
        </p:txBody>
      </p:sp>
    </p:spTree>
    <p:extLst>
      <p:ext uri="{BB962C8B-B14F-4D97-AF65-F5344CB8AC3E}">
        <p14:creationId xmlns:p14="http://schemas.microsoft.com/office/powerpoint/2010/main" val="3361269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a:t>©Go Ota, 2014</a:t>
            </a:r>
          </a:p>
        </p:txBody>
      </p:sp>
      <p:sp>
        <p:nvSpPr>
          <p:cNvPr id="4" name="スライド番号プレースホルダー 3"/>
          <p:cNvSpPr>
            <a:spLocks noGrp="1"/>
          </p:cNvSpPr>
          <p:nvPr>
            <p:ph type="sldNum" sz="quarter" idx="12"/>
          </p:nvPr>
        </p:nvSpPr>
        <p:spPr/>
        <p:txBody>
          <a:bodyPr/>
          <a:lstStyle>
            <a:lvl1pPr>
              <a:defRPr/>
            </a:lvl1pPr>
          </a:lstStyle>
          <a:p>
            <a:fld id="{57479B73-A815-4F21-92C6-61809DE83314}" type="slidenum">
              <a:rPr lang="en-US" altLang="ja-JP"/>
              <a:pPr/>
              <a:t>‹#›</a:t>
            </a:fld>
            <a:endParaRPr lang="en-US" altLang="ja-JP" dirty="0"/>
          </a:p>
        </p:txBody>
      </p:sp>
    </p:spTree>
    <p:extLst>
      <p:ext uri="{BB962C8B-B14F-4D97-AF65-F5344CB8AC3E}">
        <p14:creationId xmlns:p14="http://schemas.microsoft.com/office/powerpoint/2010/main" val="3946584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a:t>©Go Ota, 2014</a:t>
            </a:r>
          </a:p>
        </p:txBody>
      </p:sp>
      <p:sp>
        <p:nvSpPr>
          <p:cNvPr id="7" name="スライド番号プレースホルダー 6"/>
          <p:cNvSpPr>
            <a:spLocks noGrp="1"/>
          </p:cNvSpPr>
          <p:nvPr>
            <p:ph type="sldNum" sz="quarter" idx="12"/>
          </p:nvPr>
        </p:nvSpPr>
        <p:spPr/>
        <p:txBody>
          <a:bodyPr/>
          <a:lstStyle>
            <a:lvl1pPr>
              <a:defRPr/>
            </a:lvl1pPr>
          </a:lstStyle>
          <a:p>
            <a:fld id="{B03A5713-61A0-4B11-A3E5-9568F80C627D}" type="slidenum">
              <a:rPr lang="en-US" altLang="ja-JP"/>
              <a:pPr/>
              <a:t>‹#›</a:t>
            </a:fld>
            <a:endParaRPr lang="en-US" altLang="ja-JP" dirty="0"/>
          </a:p>
        </p:txBody>
      </p:sp>
    </p:spTree>
    <p:extLst>
      <p:ext uri="{BB962C8B-B14F-4D97-AF65-F5344CB8AC3E}">
        <p14:creationId xmlns:p14="http://schemas.microsoft.com/office/powerpoint/2010/main" val="2356455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dirty="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a:t>©Go Ota, 2014</a:t>
            </a:r>
          </a:p>
        </p:txBody>
      </p:sp>
      <p:sp>
        <p:nvSpPr>
          <p:cNvPr id="7" name="スライド番号プレースホルダー 6"/>
          <p:cNvSpPr>
            <a:spLocks noGrp="1"/>
          </p:cNvSpPr>
          <p:nvPr>
            <p:ph type="sldNum" sz="quarter" idx="12"/>
          </p:nvPr>
        </p:nvSpPr>
        <p:spPr/>
        <p:txBody>
          <a:bodyPr/>
          <a:lstStyle>
            <a:lvl1pPr>
              <a:defRPr/>
            </a:lvl1pPr>
          </a:lstStyle>
          <a:p>
            <a:fld id="{00501AEA-D94B-4DDF-B8AC-984445C0C451}" type="slidenum">
              <a:rPr lang="en-US" altLang="ja-JP"/>
              <a:pPr/>
              <a:t>‹#›</a:t>
            </a:fld>
            <a:endParaRPr lang="en-US" altLang="ja-JP" dirty="0"/>
          </a:p>
        </p:txBody>
      </p:sp>
    </p:spTree>
    <p:extLst>
      <p:ext uri="{BB962C8B-B14F-4D97-AF65-F5344CB8AC3E}">
        <p14:creationId xmlns:p14="http://schemas.microsoft.com/office/powerpoint/2010/main" val="355993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kumimoji="0" sz="1400"/>
            </a:lvl1pPr>
          </a:lstStyle>
          <a:p>
            <a:endParaRPr lang="en-US" altLang="ja-JP"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400"/>
            </a:lvl1pPr>
          </a:lstStyle>
          <a:p>
            <a:r>
              <a:rPr lang="en-US" altLang="ja-JP" dirty="0"/>
              <a:t>©Go Ota, 2014</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400"/>
            </a:lvl1pPr>
          </a:lstStyle>
          <a:p>
            <a:fld id="{ABDDDF70-51DA-48E8-B03B-E0CBBF179418}" type="slidenum">
              <a:rPr lang="en-US" altLang="ja-JP"/>
              <a:pPr/>
              <a:t>‹#›</a:t>
            </a:fld>
            <a:endParaRPr lang="en-US" altLang="ja-JP"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kumimoji="0"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400"/>
            </a:lvl1pPr>
          </a:lstStyle>
          <a:p>
            <a:r>
              <a:rPr lang="en-US" altLang="ja-JP"/>
              <a:t>©Go Ota, 2014</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400"/>
            </a:lvl1pPr>
          </a:lstStyle>
          <a:p>
            <a:fld id="{ABDDDF70-51DA-48E8-B03B-E0CBBF179418}" type="slidenum">
              <a:rPr lang="en-US" altLang="ja-JP"/>
              <a:pPr/>
              <a:t>‹#›</a:t>
            </a:fld>
            <a:endParaRPr lang="en-US" altLang="ja-JP"/>
          </a:p>
        </p:txBody>
      </p:sp>
    </p:spTree>
    <p:extLst>
      <p:ext uri="{BB962C8B-B14F-4D97-AF65-F5344CB8AC3E}">
        <p14:creationId xmlns:p14="http://schemas.microsoft.com/office/powerpoint/2010/main" val="32833894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multiassist.sakura.ne.jp/ichinan/materials/CV_A4A.doc" TargetMode="Externa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5.jpe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image" Target="../media/image8.jpe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ー 5"/>
          <p:cNvSpPr>
            <a:spLocks noGrp="1"/>
          </p:cNvSpPr>
          <p:nvPr>
            <p:ph type="sldNum" sz="quarter" idx="12"/>
          </p:nvPr>
        </p:nvSpPr>
        <p:spPr>
          <a:noFill/>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74FAFF6C-73AB-4A99-8CA0-CD8395AE7C10}" type="slidenum">
              <a:rPr lang="en-US" altLang="ja-JP" sz="1400" smtClean="0"/>
              <a:pPr>
                <a:spcBef>
                  <a:spcPct val="0"/>
                </a:spcBef>
                <a:buFontTx/>
                <a:buNone/>
              </a:pPr>
              <a:t>1</a:t>
            </a:fld>
            <a:endParaRPr lang="en-US" altLang="ja-JP" sz="1400" dirty="0" smtClean="0"/>
          </a:p>
        </p:txBody>
      </p:sp>
      <p:sp>
        <p:nvSpPr>
          <p:cNvPr id="4099" name="Rectangle 2"/>
          <p:cNvSpPr>
            <a:spLocks noGrp="1" noChangeArrowheads="1"/>
          </p:cNvSpPr>
          <p:nvPr>
            <p:ph type="ctrTitle"/>
          </p:nvPr>
        </p:nvSpPr>
        <p:spPr>
          <a:xfrm>
            <a:off x="453390" y="396240"/>
            <a:ext cx="8629650" cy="612775"/>
          </a:xfrm>
        </p:spPr>
        <p:txBody>
          <a:bodyPr/>
          <a:lstStyle/>
          <a:p>
            <a:pPr algn="l" eaLnBrk="1" hangingPunct="1"/>
            <a:r>
              <a:rPr lang="ja-JP" altLang="en-US" sz="3200" dirty="0">
                <a:ea typeface="メイリオ" panose="020B0604030504040204" pitchFamily="50" charset="-128"/>
              </a:rPr>
              <a:t>情報</a:t>
            </a:r>
            <a:r>
              <a:rPr lang="ja-JP" altLang="en-US" sz="3200" dirty="0" smtClean="0">
                <a:ea typeface="メイリオ" panose="020B0604030504040204" pitchFamily="50" charset="-128"/>
              </a:rPr>
              <a:t>の授業</a:t>
            </a:r>
            <a:endParaRPr lang="ja-JP" altLang="en-US" sz="2800" dirty="0" smtClean="0">
              <a:ea typeface="メイリオ" panose="020B0604030504040204" pitchFamily="50" charset="-128"/>
            </a:endParaRPr>
          </a:p>
        </p:txBody>
      </p:sp>
      <p:sp>
        <p:nvSpPr>
          <p:cNvPr id="4101" name="Text Box 4"/>
          <p:cNvSpPr txBox="1">
            <a:spLocks noChangeArrowheads="1"/>
          </p:cNvSpPr>
          <p:nvPr/>
        </p:nvSpPr>
        <p:spPr bwMode="auto">
          <a:xfrm>
            <a:off x="243840" y="993775"/>
            <a:ext cx="9048750" cy="1643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l" eaLnBrk="1" hangingPunct="1">
              <a:lnSpc>
                <a:spcPct val="120000"/>
              </a:lnSpc>
              <a:spcBef>
                <a:spcPct val="0"/>
              </a:spcBef>
              <a:buFontTx/>
              <a:buNone/>
            </a:pPr>
            <a:r>
              <a:rPr lang="ja-JP" altLang="en-US" sz="2800" dirty="0">
                <a:latin typeface="メイリオ" panose="020B0604030504040204" pitchFamily="50" charset="-128"/>
                <a:ea typeface="メイリオ" panose="020B0604030504040204" pitchFamily="50" charset="-128"/>
              </a:rPr>
              <a:t>小論文の作成</a:t>
            </a:r>
            <a:r>
              <a:rPr lang="en-US" altLang="ja-JP" sz="2800" dirty="0" smtClean="0">
                <a:latin typeface="メイリオ" panose="020B0604030504040204" pitchFamily="50" charset="-128"/>
                <a:ea typeface="メイリオ" panose="020B0604030504040204" pitchFamily="50" charset="-128"/>
              </a:rPr>
              <a:t>(2)</a:t>
            </a:r>
            <a:endParaRPr lang="ja-JP" altLang="en-US" sz="2800" dirty="0" smtClean="0">
              <a:latin typeface="メイリオ" panose="020B0604030504040204" pitchFamily="50" charset="-128"/>
              <a:ea typeface="メイリオ" panose="020B0604030504040204" pitchFamily="50" charset="-128"/>
            </a:endParaRPr>
          </a:p>
          <a:p>
            <a:pPr algn="l" eaLnBrk="1" hangingPunct="1">
              <a:lnSpc>
                <a:spcPct val="120000"/>
              </a:lnSpc>
              <a:spcBef>
                <a:spcPct val="0"/>
              </a:spcBef>
              <a:buFontTx/>
              <a:buNone/>
            </a:pPr>
            <a:r>
              <a:rPr lang="ja-JP" altLang="en-US" sz="2800" dirty="0" smtClean="0">
                <a:latin typeface="メイリオ" panose="020B0604030504040204" pitchFamily="50" charset="-128"/>
                <a:ea typeface="メイリオ" panose="020B0604030504040204" pitchFamily="50" charset="-128"/>
              </a:rPr>
              <a:t>・ファイルで</a:t>
            </a:r>
            <a:r>
              <a:rPr lang="ja-JP" altLang="en-US" sz="2800" smtClean="0">
                <a:latin typeface="メイリオ" panose="020B0604030504040204" pitchFamily="50" charset="-128"/>
                <a:ea typeface="メイリオ" panose="020B0604030504040204" pitchFamily="50" charset="-128"/>
              </a:rPr>
              <a:t>の提出</a:t>
            </a:r>
            <a:r>
              <a:rPr lang="ja-JP" altLang="en-US" sz="2800">
                <a:latin typeface="メイリオ" panose="020B0604030504040204" pitchFamily="50" charset="-128"/>
                <a:ea typeface="メイリオ" panose="020B0604030504040204" pitchFamily="50" charset="-128"/>
              </a:rPr>
              <a:t>方法</a:t>
            </a:r>
            <a:endParaRPr lang="ja-JP" altLang="en-US" sz="2800" dirty="0" smtClean="0">
              <a:latin typeface="メイリオ" panose="020B0604030504040204" pitchFamily="50" charset="-128"/>
              <a:ea typeface="メイリオ" panose="020B0604030504040204" pitchFamily="50" charset="-128"/>
            </a:endParaRPr>
          </a:p>
          <a:p>
            <a:pPr algn="l" eaLnBrk="1" hangingPunct="1">
              <a:lnSpc>
                <a:spcPct val="120000"/>
              </a:lnSpc>
              <a:spcBef>
                <a:spcPct val="0"/>
              </a:spcBef>
              <a:buFontTx/>
              <a:buNone/>
            </a:pPr>
            <a:r>
              <a:rPr lang="ja-JP" altLang="en-US" sz="2800" dirty="0" smtClean="0">
                <a:latin typeface="メイリオ" panose="020B0604030504040204" pitchFamily="50" charset="-128"/>
                <a:ea typeface="メイリオ" panose="020B0604030504040204" pitchFamily="50" charset="-128"/>
              </a:rPr>
              <a:t>・はやく終わった人の課題</a:t>
            </a:r>
            <a:endParaRPr lang="en-US" altLang="ja-JP" sz="2800" dirty="0">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2"/>
          <a:stretch>
            <a:fillRect/>
          </a:stretch>
        </p:blipFill>
        <p:spPr>
          <a:xfrm>
            <a:off x="3276600" y="2525280"/>
            <a:ext cx="3962400" cy="4153104"/>
          </a:xfrm>
          <a:prstGeom prst="rect">
            <a:avLst/>
          </a:prstGeom>
        </p:spPr>
      </p:pic>
      <p:pic>
        <p:nvPicPr>
          <p:cNvPr id="6" name="図 5"/>
          <p:cNvPicPr/>
          <p:nvPr/>
        </p:nvPicPr>
        <p:blipFill>
          <a:blip r:embed="rId3">
            <a:extLst>
              <a:ext uri="{28A0092B-C50C-407E-A947-70E740481C1C}">
                <a14:useLocalDpi xmlns:a14="http://schemas.microsoft.com/office/drawing/2010/main" val="0"/>
              </a:ext>
            </a:extLst>
          </a:blip>
          <a:srcRect/>
          <a:stretch>
            <a:fillRect/>
          </a:stretch>
        </p:blipFill>
        <p:spPr bwMode="auto">
          <a:xfrm>
            <a:off x="400050" y="6086475"/>
            <a:ext cx="1383302" cy="510979"/>
          </a:xfrm>
          <a:prstGeom prst="rect">
            <a:avLst/>
          </a:prstGeom>
          <a:noFill/>
          <a:ln>
            <a:noFill/>
          </a:ln>
        </p:spPr>
      </p:pic>
      <p:sp>
        <p:nvSpPr>
          <p:cNvPr id="7" name="Rectangle 3"/>
          <p:cNvSpPr txBox="1">
            <a:spLocks noChangeArrowheads="1"/>
          </p:cNvSpPr>
          <p:nvPr/>
        </p:nvSpPr>
        <p:spPr bwMode="auto">
          <a:xfrm>
            <a:off x="1783352" y="6133904"/>
            <a:ext cx="1252537"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kumimoji="1" sz="2400" kern="1200">
                <a:solidFill>
                  <a:schemeClr val="tx1"/>
                </a:solidFill>
                <a:latin typeface="+mn-lt"/>
                <a:ea typeface="+mn-ea"/>
                <a:cs typeface="+mn-cs"/>
              </a:defRPr>
            </a:lvl1pPr>
            <a:lvl2pPr marL="457200" indent="0" algn="ctr" rtl="0" fontAlgn="base">
              <a:spcBef>
                <a:spcPct val="20000"/>
              </a:spcBef>
              <a:spcAft>
                <a:spcPct val="0"/>
              </a:spcAft>
              <a:buNone/>
              <a:defRPr kumimoji="1" sz="2000" kern="1200">
                <a:solidFill>
                  <a:schemeClr val="tx1"/>
                </a:solidFill>
                <a:latin typeface="+mn-lt"/>
                <a:ea typeface="+mn-ea"/>
                <a:cs typeface="+mn-cs"/>
              </a:defRPr>
            </a:lvl2pPr>
            <a:lvl3pPr marL="914400" indent="0" algn="ctr" rtl="0" fontAlgn="base">
              <a:spcBef>
                <a:spcPct val="20000"/>
              </a:spcBef>
              <a:spcAft>
                <a:spcPct val="0"/>
              </a:spcAft>
              <a:buNone/>
              <a:defRPr kumimoji="1" sz="1800" kern="1200">
                <a:solidFill>
                  <a:schemeClr val="tx1"/>
                </a:solidFill>
                <a:latin typeface="+mn-lt"/>
                <a:ea typeface="+mn-ea"/>
                <a:cs typeface="+mn-cs"/>
              </a:defRPr>
            </a:lvl3pPr>
            <a:lvl4pPr marL="1371600" indent="0" algn="ctr" rtl="0" fontAlgn="base">
              <a:spcBef>
                <a:spcPct val="20000"/>
              </a:spcBef>
              <a:spcAft>
                <a:spcPct val="0"/>
              </a:spcAft>
              <a:buNone/>
              <a:defRPr kumimoji="1" sz="1600" kern="1200">
                <a:solidFill>
                  <a:schemeClr val="tx1"/>
                </a:solidFill>
                <a:latin typeface="+mn-lt"/>
                <a:ea typeface="+mn-ea"/>
                <a:cs typeface="+mn-cs"/>
              </a:defRPr>
            </a:lvl4pPr>
            <a:lvl5pPr marL="1828800" indent="0" algn="ctr" rtl="0" fontAlgn="base">
              <a:spcBef>
                <a:spcPct val="20000"/>
              </a:spcBef>
              <a:spcAft>
                <a:spcPct val="0"/>
              </a:spcAft>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20000"/>
              </a:lnSpc>
            </a:pPr>
            <a:r>
              <a:rPr lang="en-US" altLang="ja-JP" sz="2000" dirty="0" err="1" smtClean="0">
                <a:latin typeface="メイリオ" panose="020B0604030504040204" pitchFamily="50" charset="-128"/>
                <a:ea typeface="メイリオ" panose="020B0604030504040204" pitchFamily="50" charset="-128"/>
              </a:rPr>
              <a:t>Go.Ota</a:t>
            </a:r>
            <a:r>
              <a:rPr lang="ja-JP" altLang="en-US" dirty="0" smtClean="0">
                <a:latin typeface="メイリオ" panose="020B0604030504040204" pitchFamily="50" charset="-128"/>
                <a:ea typeface="メイリオ" panose="020B0604030504040204" pitchFamily="50" charset="-128"/>
              </a:rPr>
              <a:t> </a:t>
            </a:r>
            <a:endParaRPr lang="en-US" altLang="ja-JP"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880845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Box 2"/>
          <p:cNvSpPr txBox="1">
            <a:spLocks noChangeArrowheads="1"/>
          </p:cNvSpPr>
          <p:nvPr/>
        </p:nvSpPr>
        <p:spPr bwMode="auto">
          <a:xfrm>
            <a:off x="381000" y="290513"/>
            <a:ext cx="79406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早く終わった人の課題</a:t>
            </a:r>
            <a:endParaRPr kumimoji="1" lang="en-US" altLang="ja-JP" sz="2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4" name="テキスト ボックス 3"/>
          <p:cNvSpPr txBox="1"/>
          <p:nvPr/>
        </p:nvSpPr>
        <p:spPr>
          <a:xfrm>
            <a:off x="372686" y="914400"/>
            <a:ext cx="8466513" cy="409342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今回を含み</a:t>
            </a: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2(or3</a:t>
            </a: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回</a:t>
            </a: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の授業</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◎履歴書を作ろう</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アルバイト</a:t>
            </a: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又は就職用</a:t>
            </a: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の履歴書</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テンプレート</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・ネットからダウンロード</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hlinkClick r:id="rId2"/>
              </a:rPr>
              <a:t>http://</a:t>
            </a:r>
            <a:r>
              <a:rPr kumimoji="1" lang="en-US" altLang="ja-JP"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hlinkClick r:id="rId2"/>
              </a:rPr>
              <a:t>multiassist.sakura.ne.jp/ichinan/materials/CV_A4B.doc</a:t>
            </a:r>
            <a:endPar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・学校内の共有サーバーからダウンロード</a:t>
            </a: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コピー</a:t>
            </a: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400" b="0" i="0" u="none" strike="noStrike" kern="1200" cap="none" spc="0" normalizeH="0" baseline="0" noProof="0" dirty="0" err="1"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endPar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a:t>
            </a:r>
            <a:r>
              <a:rPr lang="ja-JP" altLang="en-US" sz="2400" dirty="0">
                <a:solidFill>
                  <a:srgbClr val="000000"/>
                </a:solidFill>
                <a:latin typeface="メイリオ" panose="020B0604030504040204" pitchFamily="50" charset="-128"/>
                <a:ea typeface="メイリオ" panose="020B0604030504040204" pitchFamily="50" charset="-128"/>
              </a:rPr>
              <a:t>授業中</a:t>
            </a:r>
            <a:r>
              <a:rPr lang="ja-JP" altLang="en-US" sz="2400" dirty="0" smtClean="0">
                <a:solidFill>
                  <a:srgbClr val="000000"/>
                </a:solidFill>
                <a:latin typeface="メイリオ" panose="020B0604030504040204" pitchFamily="50" charset="-128"/>
                <a:ea typeface="メイリオ" panose="020B0604030504040204" pitchFamily="50" charset="-128"/>
              </a:rPr>
              <a:t>に指示します。</a:t>
            </a:r>
            <a:endPar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15761374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Box 2"/>
          <p:cNvSpPr txBox="1">
            <a:spLocks noChangeArrowheads="1"/>
          </p:cNvSpPr>
          <p:nvPr/>
        </p:nvSpPr>
        <p:spPr bwMode="auto">
          <a:xfrm>
            <a:off x="381000" y="290513"/>
            <a:ext cx="79406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履歴書のテンプレート</a:t>
            </a:r>
            <a:endParaRPr kumimoji="1" lang="en-US" altLang="ja-JP" sz="2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pic>
        <p:nvPicPr>
          <p:cNvPr id="2" name="図 1"/>
          <p:cNvPicPr>
            <a:picLocks noChangeAspect="1"/>
          </p:cNvPicPr>
          <p:nvPr/>
        </p:nvPicPr>
        <p:blipFill>
          <a:blip r:embed="rId2"/>
          <a:stretch>
            <a:fillRect/>
          </a:stretch>
        </p:blipFill>
        <p:spPr>
          <a:xfrm>
            <a:off x="381000" y="813733"/>
            <a:ext cx="5781778" cy="3752254"/>
          </a:xfrm>
          <a:prstGeom prst="rect">
            <a:avLst/>
          </a:prstGeom>
        </p:spPr>
      </p:pic>
      <p:sp>
        <p:nvSpPr>
          <p:cNvPr id="3" name="テキスト ボックス 2"/>
          <p:cNvSpPr txBox="1"/>
          <p:nvPr/>
        </p:nvSpPr>
        <p:spPr>
          <a:xfrm>
            <a:off x="381000" y="4800600"/>
            <a:ext cx="8763000" cy="1631216"/>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・学歴・職歴</a:t>
            </a:r>
            <a:r>
              <a:rPr kumimoji="1" lang="en-US" altLang="ja-JP"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 </a:t>
            </a: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地元の企業の場合は中学入学から、それ以外は高校入学から</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・免許・資格は英検・漢検・珠算なども可</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・特技は、他の人に比べて優れているもの</a:t>
            </a:r>
            <a:b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　うまければ、料理、</a:t>
            </a:r>
            <a:r>
              <a:rPr kumimoji="1" lang="ja-JP" altLang="en-US" sz="2000" b="0" i="0" u="none" strike="noStrike" kern="1200" cap="none" spc="0" normalizeH="0" baseline="0" noProof="0" dirty="0" err="1" smtClean="0">
                <a:ln>
                  <a:noFill/>
                </a:ln>
                <a:solidFill>
                  <a:srgbClr val="000000"/>
                </a:solidFill>
                <a:effectLst/>
                <a:uLnTx/>
                <a:uFillTx/>
                <a:latin typeface="メイリオ" panose="020B0604030504040204" pitchFamily="50" charset="-128"/>
                <a:ea typeface="メイリオ" panose="020B0604030504040204" pitchFamily="50" charset="-128"/>
                <a:cs typeface="+mn-cs"/>
              </a:rPr>
              <a:t>けん</a:t>
            </a: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玉</a:t>
            </a:r>
            <a:r>
              <a:rPr kumimoji="1" lang="en-US" altLang="ja-JP"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なども可能</a:t>
            </a:r>
            <a:b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　</a:t>
            </a:r>
            <a:r>
              <a:rPr kumimoji="1" lang="en-US" altLang="ja-JP"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入社の場合は、このあたりが面接時の話題になる</a:t>
            </a:r>
            <a:r>
              <a:rPr kumimoji="1" lang="en-US" altLang="ja-JP"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endPar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4" name="テキスト ボックス 3"/>
          <p:cNvSpPr txBox="1"/>
          <p:nvPr/>
        </p:nvSpPr>
        <p:spPr>
          <a:xfrm>
            <a:off x="6324600" y="2590800"/>
            <a:ext cx="2667000" cy="156966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4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2</a:t>
            </a:r>
            <a:r>
              <a:rPr kumimoji="1" lang="ja-JP" altLang="en-US" sz="24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ページ目の表は自分で作成する</a:t>
            </a:r>
            <a:r>
              <a:rPr kumimoji="1" lang="en-US" altLang="ja-JP" sz="24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
            </a:r>
            <a:br>
              <a:rPr kumimoji="1" lang="en-US" altLang="ja-JP" sz="24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br>
            <a:r>
              <a:rPr kumimoji="1" lang="en-US" altLang="ja-JP" sz="24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1" lang="ja-JP" altLang="en-US" sz="24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授業中に指示します</a:t>
            </a:r>
            <a:r>
              <a:rPr kumimoji="1" lang="en-US" altLang="ja-JP" sz="24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a:t>
            </a:r>
            <a:endParaRPr kumimoji="1" lang="ja-JP" altLang="en-US" sz="2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36747021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a:stretch>
            <a:fillRect/>
          </a:stretch>
        </p:blipFill>
        <p:spPr>
          <a:xfrm>
            <a:off x="3160915" y="1625465"/>
            <a:ext cx="4562475" cy="3933825"/>
          </a:xfrm>
          <a:prstGeom prst="rect">
            <a:avLst/>
          </a:prstGeom>
        </p:spPr>
      </p:pic>
      <p:pic>
        <p:nvPicPr>
          <p:cNvPr id="5" name="図 4"/>
          <p:cNvPicPr>
            <a:picLocks noChangeAspect="1"/>
          </p:cNvPicPr>
          <p:nvPr/>
        </p:nvPicPr>
        <p:blipFill>
          <a:blip r:embed="rId3"/>
          <a:stretch>
            <a:fillRect/>
          </a:stretch>
        </p:blipFill>
        <p:spPr>
          <a:xfrm>
            <a:off x="381000" y="1091423"/>
            <a:ext cx="2781300" cy="3238500"/>
          </a:xfrm>
          <a:prstGeom prst="rect">
            <a:avLst/>
          </a:prstGeom>
        </p:spPr>
      </p:pic>
      <p:sp>
        <p:nvSpPr>
          <p:cNvPr id="91138" name="Text Box 2"/>
          <p:cNvSpPr txBox="1">
            <a:spLocks noChangeArrowheads="1"/>
          </p:cNvSpPr>
          <p:nvPr/>
        </p:nvSpPr>
        <p:spPr bwMode="auto">
          <a:xfrm>
            <a:off x="381000" y="290513"/>
            <a:ext cx="79406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ja-JP"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Word</a:t>
            </a:r>
            <a:r>
              <a:rPr kumimoji="1" lang="ja-JP" altLang="en-US"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の基本操作</a:t>
            </a:r>
            <a:r>
              <a:rPr kumimoji="1" lang="en-US" altLang="ja-JP"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表</a:t>
            </a:r>
            <a:r>
              <a:rPr kumimoji="1" lang="en-US" altLang="ja-JP"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endParaRPr kumimoji="1" lang="en-US" altLang="ja-JP" sz="2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3" name="線吹き出し 1 (枠付き) 2"/>
          <p:cNvSpPr/>
          <p:nvPr/>
        </p:nvSpPr>
        <p:spPr bwMode="auto">
          <a:xfrm>
            <a:off x="609600" y="1766368"/>
            <a:ext cx="609600" cy="712210"/>
          </a:xfrm>
          <a:prstGeom prst="borderCallout1">
            <a:avLst>
              <a:gd name="adj1" fmla="val -10147"/>
              <a:gd name="adj2" fmla="val 46682"/>
              <a:gd name="adj3" fmla="val -88232"/>
              <a:gd name="adj4" fmla="val 530633"/>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 name="テキスト ボックス 3"/>
          <p:cNvSpPr txBox="1"/>
          <p:nvPr/>
        </p:nvSpPr>
        <p:spPr>
          <a:xfrm>
            <a:off x="5913769" y="787656"/>
            <a:ext cx="3124200"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細かい指定が可能</a:t>
            </a:r>
            <a:endPar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13" name="線吹き出し 1 (枠付き) 12"/>
          <p:cNvSpPr/>
          <p:nvPr/>
        </p:nvSpPr>
        <p:spPr bwMode="auto">
          <a:xfrm>
            <a:off x="5067993" y="4215623"/>
            <a:ext cx="1630595" cy="228600"/>
          </a:xfrm>
          <a:prstGeom prst="borderCallout1">
            <a:avLst>
              <a:gd name="adj1" fmla="val -10147"/>
              <a:gd name="adj2" fmla="val 46682"/>
              <a:gd name="adj3" fmla="val -1244596"/>
              <a:gd name="adj4" fmla="val 106483"/>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 name="線吹き出し 1 (枠付き) 13"/>
          <p:cNvSpPr/>
          <p:nvPr/>
        </p:nvSpPr>
        <p:spPr bwMode="auto">
          <a:xfrm>
            <a:off x="6792320" y="4837436"/>
            <a:ext cx="931069" cy="453308"/>
          </a:xfrm>
          <a:prstGeom prst="borderCallout1">
            <a:avLst>
              <a:gd name="adj1" fmla="val 112058"/>
              <a:gd name="adj2" fmla="val 51452"/>
              <a:gd name="adj3" fmla="val 193545"/>
              <a:gd name="adj4" fmla="val 78485"/>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5" name="線吹き出し 1 (枠付き) 14"/>
          <p:cNvSpPr/>
          <p:nvPr/>
        </p:nvSpPr>
        <p:spPr bwMode="auto">
          <a:xfrm>
            <a:off x="6108771" y="5156471"/>
            <a:ext cx="683548" cy="268546"/>
          </a:xfrm>
          <a:prstGeom prst="borderCallout1">
            <a:avLst>
              <a:gd name="adj1" fmla="val 82717"/>
              <a:gd name="adj2" fmla="val -9259"/>
              <a:gd name="adj3" fmla="val 241223"/>
              <a:gd name="adj4" fmla="val -260784"/>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6" name="テキスト ボックス 15"/>
          <p:cNvSpPr txBox="1"/>
          <p:nvPr/>
        </p:nvSpPr>
        <p:spPr>
          <a:xfrm>
            <a:off x="2651660" y="5885991"/>
            <a:ext cx="3124200"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塗りつぶしと罫線</a:t>
            </a:r>
            <a:endPar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17" name="テキスト ボックス 16"/>
          <p:cNvSpPr txBox="1"/>
          <p:nvPr/>
        </p:nvSpPr>
        <p:spPr>
          <a:xfrm>
            <a:off x="6450545" y="5886571"/>
            <a:ext cx="1947529"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挿入と削除</a:t>
            </a:r>
            <a:endPar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29233218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228600" y="2489662"/>
            <a:ext cx="8516316" cy="2866467"/>
          </a:xfrm>
          <a:prstGeom prst="rect">
            <a:avLst/>
          </a:prstGeom>
        </p:spPr>
      </p:pic>
      <p:sp>
        <p:nvSpPr>
          <p:cNvPr id="91138" name="Text Box 2"/>
          <p:cNvSpPr txBox="1">
            <a:spLocks noChangeArrowheads="1"/>
          </p:cNvSpPr>
          <p:nvPr/>
        </p:nvSpPr>
        <p:spPr bwMode="auto">
          <a:xfrm>
            <a:off x="381000" y="290513"/>
            <a:ext cx="79406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ja-JP"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Word</a:t>
            </a:r>
            <a:r>
              <a:rPr kumimoji="1" lang="ja-JP" altLang="en-US"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の基本操作</a:t>
            </a:r>
            <a:r>
              <a:rPr kumimoji="1" lang="en-US" altLang="ja-JP"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インデント</a:t>
            </a:r>
            <a:r>
              <a:rPr kumimoji="1" lang="en-US" altLang="ja-JP"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endParaRPr kumimoji="1" lang="en-US" altLang="ja-JP" sz="2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3" name="線吹き出し 1 (枠付き) 2"/>
          <p:cNvSpPr/>
          <p:nvPr/>
        </p:nvSpPr>
        <p:spPr bwMode="auto">
          <a:xfrm>
            <a:off x="990600" y="2376841"/>
            <a:ext cx="609600" cy="712210"/>
          </a:xfrm>
          <a:prstGeom prst="borderCallout1">
            <a:avLst>
              <a:gd name="adj1" fmla="val -10147"/>
              <a:gd name="adj2" fmla="val 46682"/>
              <a:gd name="adj3" fmla="val -88232"/>
              <a:gd name="adj4" fmla="val 530633"/>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 name="テキスト ボックス 3"/>
          <p:cNvSpPr txBox="1"/>
          <p:nvPr/>
        </p:nvSpPr>
        <p:spPr>
          <a:xfrm>
            <a:off x="4336096" y="1600200"/>
            <a:ext cx="3817303"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インデントの設定が可能</a:t>
            </a:r>
            <a:endPar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2828572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692564" y="3958628"/>
            <a:ext cx="6860345" cy="1447800"/>
          </a:xfrm>
          <a:prstGeom prst="rect">
            <a:avLst/>
          </a:prstGeom>
        </p:spPr>
      </p:pic>
      <p:sp>
        <p:nvSpPr>
          <p:cNvPr id="91138" name="Text Box 2"/>
          <p:cNvSpPr txBox="1">
            <a:spLocks noChangeArrowheads="1"/>
          </p:cNvSpPr>
          <p:nvPr/>
        </p:nvSpPr>
        <p:spPr bwMode="auto">
          <a:xfrm>
            <a:off x="381000" y="290513"/>
            <a:ext cx="79406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ja-JP"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Word</a:t>
            </a:r>
            <a:r>
              <a:rPr kumimoji="1" lang="ja-JP" altLang="en-US"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の基本操作</a:t>
            </a:r>
            <a:r>
              <a:rPr kumimoji="1" lang="en-US" altLang="ja-JP"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前準備</a:t>
            </a:r>
            <a:r>
              <a:rPr kumimoji="1" lang="en-US" altLang="ja-JP"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endParaRPr kumimoji="1" lang="en-US" altLang="ja-JP" sz="2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pic>
        <p:nvPicPr>
          <p:cNvPr id="2" name="図 1"/>
          <p:cNvPicPr>
            <a:picLocks noChangeAspect="1"/>
          </p:cNvPicPr>
          <p:nvPr/>
        </p:nvPicPr>
        <p:blipFill>
          <a:blip r:embed="rId3"/>
          <a:stretch>
            <a:fillRect/>
          </a:stretch>
        </p:blipFill>
        <p:spPr>
          <a:xfrm>
            <a:off x="533400" y="1355908"/>
            <a:ext cx="5838825" cy="1676400"/>
          </a:xfrm>
          <a:prstGeom prst="rect">
            <a:avLst/>
          </a:prstGeom>
        </p:spPr>
      </p:pic>
      <p:sp>
        <p:nvSpPr>
          <p:cNvPr id="3" name="楕円 2"/>
          <p:cNvSpPr/>
          <p:nvPr/>
        </p:nvSpPr>
        <p:spPr bwMode="auto">
          <a:xfrm>
            <a:off x="533400" y="1660708"/>
            <a:ext cx="914400" cy="1371600"/>
          </a:xfrm>
          <a:prstGeom prst="ellipse">
            <a:avLst/>
          </a:prstGeom>
          <a:noFill/>
          <a:ln w="412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5" name="楕円 4"/>
          <p:cNvSpPr/>
          <p:nvPr/>
        </p:nvSpPr>
        <p:spPr bwMode="auto">
          <a:xfrm>
            <a:off x="6934199" y="4213408"/>
            <a:ext cx="459545" cy="647700"/>
          </a:xfrm>
          <a:prstGeom prst="ellipse">
            <a:avLst/>
          </a:prstGeom>
          <a:noFill/>
          <a:ln w="412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7" name="楕円 6"/>
          <p:cNvSpPr/>
          <p:nvPr/>
        </p:nvSpPr>
        <p:spPr bwMode="auto">
          <a:xfrm>
            <a:off x="2362200" y="1889308"/>
            <a:ext cx="1524000" cy="914400"/>
          </a:xfrm>
          <a:prstGeom prst="ellipse">
            <a:avLst/>
          </a:prstGeom>
          <a:noFill/>
          <a:ln w="412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6" name="テキスト ボックス 5"/>
          <p:cNvSpPr txBox="1"/>
          <p:nvPr/>
        </p:nvSpPr>
        <p:spPr>
          <a:xfrm>
            <a:off x="533400" y="929197"/>
            <a:ext cx="4762500"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ルーラー・グリッド線の表示</a:t>
            </a:r>
            <a:endPar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9" name="テキスト ボックス 8"/>
          <p:cNvSpPr txBox="1"/>
          <p:nvPr/>
        </p:nvSpPr>
        <p:spPr>
          <a:xfrm>
            <a:off x="533400" y="3499195"/>
            <a:ext cx="6212916"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見えない文字</a:t>
            </a: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段落記号などの表示</a:t>
            </a: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endPar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8" name="テキスト ボックス 7"/>
          <p:cNvSpPr txBox="1"/>
          <p:nvPr/>
        </p:nvSpPr>
        <p:spPr>
          <a:xfrm>
            <a:off x="1066800" y="5562600"/>
            <a:ext cx="6629400" cy="83099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補足</a:t>
            </a:r>
            <a:r>
              <a:rPr kumimoji="1" lang="en-US" altLang="ja-JP" sz="24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 </a:t>
            </a:r>
            <a:r>
              <a:rPr kumimoji="1" lang="ja-JP" altLang="en-US" sz="24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段落を変えないで改行するとき</a:t>
            </a:r>
            <a:br>
              <a:rPr kumimoji="1" lang="ja-JP" altLang="en-US" sz="24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br>
            <a:r>
              <a:rPr kumimoji="1" lang="en-US" altLang="ja-JP" sz="24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Shift + Enter</a:t>
            </a:r>
            <a:endParaRPr kumimoji="1" lang="ja-JP" altLang="en-US" sz="2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16393895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Box 2"/>
          <p:cNvSpPr txBox="1">
            <a:spLocks noChangeArrowheads="1"/>
          </p:cNvSpPr>
          <p:nvPr/>
        </p:nvSpPr>
        <p:spPr bwMode="auto">
          <a:xfrm>
            <a:off x="381000" y="290513"/>
            <a:ext cx="79406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ja-JP"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Word</a:t>
            </a:r>
            <a:r>
              <a:rPr kumimoji="1" lang="ja-JP" altLang="en-US"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の基本操作</a:t>
            </a:r>
            <a:r>
              <a:rPr kumimoji="1" lang="en-US" altLang="ja-JP"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文字列</a:t>
            </a:r>
            <a:r>
              <a:rPr kumimoji="1" lang="en-US" altLang="ja-JP"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段落</a:t>
            </a:r>
            <a:r>
              <a:rPr kumimoji="1" lang="en-US" altLang="ja-JP" sz="2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endParaRPr kumimoji="1" lang="en-US" altLang="ja-JP" sz="2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pic>
        <p:nvPicPr>
          <p:cNvPr id="2" name="図 1"/>
          <p:cNvPicPr>
            <a:picLocks noChangeAspect="1"/>
          </p:cNvPicPr>
          <p:nvPr/>
        </p:nvPicPr>
        <p:blipFill>
          <a:blip r:embed="rId2"/>
          <a:stretch>
            <a:fillRect/>
          </a:stretch>
        </p:blipFill>
        <p:spPr>
          <a:xfrm>
            <a:off x="228599" y="2438400"/>
            <a:ext cx="8675077" cy="1905000"/>
          </a:xfrm>
          <a:prstGeom prst="rect">
            <a:avLst/>
          </a:prstGeom>
        </p:spPr>
      </p:pic>
      <p:sp>
        <p:nvSpPr>
          <p:cNvPr id="3" name="線吹き出し 1 (枠付き) 2"/>
          <p:cNvSpPr/>
          <p:nvPr/>
        </p:nvSpPr>
        <p:spPr bwMode="auto">
          <a:xfrm>
            <a:off x="1295400" y="2916252"/>
            <a:ext cx="2209800" cy="495300"/>
          </a:xfrm>
          <a:prstGeom prst="borderCallout1">
            <a:avLst>
              <a:gd name="adj1" fmla="val -14816"/>
              <a:gd name="adj2" fmla="val 33046"/>
              <a:gd name="adj3" fmla="val -293654"/>
              <a:gd name="adj4" fmla="val 66996"/>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 name="テキスト ボックス 3"/>
          <p:cNvSpPr txBox="1"/>
          <p:nvPr/>
        </p:nvSpPr>
        <p:spPr>
          <a:xfrm>
            <a:off x="2819399" y="758978"/>
            <a:ext cx="6084277" cy="193899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文字フォントの種類とサイズ</a:t>
            </a:r>
            <a:b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・本文 </a:t>
            </a: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MS P</a:t>
            </a: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明朝　</a:t>
            </a:r>
            <a:r>
              <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又</a:t>
            </a: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は游明朝</a:t>
            </a:r>
            <a:b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・タイトル </a:t>
            </a: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MS P</a:t>
            </a: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ゴシック 又は游ゴシック</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・パワポ　メイリオ 又は</a:t>
            </a:r>
            <a:r>
              <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游</a:t>
            </a: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明朝</a:t>
            </a: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ゴシック</a:t>
            </a:r>
            <a:b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br>
            <a:endPar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34" name="線吹き出し 1 (枠付き) 33"/>
          <p:cNvSpPr/>
          <p:nvPr/>
        </p:nvSpPr>
        <p:spPr bwMode="auto">
          <a:xfrm>
            <a:off x="5840755" y="3411552"/>
            <a:ext cx="1017245" cy="495300"/>
          </a:xfrm>
          <a:prstGeom prst="borderCallout1">
            <a:avLst>
              <a:gd name="adj1" fmla="val 59030"/>
              <a:gd name="adj2" fmla="val -15985"/>
              <a:gd name="adj3" fmla="val 246766"/>
              <a:gd name="adj4" fmla="val -343229"/>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5" name="テキスト ボックス 34"/>
          <p:cNvSpPr txBox="1"/>
          <p:nvPr/>
        </p:nvSpPr>
        <p:spPr>
          <a:xfrm>
            <a:off x="1829038" y="4821252"/>
            <a:ext cx="1980722" cy="1200329"/>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左揃え</a:t>
            </a:r>
            <a:b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右揃え</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中央揃え</a:t>
            </a:r>
            <a:endPar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36" name="線吹き出し 1 (枠付き) 35"/>
          <p:cNvSpPr/>
          <p:nvPr/>
        </p:nvSpPr>
        <p:spPr bwMode="auto">
          <a:xfrm>
            <a:off x="7620000" y="3411552"/>
            <a:ext cx="701675" cy="495300"/>
          </a:xfrm>
          <a:prstGeom prst="borderCallout1">
            <a:avLst>
              <a:gd name="adj1" fmla="val 59030"/>
              <a:gd name="adj2" fmla="val -15985"/>
              <a:gd name="adj3" fmla="val 263549"/>
              <a:gd name="adj4" fmla="val -215282"/>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7" name="テキスト ボックス 36"/>
          <p:cNvSpPr txBox="1"/>
          <p:nvPr/>
        </p:nvSpPr>
        <p:spPr>
          <a:xfrm>
            <a:off x="5359016" y="4821252"/>
            <a:ext cx="3099184" cy="1200329"/>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行間のオプション</a:t>
            </a:r>
            <a:b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1</a:t>
            </a: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行指定か</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・固定値で</a:t>
            </a:r>
            <a:r>
              <a:rPr kumimoji="1" lang="en-US" altLang="ja-JP" sz="2400" b="0" i="0" u="none" strike="noStrike" kern="1200" cap="none" spc="0" normalizeH="0" baseline="0" noProof="0" dirty="0" err="1" smtClean="0">
                <a:ln>
                  <a:noFill/>
                </a:ln>
                <a:solidFill>
                  <a:srgbClr val="000000"/>
                </a:solidFill>
                <a:effectLst/>
                <a:uLnTx/>
                <a:uFillTx/>
                <a:latin typeface="メイリオ" panose="020B0604030504040204" pitchFamily="50" charset="-128"/>
                <a:ea typeface="メイリオ" panose="020B0604030504040204" pitchFamily="50" charset="-128"/>
                <a:cs typeface="+mn-cs"/>
              </a:rPr>
              <a:t>pt</a:t>
            </a: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指定</a:t>
            </a:r>
            <a:endPar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2692707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ー 5"/>
          <p:cNvSpPr>
            <a:spLocks noGrp="1"/>
          </p:cNvSpPr>
          <p:nvPr>
            <p:ph type="sldNum" sz="quarter" idx="12"/>
          </p:nvPr>
        </p:nvSpPr>
        <p:spPr>
          <a:noFill/>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4FAFF6C-73AB-4A99-8CA0-CD8395AE7C10}" type="slidenum">
              <a:rPr kumimoji="1" lang="en-US" altLang="ja-JP" sz="14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1" lang="en-US" altLang="ja-JP" sz="14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099" name="Rectangle 2"/>
          <p:cNvSpPr>
            <a:spLocks noGrp="1" noChangeArrowheads="1"/>
          </p:cNvSpPr>
          <p:nvPr>
            <p:ph type="ctrTitle"/>
          </p:nvPr>
        </p:nvSpPr>
        <p:spPr>
          <a:xfrm>
            <a:off x="304800" y="198737"/>
            <a:ext cx="7772400" cy="612775"/>
          </a:xfrm>
        </p:spPr>
        <p:txBody>
          <a:bodyPr/>
          <a:lstStyle/>
          <a:p>
            <a:pPr algn="l"/>
            <a:r>
              <a:rPr lang="ja-JP" altLang="en-US" sz="2800" dirty="0" smtClean="0">
                <a:ea typeface="メイリオ" panose="020B0604030504040204" pitchFamily="50" charset="-128"/>
              </a:rPr>
              <a:t>ヒント</a:t>
            </a:r>
            <a:r>
              <a:rPr lang="en-US" altLang="ja-JP" sz="2800" dirty="0" smtClean="0">
                <a:ea typeface="メイリオ" panose="020B0604030504040204" pitchFamily="50" charset="-128"/>
              </a:rPr>
              <a:t>1</a:t>
            </a:r>
            <a:r>
              <a:rPr lang="ja-JP" altLang="en-US" sz="2800" dirty="0" smtClean="0">
                <a:ea typeface="メイリオ" panose="020B0604030504040204" pitchFamily="50" charset="-128"/>
              </a:rPr>
              <a:t>　</a:t>
            </a:r>
            <a:r>
              <a:rPr lang="ja-JP" altLang="en-US" sz="2800" dirty="0" smtClean="0">
                <a:latin typeface="メイリオ" panose="020B0604030504040204" pitchFamily="50" charset="-128"/>
                <a:ea typeface="メイリオ" panose="020B0604030504040204" pitchFamily="50" charset="-128"/>
              </a:rPr>
              <a:t>志望動機　</a:t>
            </a:r>
            <a:r>
              <a:rPr lang="en-US" altLang="ja-JP" sz="2800" dirty="0" smtClean="0">
                <a:latin typeface="メイリオ" panose="020B0604030504040204" pitchFamily="50" charset="-128"/>
                <a:ea typeface="メイリオ" panose="020B0604030504040204" pitchFamily="50" charset="-128"/>
              </a:rPr>
              <a:t>(</a:t>
            </a:r>
            <a:r>
              <a:rPr lang="ja-JP" altLang="en-US" sz="2800" dirty="0" smtClean="0">
                <a:latin typeface="メイリオ" panose="020B0604030504040204" pitchFamily="50" charset="-128"/>
                <a:ea typeface="メイリオ" panose="020B0604030504040204" pitchFamily="50" charset="-128"/>
              </a:rPr>
              <a:t>今回は</a:t>
            </a:r>
            <a:r>
              <a:rPr lang="en-US" altLang="ja-JP" sz="2800" dirty="0" smtClean="0">
                <a:latin typeface="メイリオ" panose="020B0604030504040204" pitchFamily="50" charset="-128"/>
                <a:ea typeface="メイリオ" panose="020B0604030504040204" pitchFamily="50" charset="-128"/>
              </a:rPr>
              <a:t>200</a:t>
            </a:r>
            <a:r>
              <a:rPr lang="ja-JP" altLang="en-US" sz="2800" dirty="0" smtClean="0">
                <a:latin typeface="メイリオ" panose="020B0604030504040204" pitchFamily="50" charset="-128"/>
                <a:ea typeface="メイリオ" panose="020B0604030504040204" pitchFamily="50" charset="-128"/>
              </a:rPr>
              <a:t>字前後</a:t>
            </a:r>
            <a:r>
              <a:rPr lang="en-US" altLang="ja-JP" sz="2800" dirty="0" smtClean="0">
                <a:latin typeface="メイリオ" panose="020B0604030504040204" pitchFamily="50" charset="-128"/>
                <a:ea typeface="メイリオ" panose="020B0604030504040204" pitchFamily="50" charset="-128"/>
              </a:rPr>
              <a:t>)</a:t>
            </a:r>
            <a:endParaRPr lang="ja-JP" altLang="en-US" sz="2800" dirty="0" smtClean="0">
              <a:ea typeface="メイリオ" panose="020B0604030504040204" pitchFamily="50" charset="-128"/>
            </a:endParaRPr>
          </a:p>
        </p:txBody>
      </p:sp>
      <p:sp>
        <p:nvSpPr>
          <p:cNvPr id="4101" name="Text Box 4"/>
          <p:cNvSpPr txBox="1">
            <a:spLocks noChangeArrowheads="1"/>
          </p:cNvSpPr>
          <p:nvPr/>
        </p:nvSpPr>
        <p:spPr bwMode="auto">
          <a:xfrm>
            <a:off x="304800" y="701365"/>
            <a:ext cx="8772150"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20000"/>
              </a:lnSpc>
              <a:spcBef>
                <a:spcPct val="0"/>
              </a:spcBef>
              <a:spcAft>
                <a:spcPct val="0"/>
              </a:spcAft>
              <a:buClrTx/>
              <a:buSzTx/>
              <a:buFontTx/>
              <a:buNone/>
              <a:tabLst/>
              <a:defRPr/>
            </a:pP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まず各項目を一行ぐらいで書いてみる</a:t>
            </a:r>
            <a:r>
              <a:rPr kumimoji="1" lang="en-US" altLang="ja-JP"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p>
          <a:p>
            <a:pPr marL="0" marR="0" lvl="0" indent="0" algn="l" defTabSz="914400" rtl="0" eaLnBrk="1" fontAlgn="base" latinLnBrk="0" hangingPunct="1">
              <a:lnSpc>
                <a:spcPct val="12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アルバイト編の構成</a:t>
            </a:r>
            <a:endParaRPr kumimoji="1" lang="ja-JP" altLang="en-US" sz="9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4103" name="Rectangle 7"/>
          <p:cNvSpPr>
            <a:spLocks noChangeArrowheads="1"/>
          </p:cNvSpPr>
          <p:nvPr/>
        </p:nvSpPr>
        <p:spPr bwMode="auto">
          <a:xfrm>
            <a:off x="1944688" y="2435225"/>
            <a:ext cx="6913562"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990600" indent="-5334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371600" indent="-4572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752600" indent="-3810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209800" indent="-3810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667000" indent="-3810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3124200" indent="-3810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581400" indent="-3810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4038600" indent="-3810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20000"/>
              </a:lnSpc>
              <a:spcBef>
                <a:spcPct val="20000"/>
              </a:spcBef>
              <a:spcAft>
                <a:spcPct val="0"/>
              </a:spcAft>
              <a:buClrTx/>
              <a:buSzTx/>
              <a:buFontTx/>
              <a:buNone/>
              <a:tabLst/>
              <a:defRPr/>
            </a:pPr>
            <a:endParaRPr kumimoji="1" lang="en-US" altLang="ja-JP" sz="24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3" name="テキスト ボックス 2"/>
          <p:cNvSpPr txBox="1"/>
          <p:nvPr/>
        </p:nvSpPr>
        <p:spPr>
          <a:xfrm>
            <a:off x="609600" y="1927393"/>
            <a:ext cx="1905000" cy="1015663"/>
          </a:xfrm>
          <a:prstGeom prst="rect">
            <a:avLst/>
          </a:prstGeom>
          <a:noFill/>
          <a:ln>
            <a:solidFill>
              <a:schemeClr val="tx1"/>
            </a:solidFill>
            <a:prstDash val="dash"/>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アルバイトをする理由</a:t>
            </a:r>
            <a:b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br>
            <a:endPar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8" name="テキスト ボックス 7"/>
          <p:cNvSpPr txBox="1"/>
          <p:nvPr/>
        </p:nvSpPr>
        <p:spPr>
          <a:xfrm>
            <a:off x="3048000" y="1905220"/>
            <a:ext cx="1905000" cy="1015663"/>
          </a:xfrm>
          <a:prstGeom prst="rect">
            <a:avLst/>
          </a:prstGeom>
          <a:noFill/>
          <a:ln>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そのアルバイトを選んだ理由</a:t>
            </a:r>
            <a:endPar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9" name="テキスト ボックス 8"/>
          <p:cNvSpPr txBox="1"/>
          <p:nvPr/>
        </p:nvSpPr>
        <p:spPr>
          <a:xfrm>
            <a:off x="1944688" y="3613714"/>
            <a:ext cx="1905000" cy="1015663"/>
          </a:xfrm>
          <a:prstGeom prst="rect">
            <a:avLst/>
          </a:prstGeom>
          <a:noFill/>
          <a:ln>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本人を雇うことの利点</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cxnSp>
        <p:nvCxnSpPr>
          <p:cNvPr id="5" name="直線コネクタ 4"/>
          <p:cNvCxnSpPr>
            <a:stCxn id="3" idx="2"/>
            <a:endCxn id="9" idx="0"/>
          </p:cNvCxnSpPr>
          <p:nvPr/>
        </p:nvCxnSpPr>
        <p:spPr bwMode="auto">
          <a:xfrm>
            <a:off x="1562100" y="2943056"/>
            <a:ext cx="1335088" cy="670658"/>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直線コネクタ 6"/>
          <p:cNvCxnSpPr>
            <a:stCxn id="8" idx="2"/>
            <a:endCxn id="9" idx="0"/>
          </p:cNvCxnSpPr>
          <p:nvPr/>
        </p:nvCxnSpPr>
        <p:spPr bwMode="auto">
          <a:xfrm flipH="1">
            <a:off x="2897188" y="2920883"/>
            <a:ext cx="1103312" cy="6928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左中かっこ 9"/>
          <p:cNvSpPr/>
          <p:nvPr/>
        </p:nvSpPr>
        <p:spPr bwMode="auto">
          <a:xfrm>
            <a:off x="3946049" y="3492500"/>
            <a:ext cx="654287" cy="2367983"/>
          </a:xfrm>
          <a:prstGeom prst="leftBrace">
            <a:avLst>
              <a:gd name="adj1" fmla="val 8333"/>
              <a:gd name="adj2" fmla="val 15860"/>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5" name="テキスト ボックス 14"/>
          <p:cNvSpPr txBox="1"/>
          <p:nvPr/>
        </p:nvSpPr>
        <p:spPr>
          <a:xfrm>
            <a:off x="4449524" y="3613714"/>
            <a:ext cx="3959701" cy="2246769"/>
          </a:xfrm>
          <a:prstGeom prst="rect">
            <a:avLst/>
          </a:prstGeom>
          <a:noFill/>
          <a:ln>
            <a:no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・長期</a:t>
            </a:r>
            <a:r>
              <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でバイトを続けられる</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・円滑に仕事ができる</a:t>
            </a:r>
            <a:br>
              <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 </a:t>
            </a:r>
            <a:r>
              <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例えば</a:t>
            </a:r>
            <a:r>
              <a:rPr kumimoji="1" lang="en-US" altLang="ja-JP"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やる気・向上心</a:t>
            </a:r>
            <a:r>
              <a:rPr kumimoji="1" lang="en-US" altLang="ja-JP"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協調性がある、円滑な人間関係</a:t>
            </a: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をつくれる</a:t>
            </a:r>
            <a:r>
              <a:rPr kumimoji="1" lang="en-US" altLang="ja-JP"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en-US" altLang="ja-JP"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可能であれば</a:t>
            </a:r>
            <a:r>
              <a:rPr kumimoji="1" lang="en-US" altLang="ja-JP"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a:t>
            </a:r>
            <a:r>
              <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即戦力になれる、活躍</a:t>
            </a: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できる</a:t>
            </a:r>
            <a:r>
              <a:rPr kumimoji="1" lang="en-US" altLang="ja-JP"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理由</a:t>
            </a:r>
            <a:r>
              <a:rPr kumimoji="1" lang="en-US" altLang="ja-JP"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endPar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735498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ー 5"/>
          <p:cNvSpPr>
            <a:spLocks noGrp="1"/>
          </p:cNvSpPr>
          <p:nvPr>
            <p:ph type="sldNum" sz="quarter" idx="12"/>
          </p:nvPr>
        </p:nvSpPr>
        <p:spPr>
          <a:noFill/>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4FAFF6C-73AB-4A99-8CA0-CD8395AE7C10}" type="slidenum">
              <a:rPr kumimoji="1" lang="en-US" altLang="ja-JP" sz="14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1" lang="en-US" altLang="ja-JP" sz="14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099" name="Rectangle 2"/>
          <p:cNvSpPr>
            <a:spLocks noGrp="1" noChangeArrowheads="1"/>
          </p:cNvSpPr>
          <p:nvPr>
            <p:ph type="ctrTitle"/>
          </p:nvPr>
        </p:nvSpPr>
        <p:spPr>
          <a:xfrm>
            <a:off x="304800" y="198737"/>
            <a:ext cx="7772400" cy="612775"/>
          </a:xfrm>
        </p:spPr>
        <p:txBody>
          <a:bodyPr/>
          <a:lstStyle/>
          <a:p>
            <a:pPr algn="l"/>
            <a:r>
              <a:rPr lang="ja-JP" altLang="en-US" sz="2800" dirty="0" smtClean="0">
                <a:ea typeface="メイリオ" panose="020B0604030504040204" pitchFamily="50" charset="-128"/>
              </a:rPr>
              <a:t>ヒント</a:t>
            </a:r>
            <a:r>
              <a:rPr lang="en-US" altLang="ja-JP" sz="2800" dirty="0">
                <a:ea typeface="メイリオ" panose="020B0604030504040204" pitchFamily="50" charset="-128"/>
              </a:rPr>
              <a:t>2</a:t>
            </a:r>
            <a:r>
              <a:rPr lang="ja-JP" altLang="en-US" sz="2800" dirty="0" smtClean="0">
                <a:ea typeface="メイリオ" panose="020B0604030504040204" pitchFamily="50" charset="-128"/>
              </a:rPr>
              <a:t>　自己</a:t>
            </a:r>
            <a:r>
              <a:rPr lang="en-US" altLang="ja-JP" sz="2800" dirty="0" smtClean="0">
                <a:ea typeface="メイリオ" panose="020B0604030504040204" pitchFamily="50" charset="-128"/>
              </a:rPr>
              <a:t>PR</a:t>
            </a:r>
            <a:r>
              <a:rPr lang="ja-JP" altLang="en-US" sz="2800" dirty="0" smtClean="0">
                <a:ea typeface="メイリオ" panose="020B0604030504040204" pitchFamily="50" charset="-128"/>
              </a:rPr>
              <a:t>　</a:t>
            </a:r>
            <a:r>
              <a:rPr lang="en-US" altLang="ja-JP" sz="2800" dirty="0" smtClean="0">
                <a:ea typeface="メイリオ" panose="020B0604030504040204" pitchFamily="50" charset="-128"/>
              </a:rPr>
              <a:t>(</a:t>
            </a:r>
            <a:r>
              <a:rPr lang="ja-JP" altLang="en-US" sz="2800" dirty="0" smtClean="0">
                <a:ea typeface="メイリオ" panose="020B0604030504040204" pitchFamily="50" charset="-128"/>
              </a:rPr>
              <a:t>今回は</a:t>
            </a:r>
            <a:r>
              <a:rPr lang="en-US" altLang="ja-JP" sz="2800" dirty="0" smtClean="0">
                <a:ea typeface="メイリオ" panose="020B0604030504040204" pitchFamily="50" charset="-128"/>
              </a:rPr>
              <a:t>300</a:t>
            </a:r>
            <a:r>
              <a:rPr lang="ja-JP" altLang="en-US" sz="2800" dirty="0" smtClean="0">
                <a:ea typeface="メイリオ" panose="020B0604030504040204" pitchFamily="50" charset="-128"/>
              </a:rPr>
              <a:t>字前後</a:t>
            </a:r>
            <a:r>
              <a:rPr lang="en-US" altLang="ja-JP" sz="2800" dirty="0" smtClean="0">
                <a:ea typeface="メイリオ" panose="020B0604030504040204" pitchFamily="50" charset="-128"/>
              </a:rPr>
              <a:t>)</a:t>
            </a:r>
            <a:endParaRPr lang="ja-JP" altLang="en-US" sz="2800" dirty="0" smtClean="0">
              <a:ea typeface="メイリオ" panose="020B0604030504040204" pitchFamily="50" charset="-128"/>
            </a:endParaRPr>
          </a:p>
        </p:txBody>
      </p:sp>
      <p:sp>
        <p:nvSpPr>
          <p:cNvPr id="4101" name="Text Box 4"/>
          <p:cNvSpPr txBox="1">
            <a:spLocks noChangeArrowheads="1"/>
          </p:cNvSpPr>
          <p:nvPr/>
        </p:nvSpPr>
        <p:spPr bwMode="auto">
          <a:xfrm>
            <a:off x="101340" y="811512"/>
            <a:ext cx="8772150"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20000"/>
              </a:lnSpc>
              <a:spcBef>
                <a:spcPct val="0"/>
              </a:spcBef>
              <a:spcAft>
                <a:spcPct val="0"/>
              </a:spcAft>
              <a:buClrTx/>
              <a:buSzTx/>
              <a:buFontTx/>
              <a:buNone/>
              <a:tabLst/>
              <a:defRPr/>
            </a:pP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まず各項目を一行ぐらいで書いてみる</a:t>
            </a: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endPar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ct val="12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①ストーリー型</a:t>
            </a:r>
            <a:endPar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ct val="120000"/>
              </a:lnSpc>
              <a:spcBef>
                <a:spcPct val="0"/>
              </a:spcBef>
              <a:spcAft>
                <a:spcPct val="0"/>
              </a:spcAft>
              <a:buClrTx/>
              <a:buSzTx/>
              <a:buFontTx/>
              <a:buNone/>
              <a:tabLst/>
              <a:defRPr/>
            </a:pPr>
            <a:endPar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4103" name="Rectangle 7"/>
          <p:cNvSpPr>
            <a:spLocks noChangeArrowheads="1"/>
          </p:cNvSpPr>
          <p:nvPr/>
        </p:nvSpPr>
        <p:spPr bwMode="auto">
          <a:xfrm>
            <a:off x="1944688" y="2435225"/>
            <a:ext cx="6913562"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990600" indent="-5334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371600" indent="-4572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752600" indent="-3810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209800" indent="-3810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667000" indent="-3810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3124200" indent="-3810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581400" indent="-3810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4038600" indent="-3810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20000"/>
              </a:lnSpc>
              <a:spcBef>
                <a:spcPct val="20000"/>
              </a:spcBef>
              <a:spcAft>
                <a:spcPct val="0"/>
              </a:spcAft>
              <a:buClrTx/>
              <a:buSzTx/>
              <a:buFontTx/>
              <a:buNone/>
              <a:tabLst/>
              <a:defRPr/>
            </a:pPr>
            <a:endParaRPr kumimoji="1" lang="en-US" altLang="ja-JP" sz="24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6" name="テキスト ボックス 5"/>
          <p:cNvSpPr txBox="1"/>
          <p:nvPr/>
        </p:nvSpPr>
        <p:spPr>
          <a:xfrm>
            <a:off x="685800" y="1861032"/>
            <a:ext cx="1905000" cy="707886"/>
          </a:xfrm>
          <a:prstGeom prst="rect">
            <a:avLst/>
          </a:prstGeom>
          <a:noFill/>
          <a:ln>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PR</a:t>
            </a:r>
            <a:r>
              <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ポイントの要点</a:t>
            </a:r>
          </a:p>
        </p:txBody>
      </p:sp>
      <p:sp>
        <p:nvSpPr>
          <p:cNvPr id="7" name="テキスト ボックス 6"/>
          <p:cNvSpPr txBox="1"/>
          <p:nvPr/>
        </p:nvSpPr>
        <p:spPr>
          <a:xfrm>
            <a:off x="685800" y="2976552"/>
            <a:ext cx="1905000" cy="1015663"/>
          </a:xfrm>
          <a:prstGeom prst="rect">
            <a:avLst/>
          </a:prstGeom>
          <a:noFill/>
          <a:ln>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PR</a:t>
            </a:r>
            <a:r>
              <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ポイントの具体的な話</a:t>
            </a:r>
            <a:r>
              <a:rPr kumimoji="1" lang="en-US" altLang="ja-JP"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逸話</a:t>
            </a:r>
            <a:r>
              <a:rPr kumimoji="1" lang="en-US" altLang="ja-JP"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endPar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8" name="テキスト ボックス 7"/>
          <p:cNvSpPr txBox="1"/>
          <p:nvPr/>
        </p:nvSpPr>
        <p:spPr>
          <a:xfrm>
            <a:off x="685800" y="4338889"/>
            <a:ext cx="1905000" cy="1015663"/>
          </a:xfrm>
          <a:prstGeom prst="rect">
            <a:avLst/>
          </a:prstGeom>
          <a:noFill/>
          <a:ln>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上記のこと</a:t>
            </a: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の</a:t>
            </a:r>
            <a:r>
              <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雇用</a:t>
            </a: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後</a:t>
            </a:r>
            <a:r>
              <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の利点</a:t>
            </a:r>
            <a:r>
              <a:rPr kumimoji="1" lang="en-US" altLang="ja-JP"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貢献点。</a:t>
            </a:r>
          </a:p>
        </p:txBody>
      </p:sp>
      <p:cxnSp>
        <p:nvCxnSpPr>
          <p:cNvPr id="3" name="直線コネクタ 2"/>
          <p:cNvCxnSpPr>
            <a:stCxn id="6" idx="2"/>
            <a:endCxn id="7" idx="0"/>
          </p:cNvCxnSpPr>
          <p:nvPr/>
        </p:nvCxnSpPr>
        <p:spPr bwMode="auto">
          <a:xfrm>
            <a:off x="1638300" y="2568918"/>
            <a:ext cx="0" cy="407634"/>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 name="直線コネクタ 4"/>
          <p:cNvCxnSpPr>
            <a:stCxn id="7" idx="2"/>
            <a:endCxn id="8" idx="0"/>
          </p:cNvCxnSpPr>
          <p:nvPr/>
        </p:nvCxnSpPr>
        <p:spPr bwMode="auto">
          <a:xfrm>
            <a:off x="1638300" y="3992215"/>
            <a:ext cx="0" cy="346674"/>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左中かっこ 14"/>
          <p:cNvSpPr/>
          <p:nvPr/>
        </p:nvSpPr>
        <p:spPr bwMode="auto">
          <a:xfrm>
            <a:off x="2838651" y="3029518"/>
            <a:ext cx="590349" cy="1416944"/>
          </a:xfrm>
          <a:prstGeom prst="leftBrace">
            <a:avLst>
              <a:gd name="adj1" fmla="val 8333"/>
              <a:gd name="adj2" fmla="val 15860"/>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6" name="テキスト ボックス 15"/>
          <p:cNvSpPr txBox="1"/>
          <p:nvPr/>
        </p:nvSpPr>
        <p:spPr>
          <a:xfrm>
            <a:off x="3429000" y="3123023"/>
            <a:ext cx="3959701" cy="1323439"/>
          </a:xfrm>
          <a:prstGeom prst="rect">
            <a:avLst/>
          </a:prstGeom>
          <a:noFill/>
          <a:ln>
            <a:no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状況 ・展開</a:t>
            </a:r>
            <a:r>
              <a:rPr kumimoji="1" lang="en-US" altLang="ja-JP"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結果</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例えば、部活においての具体的な話</a:t>
            </a:r>
            <a:r>
              <a:rPr kumimoji="1" lang="en-US" altLang="ja-JP"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問題</a:t>
            </a:r>
            <a:r>
              <a:rPr kumimoji="1" lang="en-US" altLang="ja-JP"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とその対応みたいなこと</a:t>
            </a:r>
            <a:endPar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18779015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a:stCxn id="6" idx="0"/>
            <a:endCxn id="8" idx="0"/>
          </p:cNvCxnSpPr>
          <p:nvPr/>
        </p:nvCxnSpPr>
        <p:spPr bwMode="auto">
          <a:xfrm>
            <a:off x="1638300" y="1861032"/>
            <a:ext cx="0" cy="3122346"/>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98" name="スライド番号プレースホルダー 5"/>
          <p:cNvSpPr>
            <a:spLocks noGrp="1"/>
          </p:cNvSpPr>
          <p:nvPr>
            <p:ph type="sldNum" sz="quarter" idx="12"/>
          </p:nvPr>
        </p:nvSpPr>
        <p:spPr>
          <a:noFill/>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4FAFF6C-73AB-4A99-8CA0-CD8395AE7C10}" type="slidenum">
              <a:rPr kumimoji="1" lang="en-US" altLang="ja-JP" sz="14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1" lang="en-US" altLang="ja-JP" sz="14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099" name="Rectangle 2"/>
          <p:cNvSpPr>
            <a:spLocks noGrp="1" noChangeArrowheads="1"/>
          </p:cNvSpPr>
          <p:nvPr>
            <p:ph type="ctrTitle"/>
          </p:nvPr>
        </p:nvSpPr>
        <p:spPr>
          <a:xfrm>
            <a:off x="304800" y="198737"/>
            <a:ext cx="7772400" cy="612775"/>
          </a:xfrm>
        </p:spPr>
        <p:txBody>
          <a:bodyPr/>
          <a:lstStyle/>
          <a:p>
            <a:pPr algn="l"/>
            <a:r>
              <a:rPr lang="ja-JP" altLang="en-US" sz="2800" dirty="0" smtClean="0">
                <a:ea typeface="メイリオ" panose="020B0604030504040204" pitchFamily="50" charset="-128"/>
              </a:rPr>
              <a:t>ヒント</a:t>
            </a:r>
            <a:r>
              <a:rPr lang="en-US" altLang="ja-JP" sz="2800" dirty="0">
                <a:ea typeface="メイリオ" panose="020B0604030504040204" pitchFamily="50" charset="-128"/>
              </a:rPr>
              <a:t>2</a:t>
            </a:r>
            <a:r>
              <a:rPr lang="ja-JP" altLang="en-US" sz="2800" dirty="0" smtClean="0">
                <a:ea typeface="メイリオ" panose="020B0604030504040204" pitchFamily="50" charset="-128"/>
              </a:rPr>
              <a:t>　自己</a:t>
            </a:r>
            <a:r>
              <a:rPr lang="en-US" altLang="ja-JP" sz="2800" dirty="0" smtClean="0">
                <a:ea typeface="メイリオ" panose="020B0604030504040204" pitchFamily="50" charset="-128"/>
              </a:rPr>
              <a:t>PR</a:t>
            </a:r>
            <a:r>
              <a:rPr lang="ja-JP" altLang="en-US" sz="2800" dirty="0" smtClean="0">
                <a:ea typeface="メイリオ" panose="020B0604030504040204" pitchFamily="50" charset="-128"/>
              </a:rPr>
              <a:t>　</a:t>
            </a:r>
            <a:r>
              <a:rPr lang="en-US" altLang="ja-JP" sz="2800" dirty="0" smtClean="0">
                <a:ea typeface="メイリオ" panose="020B0604030504040204" pitchFamily="50" charset="-128"/>
              </a:rPr>
              <a:t>(</a:t>
            </a:r>
            <a:r>
              <a:rPr lang="ja-JP" altLang="en-US" sz="2800" dirty="0" smtClean="0">
                <a:ea typeface="メイリオ" panose="020B0604030504040204" pitchFamily="50" charset="-128"/>
              </a:rPr>
              <a:t>今回は</a:t>
            </a:r>
            <a:r>
              <a:rPr lang="en-US" altLang="ja-JP" sz="2800" dirty="0" smtClean="0">
                <a:ea typeface="メイリオ" panose="020B0604030504040204" pitchFamily="50" charset="-128"/>
              </a:rPr>
              <a:t>300</a:t>
            </a:r>
            <a:r>
              <a:rPr lang="ja-JP" altLang="en-US" sz="2800" dirty="0" smtClean="0">
                <a:ea typeface="メイリオ" panose="020B0604030504040204" pitchFamily="50" charset="-128"/>
              </a:rPr>
              <a:t>字前後</a:t>
            </a:r>
            <a:r>
              <a:rPr lang="en-US" altLang="ja-JP" sz="2800" dirty="0" smtClean="0">
                <a:ea typeface="メイリオ" panose="020B0604030504040204" pitchFamily="50" charset="-128"/>
              </a:rPr>
              <a:t>)</a:t>
            </a:r>
            <a:endParaRPr lang="ja-JP" altLang="en-US" sz="2800" dirty="0" smtClean="0">
              <a:ea typeface="メイリオ" panose="020B0604030504040204" pitchFamily="50" charset="-128"/>
            </a:endParaRPr>
          </a:p>
        </p:txBody>
      </p:sp>
      <p:sp>
        <p:nvSpPr>
          <p:cNvPr id="4101" name="Text Box 4"/>
          <p:cNvSpPr txBox="1">
            <a:spLocks noChangeArrowheads="1"/>
          </p:cNvSpPr>
          <p:nvPr/>
        </p:nvSpPr>
        <p:spPr bwMode="auto">
          <a:xfrm>
            <a:off x="101340" y="811512"/>
            <a:ext cx="8772150"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20000"/>
              </a:lnSpc>
              <a:spcBef>
                <a:spcPct val="0"/>
              </a:spcBef>
              <a:spcAft>
                <a:spcPct val="0"/>
              </a:spcAft>
              <a:buClrTx/>
              <a:buSzTx/>
              <a:buFontTx/>
              <a:buNone/>
              <a:tabLst/>
              <a:defRPr/>
            </a:pP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まず各項目を一行ぐらいで書いてみる</a:t>
            </a: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endPar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ct val="12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②列挙型</a:t>
            </a:r>
            <a:endPar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6" name="テキスト ボックス 5"/>
          <p:cNvSpPr txBox="1"/>
          <p:nvPr/>
        </p:nvSpPr>
        <p:spPr>
          <a:xfrm>
            <a:off x="685800" y="1861032"/>
            <a:ext cx="1905000" cy="707886"/>
          </a:xfrm>
          <a:prstGeom prst="rect">
            <a:avLst/>
          </a:prstGeom>
          <a:solidFill>
            <a:schemeClr val="bg1"/>
          </a:solidFill>
          <a:ln>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PR</a:t>
            </a: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ポイント①</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8" name="テキスト ボックス 7"/>
          <p:cNvSpPr txBox="1"/>
          <p:nvPr/>
        </p:nvSpPr>
        <p:spPr>
          <a:xfrm>
            <a:off x="685800" y="4983378"/>
            <a:ext cx="1905000" cy="1015663"/>
          </a:xfrm>
          <a:prstGeom prst="rect">
            <a:avLst/>
          </a:prstGeom>
          <a:solidFill>
            <a:schemeClr val="bg1"/>
          </a:solidFill>
          <a:ln>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上記のこと</a:t>
            </a: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の</a:t>
            </a:r>
            <a:r>
              <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雇用</a:t>
            </a: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後</a:t>
            </a:r>
            <a:r>
              <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の利点</a:t>
            </a:r>
            <a:r>
              <a:rPr kumimoji="1" lang="en-US" altLang="ja-JP"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貢献点。</a:t>
            </a:r>
          </a:p>
        </p:txBody>
      </p:sp>
      <p:sp>
        <p:nvSpPr>
          <p:cNvPr id="12" name="テキスト ボックス 11"/>
          <p:cNvSpPr txBox="1"/>
          <p:nvPr/>
        </p:nvSpPr>
        <p:spPr>
          <a:xfrm>
            <a:off x="685800" y="2866110"/>
            <a:ext cx="1905000" cy="707886"/>
          </a:xfrm>
          <a:prstGeom prst="rect">
            <a:avLst/>
          </a:prstGeom>
          <a:solidFill>
            <a:schemeClr val="bg1"/>
          </a:solidFill>
          <a:ln>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PR</a:t>
            </a: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ポイント②</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13" name="テキスト ボックス 12"/>
          <p:cNvSpPr txBox="1"/>
          <p:nvPr/>
        </p:nvSpPr>
        <p:spPr>
          <a:xfrm>
            <a:off x="670560" y="3857370"/>
            <a:ext cx="1905000" cy="707886"/>
          </a:xfrm>
          <a:prstGeom prst="rect">
            <a:avLst/>
          </a:prstGeom>
          <a:solidFill>
            <a:schemeClr val="bg1"/>
          </a:solidFill>
          <a:ln>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PR</a:t>
            </a: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ポイント③</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16" name="テキスト ボックス 15"/>
          <p:cNvSpPr txBox="1"/>
          <p:nvPr/>
        </p:nvSpPr>
        <p:spPr>
          <a:xfrm>
            <a:off x="3124200" y="2878978"/>
            <a:ext cx="3959701" cy="1015663"/>
          </a:xfrm>
          <a:prstGeom prst="rect">
            <a:avLst/>
          </a:prstGeom>
          <a:noFill/>
          <a:ln>
            <a:no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PR</a:t>
            </a: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ポイント①</a:t>
            </a:r>
            <a:r>
              <a:rPr kumimoji="1" lang="en-US" altLang="ja-JP"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③は、前スライドの</a:t>
            </a:r>
            <a:r>
              <a:rPr kumimoji="1" lang="en-US" altLang="ja-JP"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PR</a:t>
            </a:r>
            <a:r>
              <a:rPr kumimoji="1" lang="ja-JP" altLang="en-US"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ポイントを簡潔に複数各イメージ</a:t>
            </a:r>
            <a:endPar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39993084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ー 5"/>
          <p:cNvSpPr>
            <a:spLocks noGrp="1"/>
          </p:cNvSpPr>
          <p:nvPr>
            <p:ph type="sldNum" sz="quarter" idx="12"/>
          </p:nvPr>
        </p:nvSpPr>
        <p:spPr>
          <a:noFill/>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4FAFF6C-73AB-4A99-8CA0-CD8395AE7C10}" type="slidenum">
              <a:rPr kumimoji="1" lang="en-US" altLang="ja-JP" sz="14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1" lang="en-US" altLang="ja-JP" sz="14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099" name="Rectangle 2"/>
          <p:cNvSpPr>
            <a:spLocks noGrp="1" noChangeArrowheads="1"/>
          </p:cNvSpPr>
          <p:nvPr>
            <p:ph type="ctrTitle"/>
          </p:nvPr>
        </p:nvSpPr>
        <p:spPr>
          <a:xfrm>
            <a:off x="304800" y="198737"/>
            <a:ext cx="7772400" cy="612775"/>
          </a:xfrm>
        </p:spPr>
        <p:txBody>
          <a:bodyPr/>
          <a:lstStyle/>
          <a:p>
            <a:pPr algn="l"/>
            <a:r>
              <a:rPr lang="ja-JP" altLang="en-US" sz="2800" dirty="0" smtClean="0">
                <a:ea typeface="メイリオ" panose="020B0604030504040204" pitchFamily="50" charset="-128"/>
              </a:rPr>
              <a:t>提出方法</a:t>
            </a:r>
          </a:p>
        </p:txBody>
      </p:sp>
      <p:sp>
        <p:nvSpPr>
          <p:cNvPr id="4101" name="Text Box 4"/>
          <p:cNvSpPr txBox="1">
            <a:spLocks noChangeArrowheads="1"/>
          </p:cNvSpPr>
          <p:nvPr/>
        </p:nvSpPr>
        <p:spPr bwMode="auto">
          <a:xfrm>
            <a:off x="101340" y="811512"/>
            <a:ext cx="877215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20000"/>
              </a:lnSpc>
              <a:spcBef>
                <a:spcPct val="0"/>
              </a:spcBef>
              <a:spcAft>
                <a:spcPct val="0"/>
              </a:spcAft>
              <a:buClrTx/>
              <a:buSzTx/>
              <a:buFontTx/>
              <a:buNone/>
              <a:tabLst/>
              <a:defRPr/>
            </a:pPr>
            <a:endPar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ct val="12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・印刷前に</a:t>
            </a: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2</a:t>
            </a: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ページになっているかプレビューで確認</a:t>
            </a:r>
          </a:p>
          <a:p>
            <a:pPr marL="0" marR="0" lvl="0" indent="0" algn="l" defTabSz="914400" rtl="0" eaLnBrk="1" fontAlgn="base" latinLnBrk="0" hangingPunct="1">
              <a:lnSpc>
                <a:spcPct val="12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・両面印刷で印刷して提出</a:t>
            </a:r>
          </a:p>
          <a:p>
            <a:pPr marL="0" marR="0" lvl="0" indent="0" algn="l" defTabSz="914400" rtl="0" eaLnBrk="1" fontAlgn="base" latinLnBrk="0" hangingPunct="1">
              <a:lnSpc>
                <a:spcPct val="120000"/>
              </a:lnSpc>
              <a:spcBef>
                <a:spcPct val="0"/>
              </a:spcBef>
              <a:spcAft>
                <a:spcPct val="0"/>
              </a:spcAft>
              <a:buClrTx/>
              <a:buSzTx/>
              <a:buFontTx/>
              <a:buNone/>
              <a:tabLst/>
              <a:defRPr/>
            </a:pPr>
            <a:endPar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ct val="12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形式的な点で印刷前にチェックすること。</a:t>
            </a:r>
          </a:p>
          <a:p>
            <a:pPr marL="0" marR="0" lvl="0" indent="0" algn="l" defTabSz="914400" rtl="0" eaLnBrk="1" fontAlgn="base" latinLnBrk="0" hangingPunct="1">
              <a:lnSpc>
                <a:spcPct val="12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・文字の大きさなど</a:t>
            </a:r>
          </a:p>
          <a:p>
            <a:pPr marL="0" marR="0" lvl="0" indent="0" algn="l" defTabSz="914400" rtl="0" eaLnBrk="1" fontAlgn="base" latinLnBrk="0" hangingPunct="1">
              <a:lnSpc>
                <a:spcPct val="120000"/>
              </a:lnSpc>
              <a:spcBef>
                <a:spcPct val="0"/>
              </a:spcBef>
              <a:spcAft>
                <a:spcPct val="0"/>
              </a:spcAft>
              <a:buClrTx/>
              <a:buSzTx/>
              <a:buFontTx/>
              <a:buNone/>
              <a:tabLst/>
              <a:defRPr/>
            </a:pP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(Word</a:t>
            </a: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で作成した場合は、大きな文字にしなくても可読性が高いです。無理に大きな字にする必要はありません</a:t>
            </a: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p>
          <a:p>
            <a:pPr marL="0" marR="0" lvl="0" indent="0" algn="l" defTabSz="914400" rtl="0" eaLnBrk="1" fontAlgn="base" latinLnBrk="0" hangingPunct="1">
              <a:lnSpc>
                <a:spcPct val="12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・印刷ページに対する表の大きさと枠のバランス</a:t>
            </a:r>
          </a:p>
          <a:p>
            <a:pPr marL="0" marR="0" lvl="0" indent="0" algn="l" defTabSz="914400" rtl="0" eaLnBrk="1" fontAlgn="base" latinLnBrk="0" hangingPunct="1">
              <a:lnSpc>
                <a:spcPct val="120000"/>
              </a:lnSpc>
              <a:spcBef>
                <a:spcPct val="0"/>
              </a:spcBef>
              <a:spcAft>
                <a:spcPct val="0"/>
              </a:spcAft>
              <a:buClrTx/>
              <a:buSzTx/>
              <a:buFontTx/>
              <a:buNone/>
              <a:tabLst/>
              <a:defRPr/>
            </a:pP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変に下などに余白がある場合、表内に空白を入れる</a:t>
            </a: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endPar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4103" name="Rectangle 7"/>
          <p:cNvSpPr>
            <a:spLocks noChangeArrowheads="1"/>
          </p:cNvSpPr>
          <p:nvPr/>
        </p:nvSpPr>
        <p:spPr bwMode="auto">
          <a:xfrm>
            <a:off x="1944688" y="2435225"/>
            <a:ext cx="6913562"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990600" indent="-5334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371600" indent="-4572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752600" indent="-3810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209800" indent="-3810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667000" indent="-3810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3124200" indent="-3810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581400" indent="-3810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4038600" indent="-3810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20000"/>
              </a:lnSpc>
              <a:spcBef>
                <a:spcPct val="20000"/>
              </a:spcBef>
              <a:spcAft>
                <a:spcPct val="0"/>
              </a:spcAft>
              <a:buClrTx/>
              <a:buSzTx/>
              <a:buFontTx/>
              <a:buNone/>
              <a:tabLst/>
              <a:defRPr/>
            </a:pPr>
            <a:endParaRPr kumimoji="1" lang="en-US" altLang="ja-JP" sz="24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2895048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52400" y="210245"/>
            <a:ext cx="6400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lang="ja-JP" altLang="en-US" sz="3200" noProof="0" dirty="0">
                <a:solidFill>
                  <a:srgbClr val="000000"/>
                </a:solidFill>
                <a:latin typeface="メイリオ" panose="020B0604030504040204" pitchFamily="50" charset="-128"/>
                <a:ea typeface="メイリオ" panose="020B0604030504040204" pitchFamily="50" charset="-128"/>
              </a:rPr>
              <a:t>ファイル</a:t>
            </a:r>
            <a:r>
              <a:rPr lang="ja-JP" altLang="en-US" sz="3200" noProof="0" dirty="0" smtClean="0">
                <a:solidFill>
                  <a:srgbClr val="000000"/>
                </a:solidFill>
                <a:latin typeface="メイリオ" panose="020B0604030504040204" pitchFamily="50" charset="-128"/>
                <a:ea typeface="メイリオ" panose="020B0604030504040204" pitchFamily="50" charset="-128"/>
              </a:rPr>
              <a:t>での提出方法</a:t>
            </a:r>
            <a:endParaRPr kumimoji="1" lang="ja-JP" altLang="en-US" sz="3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 name="テキスト ボックス 1"/>
          <p:cNvSpPr txBox="1"/>
          <p:nvPr/>
        </p:nvSpPr>
        <p:spPr>
          <a:xfrm>
            <a:off x="685800" y="828040"/>
            <a:ext cx="4312920" cy="193899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基本的にファイル操作は</a:t>
            </a:r>
            <a:b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エクスプローラーを使用。</a:t>
            </a:r>
            <a:b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・プログラムとして起動</a:t>
            </a:r>
            <a:b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・ディスクトップのディスクアイコンをクリック</a:t>
            </a:r>
          </a:p>
        </p:txBody>
      </p:sp>
    </p:spTree>
    <p:extLst>
      <p:ext uri="{BB962C8B-B14F-4D97-AF65-F5344CB8AC3E}">
        <p14:creationId xmlns:p14="http://schemas.microsoft.com/office/powerpoint/2010/main" val="2040079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9A7A010-845A-4424-BF92-42B1563FBE04}" type="slidenum">
              <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5124" name="Text Box 4"/>
          <p:cNvSpPr txBox="1">
            <a:spLocks noChangeArrowheads="1"/>
          </p:cNvSpPr>
          <p:nvPr/>
        </p:nvSpPr>
        <p:spPr bwMode="auto">
          <a:xfrm>
            <a:off x="609600" y="304800"/>
            <a:ext cx="7696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32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　</a:t>
            </a:r>
            <a:r>
              <a:rPr kumimoji="1" lang="en-US" altLang="ja-JP" sz="32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 </a:t>
            </a:r>
            <a:r>
              <a:rPr kumimoji="1" lang="ja-JP" altLang="en-US" sz="32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フォルダーとファイルの整理</a:t>
            </a:r>
          </a:p>
        </p:txBody>
      </p:sp>
      <p:sp>
        <p:nvSpPr>
          <p:cNvPr id="5131" name="Text Box 11"/>
          <p:cNvSpPr txBox="1">
            <a:spLocks noChangeArrowheads="1"/>
          </p:cNvSpPr>
          <p:nvPr/>
        </p:nvSpPr>
        <p:spPr bwMode="auto">
          <a:xfrm>
            <a:off x="6172200" y="62484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Go Ota, 2014</a:t>
            </a:r>
          </a:p>
        </p:txBody>
      </p:sp>
      <p:pic>
        <p:nvPicPr>
          <p:cNvPr id="5137" name="Picture 17" descr="A08_hyous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514600"/>
            <a:ext cx="2028825" cy="3486150"/>
          </a:xfrm>
          <a:prstGeom prst="rect">
            <a:avLst/>
          </a:prstGeom>
          <a:noFill/>
          <a:extLst>
            <a:ext uri="{909E8E84-426E-40DD-AFC4-6F175D3DCCD1}">
              <a14:hiddenFill xmlns:a14="http://schemas.microsoft.com/office/drawing/2010/main">
                <a:solidFill>
                  <a:srgbClr val="FFFFFF"/>
                </a:solidFill>
              </a14:hiddenFill>
            </a:ext>
          </a:extLst>
        </p:spPr>
      </p:pic>
      <p:pic>
        <p:nvPicPr>
          <p:cNvPr id="5138" name="Picture 18" descr="A08_hyous2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2514600"/>
            <a:ext cx="2924175" cy="3467100"/>
          </a:xfrm>
          <a:prstGeom prst="rect">
            <a:avLst/>
          </a:prstGeom>
          <a:noFill/>
          <a:extLst>
            <a:ext uri="{909E8E84-426E-40DD-AFC4-6F175D3DCCD1}">
              <a14:hiddenFill xmlns:a14="http://schemas.microsoft.com/office/drawing/2010/main">
                <a:solidFill>
                  <a:srgbClr val="FFFFFF"/>
                </a:solidFill>
              </a14:hiddenFill>
            </a:ext>
          </a:extLst>
        </p:spPr>
      </p:pic>
      <p:sp>
        <p:nvSpPr>
          <p:cNvPr id="5140" name="AutoShape 20"/>
          <p:cNvSpPr>
            <a:spLocks noChangeArrowheads="1"/>
          </p:cNvSpPr>
          <p:nvPr/>
        </p:nvSpPr>
        <p:spPr bwMode="auto">
          <a:xfrm>
            <a:off x="762000" y="1524000"/>
            <a:ext cx="2057400" cy="762000"/>
          </a:xfrm>
          <a:prstGeom prst="wedgeRectCallout">
            <a:avLst>
              <a:gd name="adj1" fmla="val -21528"/>
              <a:gd name="adj2" fmla="val 891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写真が多すぎて、みつからないよ</a:t>
            </a:r>
          </a:p>
        </p:txBody>
      </p:sp>
      <p:sp>
        <p:nvSpPr>
          <p:cNvPr id="5141" name="AutoShape 21"/>
          <p:cNvSpPr>
            <a:spLocks noChangeArrowheads="1"/>
          </p:cNvSpPr>
          <p:nvPr/>
        </p:nvSpPr>
        <p:spPr bwMode="auto">
          <a:xfrm>
            <a:off x="5334000" y="1600200"/>
            <a:ext cx="2514600" cy="762000"/>
          </a:xfrm>
          <a:prstGeom prst="wedgeRectCallout">
            <a:avLst>
              <a:gd name="adj1" fmla="val 15477"/>
              <a:gd name="adj2" fmla="val 78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ファイルが多すぎて、みつからないよ</a:t>
            </a:r>
          </a:p>
        </p:txBody>
      </p:sp>
      <p:sp>
        <p:nvSpPr>
          <p:cNvPr id="5142" name="AutoShape 22"/>
          <p:cNvSpPr>
            <a:spLocks noChangeArrowheads="1"/>
          </p:cNvSpPr>
          <p:nvPr/>
        </p:nvSpPr>
        <p:spPr bwMode="auto">
          <a:xfrm>
            <a:off x="3276600" y="3200400"/>
            <a:ext cx="1905000" cy="381000"/>
          </a:xfrm>
          <a:prstGeom prst="rightArrow">
            <a:avLst>
              <a:gd name="adj1" fmla="val 50000"/>
              <a:gd name="adj2" fmla="val 102083"/>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5143" name="Text Box 23"/>
          <p:cNvSpPr txBox="1">
            <a:spLocks noChangeArrowheads="1"/>
          </p:cNvSpPr>
          <p:nvPr/>
        </p:nvSpPr>
        <p:spPr bwMode="auto">
          <a:xfrm>
            <a:off x="2849880" y="3825240"/>
            <a:ext cx="2438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フォルダーやファイルの整理方法を知らないで大人になって会社に入ると</a:t>
            </a:r>
          </a:p>
        </p:txBody>
      </p:sp>
    </p:spTree>
    <p:extLst>
      <p:ext uri="{BB962C8B-B14F-4D97-AF65-F5344CB8AC3E}">
        <p14:creationId xmlns:p14="http://schemas.microsoft.com/office/powerpoint/2010/main" val="36851933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C893B07-BC66-4FF7-AA5B-B825C96C1FC4}" type="slidenum">
              <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6386" name="Text Box 2"/>
          <p:cNvSpPr txBox="1">
            <a:spLocks noChangeArrowheads="1"/>
          </p:cNvSpPr>
          <p:nvPr/>
        </p:nvSpPr>
        <p:spPr bwMode="auto">
          <a:xfrm>
            <a:off x="152400" y="210245"/>
            <a:ext cx="6400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3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ディスク </a:t>
            </a:r>
            <a:r>
              <a:rPr kumimoji="1" lang="en-US" altLang="ja-JP" sz="3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a:t>
            </a:r>
            <a:r>
              <a:rPr kumimoji="1" lang="ja-JP" altLang="en-US" sz="3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フォルダ </a:t>
            </a:r>
            <a:r>
              <a:rPr kumimoji="1" lang="en-US" altLang="ja-JP" sz="3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a:t>
            </a:r>
            <a:r>
              <a:rPr kumimoji="1" lang="ja-JP" altLang="en-US" sz="3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ファイル</a:t>
            </a:r>
          </a:p>
        </p:txBody>
      </p:sp>
      <p:pic>
        <p:nvPicPr>
          <p:cNvPr id="16405" name="Picture 21" descr="A08a_explo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817245"/>
            <a:ext cx="3810000" cy="17049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6463" name="Group 79"/>
          <p:cNvGraphicFramePr>
            <a:graphicFrameLocks noGrp="1"/>
          </p:cNvGraphicFramePr>
          <p:nvPr>
            <p:extLst/>
          </p:nvPr>
        </p:nvGraphicFramePr>
        <p:xfrm>
          <a:off x="1752600" y="2743200"/>
          <a:ext cx="6400800" cy="3755390"/>
        </p:xfrm>
        <a:graphic>
          <a:graphicData uri="http://schemas.openxmlformats.org/drawingml/2006/table">
            <a:tbl>
              <a:tblPr/>
              <a:tblGrid>
                <a:gridCol w="1337480">
                  <a:extLst>
                    <a:ext uri="{9D8B030D-6E8A-4147-A177-3AD203B41FA5}">
                      <a16:colId xmlns:a16="http://schemas.microsoft.com/office/drawing/2014/main" val="985422673"/>
                    </a:ext>
                  </a:extLst>
                </a:gridCol>
                <a:gridCol w="1719618">
                  <a:extLst>
                    <a:ext uri="{9D8B030D-6E8A-4147-A177-3AD203B41FA5}">
                      <a16:colId xmlns:a16="http://schemas.microsoft.com/office/drawing/2014/main" val="4073808903"/>
                    </a:ext>
                  </a:extLst>
                </a:gridCol>
                <a:gridCol w="1815153">
                  <a:extLst>
                    <a:ext uri="{9D8B030D-6E8A-4147-A177-3AD203B41FA5}">
                      <a16:colId xmlns:a16="http://schemas.microsoft.com/office/drawing/2014/main" val="3716119281"/>
                    </a:ext>
                  </a:extLst>
                </a:gridCol>
                <a:gridCol w="1528549">
                  <a:extLst>
                    <a:ext uri="{9D8B030D-6E8A-4147-A177-3AD203B41FA5}">
                      <a16:colId xmlns:a16="http://schemas.microsoft.com/office/drawing/2014/main" val="814968689"/>
                    </a:ext>
                  </a:extLst>
                </a:gridCol>
              </a:tblGrid>
              <a:tr h="360363">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Windows</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の中の世界</a:t>
                      </a:r>
                      <a:b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b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アイコン</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ディスク</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フォルダ</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ファイル</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51207658"/>
                  </a:ext>
                </a:extLst>
              </a:tr>
              <a:tr h="1095375">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90236773"/>
                  </a:ext>
                </a:extLst>
              </a:tr>
              <a:tr h="623888">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現実の世界</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キャビネット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フォルダ</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文書</a:t>
                      </a: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a:t>
                      </a: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写真</a:t>
                      </a: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a:t>
                      </a:r>
                      <a:b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b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映像</a:t>
                      </a: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a:t>
                      </a: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音楽</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6667476"/>
                  </a:ext>
                </a:extLst>
              </a:tr>
              <a:tr h="1654175">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83697895"/>
                  </a:ext>
                </a:extLst>
              </a:tr>
            </a:tbl>
          </a:graphicData>
        </a:graphic>
      </p:graphicFrame>
      <p:pic>
        <p:nvPicPr>
          <p:cNvPr id="16406"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9480" y="3335973"/>
            <a:ext cx="914400" cy="533400"/>
          </a:xfrm>
          <a:prstGeom prst="rect">
            <a:avLst/>
          </a:prstGeom>
          <a:noFill/>
          <a:extLst>
            <a:ext uri="{909E8E84-426E-40DD-AFC4-6F175D3DCCD1}">
              <a14:hiddenFill xmlns:a14="http://schemas.microsoft.com/office/drawing/2010/main">
                <a:solidFill>
                  <a:srgbClr val="FFFFFF"/>
                </a:solidFill>
              </a14:hiddenFill>
            </a:ext>
          </a:extLst>
        </p:spPr>
      </p:pic>
      <p:pic>
        <p:nvPicPr>
          <p:cNvPr id="16411" name="Picture 27" descr="2_cabine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4958694"/>
            <a:ext cx="121920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16412" name="Picture 28" descr="A08a_folde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57800" y="5168244"/>
            <a:ext cx="8382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6407" name="Picture 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90185" y="3133724"/>
            <a:ext cx="790575" cy="1000125"/>
          </a:xfrm>
          <a:prstGeom prst="rect">
            <a:avLst/>
          </a:prstGeom>
          <a:noFill/>
          <a:extLst>
            <a:ext uri="{909E8E84-426E-40DD-AFC4-6F175D3DCCD1}">
              <a14:hiddenFill xmlns:a14="http://schemas.microsoft.com/office/drawing/2010/main">
                <a:solidFill>
                  <a:srgbClr val="FFFFFF"/>
                </a:solidFill>
              </a14:hiddenFill>
            </a:ext>
          </a:extLst>
        </p:spPr>
      </p:pic>
      <p:pic>
        <p:nvPicPr>
          <p:cNvPr id="16409" name="Picture 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18971" y="3200398"/>
            <a:ext cx="714375" cy="866775"/>
          </a:xfrm>
          <a:prstGeom prst="rect">
            <a:avLst/>
          </a:prstGeom>
          <a:noFill/>
          <a:extLst>
            <a:ext uri="{909E8E84-426E-40DD-AFC4-6F175D3DCCD1}">
              <a14:hiddenFill xmlns:a14="http://schemas.microsoft.com/office/drawing/2010/main">
                <a:solidFill>
                  <a:srgbClr val="FFFFFF"/>
                </a:solidFill>
              </a14:hiddenFill>
            </a:ext>
          </a:extLst>
        </p:spPr>
      </p:pic>
      <p:pic>
        <p:nvPicPr>
          <p:cNvPr id="16464" name="Picture 8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97699" y="4958694"/>
            <a:ext cx="1044575" cy="1362075"/>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4373880" y="748972"/>
            <a:ext cx="4312920" cy="193899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基本的にファイル操作は</a:t>
            </a:r>
            <a:b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エクスプローラーを使用。</a:t>
            </a:r>
            <a:b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・プログラムとして起動</a:t>
            </a:r>
            <a:b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・ディスクトップのディスクアイコンをクリック</a:t>
            </a:r>
          </a:p>
        </p:txBody>
      </p:sp>
    </p:spTree>
    <p:extLst>
      <p:ext uri="{BB962C8B-B14F-4D97-AF65-F5344CB8AC3E}">
        <p14:creationId xmlns:p14="http://schemas.microsoft.com/office/powerpoint/2010/main" val="1075102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4CDF9D6-E0D1-4173-B604-C887010A5C90}" type="slidenum">
              <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1506" name="Text Box 2"/>
          <p:cNvSpPr txBox="1">
            <a:spLocks noChangeArrowheads="1"/>
          </p:cNvSpPr>
          <p:nvPr/>
        </p:nvSpPr>
        <p:spPr bwMode="auto">
          <a:xfrm>
            <a:off x="-38100" y="24511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フォルダの中にフォルダ　</a:t>
            </a:r>
            <a:r>
              <a:rPr kumimoji="1" lang="en-US" altLang="ja-JP"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フォルダーの階層化</a:t>
            </a:r>
            <a:r>
              <a:rPr kumimoji="1" lang="en-US" altLang="ja-JP"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フォルダ構成</a:t>
            </a:r>
            <a:r>
              <a:rPr kumimoji="1" lang="en-US" altLang="ja-JP"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p>
        </p:txBody>
      </p:sp>
      <p:pic>
        <p:nvPicPr>
          <p:cNvPr id="21541" name="Picture 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914400"/>
            <a:ext cx="1457325" cy="2276475"/>
          </a:xfrm>
          <a:prstGeom prst="rect">
            <a:avLst/>
          </a:prstGeom>
          <a:noFill/>
          <a:extLst>
            <a:ext uri="{909E8E84-426E-40DD-AFC4-6F175D3DCCD1}">
              <a14:hiddenFill xmlns:a14="http://schemas.microsoft.com/office/drawing/2010/main">
                <a:solidFill>
                  <a:srgbClr val="FFFFFF"/>
                </a:solidFill>
              </a14:hiddenFill>
            </a:ext>
          </a:extLst>
        </p:spPr>
      </p:pic>
      <p:sp>
        <p:nvSpPr>
          <p:cNvPr id="21542" name="Rectangle 38"/>
          <p:cNvSpPr>
            <a:spLocks noChangeArrowheads="1"/>
          </p:cNvSpPr>
          <p:nvPr/>
        </p:nvSpPr>
        <p:spPr bwMode="auto">
          <a:xfrm>
            <a:off x="304800" y="838200"/>
            <a:ext cx="1676400" cy="2438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pic>
        <p:nvPicPr>
          <p:cNvPr id="21543" name="Picture 3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838200"/>
            <a:ext cx="762000" cy="444500"/>
          </a:xfrm>
          <a:prstGeom prst="rect">
            <a:avLst/>
          </a:prstGeom>
          <a:noFill/>
          <a:extLst>
            <a:ext uri="{909E8E84-426E-40DD-AFC4-6F175D3DCCD1}">
              <a14:hiddenFill xmlns:a14="http://schemas.microsoft.com/office/drawing/2010/main">
                <a:solidFill>
                  <a:srgbClr val="FFFFFF"/>
                </a:solidFill>
              </a14:hiddenFill>
            </a:ext>
          </a:extLst>
        </p:spPr>
      </p:pic>
      <p:pic>
        <p:nvPicPr>
          <p:cNvPr id="21544" name="Picture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838200"/>
            <a:ext cx="409575" cy="495300"/>
          </a:xfrm>
          <a:prstGeom prst="rect">
            <a:avLst/>
          </a:prstGeom>
          <a:noFill/>
          <a:extLst>
            <a:ext uri="{909E8E84-426E-40DD-AFC4-6F175D3DCCD1}">
              <a14:hiddenFill xmlns:a14="http://schemas.microsoft.com/office/drawing/2010/main">
                <a:solidFill>
                  <a:srgbClr val="FFFFFF"/>
                </a:solidFill>
              </a14:hiddenFill>
            </a:ext>
          </a:extLst>
        </p:spPr>
      </p:pic>
      <p:pic>
        <p:nvPicPr>
          <p:cNvPr id="21545" name="Picture 4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1447800"/>
            <a:ext cx="409575" cy="495300"/>
          </a:xfrm>
          <a:prstGeom prst="rect">
            <a:avLst/>
          </a:prstGeom>
          <a:noFill/>
          <a:extLst>
            <a:ext uri="{909E8E84-426E-40DD-AFC4-6F175D3DCCD1}">
              <a14:hiddenFill xmlns:a14="http://schemas.microsoft.com/office/drawing/2010/main">
                <a:solidFill>
                  <a:srgbClr val="FFFFFF"/>
                </a:solidFill>
              </a14:hiddenFill>
            </a:ext>
          </a:extLst>
        </p:spPr>
      </p:pic>
      <p:pic>
        <p:nvPicPr>
          <p:cNvPr id="21546" name="Picture 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2133600"/>
            <a:ext cx="409575" cy="495300"/>
          </a:xfrm>
          <a:prstGeom prst="rect">
            <a:avLst/>
          </a:prstGeom>
          <a:noFill/>
          <a:extLst>
            <a:ext uri="{909E8E84-426E-40DD-AFC4-6F175D3DCCD1}">
              <a14:hiddenFill xmlns:a14="http://schemas.microsoft.com/office/drawing/2010/main">
                <a:solidFill>
                  <a:srgbClr val="FFFFFF"/>
                </a:solidFill>
              </a14:hiddenFill>
            </a:ext>
          </a:extLst>
        </p:spPr>
      </p:pic>
      <p:pic>
        <p:nvPicPr>
          <p:cNvPr id="21547" name="Picture 4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2819400"/>
            <a:ext cx="409575" cy="495300"/>
          </a:xfrm>
          <a:prstGeom prst="rect">
            <a:avLst/>
          </a:prstGeom>
          <a:noFill/>
          <a:extLst>
            <a:ext uri="{909E8E84-426E-40DD-AFC4-6F175D3DCCD1}">
              <a14:hiddenFill xmlns:a14="http://schemas.microsoft.com/office/drawing/2010/main">
                <a:solidFill>
                  <a:srgbClr val="FFFFFF"/>
                </a:solidFill>
              </a14:hiddenFill>
            </a:ext>
          </a:extLst>
        </p:spPr>
      </p:pic>
      <p:pic>
        <p:nvPicPr>
          <p:cNvPr id="21548" name="Picture 4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1447800"/>
            <a:ext cx="409575" cy="495300"/>
          </a:xfrm>
          <a:prstGeom prst="rect">
            <a:avLst/>
          </a:prstGeom>
          <a:noFill/>
          <a:extLst>
            <a:ext uri="{909E8E84-426E-40DD-AFC4-6F175D3DCCD1}">
              <a14:hiddenFill xmlns:a14="http://schemas.microsoft.com/office/drawing/2010/main">
                <a:solidFill>
                  <a:srgbClr val="FFFFFF"/>
                </a:solidFill>
              </a14:hiddenFill>
            </a:ext>
          </a:extLst>
        </p:spPr>
      </p:pic>
      <p:pic>
        <p:nvPicPr>
          <p:cNvPr id="21549" name="Picture 4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2133600"/>
            <a:ext cx="409575" cy="495300"/>
          </a:xfrm>
          <a:prstGeom prst="rect">
            <a:avLst/>
          </a:prstGeom>
          <a:noFill/>
          <a:extLst>
            <a:ext uri="{909E8E84-426E-40DD-AFC4-6F175D3DCCD1}">
              <a14:hiddenFill xmlns:a14="http://schemas.microsoft.com/office/drawing/2010/main">
                <a:solidFill>
                  <a:srgbClr val="FFFFFF"/>
                </a:solidFill>
              </a14:hiddenFill>
            </a:ext>
          </a:extLst>
        </p:spPr>
      </p:pic>
      <p:pic>
        <p:nvPicPr>
          <p:cNvPr id="21550" name="Picture 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57825" y="2819400"/>
            <a:ext cx="409575" cy="495300"/>
          </a:xfrm>
          <a:prstGeom prst="rect">
            <a:avLst/>
          </a:prstGeom>
          <a:noFill/>
          <a:extLst>
            <a:ext uri="{909E8E84-426E-40DD-AFC4-6F175D3DCCD1}">
              <a14:hiddenFill xmlns:a14="http://schemas.microsoft.com/office/drawing/2010/main">
                <a:solidFill>
                  <a:srgbClr val="FFFFFF"/>
                </a:solidFill>
              </a14:hiddenFill>
            </a:ext>
          </a:extLst>
        </p:spPr>
      </p:pic>
      <p:sp>
        <p:nvSpPr>
          <p:cNvPr id="21551" name="Text Box 47"/>
          <p:cNvSpPr txBox="1">
            <a:spLocks noChangeArrowheads="1"/>
          </p:cNvSpPr>
          <p:nvPr/>
        </p:nvSpPr>
        <p:spPr bwMode="auto">
          <a:xfrm>
            <a:off x="1981200" y="12954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6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ディスク</a:t>
            </a:r>
            <a:endParaRPr kumimoji="1" lang="ja-JP" altLang="en-US" sz="16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52" name="Text Box 48"/>
          <p:cNvSpPr txBox="1">
            <a:spLocks noChangeArrowheads="1"/>
          </p:cNvSpPr>
          <p:nvPr/>
        </p:nvSpPr>
        <p:spPr bwMode="auto">
          <a:xfrm>
            <a:off x="3962400" y="83820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16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01_</a:t>
            </a:r>
            <a:r>
              <a:rPr kumimoji="1" lang="ja-JP" altLang="en-US" sz="16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勉強</a:t>
            </a:r>
          </a:p>
        </p:txBody>
      </p:sp>
      <p:sp>
        <p:nvSpPr>
          <p:cNvPr id="21553" name="Text Box 49"/>
          <p:cNvSpPr txBox="1">
            <a:spLocks noChangeArrowheads="1"/>
          </p:cNvSpPr>
          <p:nvPr/>
        </p:nvSpPr>
        <p:spPr bwMode="auto">
          <a:xfrm>
            <a:off x="3962400" y="144780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16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02_</a:t>
            </a:r>
            <a:r>
              <a:rPr kumimoji="1" lang="ja-JP" altLang="en-US" sz="16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家族</a:t>
            </a:r>
          </a:p>
        </p:txBody>
      </p:sp>
      <p:sp>
        <p:nvSpPr>
          <p:cNvPr id="21554" name="Text Box 50"/>
          <p:cNvSpPr txBox="1">
            <a:spLocks noChangeArrowheads="1"/>
          </p:cNvSpPr>
          <p:nvPr/>
        </p:nvSpPr>
        <p:spPr bwMode="auto">
          <a:xfrm>
            <a:off x="3962400" y="213360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16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03_</a:t>
            </a:r>
            <a:r>
              <a:rPr kumimoji="1" lang="ja-JP" altLang="en-US" sz="16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個人</a:t>
            </a:r>
          </a:p>
        </p:txBody>
      </p:sp>
      <p:sp>
        <p:nvSpPr>
          <p:cNvPr id="21555" name="Text Box 51"/>
          <p:cNvSpPr txBox="1">
            <a:spLocks noChangeArrowheads="1"/>
          </p:cNvSpPr>
          <p:nvPr/>
        </p:nvSpPr>
        <p:spPr bwMode="auto">
          <a:xfrm>
            <a:off x="3857624" y="2895600"/>
            <a:ext cx="13239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04_</a:t>
            </a:r>
            <a:r>
              <a:rPr kumimoji="1" lang="ja-JP" altLang="en-US" sz="16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その他</a:t>
            </a:r>
          </a:p>
        </p:txBody>
      </p:sp>
      <p:sp>
        <p:nvSpPr>
          <p:cNvPr id="21556" name="Text Box 52"/>
          <p:cNvSpPr txBox="1">
            <a:spLocks noChangeArrowheads="1"/>
          </p:cNvSpPr>
          <p:nvPr/>
        </p:nvSpPr>
        <p:spPr bwMode="auto">
          <a:xfrm>
            <a:off x="5791200" y="1447800"/>
            <a:ext cx="838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写真</a:t>
            </a:r>
          </a:p>
        </p:txBody>
      </p:sp>
      <p:sp>
        <p:nvSpPr>
          <p:cNvPr id="21557" name="Text Box 53"/>
          <p:cNvSpPr txBox="1">
            <a:spLocks noChangeArrowheads="1"/>
          </p:cNvSpPr>
          <p:nvPr/>
        </p:nvSpPr>
        <p:spPr bwMode="auto">
          <a:xfrm>
            <a:off x="5715000" y="213360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いろいろ</a:t>
            </a:r>
          </a:p>
        </p:txBody>
      </p:sp>
      <p:sp>
        <p:nvSpPr>
          <p:cNvPr id="21558" name="Text Box 54"/>
          <p:cNvSpPr txBox="1">
            <a:spLocks noChangeArrowheads="1"/>
          </p:cNvSpPr>
          <p:nvPr/>
        </p:nvSpPr>
        <p:spPr bwMode="auto">
          <a:xfrm>
            <a:off x="5791200" y="289560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旅行</a:t>
            </a:r>
          </a:p>
        </p:txBody>
      </p:sp>
      <p:pic>
        <p:nvPicPr>
          <p:cNvPr id="21559" name="Picture 5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1524000"/>
            <a:ext cx="409575" cy="495300"/>
          </a:xfrm>
          <a:prstGeom prst="rect">
            <a:avLst/>
          </a:prstGeom>
          <a:noFill/>
          <a:extLst>
            <a:ext uri="{909E8E84-426E-40DD-AFC4-6F175D3DCCD1}">
              <a14:hiddenFill xmlns:a14="http://schemas.microsoft.com/office/drawing/2010/main">
                <a:solidFill>
                  <a:srgbClr val="FFFFFF"/>
                </a:solidFill>
              </a14:hiddenFill>
            </a:ext>
          </a:extLst>
        </p:spPr>
      </p:pic>
      <p:pic>
        <p:nvPicPr>
          <p:cNvPr id="21560" name="Picture 5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2209800"/>
            <a:ext cx="409575" cy="495300"/>
          </a:xfrm>
          <a:prstGeom prst="rect">
            <a:avLst/>
          </a:prstGeom>
          <a:noFill/>
          <a:extLst>
            <a:ext uri="{909E8E84-426E-40DD-AFC4-6F175D3DCCD1}">
              <a14:hiddenFill xmlns:a14="http://schemas.microsoft.com/office/drawing/2010/main">
                <a:solidFill>
                  <a:srgbClr val="FFFFFF"/>
                </a:solidFill>
              </a14:hiddenFill>
            </a:ext>
          </a:extLst>
        </p:spPr>
      </p:pic>
      <p:pic>
        <p:nvPicPr>
          <p:cNvPr id="21561" name="Picture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2895600"/>
            <a:ext cx="409575" cy="495300"/>
          </a:xfrm>
          <a:prstGeom prst="rect">
            <a:avLst/>
          </a:prstGeom>
          <a:noFill/>
          <a:extLst>
            <a:ext uri="{909E8E84-426E-40DD-AFC4-6F175D3DCCD1}">
              <a14:hiddenFill xmlns:a14="http://schemas.microsoft.com/office/drawing/2010/main">
                <a:solidFill>
                  <a:srgbClr val="FFFFFF"/>
                </a:solidFill>
              </a14:hiddenFill>
            </a:ext>
          </a:extLst>
        </p:spPr>
      </p:pic>
      <p:sp>
        <p:nvSpPr>
          <p:cNvPr id="21562" name="Text Box 58"/>
          <p:cNvSpPr txBox="1">
            <a:spLocks noChangeArrowheads="1"/>
          </p:cNvSpPr>
          <p:nvPr/>
        </p:nvSpPr>
        <p:spPr bwMode="auto">
          <a:xfrm>
            <a:off x="7315200" y="1524000"/>
            <a:ext cx="1752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16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2012</a:t>
            </a:r>
            <a:r>
              <a:rPr kumimoji="1" lang="ja-JP" altLang="en-US" sz="16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クリスマス</a:t>
            </a:r>
          </a:p>
        </p:txBody>
      </p:sp>
      <p:sp>
        <p:nvSpPr>
          <p:cNvPr id="21563" name="Text Box 59"/>
          <p:cNvSpPr txBox="1">
            <a:spLocks noChangeArrowheads="1"/>
          </p:cNvSpPr>
          <p:nvPr/>
        </p:nvSpPr>
        <p:spPr bwMode="auto">
          <a:xfrm>
            <a:off x="7315200" y="2209800"/>
            <a:ext cx="1828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16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2013</a:t>
            </a:r>
            <a:r>
              <a:rPr kumimoji="1" lang="ja-JP" altLang="en-US" sz="16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お花見</a:t>
            </a:r>
          </a:p>
        </p:txBody>
      </p:sp>
      <p:sp>
        <p:nvSpPr>
          <p:cNvPr id="21564" name="Text Box 60"/>
          <p:cNvSpPr txBox="1">
            <a:spLocks noChangeArrowheads="1"/>
          </p:cNvSpPr>
          <p:nvPr/>
        </p:nvSpPr>
        <p:spPr bwMode="auto">
          <a:xfrm>
            <a:off x="7315200" y="2971800"/>
            <a:ext cx="1752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16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2013</a:t>
            </a:r>
            <a:r>
              <a:rPr kumimoji="1" lang="ja-JP" altLang="en-US" sz="16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新年会</a:t>
            </a:r>
          </a:p>
        </p:txBody>
      </p:sp>
      <p:sp>
        <p:nvSpPr>
          <p:cNvPr id="21565" name="Line 61"/>
          <p:cNvSpPr>
            <a:spLocks noChangeShapeType="1"/>
          </p:cNvSpPr>
          <p:nvPr/>
        </p:nvSpPr>
        <p:spPr bwMode="auto">
          <a:xfrm>
            <a:off x="3124200" y="1066800"/>
            <a:ext cx="53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66" name="Line 62"/>
          <p:cNvSpPr>
            <a:spLocks noChangeShapeType="1"/>
          </p:cNvSpPr>
          <p:nvPr/>
        </p:nvSpPr>
        <p:spPr bwMode="auto">
          <a:xfrm>
            <a:off x="3429000" y="1066800"/>
            <a:ext cx="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67" name="Line 63"/>
          <p:cNvSpPr>
            <a:spLocks noChangeShapeType="1"/>
          </p:cNvSpPr>
          <p:nvPr/>
        </p:nvSpPr>
        <p:spPr bwMode="auto">
          <a:xfrm>
            <a:off x="3429000" y="16764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68" name="Line 64"/>
          <p:cNvSpPr>
            <a:spLocks noChangeShapeType="1"/>
          </p:cNvSpPr>
          <p:nvPr/>
        </p:nvSpPr>
        <p:spPr bwMode="auto">
          <a:xfrm>
            <a:off x="3429000" y="23622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69" name="Line 65"/>
          <p:cNvSpPr>
            <a:spLocks noChangeShapeType="1"/>
          </p:cNvSpPr>
          <p:nvPr/>
        </p:nvSpPr>
        <p:spPr bwMode="auto">
          <a:xfrm>
            <a:off x="3429000" y="30480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70" name="Line 66"/>
          <p:cNvSpPr>
            <a:spLocks noChangeShapeType="1"/>
          </p:cNvSpPr>
          <p:nvPr/>
        </p:nvSpPr>
        <p:spPr bwMode="auto">
          <a:xfrm>
            <a:off x="3962400" y="17526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71" name="Line 67"/>
          <p:cNvSpPr>
            <a:spLocks noChangeShapeType="1"/>
          </p:cNvSpPr>
          <p:nvPr/>
        </p:nvSpPr>
        <p:spPr bwMode="auto">
          <a:xfrm>
            <a:off x="5257800" y="1752600"/>
            <a:ext cx="0" cy="1371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72" name="Line 68"/>
          <p:cNvSpPr>
            <a:spLocks noChangeShapeType="1"/>
          </p:cNvSpPr>
          <p:nvPr/>
        </p:nvSpPr>
        <p:spPr bwMode="auto">
          <a:xfrm>
            <a:off x="5257800" y="23622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73" name="Line 69"/>
          <p:cNvSpPr>
            <a:spLocks noChangeShapeType="1"/>
          </p:cNvSpPr>
          <p:nvPr/>
        </p:nvSpPr>
        <p:spPr bwMode="auto">
          <a:xfrm>
            <a:off x="5257800" y="31242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74" name="Line 70"/>
          <p:cNvSpPr>
            <a:spLocks noChangeShapeType="1"/>
          </p:cNvSpPr>
          <p:nvPr/>
        </p:nvSpPr>
        <p:spPr bwMode="auto">
          <a:xfrm>
            <a:off x="6705600" y="1752600"/>
            <a:ext cx="0" cy="1371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75" name="Line 71"/>
          <p:cNvSpPr>
            <a:spLocks noChangeShapeType="1"/>
          </p:cNvSpPr>
          <p:nvPr/>
        </p:nvSpPr>
        <p:spPr bwMode="auto">
          <a:xfrm>
            <a:off x="6705600" y="23622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76" name="Line 72"/>
          <p:cNvSpPr>
            <a:spLocks noChangeShapeType="1"/>
          </p:cNvSpPr>
          <p:nvPr/>
        </p:nvSpPr>
        <p:spPr bwMode="auto">
          <a:xfrm>
            <a:off x="6705600" y="31242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77" name="Line 73"/>
          <p:cNvSpPr>
            <a:spLocks noChangeShapeType="1"/>
          </p:cNvSpPr>
          <p:nvPr/>
        </p:nvSpPr>
        <p:spPr bwMode="auto">
          <a:xfrm>
            <a:off x="5791200" y="1752600"/>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pic>
        <p:nvPicPr>
          <p:cNvPr id="21578" name="Picture 74" descr="A08a_folde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90600" y="4876800"/>
            <a:ext cx="8382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21579" name="Picture 75" descr="A08a_folde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1000" y="3962400"/>
            <a:ext cx="457200" cy="436563"/>
          </a:xfrm>
          <a:prstGeom prst="rect">
            <a:avLst/>
          </a:prstGeom>
          <a:noFill/>
          <a:extLst>
            <a:ext uri="{909E8E84-426E-40DD-AFC4-6F175D3DCCD1}">
              <a14:hiddenFill xmlns:a14="http://schemas.microsoft.com/office/drawing/2010/main">
                <a:solidFill>
                  <a:srgbClr val="FFFFFF"/>
                </a:solidFill>
              </a14:hiddenFill>
            </a:ext>
          </a:extLst>
        </p:spPr>
      </p:pic>
      <p:pic>
        <p:nvPicPr>
          <p:cNvPr id="21580" name="Picture 76" descr="A08a_folde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43000" y="3962400"/>
            <a:ext cx="457200" cy="436563"/>
          </a:xfrm>
          <a:prstGeom prst="rect">
            <a:avLst/>
          </a:prstGeom>
          <a:noFill/>
          <a:extLst>
            <a:ext uri="{909E8E84-426E-40DD-AFC4-6F175D3DCCD1}">
              <a14:hiddenFill xmlns:a14="http://schemas.microsoft.com/office/drawing/2010/main">
                <a:solidFill>
                  <a:srgbClr val="FFFFFF"/>
                </a:solidFill>
              </a14:hiddenFill>
            </a:ext>
          </a:extLst>
        </p:spPr>
      </p:pic>
      <p:pic>
        <p:nvPicPr>
          <p:cNvPr id="21581" name="Picture 77" descr="A08a_folde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28800" y="3962400"/>
            <a:ext cx="457200" cy="436563"/>
          </a:xfrm>
          <a:prstGeom prst="rect">
            <a:avLst/>
          </a:prstGeom>
          <a:noFill/>
          <a:extLst>
            <a:ext uri="{909E8E84-426E-40DD-AFC4-6F175D3DCCD1}">
              <a14:hiddenFill xmlns:a14="http://schemas.microsoft.com/office/drawing/2010/main">
                <a:solidFill>
                  <a:srgbClr val="FFFFFF"/>
                </a:solidFill>
              </a14:hiddenFill>
            </a:ext>
          </a:extLst>
        </p:spPr>
      </p:pic>
      <p:sp>
        <p:nvSpPr>
          <p:cNvPr id="21582" name="Line 78"/>
          <p:cNvSpPr>
            <a:spLocks noChangeShapeType="1"/>
          </p:cNvSpPr>
          <p:nvPr/>
        </p:nvSpPr>
        <p:spPr bwMode="auto">
          <a:xfrm>
            <a:off x="1371600" y="4419600"/>
            <a:ext cx="0" cy="3810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1583" name="Line 79"/>
          <p:cNvSpPr>
            <a:spLocks noChangeShapeType="1"/>
          </p:cNvSpPr>
          <p:nvPr/>
        </p:nvSpPr>
        <p:spPr bwMode="auto">
          <a:xfrm flipH="1">
            <a:off x="1600200" y="4495800"/>
            <a:ext cx="381000" cy="3810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1584" name="Line 80"/>
          <p:cNvSpPr>
            <a:spLocks noChangeShapeType="1"/>
          </p:cNvSpPr>
          <p:nvPr/>
        </p:nvSpPr>
        <p:spPr bwMode="auto">
          <a:xfrm>
            <a:off x="685800" y="4495800"/>
            <a:ext cx="457200" cy="3048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pic>
        <p:nvPicPr>
          <p:cNvPr id="21585" name="Picture 81" descr="A08A_teache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39000" y="3733800"/>
            <a:ext cx="1657350" cy="2476500"/>
          </a:xfrm>
          <a:prstGeom prst="rect">
            <a:avLst/>
          </a:prstGeom>
          <a:noFill/>
          <a:extLst>
            <a:ext uri="{909E8E84-426E-40DD-AFC4-6F175D3DCCD1}">
              <a14:hiddenFill xmlns:a14="http://schemas.microsoft.com/office/drawing/2010/main">
                <a:solidFill>
                  <a:srgbClr val="FFFFFF"/>
                </a:solidFill>
              </a14:hiddenFill>
            </a:ext>
          </a:extLst>
        </p:spPr>
      </p:pic>
      <p:sp>
        <p:nvSpPr>
          <p:cNvPr id="21587" name="AutoShape 83"/>
          <p:cNvSpPr>
            <a:spLocks noChangeArrowheads="1"/>
          </p:cNvSpPr>
          <p:nvPr/>
        </p:nvSpPr>
        <p:spPr bwMode="auto">
          <a:xfrm>
            <a:off x="2743200" y="3810000"/>
            <a:ext cx="4343400" cy="2362200"/>
          </a:xfrm>
          <a:prstGeom prst="wedgeRectCallout">
            <a:avLst>
              <a:gd name="adj1" fmla="val 61185"/>
              <a:gd name="adj2" fmla="val -2271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1</a:t>
            </a:r>
            <a:r>
              <a:rPr kumimoji="1" lang="ja-JP" altLang="en-US" sz="1800" b="0" i="0" u="none" strike="noStrike" kern="1200" cap="none" spc="0" normalizeH="0" baseline="0" noProof="0" dirty="0" err="1">
                <a:ln>
                  <a:noFill/>
                </a:ln>
                <a:solidFill>
                  <a:srgbClr val="000000"/>
                </a:solidFill>
                <a:effectLst/>
                <a:uLnTx/>
                <a:uFillTx/>
                <a:latin typeface="メイリオ" panose="020B0604030504040204" pitchFamily="50" charset="-128"/>
                <a:ea typeface="メイリオ" panose="020B0604030504040204" pitchFamily="50" charset="-128"/>
                <a:cs typeface="+mn-cs"/>
              </a:rPr>
              <a:t>つの</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フォルダだけ使って、その中にいろいろなファイルや写真を入れると探すのが非常に大変なのは経験していると思います。普通は複数フォルダを作って管理しますね。</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また、パソコンやスマートフォンでは、フォルダの中に小さいファイルを作って使うこともできます</a:t>
            </a: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endPar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3956748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スライド番号プレースホルダー 3"/>
          <p:cNvSpPr>
            <a:spLocks noGrp="1"/>
          </p:cNvSpPr>
          <p:nvPr>
            <p:ph type="sldNum" sz="quarter" idx="12"/>
          </p:nvPr>
        </p:nvSpPr>
        <p:spPr>
          <a:xfrm>
            <a:off x="6785857" y="6351905"/>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4CDF9D6-E0D1-4173-B604-C887010A5C90}" type="slidenum">
              <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1506" name="Text Box 2"/>
          <p:cNvSpPr txBox="1">
            <a:spLocks noChangeArrowheads="1"/>
          </p:cNvSpPr>
          <p:nvPr/>
        </p:nvSpPr>
        <p:spPr bwMode="auto">
          <a:xfrm>
            <a:off x="342900" y="278110"/>
            <a:ext cx="51435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フォルダを作ってみよう</a:t>
            </a:r>
            <a:endParaRPr kumimoji="1" lang="en-US" altLang="ja-JP"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pic>
        <p:nvPicPr>
          <p:cNvPr id="21543" name="Picture 3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128077"/>
            <a:ext cx="762000" cy="444500"/>
          </a:xfrm>
          <a:prstGeom prst="rect">
            <a:avLst/>
          </a:prstGeom>
          <a:noFill/>
          <a:extLst>
            <a:ext uri="{909E8E84-426E-40DD-AFC4-6F175D3DCCD1}">
              <a14:hiddenFill xmlns:a14="http://schemas.microsoft.com/office/drawing/2010/main">
                <a:solidFill>
                  <a:srgbClr val="FFFFFF"/>
                </a:solidFill>
              </a14:hiddenFill>
            </a:ext>
          </a:extLst>
        </p:spPr>
      </p:pic>
      <p:sp>
        <p:nvSpPr>
          <p:cNvPr id="21551" name="Text Box 47"/>
          <p:cNvSpPr txBox="1">
            <a:spLocks noChangeArrowheads="1"/>
          </p:cNvSpPr>
          <p:nvPr/>
        </p:nvSpPr>
        <p:spPr bwMode="auto">
          <a:xfrm>
            <a:off x="723900" y="1624329"/>
            <a:ext cx="1447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ディスク</a:t>
            </a:r>
            <a:endPar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pic>
        <p:nvPicPr>
          <p:cNvPr id="21559" name="Picture 5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2175209"/>
            <a:ext cx="409575" cy="495300"/>
          </a:xfrm>
          <a:prstGeom prst="rect">
            <a:avLst/>
          </a:prstGeom>
          <a:noFill/>
          <a:extLst>
            <a:ext uri="{909E8E84-426E-40DD-AFC4-6F175D3DCCD1}">
              <a14:hiddenFill xmlns:a14="http://schemas.microsoft.com/office/drawing/2010/main">
                <a:solidFill>
                  <a:srgbClr val="FFFFFF"/>
                </a:solidFill>
              </a14:hiddenFill>
            </a:ext>
          </a:extLst>
        </p:spPr>
      </p:pic>
      <p:pic>
        <p:nvPicPr>
          <p:cNvPr id="21560" name="Picture 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2861009"/>
            <a:ext cx="409575" cy="495300"/>
          </a:xfrm>
          <a:prstGeom prst="rect">
            <a:avLst/>
          </a:prstGeom>
          <a:noFill/>
          <a:extLst>
            <a:ext uri="{909E8E84-426E-40DD-AFC4-6F175D3DCCD1}">
              <a14:hiddenFill xmlns:a14="http://schemas.microsoft.com/office/drawing/2010/main">
                <a:solidFill>
                  <a:srgbClr val="FFFFFF"/>
                </a:solidFill>
              </a14:hiddenFill>
            </a:ext>
          </a:extLst>
        </p:spPr>
      </p:pic>
      <p:pic>
        <p:nvPicPr>
          <p:cNvPr id="21561" name="Picture 5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3546809"/>
            <a:ext cx="409575" cy="495300"/>
          </a:xfrm>
          <a:prstGeom prst="rect">
            <a:avLst/>
          </a:prstGeom>
          <a:noFill/>
          <a:extLst>
            <a:ext uri="{909E8E84-426E-40DD-AFC4-6F175D3DCCD1}">
              <a14:hiddenFill xmlns:a14="http://schemas.microsoft.com/office/drawing/2010/main">
                <a:solidFill>
                  <a:srgbClr val="FFFFFF"/>
                </a:solidFill>
              </a14:hiddenFill>
            </a:ext>
          </a:extLst>
        </p:spPr>
      </p:pic>
      <p:sp>
        <p:nvSpPr>
          <p:cNvPr id="21562" name="Text Box 58"/>
          <p:cNvSpPr txBox="1">
            <a:spLocks noChangeArrowheads="1"/>
          </p:cNvSpPr>
          <p:nvPr/>
        </p:nvSpPr>
        <p:spPr bwMode="auto">
          <a:xfrm>
            <a:off x="4326129" y="2243222"/>
            <a:ext cx="20097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提出</a:t>
            </a:r>
            <a:endPar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63" name="Text Box 59"/>
          <p:cNvSpPr txBox="1">
            <a:spLocks noChangeArrowheads="1"/>
          </p:cNvSpPr>
          <p:nvPr/>
        </p:nvSpPr>
        <p:spPr bwMode="auto">
          <a:xfrm>
            <a:off x="4282439" y="2923930"/>
            <a:ext cx="209715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作業</a:t>
            </a:r>
            <a:endPar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64" name="Text Box 60"/>
          <p:cNvSpPr txBox="1">
            <a:spLocks noChangeArrowheads="1"/>
          </p:cNvSpPr>
          <p:nvPr/>
        </p:nvSpPr>
        <p:spPr bwMode="auto">
          <a:xfrm>
            <a:off x="4267199" y="3623009"/>
            <a:ext cx="20097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その他</a:t>
            </a:r>
            <a:endPar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74" name="Line 70"/>
          <p:cNvSpPr>
            <a:spLocks noChangeShapeType="1"/>
          </p:cNvSpPr>
          <p:nvPr/>
        </p:nvSpPr>
        <p:spPr bwMode="auto">
          <a:xfrm>
            <a:off x="3657600" y="2403809"/>
            <a:ext cx="0" cy="1371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75" name="Line 71"/>
          <p:cNvSpPr>
            <a:spLocks noChangeShapeType="1"/>
          </p:cNvSpPr>
          <p:nvPr/>
        </p:nvSpPr>
        <p:spPr bwMode="auto">
          <a:xfrm>
            <a:off x="3657600" y="3013409"/>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76" name="Line 72"/>
          <p:cNvSpPr>
            <a:spLocks noChangeShapeType="1"/>
          </p:cNvSpPr>
          <p:nvPr/>
        </p:nvSpPr>
        <p:spPr bwMode="auto">
          <a:xfrm>
            <a:off x="3657600" y="3775409"/>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77" name="Line 73"/>
          <p:cNvSpPr>
            <a:spLocks noChangeShapeType="1"/>
          </p:cNvSpPr>
          <p:nvPr/>
        </p:nvSpPr>
        <p:spPr bwMode="auto">
          <a:xfrm>
            <a:off x="2743200" y="2403809"/>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50" name="Text Box 48"/>
          <p:cNvSpPr txBox="1">
            <a:spLocks noChangeArrowheads="1"/>
          </p:cNvSpPr>
          <p:nvPr/>
        </p:nvSpPr>
        <p:spPr bwMode="auto">
          <a:xfrm>
            <a:off x="2139315" y="1179422"/>
            <a:ext cx="51435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C:</a:t>
            </a:r>
            <a:endPar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pic>
        <p:nvPicPr>
          <p:cNvPr id="2" name="図 1"/>
          <p:cNvPicPr>
            <a:picLocks noChangeAspect="1"/>
          </p:cNvPicPr>
          <p:nvPr/>
        </p:nvPicPr>
        <p:blipFill>
          <a:blip r:embed="rId4"/>
          <a:stretch>
            <a:fillRect/>
          </a:stretch>
        </p:blipFill>
        <p:spPr>
          <a:xfrm>
            <a:off x="990600" y="1960879"/>
            <a:ext cx="914400" cy="738554"/>
          </a:xfrm>
          <a:prstGeom prst="rect">
            <a:avLst/>
          </a:prstGeom>
        </p:spPr>
      </p:pic>
      <p:sp>
        <p:nvSpPr>
          <p:cNvPr id="52" name="Text Box 47"/>
          <p:cNvSpPr txBox="1">
            <a:spLocks noChangeArrowheads="1"/>
          </p:cNvSpPr>
          <p:nvPr/>
        </p:nvSpPr>
        <p:spPr bwMode="auto">
          <a:xfrm>
            <a:off x="1122999" y="2511759"/>
            <a:ext cx="18116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個人用</a:t>
            </a:r>
            <a:r>
              <a:rPr kumimoji="1" lang="en-US" altLang="ja-JP"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endPar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53" name="Text Box 48"/>
          <p:cNvSpPr txBox="1">
            <a:spLocks noChangeArrowheads="1"/>
          </p:cNvSpPr>
          <p:nvPr/>
        </p:nvSpPr>
        <p:spPr bwMode="auto">
          <a:xfrm>
            <a:off x="2171700" y="2190690"/>
            <a:ext cx="51435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Z</a:t>
            </a:r>
            <a:r>
              <a:rPr kumimoji="1" lang="en-US" altLang="ja-JP"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endPar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pic>
        <p:nvPicPr>
          <p:cNvPr id="54" name="図 53"/>
          <p:cNvPicPr>
            <a:picLocks noChangeAspect="1"/>
          </p:cNvPicPr>
          <p:nvPr/>
        </p:nvPicPr>
        <p:blipFill>
          <a:blip r:embed="rId4"/>
          <a:stretch>
            <a:fillRect/>
          </a:stretch>
        </p:blipFill>
        <p:spPr>
          <a:xfrm>
            <a:off x="1036320" y="3108898"/>
            <a:ext cx="914400" cy="738554"/>
          </a:xfrm>
          <a:prstGeom prst="rect">
            <a:avLst/>
          </a:prstGeom>
        </p:spPr>
      </p:pic>
      <p:sp>
        <p:nvSpPr>
          <p:cNvPr id="55" name="Text Box 47"/>
          <p:cNvSpPr txBox="1">
            <a:spLocks noChangeArrowheads="1"/>
          </p:cNvSpPr>
          <p:nvPr/>
        </p:nvSpPr>
        <p:spPr bwMode="auto">
          <a:xfrm>
            <a:off x="1168719" y="3659778"/>
            <a:ext cx="18116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共有</a:t>
            </a:r>
            <a:endPar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56" name="Text Box 48"/>
          <p:cNvSpPr txBox="1">
            <a:spLocks noChangeArrowheads="1"/>
          </p:cNvSpPr>
          <p:nvPr/>
        </p:nvSpPr>
        <p:spPr bwMode="auto">
          <a:xfrm>
            <a:off x="2217420" y="3338709"/>
            <a:ext cx="51435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S:</a:t>
            </a:r>
            <a:endPar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pic>
        <p:nvPicPr>
          <p:cNvPr id="57" name="図 56"/>
          <p:cNvPicPr>
            <a:picLocks noChangeAspect="1"/>
          </p:cNvPicPr>
          <p:nvPr/>
        </p:nvPicPr>
        <p:blipFill>
          <a:blip r:embed="rId4"/>
          <a:stretch>
            <a:fillRect/>
          </a:stretch>
        </p:blipFill>
        <p:spPr>
          <a:xfrm>
            <a:off x="1066800" y="4438520"/>
            <a:ext cx="914400" cy="738554"/>
          </a:xfrm>
          <a:prstGeom prst="rect">
            <a:avLst/>
          </a:prstGeom>
        </p:spPr>
      </p:pic>
      <p:sp>
        <p:nvSpPr>
          <p:cNvPr id="58" name="Text Box 47"/>
          <p:cNvSpPr txBox="1">
            <a:spLocks noChangeArrowheads="1"/>
          </p:cNvSpPr>
          <p:nvPr/>
        </p:nvSpPr>
        <p:spPr bwMode="auto">
          <a:xfrm>
            <a:off x="1199199" y="4989400"/>
            <a:ext cx="18116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提出</a:t>
            </a:r>
          </a:p>
        </p:txBody>
      </p:sp>
      <p:sp>
        <p:nvSpPr>
          <p:cNvPr id="59" name="Text Box 48"/>
          <p:cNvSpPr txBox="1">
            <a:spLocks noChangeArrowheads="1"/>
          </p:cNvSpPr>
          <p:nvPr/>
        </p:nvSpPr>
        <p:spPr bwMode="auto">
          <a:xfrm>
            <a:off x="2247900" y="4668331"/>
            <a:ext cx="51435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T</a:t>
            </a:r>
            <a:r>
              <a:rPr kumimoji="1" lang="en-US" altLang="ja-JP"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endPar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pic>
        <p:nvPicPr>
          <p:cNvPr id="60" name="Picture 5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8463" y="4600318"/>
            <a:ext cx="409575" cy="495300"/>
          </a:xfrm>
          <a:prstGeom prst="rect">
            <a:avLst/>
          </a:prstGeom>
          <a:noFill/>
          <a:extLst>
            <a:ext uri="{909E8E84-426E-40DD-AFC4-6F175D3DCCD1}">
              <a14:hiddenFill xmlns:a14="http://schemas.microsoft.com/office/drawing/2010/main">
                <a:solidFill>
                  <a:srgbClr val="FFFFFF"/>
                </a:solidFill>
              </a14:hiddenFill>
            </a:ext>
          </a:extLst>
        </p:spPr>
      </p:pic>
      <p:pic>
        <p:nvPicPr>
          <p:cNvPr id="61" name="Picture 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6494" y="4636188"/>
            <a:ext cx="409575" cy="495300"/>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5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6494" y="5321988"/>
            <a:ext cx="409575" cy="495300"/>
          </a:xfrm>
          <a:prstGeom prst="rect">
            <a:avLst/>
          </a:prstGeom>
          <a:noFill/>
          <a:extLst>
            <a:ext uri="{909E8E84-426E-40DD-AFC4-6F175D3DCCD1}">
              <a14:hiddenFill xmlns:a14="http://schemas.microsoft.com/office/drawing/2010/main">
                <a:solidFill>
                  <a:srgbClr val="FFFFFF"/>
                </a:solidFill>
              </a14:hiddenFill>
            </a:ext>
          </a:extLst>
        </p:spPr>
      </p:pic>
      <p:sp>
        <p:nvSpPr>
          <p:cNvPr id="63" name="Text Box 58"/>
          <p:cNvSpPr txBox="1">
            <a:spLocks noChangeArrowheads="1"/>
          </p:cNvSpPr>
          <p:nvPr/>
        </p:nvSpPr>
        <p:spPr bwMode="auto">
          <a:xfrm>
            <a:off x="3698392" y="4668331"/>
            <a:ext cx="20991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ja-JP"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2018_</a:t>
            </a: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情報の科学</a:t>
            </a:r>
            <a:endPar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64" name="Text Box 59"/>
          <p:cNvSpPr txBox="1">
            <a:spLocks noChangeArrowheads="1"/>
          </p:cNvSpPr>
          <p:nvPr/>
        </p:nvSpPr>
        <p:spPr bwMode="auto">
          <a:xfrm>
            <a:off x="6642734" y="4699109"/>
            <a:ext cx="11296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月</a:t>
            </a:r>
            <a:r>
              <a:rPr kumimoji="1" lang="en-US" altLang="ja-JP"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3</a:t>
            </a: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金</a:t>
            </a:r>
            <a:r>
              <a:rPr kumimoji="1" lang="en-US" altLang="ja-JP"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3</a:t>
            </a:r>
            <a:endPar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65" name="Text Box 60"/>
          <p:cNvSpPr txBox="1">
            <a:spLocks noChangeArrowheads="1"/>
          </p:cNvSpPr>
          <p:nvPr/>
        </p:nvSpPr>
        <p:spPr bwMode="auto">
          <a:xfrm>
            <a:off x="6627493" y="5398188"/>
            <a:ext cx="11449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月</a:t>
            </a:r>
            <a:r>
              <a:rPr kumimoji="1" lang="en-US" altLang="ja-JP"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2</a:t>
            </a: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金</a:t>
            </a:r>
            <a:r>
              <a:rPr kumimoji="1" lang="en-US" altLang="ja-JP"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4</a:t>
            </a:r>
            <a:endPar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66" name="Line 70"/>
          <p:cNvSpPr>
            <a:spLocks noChangeShapeType="1"/>
          </p:cNvSpPr>
          <p:nvPr/>
        </p:nvSpPr>
        <p:spPr bwMode="auto">
          <a:xfrm>
            <a:off x="6017894" y="4788588"/>
            <a:ext cx="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67" name="Line 71"/>
          <p:cNvSpPr>
            <a:spLocks noChangeShapeType="1"/>
          </p:cNvSpPr>
          <p:nvPr/>
        </p:nvSpPr>
        <p:spPr bwMode="auto">
          <a:xfrm>
            <a:off x="5797578" y="4788586"/>
            <a:ext cx="448915" cy="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68" name="Line 72"/>
          <p:cNvSpPr>
            <a:spLocks noChangeShapeType="1"/>
          </p:cNvSpPr>
          <p:nvPr/>
        </p:nvSpPr>
        <p:spPr bwMode="auto">
          <a:xfrm>
            <a:off x="6017894" y="5550588"/>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69" name="Line 73"/>
          <p:cNvSpPr>
            <a:spLocks noChangeShapeType="1"/>
          </p:cNvSpPr>
          <p:nvPr/>
        </p:nvSpPr>
        <p:spPr bwMode="auto">
          <a:xfrm flipV="1">
            <a:off x="2934654" y="4807797"/>
            <a:ext cx="20859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3009674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0411" y="289879"/>
            <a:ext cx="8229600" cy="473507"/>
          </a:xfrm>
        </p:spPr>
        <p:txBody>
          <a:bodyPr/>
          <a:lstStyle/>
          <a:p>
            <a:pPr algn="l"/>
            <a:r>
              <a:rPr lang="ja-JP" altLang="en-US" sz="2800" dirty="0" smtClean="0">
                <a:solidFill>
                  <a:srgbClr val="FF0000"/>
                </a:solidFill>
                <a:latin typeface="メイリオ" panose="020B0604030504040204" pitchFamily="50" charset="-128"/>
                <a:ea typeface="メイリオ" panose="020B0604030504040204" pitchFamily="50" charset="-128"/>
              </a:rPr>
              <a:t>補足資料</a:t>
            </a:r>
            <a:r>
              <a:rPr lang="en-US" altLang="ja-JP" sz="2800" dirty="0" smtClean="0">
                <a:solidFill>
                  <a:srgbClr val="FF0000"/>
                </a:solidFill>
                <a:latin typeface="メイリオ" panose="020B0604030504040204" pitchFamily="50" charset="-128"/>
                <a:ea typeface="メイリオ" panose="020B0604030504040204" pitchFamily="50" charset="-128"/>
              </a:rPr>
              <a:t>:</a:t>
            </a:r>
            <a:r>
              <a:rPr lang="ja-JP" altLang="en-US" sz="2800" dirty="0" smtClean="0">
                <a:solidFill>
                  <a:srgbClr val="FF0000"/>
                </a:solidFill>
                <a:latin typeface="メイリオ" panose="020B0604030504040204" pitchFamily="50" charset="-128"/>
                <a:ea typeface="メイリオ" panose="020B0604030504040204" pitchFamily="50" charset="-128"/>
              </a:rPr>
              <a:t>新学習指導要領のスケジュール</a:t>
            </a:r>
            <a:endParaRPr kumimoji="1" lang="ja-JP" altLang="en-US" sz="2800" dirty="0">
              <a:solidFill>
                <a:srgbClr val="FF0000"/>
              </a:solidFill>
              <a:latin typeface="メイリオ" panose="020B0604030504040204" pitchFamily="50" charset="-128"/>
              <a:ea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fld id="{C2503FE0-7E40-4FCE-BB32-01EA729AD67C}" type="slidenum">
              <a:rPr lang="en-US" altLang="ja-JP" smtClean="0"/>
              <a:pPr/>
              <a:t>7</a:t>
            </a:fld>
            <a:endParaRPr lang="en-US" altLang="ja-JP"/>
          </a:p>
        </p:txBody>
      </p:sp>
      <p:pic>
        <p:nvPicPr>
          <p:cNvPr id="7" name="図 6"/>
          <p:cNvPicPr>
            <a:picLocks noChangeAspect="1"/>
          </p:cNvPicPr>
          <p:nvPr/>
        </p:nvPicPr>
        <p:blipFill>
          <a:blip r:embed="rId2"/>
          <a:stretch>
            <a:fillRect/>
          </a:stretch>
        </p:blipFill>
        <p:spPr>
          <a:xfrm>
            <a:off x="156123" y="763386"/>
            <a:ext cx="8258175" cy="4848225"/>
          </a:xfrm>
          <a:prstGeom prst="rect">
            <a:avLst/>
          </a:prstGeom>
        </p:spPr>
      </p:pic>
      <p:sp>
        <p:nvSpPr>
          <p:cNvPr id="8" name="テキスト ボックス 7"/>
          <p:cNvSpPr txBox="1"/>
          <p:nvPr/>
        </p:nvSpPr>
        <p:spPr>
          <a:xfrm>
            <a:off x="3124200" y="5829726"/>
            <a:ext cx="4053840" cy="830997"/>
          </a:xfrm>
          <a:prstGeom prst="rect">
            <a:avLst/>
          </a:prstGeom>
          <a:noFill/>
        </p:spPr>
        <p:txBody>
          <a:bodyPr wrap="square" rtlCol="0">
            <a:spAutoFit/>
          </a:bodyPr>
          <a:lstStyle/>
          <a:p>
            <a:r>
              <a:rPr lang="ja-JP" altLang="en-US" sz="2400" dirty="0" smtClean="0">
                <a:latin typeface="メイリオ" panose="020B0604030504040204" pitchFamily="50" charset="-128"/>
                <a:ea typeface="メイリオ" panose="020B0604030504040204" pitchFamily="50" charset="-128"/>
              </a:rPr>
              <a:t>「情報」は全面先行実施してもよい</a:t>
            </a:r>
            <a:r>
              <a:rPr lang="ja-JP" altLang="en-US" sz="2400" dirty="0">
                <a:latin typeface="メイリオ" panose="020B0604030504040204" pitchFamily="50" charset="-128"/>
                <a:ea typeface="メイリオ" panose="020B0604030504040204" pitchFamily="50" charset="-128"/>
              </a:rPr>
              <a:t>教科</a:t>
            </a:r>
            <a:endParaRPr kumimoji="1" lang="ja-JP" altLang="en-US" sz="2400" dirty="0">
              <a:latin typeface="メイリオ" panose="020B0604030504040204" pitchFamily="50" charset="-128"/>
              <a:ea typeface="メイリオ" panose="020B0604030504040204" pitchFamily="50" charset="-128"/>
            </a:endParaRPr>
          </a:p>
        </p:txBody>
      </p:sp>
      <p:cxnSp>
        <p:nvCxnSpPr>
          <p:cNvPr id="10" name="直線矢印コネクタ 9"/>
          <p:cNvCxnSpPr/>
          <p:nvPr/>
        </p:nvCxnSpPr>
        <p:spPr>
          <a:xfrm flipV="1">
            <a:off x="4815840" y="4785360"/>
            <a:ext cx="335280" cy="944880"/>
          </a:xfrm>
          <a:prstGeom prst="straightConnector1">
            <a:avLst/>
          </a:prstGeom>
          <a:ln w="857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1634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CA78B0E-B86C-409D-93EC-7A65490DCE54}" type="slidenum">
              <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2530" name="Text Box 2"/>
          <p:cNvSpPr txBox="1">
            <a:spLocks noChangeArrowheads="1"/>
          </p:cNvSpPr>
          <p:nvPr/>
        </p:nvSpPr>
        <p:spPr bwMode="auto">
          <a:xfrm>
            <a:off x="381000" y="259576"/>
            <a:ext cx="7239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フォルダやファイルの名前の要素</a:t>
            </a:r>
          </a:p>
        </p:txBody>
      </p:sp>
      <p:pic>
        <p:nvPicPr>
          <p:cNvPr id="22568" name="Picture 40" descr="A08a_fold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40" y="1049298"/>
            <a:ext cx="8382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22577" name="Picture 4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564" y="2547461"/>
            <a:ext cx="714375" cy="866775"/>
          </a:xfrm>
          <a:prstGeom prst="rect">
            <a:avLst/>
          </a:prstGeom>
          <a:noFill/>
          <a:extLst>
            <a:ext uri="{909E8E84-426E-40DD-AFC4-6F175D3DCCD1}">
              <a14:hiddenFill xmlns:a14="http://schemas.microsoft.com/office/drawing/2010/main">
                <a:solidFill>
                  <a:srgbClr val="FFFFFF"/>
                </a:solidFill>
              </a14:hiddenFill>
            </a:ext>
          </a:extLst>
        </p:spPr>
      </p:pic>
      <p:sp>
        <p:nvSpPr>
          <p:cNvPr id="22578" name="Text Box 50"/>
          <p:cNvSpPr txBox="1">
            <a:spLocks noChangeArrowheads="1"/>
          </p:cNvSpPr>
          <p:nvPr/>
        </p:nvSpPr>
        <p:spPr bwMode="auto">
          <a:xfrm>
            <a:off x="472440" y="1988582"/>
            <a:ext cx="6858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名前</a:t>
            </a:r>
          </a:p>
        </p:txBody>
      </p:sp>
      <p:sp>
        <p:nvSpPr>
          <p:cNvPr id="22579" name="Text Box 51"/>
          <p:cNvSpPr txBox="1">
            <a:spLocks noChangeArrowheads="1"/>
          </p:cNvSpPr>
          <p:nvPr/>
        </p:nvSpPr>
        <p:spPr bwMode="auto">
          <a:xfrm>
            <a:off x="1539240" y="997982"/>
            <a:ext cx="1905000" cy="36933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区分</a:t>
            </a: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・目的</a:t>
            </a:r>
            <a:endPar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2580" name="Text Box 52"/>
          <p:cNvSpPr txBox="1">
            <a:spLocks noChangeArrowheads="1"/>
          </p:cNvSpPr>
          <p:nvPr/>
        </p:nvSpPr>
        <p:spPr bwMode="auto">
          <a:xfrm>
            <a:off x="1539240" y="2369582"/>
            <a:ext cx="19050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日付</a:t>
            </a:r>
          </a:p>
        </p:txBody>
      </p:sp>
      <p:sp>
        <p:nvSpPr>
          <p:cNvPr id="22581" name="Text Box 53"/>
          <p:cNvSpPr txBox="1">
            <a:spLocks noChangeArrowheads="1"/>
          </p:cNvSpPr>
          <p:nvPr/>
        </p:nvSpPr>
        <p:spPr bwMode="auto">
          <a:xfrm>
            <a:off x="1539240" y="3969782"/>
            <a:ext cx="19050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作成状況</a:t>
            </a:r>
          </a:p>
        </p:txBody>
      </p:sp>
      <p:sp>
        <p:nvSpPr>
          <p:cNvPr id="22582" name="Text Box 54"/>
          <p:cNvSpPr txBox="1">
            <a:spLocks noChangeArrowheads="1"/>
          </p:cNvSpPr>
          <p:nvPr/>
        </p:nvSpPr>
        <p:spPr bwMode="auto">
          <a:xfrm>
            <a:off x="1539240" y="3136345"/>
            <a:ext cx="1905000" cy="376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作った人</a:t>
            </a:r>
          </a:p>
        </p:txBody>
      </p:sp>
      <p:sp>
        <p:nvSpPr>
          <p:cNvPr id="22584" name="Text Box 56"/>
          <p:cNvSpPr txBox="1">
            <a:spLocks noChangeArrowheads="1"/>
          </p:cNvSpPr>
          <p:nvPr/>
        </p:nvSpPr>
        <p:spPr bwMode="auto">
          <a:xfrm>
            <a:off x="3581400" y="2340400"/>
            <a:ext cx="4495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年の区切り 「</a:t>
            </a:r>
            <a:r>
              <a:rPr kumimoji="1" lang="en-US" altLang="ja-JP"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2013</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en-US" altLang="ja-JP"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en-US" altLang="ja-JP"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2014</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」年度</a:t>
            </a: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など具体的</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に日付 「</a:t>
            </a:r>
            <a:r>
              <a:rPr kumimoji="1" lang="en-US" altLang="ja-JP"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20140415</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」など</a:t>
            </a:r>
          </a:p>
        </p:txBody>
      </p:sp>
      <p:sp>
        <p:nvSpPr>
          <p:cNvPr id="22585" name="AutoShape 57"/>
          <p:cNvSpPr>
            <a:spLocks/>
          </p:cNvSpPr>
          <p:nvPr/>
        </p:nvSpPr>
        <p:spPr bwMode="auto">
          <a:xfrm>
            <a:off x="3520440" y="921782"/>
            <a:ext cx="76200" cy="1295400"/>
          </a:xfrm>
          <a:prstGeom prst="leftBrace">
            <a:avLst>
              <a:gd name="adj1" fmla="val 141667"/>
              <a:gd name="adj2" fmla="val 20833"/>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2586" name="Text Box 58"/>
          <p:cNvSpPr txBox="1">
            <a:spLocks noChangeArrowheads="1"/>
          </p:cNvSpPr>
          <p:nvPr/>
        </p:nvSpPr>
        <p:spPr bwMode="auto">
          <a:xfrm>
            <a:off x="3581400" y="873025"/>
            <a:ext cx="547116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勉強用のフォルダだった</a:t>
            </a:r>
            <a:b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「英語」「数学」「情報」</a:t>
            </a:r>
            <a:r>
              <a:rPr kumimoji="1" lang="en-US" altLang="ja-JP"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などの科目名</a:t>
            </a:r>
            <a:b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「宿題」「課題」「テスト」などの目的</a:t>
            </a:r>
            <a:b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写真のフォルダだったら</a:t>
            </a:r>
            <a:b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「ディズニーランド」「海」などイベント名</a:t>
            </a:r>
          </a:p>
        </p:txBody>
      </p:sp>
      <p:sp>
        <p:nvSpPr>
          <p:cNvPr id="22587" name="AutoShape 59"/>
          <p:cNvSpPr>
            <a:spLocks/>
          </p:cNvSpPr>
          <p:nvPr/>
        </p:nvSpPr>
        <p:spPr bwMode="auto">
          <a:xfrm>
            <a:off x="3520440" y="2369582"/>
            <a:ext cx="76200" cy="533400"/>
          </a:xfrm>
          <a:prstGeom prst="leftBrace">
            <a:avLst>
              <a:gd name="adj1" fmla="val 58333"/>
              <a:gd name="adj2" fmla="val 2797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2588" name="AutoShape 60"/>
          <p:cNvSpPr>
            <a:spLocks/>
          </p:cNvSpPr>
          <p:nvPr/>
        </p:nvSpPr>
        <p:spPr bwMode="auto">
          <a:xfrm>
            <a:off x="3520440" y="3131582"/>
            <a:ext cx="76200" cy="533400"/>
          </a:xfrm>
          <a:prstGeom prst="leftBrace">
            <a:avLst>
              <a:gd name="adj1" fmla="val 58333"/>
              <a:gd name="adj2" fmla="val 2797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2589" name="Text Box 61"/>
          <p:cNvSpPr txBox="1">
            <a:spLocks noChangeArrowheads="1"/>
          </p:cNvSpPr>
          <p:nvPr/>
        </p:nvSpPr>
        <p:spPr bwMode="auto">
          <a:xfrm>
            <a:off x="3596640" y="3131582"/>
            <a:ext cx="547116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家族　「父」、「母」、「具体的な名前」</a:t>
            </a:r>
            <a:b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協同作業等　「</a:t>
            </a:r>
            <a:r>
              <a:rPr kumimoji="1" lang="en-US" altLang="ja-JP"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作った人の名前・愛称</a:t>
            </a:r>
            <a:r>
              <a:rPr kumimoji="1" lang="en-US" altLang="ja-JP"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en-US" altLang="ja-JP"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生徒番号</a:t>
            </a:r>
            <a:r>
              <a:rPr kumimoji="1" lang="en-US" altLang="ja-JP"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p>
        </p:txBody>
      </p:sp>
      <p:sp>
        <p:nvSpPr>
          <p:cNvPr id="22590" name="AutoShape 62"/>
          <p:cNvSpPr>
            <a:spLocks/>
          </p:cNvSpPr>
          <p:nvPr/>
        </p:nvSpPr>
        <p:spPr bwMode="auto">
          <a:xfrm>
            <a:off x="3520440" y="3893582"/>
            <a:ext cx="76200" cy="533400"/>
          </a:xfrm>
          <a:prstGeom prst="leftBrace">
            <a:avLst>
              <a:gd name="adj1" fmla="val 58333"/>
              <a:gd name="adj2" fmla="val 2797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2591" name="Text Box 63"/>
          <p:cNvSpPr txBox="1">
            <a:spLocks noChangeArrowheads="1"/>
          </p:cNvSpPr>
          <p:nvPr/>
        </p:nvSpPr>
        <p:spPr bwMode="auto">
          <a:xfrm>
            <a:off x="3627120" y="3969782"/>
            <a:ext cx="514731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完成版 「最終」「</a:t>
            </a:r>
            <a:r>
              <a:rPr kumimoji="1" lang="en-US" altLang="ja-JP"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Final</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en-US" altLang="ja-JP"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F</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b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作業中「作業」「ドラフト」「</a:t>
            </a:r>
            <a:r>
              <a:rPr kumimoji="1" lang="en-US" altLang="ja-JP"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Draft</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en-US" altLang="ja-JP"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en-US" altLang="ja-JP" sz="1800" b="0" i="0" u="none" strike="noStrike" kern="1200" cap="none" spc="0" normalizeH="0" baseline="0" noProof="0" dirty="0" err="1">
                <a:ln>
                  <a:noFill/>
                </a:ln>
                <a:solidFill>
                  <a:srgbClr val="000000"/>
                </a:solidFill>
                <a:effectLst/>
                <a:uLnTx/>
                <a:uFillTx/>
                <a:latin typeface="メイリオ" panose="020B0604030504040204" pitchFamily="50" charset="-128"/>
                <a:ea typeface="メイリオ" panose="020B0604030504040204" pitchFamily="50" charset="-128"/>
                <a:cs typeface="+mn-cs"/>
              </a:rPr>
              <a:t>Dr</a:t>
            </a:r>
            <a:r>
              <a:rPr kumimoji="1" lang="en-US" altLang="ja-JP"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等</a:t>
            </a:r>
          </a:p>
        </p:txBody>
      </p:sp>
      <p:sp>
        <p:nvSpPr>
          <p:cNvPr id="22594" name="Line 66"/>
          <p:cNvSpPr>
            <a:spLocks noChangeShapeType="1"/>
          </p:cNvSpPr>
          <p:nvPr/>
        </p:nvSpPr>
        <p:spPr bwMode="auto">
          <a:xfrm>
            <a:off x="1158240" y="2140982"/>
            <a:ext cx="15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2595" name="Line 67"/>
          <p:cNvSpPr>
            <a:spLocks noChangeShapeType="1"/>
          </p:cNvSpPr>
          <p:nvPr/>
        </p:nvSpPr>
        <p:spPr bwMode="auto">
          <a:xfrm>
            <a:off x="1310640" y="1150382"/>
            <a:ext cx="0" cy="304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2596" name="Line 68"/>
          <p:cNvSpPr>
            <a:spLocks noChangeShapeType="1"/>
          </p:cNvSpPr>
          <p:nvPr/>
        </p:nvSpPr>
        <p:spPr bwMode="auto">
          <a:xfrm>
            <a:off x="1310640" y="4198382"/>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2597" name="Line 69"/>
          <p:cNvSpPr>
            <a:spLocks noChangeShapeType="1"/>
          </p:cNvSpPr>
          <p:nvPr/>
        </p:nvSpPr>
        <p:spPr bwMode="auto">
          <a:xfrm>
            <a:off x="1310640" y="3360182"/>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2598" name="Line 70"/>
          <p:cNvSpPr>
            <a:spLocks noChangeShapeType="1"/>
          </p:cNvSpPr>
          <p:nvPr/>
        </p:nvSpPr>
        <p:spPr bwMode="auto">
          <a:xfrm>
            <a:off x="1310640" y="2598182"/>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2599" name="Line 71"/>
          <p:cNvSpPr>
            <a:spLocks noChangeShapeType="1"/>
          </p:cNvSpPr>
          <p:nvPr/>
        </p:nvSpPr>
        <p:spPr bwMode="auto">
          <a:xfrm>
            <a:off x="1310640" y="1150382"/>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35941666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C686E2D-5BD1-4470-863C-F8C1CE0527C5}" type="slidenum">
              <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pic>
        <p:nvPicPr>
          <p:cNvPr id="24730" name="Picture 154" descr="A08a_Xassist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070764"/>
            <a:ext cx="1828800" cy="1787236"/>
          </a:xfrm>
          <a:prstGeom prst="rect">
            <a:avLst/>
          </a:prstGeom>
          <a:noFill/>
          <a:extLst>
            <a:ext uri="{909E8E84-426E-40DD-AFC4-6F175D3DCCD1}">
              <a14:hiddenFill xmlns:a14="http://schemas.microsoft.com/office/drawing/2010/main">
                <a:solidFill>
                  <a:srgbClr val="FFFFFF"/>
                </a:solidFill>
              </a14:hiddenFill>
            </a:ext>
          </a:extLst>
        </p:spPr>
      </p:pic>
      <p:sp>
        <p:nvSpPr>
          <p:cNvPr id="24579" name="Text Box 3"/>
          <p:cNvSpPr txBox="1">
            <a:spLocks noChangeArrowheads="1"/>
          </p:cNvSpPr>
          <p:nvPr/>
        </p:nvSpPr>
        <p:spPr bwMode="auto">
          <a:xfrm>
            <a:off x="304800" y="228600"/>
            <a:ext cx="7239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いろいろなファイル名のつけ方　</a:t>
            </a:r>
            <a:r>
              <a:rPr kumimoji="1" lang="en-US" altLang="ja-JP"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写真の分類例</a:t>
            </a:r>
            <a:r>
              <a:rPr kumimoji="1" lang="en-US" altLang="ja-JP"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p>
        </p:txBody>
      </p:sp>
      <p:sp>
        <p:nvSpPr>
          <p:cNvPr id="24592" name="AutoShape 16"/>
          <p:cNvSpPr>
            <a:spLocks noChangeArrowheads="1"/>
          </p:cNvSpPr>
          <p:nvPr/>
        </p:nvSpPr>
        <p:spPr bwMode="auto">
          <a:xfrm>
            <a:off x="2240280" y="5070764"/>
            <a:ext cx="6446520" cy="1427826"/>
          </a:xfrm>
          <a:prstGeom prst="wedgeRectCallout">
            <a:avLst>
              <a:gd name="adj1" fmla="val -61657"/>
              <a:gd name="adj2" fmla="val -3222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ファイル名は、個人で使用する場合はある程度省略したものでもいいでしょう。但し他の人といっしょに使うものの場合は、ある程度見て意味がわかるようなものにする必要があります。ただし、あまり長くならないように。英語を使った方が、略語を作りやすい場合もあります。</a:t>
            </a:r>
          </a:p>
        </p:txBody>
      </p:sp>
      <p:graphicFrame>
        <p:nvGraphicFramePr>
          <p:cNvPr id="24729" name="Group 153"/>
          <p:cNvGraphicFramePr>
            <a:graphicFrameLocks noGrp="1"/>
          </p:cNvGraphicFramePr>
          <p:nvPr>
            <p:extLst/>
          </p:nvPr>
        </p:nvGraphicFramePr>
        <p:xfrm>
          <a:off x="381000" y="762000"/>
          <a:ext cx="8305800" cy="4169664"/>
        </p:xfrm>
        <a:graphic>
          <a:graphicData uri="http://schemas.openxmlformats.org/drawingml/2006/table">
            <a:tbl>
              <a:tblPr/>
              <a:tblGrid>
                <a:gridCol w="2971800">
                  <a:extLst>
                    <a:ext uri="{9D8B030D-6E8A-4147-A177-3AD203B41FA5}">
                      <a16:colId xmlns:a16="http://schemas.microsoft.com/office/drawing/2014/main" val="362656223"/>
                    </a:ext>
                  </a:extLst>
                </a:gridCol>
                <a:gridCol w="2667000">
                  <a:extLst>
                    <a:ext uri="{9D8B030D-6E8A-4147-A177-3AD203B41FA5}">
                      <a16:colId xmlns:a16="http://schemas.microsoft.com/office/drawing/2014/main" val="4003938823"/>
                    </a:ext>
                  </a:extLst>
                </a:gridCol>
                <a:gridCol w="2667000">
                  <a:extLst>
                    <a:ext uri="{9D8B030D-6E8A-4147-A177-3AD203B41FA5}">
                      <a16:colId xmlns:a16="http://schemas.microsoft.com/office/drawing/2014/main" val="1993175688"/>
                    </a:ext>
                  </a:extLst>
                </a:gridCol>
              </a:tblGrid>
              <a:tr h="2286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ファイルの内容</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ファイル名例</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説明</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235665037"/>
                  </a:ext>
                </a:extLst>
              </a:tr>
              <a:tr h="2286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情報科の課題</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7</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の個人レポート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情報課題</a:t>
                      </a: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07_</a:t>
                      </a: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太田</a:t>
                      </a:r>
                      <a:b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b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情報課題</a:t>
                      </a: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07_</a:t>
                      </a: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太田</a:t>
                      </a: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_0415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個人名を追加しています。後者は作成した日付を入れています。</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90480336"/>
                  </a:ext>
                </a:extLst>
              </a:tr>
              <a:tr h="2286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今年家族で行く沖縄旅行の計画</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沖縄</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_2014</a:t>
                      </a:r>
                      <a:b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b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旅行計画</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_</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沖縄</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2014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後者の方がわかり易くなっています。</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76856803"/>
                  </a:ext>
                </a:extLst>
              </a:tr>
              <a:tr h="2286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AKB</a:t>
                      </a: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の</a:t>
                      </a: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5</a:t>
                      </a: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月のコンサートの</a:t>
                      </a: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Web</a:t>
                      </a: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情報の切り貼りのメモ</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AKB05</a:t>
                      </a:r>
                      <a:b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br>
                      <a:r>
                        <a:rPr kumimoji="1" lang="en-US" altLang="ja-JP" sz="1800" b="0" i="0" u="none" strike="noStrike" cap="none" normalizeH="0" baseline="0" dirty="0" err="1" smtClean="0">
                          <a:ln>
                            <a:noFill/>
                          </a:ln>
                          <a:solidFill>
                            <a:schemeClr val="tx1"/>
                          </a:solidFill>
                          <a:effectLst/>
                          <a:latin typeface="メイリオ" panose="020B0604030504040204" pitchFamily="50" charset="-128"/>
                          <a:ea typeface="メイリオ" panose="020B0604030504040204" pitchFamily="50" charset="-128"/>
                        </a:rPr>
                        <a:t>Memo_AKB</a:t>
                      </a:r>
                      <a:endPar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後者は</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Memo</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としてあまり重要でないことを示しています</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後で削除しやすい</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4968324"/>
                  </a:ext>
                </a:extLst>
              </a:tr>
              <a:tr h="2286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修学旅行の買い物リスト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修学旅行買い物リスト</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修学旅行リスト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後者は買い物を省略しています</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23857362"/>
                  </a:ext>
                </a:extLst>
              </a:tr>
              <a:tr h="2286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4</a:t>
                      </a: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月のお小遣い超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お金</a:t>
                      </a: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_1404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2014</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を</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14</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としています。</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39171290"/>
                  </a:ext>
                </a:extLst>
              </a:tr>
            </a:tbl>
          </a:graphicData>
        </a:graphic>
      </p:graphicFrame>
    </p:spTree>
    <p:extLst>
      <p:ext uri="{BB962C8B-B14F-4D97-AF65-F5344CB8AC3E}">
        <p14:creationId xmlns:p14="http://schemas.microsoft.com/office/powerpoint/2010/main" val="128142522"/>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txDef>
      <a:spPr>
        <a:noFill/>
      </a:spPr>
      <a:bodyPr wrap="square" rtlCol="0">
        <a:spAutoFit/>
      </a:bodyPr>
      <a:lstStyle>
        <a:defPPr algn="l">
          <a:defRPr sz="2400" dirty="0" smtClean="0">
            <a:latin typeface="メイリオ" panose="020B0604030504040204" pitchFamily="50" charset="-128"/>
            <a:ea typeface="メイリオ" panose="020B0604030504040204" pitchFamily="50" charset="-128"/>
          </a:defRPr>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6586</TotalTime>
  <Words>912</Words>
  <Application>Microsoft Office PowerPoint</Application>
  <PresentationFormat>画面に合わせる (4:3)</PresentationFormat>
  <Paragraphs>164</Paragraphs>
  <Slides>19</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19</vt:i4>
      </vt:variant>
    </vt:vector>
  </HeadingPairs>
  <TitlesOfParts>
    <vt:vector size="25" baseType="lpstr">
      <vt:lpstr>ＭＳ Ｐゴシック</vt:lpstr>
      <vt:lpstr>ＭＳ Ｐ明朝</vt:lpstr>
      <vt:lpstr>メイリオ</vt:lpstr>
      <vt:lpstr>Arial</vt:lpstr>
      <vt:lpstr>標準デザイン</vt:lpstr>
      <vt:lpstr>1_標準デザイン</vt:lpstr>
      <vt:lpstr>情報の授業</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補足資料:新学習指導要領のスケジュール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ヒント1　志望動機　(今回は200字前後)</vt:lpstr>
      <vt:lpstr>ヒント2　自己PR　(今回は300字前後)</vt:lpstr>
      <vt:lpstr>ヒント2　自己PR　(今回は300字前後)</vt:lpstr>
      <vt:lpstr>提出方法</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gohome8</cp:lastModifiedBy>
  <cp:revision>227</cp:revision>
  <cp:lastPrinted>2018-09-03T07:59:30Z</cp:lastPrinted>
  <dcterms:created xsi:type="dcterms:W3CDTF">2014-03-24T13:08:44Z</dcterms:created>
  <dcterms:modified xsi:type="dcterms:W3CDTF">2019-02-09T04:49:06Z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