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6" r:id="rId2"/>
    <p:sldId id="317" r:id="rId3"/>
    <p:sldId id="329" r:id="rId4"/>
    <p:sldId id="335" r:id="rId5"/>
    <p:sldId id="316" r:id="rId6"/>
    <p:sldId id="331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15" r:id="rId16"/>
    <p:sldId id="327" r:id="rId17"/>
    <p:sldId id="328" r:id="rId18"/>
    <p:sldId id="332" r:id="rId19"/>
    <p:sldId id="333" r:id="rId20"/>
    <p:sldId id="334" r:id="rId21"/>
    <p:sldId id="336" r:id="rId22"/>
    <p:sldId id="337" r:id="rId23"/>
    <p:sldId id="338" r:id="rId24"/>
    <p:sldId id="339" r:id="rId25"/>
  </p:sldIdLst>
  <p:sldSz cx="9144000" cy="6858000" type="screen4x3"/>
  <p:notesSz cx="7099300" cy="102346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FF7C8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1" autoAdjust="0"/>
    <p:restoredTop sz="94660"/>
  </p:normalViewPr>
  <p:slideViewPr>
    <p:cSldViewPr>
      <p:cViewPr varScale="1">
        <p:scale>
          <a:sx n="63" d="100"/>
          <a:sy n="63" d="100"/>
        </p:scale>
        <p:origin x="12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altLang="ja-JP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9D3E1DD-1855-40EC-B4F2-B399AEDCBF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1279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17A54-FE79-40E3-8923-9AE8081D130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921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16616-1329-4C20-A24C-3FB265F6AEB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255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0EF05-8FA4-44FD-9732-F927C24D3FA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814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66791-9E44-4D5D-84D2-CA44E8ABFEB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854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6E80-D8D4-418F-B1E2-44F29851FD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19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167E-36DC-449B-9FE3-E896DD7C58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3426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50203-31C9-43DE-9EC1-E54AE49793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172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2A731-253F-4B19-976D-7EA7B3125D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12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79B73-A815-4F21-92C6-61809DE83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58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A5713-61A0-4B11-A3E5-9568F80C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64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1AEA-D94B-4DDF-B8AC-984445C0C4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99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r>
              <a:rPr lang="en-US" altLang="ja-JP"/>
              <a:t>©Go Ota, 2014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ABDDDF70-51DA-48E8-B03B-E0CBBF17941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hyperlink" Target="https://goo.gl/forms/hETfNAHZgGJiUITv1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2026832"/>
            <a:ext cx="4457700" cy="3667125"/>
          </a:xfrm>
          <a:prstGeom prst="rect">
            <a:avLst/>
          </a:prstGeom>
        </p:spPr>
      </p:pic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29650" cy="612775"/>
          </a:xfrm>
        </p:spPr>
        <p:txBody>
          <a:bodyPr/>
          <a:lstStyle/>
          <a:p>
            <a:pPr algn="l" eaLnBrk="1" hangingPunct="1"/>
            <a:r>
              <a:rPr lang="ja-JP" altLang="en-US" sz="3200" dirty="0" smtClean="0">
                <a:ea typeface="メイリオ" panose="020B0604030504040204" pitchFamily="50" charset="-128"/>
              </a:rPr>
              <a:t>　情報の授業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00050" y="974236"/>
            <a:ext cx="8458200" cy="1034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アルゴリズムとプログラム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(1)</a:t>
            </a:r>
            <a:endParaRPr lang="ja-JP" altLang="en-US" sz="2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6086475"/>
            <a:ext cx="1383302" cy="5109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83352" y="6133904"/>
            <a:ext cx="1252537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ja-JP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Go.Ota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2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Text Box 52"/>
          <p:cNvSpPr txBox="1">
            <a:spLocks noChangeArrowheads="1"/>
          </p:cNvSpPr>
          <p:nvPr/>
        </p:nvSpPr>
        <p:spPr bwMode="auto">
          <a:xfrm>
            <a:off x="2954338" y="1136551"/>
            <a:ext cx="5575300" cy="2308324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簡単な仕組みの自動販売機</a:t>
            </a:r>
            <a:br>
              <a:rPr lang="ja-JP" altLang="en-US" sz="18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円玉を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枚だけ入れられる</a:t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・商品は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つだ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け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・商品切れランプは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・お金返却ボタンは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・つり銭切れランプは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・お金を入れて一定時間たったら自動的にお金返却は</a:t>
            </a:r>
            <a:r>
              <a:rPr lang="ja-JP" altLang="en-US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無し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98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096ED8-8001-419E-803A-4F72A7E25D45}" type="slidenum">
              <a:rPr kumimoji="0" lang="en-US" altLang="ja-JP" sz="1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ja-JP" sz="14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一番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簡単な自動販売機</a:t>
            </a:r>
          </a:p>
        </p:txBody>
      </p:sp>
      <p:sp>
        <p:nvSpPr>
          <p:cNvPr id="4100" name="Rectangle 21"/>
          <p:cNvSpPr>
            <a:spLocks noChangeArrowheads="1"/>
          </p:cNvSpPr>
          <p:nvPr/>
        </p:nvSpPr>
        <p:spPr bwMode="auto">
          <a:xfrm>
            <a:off x="604838" y="854075"/>
            <a:ext cx="1676400" cy="2590800"/>
          </a:xfrm>
          <a:prstGeom prst="rect">
            <a:avLst/>
          </a:prstGeom>
          <a:solidFill>
            <a:srgbClr val="FF3F3F">
              <a:alpha val="8313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1" name="Rectangle 23"/>
          <p:cNvSpPr>
            <a:spLocks noChangeArrowheads="1"/>
          </p:cNvSpPr>
          <p:nvPr/>
        </p:nvSpPr>
        <p:spPr bwMode="auto">
          <a:xfrm>
            <a:off x="757238" y="981075"/>
            <a:ext cx="990600" cy="13208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102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1082675"/>
            <a:ext cx="5000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AutoShape 24"/>
          <p:cNvSpPr>
            <a:spLocks noChangeArrowheads="1"/>
          </p:cNvSpPr>
          <p:nvPr/>
        </p:nvSpPr>
        <p:spPr bwMode="auto">
          <a:xfrm>
            <a:off x="1976438" y="1311275"/>
            <a:ext cx="76200" cy="381000"/>
          </a:xfrm>
          <a:prstGeom prst="bevel">
            <a:avLst>
              <a:gd name="adj" fmla="val 3125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4" name="AutoShape 25"/>
          <p:cNvSpPr>
            <a:spLocks noChangeArrowheads="1"/>
          </p:cNvSpPr>
          <p:nvPr/>
        </p:nvSpPr>
        <p:spPr bwMode="auto">
          <a:xfrm>
            <a:off x="985838" y="2911475"/>
            <a:ext cx="914400" cy="304800"/>
          </a:xfrm>
          <a:prstGeom prst="bevel">
            <a:avLst>
              <a:gd name="adj" fmla="val 8102"/>
            </a:avLst>
          </a:prstGeom>
          <a:solidFill>
            <a:srgbClr val="808080"/>
          </a:solidFill>
          <a:ln w="9525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105" name="Group 28"/>
          <p:cNvGrpSpPr>
            <a:grpSpLocks/>
          </p:cNvGrpSpPr>
          <p:nvPr/>
        </p:nvGrpSpPr>
        <p:grpSpPr bwMode="auto">
          <a:xfrm>
            <a:off x="822325" y="1992313"/>
            <a:ext cx="914400" cy="244475"/>
            <a:chOff x="2421" y="1584"/>
            <a:chExt cx="576" cy="154"/>
          </a:xfrm>
        </p:grpSpPr>
        <p:sp>
          <p:nvSpPr>
            <p:cNvPr id="4139" name="AutoShape 26"/>
            <p:cNvSpPr>
              <a:spLocks noChangeArrowheads="1"/>
            </p:cNvSpPr>
            <p:nvPr/>
          </p:nvSpPr>
          <p:spPr bwMode="auto">
            <a:xfrm>
              <a:off x="2496" y="1584"/>
              <a:ext cx="384" cy="144"/>
            </a:xfrm>
            <a:prstGeom prst="bevel">
              <a:avLst>
                <a:gd name="adj" fmla="val 8102"/>
              </a:avLst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40" name="Text Box 27"/>
            <p:cNvSpPr txBox="1">
              <a:spLocks noChangeArrowheads="1"/>
            </p:cNvSpPr>
            <p:nvPr/>
          </p:nvSpPr>
          <p:spPr bwMode="auto">
            <a:xfrm>
              <a:off x="2421" y="1584"/>
              <a:ext cx="57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100</a:t>
              </a:r>
              <a:r>
                <a:rPr lang="ja-JP" altLang="en-US" sz="1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円</a:t>
              </a:r>
            </a:p>
          </p:txBody>
        </p:sp>
      </p:grpSp>
      <p:pic>
        <p:nvPicPr>
          <p:cNvPr id="4106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690" y="749201"/>
            <a:ext cx="4048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AutoShape 30"/>
          <p:cNvSpPr>
            <a:spLocks noChangeArrowheads="1"/>
          </p:cNvSpPr>
          <p:nvPr/>
        </p:nvSpPr>
        <p:spPr bwMode="auto">
          <a:xfrm rot="2293701">
            <a:off x="2092325" y="1146175"/>
            <a:ext cx="307975" cy="425450"/>
          </a:xfrm>
          <a:prstGeom prst="downArrow">
            <a:avLst>
              <a:gd name="adj1" fmla="val 42556"/>
              <a:gd name="adj2" fmla="val 59843"/>
            </a:avLst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8" name="Text Box 32"/>
          <p:cNvSpPr txBox="1">
            <a:spLocks noChangeArrowheads="1"/>
          </p:cNvSpPr>
          <p:nvPr/>
        </p:nvSpPr>
        <p:spPr bwMode="auto">
          <a:xfrm>
            <a:off x="1350963" y="2482850"/>
            <a:ext cx="855662" cy="274638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ja-JP" sz="1200" b="1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0000</a:t>
            </a:r>
          </a:p>
        </p:txBody>
      </p:sp>
      <p:sp>
        <p:nvSpPr>
          <p:cNvPr id="4109" name="Text Box 31"/>
          <p:cNvSpPr txBox="1">
            <a:spLocks noChangeArrowheads="1"/>
          </p:cNvSpPr>
          <p:nvPr/>
        </p:nvSpPr>
        <p:spPr bwMode="auto">
          <a:xfrm>
            <a:off x="1277938" y="2409825"/>
            <a:ext cx="5794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2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金額</a:t>
            </a:r>
            <a:r>
              <a:rPr lang="ja-JP" altLang="en-US" sz="1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</p:txBody>
      </p:sp>
      <p:pic>
        <p:nvPicPr>
          <p:cNvPr id="4126" name="Picture 53" descr="A13A_教師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3641090"/>
            <a:ext cx="101600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7" name="AutoShape 54"/>
          <p:cNvSpPr>
            <a:spLocks noChangeArrowheads="1"/>
          </p:cNvSpPr>
          <p:nvPr/>
        </p:nvSpPr>
        <p:spPr bwMode="auto">
          <a:xfrm>
            <a:off x="2281238" y="4096385"/>
            <a:ext cx="5762623" cy="1694815"/>
          </a:xfrm>
          <a:prstGeom prst="wedgeRectCallout">
            <a:avLst>
              <a:gd name="adj1" fmla="val -58374"/>
              <a:gd name="adj2" fmla="val -16870"/>
            </a:avLst>
          </a:prstGeom>
          <a:solidFill>
            <a:srgbClr val="FFFF99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まず、始めの一番簡単な自動販売機について考えてみましょう。お金を入れることと製品のボタンを押すことしかできません。</a:t>
            </a:r>
            <a:b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このプログラムの動作を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フローチャートとサンプルプログラムを次スライドに示します。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54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188D1-E56F-4BC6-BB33-6ADF419BC48F}" type="slidenum">
              <a:rPr kumimoji="0" lang="en-US" altLang="ja-JP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ja-JP" sz="1400" smtClean="0">
              <a:solidFill>
                <a:srgbClr val="0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304800"/>
            <a:ext cx="8763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サンプルプログラム　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「自動販売機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949325"/>
            <a:ext cx="3952875" cy="5534025"/>
          </a:xfrm>
          <a:prstGeom prst="rect">
            <a:avLst/>
          </a:prstGeom>
        </p:spPr>
      </p:pic>
      <p:sp>
        <p:nvSpPr>
          <p:cNvPr id="7" name="AutoShape 34"/>
          <p:cNvSpPr>
            <a:spLocks noChangeArrowheads="1"/>
          </p:cNvSpPr>
          <p:nvPr/>
        </p:nvSpPr>
        <p:spPr bwMode="auto">
          <a:xfrm>
            <a:off x="1828800" y="1045210"/>
            <a:ext cx="1463675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8" name="AutoShape 37"/>
          <p:cNvSpPr>
            <a:spLocks noChangeArrowheads="1"/>
          </p:cNvSpPr>
          <p:nvPr/>
        </p:nvSpPr>
        <p:spPr bwMode="auto">
          <a:xfrm>
            <a:off x="1533525" y="3286760"/>
            <a:ext cx="2017713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飲み物ボタン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が押される</a:t>
            </a: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>
            <a:off x="1543050" y="1583373"/>
            <a:ext cx="2017713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お金が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投入される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>
            <a:off x="1554163" y="2569210"/>
            <a:ext cx="2003425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金額を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円にする</a:t>
            </a:r>
          </a:p>
        </p:txBody>
      </p:sp>
      <p:sp>
        <p:nvSpPr>
          <p:cNvPr id="11" name="AutoShape 40"/>
          <p:cNvSpPr>
            <a:spLocks noChangeArrowheads="1"/>
          </p:cNvSpPr>
          <p:nvPr/>
        </p:nvSpPr>
        <p:spPr bwMode="auto">
          <a:xfrm>
            <a:off x="1533525" y="5288598"/>
            <a:ext cx="2003425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飲み物缶を出す</a:t>
            </a:r>
          </a:p>
        </p:txBody>
      </p:sp>
      <p:sp>
        <p:nvSpPr>
          <p:cNvPr id="12" name="AutoShape 41"/>
          <p:cNvSpPr>
            <a:spLocks noChangeArrowheads="1"/>
          </p:cNvSpPr>
          <p:nvPr/>
        </p:nvSpPr>
        <p:spPr bwMode="auto">
          <a:xfrm>
            <a:off x="1541463" y="4294823"/>
            <a:ext cx="2017712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お金が</a:t>
            </a: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b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入っている</a:t>
            </a:r>
          </a:p>
        </p:txBody>
      </p:sp>
      <p:sp>
        <p:nvSpPr>
          <p:cNvPr id="13" name="Line 42"/>
          <p:cNvSpPr>
            <a:spLocks noChangeShapeType="1"/>
          </p:cNvSpPr>
          <p:nvPr/>
        </p:nvSpPr>
        <p:spPr bwMode="auto">
          <a:xfrm>
            <a:off x="2527300" y="1350010"/>
            <a:ext cx="0" cy="23336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3"/>
          <p:cNvSpPr>
            <a:spLocks noChangeShapeType="1"/>
          </p:cNvSpPr>
          <p:nvPr/>
        </p:nvSpPr>
        <p:spPr bwMode="auto">
          <a:xfrm>
            <a:off x="2555875" y="2381885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Line 44"/>
          <p:cNvSpPr>
            <a:spLocks noChangeShapeType="1"/>
          </p:cNvSpPr>
          <p:nvPr/>
        </p:nvSpPr>
        <p:spPr bwMode="auto">
          <a:xfrm>
            <a:off x="2563813" y="310102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Line 45"/>
          <p:cNvSpPr>
            <a:spLocks noChangeShapeType="1"/>
          </p:cNvSpPr>
          <p:nvPr/>
        </p:nvSpPr>
        <p:spPr bwMode="auto">
          <a:xfrm>
            <a:off x="2541588" y="411067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Line 46"/>
          <p:cNvSpPr>
            <a:spLocks noChangeShapeType="1"/>
          </p:cNvSpPr>
          <p:nvPr/>
        </p:nvSpPr>
        <p:spPr bwMode="auto">
          <a:xfrm>
            <a:off x="2563813" y="5118735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Line 48"/>
          <p:cNvSpPr>
            <a:spLocks noChangeShapeType="1"/>
          </p:cNvSpPr>
          <p:nvPr/>
        </p:nvSpPr>
        <p:spPr bwMode="auto">
          <a:xfrm>
            <a:off x="2555875" y="5791835"/>
            <a:ext cx="0" cy="2476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Line 49"/>
          <p:cNvSpPr>
            <a:spLocks noChangeShapeType="1"/>
          </p:cNvSpPr>
          <p:nvPr/>
        </p:nvSpPr>
        <p:spPr bwMode="auto">
          <a:xfrm flipH="1">
            <a:off x="960438" y="6039485"/>
            <a:ext cx="15954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Line 50"/>
          <p:cNvSpPr>
            <a:spLocks noChangeShapeType="1"/>
          </p:cNvSpPr>
          <p:nvPr/>
        </p:nvSpPr>
        <p:spPr bwMode="auto">
          <a:xfrm flipV="1">
            <a:off x="944563" y="1451610"/>
            <a:ext cx="14287" cy="460216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Line 51"/>
          <p:cNvSpPr>
            <a:spLocks noChangeShapeType="1"/>
          </p:cNvSpPr>
          <p:nvPr/>
        </p:nvSpPr>
        <p:spPr bwMode="auto">
          <a:xfrm>
            <a:off x="930275" y="1467485"/>
            <a:ext cx="15970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Line 56"/>
          <p:cNvSpPr>
            <a:spLocks noChangeShapeType="1"/>
          </p:cNvSpPr>
          <p:nvPr/>
        </p:nvSpPr>
        <p:spPr bwMode="auto">
          <a:xfrm flipV="1">
            <a:off x="1352550" y="1988185"/>
            <a:ext cx="188913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Line 57"/>
          <p:cNvSpPr>
            <a:spLocks noChangeShapeType="1"/>
          </p:cNvSpPr>
          <p:nvPr/>
        </p:nvSpPr>
        <p:spPr bwMode="auto">
          <a:xfrm>
            <a:off x="1366838" y="1973898"/>
            <a:ext cx="0" cy="124777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Line 58"/>
          <p:cNvSpPr>
            <a:spLocks noChangeShapeType="1"/>
          </p:cNvSpPr>
          <p:nvPr/>
        </p:nvSpPr>
        <p:spPr bwMode="auto">
          <a:xfrm>
            <a:off x="1338263" y="3207385"/>
            <a:ext cx="12192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Text Box 59"/>
          <p:cNvSpPr txBox="1">
            <a:spLocks noChangeArrowheads="1"/>
          </p:cNvSpPr>
          <p:nvPr/>
        </p:nvSpPr>
        <p:spPr bwMode="auto">
          <a:xfrm>
            <a:off x="2674938" y="2294573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6" name="Text Box 60"/>
          <p:cNvSpPr txBox="1">
            <a:spLocks noChangeArrowheads="1"/>
          </p:cNvSpPr>
          <p:nvPr/>
        </p:nvSpPr>
        <p:spPr bwMode="auto">
          <a:xfrm>
            <a:off x="1173163" y="1664335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27" name="Text Box 61"/>
          <p:cNvSpPr txBox="1">
            <a:spLocks noChangeArrowheads="1"/>
          </p:cNvSpPr>
          <p:nvPr/>
        </p:nvSpPr>
        <p:spPr bwMode="auto">
          <a:xfrm>
            <a:off x="2667000" y="4058285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8" name="Text Box 62"/>
          <p:cNvSpPr txBox="1">
            <a:spLocks noChangeArrowheads="1"/>
          </p:cNvSpPr>
          <p:nvPr/>
        </p:nvSpPr>
        <p:spPr bwMode="auto">
          <a:xfrm>
            <a:off x="2717800" y="4980623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29" name="Line 63"/>
          <p:cNvSpPr>
            <a:spLocks noChangeShapeType="1"/>
          </p:cNvSpPr>
          <p:nvPr/>
        </p:nvSpPr>
        <p:spPr bwMode="auto">
          <a:xfrm flipH="1">
            <a:off x="960438" y="3686810"/>
            <a:ext cx="58102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Line 64"/>
          <p:cNvSpPr>
            <a:spLocks noChangeShapeType="1"/>
          </p:cNvSpPr>
          <p:nvPr/>
        </p:nvSpPr>
        <p:spPr bwMode="auto">
          <a:xfrm flipH="1">
            <a:off x="931863" y="4688523"/>
            <a:ext cx="60960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Text Box 65"/>
          <p:cNvSpPr txBox="1">
            <a:spLocks noChangeArrowheads="1"/>
          </p:cNvSpPr>
          <p:nvPr/>
        </p:nvSpPr>
        <p:spPr bwMode="auto">
          <a:xfrm>
            <a:off x="1179513" y="3369310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" name="Text Box 66"/>
          <p:cNvSpPr txBox="1">
            <a:spLocks noChangeArrowheads="1"/>
          </p:cNvSpPr>
          <p:nvPr/>
        </p:nvSpPr>
        <p:spPr bwMode="auto">
          <a:xfrm>
            <a:off x="1128713" y="4334510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55221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188D1-E56F-4BC6-BB33-6ADF419BC48F}" type="slidenum">
              <a:rPr kumimoji="0" lang="en-US" altLang="ja-JP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ja-JP" sz="1400" dirty="0" smtClean="0">
              <a:solidFill>
                <a:srgbClr val="0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91180"/>
            <a:ext cx="6248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8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正三角形の判断</a:t>
            </a: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457200" y="1295400"/>
            <a:ext cx="5575300" cy="3785652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a, b, c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個の三辺の値を入力して、すべての値が同じ場合に、「正三角形」、そうでない場合は「正三角形じゃない」と表示するプログラムを作ってみよう。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フローチャートは作っても、作らなくてもいいです。</a:t>
            </a:r>
          </a:p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a,b,c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以上の数を入力する前提で作っていいです。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565787" y="5365998"/>
            <a:ext cx="44323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解答サンプルプログラムは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正三角形の判断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7" name="Picture 13" descr="A21_Seika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1981200"/>
            <a:ext cx="2038350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00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6106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単純な</a:t>
            </a:r>
            <a:r>
              <a:rPr lang="en-US" altLang="ja-JP" sz="2800" dirty="0"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ea typeface="メイリオ" panose="020B0604030504040204" pitchFamily="50" charset="-128"/>
              </a:rPr>
              <a:t>から</a:t>
            </a:r>
            <a:r>
              <a:rPr lang="en-US" altLang="ja-JP" sz="2800" dirty="0">
                <a:ea typeface="メイリオ" panose="020B0604030504040204" pitchFamily="50" charset="-128"/>
              </a:rPr>
              <a:t>n</a:t>
            </a:r>
            <a:r>
              <a:rPr lang="ja-JP" altLang="en-US" sz="2800" dirty="0">
                <a:ea typeface="メイリオ" panose="020B0604030504040204" pitchFamily="50" charset="-128"/>
              </a:rPr>
              <a:t>の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合計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89560" y="769593"/>
            <a:ext cx="88239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いろいろ方法で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,1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計算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するプログラムです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の合計」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ここでは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の場合を想定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3962400" y="1615681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3623669" y="3501594"/>
            <a:ext cx="2532535" cy="812800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&gt;5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3623665" y="2103175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4847005" y="1944057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4880972" y="3314269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Line 58"/>
          <p:cNvSpPr>
            <a:spLocks noChangeShapeType="1"/>
          </p:cNvSpPr>
          <p:nvPr/>
        </p:nvSpPr>
        <p:spPr bwMode="auto">
          <a:xfrm flipH="1" flipV="1">
            <a:off x="4880968" y="3422112"/>
            <a:ext cx="2282200" cy="1093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2851584" y="3945062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30" name="Text Box 65"/>
          <p:cNvSpPr txBox="1">
            <a:spLocks noChangeArrowheads="1"/>
          </p:cNvSpPr>
          <p:nvPr/>
        </p:nvSpPr>
        <p:spPr bwMode="auto">
          <a:xfrm>
            <a:off x="5093769" y="4158633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3623665" y="2771994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4847004" y="262916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AutoShape 39"/>
          <p:cNvSpPr>
            <a:spLocks noChangeArrowheads="1"/>
          </p:cNvSpPr>
          <p:nvPr/>
        </p:nvSpPr>
        <p:spPr bwMode="auto">
          <a:xfrm>
            <a:off x="3623669" y="4510671"/>
            <a:ext cx="251460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= X +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>
            <a:off x="4880971" y="4328455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AutoShape 39"/>
          <p:cNvSpPr>
            <a:spLocks noChangeArrowheads="1"/>
          </p:cNvSpPr>
          <p:nvPr/>
        </p:nvSpPr>
        <p:spPr bwMode="auto">
          <a:xfrm>
            <a:off x="3299817" y="5184607"/>
            <a:ext cx="3232802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>
            <a:off x="4880970" y="5013561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Line 58"/>
          <p:cNvSpPr>
            <a:spLocks noChangeShapeType="1"/>
          </p:cNvSpPr>
          <p:nvPr/>
        </p:nvSpPr>
        <p:spPr bwMode="auto">
          <a:xfrm flipH="1">
            <a:off x="7163168" y="3433044"/>
            <a:ext cx="1" cy="244688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>
            <a:off x="4911761" y="5692607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Line 63"/>
          <p:cNvSpPr>
            <a:spLocks noChangeShapeType="1"/>
          </p:cNvSpPr>
          <p:nvPr/>
        </p:nvSpPr>
        <p:spPr bwMode="auto">
          <a:xfrm flipH="1">
            <a:off x="4911760" y="5879932"/>
            <a:ext cx="225140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Line 63"/>
          <p:cNvSpPr>
            <a:spLocks noChangeShapeType="1"/>
          </p:cNvSpPr>
          <p:nvPr/>
        </p:nvSpPr>
        <p:spPr bwMode="auto">
          <a:xfrm flipH="1">
            <a:off x="2591168" y="3890650"/>
            <a:ext cx="1032496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Line 58"/>
          <p:cNvSpPr>
            <a:spLocks noChangeShapeType="1"/>
          </p:cNvSpPr>
          <p:nvPr/>
        </p:nvSpPr>
        <p:spPr bwMode="auto">
          <a:xfrm>
            <a:off x="2629564" y="3907995"/>
            <a:ext cx="39703" cy="2111806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Line 63"/>
          <p:cNvSpPr>
            <a:spLocks noChangeShapeType="1"/>
          </p:cNvSpPr>
          <p:nvPr/>
        </p:nvSpPr>
        <p:spPr bwMode="auto">
          <a:xfrm flipH="1">
            <a:off x="2669267" y="6019800"/>
            <a:ext cx="225140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Line 43"/>
          <p:cNvSpPr>
            <a:spLocks noChangeShapeType="1"/>
          </p:cNvSpPr>
          <p:nvPr/>
        </p:nvSpPr>
        <p:spPr bwMode="auto">
          <a:xfrm>
            <a:off x="4894365" y="6019800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AutoShape 34"/>
          <p:cNvSpPr>
            <a:spLocks noChangeArrowheads="1"/>
          </p:cNvSpPr>
          <p:nvPr/>
        </p:nvSpPr>
        <p:spPr bwMode="auto">
          <a:xfrm>
            <a:off x="3962400" y="6219007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A54-FE79-40E3-8923-9AE8081D1301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4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188D1-E56F-4BC6-BB33-6ADF419BC48F}" type="slidenum">
              <a:rPr kumimoji="0" lang="en-US" altLang="ja-JP" sz="14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kumimoji="0" lang="en-US" altLang="ja-JP" sz="1400" smtClean="0">
              <a:solidFill>
                <a:srgbClr val="00000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04800" y="391180"/>
            <a:ext cx="762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チャレンジ</a:t>
            </a:r>
            <a:r>
              <a:rPr lang="en-US" altLang="ja-JP" sz="2800" dirty="0" smtClean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単純な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偶数の合計</a:t>
            </a:r>
            <a:endParaRPr lang="ja-JP" altLang="en-US" sz="1800" dirty="0"/>
          </a:p>
        </p:txBody>
      </p:sp>
      <p:pic>
        <p:nvPicPr>
          <p:cNvPr id="34" name="Picture 21" descr="A21_Seika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28800"/>
            <a:ext cx="177165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52"/>
          <p:cNvSpPr txBox="1">
            <a:spLocks noChangeArrowheads="1"/>
          </p:cNvSpPr>
          <p:nvPr/>
        </p:nvSpPr>
        <p:spPr bwMode="auto">
          <a:xfrm>
            <a:off x="487680" y="1447800"/>
            <a:ext cx="5575300" cy="2123658"/>
          </a:xfrm>
          <a:prstGeom prst="rect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の値を入力して、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以下の偶数の合計を求めるプログラムを作成してください。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spcBef>
                <a:spcPct val="50000"/>
              </a:spcBef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n = 6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の場合、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2+4+6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n = 9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の場合、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2+4+6+8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52"/>
          <p:cNvSpPr txBox="1">
            <a:spLocks noChangeArrowheads="1"/>
          </p:cNvSpPr>
          <p:nvPr/>
        </p:nvSpPr>
        <p:spPr bwMode="auto">
          <a:xfrm>
            <a:off x="1447800" y="4419600"/>
            <a:ext cx="44323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解答サンプルプログラムは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偶数の合計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79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配列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リストの資料　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4800" y="811512"/>
            <a:ext cx="8823960" cy="3637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6/20 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に「変数と配列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リスト」追加しました。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リストの添え字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インデックス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に変数を使用する場合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　まず、教科書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P56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で配列を理解してください。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　以下のサンプルプログラムの中身を見て、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添え字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インデックス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に変数を使用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することを理解してください。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スタジオ内に「初歩のリスト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」があります。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13958"/>
            <a:ext cx="6004560" cy="2999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97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688" y="29810"/>
            <a:ext cx="8610600" cy="612775"/>
          </a:xfrm>
        </p:spPr>
        <p:txBody>
          <a:bodyPr/>
          <a:lstStyle/>
          <a:p>
            <a:pPr algn="l"/>
            <a:r>
              <a:rPr lang="en-US" altLang="ja-JP" sz="2800" dirty="0">
                <a:ea typeface="メイリオ" panose="020B0604030504040204" pitchFamily="50" charset="-128"/>
              </a:rPr>
              <a:t>1</a:t>
            </a:r>
            <a:r>
              <a:rPr lang="ja-JP" altLang="en-US" sz="2800" dirty="0">
                <a:ea typeface="メイリオ" panose="020B0604030504040204" pitchFamily="50" charset="-128"/>
              </a:rPr>
              <a:t>からの合計</a:t>
            </a:r>
            <a:r>
              <a:rPr lang="en-US" altLang="ja-JP" sz="2800" dirty="0"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ea typeface="メイリオ" panose="020B0604030504040204" pitchFamily="50" charset="-128"/>
              </a:rPr>
              <a:t>リスト版</a:t>
            </a:r>
            <a:r>
              <a:rPr lang="en-US" altLang="ja-JP" sz="2800" dirty="0">
                <a:ea typeface="メイリオ" panose="020B0604030504040204" pitchFamily="50" charset="-128"/>
              </a:rPr>
              <a:t>)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フローチャート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238008" y="555767"/>
            <a:ext cx="88239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からの合計」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を解読してみてください。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541229" y="1067624"/>
            <a:ext cx="156065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134325" y="1570358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&lt;- 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入力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Line 43"/>
          <p:cNvSpPr>
            <a:spLocks noChangeShapeType="1"/>
          </p:cNvSpPr>
          <p:nvPr/>
        </p:nvSpPr>
        <p:spPr bwMode="auto">
          <a:xfrm>
            <a:off x="1321557" y="1397952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Line 44"/>
          <p:cNvSpPr>
            <a:spLocks noChangeShapeType="1"/>
          </p:cNvSpPr>
          <p:nvPr/>
        </p:nvSpPr>
        <p:spPr bwMode="auto">
          <a:xfrm>
            <a:off x="1355524" y="2768164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AutoShape 39"/>
          <p:cNvSpPr>
            <a:spLocks noChangeArrowheads="1"/>
          </p:cNvSpPr>
          <p:nvPr/>
        </p:nvSpPr>
        <p:spPr bwMode="auto">
          <a:xfrm>
            <a:off x="109161" y="2975835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タイマー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Line 43"/>
          <p:cNvSpPr>
            <a:spLocks noChangeShapeType="1"/>
          </p:cNvSpPr>
          <p:nvPr/>
        </p:nvSpPr>
        <p:spPr bwMode="auto">
          <a:xfrm>
            <a:off x="1321556" y="2083058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フローチャート: 定義済み処理 1"/>
          <p:cNvSpPr/>
          <p:nvPr/>
        </p:nvSpPr>
        <p:spPr bwMode="auto">
          <a:xfrm>
            <a:off x="138218" y="2273231"/>
            <a:ext cx="2490711" cy="536225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配列セット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Line 43"/>
          <p:cNvSpPr>
            <a:spLocks noChangeShapeType="1"/>
          </p:cNvSpPr>
          <p:nvPr/>
        </p:nvSpPr>
        <p:spPr bwMode="auto">
          <a:xfrm>
            <a:off x="1354517" y="345327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フローチャート: 定義済み処理 28"/>
          <p:cNvSpPr/>
          <p:nvPr/>
        </p:nvSpPr>
        <p:spPr bwMode="auto">
          <a:xfrm>
            <a:off x="109161" y="3656944"/>
            <a:ext cx="2490711" cy="536225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合計計算</a:t>
            </a:r>
            <a:endParaRPr kumimoji="1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Line 44"/>
          <p:cNvSpPr>
            <a:spLocks noChangeShapeType="1"/>
          </p:cNvSpPr>
          <p:nvPr/>
        </p:nvSpPr>
        <p:spPr bwMode="auto">
          <a:xfrm>
            <a:off x="1322563" y="4173141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AutoShape 39"/>
          <p:cNvSpPr>
            <a:spLocks noChangeArrowheads="1"/>
          </p:cNvSpPr>
          <p:nvPr/>
        </p:nvSpPr>
        <p:spPr bwMode="auto">
          <a:xfrm>
            <a:off x="76200" y="4380812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タイム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タイマー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AutoShape 34"/>
          <p:cNvSpPr>
            <a:spLocks noChangeArrowheads="1"/>
          </p:cNvSpPr>
          <p:nvPr/>
        </p:nvSpPr>
        <p:spPr bwMode="auto">
          <a:xfrm>
            <a:off x="3111957" y="1032672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配列セット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AutoShape 39"/>
          <p:cNvSpPr>
            <a:spLocks noChangeArrowheads="1"/>
          </p:cNvSpPr>
          <p:nvPr/>
        </p:nvSpPr>
        <p:spPr bwMode="auto">
          <a:xfrm>
            <a:off x="2959557" y="1524729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&lt;- (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すべて削除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>
            <a:off x="4146789" y="1352323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AutoShape 39"/>
          <p:cNvSpPr>
            <a:spLocks noChangeArrowheads="1"/>
          </p:cNvSpPr>
          <p:nvPr/>
        </p:nvSpPr>
        <p:spPr bwMode="auto">
          <a:xfrm>
            <a:off x="2959557" y="2194458"/>
            <a:ext cx="2490711" cy="44648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Line 43"/>
          <p:cNvSpPr>
            <a:spLocks noChangeShapeType="1"/>
          </p:cNvSpPr>
          <p:nvPr/>
        </p:nvSpPr>
        <p:spPr bwMode="auto">
          <a:xfrm>
            <a:off x="4146789" y="2022052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AutoShape 39"/>
          <p:cNvSpPr>
            <a:spLocks noChangeArrowheads="1"/>
          </p:cNvSpPr>
          <p:nvPr/>
        </p:nvSpPr>
        <p:spPr bwMode="auto">
          <a:xfrm>
            <a:off x="2979664" y="4840859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を追加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AutoShape 81"/>
          <p:cNvSpPr>
            <a:spLocks noChangeArrowheads="1"/>
          </p:cNvSpPr>
          <p:nvPr/>
        </p:nvSpPr>
        <p:spPr bwMode="auto">
          <a:xfrm>
            <a:off x="2959556" y="2845928"/>
            <a:ext cx="249071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AutoShape 43"/>
          <p:cNvSpPr>
            <a:spLocks noChangeArrowheads="1"/>
          </p:cNvSpPr>
          <p:nvPr/>
        </p:nvSpPr>
        <p:spPr bwMode="auto">
          <a:xfrm>
            <a:off x="2944316" y="4172950"/>
            <a:ext cx="2526059" cy="471515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最大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AutoShape 44"/>
          <p:cNvSpPr>
            <a:spLocks noChangeArrowheads="1"/>
          </p:cNvSpPr>
          <p:nvPr/>
        </p:nvSpPr>
        <p:spPr bwMode="auto">
          <a:xfrm>
            <a:off x="2959556" y="5486234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+ 1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Line 45"/>
          <p:cNvSpPr>
            <a:spLocks noChangeShapeType="1"/>
          </p:cNvSpPr>
          <p:nvPr/>
        </p:nvSpPr>
        <p:spPr bwMode="auto">
          <a:xfrm>
            <a:off x="4164170" y="3242479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Line 46"/>
          <p:cNvSpPr>
            <a:spLocks noChangeShapeType="1"/>
          </p:cNvSpPr>
          <p:nvPr/>
        </p:nvSpPr>
        <p:spPr bwMode="auto">
          <a:xfrm>
            <a:off x="4247165" y="6175436"/>
            <a:ext cx="0" cy="179789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Line 47"/>
          <p:cNvSpPr>
            <a:spLocks noChangeShapeType="1"/>
          </p:cNvSpPr>
          <p:nvPr/>
        </p:nvSpPr>
        <p:spPr bwMode="auto">
          <a:xfrm>
            <a:off x="4143448" y="2591036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Line 49"/>
          <p:cNvSpPr>
            <a:spLocks noChangeShapeType="1"/>
          </p:cNvSpPr>
          <p:nvPr/>
        </p:nvSpPr>
        <p:spPr bwMode="auto">
          <a:xfrm>
            <a:off x="5470375" y="4388261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Line 50"/>
          <p:cNvSpPr>
            <a:spLocks noChangeShapeType="1"/>
          </p:cNvSpPr>
          <p:nvPr/>
        </p:nvSpPr>
        <p:spPr bwMode="auto">
          <a:xfrm>
            <a:off x="5786786" y="4388262"/>
            <a:ext cx="66621" cy="17839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Line 51"/>
          <p:cNvSpPr>
            <a:spLocks noChangeShapeType="1"/>
          </p:cNvSpPr>
          <p:nvPr/>
        </p:nvSpPr>
        <p:spPr bwMode="auto">
          <a:xfrm flipH="1">
            <a:off x="4213644" y="6172200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Text Box 52"/>
          <p:cNvSpPr txBox="1">
            <a:spLocks noChangeArrowheads="1"/>
          </p:cNvSpPr>
          <p:nvPr/>
        </p:nvSpPr>
        <p:spPr bwMode="auto">
          <a:xfrm>
            <a:off x="3915276" y="4601298"/>
            <a:ext cx="17850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63" name="Line 53"/>
          <p:cNvSpPr>
            <a:spLocks noChangeShapeType="1"/>
          </p:cNvSpPr>
          <p:nvPr/>
        </p:nvSpPr>
        <p:spPr bwMode="auto">
          <a:xfrm>
            <a:off x="2777076" y="3433201"/>
            <a:ext cx="1387093" cy="753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Line 54"/>
          <p:cNvSpPr>
            <a:spLocks noChangeShapeType="1"/>
          </p:cNvSpPr>
          <p:nvPr/>
        </p:nvSpPr>
        <p:spPr bwMode="auto">
          <a:xfrm>
            <a:off x="2767833" y="3383937"/>
            <a:ext cx="42285" cy="2695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Line 55"/>
          <p:cNvSpPr>
            <a:spLocks noChangeShapeType="1"/>
          </p:cNvSpPr>
          <p:nvPr/>
        </p:nvSpPr>
        <p:spPr bwMode="auto">
          <a:xfrm flipV="1">
            <a:off x="2810118" y="6081037"/>
            <a:ext cx="1502990" cy="134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Line 56"/>
          <p:cNvSpPr>
            <a:spLocks noChangeShapeType="1"/>
          </p:cNvSpPr>
          <p:nvPr/>
        </p:nvSpPr>
        <p:spPr bwMode="auto">
          <a:xfrm>
            <a:off x="4279712" y="5920700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7" name="AutoShape 82"/>
          <p:cNvSpPr>
            <a:spLocks noChangeArrowheads="1"/>
          </p:cNvSpPr>
          <p:nvPr/>
        </p:nvSpPr>
        <p:spPr bwMode="auto">
          <a:xfrm>
            <a:off x="2944316" y="3519253"/>
            <a:ext cx="250595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Line 83"/>
          <p:cNvSpPr>
            <a:spLocks noChangeShapeType="1"/>
          </p:cNvSpPr>
          <p:nvPr/>
        </p:nvSpPr>
        <p:spPr bwMode="auto">
          <a:xfrm>
            <a:off x="4225019" y="4600455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Line 45"/>
          <p:cNvSpPr>
            <a:spLocks noChangeShapeType="1"/>
          </p:cNvSpPr>
          <p:nvPr/>
        </p:nvSpPr>
        <p:spPr bwMode="auto">
          <a:xfrm>
            <a:off x="4193952" y="3958597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Line 83"/>
          <p:cNvSpPr>
            <a:spLocks noChangeShapeType="1"/>
          </p:cNvSpPr>
          <p:nvPr/>
        </p:nvSpPr>
        <p:spPr bwMode="auto">
          <a:xfrm>
            <a:off x="4247164" y="5222944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AutoShape 34"/>
          <p:cNvSpPr>
            <a:spLocks noChangeArrowheads="1"/>
          </p:cNvSpPr>
          <p:nvPr/>
        </p:nvSpPr>
        <p:spPr bwMode="auto">
          <a:xfrm>
            <a:off x="3212912" y="6348752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AutoShape 34"/>
          <p:cNvSpPr>
            <a:spLocks noChangeArrowheads="1"/>
          </p:cNvSpPr>
          <p:nvPr/>
        </p:nvSpPr>
        <p:spPr bwMode="auto">
          <a:xfrm>
            <a:off x="6253374" y="990600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合計計算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AutoShape 39"/>
          <p:cNvSpPr>
            <a:spLocks noChangeArrowheads="1"/>
          </p:cNvSpPr>
          <p:nvPr/>
        </p:nvSpPr>
        <p:spPr bwMode="auto">
          <a:xfrm>
            <a:off x="6100974" y="1482657"/>
            <a:ext cx="2490711" cy="50800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Line 43"/>
          <p:cNvSpPr>
            <a:spLocks noChangeShapeType="1"/>
          </p:cNvSpPr>
          <p:nvPr/>
        </p:nvSpPr>
        <p:spPr bwMode="auto">
          <a:xfrm>
            <a:off x="7288206" y="1310251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AutoShape 39"/>
          <p:cNvSpPr>
            <a:spLocks noChangeArrowheads="1"/>
          </p:cNvSpPr>
          <p:nvPr/>
        </p:nvSpPr>
        <p:spPr bwMode="auto">
          <a:xfrm>
            <a:off x="6100974" y="2152386"/>
            <a:ext cx="2490711" cy="44648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Line 43"/>
          <p:cNvSpPr>
            <a:spLocks noChangeShapeType="1"/>
          </p:cNvSpPr>
          <p:nvPr/>
        </p:nvSpPr>
        <p:spPr bwMode="auto">
          <a:xfrm>
            <a:off x="7288206" y="1979980"/>
            <a:ext cx="0" cy="1873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AutoShape 39"/>
          <p:cNvSpPr>
            <a:spLocks noChangeArrowheads="1"/>
          </p:cNvSpPr>
          <p:nvPr/>
        </p:nvSpPr>
        <p:spPr bwMode="auto">
          <a:xfrm>
            <a:off x="6121081" y="4798787"/>
            <a:ext cx="2490711" cy="493466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+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AutoShape 81"/>
          <p:cNvSpPr>
            <a:spLocks noChangeArrowheads="1"/>
          </p:cNvSpPr>
          <p:nvPr/>
        </p:nvSpPr>
        <p:spPr bwMode="auto">
          <a:xfrm>
            <a:off x="6100973" y="2803856"/>
            <a:ext cx="249071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AutoShape 43"/>
          <p:cNvSpPr>
            <a:spLocks noChangeArrowheads="1"/>
          </p:cNvSpPr>
          <p:nvPr/>
        </p:nvSpPr>
        <p:spPr bwMode="auto">
          <a:xfrm>
            <a:off x="6085733" y="4130878"/>
            <a:ext cx="2526059" cy="471515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配列の長さ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AutoShape 44"/>
          <p:cNvSpPr>
            <a:spLocks noChangeArrowheads="1"/>
          </p:cNvSpPr>
          <p:nvPr/>
        </p:nvSpPr>
        <p:spPr bwMode="auto">
          <a:xfrm>
            <a:off x="6100973" y="5444162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=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数値</a:t>
            </a:r>
            <a:r>
              <a:rPr lang="en-US" altLang="ja-JP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+ 1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1" name="Line 45"/>
          <p:cNvSpPr>
            <a:spLocks noChangeShapeType="1"/>
          </p:cNvSpPr>
          <p:nvPr/>
        </p:nvSpPr>
        <p:spPr bwMode="auto">
          <a:xfrm>
            <a:off x="7305587" y="3200407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388582" y="6133364"/>
            <a:ext cx="0" cy="179789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Line 47"/>
          <p:cNvSpPr>
            <a:spLocks noChangeShapeType="1"/>
          </p:cNvSpPr>
          <p:nvPr/>
        </p:nvSpPr>
        <p:spPr bwMode="auto">
          <a:xfrm>
            <a:off x="7284865" y="2548964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Line 49"/>
          <p:cNvSpPr>
            <a:spLocks noChangeShapeType="1"/>
          </p:cNvSpPr>
          <p:nvPr/>
        </p:nvSpPr>
        <p:spPr bwMode="auto">
          <a:xfrm>
            <a:off x="8611792" y="4346189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Line 50"/>
          <p:cNvSpPr>
            <a:spLocks noChangeShapeType="1"/>
          </p:cNvSpPr>
          <p:nvPr/>
        </p:nvSpPr>
        <p:spPr bwMode="auto">
          <a:xfrm>
            <a:off x="8928203" y="4346190"/>
            <a:ext cx="66621" cy="17839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Line 51"/>
          <p:cNvSpPr>
            <a:spLocks noChangeShapeType="1"/>
          </p:cNvSpPr>
          <p:nvPr/>
        </p:nvSpPr>
        <p:spPr bwMode="auto">
          <a:xfrm flipH="1">
            <a:off x="7355061" y="6130128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Text Box 52"/>
          <p:cNvSpPr txBox="1">
            <a:spLocks noChangeArrowheads="1"/>
          </p:cNvSpPr>
          <p:nvPr/>
        </p:nvSpPr>
        <p:spPr bwMode="auto">
          <a:xfrm>
            <a:off x="7056693" y="4559226"/>
            <a:ext cx="17850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88" name="Line 53"/>
          <p:cNvSpPr>
            <a:spLocks noChangeShapeType="1"/>
          </p:cNvSpPr>
          <p:nvPr/>
        </p:nvSpPr>
        <p:spPr bwMode="auto">
          <a:xfrm>
            <a:off x="5918493" y="3391129"/>
            <a:ext cx="1387093" cy="753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9" name="Line 54"/>
          <p:cNvSpPr>
            <a:spLocks noChangeShapeType="1"/>
          </p:cNvSpPr>
          <p:nvPr/>
        </p:nvSpPr>
        <p:spPr bwMode="auto">
          <a:xfrm>
            <a:off x="5909250" y="3341865"/>
            <a:ext cx="42285" cy="2695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Line 55"/>
          <p:cNvSpPr>
            <a:spLocks noChangeShapeType="1"/>
          </p:cNvSpPr>
          <p:nvPr/>
        </p:nvSpPr>
        <p:spPr bwMode="auto">
          <a:xfrm flipV="1">
            <a:off x="5951535" y="6038965"/>
            <a:ext cx="1502990" cy="134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Line 56"/>
          <p:cNvSpPr>
            <a:spLocks noChangeShapeType="1"/>
          </p:cNvSpPr>
          <p:nvPr/>
        </p:nvSpPr>
        <p:spPr bwMode="auto">
          <a:xfrm>
            <a:off x="7421129" y="5878628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AutoShape 82"/>
          <p:cNvSpPr>
            <a:spLocks noChangeArrowheads="1"/>
          </p:cNvSpPr>
          <p:nvPr/>
        </p:nvSpPr>
        <p:spPr bwMode="auto">
          <a:xfrm>
            <a:off x="6085733" y="3477181"/>
            <a:ext cx="250595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" name="Line 83"/>
          <p:cNvSpPr>
            <a:spLocks noChangeShapeType="1"/>
          </p:cNvSpPr>
          <p:nvPr/>
        </p:nvSpPr>
        <p:spPr bwMode="auto">
          <a:xfrm>
            <a:off x="7366436" y="4558383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4" name="Line 45"/>
          <p:cNvSpPr>
            <a:spLocks noChangeShapeType="1"/>
          </p:cNvSpPr>
          <p:nvPr/>
        </p:nvSpPr>
        <p:spPr bwMode="auto">
          <a:xfrm>
            <a:off x="7335369" y="3916525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" name="Line 83"/>
          <p:cNvSpPr>
            <a:spLocks noChangeShapeType="1"/>
          </p:cNvSpPr>
          <p:nvPr/>
        </p:nvSpPr>
        <p:spPr bwMode="auto">
          <a:xfrm>
            <a:off x="7388581" y="5180872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AutoShape 34"/>
          <p:cNvSpPr>
            <a:spLocks noChangeArrowheads="1"/>
          </p:cNvSpPr>
          <p:nvPr/>
        </p:nvSpPr>
        <p:spPr bwMode="auto">
          <a:xfrm>
            <a:off x="6354329" y="6306680"/>
            <a:ext cx="2133600" cy="33032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Text Box 65"/>
          <p:cNvSpPr txBox="1">
            <a:spLocks noChangeArrowheads="1"/>
          </p:cNvSpPr>
          <p:nvPr/>
        </p:nvSpPr>
        <p:spPr bwMode="auto">
          <a:xfrm>
            <a:off x="4949104" y="4062218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98" name="Text Box 65"/>
          <p:cNvSpPr txBox="1">
            <a:spLocks noChangeArrowheads="1"/>
          </p:cNvSpPr>
          <p:nvPr/>
        </p:nvSpPr>
        <p:spPr bwMode="auto">
          <a:xfrm>
            <a:off x="8276210" y="3986125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A54-FE79-40E3-8923-9AE8081D1301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293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41992"/>
            <a:ext cx="6629400" cy="5865804"/>
          </a:xfrm>
          <a:prstGeom prst="rect">
            <a:avLst/>
          </a:prstGeom>
        </p:spPr>
      </p:pic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8392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を求める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割り算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を解読してください。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Text Box 52"/>
          <p:cNvSpPr txBox="1">
            <a:spLocks noChangeArrowheads="1"/>
          </p:cNvSpPr>
          <p:nvPr/>
        </p:nvSpPr>
        <p:spPr bwMode="auto">
          <a:xfrm>
            <a:off x="3644900" y="1828800"/>
            <a:ext cx="44323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割り算方式</a:t>
            </a:r>
            <a:r>
              <a: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)(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A54-FE79-40E3-8923-9AE8081D1301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587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775" y="3826830"/>
            <a:ext cx="5153025" cy="3181350"/>
          </a:xfrm>
          <a:prstGeom prst="rect">
            <a:avLst/>
          </a:prstGeom>
        </p:spPr>
      </p:pic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1: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素数を求めるプログラム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04800" y="892142"/>
            <a:ext cx="8204460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スタジオ「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アルゴリズムとプログラム」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2018(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内に</a:t>
            </a:r>
            <a:b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からの合計」というプログラムがあります。これを参考に素数を求めるプログラムを作成してください。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435225"/>
            <a:ext cx="2847975" cy="34194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925637"/>
            <a:ext cx="324802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1: 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消去法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457200" y="-96000"/>
            <a:ext cx="820446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基本的な考え方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228600" y="762000"/>
          <a:ext cx="91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/>
          </p:nvPr>
        </p:nvGraphicFramePr>
        <p:xfrm>
          <a:off x="1600200" y="762000"/>
          <a:ext cx="9144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30480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/>
          </p:nvPr>
        </p:nvGraphicFramePr>
        <p:xfrm>
          <a:off x="44196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15" name="表 14"/>
          <p:cNvGraphicFramePr>
            <a:graphicFrameLocks noGrp="1"/>
          </p:cNvGraphicFramePr>
          <p:nvPr>
            <p:extLst/>
          </p:nvPr>
        </p:nvGraphicFramePr>
        <p:xfrm>
          <a:off x="5715000" y="762000"/>
          <a:ext cx="9144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/>
          </p:nvPr>
        </p:nvGraphicFramePr>
        <p:xfrm>
          <a:off x="7747260" y="762000"/>
          <a:ext cx="914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右矢印 9"/>
          <p:cNvSpPr/>
          <p:nvPr/>
        </p:nvSpPr>
        <p:spPr bwMode="auto">
          <a:xfrm>
            <a:off x="7010400" y="2743200"/>
            <a:ext cx="533400" cy="838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7A54-FE79-40E3-8923-9AE8081D1301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8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今度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の授業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(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単元</a:t>
            </a:r>
            <a:r>
              <a:rPr lang="en-US" altLang="ja-JP" sz="2800" dirty="0" smtClean="0">
                <a:ea typeface="メイリオ" panose="020B0604030504040204" pitchFamily="50" charset="-128"/>
              </a:rPr>
              <a:t>)</a:t>
            </a:r>
            <a:r>
              <a:rPr lang="ja-JP" altLang="en-US" sz="2800" dirty="0" smtClean="0">
                <a:ea typeface="メイリオ" panose="020B0604030504040204" pitchFamily="50" charset="-128"/>
              </a:rPr>
              <a:t>の概要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04460" cy="496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授業の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本来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の内容に戻ります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学期の残りの授業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プログラム構造とフローチャートの理解</a:t>
            </a:r>
          </a:p>
          <a:p>
            <a:pPr marL="457200" indent="-457200" algn="l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57200" indent="-457200" algn="l" eaLnBrk="1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を使用したプログラムの基本要素の組み込み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・各自のペースで進めてください。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・試験内容は、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の範囲で出します。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注意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プログラムを作る場合は、作り始めに「新規」又は「コピーの保存」を使って別のプログラムにしてください。</a:t>
            </a:r>
            <a:endParaRPr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8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981" y="1736109"/>
            <a:ext cx="3049592" cy="1725022"/>
          </a:xfrm>
          <a:prstGeom prst="rect">
            <a:avLst/>
          </a:prstGeom>
        </p:spPr>
      </p:pic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152400" y="400622"/>
            <a:ext cx="6887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の対応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609600" y="1219200"/>
            <a:ext cx="5562600" cy="4648200"/>
            <a:chOff x="1143000" y="1524000"/>
            <a:chExt cx="4274630" cy="3544830"/>
          </a:xfrm>
        </p:grpSpPr>
        <p:sp>
          <p:nvSpPr>
            <p:cNvPr id="103465" name="Text Box 41"/>
            <p:cNvSpPr txBox="1">
              <a:spLocks noChangeArrowheads="1"/>
            </p:cNvSpPr>
            <p:nvPr/>
          </p:nvSpPr>
          <p:spPr bwMode="auto">
            <a:xfrm>
              <a:off x="1143000" y="1524000"/>
              <a:ext cx="3167062" cy="3520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ja-JP" altLang="en-US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繰り返し</a:t>
              </a:r>
              <a:r>
                <a:rPr lang="en-US" altLang="ja-JP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:</a:t>
              </a:r>
              <a:r>
                <a:rPr lang="ja-JP" altLang="en-US" sz="24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回数指定</a:t>
              </a:r>
              <a:endParaRPr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5" name="AutoShape 81"/>
            <p:cNvSpPr>
              <a:spLocks noChangeArrowheads="1"/>
            </p:cNvSpPr>
            <p:nvPr/>
          </p:nvSpPr>
          <p:spPr bwMode="auto">
            <a:xfrm>
              <a:off x="1608399" y="1933594"/>
              <a:ext cx="2348730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カウンター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</a:t>
              </a: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= 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0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67" name="AutoShape 43"/>
            <p:cNvSpPr>
              <a:spLocks noChangeArrowheads="1"/>
            </p:cNvSpPr>
            <p:nvPr/>
          </p:nvSpPr>
          <p:spPr bwMode="auto">
            <a:xfrm>
              <a:off x="1386032" y="3444024"/>
              <a:ext cx="2906303" cy="493713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&lt;= (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回数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68" name="AutoShape 44"/>
            <p:cNvSpPr>
              <a:spLocks noChangeArrowheads="1"/>
            </p:cNvSpPr>
            <p:nvPr/>
          </p:nvSpPr>
          <p:spPr bwMode="auto">
            <a:xfrm>
              <a:off x="1410597" y="4154429"/>
              <a:ext cx="2644998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</a:p>
          </p:txBody>
        </p:sp>
        <p:sp>
          <p:nvSpPr>
            <p:cNvPr id="103469" name="Line 45"/>
            <p:cNvSpPr>
              <a:spLocks noChangeShapeType="1"/>
            </p:cNvSpPr>
            <p:nvPr/>
          </p:nvSpPr>
          <p:spPr bwMode="auto">
            <a:xfrm>
              <a:off x="2819501" y="3160655"/>
              <a:ext cx="3339" cy="29051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0" name="Line 46"/>
            <p:cNvSpPr>
              <a:spLocks noChangeShapeType="1"/>
            </p:cNvSpPr>
            <p:nvPr/>
          </p:nvSpPr>
          <p:spPr bwMode="auto">
            <a:xfrm>
              <a:off x="2866256" y="4792605"/>
              <a:ext cx="3339" cy="276225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1" name="Line 47"/>
            <p:cNvSpPr>
              <a:spLocks noChangeShapeType="1"/>
            </p:cNvSpPr>
            <p:nvPr/>
          </p:nvSpPr>
          <p:spPr bwMode="auto">
            <a:xfrm>
              <a:off x="2782764" y="2357380"/>
              <a:ext cx="3341" cy="3048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2" name="Text Box 48"/>
            <p:cNvSpPr txBox="1">
              <a:spLocks noChangeArrowheads="1"/>
            </p:cNvSpPr>
            <p:nvPr/>
          </p:nvSpPr>
          <p:spPr bwMode="auto">
            <a:xfrm>
              <a:off x="3683607" y="2427170"/>
              <a:ext cx="148452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3" name="Line 49"/>
            <p:cNvSpPr>
              <a:spLocks noChangeShapeType="1"/>
            </p:cNvSpPr>
            <p:nvPr/>
          </p:nvSpPr>
          <p:spPr bwMode="auto">
            <a:xfrm>
              <a:off x="4164705" y="3690880"/>
              <a:ext cx="303909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4" name="Line 50"/>
            <p:cNvSpPr>
              <a:spLocks noChangeShapeType="1"/>
            </p:cNvSpPr>
            <p:nvPr/>
          </p:nvSpPr>
          <p:spPr bwMode="auto">
            <a:xfrm flipH="1">
              <a:off x="4455926" y="3697169"/>
              <a:ext cx="25377" cy="111131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5" name="Line 51"/>
            <p:cNvSpPr>
              <a:spLocks noChangeShapeType="1"/>
            </p:cNvSpPr>
            <p:nvPr/>
          </p:nvSpPr>
          <p:spPr bwMode="auto">
            <a:xfrm flipH="1">
              <a:off x="2819501" y="4778317"/>
              <a:ext cx="163976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6" name="Text Box 52"/>
            <p:cNvSpPr txBox="1">
              <a:spLocks noChangeArrowheads="1"/>
            </p:cNvSpPr>
            <p:nvPr/>
          </p:nvSpPr>
          <p:spPr bwMode="auto">
            <a:xfrm>
              <a:off x="2485551" y="3820996"/>
              <a:ext cx="178504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3477" name="Line 53"/>
            <p:cNvSpPr>
              <a:spLocks noChangeShapeType="1"/>
            </p:cNvSpPr>
            <p:nvPr/>
          </p:nvSpPr>
          <p:spPr bwMode="auto">
            <a:xfrm>
              <a:off x="1143000" y="2524067"/>
              <a:ext cx="1616388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8" name="Line 54"/>
            <p:cNvSpPr>
              <a:spLocks noChangeShapeType="1"/>
            </p:cNvSpPr>
            <p:nvPr/>
          </p:nvSpPr>
          <p:spPr bwMode="auto">
            <a:xfrm>
              <a:off x="1173056" y="2524067"/>
              <a:ext cx="0" cy="2117725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79" name="Line 55"/>
            <p:cNvSpPr>
              <a:spLocks noChangeShapeType="1"/>
            </p:cNvSpPr>
            <p:nvPr/>
          </p:nvSpPr>
          <p:spPr bwMode="auto">
            <a:xfrm>
              <a:off x="1169717" y="4657667"/>
              <a:ext cx="1713236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80" name="Line 56"/>
            <p:cNvSpPr>
              <a:spLocks noChangeShapeType="1"/>
            </p:cNvSpPr>
            <p:nvPr/>
          </p:nvSpPr>
          <p:spPr bwMode="auto">
            <a:xfrm>
              <a:off x="2849557" y="4497330"/>
              <a:ext cx="33396" cy="1587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6" name="AutoShape 82"/>
            <p:cNvSpPr>
              <a:spLocks noChangeArrowheads="1"/>
            </p:cNvSpPr>
            <p:nvPr/>
          </p:nvSpPr>
          <p:spPr bwMode="auto">
            <a:xfrm>
              <a:off x="1396699" y="2631223"/>
              <a:ext cx="2994461" cy="434975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(</a:t>
              </a:r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カウンター</a:t>
              </a: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) 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ja-JP" altLang="en-US" sz="2000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づつ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変える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507" name="Line 83"/>
            <p:cNvSpPr>
              <a:spLocks noChangeShapeType="1"/>
            </p:cNvSpPr>
            <p:nvPr/>
          </p:nvSpPr>
          <p:spPr bwMode="auto">
            <a:xfrm>
              <a:off x="2832860" y="3849630"/>
              <a:ext cx="3339" cy="29051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3" name="Text Box 52"/>
            <p:cNvSpPr txBox="1">
              <a:spLocks noChangeArrowheads="1"/>
            </p:cNvSpPr>
            <p:nvPr/>
          </p:nvSpPr>
          <p:spPr bwMode="auto">
            <a:xfrm>
              <a:off x="4024163" y="3640222"/>
              <a:ext cx="139346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cxnSp>
        <p:nvCxnSpPr>
          <p:cNvPr id="8" name="直線矢印コネクタ 7"/>
          <p:cNvCxnSpPr/>
          <p:nvPr/>
        </p:nvCxnSpPr>
        <p:spPr bwMode="auto">
          <a:xfrm flipH="1">
            <a:off x="6019800" y="1450032"/>
            <a:ext cx="457200" cy="7597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テキスト ボックス 8"/>
          <p:cNvSpPr txBox="1"/>
          <p:nvPr/>
        </p:nvSpPr>
        <p:spPr>
          <a:xfrm>
            <a:off x="6050280" y="1090779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回数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5169044" y="5051760"/>
            <a:ext cx="3759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はシステムが使い見えません。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9B73-A815-4F21-92C6-61809DE83314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08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41116" y="369679"/>
            <a:ext cx="6887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変数と配列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リスト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9B73-A815-4F21-92C6-61809DE83314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116" y="1635125"/>
            <a:ext cx="8343900" cy="4610100"/>
          </a:xfrm>
          <a:prstGeom prst="rect">
            <a:avLst/>
          </a:prstGeom>
        </p:spPr>
      </p:pic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04800" y="892142"/>
            <a:ext cx="82044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スタジオに「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とリスト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」というプログラムがあります。これを参考に、この二つの違いを理解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解析してください。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24296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41116" y="369679"/>
            <a:ext cx="6887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素数を求めるプログラム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消去法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9B73-A815-4F21-92C6-61809DE83314}" type="slidenum">
              <a:rPr lang="en-US" altLang="ja-JP" smtClean="0"/>
              <a:pPr/>
              <a:t>22</a:t>
            </a:fld>
            <a:endParaRPr lang="en-US" altLang="ja-JP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04800" y="892142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スタジオに「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素数ヒント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リスト版</a:t>
            </a:r>
            <a:r>
              <a:rPr lang="en-US" altLang="ja-JP" sz="2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」というプログラムがあります。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の倍数だけリストに印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(0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にする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プログラムです。参考にしてください。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366" y="1966595"/>
            <a:ext cx="6082834" cy="465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2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341116" y="369679"/>
            <a:ext cx="688790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補足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素数を求めるプログラム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消去法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79B73-A815-4F21-92C6-61809DE83314}" type="slidenum">
              <a:rPr lang="en-US" altLang="ja-JP" smtClean="0"/>
              <a:pPr/>
              <a:t>23</a:t>
            </a:fld>
            <a:endParaRPr lang="en-US" altLang="ja-JP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04800" y="892142"/>
            <a:ext cx="85344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ほぼ完成版のフローチャートの一つの例を示します。</a:t>
            </a:r>
          </a:p>
        </p:txBody>
      </p:sp>
      <p:sp>
        <p:nvSpPr>
          <p:cNvPr id="6" name="AutoShape 34"/>
          <p:cNvSpPr>
            <a:spLocks noChangeArrowheads="1"/>
          </p:cNvSpPr>
          <p:nvPr/>
        </p:nvSpPr>
        <p:spPr bwMode="auto">
          <a:xfrm>
            <a:off x="754035" y="1446083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開始</a:t>
            </a:r>
          </a:p>
        </p:txBody>
      </p:sp>
      <p:sp>
        <p:nvSpPr>
          <p:cNvPr id="7" name="AutoShape 37"/>
          <p:cNvSpPr>
            <a:spLocks noChangeArrowheads="1"/>
          </p:cNvSpPr>
          <p:nvPr/>
        </p:nvSpPr>
        <p:spPr bwMode="auto">
          <a:xfrm>
            <a:off x="475725" y="3527933"/>
            <a:ext cx="2532535" cy="627151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 &gt;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AutoShape 39"/>
          <p:cNvSpPr>
            <a:spLocks noChangeArrowheads="1"/>
          </p:cNvSpPr>
          <p:nvPr/>
        </p:nvSpPr>
        <p:spPr bwMode="auto">
          <a:xfrm>
            <a:off x="531187" y="2005818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「最後」を入力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Line 43"/>
          <p:cNvSpPr>
            <a:spLocks noChangeShapeType="1"/>
          </p:cNvSpPr>
          <p:nvPr/>
        </p:nvSpPr>
        <p:spPr bwMode="auto">
          <a:xfrm flipH="1">
            <a:off x="1752600" y="1752471"/>
            <a:ext cx="6978" cy="25334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1752600" y="4890306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1717477" y="4068190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auto">
          <a:xfrm>
            <a:off x="2803742" y="6296005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終了</a:t>
            </a:r>
          </a:p>
        </p:txBody>
      </p:sp>
      <p:sp>
        <p:nvSpPr>
          <p:cNvPr id="3" name="フローチャート: 定義済み処理 2"/>
          <p:cNvSpPr/>
          <p:nvPr/>
        </p:nvSpPr>
        <p:spPr bwMode="auto">
          <a:xfrm>
            <a:off x="527388" y="2492346"/>
            <a:ext cx="2518400" cy="336861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0" name="AutoShape 39"/>
          <p:cNvSpPr>
            <a:spLocks noChangeArrowheads="1"/>
          </p:cNvSpPr>
          <p:nvPr/>
        </p:nvSpPr>
        <p:spPr bwMode="auto">
          <a:xfrm>
            <a:off x="647661" y="2558198"/>
            <a:ext cx="2277853" cy="271009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数列セット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AutoShape 39"/>
          <p:cNvSpPr>
            <a:spLocks noChangeArrowheads="1"/>
          </p:cNvSpPr>
          <p:nvPr/>
        </p:nvSpPr>
        <p:spPr bwMode="auto">
          <a:xfrm>
            <a:off x="515473" y="3041405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 = 2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AutoShape 37"/>
          <p:cNvSpPr>
            <a:spLocks noChangeArrowheads="1"/>
          </p:cNvSpPr>
          <p:nvPr/>
        </p:nvSpPr>
        <p:spPr bwMode="auto">
          <a:xfrm>
            <a:off x="470097" y="4308660"/>
            <a:ext cx="2532535" cy="627151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I) &gt;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フローチャート: 定義済み処理 32"/>
          <p:cNvSpPr/>
          <p:nvPr/>
        </p:nvSpPr>
        <p:spPr bwMode="auto">
          <a:xfrm>
            <a:off x="575867" y="5201512"/>
            <a:ext cx="2518400" cy="336861"/>
          </a:xfrm>
          <a:prstGeom prst="flowChartPredefined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4" name="AutoShape 39"/>
          <p:cNvSpPr>
            <a:spLocks noChangeArrowheads="1"/>
          </p:cNvSpPr>
          <p:nvPr/>
        </p:nvSpPr>
        <p:spPr bwMode="auto">
          <a:xfrm>
            <a:off x="696140" y="5267364"/>
            <a:ext cx="2277853" cy="271009"/>
          </a:xfrm>
          <a:prstGeom prst="flowChartProcess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倍数消去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AutoShape 39"/>
          <p:cNvSpPr>
            <a:spLocks noChangeArrowheads="1"/>
          </p:cNvSpPr>
          <p:nvPr/>
        </p:nvSpPr>
        <p:spPr bwMode="auto">
          <a:xfrm>
            <a:off x="593402" y="5816694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 =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 + 1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1737360" y="2284020"/>
            <a:ext cx="6978" cy="25334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flipH="1">
            <a:off x="1752600" y="2819400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Line 43"/>
          <p:cNvSpPr>
            <a:spLocks noChangeShapeType="1"/>
          </p:cNvSpPr>
          <p:nvPr/>
        </p:nvSpPr>
        <p:spPr bwMode="auto">
          <a:xfrm flipH="1">
            <a:off x="1737360" y="3273648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Line 43"/>
          <p:cNvSpPr>
            <a:spLocks noChangeShapeType="1"/>
          </p:cNvSpPr>
          <p:nvPr/>
        </p:nvSpPr>
        <p:spPr bwMode="auto">
          <a:xfrm flipH="1">
            <a:off x="1687841" y="4119439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Line 43"/>
          <p:cNvSpPr>
            <a:spLocks noChangeShapeType="1"/>
          </p:cNvSpPr>
          <p:nvPr/>
        </p:nvSpPr>
        <p:spPr bwMode="auto">
          <a:xfrm flipH="1">
            <a:off x="1736364" y="4935811"/>
            <a:ext cx="996" cy="27922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flipH="1">
            <a:off x="1732565" y="5538373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flipV="1">
            <a:off x="2987287" y="4622235"/>
            <a:ext cx="355562" cy="10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直線コネクタ 46"/>
          <p:cNvCxnSpPr/>
          <p:nvPr/>
        </p:nvCxnSpPr>
        <p:spPr bwMode="auto">
          <a:xfrm>
            <a:off x="3342849" y="4622235"/>
            <a:ext cx="0" cy="11007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直線矢印コネクタ 48"/>
          <p:cNvCxnSpPr/>
          <p:nvPr/>
        </p:nvCxnSpPr>
        <p:spPr bwMode="auto">
          <a:xfrm flipH="1" flipV="1">
            <a:off x="1740849" y="5665515"/>
            <a:ext cx="1602000" cy="575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線コネクタ 50"/>
          <p:cNvCxnSpPr/>
          <p:nvPr/>
        </p:nvCxnSpPr>
        <p:spPr bwMode="auto">
          <a:xfrm>
            <a:off x="3029750" y="3825973"/>
            <a:ext cx="597838" cy="15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コネクタ 52"/>
          <p:cNvCxnSpPr/>
          <p:nvPr/>
        </p:nvCxnSpPr>
        <p:spPr bwMode="auto">
          <a:xfrm>
            <a:off x="3627588" y="3841508"/>
            <a:ext cx="0" cy="240371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直線コネクタ 55"/>
          <p:cNvCxnSpPr/>
          <p:nvPr/>
        </p:nvCxnSpPr>
        <p:spPr bwMode="auto">
          <a:xfrm>
            <a:off x="1732565" y="6091024"/>
            <a:ext cx="20035" cy="358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直線コネクタ 57"/>
          <p:cNvCxnSpPr/>
          <p:nvPr/>
        </p:nvCxnSpPr>
        <p:spPr bwMode="auto">
          <a:xfrm flipH="1">
            <a:off x="341116" y="6449199"/>
            <a:ext cx="139973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04800" y="3463469"/>
            <a:ext cx="36316" cy="30198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線矢印コネクタ 61"/>
          <p:cNvCxnSpPr/>
          <p:nvPr/>
        </p:nvCxnSpPr>
        <p:spPr bwMode="auto">
          <a:xfrm flipV="1">
            <a:off x="341116" y="3400790"/>
            <a:ext cx="1391449" cy="626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Text Box 65"/>
          <p:cNvSpPr txBox="1">
            <a:spLocks noChangeArrowheads="1"/>
          </p:cNvSpPr>
          <p:nvPr/>
        </p:nvSpPr>
        <p:spPr bwMode="auto">
          <a:xfrm>
            <a:off x="2707807" y="4267876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65" name="Text Box 59"/>
          <p:cNvSpPr txBox="1">
            <a:spLocks noChangeArrowheads="1"/>
          </p:cNvSpPr>
          <p:nvPr/>
        </p:nvSpPr>
        <p:spPr bwMode="auto">
          <a:xfrm>
            <a:off x="2759522" y="3472774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66" name="Text Box 4"/>
          <p:cNvSpPr txBox="1">
            <a:spLocks noChangeArrowheads="1"/>
          </p:cNvSpPr>
          <p:nvPr/>
        </p:nvSpPr>
        <p:spPr bwMode="auto">
          <a:xfrm>
            <a:off x="3475979" y="1451065"/>
            <a:ext cx="25490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数列セットのフローチャートは省略</a:t>
            </a:r>
          </a:p>
        </p:txBody>
      </p:sp>
      <p:sp>
        <p:nvSpPr>
          <p:cNvPr id="67" name="AutoShape 34"/>
          <p:cNvSpPr>
            <a:spLocks noChangeArrowheads="1"/>
          </p:cNvSpPr>
          <p:nvPr/>
        </p:nvSpPr>
        <p:spPr bwMode="auto">
          <a:xfrm>
            <a:off x="4923806" y="2339152"/>
            <a:ext cx="2619994" cy="32784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倍数消去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AutoShape 39"/>
          <p:cNvSpPr>
            <a:spLocks noChangeArrowheads="1"/>
          </p:cNvSpPr>
          <p:nvPr/>
        </p:nvSpPr>
        <p:spPr bwMode="auto">
          <a:xfrm>
            <a:off x="4923806" y="2887215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2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Line 43"/>
          <p:cNvSpPr>
            <a:spLocks noChangeShapeType="1"/>
          </p:cNvSpPr>
          <p:nvPr/>
        </p:nvSpPr>
        <p:spPr bwMode="auto">
          <a:xfrm flipH="1">
            <a:off x="6160933" y="2665210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AutoShape 39"/>
          <p:cNvSpPr>
            <a:spLocks noChangeArrowheads="1"/>
          </p:cNvSpPr>
          <p:nvPr/>
        </p:nvSpPr>
        <p:spPr bwMode="auto">
          <a:xfrm>
            <a:off x="4923806" y="3339620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掛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ける数　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数列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I)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Line 43"/>
          <p:cNvSpPr>
            <a:spLocks noChangeShapeType="1"/>
          </p:cNvSpPr>
          <p:nvPr/>
        </p:nvSpPr>
        <p:spPr bwMode="auto">
          <a:xfrm flipH="1">
            <a:off x="6160933" y="3117615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Text Box 59"/>
          <p:cNvSpPr txBox="1">
            <a:spLocks noChangeArrowheads="1"/>
          </p:cNvSpPr>
          <p:nvPr/>
        </p:nvSpPr>
        <p:spPr bwMode="auto">
          <a:xfrm>
            <a:off x="7082807" y="3800905"/>
            <a:ext cx="711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73" name="Text Box 65"/>
          <p:cNvSpPr txBox="1">
            <a:spLocks noChangeArrowheads="1"/>
          </p:cNvSpPr>
          <p:nvPr/>
        </p:nvSpPr>
        <p:spPr bwMode="auto">
          <a:xfrm>
            <a:off x="6160933" y="4395085"/>
            <a:ext cx="892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74" name="AutoShape 37"/>
          <p:cNvSpPr>
            <a:spLocks noChangeArrowheads="1"/>
          </p:cNvSpPr>
          <p:nvPr/>
        </p:nvSpPr>
        <p:spPr bwMode="auto">
          <a:xfrm>
            <a:off x="4932812" y="3805863"/>
            <a:ext cx="2532535" cy="627151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掛ける数 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最後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AutoShape 39"/>
          <p:cNvSpPr>
            <a:spLocks noChangeArrowheads="1"/>
          </p:cNvSpPr>
          <p:nvPr/>
        </p:nvSpPr>
        <p:spPr bwMode="auto">
          <a:xfrm>
            <a:off x="5056117" y="5313897"/>
            <a:ext cx="2514601" cy="274330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倍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倍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+ 1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Line 43"/>
          <p:cNvSpPr>
            <a:spLocks noChangeShapeType="1"/>
          </p:cNvSpPr>
          <p:nvPr/>
        </p:nvSpPr>
        <p:spPr bwMode="auto">
          <a:xfrm flipH="1">
            <a:off x="6150556" y="3616642"/>
            <a:ext cx="0" cy="25428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Line 43"/>
          <p:cNvSpPr>
            <a:spLocks noChangeShapeType="1"/>
          </p:cNvSpPr>
          <p:nvPr/>
        </p:nvSpPr>
        <p:spPr bwMode="auto">
          <a:xfrm flipH="1">
            <a:off x="6199079" y="4433014"/>
            <a:ext cx="996" cy="27922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6195279" y="4986566"/>
            <a:ext cx="20035" cy="303296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1" name="直線コネクタ 80"/>
          <p:cNvCxnSpPr/>
          <p:nvPr/>
        </p:nvCxnSpPr>
        <p:spPr bwMode="auto">
          <a:xfrm flipV="1">
            <a:off x="7450002" y="4119438"/>
            <a:ext cx="355562" cy="10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" name="直線コネクタ 81"/>
          <p:cNvCxnSpPr/>
          <p:nvPr/>
        </p:nvCxnSpPr>
        <p:spPr bwMode="auto">
          <a:xfrm flipH="1">
            <a:off x="7794007" y="4119438"/>
            <a:ext cx="11557" cy="21765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4" name="直線コネクタ 83"/>
          <p:cNvCxnSpPr/>
          <p:nvPr/>
        </p:nvCxnSpPr>
        <p:spPr bwMode="auto">
          <a:xfrm>
            <a:off x="6195280" y="5588227"/>
            <a:ext cx="20035" cy="35817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直線コネクタ 84"/>
          <p:cNvCxnSpPr/>
          <p:nvPr/>
        </p:nvCxnSpPr>
        <p:spPr bwMode="auto">
          <a:xfrm flipH="1">
            <a:off x="4495800" y="5946402"/>
            <a:ext cx="1707765" cy="74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AutoShape 39"/>
          <p:cNvSpPr>
            <a:spLocks noChangeArrowheads="1"/>
          </p:cNvSpPr>
          <p:nvPr/>
        </p:nvSpPr>
        <p:spPr bwMode="auto">
          <a:xfrm>
            <a:off x="4640876" y="4726525"/>
            <a:ext cx="3055324" cy="2264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掛ける数 </a:t>
            </a:r>
            <a:r>
              <a:rPr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* 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倍</a:t>
            </a:r>
            <a:r>
              <a:rPr lang="en-US" altLang="ja-JP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= 0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90" name="直線コネクタ 89"/>
          <p:cNvCxnSpPr/>
          <p:nvPr/>
        </p:nvCxnSpPr>
        <p:spPr bwMode="auto">
          <a:xfrm flipV="1">
            <a:off x="4495800" y="3800905"/>
            <a:ext cx="0" cy="21529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直線矢印コネクタ 91"/>
          <p:cNvCxnSpPr/>
          <p:nvPr/>
        </p:nvCxnSpPr>
        <p:spPr bwMode="auto">
          <a:xfrm flipV="1">
            <a:off x="4495800" y="3743784"/>
            <a:ext cx="1654756" cy="82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AutoShape 34"/>
          <p:cNvSpPr>
            <a:spLocks noChangeArrowheads="1"/>
          </p:cNvSpPr>
          <p:nvPr/>
        </p:nvSpPr>
        <p:spPr bwMode="auto">
          <a:xfrm>
            <a:off x="6519840" y="6296005"/>
            <a:ext cx="1837133" cy="306388"/>
          </a:xfrm>
          <a:prstGeom prst="flowChartTerminator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戻る</a:t>
            </a: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971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自己チェックシート状態記入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情報科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0446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・試験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内容の検討のため、自己チェックシートのどこまで進捗したか確認します。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・どこ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まで、実施したかチェックしてください。この進捗の状況自体は成績に関係ありません。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・加点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部分のプログラムを作成した人は、そのプロジェクト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ID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を記入してください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https://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goo.gl/forms/hETfNAHZgGJiUITv1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551" y="4248347"/>
            <a:ext cx="215265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4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アルゴリズムは役に立つ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04460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アルゴリズム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問題解決や行動の手順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例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お昼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のパンの選択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がっ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つり食べたい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そうならば 揚げ物系のパン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1.2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肉っぽいのがいいか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そうならば   トンカツパン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そうでなければ　コロッケサンド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そうでないなら スィーツ系のパン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 1.3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油っこいのも平気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そうならば　ツイスト</a:t>
            </a:r>
          </a:p>
          <a:p>
            <a:pPr algn="l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そうだないならば　チョコタルト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60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>
            <a:stCxn id="2" idx="2"/>
          </p:cNvCxnSpPr>
          <p:nvPr/>
        </p:nvCxnSpPr>
        <p:spPr bwMode="auto">
          <a:xfrm>
            <a:off x="1327158" y="1696065"/>
            <a:ext cx="0" cy="253180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84582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フローチャート</a:t>
            </a:r>
            <a:r>
              <a:rPr lang="ja-JP" altLang="en-US" sz="2800" dirty="0">
                <a:ea typeface="メイリオ" panose="020B0604030504040204" pitchFamily="50" charset="-128"/>
              </a:rPr>
              <a:t>はアルゴリズムを視覚化する手法</a:t>
            </a:r>
            <a:endParaRPr lang="ja-JP" altLang="en-US" sz="2800" dirty="0" smtClean="0">
              <a:ea typeface="メイリオ" panose="020B0604030504040204" pitchFamily="50" charset="-128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44688" y="2435225"/>
            <a:ext cx="6913562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6670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242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5814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03860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ja-JP" sz="24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フローチャート : 端子 1"/>
          <p:cNvSpPr/>
          <p:nvPr/>
        </p:nvSpPr>
        <p:spPr bwMode="auto">
          <a:xfrm>
            <a:off x="527058" y="1238865"/>
            <a:ext cx="1600200" cy="457200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開始</a:t>
            </a:r>
          </a:p>
        </p:txBody>
      </p:sp>
      <p:sp>
        <p:nvSpPr>
          <p:cNvPr id="7" name="フローチャート : 端子 6"/>
          <p:cNvSpPr/>
          <p:nvPr/>
        </p:nvSpPr>
        <p:spPr bwMode="auto">
          <a:xfrm>
            <a:off x="527058" y="5562600"/>
            <a:ext cx="1600200" cy="457200"/>
          </a:xfrm>
          <a:prstGeom prst="flowChartTerminato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/>
              <a:t>終了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3" name="フローチャート : 判断 2"/>
          <p:cNvSpPr/>
          <p:nvPr/>
        </p:nvSpPr>
        <p:spPr bwMode="auto">
          <a:xfrm>
            <a:off x="131374" y="2134829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ＭＳ Ｐゴシック" panose="020B0600070205080204" pitchFamily="50" charset="-128"/>
              </a:rPr>
              <a:t>がっつり</a:t>
            </a:r>
          </a:p>
        </p:txBody>
      </p:sp>
      <p:sp>
        <p:nvSpPr>
          <p:cNvPr id="9" name="フローチャート : 判断 8"/>
          <p:cNvSpPr/>
          <p:nvPr/>
        </p:nvSpPr>
        <p:spPr bwMode="auto">
          <a:xfrm>
            <a:off x="131374" y="3149600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/>
              <a:t>肉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" name="フローチャート : 判断 9"/>
          <p:cNvSpPr/>
          <p:nvPr/>
        </p:nvSpPr>
        <p:spPr bwMode="auto">
          <a:xfrm>
            <a:off x="4421927" y="3149600"/>
            <a:ext cx="2391569" cy="6858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dirty="0" smtClean="0"/>
              <a:t>油</a:t>
            </a:r>
            <a:r>
              <a:rPr lang="en-US" altLang="ja-JP" dirty="0" smtClean="0"/>
              <a:t>OK</a:t>
            </a:r>
            <a:endParaRPr kumimoji="1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" name="フローチャート: 処理 3"/>
          <p:cNvSpPr/>
          <p:nvPr/>
        </p:nvSpPr>
        <p:spPr bwMode="auto">
          <a:xfrm>
            <a:off x="131374" y="4227870"/>
            <a:ext cx="2096858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/>
              <a:t>カツサンド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フローチャート: 処理 11"/>
          <p:cNvSpPr/>
          <p:nvPr/>
        </p:nvSpPr>
        <p:spPr bwMode="auto">
          <a:xfrm>
            <a:off x="2327400" y="4227870"/>
            <a:ext cx="2096858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/>
              <a:t>コロッケサンド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フローチャート: 処理 12"/>
          <p:cNvSpPr/>
          <p:nvPr/>
        </p:nvSpPr>
        <p:spPr bwMode="auto">
          <a:xfrm>
            <a:off x="4569284" y="4227870"/>
            <a:ext cx="2096858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ツイスト</a:t>
            </a:r>
          </a:p>
        </p:txBody>
      </p:sp>
      <p:sp>
        <p:nvSpPr>
          <p:cNvPr id="14" name="フローチャート: 処理 13"/>
          <p:cNvSpPr/>
          <p:nvPr/>
        </p:nvSpPr>
        <p:spPr bwMode="auto">
          <a:xfrm>
            <a:off x="6818542" y="4227870"/>
            <a:ext cx="2096858" cy="457200"/>
          </a:xfrm>
          <a:prstGeom prst="flowChartProcess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チョコタルト</a:t>
            </a:r>
          </a:p>
        </p:txBody>
      </p:sp>
      <p:cxnSp>
        <p:nvCxnSpPr>
          <p:cNvPr id="17" name="直線コネクタ 16"/>
          <p:cNvCxnSpPr>
            <a:stCxn id="10" idx="2"/>
          </p:cNvCxnSpPr>
          <p:nvPr/>
        </p:nvCxnSpPr>
        <p:spPr bwMode="auto">
          <a:xfrm>
            <a:off x="5617712" y="3835400"/>
            <a:ext cx="1" cy="41582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>
            <a:off x="3375829" y="3492500"/>
            <a:ext cx="0" cy="7912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7772400" y="3492500"/>
            <a:ext cx="0" cy="735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コネクタ 23"/>
          <p:cNvCxnSpPr/>
          <p:nvPr/>
        </p:nvCxnSpPr>
        <p:spPr bwMode="auto">
          <a:xfrm>
            <a:off x="2526307" y="3464540"/>
            <a:ext cx="8495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コネクタ 26"/>
          <p:cNvCxnSpPr/>
          <p:nvPr/>
        </p:nvCxnSpPr>
        <p:spPr bwMode="auto">
          <a:xfrm>
            <a:off x="6818542" y="3492500"/>
            <a:ext cx="95385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/>
          <p:nvPr/>
        </p:nvCxnSpPr>
        <p:spPr bwMode="auto">
          <a:xfrm>
            <a:off x="5617713" y="2435225"/>
            <a:ext cx="0" cy="7353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/>
        </p:nvCxnSpPr>
        <p:spPr bwMode="auto">
          <a:xfrm flipV="1">
            <a:off x="2526307" y="2435225"/>
            <a:ext cx="3091404" cy="42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線コネクタ 33"/>
          <p:cNvCxnSpPr/>
          <p:nvPr/>
        </p:nvCxnSpPr>
        <p:spPr bwMode="auto">
          <a:xfrm>
            <a:off x="1327158" y="4685070"/>
            <a:ext cx="0" cy="877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コネクタ 35"/>
          <p:cNvCxnSpPr/>
          <p:nvPr/>
        </p:nvCxnSpPr>
        <p:spPr bwMode="auto">
          <a:xfrm>
            <a:off x="3365800" y="4685070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コネクタ 36"/>
          <p:cNvCxnSpPr/>
          <p:nvPr/>
        </p:nvCxnSpPr>
        <p:spPr bwMode="auto">
          <a:xfrm>
            <a:off x="5617711" y="4685070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コネクタ 37"/>
          <p:cNvCxnSpPr/>
          <p:nvPr/>
        </p:nvCxnSpPr>
        <p:spPr bwMode="auto">
          <a:xfrm>
            <a:off x="7772400" y="4639647"/>
            <a:ext cx="0" cy="3956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コネクタ 38"/>
          <p:cNvCxnSpPr/>
          <p:nvPr/>
        </p:nvCxnSpPr>
        <p:spPr bwMode="auto">
          <a:xfrm flipV="1">
            <a:off x="1327158" y="5080715"/>
            <a:ext cx="6445242" cy="42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テキスト ボックス 4"/>
          <p:cNvSpPr txBox="1"/>
          <p:nvPr/>
        </p:nvSpPr>
        <p:spPr>
          <a:xfrm>
            <a:off x="1212858" y="275755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04754" y="304668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516625" y="305434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304754" y="2050227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No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21142" y="379503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496085" y="38232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Yes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48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>
                <a:ea typeface="メイリオ" panose="020B0604030504040204" pitchFamily="50" charset="-128"/>
              </a:rPr>
              <a:t>プログラム構造とフローチャートの理解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20040" y="990600"/>
            <a:ext cx="8214360" cy="5853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・教科書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p.8-13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章  構造化定理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フローチャートを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理解してください。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・以下の作業を理解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できた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作成できたを確認するチェックリストがあります。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◎スライドとサンプルプログラム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・変数と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・自動販売機とプログラムの構造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・単純な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の合計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・リストを使った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</a:t>
            </a:r>
            <a:r>
              <a:rPr lang="ja-JP" altLang="en-US" sz="24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合計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◎応用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素数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の理解</a:t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・単純な方法での素数の求め方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フローチャート有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20000"/>
              </a:lnSpc>
              <a:spcBef>
                <a:spcPct val="0"/>
              </a:spcBef>
              <a:buNone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・リストを使った素数を求めるプログラム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304800" y="6245225"/>
            <a:ext cx="838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直線矢印コネクタ 4"/>
          <p:cNvCxnSpPr/>
          <p:nvPr/>
        </p:nvCxnSpPr>
        <p:spPr bwMode="auto">
          <a:xfrm>
            <a:off x="8077200" y="4648200"/>
            <a:ext cx="0" cy="15970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384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FAFF6C-73AB-4A99-8CA0-CD8395AE7C10}" type="slidenum">
              <a:rPr lang="en-US" altLang="ja-JP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8737"/>
            <a:ext cx="7772400" cy="612775"/>
          </a:xfrm>
        </p:spPr>
        <p:txBody>
          <a:bodyPr/>
          <a:lstStyle/>
          <a:p>
            <a:pPr algn="l"/>
            <a:r>
              <a:rPr lang="ja-JP" altLang="en-US" sz="2800" dirty="0" smtClean="0">
                <a:ea typeface="メイリオ" panose="020B0604030504040204" pitchFamily="50" charset="-128"/>
              </a:rPr>
              <a:t>チェックリストの使い方</a:t>
            </a:r>
            <a:endParaRPr lang="ja-JP" altLang="en-US" sz="2800" dirty="0">
              <a:ea typeface="メイリオ" panose="020B0604030504040204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4" y="838200"/>
            <a:ext cx="8229600" cy="2170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28600" y="3352800"/>
            <a:ext cx="891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No.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本日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(6/14)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日のスライド内の番号</a:t>
            </a:r>
            <a:b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・理解 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スライドの内容を見て自分なりにわかったらチェック</a:t>
            </a:r>
          </a:p>
          <a:p>
            <a:pPr algn="l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・解析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スタジオ内のプログラムの意味がわかったらチェック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・開発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24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スライドの課題のプログラムを作ったらチェック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29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60" name="Picture 28" descr="A21_Seik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748" y="3322964"/>
            <a:ext cx="16764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DC4A3-00FE-48DE-8DD5-8C07E9BA1D42}" type="slidenum"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7</a:t>
            </a:fld>
            <a:endParaRPr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300038" y="246063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変数と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での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1569" y="2016685"/>
            <a:ext cx="17240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= 1</a:t>
            </a: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2992438" y="1928751"/>
            <a:ext cx="39624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= X +1 </a:t>
            </a:r>
            <a:b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(X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 + 1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のイメージ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631132" y="1035927"/>
            <a:ext cx="1414462" cy="1019175"/>
            <a:chOff x="601663" y="3775075"/>
            <a:chExt cx="1414462" cy="1019175"/>
          </a:xfrm>
        </p:grpSpPr>
        <p:pic>
          <p:nvPicPr>
            <p:cNvPr id="95246" name="Picture 1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663" y="3775075"/>
              <a:ext cx="828675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251" name="AutoShape 19"/>
            <p:cNvSpPr>
              <a:spLocks noChangeArrowheads="1"/>
            </p:cNvSpPr>
            <p:nvPr/>
          </p:nvSpPr>
          <p:spPr bwMode="auto">
            <a:xfrm rot="9966320">
              <a:off x="958850" y="3787775"/>
              <a:ext cx="695325" cy="146050"/>
            </a:xfrm>
            <a:prstGeom prst="curvedUpArrow">
              <a:avLst>
                <a:gd name="adj1" fmla="val 95217"/>
                <a:gd name="adj2" fmla="val 190435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252" name="Text Box 20"/>
            <p:cNvSpPr txBox="1">
              <a:spLocks noChangeArrowheads="1"/>
            </p:cNvSpPr>
            <p:nvPr/>
          </p:nvSpPr>
          <p:spPr bwMode="auto">
            <a:xfrm>
              <a:off x="1566863" y="3859213"/>
              <a:ext cx="44926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0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</p:grp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329506" y="2575685"/>
            <a:ext cx="201295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と名前をつけた箱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を入れる</a:t>
            </a:r>
          </a:p>
        </p:txBody>
      </p:sp>
      <p:sp>
        <p:nvSpPr>
          <p:cNvPr id="95254" name="Line 22"/>
          <p:cNvSpPr>
            <a:spLocks noChangeShapeType="1"/>
          </p:cNvSpPr>
          <p:nvPr/>
        </p:nvSpPr>
        <p:spPr bwMode="auto">
          <a:xfrm flipH="1">
            <a:off x="3810000" y="2486142"/>
            <a:ext cx="2174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3161286" y="2757556"/>
            <a:ext cx="514451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初め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の中を取り出し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+1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  <a:b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計算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結果を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X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の箱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変数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に入れなおす。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810000" y="959581"/>
            <a:ext cx="2052638" cy="1019175"/>
            <a:chOff x="2292350" y="3752850"/>
            <a:chExt cx="2052638" cy="1019175"/>
          </a:xfrm>
        </p:grpSpPr>
        <p:pic>
          <p:nvPicPr>
            <p:cNvPr id="95255" name="Picture 2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2350" y="3752850"/>
              <a:ext cx="828675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5256" name="AutoShape 24"/>
            <p:cNvSpPr>
              <a:spLocks noChangeArrowheads="1"/>
            </p:cNvSpPr>
            <p:nvPr/>
          </p:nvSpPr>
          <p:spPr bwMode="auto">
            <a:xfrm rot="9966320">
              <a:off x="2662238" y="3775075"/>
              <a:ext cx="973137" cy="168275"/>
            </a:xfrm>
            <a:prstGeom prst="curvedUpArrow">
              <a:avLst>
                <a:gd name="adj1" fmla="val 115660"/>
                <a:gd name="adj2" fmla="val 231321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257" name="Text Box 25"/>
            <p:cNvSpPr txBox="1">
              <a:spLocks noChangeArrowheads="1"/>
            </p:cNvSpPr>
            <p:nvPr/>
          </p:nvSpPr>
          <p:spPr bwMode="auto">
            <a:xfrm>
              <a:off x="3257550" y="3836988"/>
              <a:ext cx="1087438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sz="2000" b="1">
                  <a:latin typeface="メイリオ" panose="020B0604030504040204" pitchFamily="50" charset="-128"/>
                  <a:ea typeface="メイリオ" panose="020B0604030504040204" pitchFamily="50" charset="-128"/>
                </a:rPr>
                <a:t>X + 1</a:t>
              </a:r>
            </a:p>
          </p:txBody>
        </p:sp>
        <p:sp>
          <p:nvSpPr>
            <p:cNvPr id="95259" name="AutoShape 27"/>
            <p:cNvSpPr>
              <a:spLocks noChangeArrowheads="1"/>
            </p:cNvSpPr>
            <p:nvPr/>
          </p:nvSpPr>
          <p:spPr bwMode="auto">
            <a:xfrm rot="20616947">
              <a:off x="2905125" y="4208463"/>
              <a:ext cx="695325" cy="146050"/>
            </a:xfrm>
            <a:prstGeom prst="curvedUpArrow">
              <a:avLst>
                <a:gd name="adj1" fmla="val 95217"/>
                <a:gd name="adj2" fmla="val 190435"/>
                <a:gd name="adj3" fmla="val 33333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95261" name="AutoShape 29"/>
          <p:cNvSpPr>
            <a:spLocks noChangeArrowheads="1"/>
          </p:cNvSpPr>
          <p:nvPr/>
        </p:nvSpPr>
        <p:spPr bwMode="auto">
          <a:xfrm>
            <a:off x="4810761" y="4709160"/>
            <a:ext cx="2439987" cy="1536065"/>
          </a:xfrm>
          <a:prstGeom prst="wedgeRectCallout">
            <a:avLst>
              <a:gd name="adj1" fmla="val 57352"/>
              <a:gd name="adj2" fmla="val -27731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algn="l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変数への代入は普通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の数学の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とは違う意味なのでイメージを示してみました。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61256" y="3688683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◎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での 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X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X +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次の二つは同じ意味</a:t>
            </a:r>
            <a:r>
              <a:rPr lang="en-US" altLang="ja-JP" sz="2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631" y="4521017"/>
            <a:ext cx="32956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53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BD3CD-46D6-4720-A087-C0545ECD6CA3}" type="slidenum">
              <a:rPr lang="en-US" altLang="ja-JP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8</a:t>
            </a:fld>
            <a:endParaRPr lang="en-US" altLang="ja-JP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2478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24" y="5106987"/>
            <a:ext cx="1307651" cy="156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38137" y="188913"/>
            <a:ext cx="8548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の構造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263525" y="721925"/>
            <a:ext cx="26320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逐次構造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直線型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6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3892550" y="699998"/>
            <a:ext cx="2117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選択構造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分岐</a:t>
            </a:r>
            <a:endParaRPr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410" name="Group 10"/>
          <p:cNvGrpSpPr>
            <a:grpSpLocks/>
          </p:cNvGrpSpPr>
          <p:nvPr/>
        </p:nvGrpSpPr>
        <p:grpSpPr bwMode="auto">
          <a:xfrm>
            <a:off x="1145653" y="1094582"/>
            <a:ext cx="1308100" cy="2036762"/>
            <a:chOff x="1328" y="948"/>
            <a:chExt cx="970" cy="1283"/>
          </a:xfrm>
        </p:grpSpPr>
        <p:sp>
          <p:nvSpPr>
            <p:cNvPr id="102411" name="AutoShape 11"/>
            <p:cNvSpPr>
              <a:spLocks noChangeArrowheads="1"/>
            </p:cNvSpPr>
            <p:nvPr/>
          </p:nvSpPr>
          <p:spPr bwMode="auto">
            <a:xfrm>
              <a:off x="1333" y="1454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</a:p>
          </p:txBody>
        </p:sp>
        <p:sp>
          <p:nvSpPr>
            <p:cNvPr id="102412" name="Line 12"/>
            <p:cNvSpPr>
              <a:spLocks noChangeShapeType="1"/>
            </p:cNvSpPr>
            <p:nvPr/>
          </p:nvSpPr>
          <p:spPr bwMode="auto">
            <a:xfrm>
              <a:off x="1826" y="1363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3" name="Line 13"/>
            <p:cNvSpPr>
              <a:spLocks noChangeShapeType="1"/>
            </p:cNvSpPr>
            <p:nvPr/>
          </p:nvSpPr>
          <p:spPr bwMode="auto">
            <a:xfrm>
              <a:off x="1831" y="1752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4" name="AutoShape 14"/>
            <p:cNvSpPr>
              <a:spLocks noChangeArrowheads="1"/>
            </p:cNvSpPr>
            <p:nvPr/>
          </p:nvSpPr>
          <p:spPr bwMode="auto">
            <a:xfrm>
              <a:off x="1338" y="1057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</a:p>
          </p:txBody>
        </p:sp>
        <p:sp>
          <p:nvSpPr>
            <p:cNvPr id="102415" name="Line 15"/>
            <p:cNvSpPr>
              <a:spLocks noChangeShapeType="1"/>
            </p:cNvSpPr>
            <p:nvPr/>
          </p:nvSpPr>
          <p:spPr bwMode="auto">
            <a:xfrm>
              <a:off x="1812" y="948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16" name="AutoShape 16"/>
            <p:cNvSpPr>
              <a:spLocks noChangeArrowheads="1"/>
            </p:cNvSpPr>
            <p:nvPr/>
          </p:nvSpPr>
          <p:spPr bwMode="auto">
            <a:xfrm>
              <a:off x="1328" y="1851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</a:p>
          </p:txBody>
        </p:sp>
        <p:sp>
          <p:nvSpPr>
            <p:cNvPr id="102417" name="Line 17"/>
            <p:cNvSpPr>
              <a:spLocks noChangeShapeType="1"/>
            </p:cNvSpPr>
            <p:nvPr/>
          </p:nvSpPr>
          <p:spPr bwMode="auto">
            <a:xfrm>
              <a:off x="1826" y="2130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2418" name="Group 18"/>
          <p:cNvGrpSpPr>
            <a:grpSpLocks/>
          </p:cNvGrpSpPr>
          <p:nvPr/>
        </p:nvGrpSpPr>
        <p:grpSpPr bwMode="auto">
          <a:xfrm>
            <a:off x="3929063" y="1163281"/>
            <a:ext cx="1444625" cy="1755775"/>
            <a:chOff x="2546" y="934"/>
            <a:chExt cx="1102" cy="1106"/>
          </a:xfrm>
        </p:grpSpPr>
        <p:sp>
          <p:nvSpPr>
            <p:cNvPr id="102419" name="AutoShape 19"/>
            <p:cNvSpPr>
              <a:spLocks noChangeArrowheads="1"/>
            </p:cNvSpPr>
            <p:nvPr/>
          </p:nvSpPr>
          <p:spPr bwMode="auto">
            <a:xfrm>
              <a:off x="2546" y="1036"/>
              <a:ext cx="1005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</a:p>
          </p:txBody>
        </p:sp>
        <p:sp>
          <p:nvSpPr>
            <p:cNvPr id="102420" name="AutoShape 20"/>
            <p:cNvSpPr>
              <a:spLocks noChangeArrowheads="1"/>
            </p:cNvSpPr>
            <p:nvPr/>
          </p:nvSpPr>
          <p:spPr bwMode="auto">
            <a:xfrm>
              <a:off x="2571" y="1523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の処理</a:t>
              </a:r>
            </a:p>
          </p:txBody>
        </p:sp>
        <p:sp>
          <p:nvSpPr>
            <p:cNvPr id="102421" name="Line 21"/>
            <p:cNvSpPr>
              <a:spLocks noChangeShapeType="1"/>
            </p:cNvSpPr>
            <p:nvPr/>
          </p:nvSpPr>
          <p:spPr bwMode="auto">
            <a:xfrm>
              <a:off x="3055" y="1349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2" name="Line 22"/>
            <p:cNvSpPr>
              <a:spLocks noChangeShapeType="1"/>
            </p:cNvSpPr>
            <p:nvPr/>
          </p:nvSpPr>
          <p:spPr bwMode="auto">
            <a:xfrm>
              <a:off x="3060" y="1811"/>
              <a:ext cx="1" cy="22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3" name="Line 23"/>
            <p:cNvSpPr>
              <a:spLocks noChangeShapeType="1"/>
            </p:cNvSpPr>
            <p:nvPr/>
          </p:nvSpPr>
          <p:spPr bwMode="auto">
            <a:xfrm>
              <a:off x="3041" y="934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4" name="Text Box 24"/>
            <p:cNvSpPr txBox="1">
              <a:spLocks noChangeArrowheads="1"/>
            </p:cNvSpPr>
            <p:nvPr/>
          </p:nvSpPr>
          <p:spPr bwMode="auto">
            <a:xfrm>
              <a:off x="3036" y="1336"/>
              <a:ext cx="4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2425" name="Line 25"/>
            <p:cNvSpPr>
              <a:spLocks noChangeShapeType="1"/>
            </p:cNvSpPr>
            <p:nvPr/>
          </p:nvSpPr>
          <p:spPr bwMode="auto">
            <a:xfrm>
              <a:off x="3538" y="1180"/>
              <a:ext cx="11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6" name="Line 26"/>
            <p:cNvSpPr>
              <a:spLocks noChangeShapeType="1"/>
            </p:cNvSpPr>
            <p:nvPr/>
          </p:nvSpPr>
          <p:spPr bwMode="auto">
            <a:xfrm>
              <a:off x="3648" y="1180"/>
              <a:ext cx="0" cy="70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27" name="Line 27"/>
            <p:cNvSpPr>
              <a:spLocks noChangeShapeType="1"/>
            </p:cNvSpPr>
            <p:nvPr/>
          </p:nvSpPr>
          <p:spPr bwMode="auto">
            <a:xfrm flipH="1">
              <a:off x="3053" y="1875"/>
              <a:ext cx="59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2428" name="Text Box 28"/>
          <p:cNvSpPr txBox="1">
            <a:spLocks noChangeArrowheads="1"/>
          </p:cNvSpPr>
          <p:nvPr/>
        </p:nvSpPr>
        <p:spPr bwMode="auto">
          <a:xfrm>
            <a:off x="4933951" y="1185506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2429" name="AutoShape 29"/>
          <p:cNvSpPr>
            <a:spLocks noChangeArrowheads="1"/>
          </p:cNvSpPr>
          <p:nvPr/>
        </p:nvSpPr>
        <p:spPr bwMode="auto">
          <a:xfrm>
            <a:off x="5837238" y="1288693"/>
            <a:ext cx="1317625" cy="493713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条件</a:t>
            </a:r>
          </a:p>
        </p:txBody>
      </p:sp>
      <p:sp>
        <p:nvSpPr>
          <p:cNvPr id="102430" name="AutoShape 30"/>
          <p:cNvSpPr>
            <a:spLocks noChangeArrowheads="1"/>
          </p:cNvSpPr>
          <p:nvPr/>
        </p:nvSpPr>
        <p:spPr bwMode="auto">
          <a:xfrm>
            <a:off x="5870576" y="2061806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の処理</a:t>
            </a:r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6503988" y="1785581"/>
            <a:ext cx="1588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6510338" y="2519006"/>
            <a:ext cx="1588" cy="3635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>
            <a:off x="6486526" y="1126768"/>
            <a:ext cx="1587" cy="1603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4" name="Text Box 34"/>
          <p:cNvSpPr txBox="1">
            <a:spLocks noChangeArrowheads="1"/>
          </p:cNvSpPr>
          <p:nvPr/>
        </p:nvSpPr>
        <p:spPr bwMode="auto">
          <a:xfrm>
            <a:off x="6480176" y="1764943"/>
            <a:ext cx="5873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>
            <a:off x="7137401" y="1531581"/>
            <a:ext cx="6667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6" name="Line 36"/>
          <p:cNvSpPr>
            <a:spLocks noChangeShapeType="1"/>
          </p:cNvSpPr>
          <p:nvPr/>
        </p:nvSpPr>
        <p:spPr bwMode="auto">
          <a:xfrm>
            <a:off x="7789863" y="1531581"/>
            <a:ext cx="0" cy="1117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7" name="Line 37"/>
          <p:cNvSpPr>
            <a:spLocks noChangeShapeType="1"/>
          </p:cNvSpPr>
          <p:nvPr/>
        </p:nvSpPr>
        <p:spPr bwMode="auto">
          <a:xfrm flipH="1">
            <a:off x="6502401" y="2620606"/>
            <a:ext cx="127317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6797676" y="1164868"/>
            <a:ext cx="71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4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2439" name="AutoShape 39"/>
          <p:cNvSpPr>
            <a:spLocks noChangeArrowheads="1"/>
          </p:cNvSpPr>
          <p:nvPr/>
        </p:nvSpPr>
        <p:spPr bwMode="auto">
          <a:xfrm>
            <a:off x="7272338" y="2039581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の処理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>
            <a:off x="3680221" y="3481001"/>
            <a:ext cx="381555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繰り返し構造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ループ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2441" name="Group 41"/>
          <p:cNvGrpSpPr>
            <a:grpSpLocks/>
          </p:cNvGrpSpPr>
          <p:nvPr/>
        </p:nvGrpSpPr>
        <p:grpSpPr bwMode="auto">
          <a:xfrm>
            <a:off x="7126288" y="3897313"/>
            <a:ext cx="1760537" cy="2160587"/>
            <a:chOff x="4489" y="2455"/>
            <a:chExt cx="1109" cy="1361"/>
          </a:xfrm>
        </p:grpSpPr>
        <p:sp>
          <p:nvSpPr>
            <p:cNvPr id="102442" name="AutoShape 42"/>
            <p:cNvSpPr>
              <a:spLocks noChangeArrowheads="1"/>
            </p:cNvSpPr>
            <p:nvPr/>
          </p:nvSpPr>
          <p:spPr bwMode="auto">
            <a:xfrm>
              <a:off x="4571" y="2648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終了条件</a:t>
              </a:r>
            </a:p>
          </p:txBody>
        </p:sp>
        <p:sp>
          <p:nvSpPr>
            <p:cNvPr id="102443" name="AutoShape 43"/>
            <p:cNvSpPr>
              <a:spLocks noChangeArrowheads="1"/>
            </p:cNvSpPr>
            <p:nvPr/>
          </p:nvSpPr>
          <p:spPr bwMode="auto">
            <a:xfrm>
              <a:off x="4592" y="3135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102444" name="Line 44"/>
            <p:cNvSpPr>
              <a:spLocks noChangeShapeType="1"/>
            </p:cNvSpPr>
            <p:nvPr/>
          </p:nvSpPr>
          <p:spPr bwMode="auto">
            <a:xfrm>
              <a:off x="4991" y="296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5" name="Line 45"/>
            <p:cNvSpPr>
              <a:spLocks noChangeShapeType="1"/>
            </p:cNvSpPr>
            <p:nvPr/>
          </p:nvSpPr>
          <p:spPr bwMode="auto">
            <a:xfrm>
              <a:off x="4995" y="3642"/>
              <a:ext cx="1" cy="17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6" name="Line 46"/>
            <p:cNvSpPr>
              <a:spLocks noChangeShapeType="1"/>
            </p:cNvSpPr>
            <p:nvPr/>
          </p:nvSpPr>
          <p:spPr bwMode="auto">
            <a:xfrm>
              <a:off x="4980" y="2455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7" name="Text Box 47"/>
            <p:cNvSpPr txBox="1">
              <a:spLocks noChangeArrowheads="1"/>
            </p:cNvSpPr>
            <p:nvPr/>
          </p:nvSpPr>
          <p:spPr bwMode="auto">
            <a:xfrm>
              <a:off x="4976" y="2930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</a:p>
          </p:txBody>
        </p:sp>
        <p:sp>
          <p:nvSpPr>
            <p:cNvPr id="102448" name="Line 48"/>
            <p:cNvSpPr>
              <a:spLocks noChangeShapeType="1"/>
            </p:cNvSpPr>
            <p:nvPr/>
          </p:nvSpPr>
          <p:spPr bwMode="auto">
            <a:xfrm>
              <a:off x="5390" y="2792"/>
              <a:ext cx="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49" name="Line 49"/>
            <p:cNvSpPr>
              <a:spLocks noChangeShapeType="1"/>
            </p:cNvSpPr>
            <p:nvPr/>
          </p:nvSpPr>
          <p:spPr bwMode="auto">
            <a:xfrm>
              <a:off x="5481" y="2792"/>
              <a:ext cx="0" cy="8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0" name="Line 50"/>
            <p:cNvSpPr>
              <a:spLocks noChangeShapeType="1"/>
            </p:cNvSpPr>
            <p:nvPr/>
          </p:nvSpPr>
          <p:spPr bwMode="auto">
            <a:xfrm flipH="1">
              <a:off x="4981" y="3633"/>
              <a:ext cx="4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1" name="Text Box 51"/>
            <p:cNvSpPr txBox="1">
              <a:spLocks noChangeArrowheads="1"/>
            </p:cNvSpPr>
            <p:nvPr/>
          </p:nvSpPr>
          <p:spPr bwMode="auto">
            <a:xfrm>
              <a:off x="5228" y="2598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2452" name="Line 52"/>
            <p:cNvSpPr>
              <a:spLocks noChangeShapeType="1"/>
            </p:cNvSpPr>
            <p:nvPr/>
          </p:nvSpPr>
          <p:spPr bwMode="auto">
            <a:xfrm>
              <a:off x="4489" y="2560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3" name="Line 53"/>
            <p:cNvSpPr>
              <a:spLocks noChangeShapeType="1"/>
            </p:cNvSpPr>
            <p:nvPr/>
          </p:nvSpPr>
          <p:spPr bwMode="auto">
            <a:xfrm>
              <a:off x="4498" y="2560"/>
              <a:ext cx="0" cy="96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4" name="Line 54"/>
            <p:cNvSpPr>
              <a:spLocks noChangeShapeType="1"/>
            </p:cNvSpPr>
            <p:nvPr/>
          </p:nvSpPr>
          <p:spPr bwMode="auto">
            <a:xfrm>
              <a:off x="4507" y="3511"/>
              <a:ext cx="48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55" name="Line 55"/>
            <p:cNvSpPr>
              <a:spLocks noChangeShapeType="1"/>
            </p:cNvSpPr>
            <p:nvPr/>
          </p:nvSpPr>
          <p:spPr bwMode="auto">
            <a:xfrm>
              <a:off x="4982" y="3410"/>
              <a:ext cx="10" cy="1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2456" name="Group 56"/>
          <p:cNvGrpSpPr>
            <a:grpSpLocks/>
          </p:cNvGrpSpPr>
          <p:nvPr/>
        </p:nvGrpSpPr>
        <p:grpSpPr bwMode="auto">
          <a:xfrm>
            <a:off x="5070475" y="3906838"/>
            <a:ext cx="1582738" cy="2160587"/>
            <a:chOff x="3121" y="2452"/>
            <a:chExt cx="997" cy="1361"/>
          </a:xfrm>
        </p:grpSpPr>
        <p:sp>
          <p:nvSpPr>
            <p:cNvPr id="102457" name="AutoShape 57"/>
            <p:cNvSpPr>
              <a:spLocks noChangeArrowheads="1"/>
            </p:cNvSpPr>
            <p:nvPr/>
          </p:nvSpPr>
          <p:spPr bwMode="auto">
            <a:xfrm>
              <a:off x="3288" y="3103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終了条件</a:t>
              </a:r>
            </a:p>
          </p:txBody>
        </p:sp>
        <p:sp>
          <p:nvSpPr>
            <p:cNvPr id="102458" name="AutoShape 58"/>
            <p:cNvSpPr>
              <a:spLocks noChangeArrowheads="1"/>
            </p:cNvSpPr>
            <p:nvPr/>
          </p:nvSpPr>
          <p:spPr bwMode="auto">
            <a:xfrm>
              <a:off x="3317" y="2639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102459" name="Line 59"/>
            <p:cNvSpPr>
              <a:spLocks noChangeShapeType="1"/>
            </p:cNvSpPr>
            <p:nvPr/>
          </p:nvSpPr>
          <p:spPr bwMode="auto">
            <a:xfrm>
              <a:off x="3707" y="293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0" name="Line 60"/>
            <p:cNvSpPr>
              <a:spLocks noChangeShapeType="1"/>
            </p:cNvSpPr>
            <p:nvPr/>
          </p:nvSpPr>
          <p:spPr bwMode="auto">
            <a:xfrm>
              <a:off x="3694" y="3420"/>
              <a:ext cx="1" cy="39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1" name="Line 61"/>
            <p:cNvSpPr>
              <a:spLocks noChangeShapeType="1"/>
            </p:cNvSpPr>
            <p:nvPr/>
          </p:nvSpPr>
          <p:spPr bwMode="auto">
            <a:xfrm>
              <a:off x="3696" y="2452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2" name="Line 62"/>
            <p:cNvSpPr>
              <a:spLocks noChangeShapeType="1"/>
            </p:cNvSpPr>
            <p:nvPr/>
          </p:nvSpPr>
          <p:spPr bwMode="auto">
            <a:xfrm>
              <a:off x="3205" y="2557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3" name="Line 63"/>
            <p:cNvSpPr>
              <a:spLocks noChangeShapeType="1"/>
            </p:cNvSpPr>
            <p:nvPr/>
          </p:nvSpPr>
          <p:spPr bwMode="auto">
            <a:xfrm>
              <a:off x="3196" y="2557"/>
              <a:ext cx="0" cy="72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4" name="Line 64"/>
            <p:cNvSpPr>
              <a:spLocks noChangeShapeType="1"/>
            </p:cNvSpPr>
            <p:nvPr/>
          </p:nvSpPr>
          <p:spPr bwMode="auto">
            <a:xfrm flipV="1">
              <a:off x="3195" y="3261"/>
              <a:ext cx="129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2465" name="Text Box 65"/>
            <p:cNvSpPr txBox="1">
              <a:spLocks noChangeArrowheads="1"/>
            </p:cNvSpPr>
            <p:nvPr/>
          </p:nvSpPr>
          <p:spPr bwMode="auto">
            <a:xfrm>
              <a:off x="3121" y="3010"/>
              <a:ext cx="4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</a:p>
          </p:txBody>
        </p:sp>
        <p:sp>
          <p:nvSpPr>
            <p:cNvPr id="102466" name="Text Box 66"/>
            <p:cNvSpPr txBox="1">
              <a:spLocks noChangeArrowheads="1"/>
            </p:cNvSpPr>
            <p:nvPr/>
          </p:nvSpPr>
          <p:spPr bwMode="auto">
            <a:xfrm>
              <a:off x="3678" y="3462"/>
              <a:ext cx="37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40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</p:grpSp>
      <p:sp>
        <p:nvSpPr>
          <p:cNvPr id="102467" name="AutoShape 67"/>
          <p:cNvSpPr>
            <a:spLocks noChangeArrowheads="1"/>
          </p:cNvSpPr>
          <p:nvPr/>
        </p:nvSpPr>
        <p:spPr bwMode="auto">
          <a:xfrm>
            <a:off x="3609975" y="4519613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>
                <a:latin typeface="メイリオ" panose="020B0604030504040204" pitchFamily="50" charset="-128"/>
                <a:ea typeface="メイリオ" panose="020B0604030504040204" pitchFamily="50" charset="-128"/>
              </a:rPr>
              <a:t>ループの処理</a:t>
            </a:r>
          </a:p>
        </p:txBody>
      </p:sp>
      <p:sp>
        <p:nvSpPr>
          <p:cNvPr id="102468" name="Line 68"/>
          <p:cNvSpPr>
            <a:spLocks noChangeShapeType="1"/>
          </p:cNvSpPr>
          <p:nvPr/>
        </p:nvSpPr>
        <p:spPr bwMode="auto">
          <a:xfrm>
            <a:off x="4243388" y="4040188"/>
            <a:ext cx="1587" cy="4937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69" name="Line 69"/>
          <p:cNvSpPr>
            <a:spLocks noChangeShapeType="1"/>
          </p:cNvSpPr>
          <p:nvPr/>
        </p:nvSpPr>
        <p:spPr bwMode="auto">
          <a:xfrm>
            <a:off x="3475038" y="4244975"/>
            <a:ext cx="7826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0" name="Line 70"/>
          <p:cNvSpPr>
            <a:spLocks noChangeShapeType="1"/>
          </p:cNvSpPr>
          <p:nvPr/>
        </p:nvSpPr>
        <p:spPr bwMode="auto">
          <a:xfrm>
            <a:off x="3460750" y="4202113"/>
            <a:ext cx="0" cy="94297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1" name="Line 71"/>
          <p:cNvSpPr>
            <a:spLocks noChangeShapeType="1"/>
          </p:cNvSpPr>
          <p:nvPr/>
        </p:nvSpPr>
        <p:spPr bwMode="auto">
          <a:xfrm>
            <a:off x="3475038" y="5116513"/>
            <a:ext cx="769937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2" name="Line 72"/>
          <p:cNvSpPr>
            <a:spLocks noChangeShapeType="1"/>
          </p:cNvSpPr>
          <p:nvPr/>
        </p:nvSpPr>
        <p:spPr bwMode="auto">
          <a:xfrm>
            <a:off x="4229100" y="4956175"/>
            <a:ext cx="15875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3" name="Text Box 73"/>
          <p:cNvSpPr txBox="1">
            <a:spLocks noChangeArrowheads="1"/>
          </p:cNvSpPr>
          <p:nvPr/>
        </p:nvSpPr>
        <p:spPr bwMode="auto">
          <a:xfrm>
            <a:off x="3372194" y="6123305"/>
            <a:ext cx="2101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無限繰り返し型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4" name="Text Box 74"/>
          <p:cNvSpPr txBox="1">
            <a:spLocks noChangeArrowheads="1"/>
          </p:cNvSpPr>
          <p:nvPr/>
        </p:nvSpPr>
        <p:spPr bwMode="auto">
          <a:xfrm>
            <a:off x="5279681" y="6123305"/>
            <a:ext cx="1625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後判定型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5" name="Text Box 75"/>
          <p:cNvSpPr txBox="1">
            <a:spLocks noChangeArrowheads="1"/>
          </p:cNvSpPr>
          <p:nvPr/>
        </p:nvSpPr>
        <p:spPr bwMode="auto">
          <a:xfrm>
            <a:off x="7126288" y="6108639"/>
            <a:ext cx="1625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前判定型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477" name="AutoShape 77"/>
          <p:cNvSpPr>
            <a:spLocks noChangeArrowheads="1"/>
          </p:cNvSpPr>
          <p:nvPr/>
        </p:nvSpPr>
        <p:spPr bwMode="auto">
          <a:xfrm>
            <a:off x="263525" y="3139282"/>
            <a:ext cx="2830513" cy="1801017"/>
          </a:xfrm>
          <a:prstGeom prst="wedgeRectCallout">
            <a:avLst>
              <a:gd name="adj1" fmla="val 14116"/>
              <a:gd name="adj2" fmla="val 70222"/>
            </a:avLst>
          </a:prstGeom>
          <a:solidFill>
            <a:srgbClr val="FFFF99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プログラムや人間の判断などのアルゴリズムは基本的に、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逐次、選択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分岐、繰り返し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ループ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組み合わせで表現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できます。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2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927" y="2805114"/>
            <a:ext cx="1885950" cy="1066800"/>
          </a:xfrm>
          <a:prstGeom prst="rect">
            <a:avLst/>
          </a:prstGeom>
        </p:spPr>
      </p:pic>
      <p:sp>
        <p:nvSpPr>
          <p:cNvPr id="4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C4E39-4DD0-45E0-8DA6-343D5642CD20}" type="slidenum"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9</a:t>
            </a:fld>
            <a:endParaRPr lang="en-US" altLang="ja-JP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274899" y="128501"/>
            <a:ext cx="556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フローチャートと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Scratch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の対応</a:t>
            </a:r>
            <a:endParaRPr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102394" y="503972"/>
            <a:ext cx="21177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分岐</a:t>
            </a:r>
            <a:endParaRPr lang="ja-JP" altLang="en-US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3443" name="Group 19"/>
          <p:cNvGrpSpPr>
            <a:grpSpLocks/>
          </p:cNvGrpSpPr>
          <p:nvPr/>
        </p:nvGrpSpPr>
        <p:grpSpPr bwMode="auto">
          <a:xfrm>
            <a:off x="407194" y="891322"/>
            <a:ext cx="1444625" cy="1755775"/>
            <a:chOff x="2546" y="934"/>
            <a:chExt cx="1102" cy="1106"/>
          </a:xfrm>
        </p:grpSpPr>
        <p:sp>
          <p:nvSpPr>
            <p:cNvPr id="103444" name="AutoShape 20"/>
            <p:cNvSpPr>
              <a:spLocks noChangeArrowheads="1"/>
            </p:cNvSpPr>
            <p:nvPr/>
          </p:nvSpPr>
          <p:spPr bwMode="auto">
            <a:xfrm>
              <a:off x="2546" y="1036"/>
              <a:ext cx="1005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</a:p>
          </p:txBody>
        </p:sp>
        <p:sp>
          <p:nvSpPr>
            <p:cNvPr id="103445" name="AutoShape 21"/>
            <p:cNvSpPr>
              <a:spLocks noChangeArrowheads="1"/>
            </p:cNvSpPr>
            <p:nvPr/>
          </p:nvSpPr>
          <p:spPr bwMode="auto">
            <a:xfrm>
              <a:off x="2571" y="1523"/>
              <a:ext cx="960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処理</a:t>
              </a:r>
            </a:p>
          </p:txBody>
        </p:sp>
        <p:sp>
          <p:nvSpPr>
            <p:cNvPr id="103446" name="Line 22"/>
            <p:cNvSpPr>
              <a:spLocks noChangeShapeType="1"/>
            </p:cNvSpPr>
            <p:nvPr/>
          </p:nvSpPr>
          <p:spPr bwMode="auto">
            <a:xfrm>
              <a:off x="3055" y="1349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7" name="Line 23"/>
            <p:cNvSpPr>
              <a:spLocks noChangeShapeType="1"/>
            </p:cNvSpPr>
            <p:nvPr/>
          </p:nvSpPr>
          <p:spPr bwMode="auto">
            <a:xfrm>
              <a:off x="3060" y="1811"/>
              <a:ext cx="1" cy="22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8" name="Line 24"/>
            <p:cNvSpPr>
              <a:spLocks noChangeShapeType="1"/>
            </p:cNvSpPr>
            <p:nvPr/>
          </p:nvSpPr>
          <p:spPr bwMode="auto">
            <a:xfrm>
              <a:off x="3041" y="934"/>
              <a:ext cx="1" cy="101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49" name="Text Box 25"/>
            <p:cNvSpPr txBox="1">
              <a:spLocks noChangeArrowheads="1"/>
            </p:cNvSpPr>
            <p:nvPr/>
          </p:nvSpPr>
          <p:spPr bwMode="auto">
            <a:xfrm>
              <a:off x="3036" y="1336"/>
              <a:ext cx="59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</a:p>
          </p:txBody>
        </p:sp>
        <p:sp>
          <p:nvSpPr>
            <p:cNvPr id="103450" name="Line 26"/>
            <p:cNvSpPr>
              <a:spLocks noChangeShapeType="1"/>
            </p:cNvSpPr>
            <p:nvPr/>
          </p:nvSpPr>
          <p:spPr bwMode="auto">
            <a:xfrm>
              <a:off x="3538" y="1180"/>
              <a:ext cx="110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51" name="Line 27"/>
            <p:cNvSpPr>
              <a:spLocks noChangeShapeType="1"/>
            </p:cNvSpPr>
            <p:nvPr/>
          </p:nvSpPr>
          <p:spPr bwMode="auto">
            <a:xfrm>
              <a:off x="3648" y="1180"/>
              <a:ext cx="0" cy="70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3452" name="Line 28"/>
            <p:cNvSpPr>
              <a:spLocks noChangeShapeType="1"/>
            </p:cNvSpPr>
            <p:nvPr/>
          </p:nvSpPr>
          <p:spPr bwMode="auto">
            <a:xfrm flipH="1">
              <a:off x="3053" y="1875"/>
              <a:ext cx="59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3453" name="Text Box 29"/>
          <p:cNvSpPr txBox="1">
            <a:spLocks noChangeArrowheads="1"/>
          </p:cNvSpPr>
          <p:nvPr/>
        </p:nvSpPr>
        <p:spPr bwMode="auto">
          <a:xfrm>
            <a:off x="1412082" y="913547"/>
            <a:ext cx="71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3454" name="AutoShape 30"/>
          <p:cNvSpPr>
            <a:spLocks noChangeArrowheads="1"/>
          </p:cNvSpPr>
          <p:nvPr/>
        </p:nvSpPr>
        <p:spPr bwMode="auto">
          <a:xfrm>
            <a:off x="4078488" y="1033087"/>
            <a:ext cx="1317625" cy="493712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条件</a:t>
            </a:r>
          </a:p>
        </p:txBody>
      </p:sp>
      <p:sp>
        <p:nvSpPr>
          <p:cNvPr id="103455" name="AutoShape 31"/>
          <p:cNvSpPr>
            <a:spLocks noChangeArrowheads="1"/>
          </p:cNvSpPr>
          <p:nvPr/>
        </p:nvSpPr>
        <p:spPr bwMode="auto">
          <a:xfrm>
            <a:off x="4111826" y="1806199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03456" name="Line 32"/>
          <p:cNvSpPr>
            <a:spLocks noChangeShapeType="1"/>
          </p:cNvSpPr>
          <p:nvPr/>
        </p:nvSpPr>
        <p:spPr bwMode="auto">
          <a:xfrm>
            <a:off x="4745238" y="1529974"/>
            <a:ext cx="1588" cy="290513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7" name="Line 33"/>
          <p:cNvSpPr>
            <a:spLocks noChangeShapeType="1"/>
          </p:cNvSpPr>
          <p:nvPr/>
        </p:nvSpPr>
        <p:spPr bwMode="auto">
          <a:xfrm>
            <a:off x="4751588" y="2263399"/>
            <a:ext cx="1588" cy="363538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8" name="Line 34"/>
          <p:cNvSpPr>
            <a:spLocks noChangeShapeType="1"/>
          </p:cNvSpPr>
          <p:nvPr/>
        </p:nvSpPr>
        <p:spPr bwMode="auto">
          <a:xfrm>
            <a:off x="4727776" y="871162"/>
            <a:ext cx="1587" cy="160337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59" name="Text Box 35"/>
          <p:cNvSpPr txBox="1">
            <a:spLocks noChangeArrowheads="1"/>
          </p:cNvSpPr>
          <p:nvPr/>
        </p:nvSpPr>
        <p:spPr bwMode="auto">
          <a:xfrm>
            <a:off x="4721426" y="1509337"/>
            <a:ext cx="81914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3460" name="Line 36"/>
          <p:cNvSpPr>
            <a:spLocks noChangeShapeType="1"/>
          </p:cNvSpPr>
          <p:nvPr/>
        </p:nvSpPr>
        <p:spPr bwMode="auto">
          <a:xfrm>
            <a:off x="5378651" y="1275974"/>
            <a:ext cx="666750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1" name="Line 37"/>
          <p:cNvSpPr>
            <a:spLocks noChangeShapeType="1"/>
          </p:cNvSpPr>
          <p:nvPr/>
        </p:nvSpPr>
        <p:spPr bwMode="auto">
          <a:xfrm>
            <a:off x="6031113" y="1275974"/>
            <a:ext cx="0" cy="11176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2" name="Line 38"/>
          <p:cNvSpPr>
            <a:spLocks noChangeShapeType="1"/>
          </p:cNvSpPr>
          <p:nvPr/>
        </p:nvSpPr>
        <p:spPr bwMode="auto">
          <a:xfrm flipH="1">
            <a:off x="4743651" y="2364999"/>
            <a:ext cx="1273175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5038926" y="909262"/>
            <a:ext cx="7112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</a:p>
        </p:txBody>
      </p:sp>
      <p:sp>
        <p:nvSpPr>
          <p:cNvPr id="103464" name="AutoShape 40"/>
          <p:cNvSpPr>
            <a:spLocks noChangeArrowheads="1"/>
          </p:cNvSpPr>
          <p:nvPr/>
        </p:nvSpPr>
        <p:spPr bwMode="auto">
          <a:xfrm>
            <a:off x="5513588" y="1783974"/>
            <a:ext cx="125730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  <a:r>
              <a:rPr lang="en-US" altLang="ja-JP" sz="200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  <p:sp>
        <p:nvSpPr>
          <p:cNvPr id="103465" name="Text Box 41"/>
          <p:cNvSpPr txBox="1">
            <a:spLocks noChangeArrowheads="1"/>
          </p:cNvSpPr>
          <p:nvPr/>
        </p:nvSpPr>
        <p:spPr bwMode="auto">
          <a:xfrm>
            <a:off x="242070" y="2771833"/>
            <a:ext cx="316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回数指定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5" name="AutoShape 81"/>
          <p:cNvSpPr>
            <a:spLocks noChangeArrowheads="1"/>
          </p:cNvSpPr>
          <p:nvPr/>
        </p:nvSpPr>
        <p:spPr bwMode="auto">
          <a:xfrm>
            <a:off x="707469" y="3181427"/>
            <a:ext cx="2348730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7" name="AutoShape 43"/>
          <p:cNvSpPr>
            <a:spLocks noChangeArrowheads="1"/>
          </p:cNvSpPr>
          <p:nvPr/>
        </p:nvSpPr>
        <p:spPr bwMode="auto">
          <a:xfrm>
            <a:off x="485102" y="4691857"/>
            <a:ext cx="2906303" cy="493713"/>
          </a:xfrm>
          <a:prstGeom prst="flowChartDecision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 &lt;= (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回数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68" name="AutoShape 44"/>
          <p:cNvSpPr>
            <a:spLocks noChangeArrowheads="1"/>
          </p:cNvSpPr>
          <p:nvPr/>
        </p:nvSpPr>
        <p:spPr bwMode="auto">
          <a:xfrm>
            <a:off x="509667" y="5402262"/>
            <a:ext cx="2644998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処理</a:t>
            </a:r>
          </a:p>
        </p:txBody>
      </p:sp>
      <p:sp>
        <p:nvSpPr>
          <p:cNvPr id="103469" name="Line 45"/>
          <p:cNvSpPr>
            <a:spLocks noChangeShapeType="1"/>
          </p:cNvSpPr>
          <p:nvPr/>
        </p:nvSpPr>
        <p:spPr bwMode="auto">
          <a:xfrm>
            <a:off x="1918571" y="4408488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0" name="Line 46"/>
          <p:cNvSpPr>
            <a:spLocks noChangeShapeType="1"/>
          </p:cNvSpPr>
          <p:nvPr/>
        </p:nvSpPr>
        <p:spPr bwMode="auto">
          <a:xfrm>
            <a:off x="1965326" y="6040438"/>
            <a:ext cx="3339" cy="2762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1" name="Line 47"/>
          <p:cNvSpPr>
            <a:spLocks noChangeShapeType="1"/>
          </p:cNvSpPr>
          <p:nvPr/>
        </p:nvSpPr>
        <p:spPr bwMode="auto">
          <a:xfrm>
            <a:off x="1881834" y="3605213"/>
            <a:ext cx="3341" cy="30480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2" name="Text Box 48"/>
          <p:cNvSpPr txBox="1">
            <a:spLocks noChangeArrowheads="1"/>
          </p:cNvSpPr>
          <p:nvPr/>
        </p:nvSpPr>
        <p:spPr bwMode="auto">
          <a:xfrm>
            <a:off x="2782677" y="3675003"/>
            <a:ext cx="14845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3" name="Line 49"/>
          <p:cNvSpPr>
            <a:spLocks noChangeShapeType="1"/>
          </p:cNvSpPr>
          <p:nvPr/>
        </p:nvSpPr>
        <p:spPr bwMode="auto">
          <a:xfrm>
            <a:off x="3263775" y="4938713"/>
            <a:ext cx="303909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4" name="Line 50"/>
          <p:cNvSpPr>
            <a:spLocks noChangeShapeType="1"/>
          </p:cNvSpPr>
          <p:nvPr/>
        </p:nvSpPr>
        <p:spPr bwMode="auto">
          <a:xfrm flipH="1">
            <a:off x="3554996" y="4945002"/>
            <a:ext cx="25377" cy="1111311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5" name="Line 51"/>
          <p:cNvSpPr>
            <a:spLocks noChangeShapeType="1"/>
          </p:cNvSpPr>
          <p:nvPr/>
        </p:nvSpPr>
        <p:spPr bwMode="auto">
          <a:xfrm flipH="1">
            <a:off x="1918571" y="6026150"/>
            <a:ext cx="1639764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6" name="Text Box 52"/>
          <p:cNvSpPr txBox="1">
            <a:spLocks noChangeArrowheads="1"/>
          </p:cNvSpPr>
          <p:nvPr/>
        </p:nvSpPr>
        <p:spPr bwMode="auto">
          <a:xfrm>
            <a:off x="1584621" y="5068829"/>
            <a:ext cx="17850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Yes</a:t>
            </a:r>
          </a:p>
        </p:txBody>
      </p:sp>
      <p:sp>
        <p:nvSpPr>
          <p:cNvPr id="103477" name="Line 53"/>
          <p:cNvSpPr>
            <a:spLocks noChangeShapeType="1"/>
          </p:cNvSpPr>
          <p:nvPr/>
        </p:nvSpPr>
        <p:spPr bwMode="auto">
          <a:xfrm>
            <a:off x="242070" y="3771900"/>
            <a:ext cx="1616388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8" name="Line 54"/>
          <p:cNvSpPr>
            <a:spLocks noChangeShapeType="1"/>
          </p:cNvSpPr>
          <p:nvPr/>
        </p:nvSpPr>
        <p:spPr bwMode="auto">
          <a:xfrm>
            <a:off x="272126" y="3771900"/>
            <a:ext cx="0" cy="2117725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79" name="Line 55"/>
          <p:cNvSpPr>
            <a:spLocks noChangeShapeType="1"/>
          </p:cNvSpPr>
          <p:nvPr/>
        </p:nvSpPr>
        <p:spPr bwMode="auto">
          <a:xfrm>
            <a:off x="268787" y="5905500"/>
            <a:ext cx="1713236" cy="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480" name="Line 56"/>
          <p:cNvSpPr>
            <a:spLocks noChangeShapeType="1"/>
          </p:cNvSpPr>
          <p:nvPr/>
        </p:nvSpPr>
        <p:spPr bwMode="auto">
          <a:xfrm>
            <a:off x="1948627" y="5745163"/>
            <a:ext cx="33396" cy="158750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6" name="AutoShape 82"/>
          <p:cNvSpPr>
            <a:spLocks noChangeArrowheads="1"/>
          </p:cNvSpPr>
          <p:nvPr/>
        </p:nvSpPr>
        <p:spPr bwMode="auto">
          <a:xfrm>
            <a:off x="495769" y="3879056"/>
            <a:ext cx="2994461" cy="434975"/>
          </a:xfrm>
          <a:prstGeom prst="flowChartProcess">
            <a:avLst/>
          </a:prstGeom>
          <a:solidFill>
            <a:schemeClr val="accent1"/>
          </a:solidFill>
          <a:ln w="9525" algn="ctr">
            <a:solidFill>
              <a:srgbClr val="3333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カウンター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づつ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変える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3507" name="Line 83"/>
          <p:cNvSpPr>
            <a:spLocks noChangeShapeType="1"/>
          </p:cNvSpPr>
          <p:nvPr/>
        </p:nvSpPr>
        <p:spPr bwMode="auto">
          <a:xfrm>
            <a:off x="1931930" y="5097463"/>
            <a:ext cx="3339" cy="290512"/>
          </a:xfrm>
          <a:prstGeom prst="line">
            <a:avLst/>
          </a:prstGeom>
          <a:noFill/>
          <a:ln w="952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2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3435" y="1266150"/>
            <a:ext cx="1971675" cy="1095375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925" y="1010861"/>
            <a:ext cx="1971675" cy="1590675"/>
          </a:xfrm>
          <a:prstGeom prst="rect">
            <a:avLst/>
          </a:prstGeom>
        </p:spPr>
      </p:pic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3123233" y="4888055"/>
            <a:ext cx="13934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Group 41"/>
          <p:cNvGrpSpPr>
            <a:grpSpLocks/>
          </p:cNvGrpSpPr>
          <p:nvPr/>
        </p:nvGrpSpPr>
        <p:grpSpPr bwMode="auto">
          <a:xfrm>
            <a:off x="4295589" y="3915961"/>
            <a:ext cx="2715797" cy="2705100"/>
            <a:chOff x="4489" y="2455"/>
            <a:chExt cx="1109" cy="1361"/>
          </a:xfrm>
        </p:grpSpPr>
        <p:sp>
          <p:nvSpPr>
            <p:cNvPr id="56" name="AutoShape 42"/>
            <p:cNvSpPr>
              <a:spLocks noChangeArrowheads="1"/>
            </p:cNvSpPr>
            <p:nvPr/>
          </p:nvSpPr>
          <p:spPr bwMode="auto">
            <a:xfrm>
              <a:off x="4571" y="2648"/>
              <a:ext cx="830" cy="311"/>
            </a:xfrm>
            <a:prstGeom prst="flowChartDecision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終了</a:t>
              </a:r>
              <a:r>
                <a:rPr lang="ja-JP" altLang="en-US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条件</a:t>
              </a:r>
              <a:endPara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7" name="AutoShape 43"/>
            <p:cNvSpPr>
              <a:spLocks noChangeArrowheads="1"/>
            </p:cNvSpPr>
            <p:nvPr/>
          </p:nvSpPr>
          <p:spPr bwMode="auto">
            <a:xfrm>
              <a:off x="4592" y="3135"/>
              <a:ext cx="792" cy="274"/>
            </a:xfrm>
            <a:prstGeom prst="flowChartProcess">
              <a:avLst/>
            </a:prstGeom>
            <a:solidFill>
              <a:schemeClr val="accent1"/>
            </a:solidFill>
            <a:ln w="9525" algn="ctr">
              <a:solidFill>
                <a:srgbClr val="3333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2000">
                  <a:latin typeface="メイリオ" panose="020B0604030504040204" pitchFamily="50" charset="-128"/>
                  <a:ea typeface="メイリオ" panose="020B0604030504040204" pitchFamily="50" charset="-128"/>
                </a:rPr>
                <a:t>ループの処理</a:t>
              </a:r>
            </a:p>
          </p:txBody>
        </p:sp>
        <p:sp>
          <p:nvSpPr>
            <p:cNvPr id="58" name="Line 44"/>
            <p:cNvSpPr>
              <a:spLocks noChangeShapeType="1"/>
            </p:cNvSpPr>
            <p:nvPr/>
          </p:nvSpPr>
          <p:spPr bwMode="auto">
            <a:xfrm>
              <a:off x="4991" y="2961"/>
              <a:ext cx="1" cy="183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9" name="Line 45"/>
            <p:cNvSpPr>
              <a:spLocks noChangeShapeType="1"/>
            </p:cNvSpPr>
            <p:nvPr/>
          </p:nvSpPr>
          <p:spPr bwMode="auto">
            <a:xfrm>
              <a:off x="4995" y="3642"/>
              <a:ext cx="1" cy="174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0" name="Line 46"/>
            <p:cNvSpPr>
              <a:spLocks noChangeShapeType="1"/>
            </p:cNvSpPr>
            <p:nvPr/>
          </p:nvSpPr>
          <p:spPr bwMode="auto">
            <a:xfrm>
              <a:off x="4980" y="2455"/>
              <a:ext cx="1" cy="192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1" name="Text Box 47"/>
            <p:cNvSpPr txBox="1">
              <a:spLocks noChangeArrowheads="1"/>
            </p:cNvSpPr>
            <p:nvPr/>
          </p:nvSpPr>
          <p:spPr bwMode="auto">
            <a:xfrm>
              <a:off x="4976" y="2930"/>
              <a:ext cx="37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No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2" name="Line 48"/>
            <p:cNvSpPr>
              <a:spLocks noChangeShapeType="1"/>
            </p:cNvSpPr>
            <p:nvPr/>
          </p:nvSpPr>
          <p:spPr bwMode="auto">
            <a:xfrm>
              <a:off x="5390" y="2792"/>
              <a:ext cx="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3" name="Line 49"/>
            <p:cNvSpPr>
              <a:spLocks noChangeShapeType="1"/>
            </p:cNvSpPr>
            <p:nvPr/>
          </p:nvSpPr>
          <p:spPr bwMode="auto">
            <a:xfrm>
              <a:off x="5481" y="2792"/>
              <a:ext cx="0" cy="85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4" name="Line 50"/>
            <p:cNvSpPr>
              <a:spLocks noChangeShapeType="1"/>
            </p:cNvSpPr>
            <p:nvPr/>
          </p:nvSpPr>
          <p:spPr bwMode="auto">
            <a:xfrm flipH="1">
              <a:off x="4981" y="3633"/>
              <a:ext cx="491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5" name="Text Box 51"/>
            <p:cNvSpPr txBox="1">
              <a:spLocks noChangeArrowheads="1"/>
            </p:cNvSpPr>
            <p:nvPr/>
          </p:nvSpPr>
          <p:spPr bwMode="auto">
            <a:xfrm>
              <a:off x="5228" y="2598"/>
              <a:ext cx="370" cy="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3333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Yes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6" name="Line 52"/>
            <p:cNvSpPr>
              <a:spLocks noChangeShapeType="1"/>
            </p:cNvSpPr>
            <p:nvPr/>
          </p:nvSpPr>
          <p:spPr bwMode="auto">
            <a:xfrm>
              <a:off x="4489" y="2560"/>
              <a:ext cx="484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7" name="Line 53"/>
            <p:cNvSpPr>
              <a:spLocks noChangeShapeType="1"/>
            </p:cNvSpPr>
            <p:nvPr/>
          </p:nvSpPr>
          <p:spPr bwMode="auto">
            <a:xfrm>
              <a:off x="4498" y="2560"/>
              <a:ext cx="0" cy="969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8" name="Line 54"/>
            <p:cNvSpPr>
              <a:spLocks noChangeShapeType="1"/>
            </p:cNvSpPr>
            <p:nvPr/>
          </p:nvSpPr>
          <p:spPr bwMode="auto">
            <a:xfrm>
              <a:off x="4507" y="3511"/>
              <a:ext cx="485" cy="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Line 55"/>
            <p:cNvSpPr>
              <a:spLocks noChangeShapeType="1"/>
            </p:cNvSpPr>
            <p:nvPr/>
          </p:nvSpPr>
          <p:spPr bwMode="auto">
            <a:xfrm>
              <a:off x="4982" y="3410"/>
              <a:ext cx="10" cy="100"/>
            </a:xfrm>
            <a:prstGeom prst="line">
              <a:avLst/>
            </a:prstGeom>
            <a:noFill/>
            <a:ln w="9525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87115" y="4705542"/>
            <a:ext cx="2314575" cy="1123950"/>
          </a:xfrm>
          <a:prstGeom prst="rect">
            <a:avLst/>
          </a:prstGeom>
        </p:spPr>
      </p:pic>
      <p:sp>
        <p:nvSpPr>
          <p:cNvPr id="70" name="Text Box 41"/>
          <p:cNvSpPr txBox="1">
            <a:spLocks noChangeArrowheads="1"/>
          </p:cNvSpPr>
          <p:nvPr/>
        </p:nvSpPr>
        <p:spPr bwMode="auto">
          <a:xfrm>
            <a:off x="5852739" y="3682719"/>
            <a:ext cx="31670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3333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繰り返し</a:t>
            </a:r>
            <a:r>
              <a:rPr lang="en-US" altLang="ja-JP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終了条件指定</a:t>
            </a:r>
            <a:endParaRPr lang="en-US" altLang="ja-JP" sz="2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70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7068</TotalTime>
  <Words>1226</Words>
  <Application>Microsoft Office PowerPoint</Application>
  <PresentationFormat>画面に合わせる (4:3)</PresentationFormat>
  <Paragraphs>350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ＭＳ Ｐゴシック</vt:lpstr>
      <vt:lpstr>ＭＳ Ｐ明朝</vt:lpstr>
      <vt:lpstr>メイリオ</vt:lpstr>
      <vt:lpstr>Arial</vt:lpstr>
      <vt:lpstr>標準デザイン</vt:lpstr>
      <vt:lpstr>　情報の授業</vt:lpstr>
      <vt:lpstr>今度の授業(単元)の概要</vt:lpstr>
      <vt:lpstr>アルゴリズムは役に立つ</vt:lpstr>
      <vt:lpstr>フローチャートはアルゴリズムを視覚化する手法</vt:lpstr>
      <vt:lpstr>プログラム構造とフローチャートの理解</vt:lpstr>
      <vt:lpstr>チェックリストの使い方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単純な1からnの合計</vt:lpstr>
      <vt:lpstr>PowerPoint プレゼンテーション</vt:lpstr>
      <vt:lpstr>配列/リストの資料　</vt:lpstr>
      <vt:lpstr>1からの合計(リスト版)フローチャート</vt:lpstr>
      <vt:lpstr>素数を求めるプログラム(割り算)を解読してください。</vt:lpstr>
      <vt:lpstr>課題1: 素数を求めるプログラム</vt:lpstr>
      <vt:lpstr>課題1: 素数を求めるプログラム(消去法)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自己チェックシート状態記入(情報科)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gohome8</cp:lastModifiedBy>
  <cp:revision>231</cp:revision>
  <cp:lastPrinted>2018-06-27T21:36:09Z</cp:lastPrinted>
  <dcterms:created xsi:type="dcterms:W3CDTF">2014-03-24T13:08:44Z</dcterms:created>
  <dcterms:modified xsi:type="dcterms:W3CDTF">2019-02-09T11:26:42Z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