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83" r:id="rId4"/>
    <p:sldId id="313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31" r:id="rId13"/>
    <p:sldId id="332" r:id="rId14"/>
    <p:sldId id="321" r:id="rId15"/>
    <p:sldId id="324" r:id="rId16"/>
    <p:sldId id="325" r:id="rId17"/>
    <p:sldId id="327" r:id="rId18"/>
    <p:sldId id="328" r:id="rId19"/>
    <p:sldId id="329" r:id="rId20"/>
    <p:sldId id="330" r:id="rId21"/>
  </p:sldIdLst>
  <p:sldSz cx="9144000" cy="6858000" type="screen4x3"/>
  <p:notesSz cx="7099300" cy="102346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FF"/>
    <a:srgbClr val="FF0000"/>
    <a:srgbClr val="FF7C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9" autoAdjust="0"/>
    <p:restoredTop sz="94660"/>
  </p:normalViewPr>
  <p:slideViewPr>
    <p:cSldViewPr>
      <p:cViewPr varScale="1">
        <p:scale>
          <a:sx n="63" d="100"/>
          <a:sy n="63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ja-JP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ja-JP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ja-JP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9D3E1DD-1855-40EC-B4F2-B399AEDCBF2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250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7A54-FE79-40E3-8923-9AE8081D130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921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6616-1329-4C20-A24C-3FB265F6AEB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255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EF05-8FA4-44FD-9732-F927C24D3FA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814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7A54-FE79-40E3-8923-9AE8081D13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050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6791-9E44-4D5D-84D2-CA44E8ABFE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452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6E80-D8D4-418F-B1E2-44F29851FD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2700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167E-36DC-449B-9FE3-E896DD7C58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949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50203-31C9-43DE-9EC1-E54AE49793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4831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A731-253F-4B19-976D-7EA7B3125D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5948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9B73-A815-4F21-92C6-61809DE833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236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5713-61A0-4B11-A3E5-9568F80C62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104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6791-9E44-4D5D-84D2-CA44E8ABFEB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8540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1AEA-D94B-4DDF-B8AC-984445C0C45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659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6616-1329-4C20-A24C-3FB265F6AE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09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EF05-8FA4-44FD-9732-F927C24D3F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4858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D4772-344F-47C4-94BA-74498D671E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5511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1B4F0-904A-4C32-A733-09717CF5FA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451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421F0-AE0B-4064-BDF7-7B1F32648D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4073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230AB-64AD-44F9-8F77-3A5E1A6BF9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4986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D5558-C208-4FAC-AB2F-44D1E5CBC4B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7682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D5DFD-C523-46CC-89C7-0C76D0E0B83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7322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67005-0FF9-41BE-AC52-FCE32DB77D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416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6E80-D8D4-418F-B1E2-44F29851FD7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91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41B17-36A1-4D9D-86F8-D5E01BFF43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2457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652AA-2201-41AE-ABF1-F82DB9CEC2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0490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376C0-0DFC-4A1B-8AE8-0FD02415EB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863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9C4AA-49DD-49AA-BA3B-F0D6DBC6461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432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167E-36DC-449B-9FE3-E896DD7C58E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342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50203-31C9-43DE-9EC1-E54AE497938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17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A731-253F-4B19-976D-7EA7B3125DD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126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9B73-A815-4F21-92C6-61809DE83314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65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5713-61A0-4B11-A3E5-9568F80C627D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645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1AEA-D94B-4DDF-B8AC-984445C0C45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99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ABDDDF70-51DA-48E8-B03B-E0CBBF17941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ABDDDF70-51DA-48E8-B03B-E0CBBF1794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886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4D57FA86-EEC0-4E37-8A98-856C98B96D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388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P_sample01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ikoshien.jp/repor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29650" cy="612775"/>
          </a:xfrm>
        </p:spPr>
        <p:txBody>
          <a:bodyPr/>
          <a:lstStyle/>
          <a:p>
            <a:pPr algn="l" eaLnBrk="1" hangingPunct="1"/>
            <a:r>
              <a:rPr lang="ja-JP" altLang="en-US" sz="3200" dirty="0" smtClean="0">
                <a:ea typeface="メイリオ" panose="020B0604030504040204" pitchFamily="50" charset="-128"/>
              </a:rPr>
              <a:t>情報の授業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00050" y="966470"/>
            <a:ext cx="84582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が喜ぶスマホアプリを開発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しよう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・開発の進め方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・アイディアの出し方</a:t>
            </a:r>
            <a:b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・ペーパープロトタイピング</a:t>
            </a:r>
            <a:endParaRPr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619979"/>
            <a:ext cx="2869424" cy="4101496"/>
          </a:xfrm>
          <a:prstGeom prst="rect">
            <a:avLst/>
          </a:prstGeom>
        </p:spPr>
      </p:pic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783352" y="4266212"/>
            <a:ext cx="3657600" cy="1752600"/>
          </a:xfrm>
          <a:prstGeom prst="cloudCallout">
            <a:avLst>
              <a:gd name="adj1" fmla="val 33569"/>
              <a:gd name="adj2" fmla="val 163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でもプログラムも出来なくて、設計できるのかな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922020" y="3140561"/>
            <a:ext cx="4038600" cy="916476"/>
          </a:xfrm>
          <a:prstGeom prst="wedgeRectCallout">
            <a:avLst>
              <a:gd name="adj1" fmla="val 65171"/>
              <a:gd name="adj2" fmla="val 401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48690" y="3263496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カッコイイ、アプリやゲーム作って友達や家族に自慢しよう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971383"/>
            <a:ext cx="1383302" cy="510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83352" y="6018812"/>
            <a:ext cx="12525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Go.Ota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0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ファイル名の変更による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バージョン管理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858500"/>
            <a:ext cx="6794967" cy="2571750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 bwMode="auto">
          <a:xfrm>
            <a:off x="3915643" y="828020"/>
            <a:ext cx="2256557" cy="5435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7" name="直線矢印コネクタ 6"/>
          <p:cNvCxnSpPr>
            <a:endCxn id="5" idx="4"/>
          </p:cNvCxnSpPr>
          <p:nvPr/>
        </p:nvCxnSpPr>
        <p:spPr bwMode="auto">
          <a:xfrm flipH="1" flipV="1">
            <a:off x="5043922" y="1371600"/>
            <a:ext cx="290078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テキスト ボックス 2"/>
          <p:cNvSpPr txBox="1"/>
          <p:nvPr/>
        </p:nvSpPr>
        <p:spPr>
          <a:xfrm>
            <a:off x="3200400" y="2252126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ここのプロジェクト名を変えると保存されるファイル名も変わる。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95600" y="347216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ファイル名の例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27xx1004a     27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番号日付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a~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27031004a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27031004b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27031004c  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と一日の中で変える</a:t>
            </a:r>
          </a:p>
        </p:txBody>
      </p:sp>
    </p:spTree>
    <p:extLst>
      <p:ext uri="{BB962C8B-B14F-4D97-AF65-F5344CB8AC3E}">
        <p14:creationId xmlns:p14="http://schemas.microsoft.com/office/powerpoint/2010/main" val="11111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いろいろな開発手法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304800" y="828020"/>
          <a:ext cx="8534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75480182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9360224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43366544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38767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15822555"/>
                    </a:ext>
                  </a:extLst>
                </a:gridCol>
              </a:tblGrid>
              <a:tr h="645516">
                <a:tc>
                  <a:txBody>
                    <a:bodyPr/>
                    <a:lstStyle/>
                    <a:p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ウォータフォール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プロトタイピング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スパイラル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アジャイル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845"/>
                  </a:ext>
                </a:extLst>
              </a:tr>
              <a:tr h="645516"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仕様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初めに確定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徐々に確定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段階的に追加・確定していく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段階的に追加・確定していく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36717"/>
                  </a:ext>
                </a:extLst>
              </a:tr>
              <a:tr h="373989"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開発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部分ごとに開発し、最後に組み上げ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徐々に開発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段階的に</a:t>
                      </a:r>
                      <a:b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開発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段階的に</a:t>
                      </a:r>
                      <a:b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開発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207276"/>
                  </a:ext>
                </a:extLst>
              </a:tr>
              <a:tr h="373989"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製品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最終的に確定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最終的に確定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段階的に</a:t>
                      </a:r>
                      <a:b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段階的に</a:t>
                      </a:r>
                      <a:b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提供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95257"/>
                  </a:ext>
                </a:extLst>
              </a:tr>
              <a:tr h="373989"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製品品質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最終製品で</a:t>
                      </a:r>
                      <a:b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保証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最終製品で</a:t>
                      </a:r>
                      <a:b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保証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最終製品で保証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各段階で</a:t>
                      </a:r>
                      <a:b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保証</a:t>
                      </a:r>
                      <a:endParaRPr kumimoji="1" lang="ja-JP" altLang="en-US" sz="2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86767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04800" y="5562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今回は、スパイラル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プロトタイピング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アジャイル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的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に開発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ポイント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早めになんとなく動くもの作ってから改良していく</a:t>
            </a:r>
          </a:p>
        </p:txBody>
      </p:sp>
    </p:spTree>
    <p:extLst>
      <p:ext uri="{BB962C8B-B14F-4D97-AF65-F5344CB8AC3E}">
        <p14:creationId xmlns:p14="http://schemas.microsoft.com/office/powerpoint/2010/main" val="22801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202FF-6DB1-4692-9562-F1CE55E964B2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ja-JP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33600" y="1080473"/>
            <a:ext cx="6248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ペーパープロトタイピングとは、紙とペンで作る、アプリケーションのデザインです。丁度紙芝居</a:t>
            </a: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もしくは操り人形</a:t>
            </a: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のような</a:t>
            </a: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ものです。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ペーパープロトタイピングって何</a:t>
            </a: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</a:p>
        </p:txBody>
      </p:sp>
      <p:pic>
        <p:nvPicPr>
          <p:cNvPr id="16395" name="Picture 11" descr="02A_教師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37155"/>
            <a:ext cx="1771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02C_PPSampl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772410"/>
            <a:ext cx="32861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5" name="Picture 3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458210"/>
            <a:ext cx="11620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8000" y="6239668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2B07F-08EA-4FDC-B48D-D71620CA6ECD}" type="slidenum">
              <a:rPr kumimoji="0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ja-JP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プロトタイピングを使った開発</a:t>
            </a:r>
          </a:p>
        </p:txBody>
      </p:sp>
      <p:pic>
        <p:nvPicPr>
          <p:cNvPr id="20484" name="Picture 4" descr="02_開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2731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02_開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11445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02_開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3049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3352800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プロトタイピングを使った開発方法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62000" y="1066800"/>
            <a:ext cx="2438400" cy="1066800"/>
          </a:xfrm>
          <a:prstGeom prst="wedgeEllipseCallout">
            <a:avLst>
              <a:gd name="adj1" fmla="val -38296"/>
              <a:gd name="adj2" fmla="val 39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利用者はこんな機能がほしいはずだ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405187" y="870465"/>
            <a:ext cx="2233613" cy="901245"/>
          </a:xfrm>
          <a:prstGeom prst="wedgeEllipseCallout">
            <a:avLst>
              <a:gd name="adj1" fmla="val -12580"/>
              <a:gd name="adj2" fmla="val 654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設計書通りにつくるぞ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400800" y="685800"/>
            <a:ext cx="2438400" cy="685800"/>
          </a:xfrm>
          <a:prstGeom prst="wedgeEllipseCallout">
            <a:avLst>
              <a:gd name="adj1" fmla="val 130"/>
              <a:gd name="adj2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何か使いにくいね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2743200" y="2133600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5791200" y="2133600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1000" y="685800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従来の開発方法</a:t>
            </a:r>
          </a:p>
        </p:txBody>
      </p:sp>
      <p:pic>
        <p:nvPicPr>
          <p:cNvPr id="20494" name="Picture 14" descr="02_開発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40313"/>
            <a:ext cx="2743200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76200" y="3810000"/>
            <a:ext cx="1676400" cy="1524000"/>
          </a:xfrm>
          <a:prstGeom prst="wedgeEllipseCallout">
            <a:avLst>
              <a:gd name="adj1" fmla="val 5417"/>
              <a:gd name="adj2" fmla="val 6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新しいソフトの試作品です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1828799" y="3733800"/>
            <a:ext cx="2489835" cy="1371600"/>
          </a:xfrm>
          <a:prstGeom prst="wedgeEllipseCallout">
            <a:avLst>
              <a:gd name="adj1" fmla="val -46912"/>
              <a:gd name="adj2" fmla="val 54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ここの使い方がわからない。こんなことしたい。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3657600" y="5181600"/>
            <a:ext cx="304800" cy="762000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498" name="Picture 18" descr="02_開発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34756"/>
            <a:ext cx="2743200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4318635" y="3746133"/>
            <a:ext cx="2097405" cy="1295400"/>
          </a:xfrm>
          <a:prstGeom prst="wedgeEllipseCallout">
            <a:avLst>
              <a:gd name="adj1" fmla="val 6440"/>
              <a:gd name="adj2" fmla="val 689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少し改良してみました。どうですか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6172199" y="3728243"/>
            <a:ext cx="2630805" cy="1371600"/>
          </a:xfrm>
          <a:prstGeom prst="wedgeEllipseCallout">
            <a:avLst>
              <a:gd name="adj1" fmla="val -40894"/>
              <a:gd name="adj2" fmla="val 49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まだまだね。ここの意味が全然わからない。</a:t>
            </a: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8498205" y="5176043"/>
            <a:ext cx="304800" cy="762000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9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FA808-DA3F-4F26-A236-08CEE7374F0F}" type="slidenum">
              <a:rPr kumimoji="0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842427"/>
            <a:ext cx="838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利用者の使い方が理解できる。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実際に利用した時の問題点を見つけることができる。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設計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を中心として開発になる。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利用者がレビュー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確認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する時、細かい色や文字の大きさだけではなく機能や操作に注目できる。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早く、安く、簡単にできる。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デザインに特別な技術がいらない。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実際のソフトのような、多様な操作とその反応が実現できる。実際のソフトに近い動きができる。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lang="en-US" altLang="ja-JP" sz="3200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ja-JP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ペーパープロトタイピンクの利点</a:t>
            </a:r>
          </a:p>
        </p:txBody>
      </p:sp>
      <p:pic>
        <p:nvPicPr>
          <p:cNvPr id="21509" name="Picture 5" descr="02B_助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3843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828800" y="3962400"/>
            <a:ext cx="6477000" cy="2606675"/>
          </a:xfrm>
          <a:prstGeom prst="wedgeRectCallout">
            <a:avLst>
              <a:gd name="adj1" fmla="val -55588"/>
              <a:gd name="adj2" fmla="val 15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4)-7)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は最近注目されているペーパープロトタイピングの特徴です。</a:t>
            </a:r>
            <a:b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4)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理解しにくいかもしれませんが、実際本物に近いソフトで確認すると、「ここの色が悪い」とか「ここの文字が小さい」などの意見が多くなり、本質的な、機能や操作に目がいかなくなります。そこでペーパープロトタイピングではあえて、手書きの文字で作成します。</a:t>
            </a:r>
          </a:p>
        </p:txBody>
      </p:sp>
    </p:spTree>
    <p:extLst>
      <p:ext uri="{BB962C8B-B14F-4D97-AF65-F5344CB8AC3E}">
        <p14:creationId xmlns:p14="http://schemas.microsoft.com/office/powerpoint/2010/main" val="733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0CE7C-1F37-45DC-A197-1AA7E00082A6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ja-JP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2718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ペーパープロトタイピングでアプリを設計してみよう</a:t>
            </a: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アプリでもゲームでも可</a:t>
            </a:r>
            <a:endParaRPr kumimoji="1" lang="en-US" altLang="ja-JP" sz="3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533" name="Picture 5" descr="02C_P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3261042"/>
            <a:ext cx="1398588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02C_P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61294"/>
            <a:ext cx="849313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81000" y="3232894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ベースのスマートフォンの台紙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819400" y="1861294"/>
            <a:ext cx="914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971800" y="2013694"/>
            <a:ext cx="914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215640" y="3346410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紙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はさみ、ペン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適当な大きさに切り取って画面を書きます</a:t>
            </a:r>
          </a:p>
        </p:txBody>
      </p:sp>
      <p:pic>
        <p:nvPicPr>
          <p:cNvPr id="22539" name="Picture 11" descr="02C_P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85094"/>
            <a:ext cx="18288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94360" y="4182457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際本物に近いソフトで確認すると、「ここの色が悪い」とか「ここの文字が小さい」などの意見が多くなり、本質的な、機能や操作に目がいかなくなります。そこでペーパープロトタイピングではあえて、手書きの文字で作成します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" y="304800"/>
            <a:ext cx="1638300" cy="2438400"/>
          </a:xfrm>
          <a:prstGeom prst="rect">
            <a:avLst/>
          </a:prstGeom>
        </p:spPr>
      </p:pic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888298-9B83-4512-BCD8-966212EA3E47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ja-JP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752600" y="381000"/>
            <a:ext cx="7193280" cy="457200"/>
          </a:xfrm>
          <a:prstGeom prst="wedgeRectCallout">
            <a:avLst>
              <a:gd name="adj1" fmla="val -56630"/>
              <a:gd name="adj2" fmla="val 28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設計っていっても何から始めていいかわかりません。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72640" y="1488361"/>
            <a:ext cx="6873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今回は</a:t>
            </a:r>
            <a:r>
              <a:rPr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Scratch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を使用するため、画面のサイズや操作できる内容に、かなりの制限があります。</a:t>
            </a:r>
            <a:endParaRPr lang="ja-JP" altLang="en-US" sz="2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5760" y="3009741"/>
            <a:ext cx="85801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 </a:t>
            </a:r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既存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のアプリを見て、自分なりにアレンジしてみるのが、一番良い方法かもしれません。</a:t>
            </a:r>
          </a:p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回ぐらいで開発できるものを考えてみます。</a:t>
            </a:r>
          </a:p>
          <a:p>
            <a:pPr algn="l"/>
            <a:endParaRPr lang="ja-JP" altLang="en-US" sz="2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高校生がどれぐらいまで作れるかは次を参考に。</a:t>
            </a:r>
          </a:p>
          <a:p>
            <a:pPr algn="l"/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アプリ甲子園</a:t>
            </a:r>
            <a:r>
              <a:rPr lang="en-US" altLang="ja-JP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2018【</a:t>
            </a:r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中高生のためのアプリ開発コンテスト</a:t>
            </a:r>
            <a:r>
              <a:rPr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2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https://www.applikoshien.jp/report</a:t>
            </a:r>
            <a:r>
              <a:rPr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/</a:t>
            </a:r>
            <a:endParaRPr lang="ja-JP" altLang="en-US" sz="2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ja-JP" altLang="en-US" sz="2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6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90867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FDDA2-8A0D-47D2-BB41-F276B4498093}" type="slidenum">
              <a:rPr kumimoji="0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ja-JP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755242"/>
            <a:ext cx="80772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1) 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単純で自然な操作の流れにする。</a:t>
            </a:r>
            <a:b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2) 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ユーザーが考えたり、覚えたりしないで使えるようにする。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3) 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ユーザーが日常に使っている言葉の意味で操作できる。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4) 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アプリの中で操作の一貫性がある。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lang="en-US" altLang="ja-JP" sz="3200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より良い設計をするためのコツ</a:t>
            </a: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09600" y="1212442"/>
            <a:ext cx="31242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選択</a:t>
            </a: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b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英語の意味を覚える</a:t>
            </a:r>
            <a:b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日本語の意味を覚える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11240" y="1140112"/>
            <a:ext cx="16764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選択</a:t>
            </a: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b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高</a:t>
            </a: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の英単語</a:t>
            </a:r>
            <a:b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高</a:t>
            </a: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の英単語</a:t>
            </a:r>
            <a:b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高</a:t>
            </a: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の英単語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886200" y="1227087"/>
            <a:ext cx="1676400" cy="228600"/>
          </a:xfrm>
          <a:prstGeom prst="leftRightArrow">
            <a:avLst>
              <a:gd name="adj1" fmla="val 31250"/>
              <a:gd name="adj2" fmla="val 95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48100" y="1573589"/>
            <a:ext cx="175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どっちが先の操作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249680" y="2931913"/>
            <a:ext cx="685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発音</a:t>
            </a:r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979687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078413" y="2979687"/>
            <a:ext cx="457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476500" y="3027342"/>
            <a:ext cx="1676400" cy="228600"/>
          </a:xfrm>
          <a:prstGeom prst="leftRightArrow">
            <a:avLst>
              <a:gd name="adj1" fmla="val 31250"/>
              <a:gd name="adj2" fmla="val 95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057400" y="3409225"/>
            <a:ext cx="320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英語の発音を聞くにはどっちがいい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324100" y="4626202"/>
            <a:ext cx="20193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システム設定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33400" y="4620864"/>
            <a:ext cx="15240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コンフィグ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434840" y="4616161"/>
            <a:ext cx="449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同じ画面に移動しますが、どれがわかりやすい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19100" y="6105057"/>
            <a:ext cx="1219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866900" y="6105057"/>
            <a:ext cx="1219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終了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390900" y="6105057"/>
            <a:ext cx="1295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953000" y="5905301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同じようなボタンがあると混乱します</a:t>
            </a:r>
          </a:p>
        </p:txBody>
      </p:sp>
    </p:spTree>
    <p:extLst>
      <p:ext uri="{BB962C8B-B14F-4D97-AF65-F5344CB8AC3E}">
        <p14:creationId xmlns:p14="http://schemas.microsoft.com/office/powerpoint/2010/main" val="15789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5DB73-AAE7-4AED-A391-3B4C96764E7F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ja-JP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077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5) 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誤った操作をしないように作る。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6)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途中や誤った時に楽に元に戻れるようにする。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7) 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操作したらアプリが何らかの反応をする。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8) 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間違った操作をした時に、適切なメッセージを方法を示す。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( 5)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が前提だが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lang="en-US" altLang="ja-JP" sz="3200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より良い設計をするためのコツ</a:t>
            </a: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38200" y="1143000"/>
            <a:ext cx="1219200" cy="40011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362200" y="1143000"/>
            <a:ext cx="17526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キャンセル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724400" y="1181100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使え無い時のボタンは隠す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838200" y="1981200"/>
            <a:ext cx="1219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戻る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86200" y="1981200"/>
            <a:ext cx="1219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初期値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362200" y="1981200"/>
            <a:ext cx="1219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Top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410200" y="1981200"/>
            <a:ext cx="1219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取り消し</a:t>
            </a:r>
          </a:p>
        </p:txBody>
      </p:sp>
      <p:pic>
        <p:nvPicPr>
          <p:cNvPr id="26640" name="Picture 1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55" y="2838510"/>
            <a:ext cx="436563" cy="7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1676400" y="2853274"/>
            <a:ext cx="2743200" cy="604867"/>
          </a:xfrm>
          <a:prstGeom prst="roundRect">
            <a:avLst>
              <a:gd name="adj" fmla="val 291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648619" y="2863394"/>
            <a:ext cx="220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しばらくお待ちください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1077119" y="4249688"/>
            <a:ext cx="1676400" cy="501328"/>
          </a:xfrm>
          <a:prstGeom prst="roundRect">
            <a:avLst>
              <a:gd name="adj" fmla="val 291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257777" y="4300297"/>
            <a:ext cx="220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エラー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!!!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2941320" y="4325602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次に何していいかわからない</a:t>
            </a:r>
          </a:p>
        </p:txBody>
      </p:sp>
    </p:spTree>
    <p:extLst>
      <p:ext uri="{BB962C8B-B14F-4D97-AF65-F5344CB8AC3E}">
        <p14:creationId xmlns:p14="http://schemas.microsoft.com/office/powerpoint/2010/main" val="7212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>
            <a:stCxn id="2" idx="2"/>
            <a:endCxn id="7" idx="0"/>
          </p:cNvCxnSpPr>
          <p:nvPr/>
        </p:nvCxnSpPr>
        <p:spPr bwMode="auto">
          <a:xfrm>
            <a:off x="1866900" y="3357265"/>
            <a:ext cx="0" cy="23955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A6A-4A03-472C-9A19-0DAB97A53450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スマホアプリ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を開発しよう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全体説明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Scratch Ver3.00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を使って、他の人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家の人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友達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が喜ぶ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便利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楽しい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スマホアプリを作ります。</a:t>
            </a:r>
          </a:p>
          <a:p>
            <a:pPr algn="l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長期の開発です。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895600"/>
            <a:ext cx="2514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600" y="3813621"/>
            <a:ext cx="2514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開発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9600" y="4783215"/>
            <a:ext cx="2514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テスト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評価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600" y="5752809"/>
            <a:ext cx="2514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81400" y="2710933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ペーパープロトタイピング</a:t>
            </a:r>
            <a:b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今日入れた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3or4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 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+ 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評価会 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81400" y="3628954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で開発、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スマホ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で実行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回程度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1400" y="4870143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他の人に使ってもらって評価</a:t>
            </a:r>
            <a:b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回程度</a:t>
            </a:r>
            <a:b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まとめのレポート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~3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程度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9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A6A-4A03-472C-9A19-0DAB97A5345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成果物と成績評価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・ペーパープロトタイピング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個人作業　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(2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提出点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・開発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改修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開発ソフト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(4~8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出来栄え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b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開発はチームでも可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評価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改修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まとめのレポート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(2~3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spcBef>
                <a:spcPct val="500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まとめレポートは都度記録を残す。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800" dirty="0"/>
          </a:p>
          <a:p>
            <a:pPr algn="l">
              <a:spcBef>
                <a:spcPct val="50000"/>
              </a:spcBef>
            </a:pPr>
            <a:endParaRPr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spcBef>
                <a:spcPct val="50000"/>
              </a:spcBef>
            </a:pP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1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4000"/>
            <a:ext cx="2511251" cy="5047031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 bwMode="auto">
          <a:xfrm rot="1742004">
            <a:off x="3074936" y="2736524"/>
            <a:ext cx="2743200" cy="53340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A6A-4A03-472C-9A19-0DAB97A5345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開発を始める前に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情報デザイン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楕円 1"/>
          <p:cNvSpPr/>
          <p:nvPr/>
        </p:nvSpPr>
        <p:spPr bwMode="auto">
          <a:xfrm>
            <a:off x="3276600" y="2469822"/>
            <a:ext cx="2057400" cy="1066800"/>
          </a:xfrm>
          <a:prstGeom prst="ellipse">
            <a:avLst/>
          </a:prstGeom>
          <a:solidFill>
            <a:srgbClr val="FF99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b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</a:p>
        </p:txBody>
      </p:sp>
      <p:sp>
        <p:nvSpPr>
          <p:cNvPr id="3" name="雲形吹き出し 2"/>
          <p:cNvSpPr/>
          <p:nvPr/>
        </p:nvSpPr>
        <p:spPr bwMode="auto">
          <a:xfrm>
            <a:off x="304800" y="945822"/>
            <a:ext cx="3581400" cy="1797378"/>
          </a:xfrm>
          <a:prstGeom prst="cloudCallout">
            <a:avLst>
              <a:gd name="adj1" fmla="val -15985"/>
              <a:gd name="adj2" fmla="val 4398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世の中の雑多な</a:t>
            </a:r>
            <a:b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事柄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情報</a:t>
            </a:r>
            <a:b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道具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84892" y="3963346"/>
            <a:ext cx="3453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にとっても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理解しやすく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正しく</a:t>
            </a:r>
          </a:p>
          <a:p>
            <a:pPr algn="l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使い易く</a:t>
            </a:r>
          </a:p>
          <a:p>
            <a:pPr algn="l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伝える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提供する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7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1104870"/>
            <a:ext cx="838200" cy="2379823"/>
          </a:xfrm>
          <a:prstGeom prst="rect">
            <a:avLst/>
          </a:prstGeom>
        </p:spPr>
      </p:pic>
      <p:sp>
        <p:nvSpPr>
          <p:cNvPr id="6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A6A-4A03-472C-9A19-0DAB97A53450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情報デザインの場面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(1):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情報伝達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843260"/>
            <a:ext cx="345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①双方向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楕円 1"/>
          <p:cNvSpPr/>
          <p:nvPr/>
        </p:nvSpPr>
        <p:spPr bwMode="auto">
          <a:xfrm>
            <a:off x="476250" y="1778593"/>
            <a:ext cx="1714500" cy="1032375"/>
          </a:xfrm>
          <a:prstGeom prst="ellipse">
            <a:avLst/>
          </a:prstGeom>
          <a:solidFill>
            <a:srgbClr val="FF99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b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04870"/>
            <a:ext cx="749769" cy="2338387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 bwMode="auto">
          <a:xfrm>
            <a:off x="6598920" y="1778593"/>
            <a:ext cx="1714500" cy="1032375"/>
          </a:xfrm>
          <a:prstGeom prst="ellipse">
            <a:avLst/>
          </a:prstGeom>
          <a:solidFill>
            <a:srgbClr val="FF99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b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</a:p>
        </p:txBody>
      </p:sp>
      <p:sp>
        <p:nvSpPr>
          <p:cNvPr id="9" name="左右矢印 8"/>
          <p:cNvSpPr/>
          <p:nvPr/>
        </p:nvSpPr>
        <p:spPr bwMode="auto">
          <a:xfrm>
            <a:off x="2769870" y="1905000"/>
            <a:ext cx="3249930" cy="381000"/>
          </a:xfrm>
          <a:prstGeom prst="left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雲形吹き出し 11"/>
          <p:cNvSpPr/>
          <p:nvPr/>
        </p:nvSpPr>
        <p:spPr bwMode="auto">
          <a:xfrm>
            <a:off x="3042428" y="1305460"/>
            <a:ext cx="2590800" cy="1607068"/>
          </a:xfrm>
          <a:prstGeom prst="cloudCallout">
            <a:avLst>
              <a:gd name="adj1" fmla="val -15985"/>
              <a:gd name="adj2" fmla="val 4398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会話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b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SNS/ 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手紙</a:t>
            </a:r>
            <a:b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レポート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3870402"/>
            <a:ext cx="838200" cy="23798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04800" y="3608792"/>
            <a:ext cx="345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①片方向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楕円 15"/>
          <p:cNvSpPr/>
          <p:nvPr/>
        </p:nvSpPr>
        <p:spPr bwMode="auto">
          <a:xfrm>
            <a:off x="476250" y="4544125"/>
            <a:ext cx="1714500" cy="1032375"/>
          </a:xfrm>
          <a:prstGeom prst="ellipse">
            <a:avLst/>
          </a:prstGeom>
          <a:solidFill>
            <a:srgbClr val="FF99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b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920" y="3608792"/>
            <a:ext cx="1551131" cy="3117413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 bwMode="auto">
          <a:xfrm>
            <a:off x="2769869" y="4724400"/>
            <a:ext cx="3716497" cy="43044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雲形吹き出し 19"/>
          <p:cNvSpPr/>
          <p:nvPr/>
        </p:nvSpPr>
        <p:spPr bwMode="auto">
          <a:xfrm>
            <a:off x="2908617" y="4070992"/>
            <a:ext cx="2882583" cy="1607068"/>
          </a:xfrm>
          <a:prstGeom prst="cloudCallout">
            <a:avLst>
              <a:gd name="adj1" fmla="val -15985"/>
              <a:gd name="adj2" fmla="val 4398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放送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Web</a:t>
            </a:r>
            <a:b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SNS/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ポスター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連絡情報</a:t>
            </a:r>
          </a:p>
        </p:txBody>
      </p:sp>
    </p:spTree>
    <p:extLst>
      <p:ext uri="{BB962C8B-B14F-4D97-AF65-F5344CB8AC3E}">
        <p14:creationId xmlns:p14="http://schemas.microsoft.com/office/powerpoint/2010/main" val="31940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A9A6A-4A03-472C-9A19-0DAB97A5345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情報デザインの場面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(2):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サービス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道具提供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57835"/>
            <a:ext cx="1551131" cy="3117413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 bwMode="auto">
          <a:xfrm>
            <a:off x="2590800" y="2280961"/>
            <a:ext cx="3671253" cy="309839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雲形吹き出し 19"/>
          <p:cNvSpPr/>
          <p:nvPr/>
        </p:nvSpPr>
        <p:spPr bwMode="auto">
          <a:xfrm>
            <a:off x="3135399" y="1385276"/>
            <a:ext cx="2873201" cy="2504265"/>
          </a:xfrm>
          <a:prstGeom prst="cloudCallout">
            <a:avLst>
              <a:gd name="adj1" fmla="val -15985"/>
              <a:gd name="adj2" fmla="val 4398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Web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サービス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/>
            </a:r>
            <a:b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アプリ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/>
            </a:r>
            <a:b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店頭サービス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家電</a:t>
            </a:r>
            <a:r>
              <a:rPr lang="en-US" altLang="ja-JP" sz="20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ja-JP" altLang="en-US" sz="20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日用品</a:t>
            </a:r>
            <a:br>
              <a:rPr lang="ja-JP" altLang="en-US" sz="20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自動車 </a:t>
            </a:r>
            <a:r>
              <a:rPr lang="en-US" altLang="ja-JP" sz="20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……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00" y="1138237"/>
            <a:ext cx="1866900" cy="2905125"/>
          </a:xfrm>
          <a:prstGeom prst="rect">
            <a:avLst/>
          </a:prstGeom>
        </p:spPr>
      </p:pic>
      <p:sp>
        <p:nvSpPr>
          <p:cNvPr id="16" name="楕円 15"/>
          <p:cNvSpPr/>
          <p:nvPr/>
        </p:nvSpPr>
        <p:spPr bwMode="auto">
          <a:xfrm>
            <a:off x="1879340" y="3356803"/>
            <a:ext cx="1714500" cy="1032375"/>
          </a:xfrm>
          <a:prstGeom prst="ellipse">
            <a:avLst/>
          </a:prstGeom>
          <a:solidFill>
            <a:srgbClr val="FF99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情報</a:t>
            </a:r>
            <a:b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</a:p>
        </p:txBody>
      </p:sp>
    </p:spTree>
    <p:extLst>
      <p:ext uri="{BB962C8B-B14F-4D97-AF65-F5344CB8AC3E}">
        <p14:creationId xmlns:p14="http://schemas.microsoft.com/office/powerpoint/2010/main" val="40178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A9A6A-4A03-472C-9A19-0DAB97A5345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アプリデザインのポイトン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434" y="2947273"/>
            <a:ext cx="1551131" cy="3117413"/>
          </a:xfrm>
          <a:prstGeom prst="rect">
            <a:avLst/>
          </a:prstGeom>
        </p:spPr>
      </p:pic>
      <p:sp>
        <p:nvSpPr>
          <p:cNvPr id="2" name="フローチャート: 処理 1"/>
          <p:cNvSpPr/>
          <p:nvPr/>
        </p:nvSpPr>
        <p:spPr bwMode="auto">
          <a:xfrm>
            <a:off x="4693919" y="2845809"/>
            <a:ext cx="1447800" cy="806778"/>
          </a:xfrm>
          <a:prstGeom prst="flowChartProcess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価値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b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ある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フローチャート: 処理 10"/>
          <p:cNvSpPr/>
          <p:nvPr/>
        </p:nvSpPr>
        <p:spPr bwMode="auto">
          <a:xfrm>
            <a:off x="6141719" y="2845809"/>
            <a:ext cx="1447800" cy="806778"/>
          </a:xfrm>
          <a:prstGeom prst="flowChartProcess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好ましい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フローチャート: 処理 11"/>
          <p:cNvSpPr/>
          <p:nvPr/>
        </p:nvSpPr>
        <p:spPr bwMode="auto">
          <a:xfrm>
            <a:off x="3246119" y="2845809"/>
            <a:ext cx="1447800" cy="806778"/>
          </a:xfrm>
          <a:prstGeom prst="flowChartProcess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探し易い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フローチャート: 処理 12"/>
          <p:cNvSpPr/>
          <p:nvPr/>
        </p:nvSpPr>
        <p:spPr bwMode="auto">
          <a:xfrm>
            <a:off x="5459268" y="2061420"/>
            <a:ext cx="1447800" cy="806778"/>
          </a:xfrm>
          <a:prstGeom prst="flowChartProcess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役に立つ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フローチャート: 処理 13"/>
          <p:cNvSpPr/>
          <p:nvPr/>
        </p:nvSpPr>
        <p:spPr bwMode="auto">
          <a:xfrm>
            <a:off x="4011468" y="2061420"/>
            <a:ext cx="1447800" cy="806778"/>
          </a:xfrm>
          <a:prstGeom prst="flowChartProcess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使い易い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処理 14"/>
          <p:cNvSpPr/>
          <p:nvPr/>
        </p:nvSpPr>
        <p:spPr bwMode="auto">
          <a:xfrm>
            <a:off x="5459268" y="3630198"/>
            <a:ext cx="1447800" cy="806778"/>
          </a:xfrm>
          <a:prstGeom prst="flowChartProcess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誰でも使える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フローチャート: 処理 16"/>
          <p:cNvSpPr/>
          <p:nvPr/>
        </p:nvSpPr>
        <p:spPr bwMode="auto">
          <a:xfrm>
            <a:off x="4011468" y="3630198"/>
            <a:ext cx="1447800" cy="806778"/>
          </a:xfrm>
          <a:prstGeom prst="flowChartProcess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信頼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52800" y="1178146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ユーザーエクスペリエンス</a:t>
            </a:r>
            <a:b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使う人がどう思うか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9" name="フローチャート: 処理 18"/>
          <p:cNvSpPr/>
          <p:nvPr/>
        </p:nvSpPr>
        <p:spPr bwMode="auto">
          <a:xfrm>
            <a:off x="487680" y="1484257"/>
            <a:ext cx="2075988" cy="806778"/>
          </a:xfrm>
          <a:prstGeom prst="flowChartProcess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ユーザーのニーズ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フローチャート: 処理 21"/>
          <p:cNvSpPr/>
          <p:nvPr/>
        </p:nvSpPr>
        <p:spPr bwMode="auto">
          <a:xfrm>
            <a:off x="487680" y="4272364"/>
            <a:ext cx="2120034" cy="806778"/>
          </a:xfrm>
          <a:prstGeom prst="flowChartProcess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ユーザーインターフェース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2407" y="2488966"/>
            <a:ext cx="307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使う人に、どのようなニーズがあるか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2407" y="5231043"/>
            <a:ext cx="307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アプリとして、どのような使い易い操作性を持たせるか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左右矢印 4"/>
          <p:cNvSpPr/>
          <p:nvPr/>
        </p:nvSpPr>
        <p:spPr bwMode="auto">
          <a:xfrm rot="1952269">
            <a:off x="2847160" y="2161911"/>
            <a:ext cx="838200" cy="232620"/>
          </a:xfrm>
          <a:prstGeom prst="left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12771">
            <a:off x="2897420" y="3925394"/>
            <a:ext cx="73768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A9A6A-4A03-472C-9A19-0DAB97A5345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開発環境等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800" y="64767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Scratch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Ver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3.0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ベータ版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正式版は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検索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[ Scratch 3.0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GUI 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78667"/>
            <a:ext cx="5867400" cy="332126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13360" y="4875466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Ver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2.0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との違い</a:t>
            </a:r>
            <a:b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・レイアウトが変わっています。</a:t>
            </a:r>
            <a:b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・ログインできません</a:t>
            </a:r>
            <a:r>
              <a:rPr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ローカルにファイルの保存は可能</a:t>
            </a:r>
            <a:r>
              <a:rPr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・コスチュームの描画のテキストで日本語の入力が可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5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A9A6A-4A03-472C-9A19-0DAB97A5345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開発環境等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実行環境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動作環境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800" y="64767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Scratch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Ver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3.0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ベータ版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スマホで動作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検索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[ Scratch 3.0 GUI 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9560" y="515181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デザインで考慮する点</a:t>
            </a:r>
            <a:b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・スマホの全画面が使えるわけではありません。</a:t>
            </a:r>
            <a:b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・基本、タッチ操作のクリック、仮想マウス位置の移動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</a:t>
            </a:r>
            <a:r>
              <a:rPr lang="ja-JP" altLang="en-US" sz="2400" noProof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の入力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0350"/>
            <a:ext cx="4505736" cy="33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l">
          <a:defRPr kumimoji="1" sz="2400" dirty="0" smtClean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6716</TotalTime>
  <Words>936</Words>
  <Application>Microsoft Office PowerPoint</Application>
  <PresentationFormat>画面に合わせる (4:3)</PresentationFormat>
  <Paragraphs>187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ＭＳ Ｐゴシック</vt:lpstr>
      <vt:lpstr>ＭＳ Ｐ明朝</vt:lpstr>
      <vt:lpstr>メイリオ</vt:lpstr>
      <vt:lpstr>Arial</vt:lpstr>
      <vt:lpstr>標準デザイン</vt:lpstr>
      <vt:lpstr>1_標準デザイン</vt:lpstr>
      <vt:lpstr>2_標準デザイン</vt:lpstr>
      <vt:lpstr>情報の授業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gohome8</cp:lastModifiedBy>
  <cp:revision>225</cp:revision>
  <cp:lastPrinted>2018-09-11T06:35:42Z</cp:lastPrinted>
  <dcterms:created xsi:type="dcterms:W3CDTF">2014-03-24T13:08:44Z</dcterms:created>
  <dcterms:modified xsi:type="dcterms:W3CDTF">2019-02-09T21:01:23Z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