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3" r:id="rId2"/>
    <p:sldId id="343" r:id="rId3"/>
    <p:sldId id="347" r:id="rId4"/>
    <p:sldId id="369" r:id="rId5"/>
    <p:sldId id="368" r:id="rId6"/>
    <p:sldId id="367" r:id="rId7"/>
    <p:sldId id="366" r:id="rId8"/>
    <p:sldId id="365" r:id="rId9"/>
    <p:sldId id="364" r:id="rId10"/>
    <p:sldId id="361" r:id="rId11"/>
    <p:sldId id="360" r:id="rId12"/>
    <p:sldId id="348" r:id="rId13"/>
    <p:sldId id="349" r:id="rId14"/>
    <p:sldId id="350" r:id="rId15"/>
    <p:sldId id="351" r:id="rId16"/>
    <p:sldId id="352" r:id="rId17"/>
    <p:sldId id="353" r:id="rId18"/>
    <p:sldId id="355" r:id="rId19"/>
    <p:sldId id="354" r:id="rId20"/>
    <p:sldId id="356" r:id="rId21"/>
    <p:sldId id="357" r:id="rId22"/>
    <p:sldId id="358" r:id="rId23"/>
    <p:sldId id="346" r:id="rId24"/>
    <p:sldId id="345" r:id="rId25"/>
    <p:sldId id="344" r:id="rId26"/>
    <p:sldId id="339" r:id="rId27"/>
    <p:sldId id="340" r:id="rId28"/>
    <p:sldId id="341" r:id="rId29"/>
    <p:sldId id="342" r:id="rId30"/>
  </p:sldIdLst>
  <p:sldSz cx="9144000" cy="6858000" type="screen4x3"/>
  <p:notesSz cx="7099300" cy="10234613"/>
  <p:defaultTextStyle>
    <a:defPPr>
      <a:defRPr lang="ja-JP"/>
    </a:defPPr>
    <a:lvl1pPr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FFCC"/>
    <a:srgbClr val="FF99FF"/>
    <a:srgbClr val="FF7C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9" autoAdjust="0"/>
    <p:restoredTop sz="94660"/>
  </p:normalViewPr>
  <p:slideViewPr>
    <p:cSldViewPr>
      <p:cViewPr varScale="1">
        <p:scale>
          <a:sx n="63" d="100"/>
          <a:sy n="63"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a:defRPr sz="1300"/>
            </a:lvl1pPr>
          </a:lstStyle>
          <a:p>
            <a:endParaRPr lang="en-US" altLang="ja-JP" dirty="0"/>
          </a:p>
        </p:txBody>
      </p:sp>
      <p:sp>
        <p:nvSpPr>
          <p:cNvPr id="13315" name="Rectangle 3"/>
          <p:cNvSpPr>
            <a:spLocks noGrp="1" noChangeArrowheads="1"/>
          </p:cNvSpPr>
          <p:nvPr>
            <p:ph type="dt" idx="1"/>
          </p:nvPr>
        </p:nvSpPr>
        <p:spPr bwMode="auto">
          <a:xfrm>
            <a:off x="4021295"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en-US" altLang="ja-JP" dirty="0"/>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18" name="Rectangle 6"/>
          <p:cNvSpPr>
            <a:spLocks noGrp="1" noChangeArrowheads="1"/>
          </p:cNvSpPr>
          <p:nvPr>
            <p:ph type="ftr" sz="quarter" idx="4"/>
          </p:nvPr>
        </p:nvSpPr>
        <p:spPr bwMode="auto">
          <a:xfrm>
            <a:off x="1"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a:defRPr sz="1300"/>
            </a:lvl1pPr>
          </a:lstStyle>
          <a:p>
            <a:endParaRPr lang="en-US" altLang="ja-JP" dirty="0"/>
          </a:p>
        </p:txBody>
      </p:sp>
      <p:sp>
        <p:nvSpPr>
          <p:cNvPr id="13319" name="Rectangle 7"/>
          <p:cNvSpPr>
            <a:spLocks noGrp="1" noChangeArrowheads="1"/>
          </p:cNvSpPr>
          <p:nvPr>
            <p:ph type="sldNum" sz="quarter" idx="5"/>
          </p:nvPr>
        </p:nvSpPr>
        <p:spPr bwMode="auto">
          <a:xfrm>
            <a:off x="4021295"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39D3E1DD-1855-40EC-B4F2-B399AEDCBF23}" type="slidenum">
              <a:rPr lang="en-US" altLang="ja-JP"/>
              <a:pPr/>
              <a:t>‹#›</a:t>
            </a:fld>
            <a:endParaRPr lang="en-US" altLang="ja-JP" dirty="0"/>
          </a:p>
        </p:txBody>
      </p:sp>
    </p:spTree>
    <p:extLst>
      <p:ext uri="{BB962C8B-B14F-4D97-AF65-F5344CB8AC3E}">
        <p14:creationId xmlns:p14="http://schemas.microsoft.com/office/powerpoint/2010/main" val="3312501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EFD17A54-FE79-40E3-8923-9AE8081D1301}" type="slidenum">
              <a:rPr lang="en-US" altLang="ja-JP"/>
              <a:pPr/>
              <a:t>‹#›</a:t>
            </a:fld>
            <a:endParaRPr lang="en-US" altLang="ja-JP" dirty="0"/>
          </a:p>
        </p:txBody>
      </p:sp>
    </p:spTree>
    <p:extLst>
      <p:ext uri="{BB962C8B-B14F-4D97-AF65-F5344CB8AC3E}">
        <p14:creationId xmlns:p14="http://schemas.microsoft.com/office/powerpoint/2010/main" val="90921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1A116616-1329-4C20-A24C-3FB265F6AEBC}" type="slidenum">
              <a:rPr lang="en-US" altLang="ja-JP"/>
              <a:pPr/>
              <a:t>‹#›</a:t>
            </a:fld>
            <a:endParaRPr lang="en-US" altLang="ja-JP" dirty="0"/>
          </a:p>
        </p:txBody>
      </p:sp>
    </p:spTree>
    <p:extLst>
      <p:ext uri="{BB962C8B-B14F-4D97-AF65-F5344CB8AC3E}">
        <p14:creationId xmlns:p14="http://schemas.microsoft.com/office/powerpoint/2010/main" val="165255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0680EF05-8FA4-44FD-9732-F927C24D3FA3}" type="slidenum">
              <a:rPr lang="en-US" altLang="ja-JP"/>
              <a:pPr/>
              <a:t>‹#›</a:t>
            </a:fld>
            <a:endParaRPr lang="en-US" altLang="ja-JP" dirty="0"/>
          </a:p>
        </p:txBody>
      </p:sp>
    </p:spTree>
    <p:extLst>
      <p:ext uri="{BB962C8B-B14F-4D97-AF65-F5344CB8AC3E}">
        <p14:creationId xmlns:p14="http://schemas.microsoft.com/office/powerpoint/2010/main" val="335814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50766791-9E44-4D5D-84D2-CA44E8ABFEBA}" type="slidenum">
              <a:rPr lang="en-US" altLang="ja-JP"/>
              <a:pPr/>
              <a:t>‹#›</a:t>
            </a:fld>
            <a:endParaRPr lang="en-US" altLang="ja-JP" dirty="0"/>
          </a:p>
        </p:txBody>
      </p:sp>
    </p:spTree>
    <p:extLst>
      <p:ext uri="{BB962C8B-B14F-4D97-AF65-F5344CB8AC3E}">
        <p14:creationId xmlns:p14="http://schemas.microsoft.com/office/powerpoint/2010/main" val="386854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90FE6E80-D8D4-418F-B1E2-44F29851FD7B}" type="slidenum">
              <a:rPr lang="en-US" altLang="ja-JP"/>
              <a:pPr/>
              <a:t>‹#›</a:t>
            </a:fld>
            <a:endParaRPr lang="en-US" altLang="ja-JP" dirty="0"/>
          </a:p>
        </p:txBody>
      </p:sp>
    </p:spTree>
    <p:extLst>
      <p:ext uri="{BB962C8B-B14F-4D97-AF65-F5344CB8AC3E}">
        <p14:creationId xmlns:p14="http://schemas.microsoft.com/office/powerpoint/2010/main" val="919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89DA167E-36DC-449B-9FE3-E896DD7C58EA}" type="slidenum">
              <a:rPr lang="en-US" altLang="ja-JP"/>
              <a:pPr/>
              <a:t>‹#›</a:t>
            </a:fld>
            <a:endParaRPr lang="en-US" altLang="ja-JP" dirty="0"/>
          </a:p>
        </p:txBody>
      </p:sp>
    </p:spTree>
    <p:extLst>
      <p:ext uri="{BB962C8B-B14F-4D97-AF65-F5344CB8AC3E}">
        <p14:creationId xmlns:p14="http://schemas.microsoft.com/office/powerpoint/2010/main" val="128342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a:t>©Go Ota, 2014</a:t>
            </a:r>
          </a:p>
        </p:txBody>
      </p:sp>
      <p:sp>
        <p:nvSpPr>
          <p:cNvPr id="9" name="スライド番号プレースホルダー 8"/>
          <p:cNvSpPr>
            <a:spLocks noGrp="1"/>
          </p:cNvSpPr>
          <p:nvPr>
            <p:ph type="sldNum" sz="quarter" idx="12"/>
          </p:nvPr>
        </p:nvSpPr>
        <p:spPr/>
        <p:txBody>
          <a:bodyPr/>
          <a:lstStyle>
            <a:lvl1pPr>
              <a:defRPr/>
            </a:lvl1pPr>
          </a:lstStyle>
          <a:p>
            <a:fld id="{8B150203-31C9-43DE-9EC1-E54AE4979389}" type="slidenum">
              <a:rPr lang="en-US" altLang="ja-JP"/>
              <a:pPr/>
              <a:t>‹#›</a:t>
            </a:fld>
            <a:endParaRPr lang="en-US" altLang="ja-JP" dirty="0"/>
          </a:p>
        </p:txBody>
      </p:sp>
    </p:spTree>
    <p:extLst>
      <p:ext uri="{BB962C8B-B14F-4D97-AF65-F5344CB8AC3E}">
        <p14:creationId xmlns:p14="http://schemas.microsoft.com/office/powerpoint/2010/main" val="9617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a:t>©Go Ota, 2014</a:t>
            </a:r>
          </a:p>
        </p:txBody>
      </p:sp>
      <p:sp>
        <p:nvSpPr>
          <p:cNvPr id="5" name="スライド番号プレースホルダー 4"/>
          <p:cNvSpPr>
            <a:spLocks noGrp="1"/>
          </p:cNvSpPr>
          <p:nvPr>
            <p:ph type="sldNum" sz="quarter" idx="12"/>
          </p:nvPr>
        </p:nvSpPr>
        <p:spPr/>
        <p:txBody>
          <a:bodyPr/>
          <a:lstStyle>
            <a:lvl1pPr>
              <a:defRPr/>
            </a:lvl1pPr>
          </a:lstStyle>
          <a:p>
            <a:fld id="{ED62A731-253F-4B19-976D-7EA7B3125DD3}" type="slidenum">
              <a:rPr lang="en-US" altLang="ja-JP"/>
              <a:pPr/>
              <a:t>‹#›</a:t>
            </a:fld>
            <a:endParaRPr lang="en-US" altLang="ja-JP" dirty="0"/>
          </a:p>
        </p:txBody>
      </p:sp>
    </p:spTree>
    <p:extLst>
      <p:ext uri="{BB962C8B-B14F-4D97-AF65-F5344CB8AC3E}">
        <p14:creationId xmlns:p14="http://schemas.microsoft.com/office/powerpoint/2010/main" val="33612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a:t>©Go Ota, 2014</a:t>
            </a:r>
          </a:p>
        </p:txBody>
      </p:sp>
      <p:sp>
        <p:nvSpPr>
          <p:cNvPr id="4" name="スライド番号プレースホルダー 3"/>
          <p:cNvSpPr>
            <a:spLocks noGrp="1"/>
          </p:cNvSpPr>
          <p:nvPr>
            <p:ph type="sldNum" sz="quarter" idx="12"/>
          </p:nvPr>
        </p:nvSpPr>
        <p:spPr/>
        <p:txBody>
          <a:bodyPr/>
          <a:lstStyle>
            <a:lvl1pPr>
              <a:defRPr/>
            </a:lvl1pPr>
          </a:lstStyle>
          <a:p>
            <a:fld id="{57479B73-A815-4F21-92C6-61809DE83314}" type="slidenum">
              <a:rPr lang="en-US" altLang="ja-JP"/>
              <a:pPr/>
              <a:t>‹#›</a:t>
            </a:fld>
            <a:endParaRPr lang="en-US" altLang="ja-JP" dirty="0"/>
          </a:p>
        </p:txBody>
      </p:sp>
    </p:spTree>
    <p:extLst>
      <p:ext uri="{BB962C8B-B14F-4D97-AF65-F5344CB8AC3E}">
        <p14:creationId xmlns:p14="http://schemas.microsoft.com/office/powerpoint/2010/main" val="39465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B03A5713-61A0-4B11-A3E5-9568F80C627D}" type="slidenum">
              <a:rPr lang="en-US" altLang="ja-JP"/>
              <a:pPr/>
              <a:t>‹#›</a:t>
            </a:fld>
            <a:endParaRPr lang="en-US" altLang="ja-JP" dirty="0"/>
          </a:p>
        </p:txBody>
      </p:sp>
    </p:spTree>
    <p:extLst>
      <p:ext uri="{BB962C8B-B14F-4D97-AF65-F5344CB8AC3E}">
        <p14:creationId xmlns:p14="http://schemas.microsoft.com/office/powerpoint/2010/main" val="235645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00501AEA-D94B-4DDF-B8AC-984445C0C451}" type="slidenum">
              <a:rPr lang="en-US" altLang="ja-JP"/>
              <a:pPr/>
              <a:t>‹#›</a:t>
            </a:fld>
            <a:endParaRPr lang="en-US" altLang="ja-JP" dirty="0"/>
          </a:p>
        </p:txBody>
      </p:sp>
    </p:spTree>
    <p:extLst>
      <p:ext uri="{BB962C8B-B14F-4D97-AF65-F5344CB8AC3E}">
        <p14:creationId xmlns:p14="http://schemas.microsoft.com/office/powerpoint/2010/main" val="35599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vl1pPr>
          </a:lstStyle>
          <a:p>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r>
              <a:rPr lang="en-US" altLang="ja-JP" dirty="0"/>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ABDDDF70-51DA-48E8-B03B-E0CBBF179418}"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a:t>
            </a:fld>
            <a:endParaRPr lang="en-US" altLang="ja-JP" sz="1400" dirty="0" smtClean="0"/>
          </a:p>
        </p:txBody>
      </p:sp>
      <p:sp>
        <p:nvSpPr>
          <p:cNvPr id="4099" name="Rectangle 2"/>
          <p:cNvSpPr>
            <a:spLocks noGrp="1" noChangeArrowheads="1"/>
          </p:cNvSpPr>
          <p:nvPr>
            <p:ph type="ctrTitle"/>
          </p:nvPr>
        </p:nvSpPr>
        <p:spPr>
          <a:xfrm>
            <a:off x="228600" y="381000"/>
            <a:ext cx="8629650" cy="612775"/>
          </a:xfrm>
        </p:spPr>
        <p:txBody>
          <a:bodyPr/>
          <a:lstStyle/>
          <a:p>
            <a:pPr algn="l" eaLnBrk="1" hangingPunct="1"/>
            <a:r>
              <a:rPr lang="ja-JP" altLang="en-US" sz="2800" dirty="0" smtClean="0">
                <a:ea typeface="メイリオ" panose="020B0604030504040204" pitchFamily="50" charset="-128"/>
              </a:rPr>
              <a:t>情報の授業</a:t>
            </a:r>
          </a:p>
        </p:txBody>
      </p:sp>
      <p:sp>
        <p:nvSpPr>
          <p:cNvPr id="4101" name="Text Box 4"/>
          <p:cNvSpPr txBox="1">
            <a:spLocks noChangeArrowheads="1"/>
          </p:cNvSpPr>
          <p:nvPr/>
        </p:nvSpPr>
        <p:spPr bwMode="auto">
          <a:xfrm>
            <a:off x="314325" y="917178"/>
            <a:ext cx="8458200"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lnSpc>
                <a:spcPct val="120000"/>
              </a:lnSpc>
              <a:spcBef>
                <a:spcPct val="0"/>
              </a:spcBef>
              <a:buNone/>
            </a:pPr>
            <a:r>
              <a:rPr lang="ja-JP" altLang="en-US" sz="2800" dirty="0" smtClean="0">
                <a:latin typeface="メイリオ" panose="020B0604030504040204" pitchFamily="50" charset="-128"/>
                <a:ea typeface="メイリオ" panose="020B0604030504040204" pitchFamily="50" charset="-128"/>
              </a:rPr>
              <a:t>人が喜ぶスマホアプリを開発しよう</a:t>
            </a:r>
            <a:endParaRPr lang="en-US" altLang="ja-JP" sz="2800" dirty="0" smtClean="0">
              <a:latin typeface="メイリオ" panose="020B0604030504040204" pitchFamily="50" charset="-128"/>
              <a:ea typeface="メイリオ" panose="020B0604030504040204" pitchFamily="50" charset="-128"/>
            </a:endParaRPr>
          </a:p>
          <a:p>
            <a:pPr algn="l">
              <a:lnSpc>
                <a:spcPct val="120000"/>
              </a:lnSpc>
              <a:spcBef>
                <a:spcPct val="0"/>
              </a:spcBef>
              <a:buNone/>
            </a:pPr>
            <a:r>
              <a:rPr lang="en-US" altLang="ja-JP" sz="2800" dirty="0">
                <a:latin typeface="メイリオ" panose="020B0604030504040204" pitchFamily="50" charset="-128"/>
                <a:ea typeface="メイリオ" panose="020B0604030504040204" pitchFamily="50" charset="-128"/>
              </a:rPr>
              <a:t>10</a:t>
            </a:r>
            <a:r>
              <a:rPr lang="ja-JP" altLang="en-US" sz="2800" dirty="0" smtClean="0">
                <a:latin typeface="メイリオ" panose="020B0604030504040204" pitchFamily="50" charset="-128"/>
                <a:ea typeface="メイリオ" panose="020B0604030504040204" pitchFamily="50" charset="-128"/>
              </a:rPr>
              <a:t>月</a:t>
            </a:r>
            <a:r>
              <a:rPr lang="en-US" altLang="ja-JP" sz="2800" dirty="0" smtClean="0">
                <a:latin typeface="メイリオ" panose="020B0604030504040204" pitchFamily="50" charset="-128"/>
                <a:ea typeface="メイリオ" panose="020B0604030504040204" pitchFamily="50" charset="-128"/>
              </a:rPr>
              <a:t>2</a:t>
            </a:r>
            <a:r>
              <a:rPr lang="en-US" altLang="ja-JP" sz="2800" dirty="0">
                <a:latin typeface="メイリオ" panose="020B0604030504040204" pitchFamily="50" charset="-128"/>
                <a:ea typeface="メイリオ" panose="020B0604030504040204" pitchFamily="50" charset="-128"/>
              </a:rPr>
              <a:t>4</a:t>
            </a:r>
            <a:r>
              <a:rPr lang="ja-JP" altLang="en-US" sz="2800" dirty="0" smtClean="0">
                <a:latin typeface="メイリオ" panose="020B0604030504040204" pitchFamily="50" charset="-128"/>
                <a:ea typeface="メイリオ" panose="020B0604030504040204" pitchFamily="50" charset="-128"/>
              </a:rPr>
              <a:t>日</a:t>
            </a:r>
            <a:endParaRPr lang="en-US" altLang="ja-JP" sz="2800" dirty="0" smtClean="0">
              <a:latin typeface="メイリオ" panose="020B0604030504040204" pitchFamily="50" charset="-128"/>
              <a:ea typeface="メイリオ" panose="020B0604030504040204" pitchFamily="50" charset="-128"/>
            </a:endParaRPr>
          </a:p>
          <a:p>
            <a:pPr algn="l">
              <a:lnSpc>
                <a:spcPct val="120000"/>
              </a:lnSpc>
              <a:spcBef>
                <a:spcPct val="0"/>
              </a:spcBef>
              <a:buNone/>
            </a:pPr>
            <a:r>
              <a:rPr lang="ja-JP" altLang="en-US" sz="2800" dirty="0" smtClean="0">
                <a:latin typeface="メイリオ" panose="020B0604030504040204" pitchFamily="50" charset="-128"/>
                <a:ea typeface="メイリオ" panose="020B0604030504040204" pitchFamily="50" charset="-128"/>
              </a:rPr>
              <a:t>・タイプ別のフレームワーク</a:t>
            </a:r>
            <a:br>
              <a:rPr lang="ja-JP" altLang="en-US"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・デジタル</a:t>
            </a:r>
            <a:r>
              <a:rPr lang="en-US" altLang="ja-JP" sz="2800" dirty="0" smtClean="0">
                <a:latin typeface="メイリオ" panose="020B0604030504040204" pitchFamily="50" charset="-128"/>
                <a:ea typeface="メイリオ" panose="020B0604030504040204" pitchFamily="50" charset="-128"/>
              </a:rPr>
              <a:t>Tips(</a:t>
            </a:r>
            <a:r>
              <a:rPr lang="ja-JP" altLang="en-US" sz="2800" dirty="0" smtClean="0">
                <a:latin typeface="メイリオ" panose="020B0604030504040204" pitchFamily="50" charset="-128"/>
                <a:ea typeface="メイリオ" panose="020B0604030504040204" pitchFamily="50" charset="-128"/>
              </a:rPr>
              <a:t>小技テクニック情報</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　　</a:t>
            </a:r>
            <a:endParaRPr lang="ja-JP" altLang="en-US" sz="2800" dirty="0"/>
          </a:p>
        </p:txBody>
      </p:sp>
      <p:pic>
        <p:nvPicPr>
          <p:cNvPr id="3" name="図 2"/>
          <p:cNvPicPr>
            <a:picLocks noChangeAspect="1"/>
          </p:cNvPicPr>
          <p:nvPr/>
        </p:nvPicPr>
        <p:blipFill>
          <a:blip r:embed="rId2"/>
          <a:stretch>
            <a:fillRect/>
          </a:stretch>
        </p:blipFill>
        <p:spPr>
          <a:xfrm>
            <a:off x="5943600" y="2816580"/>
            <a:ext cx="2604927" cy="3723429"/>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2917280"/>
              </p:ext>
            </p:extLst>
          </p:nvPr>
        </p:nvGraphicFramePr>
        <p:xfrm>
          <a:off x="344805" y="3352800"/>
          <a:ext cx="5156835" cy="3566160"/>
        </p:xfrm>
        <a:graphic>
          <a:graphicData uri="http://schemas.openxmlformats.org/drawingml/2006/table">
            <a:tbl>
              <a:tblPr firstRow="1" bandRow="1">
                <a:tableStyleId>{5C22544A-7EE6-4342-B048-85BDC9FD1C3A}</a:tableStyleId>
              </a:tblPr>
              <a:tblGrid>
                <a:gridCol w="1139338">
                  <a:extLst>
                    <a:ext uri="{9D8B030D-6E8A-4147-A177-3AD203B41FA5}">
                      <a16:colId xmlns:a16="http://schemas.microsoft.com/office/drawing/2014/main" val="1211622392"/>
                    </a:ext>
                  </a:extLst>
                </a:gridCol>
                <a:gridCol w="4017497">
                  <a:extLst>
                    <a:ext uri="{9D8B030D-6E8A-4147-A177-3AD203B41FA5}">
                      <a16:colId xmlns:a16="http://schemas.microsoft.com/office/drawing/2014/main" val="445177790"/>
                    </a:ext>
                  </a:extLst>
                </a:gridCol>
              </a:tblGrid>
              <a:tr h="370840">
                <a:tc gridSpan="2">
                  <a:txBody>
                    <a:bodyPr/>
                    <a:lstStyle/>
                    <a:p>
                      <a:r>
                        <a:rPr kumimoji="1" lang="ja-JP" altLang="en-US" sz="2000" dirty="0" smtClean="0">
                          <a:solidFill>
                            <a:schemeClr val="tx1"/>
                          </a:solidFill>
                          <a:latin typeface="メイリオ" panose="020B0604030504040204" pitchFamily="50" charset="-128"/>
                          <a:ea typeface="メイリオ" panose="020B0604030504040204" pitchFamily="50" charset="-128"/>
                        </a:rPr>
                        <a:t>新着情報</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hMerge="1">
                  <a:txBody>
                    <a:bodyPr/>
                    <a:lstStyle/>
                    <a:p>
                      <a:endParaRPr kumimoji="1" lang="ja-JP" altLang="en-US" dirty="0"/>
                    </a:p>
                  </a:txBody>
                  <a:tcPr/>
                </a:tc>
                <a:extLst>
                  <a:ext uri="{0D108BD9-81ED-4DB2-BD59-A6C34878D82A}">
                    <a16:rowId xmlns:a16="http://schemas.microsoft.com/office/drawing/2014/main" val="3953624409"/>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smtClean="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1749368092"/>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smtClean="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3045153566"/>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smtClean="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4174352229"/>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smtClean="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3977818600"/>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3004930803"/>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4272412108"/>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152760059"/>
                  </a:ext>
                </a:extLst>
              </a:tr>
              <a:tr h="370840">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tc>
                  <a:txBody>
                    <a:bodyPr/>
                    <a:lstStyle/>
                    <a:p>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oFill/>
                  </a:tcPr>
                </a:tc>
                <a:extLst>
                  <a:ext uri="{0D108BD9-81ED-4DB2-BD59-A6C34878D82A}">
                    <a16:rowId xmlns:a16="http://schemas.microsoft.com/office/drawing/2014/main" val="3754109712"/>
                  </a:ext>
                </a:extLst>
              </a:tr>
            </a:tbl>
          </a:graphicData>
        </a:graphic>
      </p:graphicFrame>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400050" y="5971383"/>
            <a:ext cx="1383302" cy="510979"/>
          </a:xfrm>
          <a:prstGeom prst="rect">
            <a:avLst/>
          </a:prstGeom>
          <a:noFill/>
          <a:ln>
            <a:noFill/>
          </a:ln>
        </p:spPr>
      </p:pic>
      <p:sp>
        <p:nvSpPr>
          <p:cNvPr id="8" name="Rectangle 3"/>
          <p:cNvSpPr txBox="1">
            <a:spLocks noChangeArrowheads="1"/>
          </p:cNvSpPr>
          <p:nvPr/>
        </p:nvSpPr>
        <p:spPr bwMode="auto">
          <a:xfrm>
            <a:off x="1783352" y="6018812"/>
            <a:ext cx="1252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kumimoji="1" sz="2400" kern="1200">
                <a:solidFill>
                  <a:schemeClr val="tx1"/>
                </a:solidFill>
                <a:latin typeface="+mn-lt"/>
                <a:ea typeface="+mn-ea"/>
                <a:cs typeface="+mn-cs"/>
              </a:defRPr>
            </a:lvl1pPr>
            <a:lvl2pPr marL="457200" indent="0" algn="ctr" rtl="0" fontAlgn="base">
              <a:spcBef>
                <a:spcPct val="20000"/>
              </a:spcBef>
              <a:spcAft>
                <a:spcPct val="0"/>
              </a:spcAft>
              <a:buNone/>
              <a:defRPr kumimoji="1" sz="2000" kern="1200">
                <a:solidFill>
                  <a:schemeClr val="tx1"/>
                </a:solidFill>
                <a:latin typeface="+mn-lt"/>
                <a:ea typeface="+mn-ea"/>
                <a:cs typeface="+mn-cs"/>
              </a:defRPr>
            </a:lvl2pPr>
            <a:lvl3pPr marL="914400" indent="0" algn="ctr" rtl="0" fontAlgn="base">
              <a:spcBef>
                <a:spcPct val="20000"/>
              </a:spcBef>
              <a:spcAft>
                <a:spcPct val="0"/>
              </a:spcAft>
              <a:buNone/>
              <a:defRPr kumimoji="1" sz="1800" kern="1200">
                <a:solidFill>
                  <a:schemeClr val="tx1"/>
                </a:solidFill>
                <a:latin typeface="+mn-lt"/>
                <a:ea typeface="+mn-ea"/>
                <a:cs typeface="+mn-cs"/>
              </a:defRPr>
            </a:lvl3pPr>
            <a:lvl4pPr marL="1371600" indent="0" algn="ctr" rtl="0" fontAlgn="base">
              <a:spcBef>
                <a:spcPct val="20000"/>
              </a:spcBef>
              <a:spcAft>
                <a:spcPct val="0"/>
              </a:spcAft>
              <a:buNone/>
              <a:defRPr kumimoji="1" sz="1600" kern="1200">
                <a:solidFill>
                  <a:schemeClr val="tx1"/>
                </a:solidFill>
                <a:latin typeface="+mn-lt"/>
                <a:ea typeface="+mn-ea"/>
                <a:cs typeface="+mn-cs"/>
              </a:defRPr>
            </a:lvl4pPr>
            <a:lvl5pPr marL="1828800" indent="0" algn="ctr" rtl="0" fontAlgn="base">
              <a:spcBef>
                <a:spcPct val="20000"/>
              </a:spcBef>
              <a:spcAft>
                <a:spcPct val="0"/>
              </a:spcAft>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en-US" altLang="ja-JP" sz="2000" dirty="0" err="1" smtClean="0">
                <a:latin typeface="メイリオ" panose="020B0604030504040204" pitchFamily="50" charset="-128"/>
                <a:ea typeface="メイリオ" panose="020B0604030504040204" pitchFamily="50" charset="-128"/>
              </a:rPr>
              <a:t>Go.Ota</a:t>
            </a:r>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808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Tips015</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800" dirty="0">
                <a:latin typeface="メイリオ" panose="020B0604030504040204" pitchFamily="50" charset="-128"/>
                <a:ea typeface="メイリオ" panose="020B0604030504040204" pitchFamily="50" charset="-128"/>
              </a:rPr>
              <a:t>ランダムな文字列を表示する</a:t>
            </a:r>
          </a:p>
          <a:p>
            <a:pPr lvl="0" algn="l">
              <a:spcBef>
                <a:spcPct val="50000"/>
              </a:spcBef>
            </a:pP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予め文字列をコスチュームで用意しておいて、ランダムに表示します。</a:t>
            </a:r>
          </a:p>
        </p:txBody>
      </p:sp>
      <p:pic>
        <p:nvPicPr>
          <p:cNvPr id="2" name="図 1"/>
          <p:cNvPicPr>
            <a:picLocks noChangeAspect="1"/>
          </p:cNvPicPr>
          <p:nvPr/>
        </p:nvPicPr>
        <p:blipFill>
          <a:blip r:embed="rId2"/>
          <a:stretch>
            <a:fillRect/>
          </a:stretch>
        </p:blipFill>
        <p:spPr>
          <a:xfrm>
            <a:off x="4038600" y="1143000"/>
            <a:ext cx="3860773" cy="2919412"/>
          </a:xfrm>
          <a:prstGeom prst="rect">
            <a:avLst/>
          </a:prstGeom>
        </p:spPr>
      </p:pic>
      <p:pic>
        <p:nvPicPr>
          <p:cNvPr id="3" name="図 2"/>
          <p:cNvPicPr>
            <a:picLocks noChangeAspect="1"/>
          </p:cNvPicPr>
          <p:nvPr/>
        </p:nvPicPr>
        <p:blipFill>
          <a:blip r:embed="rId3"/>
          <a:stretch>
            <a:fillRect/>
          </a:stretch>
        </p:blipFill>
        <p:spPr>
          <a:xfrm>
            <a:off x="1181100" y="1143000"/>
            <a:ext cx="990600" cy="3238500"/>
          </a:xfrm>
          <a:prstGeom prst="rect">
            <a:avLst/>
          </a:prstGeom>
        </p:spPr>
      </p:pic>
      <p:sp>
        <p:nvSpPr>
          <p:cNvPr id="6" name="右矢印 5"/>
          <p:cNvSpPr/>
          <p:nvPr/>
        </p:nvSpPr>
        <p:spPr bwMode="auto">
          <a:xfrm>
            <a:off x="2451073" y="1756128"/>
            <a:ext cx="1295400" cy="533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7" name="テキスト ボックス 6"/>
          <p:cNvSpPr txBox="1"/>
          <p:nvPr/>
        </p:nvSpPr>
        <p:spPr>
          <a:xfrm>
            <a:off x="2286000" y="2602706"/>
            <a:ext cx="1460473" cy="830997"/>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ランダムに表示</a:t>
            </a:r>
          </a:p>
        </p:txBody>
      </p:sp>
    </p:spTree>
    <p:extLst>
      <p:ext uri="{BB962C8B-B14F-4D97-AF65-F5344CB8AC3E}">
        <p14:creationId xmlns:p14="http://schemas.microsoft.com/office/powerpoint/2010/main" val="2752758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Tips014</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スプライトを切り抜く</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背景を透けるようにする</a:t>
            </a:r>
          </a:p>
          <a:p>
            <a:pPr lvl="0" algn="l">
              <a:spcBef>
                <a:spcPct val="50000"/>
              </a:spcBef>
            </a:pP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を指定して塗りつぶしを行うと、</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Web</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などで見つけ</a:t>
            </a:r>
            <a:r>
              <a:rPr kumimoji="1" lang="ja-JP" altLang="en-US" sz="2400" b="0" i="0" u="none" strike="noStrike" kern="1200" cap="none" spc="0"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cs typeface="+mn-cs"/>
              </a:rPr>
              <a:t>だ</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イラストや画像を切り抜いて、背景をすけるようにできます。</a:t>
            </a:r>
          </a:p>
        </p:txBody>
      </p:sp>
      <p:pic>
        <p:nvPicPr>
          <p:cNvPr id="2" name="図 1"/>
          <p:cNvPicPr>
            <a:picLocks noChangeAspect="1"/>
          </p:cNvPicPr>
          <p:nvPr/>
        </p:nvPicPr>
        <p:blipFill>
          <a:blip r:embed="rId2"/>
          <a:stretch>
            <a:fillRect/>
          </a:stretch>
        </p:blipFill>
        <p:spPr>
          <a:xfrm>
            <a:off x="2286000" y="858798"/>
            <a:ext cx="4267200" cy="3705225"/>
          </a:xfrm>
          <a:prstGeom prst="rect">
            <a:avLst/>
          </a:prstGeom>
        </p:spPr>
      </p:pic>
      <p:sp>
        <p:nvSpPr>
          <p:cNvPr id="3" name="楕円 2"/>
          <p:cNvSpPr/>
          <p:nvPr/>
        </p:nvSpPr>
        <p:spPr bwMode="auto">
          <a:xfrm>
            <a:off x="2209800" y="3048000"/>
            <a:ext cx="609600" cy="381000"/>
          </a:xfrm>
          <a:prstGeom prst="ellipse">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417679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Tips013</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en-US" altLang="ja-JP" sz="2800" dirty="0">
                <a:solidFill>
                  <a:srgbClr val="000000"/>
                </a:solidFill>
                <a:latin typeface="メイリオ" panose="020B0604030504040204" pitchFamily="50" charset="-128"/>
                <a:ea typeface="メイリオ" panose="020B0604030504040204" pitchFamily="50" charset="-128"/>
              </a:rPr>
              <a:t>PC</a:t>
            </a:r>
            <a:r>
              <a:rPr lang="ja-JP" altLang="en-US" sz="2800" dirty="0">
                <a:solidFill>
                  <a:srgbClr val="000000"/>
                </a:solidFill>
                <a:latin typeface="メイリオ" panose="020B0604030504040204" pitchFamily="50" charset="-128"/>
                <a:ea typeface="メイリオ" panose="020B0604030504040204" pitchFamily="50" charset="-128"/>
              </a:rPr>
              <a:t>画面の切り取りと利用</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上記のキーを使用すると、現在</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PC</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上に表示されているものをイメージ</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ビットマップ</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としてコピーすることができます。ペイントなどのツールに、それを張り付けて加工し、画像ファイルとして保存することにより利用できます。</a:t>
            </a:r>
          </a:p>
        </p:txBody>
      </p:sp>
      <p:pic>
        <p:nvPicPr>
          <p:cNvPr id="4" name="図 3"/>
          <p:cNvPicPr>
            <a:picLocks noChangeAspect="1"/>
          </p:cNvPicPr>
          <p:nvPr/>
        </p:nvPicPr>
        <p:blipFill>
          <a:blip r:embed="rId2"/>
          <a:stretch>
            <a:fillRect/>
          </a:stretch>
        </p:blipFill>
        <p:spPr>
          <a:xfrm>
            <a:off x="335280" y="978967"/>
            <a:ext cx="2941320" cy="1981723"/>
          </a:xfrm>
          <a:prstGeom prst="rect">
            <a:avLst/>
          </a:prstGeom>
        </p:spPr>
      </p:pic>
      <p:sp>
        <p:nvSpPr>
          <p:cNvPr id="5" name="テキスト ボックス 4"/>
          <p:cNvSpPr txBox="1"/>
          <p:nvPr/>
        </p:nvSpPr>
        <p:spPr>
          <a:xfrm>
            <a:off x="320040" y="3110925"/>
            <a:ext cx="990600" cy="584775"/>
          </a:xfrm>
          <a:prstGeom prst="rect">
            <a:avLst/>
          </a:prstGeom>
          <a:noFill/>
          <a:ln w="19050">
            <a:solidFill>
              <a:schemeClr val="tx1"/>
            </a:solidFill>
          </a:ln>
        </p:spPr>
        <p:txBody>
          <a:bodyPr wrap="square" rtlCol="0">
            <a:spAutoFit/>
          </a:bodyPr>
          <a:lstStyle/>
          <a:p>
            <a:pPr algn="l"/>
            <a:r>
              <a:rPr kumimoji="1" lang="en-US" altLang="ja-JP" sz="1600" dirty="0" err="1" smtClean="0">
                <a:latin typeface="メイリオ" panose="020B0604030504040204" pitchFamily="50" charset="-128"/>
                <a:ea typeface="メイリオ" panose="020B0604030504040204" pitchFamily="50" charset="-128"/>
              </a:rPr>
              <a:t>Prt</a:t>
            </a:r>
            <a:r>
              <a:rPr kumimoji="1" lang="en-US" altLang="ja-JP" sz="1600" dirty="0" smtClean="0">
                <a:latin typeface="メイリオ" panose="020B0604030504040204" pitchFamily="50" charset="-128"/>
                <a:ea typeface="メイリオ" panose="020B0604030504040204" pitchFamily="50" charset="-128"/>
              </a:rPr>
              <a:t> </a:t>
            </a:r>
            <a:r>
              <a:rPr kumimoji="1" lang="en-US" altLang="ja-JP" sz="1600" dirty="0" err="1" smtClean="0">
                <a:latin typeface="メイリオ" panose="020B0604030504040204" pitchFamily="50" charset="-128"/>
                <a:ea typeface="メイリオ" panose="020B0604030504040204" pitchFamily="50" charset="-128"/>
              </a:rPr>
              <a:t>Sc</a:t>
            </a:r>
            <a:endParaRPr kumimoji="1" lang="en-US" altLang="ja-JP" sz="1600" dirty="0" smtClean="0">
              <a:latin typeface="メイリオ" panose="020B0604030504040204" pitchFamily="50" charset="-128"/>
              <a:ea typeface="メイリオ" panose="020B0604030504040204" pitchFamily="50" charset="-128"/>
            </a:endParaRPr>
          </a:p>
          <a:p>
            <a:pPr algn="l"/>
            <a:r>
              <a:rPr lang="en-US" altLang="ja-JP" sz="1600" dirty="0" smtClean="0">
                <a:latin typeface="メイリオ" panose="020B0604030504040204" pitchFamily="50" charset="-128"/>
                <a:ea typeface="メイリオ" panose="020B0604030504040204" pitchFamily="50" charset="-128"/>
              </a:rPr>
              <a:t>Sys </a:t>
            </a:r>
            <a:r>
              <a:rPr lang="en-US" altLang="ja-JP" sz="1600" dirty="0" err="1" smtClean="0">
                <a:latin typeface="メイリオ" panose="020B0604030504040204" pitchFamily="50" charset="-128"/>
                <a:ea typeface="メイリオ" panose="020B0604030504040204" pitchFamily="50" charset="-128"/>
              </a:rPr>
              <a:t>Rq</a:t>
            </a:r>
            <a:endParaRPr kumimoji="1" lang="ja-JP" altLang="en-US" sz="1600" dirty="0" smtClean="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42900" y="3845935"/>
            <a:ext cx="990600" cy="584775"/>
          </a:xfrm>
          <a:prstGeom prst="rect">
            <a:avLst/>
          </a:prstGeom>
          <a:noFill/>
          <a:ln w="19050">
            <a:solidFill>
              <a:schemeClr val="tx1"/>
            </a:solidFill>
          </a:ln>
        </p:spPr>
        <p:txBody>
          <a:bodyPr wrap="square" rtlCol="0">
            <a:spAutoFit/>
          </a:bodyPr>
          <a:lstStyle/>
          <a:p>
            <a:pPr algn="l"/>
            <a:r>
              <a:rPr kumimoji="1" lang="en-US" altLang="ja-JP" sz="1600" dirty="0" err="1" smtClean="0">
                <a:latin typeface="メイリオ" panose="020B0604030504040204" pitchFamily="50" charset="-128"/>
                <a:ea typeface="メイリオ" panose="020B0604030504040204" pitchFamily="50" charset="-128"/>
              </a:rPr>
              <a:t>Prt</a:t>
            </a:r>
            <a:r>
              <a:rPr kumimoji="1" lang="en-US" altLang="ja-JP" sz="1600" dirty="0" smtClean="0">
                <a:latin typeface="メイリオ" panose="020B0604030504040204" pitchFamily="50" charset="-128"/>
                <a:ea typeface="メイリオ" panose="020B0604030504040204" pitchFamily="50" charset="-128"/>
              </a:rPr>
              <a:t> </a:t>
            </a:r>
            <a:r>
              <a:rPr kumimoji="1" lang="en-US" altLang="ja-JP" sz="1600" dirty="0" err="1" smtClean="0">
                <a:latin typeface="メイリオ" panose="020B0604030504040204" pitchFamily="50" charset="-128"/>
                <a:ea typeface="メイリオ" panose="020B0604030504040204" pitchFamily="50" charset="-128"/>
              </a:rPr>
              <a:t>Sc</a:t>
            </a:r>
            <a:endParaRPr kumimoji="1" lang="en-US" altLang="ja-JP" sz="1600" dirty="0" smtClean="0">
              <a:latin typeface="メイリオ" panose="020B0604030504040204" pitchFamily="50" charset="-128"/>
              <a:ea typeface="メイリオ" panose="020B0604030504040204" pitchFamily="50" charset="-128"/>
            </a:endParaRPr>
          </a:p>
          <a:p>
            <a:pPr algn="l"/>
            <a:r>
              <a:rPr lang="en-US" altLang="ja-JP" sz="1600" dirty="0" smtClean="0">
                <a:latin typeface="メイリオ" panose="020B0604030504040204" pitchFamily="50" charset="-128"/>
                <a:ea typeface="メイリオ" panose="020B0604030504040204" pitchFamily="50" charset="-128"/>
              </a:rPr>
              <a:t>Sys </a:t>
            </a:r>
            <a:r>
              <a:rPr lang="en-US" altLang="ja-JP" sz="1600" dirty="0" err="1" smtClean="0">
                <a:latin typeface="メイリオ" panose="020B0604030504040204" pitchFamily="50" charset="-128"/>
                <a:ea typeface="メイリオ" panose="020B0604030504040204" pitchFamily="50" charset="-128"/>
              </a:rPr>
              <a:t>Rq</a:t>
            </a:r>
            <a:endParaRPr kumimoji="1" lang="ja-JP" altLang="en-US" sz="16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397318" y="3234035"/>
            <a:ext cx="6832282"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smtClean="0">
                <a:solidFill>
                  <a:srgbClr val="000000"/>
                </a:solidFill>
                <a:latin typeface="メイリオ" panose="020B0604030504040204" pitchFamily="50" charset="-128"/>
                <a:ea typeface="メイリオ" panose="020B0604030504040204" pitchFamily="50" charset="-128"/>
              </a:rPr>
              <a:t>画面イメージのコピー</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Alt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キー  </a:t>
            </a:r>
            <a:r>
              <a:rPr lang="ja-JP" altLang="en-US" sz="2400" dirty="0">
                <a:solidFill>
                  <a:srgbClr val="000000"/>
                </a:solidFill>
                <a:latin typeface="メイリオ" panose="020B0604030504040204" pitchFamily="50" charset="-128"/>
                <a:ea typeface="メイリオ" panose="020B0604030504040204" pitchFamily="50" charset="-128"/>
              </a:rPr>
              <a:t>現在</a:t>
            </a:r>
            <a:r>
              <a:rPr lang="ja-JP" altLang="en-US" sz="2400" dirty="0" smtClean="0">
                <a:solidFill>
                  <a:srgbClr val="000000"/>
                </a:solidFill>
                <a:latin typeface="メイリオ" panose="020B0604030504040204" pitchFamily="50" charset="-128"/>
                <a:ea typeface="メイリオ" panose="020B0604030504040204" pitchFamily="50" charset="-128"/>
              </a:rPr>
              <a:t>のウィンドのイメージのコピー</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右矢印 7"/>
          <p:cNvSpPr/>
          <p:nvPr/>
        </p:nvSpPr>
        <p:spPr bwMode="auto">
          <a:xfrm>
            <a:off x="3436620" y="1663522"/>
            <a:ext cx="533400" cy="6119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4038600" y="997761"/>
            <a:ext cx="2259604" cy="1995771"/>
          </a:xfrm>
          <a:prstGeom prst="rect">
            <a:avLst/>
          </a:prstGeom>
        </p:spPr>
      </p:pic>
      <p:sp>
        <p:nvSpPr>
          <p:cNvPr id="14" name="右矢印 13"/>
          <p:cNvSpPr/>
          <p:nvPr/>
        </p:nvSpPr>
        <p:spPr bwMode="auto">
          <a:xfrm>
            <a:off x="6397264" y="1663522"/>
            <a:ext cx="533400" cy="6119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5" name="テキスト ボックス 14"/>
          <p:cNvSpPr txBox="1"/>
          <p:nvPr/>
        </p:nvSpPr>
        <p:spPr>
          <a:xfrm>
            <a:off x="7060204" y="1272908"/>
            <a:ext cx="1689598"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Jpeg</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などの画像として保存し利用</a:t>
            </a:r>
          </a:p>
        </p:txBody>
      </p:sp>
    </p:spTree>
    <p:extLst>
      <p:ext uri="{BB962C8B-B14F-4D97-AF65-F5344CB8AC3E}">
        <p14:creationId xmlns:p14="http://schemas.microsoft.com/office/powerpoint/2010/main" val="2412614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Tips012</a:t>
            </a:r>
            <a:r>
              <a:rPr lang="ja-JP" altLang="en-US" sz="2800" dirty="0">
                <a:solidFill>
                  <a:srgbClr val="000000"/>
                </a:solidFill>
                <a:latin typeface="メイリオ" panose="020B0604030504040204" pitchFamily="50" charset="-128"/>
                <a:ea typeface="メイリオ" panose="020B0604030504040204" pitchFamily="50" charset="-128"/>
              </a:rPr>
              <a:t>　透明スプライトよる透明ボタンの作成</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見た目の</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幽霊の効果</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99</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にすると、スプライトはほとんど透明になります。例えば、背景にボタンの意味を書いておくと透明なボタンとして利用できます。</a:t>
            </a:r>
          </a:p>
          <a:p>
            <a:pPr algn="l"/>
            <a:r>
              <a:rPr lang="ja-JP" altLang="en-US" sz="2400" dirty="0">
                <a:solidFill>
                  <a:srgbClr val="000000"/>
                </a:solidFill>
                <a:latin typeface="メイリオ" panose="020B0604030504040204" pitchFamily="50" charset="-128"/>
                <a:ea typeface="メイリオ" panose="020B0604030504040204" pitchFamily="50" charset="-128"/>
              </a:rPr>
              <a:t>プログラム名</a:t>
            </a:r>
            <a:r>
              <a:rPr lang="en-US" altLang="ja-JP" sz="2400" dirty="0">
                <a:solidFill>
                  <a:srgbClr val="000000"/>
                </a:solidFill>
                <a:latin typeface="メイリオ" panose="020B0604030504040204" pitchFamily="50" charset="-128"/>
                <a:ea typeface="メイリオ" panose="020B0604030504040204" pitchFamily="50" charset="-128"/>
              </a:rPr>
              <a:t>: Tips</a:t>
            </a:r>
            <a:r>
              <a:rPr lang="ja-JP" altLang="en-US" sz="2400" dirty="0">
                <a:solidFill>
                  <a:srgbClr val="000000"/>
                </a:solidFill>
                <a:latin typeface="メイリオ" panose="020B0604030504040204" pitchFamily="50" charset="-128"/>
                <a:ea typeface="メイリオ" panose="020B0604030504040204" pitchFamily="50" charset="-128"/>
              </a:rPr>
              <a:t>透明ボタン</a:t>
            </a:r>
            <a:r>
              <a:rPr lang="en-US" altLang="ja-JP" sz="2400" dirty="0">
                <a:solidFill>
                  <a:srgbClr val="000000"/>
                </a:solidFill>
                <a:latin typeface="メイリオ" panose="020B0604030504040204" pitchFamily="50" charset="-128"/>
                <a:ea typeface="メイリオ" panose="020B0604030504040204" pitchFamily="50" charset="-128"/>
              </a:rPr>
              <a:t>.sb3</a:t>
            </a:r>
            <a:endParaRPr lang="ja-JP" altLang="en-US" sz="2400" dirty="0">
              <a:solidFill>
                <a:srgbClr val="00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04800" y="3592235"/>
            <a:ext cx="48768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メイリオ" panose="020B0604030504040204" pitchFamily="50" charset="-128"/>
                <a:ea typeface="メイリオ" panose="020B0604030504040204" pitchFamily="50" charset="-128"/>
              </a:rPr>
              <a:t>幽霊</a:t>
            </a:r>
            <a:r>
              <a:rPr lang="ja-JP" altLang="en-US" sz="2400" dirty="0" smtClean="0">
                <a:solidFill>
                  <a:srgbClr val="000000"/>
                </a:solidFill>
                <a:latin typeface="メイリオ" panose="020B0604030504040204" pitchFamily="50" charset="-128"/>
                <a:ea typeface="メイリオ" panose="020B0604030504040204" pitchFamily="50" charset="-128"/>
              </a:rPr>
              <a:t>の効果を使ってスプライトを透明化、したの背景が見える</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609600" y="1066800"/>
            <a:ext cx="3095625" cy="2352675"/>
          </a:xfrm>
          <a:prstGeom prst="rect">
            <a:avLst/>
          </a:prstGeom>
        </p:spPr>
      </p:pic>
      <p:pic>
        <p:nvPicPr>
          <p:cNvPr id="3" name="図 2"/>
          <p:cNvPicPr>
            <a:picLocks noChangeAspect="1"/>
          </p:cNvPicPr>
          <p:nvPr/>
        </p:nvPicPr>
        <p:blipFill>
          <a:blip r:embed="rId3"/>
          <a:stretch>
            <a:fillRect/>
          </a:stretch>
        </p:blipFill>
        <p:spPr>
          <a:xfrm>
            <a:off x="4572000" y="1095375"/>
            <a:ext cx="3076575" cy="2324100"/>
          </a:xfrm>
          <a:prstGeom prst="rect">
            <a:avLst/>
          </a:prstGeom>
        </p:spPr>
      </p:pic>
      <p:sp>
        <p:nvSpPr>
          <p:cNvPr id="6" name="右矢印 5"/>
          <p:cNvSpPr/>
          <p:nvPr/>
        </p:nvSpPr>
        <p:spPr bwMode="auto">
          <a:xfrm>
            <a:off x="3886200" y="1981200"/>
            <a:ext cx="533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7" name="図 6"/>
          <p:cNvPicPr>
            <a:picLocks noChangeAspect="1"/>
          </p:cNvPicPr>
          <p:nvPr/>
        </p:nvPicPr>
        <p:blipFill>
          <a:blip r:embed="rId4"/>
          <a:stretch>
            <a:fillRect/>
          </a:stretch>
        </p:blipFill>
        <p:spPr>
          <a:xfrm>
            <a:off x="5181600" y="3443832"/>
            <a:ext cx="2926080" cy="1300480"/>
          </a:xfrm>
          <a:prstGeom prst="rect">
            <a:avLst/>
          </a:prstGeom>
        </p:spPr>
      </p:pic>
    </p:spTree>
    <p:extLst>
      <p:ext uri="{BB962C8B-B14F-4D97-AF65-F5344CB8AC3E}">
        <p14:creationId xmlns:p14="http://schemas.microsoft.com/office/powerpoint/2010/main" val="2001916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Tips011</a:t>
            </a:r>
            <a:r>
              <a:rPr kumimoji="1" lang="ja-JP" altLang="en-US"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t>
            </a:r>
            <a:r>
              <a:rPr lang="ja-JP" altLang="en-US" sz="2600" dirty="0" smtClean="0">
                <a:solidFill>
                  <a:srgbClr val="000000"/>
                </a:solidFill>
                <a:latin typeface="メイリオ" panose="020B0604030504040204" pitchFamily="50" charset="-128"/>
                <a:ea typeface="メイリオ" panose="020B0604030504040204" pitchFamily="50" charset="-128"/>
              </a:rPr>
              <a:t>透明</a:t>
            </a:r>
            <a:r>
              <a:rPr lang="ja-JP" altLang="en-US" sz="2600" dirty="0">
                <a:solidFill>
                  <a:srgbClr val="000000"/>
                </a:solidFill>
                <a:latin typeface="メイリオ" panose="020B0604030504040204" pitchFamily="50" charset="-128"/>
                <a:ea typeface="メイリオ" panose="020B0604030504040204" pitchFamily="50" charset="-128"/>
              </a:rPr>
              <a:t>スプライトによる任意位置の文字列表示</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04800" y="4707709"/>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見た目の</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幽霊の効果</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99</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にすると、スプライトはほとんど透明になります。例えば、背景にボタンの意味を書いておくと透明なボタンとして利用できます。</a:t>
            </a:r>
          </a:p>
          <a:p>
            <a:pPr algn="l"/>
            <a:r>
              <a:rPr lang="ja-JP" altLang="en-US" sz="2400" dirty="0">
                <a:solidFill>
                  <a:srgbClr val="000000"/>
                </a:solidFill>
                <a:latin typeface="メイリオ" panose="020B0604030504040204" pitchFamily="50" charset="-128"/>
                <a:ea typeface="メイリオ" panose="020B0604030504040204" pitchFamily="50" charset="-128"/>
              </a:rPr>
              <a:t>プログラム名</a:t>
            </a:r>
            <a:r>
              <a:rPr lang="en-US" altLang="ja-JP" sz="2400" dirty="0">
                <a:solidFill>
                  <a:srgbClr val="000000"/>
                </a:solidFill>
                <a:latin typeface="メイリオ" panose="020B0604030504040204" pitchFamily="50" charset="-128"/>
                <a:ea typeface="メイリオ" panose="020B0604030504040204" pitchFamily="50" charset="-128"/>
              </a:rPr>
              <a:t>: Tips</a:t>
            </a:r>
            <a:r>
              <a:rPr lang="ja-JP" altLang="en-US" sz="2400" dirty="0">
                <a:solidFill>
                  <a:srgbClr val="000000"/>
                </a:solidFill>
                <a:latin typeface="メイリオ" panose="020B0604030504040204" pitchFamily="50" charset="-128"/>
                <a:ea typeface="メイリオ" panose="020B0604030504040204" pitchFamily="50" charset="-128"/>
              </a:rPr>
              <a:t>透明メッセージ</a:t>
            </a:r>
            <a:r>
              <a:rPr lang="en-US" altLang="ja-JP" sz="2400" dirty="0">
                <a:solidFill>
                  <a:srgbClr val="000000"/>
                </a:solidFill>
                <a:latin typeface="メイリオ" panose="020B0604030504040204" pitchFamily="50" charset="-128"/>
                <a:ea typeface="メイリオ" panose="020B0604030504040204" pitchFamily="50" charset="-128"/>
              </a:rPr>
              <a:t>.sb3</a:t>
            </a:r>
            <a:endParaRPr lang="ja-JP" altLang="en-US" sz="2400" dirty="0">
              <a:solidFill>
                <a:srgbClr val="00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04800" y="3592235"/>
            <a:ext cx="48768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幽霊</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の効果を使ってスプライトを透明化</a:t>
            </a:r>
          </a:p>
        </p:txBody>
      </p:sp>
      <p:pic>
        <p:nvPicPr>
          <p:cNvPr id="7" name="図 6"/>
          <p:cNvPicPr>
            <a:picLocks noChangeAspect="1"/>
          </p:cNvPicPr>
          <p:nvPr/>
        </p:nvPicPr>
        <p:blipFill>
          <a:blip r:embed="rId2"/>
          <a:stretch>
            <a:fillRect/>
          </a:stretch>
        </p:blipFill>
        <p:spPr>
          <a:xfrm>
            <a:off x="5593080" y="3264991"/>
            <a:ext cx="2926080" cy="1300480"/>
          </a:xfrm>
          <a:prstGeom prst="rect">
            <a:avLst/>
          </a:prstGeom>
        </p:spPr>
      </p:pic>
      <p:pic>
        <p:nvPicPr>
          <p:cNvPr id="4" name="図 3"/>
          <p:cNvPicPr>
            <a:picLocks noChangeAspect="1"/>
          </p:cNvPicPr>
          <p:nvPr/>
        </p:nvPicPr>
        <p:blipFill>
          <a:blip r:embed="rId3"/>
          <a:stretch>
            <a:fillRect/>
          </a:stretch>
        </p:blipFill>
        <p:spPr>
          <a:xfrm>
            <a:off x="1752600" y="968418"/>
            <a:ext cx="3076575" cy="2324100"/>
          </a:xfrm>
          <a:prstGeom prst="rect">
            <a:avLst/>
          </a:prstGeom>
        </p:spPr>
      </p:pic>
    </p:spTree>
    <p:extLst>
      <p:ext uri="{BB962C8B-B14F-4D97-AF65-F5344CB8AC3E}">
        <p14:creationId xmlns:p14="http://schemas.microsoft.com/office/powerpoint/2010/main" val="36475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Tips010</a:t>
            </a:r>
            <a:r>
              <a:rPr kumimoji="1" lang="ja-JP" altLang="en-US"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t>
            </a:r>
            <a:r>
              <a:rPr lang="ja-JP" altLang="en-US" sz="2600" dirty="0">
                <a:solidFill>
                  <a:srgbClr val="000000"/>
                </a:solidFill>
                <a:latin typeface="メイリオ" panose="020B0604030504040204" pitchFamily="50" charset="-128"/>
                <a:ea typeface="メイリオ" panose="020B0604030504040204" pitchFamily="50" charset="-128"/>
              </a:rPr>
              <a:t>円運動による時間経過表現</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04800" y="4707709"/>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メイリオ" panose="020B0604030504040204" pitchFamily="50" charset="-128"/>
                <a:ea typeface="メイリオ" panose="020B0604030504040204" pitchFamily="50" charset="-128"/>
              </a:rPr>
              <a:t>中心</a:t>
            </a:r>
            <a:r>
              <a:rPr lang="ja-JP" altLang="en-US" sz="2400" dirty="0" smtClean="0">
                <a:solidFill>
                  <a:srgbClr val="000000"/>
                </a:solidFill>
                <a:latin typeface="メイリオ" panose="020B0604030504040204" pitchFamily="50" charset="-128"/>
                <a:ea typeface="メイリオ" panose="020B0604030504040204" pitchFamily="50" charset="-128"/>
              </a:rPr>
              <a:t>をずらしたスプライトを回転させることで円の動きを表現することができます。時間経過していることやどうさしていることを表現します。</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lgn="l"/>
            <a:r>
              <a:rPr lang="ja-JP" altLang="en-US" sz="2400" dirty="0">
                <a:solidFill>
                  <a:srgbClr val="000000"/>
                </a:solidFill>
                <a:latin typeface="メイリオ" panose="020B0604030504040204" pitchFamily="50" charset="-128"/>
                <a:ea typeface="メイリオ" panose="020B0604030504040204" pitchFamily="50" charset="-128"/>
              </a:rPr>
              <a:t>プログラム名</a:t>
            </a:r>
            <a:r>
              <a:rPr lang="en-US" altLang="ja-JP" sz="2400" dirty="0">
                <a:solidFill>
                  <a:srgbClr val="000000"/>
                </a:solidFill>
                <a:latin typeface="メイリオ" panose="020B0604030504040204" pitchFamily="50" charset="-128"/>
                <a:ea typeface="メイリオ" panose="020B0604030504040204" pitchFamily="50" charset="-128"/>
              </a:rPr>
              <a:t>: Tips</a:t>
            </a:r>
            <a:r>
              <a:rPr lang="ja-JP" altLang="en-US" sz="2400" dirty="0">
                <a:solidFill>
                  <a:srgbClr val="000000"/>
                </a:solidFill>
                <a:latin typeface="メイリオ" panose="020B0604030504040204" pitchFamily="50" charset="-128"/>
                <a:ea typeface="メイリオ" panose="020B0604030504040204" pitchFamily="50" charset="-128"/>
              </a:rPr>
              <a:t>時間経過円</a:t>
            </a:r>
            <a:r>
              <a:rPr lang="en-US" altLang="ja-JP" sz="2400" dirty="0">
                <a:solidFill>
                  <a:srgbClr val="000000"/>
                </a:solidFill>
                <a:latin typeface="メイリオ" panose="020B0604030504040204" pitchFamily="50" charset="-128"/>
                <a:ea typeface="メイリオ" panose="020B0604030504040204" pitchFamily="50" charset="-128"/>
              </a:rPr>
              <a:t>01.sb3</a:t>
            </a:r>
            <a:endParaRPr lang="ja-JP" altLang="en-US" sz="2400" dirty="0">
              <a:solidFill>
                <a:srgbClr val="00000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607695" y="1068950"/>
            <a:ext cx="3933825" cy="3457575"/>
          </a:xfrm>
          <a:prstGeom prst="rect">
            <a:avLst/>
          </a:prstGeom>
        </p:spPr>
      </p:pic>
    </p:spTree>
    <p:extLst>
      <p:ext uri="{BB962C8B-B14F-4D97-AF65-F5344CB8AC3E}">
        <p14:creationId xmlns:p14="http://schemas.microsoft.com/office/powerpoint/2010/main" val="2461012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Tips009</a:t>
            </a:r>
            <a:r>
              <a:rPr lang="ja-JP" altLang="en-US" sz="2600" dirty="0">
                <a:solidFill>
                  <a:srgbClr val="000000"/>
                </a:solidFill>
                <a:latin typeface="メイリオ" panose="020B0604030504040204" pitchFamily="50" charset="-128"/>
                <a:ea typeface="メイリオ" panose="020B0604030504040204" pitchFamily="50" charset="-128"/>
              </a:rPr>
              <a:t>　線運動による時間経過表現</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スプライトを繰り返し移動させることで、直線的な繰り返し運動を表現することができます。時間経過していることや動作していることを表現します。</a:t>
            </a:r>
          </a:p>
          <a:p>
            <a:pPr lvl="0" algn="l"/>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en-US" altLang="ja-JP" sz="2400" dirty="0">
                <a:solidFill>
                  <a:srgbClr val="000000"/>
                </a:solidFill>
                <a:latin typeface="メイリオ" panose="020B0604030504040204" pitchFamily="50" charset="-128"/>
                <a:ea typeface="メイリオ" panose="020B0604030504040204" pitchFamily="50" charset="-128"/>
              </a:rPr>
              <a:t>Tips</a:t>
            </a:r>
            <a:r>
              <a:rPr lang="ja-JP" altLang="en-US" sz="2400" dirty="0">
                <a:solidFill>
                  <a:srgbClr val="000000"/>
                </a:solidFill>
                <a:latin typeface="メイリオ" panose="020B0604030504040204" pitchFamily="50" charset="-128"/>
                <a:ea typeface="メイリオ" panose="020B0604030504040204" pitchFamily="50" charset="-128"/>
              </a:rPr>
              <a:t>時間経過線</a:t>
            </a:r>
            <a:r>
              <a:rPr lang="en-US" altLang="ja-JP" sz="2400" dirty="0">
                <a:solidFill>
                  <a:srgbClr val="000000"/>
                </a:solidFill>
                <a:latin typeface="メイリオ" panose="020B0604030504040204" pitchFamily="50" charset="-128"/>
                <a:ea typeface="メイリオ" panose="020B0604030504040204" pitchFamily="50" charset="-128"/>
              </a:rPr>
              <a:t>01.sb3</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2"/>
          <a:stretch>
            <a:fillRect/>
          </a:stretch>
        </p:blipFill>
        <p:spPr>
          <a:xfrm>
            <a:off x="1119188" y="1069697"/>
            <a:ext cx="3452812" cy="3365557"/>
          </a:xfrm>
          <a:prstGeom prst="rect">
            <a:avLst/>
          </a:prstGeom>
        </p:spPr>
      </p:pic>
    </p:spTree>
    <p:extLst>
      <p:ext uri="{BB962C8B-B14F-4D97-AF65-F5344CB8AC3E}">
        <p14:creationId xmlns:p14="http://schemas.microsoft.com/office/powerpoint/2010/main" val="3111309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Tips008</a:t>
            </a: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600" dirty="0">
                <a:solidFill>
                  <a:srgbClr val="000000"/>
                </a:solidFill>
                <a:latin typeface="メイリオ" panose="020B0604030504040204" pitchFamily="50" charset="-128"/>
                <a:ea typeface="メイリオ" panose="020B0604030504040204" pitchFamily="50" charset="-128"/>
              </a:rPr>
              <a:t>リストを利用したクイズ問題</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リストを活用してプログラムを作りましょう。</a:t>
            </a:r>
            <a:b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例えば、クイズなどもリストに問題と答えを入れておくとすっきりしたプログラムを作ることができます。</a:t>
            </a:r>
          </a:p>
          <a:p>
            <a:pPr lvl="0" algn="l"/>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en-US" altLang="ja-JP" sz="2400" dirty="0">
                <a:solidFill>
                  <a:srgbClr val="000000"/>
                </a:solidFill>
                <a:latin typeface="メイリオ" panose="020B0604030504040204" pitchFamily="50" charset="-128"/>
                <a:ea typeface="メイリオ" panose="020B0604030504040204" pitchFamily="50" charset="-128"/>
              </a:rPr>
              <a:t>Tips</a:t>
            </a:r>
            <a:r>
              <a:rPr lang="ja-JP" altLang="en-US" sz="2400" dirty="0">
                <a:solidFill>
                  <a:srgbClr val="000000"/>
                </a:solidFill>
                <a:latin typeface="メイリオ" panose="020B0604030504040204" pitchFamily="50" charset="-128"/>
                <a:ea typeface="メイリオ" panose="020B0604030504040204" pitchFamily="50" charset="-128"/>
              </a:rPr>
              <a:t>クイズ</a:t>
            </a:r>
            <a:r>
              <a:rPr lang="en-US" altLang="ja-JP" sz="2400" dirty="0">
                <a:solidFill>
                  <a:srgbClr val="000000"/>
                </a:solidFill>
                <a:latin typeface="メイリオ" panose="020B0604030504040204" pitchFamily="50" charset="-128"/>
                <a:ea typeface="メイリオ" panose="020B0604030504040204" pitchFamily="50" charset="-128"/>
              </a:rPr>
              <a:t>01.sb3</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066800" y="1066800"/>
            <a:ext cx="4229100" cy="3210506"/>
          </a:xfrm>
          <a:prstGeom prst="rect">
            <a:avLst/>
          </a:prstGeom>
        </p:spPr>
      </p:pic>
    </p:spTree>
    <p:extLst>
      <p:ext uri="{BB962C8B-B14F-4D97-AF65-F5344CB8AC3E}">
        <p14:creationId xmlns:p14="http://schemas.microsoft.com/office/powerpoint/2010/main" val="2362170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Tips007</a:t>
            </a: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スプライトを並べた模様作り</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572000"/>
            <a:ext cx="8229600"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スプライトと</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スタンプ</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を利用することで模様を作ることができます。コスチュームで変えれば、よりカラフルな模様を作ることができます。</a:t>
            </a:r>
            <a:b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カスタムブロック内に入れると高速描画も可能です</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Tips</a:t>
            </a: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スプライト模様</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01.sb3</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2"/>
          <a:stretch>
            <a:fillRect/>
          </a:stretch>
        </p:blipFill>
        <p:spPr>
          <a:xfrm>
            <a:off x="914400" y="990600"/>
            <a:ext cx="3895725" cy="2964139"/>
          </a:xfrm>
          <a:prstGeom prst="rect">
            <a:avLst/>
          </a:prstGeom>
        </p:spPr>
      </p:pic>
    </p:spTree>
    <p:extLst>
      <p:ext uri="{BB962C8B-B14F-4D97-AF65-F5344CB8AC3E}">
        <p14:creationId xmlns:p14="http://schemas.microsoft.com/office/powerpoint/2010/main" val="3181245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Tips006</a:t>
            </a: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600" dirty="0">
                <a:solidFill>
                  <a:srgbClr val="000000"/>
                </a:solidFill>
                <a:latin typeface="メイリオ" panose="020B0604030504040204" pitchFamily="50" charset="-128"/>
                <a:ea typeface="メイリオ" panose="020B0604030504040204" pitchFamily="50" charset="-128"/>
              </a:rPr>
              <a:t>ペンを使用したマス目描画</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572000"/>
            <a:ext cx="8229600"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ペンを使うと規則正しい図形が表現できます。</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メイリオ" panose="020B0604030504040204" pitchFamily="50" charset="-128"/>
                <a:ea typeface="メイリオ" panose="020B0604030504040204" pitchFamily="50" charset="-128"/>
              </a:rPr>
              <a:t>ペン</a:t>
            </a:r>
            <a:r>
              <a:rPr lang="ja-JP" altLang="en-US" sz="2400" dirty="0" smtClean="0">
                <a:solidFill>
                  <a:srgbClr val="000000"/>
                </a:solidFill>
                <a:latin typeface="メイリオ" panose="020B0604030504040204" pitchFamily="50" charset="-128"/>
                <a:ea typeface="メイリオ" panose="020B0604030504040204" pitchFamily="50" charset="-128"/>
              </a:rPr>
              <a:t>は</a:t>
            </a:r>
            <a:r>
              <a:rPr lang="en-US" altLang="ja-JP" sz="2400" dirty="0" smtClean="0">
                <a:solidFill>
                  <a:srgbClr val="000000"/>
                </a:solidFill>
                <a:latin typeface="メイリオ" panose="020B0604030504040204" pitchFamily="50" charset="-128"/>
                <a:ea typeface="メイリオ" panose="020B0604030504040204" pitchFamily="50" charset="-128"/>
              </a:rPr>
              <a:t>Ver3.0</a:t>
            </a:r>
            <a:r>
              <a:rPr lang="ja-JP" altLang="en-US" sz="2400" dirty="0" smtClean="0">
                <a:solidFill>
                  <a:srgbClr val="000000"/>
                </a:solidFill>
                <a:latin typeface="メイリオ" panose="020B0604030504040204" pitchFamily="50" charset="-128"/>
                <a:ea typeface="メイリオ" panose="020B0604030504040204" pitchFamily="50" charset="-128"/>
              </a:rPr>
              <a:t>から</a:t>
            </a:r>
            <a:r>
              <a:rPr lang="en-US" altLang="ja-JP" sz="2400" dirty="0" smtClean="0">
                <a:solidFill>
                  <a:srgbClr val="00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拡張機能を追加</a:t>
            </a:r>
            <a:r>
              <a:rPr lang="en-US" altLang="ja-JP" sz="2400" dirty="0" smtClean="0">
                <a:solidFill>
                  <a:srgbClr val="00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で使用できるようになります。</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r>
            <a:b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ブロック内に入れると高速描画も可能です</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en-US" altLang="ja-JP" sz="2400" dirty="0">
                <a:solidFill>
                  <a:srgbClr val="000000"/>
                </a:solidFill>
                <a:latin typeface="メイリオ" panose="020B0604030504040204" pitchFamily="50" charset="-128"/>
                <a:ea typeface="メイリオ" panose="020B0604030504040204" pitchFamily="50" charset="-128"/>
              </a:rPr>
              <a:t>Tips</a:t>
            </a:r>
            <a:r>
              <a:rPr lang="ja-JP" altLang="en-US" sz="2400" dirty="0">
                <a:solidFill>
                  <a:srgbClr val="000000"/>
                </a:solidFill>
                <a:latin typeface="メイリオ" panose="020B0604030504040204" pitchFamily="50" charset="-128"/>
                <a:ea typeface="メイリオ" panose="020B0604030504040204" pitchFamily="50" charset="-128"/>
              </a:rPr>
              <a:t>マス目</a:t>
            </a:r>
            <a:r>
              <a:rPr lang="en-US" altLang="ja-JP" sz="2400" dirty="0">
                <a:solidFill>
                  <a:srgbClr val="000000"/>
                </a:solidFill>
                <a:latin typeface="メイリオ" panose="020B0604030504040204" pitchFamily="50" charset="-128"/>
                <a:ea typeface="メイリオ" panose="020B0604030504040204" pitchFamily="50" charset="-128"/>
              </a:rPr>
              <a:t>01.sb3</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2"/>
          <a:stretch>
            <a:fillRect/>
          </a:stretch>
        </p:blipFill>
        <p:spPr>
          <a:xfrm>
            <a:off x="390525" y="914400"/>
            <a:ext cx="4181475" cy="3168979"/>
          </a:xfrm>
          <a:prstGeom prst="rect">
            <a:avLst/>
          </a:prstGeom>
        </p:spPr>
      </p:pic>
      <p:pic>
        <p:nvPicPr>
          <p:cNvPr id="5" name="図 4"/>
          <p:cNvPicPr>
            <a:picLocks noChangeAspect="1"/>
          </p:cNvPicPr>
          <p:nvPr/>
        </p:nvPicPr>
        <p:blipFill>
          <a:blip r:embed="rId3"/>
          <a:stretch>
            <a:fillRect/>
          </a:stretch>
        </p:blipFill>
        <p:spPr>
          <a:xfrm>
            <a:off x="4876800" y="1081575"/>
            <a:ext cx="3551311" cy="2925604"/>
          </a:xfrm>
          <a:prstGeom prst="rect">
            <a:avLst/>
          </a:prstGeom>
        </p:spPr>
      </p:pic>
    </p:spTree>
    <p:extLst>
      <p:ext uri="{BB962C8B-B14F-4D97-AF65-F5344CB8AC3E}">
        <p14:creationId xmlns:p14="http://schemas.microsoft.com/office/powerpoint/2010/main" val="374320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小技テクニック</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情報</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その</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213493949"/>
              </p:ext>
            </p:extLst>
          </p:nvPr>
        </p:nvGraphicFramePr>
        <p:xfrm>
          <a:off x="457200" y="1351240"/>
          <a:ext cx="7620000" cy="51917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19020442"/>
                    </a:ext>
                  </a:extLst>
                </a:gridCol>
                <a:gridCol w="762000">
                  <a:extLst>
                    <a:ext uri="{9D8B030D-6E8A-4147-A177-3AD203B41FA5}">
                      <a16:colId xmlns:a16="http://schemas.microsoft.com/office/drawing/2014/main" val="131323557"/>
                    </a:ext>
                  </a:extLst>
                </a:gridCol>
                <a:gridCol w="5867400">
                  <a:extLst>
                    <a:ext uri="{9D8B030D-6E8A-4147-A177-3AD203B41FA5}">
                      <a16:colId xmlns:a16="http://schemas.microsoft.com/office/drawing/2014/main" val="151092546"/>
                    </a:ext>
                  </a:extLst>
                </a:gridCol>
              </a:tblGrid>
              <a:tr h="370840">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日付</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No.</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Tips(</a:t>
                      </a:r>
                      <a:r>
                        <a:rPr kumimoji="1" lang="ja-JP" altLang="en-US" b="0" dirty="0" smtClean="0">
                          <a:solidFill>
                            <a:schemeClr val="tx1"/>
                          </a:solidFill>
                          <a:latin typeface="メイリオ" panose="020B0604030504040204" pitchFamily="50" charset="-128"/>
                          <a:ea typeface="メイリオ" panose="020B0604030504040204" pitchFamily="50" charset="-128"/>
                        </a:rPr>
                        <a:t>小技テクニック</a:t>
                      </a:r>
                      <a:r>
                        <a:rPr kumimoji="1" lang="en-US" altLang="ja-JP" b="0" dirty="0" smtClean="0">
                          <a:solidFill>
                            <a:schemeClr val="tx1"/>
                          </a:solidFill>
                          <a:latin typeface="メイリオ" panose="020B0604030504040204" pitchFamily="50" charset="-128"/>
                          <a:ea typeface="メイリオ" panose="020B0604030504040204" pitchFamily="50" charset="-128"/>
                        </a:rPr>
                        <a:t>)</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676132"/>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11/06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020</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Scratch</a:t>
                      </a:r>
                      <a:r>
                        <a:rPr kumimoji="1" lang="ja-JP" altLang="en-US" b="0" dirty="0" smtClean="0">
                          <a:solidFill>
                            <a:schemeClr val="tx1"/>
                          </a:solidFill>
                          <a:latin typeface="メイリオ" panose="020B0604030504040204" pitchFamily="50" charset="-128"/>
                          <a:ea typeface="メイリオ" panose="020B0604030504040204" pitchFamily="50" charset="-128"/>
                        </a:rPr>
                        <a:t>がしゃべる。</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309499"/>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10/22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019</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カード並べ</a:t>
                      </a:r>
                      <a:r>
                        <a:rPr kumimoji="1" lang="en-US" altLang="ja-JP" b="0" dirty="0" smtClean="0">
                          <a:solidFill>
                            <a:schemeClr val="tx1"/>
                          </a:solidFill>
                          <a:latin typeface="メイリオ" panose="020B0604030504040204" pitchFamily="50" charset="-128"/>
                          <a:ea typeface="メイリオ" panose="020B0604030504040204" pitchFamily="50" charset="-128"/>
                        </a:rPr>
                        <a:t>(</a:t>
                      </a:r>
                      <a:r>
                        <a:rPr kumimoji="1" lang="ja-JP" altLang="en-US" b="0" dirty="0" smtClean="0">
                          <a:solidFill>
                            <a:schemeClr val="tx1"/>
                          </a:solidFill>
                          <a:latin typeface="メイリオ" panose="020B0604030504040204" pitchFamily="50" charset="-128"/>
                          <a:ea typeface="メイリオ" panose="020B0604030504040204" pitchFamily="50" charset="-128"/>
                        </a:rPr>
                        <a:t>数字を重複なく並べます</a:t>
                      </a:r>
                      <a:r>
                        <a:rPr kumimoji="1" lang="en-US" altLang="ja-JP" b="0" dirty="0" smtClean="0">
                          <a:solidFill>
                            <a:schemeClr val="tx1"/>
                          </a:solidFill>
                          <a:latin typeface="メイリオ" panose="020B0604030504040204" pitchFamily="50" charset="-128"/>
                          <a:ea typeface="メイリオ" panose="020B0604030504040204" pitchFamily="50" charset="-128"/>
                        </a:rPr>
                        <a:t>)</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801177"/>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10/22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018</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数字配置 </a:t>
                      </a:r>
                      <a:r>
                        <a:rPr kumimoji="1" lang="en-US" altLang="ja-JP" b="0" dirty="0" smtClean="0">
                          <a:solidFill>
                            <a:schemeClr val="tx1"/>
                          </a:solidFill>
                          <a:latin typeface="メイリオ" panose="020B0604030504040204" pitchFamily="50" charset="-128"/>
                          <a:ea typeface="メイリオ" panose="020B0604030504040204" pitchFamily="50" charset="-128"/>
                        </a:rPr>
                        <a:t>(</a:t>
                      </a:r>
                      <a:r>
                        <a:rPr kumimoji="1" lang="ja-JP" altLang="en-US" b="0" dirty="0" smtClean="0">
                          <a:solidFill>
                            <a:schemeClr val="tx1"/>
                          </a:solidFill>
                          <a:latin typeface="メイリオ" panose="020B0604030504040204" pitchFamily="50" charset="-128"/>
                          <a:ea typeface="メイリオ" panose="020B0604030504040204" pitchFamily="50" charset="-128"/>
                        </a:rPr>
                        <a:t>スプライトを配置します</a:t>
                      </a:r>
                      <a:r>
                        <a:rPr kumimoji="1" lang="en-US" altLang="ja-JP" b="0" dirty="0" smtClean="0">
                          <a:solidFill>
                            <a:schemeClr val="tx1"/>
                          </a:solidFill>
                          <a:latin typeface="メイリオ" panose="020B0604030504040204" pitchFamily="50" charset="-128"/>
                          <a:ea typeface="メイリオ" panose="020B0604030504040204" pitchFamily="50" charset="-128"/>
                        </a:rPr>
                        <a:t>)</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964749"/>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10/11</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017</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変化のある表示の切り替え</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792148"/>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10/11</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回転運動</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4335256"/>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10/10</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015</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ランダムな文字列を表示する</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736678"/>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10/10</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014</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スプライトを切り抜く</a:t>
                      </a:r>
                      <a:r>
                        <a:rPr kumimoji="1" lang="en-US" altLang="ja-JP" b="0" dirty="0" smtClean="0">
                          <a:solidFill>
                            <a:schemeClr val="tx1"/>
                          </a:solidFill>
                          <a:latin typeface="メイリオ" panose="020B0604030504040204" pitchFamily="50" charset="-128"/>
                          <a:ea typeface="メイリオ" panose="020B0604030504040204" pitchFamily="50" charset="-128"/>
                        </a:rPr>
                        <a:t>/</a:t>
                      </a:r>
                      <a:r>
                        <a:rPr kumimoji="1" lang="ja-JP" altLang="en-US" b="0" dirty="0" smtClean="0">
                          <a:solidFill>
                            <a:schemeClr val="tx1"/>
                          </a:solidFill>
                          <a:latin typeface="メイリオ" panose="020B0604030504040204" pitchFamily="50" charset="-128"/>
                          <a:ea typeface="メイリオ" panose="020B0604030504040204" pitchFamily="50" charset="-128"/>
                        </a:rPr>
                        <a:t>背景を透けるようにする</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5634724"/>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PC</a:t>
                      </a:r>
                      <a:r>
                        <a:rPr kumimoji="1" lang="ja-JP" altLang="en-US" b="0" dirty="0" smtClean="0">
                          <a:solidFill>
                            <a:schemeClr val="tx1"/>
                          </a:solidFill>
                          <a:latin typeface="メイリオ" panose="020B0604030504040204" pitchFamily="50" charset="-128"/>
                          <a:ea typeface="メイリオ" panose="020B0604030504040204" pitchFamily="50" charset="-128"/>
                        </a:rPr>
                        <a:t>画面の切り取りと利用</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6201016"/>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透明スプライトよる透明ボタンの作成</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237036"/>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011</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透明スプライトによる任意位置の文字列表示</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151839"/>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010</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円運動による時間経過表現</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993581"/>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009</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線運動による時間経過表現</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1402049"/>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008</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リストを利用したクイズ問題</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326769"/>
                  </a:ext>
                </a:extLst>
              </a:tr>
            </a:tbl>
          </a:graphicData>
        </a:graphic>
      </p:graphicFrame>
      <p:sp>
        <p:nvSpPr>
          <p:cNvPr id="2" name="テキスト ボックス 1"/>
          <p:cNvSpPr txBox="1"/>
          <p:nvPr/>
        </p:nvSpPr>
        <p:spPr>
          <a:xfrm>
            <a:off x="304800" y="828020"/>
            <a:ext cx="8534400" cy="461665"/>
          </a:xfrm>
          <a:prstGeom prst="rect">
            <a:avLst/>
          </a:prstGeom>
          <a:noFill/>
        </p:spPr>
        <p:txBody>
          <a:bodyPr wrap="square" rtlCol="0">
            <a:spAutoFit/>
          </a:bodyPr>
          <a:lstStyle/>
          <a:p>
            <a:pPr algn="l"/>
            <a:r>
              <a:rPr kumimoji="1" lang="en-US" altLang="ja-JP" sz="2400" dirty="0" smtClean="0">
                <a:solidFill>
                  <a:srgbClr val="FF0000"/>
                </a:solidFill>
                <a:latin typeface="メイリオ" panose="020B0604030504040204" pitchFamily="50" charset="-128"/>
                <a:ea typeface="メイリオ" panose="020B0604030504040204" pitchFamily="50" charset="-128"/>
              </a:rPr>
              <a:t>Tips</a:t>
            </a:r>
            <a:r>
              <a:rPr kumimoji="1" lang="ja-JP" altLang="en-US" sz="2400" dirty="0" smtClean="0">
                <a:solidFill>
                  <a:srgbClr val="FF0000"/>
                </a:solidFill>
                <a:latin typeface="メイリオ" panose="020B0604030504040204" pitchFamily="50" charset="-128"/>
                <a:ea typeface="メイリオ" panose="020B0604030504040204" pitchFamily="50" charset="-128"/>
              </a:rPr>
              <a:t>情報</a:t>
            </a:r>
            <a:r>
              <a:rPr kumimoji="1" lang="en-US" altLang="ja-JP" sz="2400" dirty="0" smtClean="0">
                <a:solidFill>
                  <a:srgbClr val="FF0000"/>
                </a:solidFill>
                <a:latin typeface="メイリオ" panose="020B0604030504040204" pitchFamily="50" charset="-128"/>
                <a:ea typeface="メイリオ" panose="020B0604030504040204" pitchFamily="50" charset="-128"/>
              </a:rPr>
              <a:t>/Tips</a:t>
            </a:r>
            <a:r>
              <a:rPr kumimoji="1" lang="ja-JP" altLang="en-US" sz="2400" dirty="0" smtClean="0">
                <a:solidFill>
                  <a:srgbClr val="FF0000"/>
                </a:solidFill>
                <a:latin typeface="メイリオ" panose="020B0604030504040204" pitchFamily="50" charset="-128"/>
                <a:ea typeface="メイリオ" panose="020B0604030504040204" pitchFamily="50" charset="-128"/>
              </a:rPr>
              <a:t>にしてほしい内容の情報お待ちしています。</a:t>
            </a:r>
          </a:p>
        </p:txBody>
      </p:sp>
    </p:spTree>
    <p:extLst>
      <p:ext uri="{BB962C8B-B14F-4D97-AF65-F5344CB8AC3E}">
        <p14:creationId xmlns:p14="http://schemas.microsoft.com/office/powerpoint/2010/main" val="3601628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Tips005</a:t>
            </a: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600" dirty="0">
                <a:solidFill>
                  <a:srgbClr val="000000"/>
                </a:solidFill>
                <a:latin typeface="メイリオ" panose="020B0604030504040204" pitchFamily="50" charset="-128"/>
                <a:ea typeface="メイリオ" panose="020B0604030504040204" pitchFamily="50" charset="-128"/>
              </a:rPr>
              <a:t>ブロックによる高速描画</a:t>
            </a:r>
            <a:r>
              <a:rPr lang="en-US" altLang="ja-JP" sz="2600" dirty="0">
                <a:solidFill>
                  <a:srgbClr val="000000"/>
                </a:solidFill>
                <a:latin typeface="メイリオ" panose="020B0604030504040204" pitchFamily="50" charset="-128"/>
                <a:ea typeface="メイリオ" panose="020B0604030504040204" pitchFamily="50" charset="-128"/>
              </a:rPr>
              <a:t>(</a:t>
            </a:r>
            <a:r>
              <a:rPr lang="ja-JP" altLang="en-US" sz="2600" dirty="0">
                <a:solidFill>
                  <a:srgbClr val="000000"/>
                </a:solidFill>
                <a:latin typeface="メイリオ" panose="020B0604030504040204" pitchFamily="50" charset="-128"/>
                <a:ea typeface="メイリオ" panose="020B0604030504040204" pitchFamily="50" charset="-128"/>
              </a:rPr>
              <a:t>マス目描画</a:t>
            </a:r>
            <a:r>
              <a:rPr lang="en-US" altLang="ja-JP" sz="2600" dirty="0">
                <a:solidFill>
                  <a:srgbClr val="000000"/>
                </a:solidFill>
                <a:latin typeface="メイリオ" panose="020B0604030504040204" pitchFamily="50" charset="-128"/>
                <a:ea typeface="メイリオ" panose="020B0604030504040204" pitchFamily="50" charset="-128"/>
              </a:rPr>
              <a:t>)</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572000"/>
            <a:ext cx="8229600"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カスタムブロックには</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画面の再描画をせずに実行</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のオプションかあります。これを使用すると、カスタムブロック内の描画処理が終わってから画面を一気に書き換えるので表示が非常に高速化します</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いっぺんに出る感じ</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en-US" altLang="ja-JP" sz="2400" dirty="0">
                <a:solidFill>
                  <a:srgbClr val="000000"/>
                </a:solidFill>
                <a:latin typeface="メイリオ" panose="020B0604030504040204" pitchFamily="50" charset="-128"/>
                <a:ea typeface="メイリオ" panose="020B0604030504040204" pitchFamily="50" charset="-128"/>
              </a:rPr>
              <a:t>Tips</a:t>
            </a:r>
            <a:r>
              <a:rPr lang="ja-JP" altLang="en-US" sz="2400" dirty="0">
                <a:solidFill>
                  <a:srgbClr val="000000"/>
                </a:solidFill>
                <a:latin typeface="メイリオ" panose="020B0604030504040204" pitchFamily="50" charset="-128"/>
                <a:ea typeface="メイリオ" panose="020B0604030504040204" pitchFamily="50" charset="-128"/>
              </a:rPr>
              <a:t>描画高速</a:t>
            </a:r>
            <a:r>
              <a:rPr lang="en-US" altLang="ja-JP" sz="2400" dirty="0">
                <a:solidFill>
                  <a:srgbClr val="000000"/>
                </a:solidFill>
                <a:latin typeface="メイリオ" panose="020B0604030504040204" pitchFamily="50" charset="-128"/>
                <a:ea typeface="メイリオ" panose="020B0604030504040204" pitchFamily="50" charset="-128"/>
              </a:rPr>
              <a:t>.sb3</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2"/>
          <a:stretch>
            <a:fillRect/>
          </a:stretch>
        </p:blipFill>
        <p:spPr>
          <a:xfrm>
            <a:off x="289560" y="1081575"/>
            <a:ext cx="3779291" cy="2864179"/>
          </a:xfrm>
          <a:prstGeom prst="rect">
            <a:avLst/>
          </a:prstGeom>
        </p:spPr>
      </p:pic>
      <p:pic>
        <p:nvPicPr>
          <p:cNvPr id="2" name="図 1"/>
          <p:cNvPicPr>
            <a:picLocks noChangeAspect="1"/>
          </p:cNvPicPr>
          <p:nvPr/>
        </p:nvPicPr>
        <p:blipFill>
          <a:blip r:embed="rId3"/>
          <a:stretch>
            <a:fillRect/>
          </a:stretch>
        </p:blipFill>
        <p:spPr>
          <a:xfrm>
            <a:off x="4648200" y="1081575"/>
            <a:ext cx="3622229" cy="2876019"/>
          </a:xfrm>
          <a:prstGeom prst="rect">
            <a:avLst/>
          </a:prstGeom>
        </p:spPr>
      </p:pic>
    </p:spTree>
    <p:extLst>
      <p:ext uri="{BB962C8B-B14F-4D97-AF65-F5344CB8AC3E}">
        <p14:creationId xmlns:p14="http://schemas.microsoft.com/office/powerpoint/2010/main" val="3545628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Tips004</a:t>
            </a: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600" dirty="0">
                <a:solidFill>
                  <a:srgbClr val="000000"/>
                </a:solidFill>
                <a:latin typeface="メイリオ" panose="020B0604030504040204" pitchFamily="50" charset="-128"/>
                <a:ea typeface="メイリオ" panose="020B0604030504040204" pitchFamily="50" charset="-128"/>
              </a:rPr>
              <a:t>リストを利用したスプライト</a:t>
            </a:r>
            <a:r>
              <a:rPr lang="ja-JP" altLang="en-US" sz="2600" dirty="0" smtClean="0">
                <a:solidFill>
                  <a:srgbClr val="000000"/>
                </a:solidFill>
                <a:latin typeface="メイリオ" panose="020B0604030504040204" pitchFamily="50" charset="-128"/>
                <a:ea typeface="メイリオ" panose="020B0604030504040204" pitchFamily="50" charset="-128"/>
              </a:rPr>
              <a:t>配置</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572000"/>
            <a:ext cx="82296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スプライトの表示位置などをリストに入れて管理しておくと、プログラムの修正・変更が楽な場合あります</a:t>
            </a:r>
          </a:p>
          <a:p>
            <a:pPr lvl="0" algn="l"/>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lang="en-US" altLang="ja-JP" sz="2400" dirty="0" err="1">
                <a:solidFill>
                  <a:srgbClr val="000000"/>
                </a:solidFill>
                <a:latin typeface="メイリオ" panose="020B0604030504040204" pitchFamily="50" charset="-128"/>
                <a:ea typeface="メイリオ" panose="020B0604030504040204" pitchFamily="50" charset="-128"/>
              </a:rPr>
              <a:t>Trps</a:t>
            </a:r>
            <a:r>
              <a:rPr lang="ja-JP" altLang="en-US" sz="2400" dirty="0">
                <a:solidFill>
                  <a:srgbClr val="000000"/>
                </a:solidFill>
                <a:latin typeface="メイリオ" panose="020B0604030504040204" pitchFamily="50" charset="-128"/>
                <a:ea typeface="メイリオ" panose="020B0604030504040204" pitchFamily="50" charset="-128"/>
              </a:rPr>
              <a:t>スプライト配置</a:t>
            </a:r>
            <a:r>
              <a:rPr lang="en-US" altLang="ja-JP" sz="2400" dirty="0">
                <a:solidFill>
                  <a:srgbClr val="000000"/>
                </a:solidFill>
                <a:latin typeface="メイリオ" panose="020B0604030504040204" pitchFamily="50" charset="-128"/>
                <a:ea typeface="メイリオ" panose="020B0604030504040204" pitchFamily="50" charset="-128"/>
              </a:rPr>
              <a:t>01.sb3</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2"/>
          <a:stretch>
            <a:fillRect/>
          </a:stretch>
        </p:blipFill>
        <p:spPr>
          <a:xfrm>
            <a:off x="1066800" y="988102"/>
            <a:ext cx="4510087" cy="3393038"/>
          </a:xfrm>
          <a:prstGeom prst="rect">
            <a:avLst/>
          </a:prstGeom>
        </p:spPr>
      </p:pic>
    </p:spTree>
    <p:extLst>
      <p:ext uri="{BB962C8B-B14F-4D97-AF65-F5344CB8AC3E}">
        <p14:creationId xmlns:p14="http://schemas.microsoft.com/office/powerpoint/2010/main" val="1617101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Tips003</a:t>
            </a: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リストを利用したスプライト</a:t>
            </a:r>
            <a:r>
              <a:rPr kumimoji="1" lang="ja-JP" altLang="en-US"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配置</a:t>
            </a: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クローン</a:t>
            </a:r>
            <a:r>
              <a:rPr kumimoji="1" lang="en-US" altLang="ja-JP" sz="2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20040" y="4953000"/>
            <a:ext cx="82296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メイリオ" panose="020B0604030504040204" pitchFamily="50" charset="-128"/>
                <a:ea typeface="メイリオ" panose="020B0604030504040204" pitchFamily="50" charset="-128"/>
              </a:rPr>
              <a:t>一</a:t>
            </a:r>
            <a:r>
              <a:rPr lang="ja-JP" altLang="en-US" sz="2400" dirty="0" smtClean="0">
                <a:solidFill>
                  <a:srgbClr val="000000"/>
                </a:solidFill>
                <a:latin typeface="メイリオ" panose="020B0604030504040204" pitchFamily="50" charset="-128"/>
                <a:ea typeface="メイリオ" panose="020B0604030504040204" pitchFamily="50" charset="-128"/>
              </a:rPr>
              <a:t>つ</a:t>
            </a:r>
            <a:r>
              <a:rPr lang="ja-JP" altLang="en-US" sz="2400" dirty="0">
                <a:solidFill>
                  <a:srgbClr val="000000"/>
                </a:solidFill>
                <a:latin typeface="メイリオ" panose="020B0604030504040204" pitchFamily="50" charset="-128"/>
                <a:ea typeface="メイリオ" panose="020B0604030504040204" pitchFamily="50" charset="-128"/>
              </a:rPr>
              <a:t>の</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スプライトでもコスチュームを切り替えてクローンを作ることで表示を変更することができます。</a:t>
            </a:r>
          </a:p>
          <a:p>
            <a:pPr lvl="0" algn="l"/>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lang="en-US" altLang="ja-JP" sz="2400" dirty="0">
                <a:solidFill>
                  <a:srgbClr val="000000"/>
                </a:solidFill>
                <a:latin typeface="メイリオ" panose="020B0604030504040204" pitchFamily="50" charset="-128"/>
                <a:ea typeface="メイリオ" panose="020B0604030504040204" pitchFamily="50" charset="-128"/>
              </a:rPr>
              <a:t>:</a:t>
            </a:r>
            <a:r>
              <a:rPr lang="en-US" altLang="ja-JP" sz="2400" dirty="0" err="1">
                <a:solidFill>
                  <a:srgbClr val="000000"/>
                </a:solidFill>
                <a:latin typeface="メイリオ" panose="020B0604030504040204" pitchFamily="50" charset="-128"/>
                <a:ea typeface="メイリオ" panose="020B0604030504040204" pitchFamily="50" charset="-128"/>
              </a:rPr>
              <a:t>Trps</a:t>
            </a:r>
            <a:r>
              <a:rPr lang="ja-JP" altLang="en-US" sz="2400" dirty="0">
                <a:solidFill>
                  <a:srgbClr val="000000"/>
                </a:solidFill>
                <a:latin typeface="メイリオ" panose="020B0604030504040204" pitchFamily="50" charset="-128"/>
                <a:ea typeface="メイリオ" panose="020B0604030504040204" pitchFamily="50" charset="-128"/>
              </a:rPr>
              <a:t>スプライト配置</a:t>
            </a:r>
            <a:r>
              <a:rPr lang="en-US" altLang="ja-JP" sz="2400" dirty="0">
                <a:solidFill>
                  <a:srgbClr val="000000"/>
                </a:solidFill>
                <a:latin typeface="メイリオ" panose="020B0604030504040204" pitchFamily="50" charset="-128"/>
                <a:ea typeface="メイリオ" panose="020B0604030504040204" pitchFamily="50" charset="-128"/>
              </a:rPr>
              <a:t>02.sb3</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685800" y="975360"/>
            <a:ext cx="3286125" cy="3581400"/>
          </a:xfrm>
          <a:prstGeom prst="rect">
            <a:avLst/>
          </a:prstGeom>
        </p:spPr>
      </p:pic>
    </p:spTree>
    <p:extLst>
      <p:ext uri="{BB962C8B-B14F-4D97-AF65-F5344CB8AC3E}">
        <p14:creationId xmlns:p14="http://schemas.microsoft.com/office/powerpoint/2010/main" val="1232276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4572000" y="5105400"/>
            <a:ext cx="4000500" cy="1028700"/>
          </a:xfrm>
          <a:prstGeom prst="rect">
            <a:avLst/>
          </a:prstGeom>
        </p:spPr>
      </p:pic>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Tips002</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背景の切り替え方法</a:t>
            </a:r>
            <a:r>
              <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p>
        </p:txBody>
      </p:sp>
      <p:sp>
        <p:nvSpPr>
          <p:cNvPr id="13" name="テキスト ボックス 12"/>
          <p:cNvSpPr txBox="1"/>
          <p:nvPr/>
        </p:nvSpPr>
        <p:spPr>
          <a:xfrm>
            <a:off x="342900" y="3885009"/>
            <a:ext cx="8229600" cy="267765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複数</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の背景と大きめのスプライトを、メッセージと変数を使って切り替えを行うサンプルプログラムです。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複数</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のスプライトを重ねて表示する場合は、その重なりぐらいを考える必要があります。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Tips</a:t>
            </a: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背景</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02.sb3</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左右矢印 5"/>
          <p:cNvSpPr/>
          <p:nvPr/>
        </p:nvSpPr>
        <p:spPr bwMode="auto">
          <a:xfrm>
            <a:off x="4114800" y="2362200"/>
            <a:ext cx="68580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2" name="図 1"/>
          <p:cNvPicPr>
            <a:picLocks noChangeAspect="1"/>
          </p:cNvPicPr>
          <p:nvPr/>
        </p:nvPicPr>
        <p:blipFill>
          <a:blip r:embed="rId3"/>
          <a:stretch>
            <a:fillRect/>
          </a:stretch>
        </p:blipFill>
        <p:spPr>
          <a:xfrm>
            <a:off x="838200" y="1375082"/>
            <a:ext cx="3086100" cy="2314575"/>
          </a:xfrm>
          <a:prstGeom prst="rect">
            <a:avLst/>
          </a:prstGeom>
        </p:spPr>
      </p:pic>
      <p:pic>
        <p:nvPicPr>
          <p:cNvPr id="3" name="図 2"/>
          <p:cNvPicPr>
            <a:picLocks noChangeAspect="1"/>
          </p:cNvPicPr>
          <p:nvPr/>
        </p:nvPicPr>
        <p:blipFill>
          <a:blip r:embed="rId4"/>
          <a:stretch>
            <a:fillRect/>
          </a:stretch>
        </p:blipFill>
        <p:spPr>
          <a:xfrm>
            <a:off x="5181600" y="1356032"/>
            <a:ext cx="3105150" cy="2333625"/>
          </a:xfrm>
          <a:prstGeom prst="rect">
            <a:avLst/>
          </a:prstGeom>
        </p:spPr>
      </p:pic>
    </p:spTree>
    <p:extLst>
      <p:ext uri="{BB962C8B-B14F-4D97-AF65-F5344CB8AC3E}">
        <p14:creationId xmlns:p14="http://schemas.microsoft.com/office/powerpoint/2010/main" val="8070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Tips001</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背景の切り替え方法</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20040" y="4267200"/>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複数</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の背景を、メッセージと変数を使って切り替えを行うサンプルプログラムです。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プログラム名</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Tips</a:t>
            </a: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背景</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01.sb3</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2"/>
          <a:stretch>
            <a:fillRect/>
          </a:stretch>
        </p:blipFill>
        <p:spPr>
          <a:xfrm>
            <a:off x="838200" y="1371272"/>
            <a:ext cx="3105150" cy="2352675"/>
          </a:xfrm>
          <a:prstGeom prst="rect">
            <a:avLst/>
          </a:prstGeom>
        </p:spPr>
      </p:pic>
      <p:pic>
        <p:nvPicPr>
          <p:cNvPr id="5" name="図 4"/>
          <p:cNvPicPr>
            <a:picLocks noChangeAspect="1"/>
          </p:cNvPicPr>
          <p:nvPr/>
        </p:nvPicPr>
        <p:blipFill>
          <a:blip r:embed="rId3"/>
          <a:stretch>
            <a:fillRect/>
          </a:stretch>
        </p:blipFill>
        <p:spPr>
          <a:xfrm>
            <a:off x="5029200" y="1331267"/>
            <a:ext cx="3095625" cy="2371725"/>
          </a:xfrm>
          <a:prstGeom prst="rect">
            <a:avLst/>
          </a:prstGeom>
        </p:spPr>
      </p:pic>
      <p:sp>
        <p:nvSpPr>
          <p:cNvPr id="6" name="左右矢印 5"/>
          <p:cNvSpPr/>
          <p:nvPr/>
        </p:nvSpPr>
        <p:spPr bwMode="auto">
          <a:xfrm>
            <a:off x="4114800" y="2362200"/>
            <a:ext cx="68580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77915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Tips000</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目盛り入り背景の利用</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20040" y="4267200"/>
            <a:ext cx="82296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目盛りの入った</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種類の背景が用意されています。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これらを使うと、スプライトのサイズや位置を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正しく作ることができるでしょう。</a:t>
            </a:r>
          </a:p>
        </p:txBody>
      </p:sp>
      <p:pic>
        <p:nvPicPr>
          <p:cNvPr id="2" name="図 1"/>
          <p:cNvPicPr>
            <a:picLocks noChangeAspect="1"/>
          </p:cNvPicPr>
          <p:nvPr/>
        </p:nvPicPr>
        <p:blipFill>
          <a:blip r:embed="rId2"/>
          <a:stretch>
            <a:fillRect/>
          </a:stretch>
        </p:blipFill>
        <p:spPr>
          <a:xfrm>
            <a:off x="4571999" y="1295399"/>
            <a:ext cx="3239595" cy="2372380"/>
          </a:xfrm>
          <a:prstGeom prst="rect">
            <a:avLst/>
          </a:prstGeom>
        </p:spPr>
      </p:pic>
      <p:pic>
        <p:nvPicPr>
          <p:cNvPr id="3" name="図 2"/>
          <p:cNvPicPr>
            <a:picLocks noChangeAspect="1"/>
          </p:cNvPicPr>
          <p:nvPr/>
        </p:nvPicPr>
        <p:blipFill>
          <a:blip r:embed="rId3"/>
          <a:stretch>
            <a:fillRect/>
          </a:stretch>
        </p:blipFill>
        <p:spPr>
          <a:xfrm>
            <a:off x="1066800" y="1247148"/>
            <a:ext cx="3086100" cy="2333625"/>
          </a:xfrm>
          <a:prstGeom prst="rect">
            <a:avLst/>
          </a:prstGeom>
        </p:spPr>
      </p:pic>
    </p:spTree>
    <p:extLst>
      <p:ext uri="{BB962C8B-B14F-4D97-AF65-F5344CB8AC3E}">
        <p14:creationId xmlns:p14="http://schemas.microsoft.com/office/powerpoint/2010/main" val="2842120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smtClean="0">
                <a:solidFill>
                  <a:srgbClr val="000000"/>
                </a:solidFill>
                <a:latin typeface="メイリオ" panose="020B0604030504040204" pitchFamily="50" charset="-128"/>
                <a:ea typeface="メイリオ" panose="020B0604030504040204" pitchFamily="50" charset="-128"/>
              </a:rPr>
              <a:t>バグ情報</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914360196"/>
              </p:ext>
            </p:extLst>
          </p:nvPr>
        </p:nvGraphicFramePr>
        <p:xfrm>
          <a:off x="457200" y="894080"/>
          <a:ext cx="7620000" cy="18491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19020442"/>
                    </a:ext>
                  </a:extLst>
                </a:gridCol>
                <a:gridCol w="762000">
                  <a:extLst>
                    <a:ext uri="{9D8B030D-6E8A-4147-A177-3AD203B41FA5}">
                      <a16:colId xmlns:a16="http://schemas.microsoft.com/office/drawing/2014/main" val="131323557"/>
                    </a:ext>
                  </a:extLst>
                </a:gridCol>
                <a:gridCol w="5867400">
                  <a:extLst>
                    <a:ext uri="{9D8B030D-6E8A-4147-A177-3AD203B41FA5}">
                      <a16:colId xmlns:a16="http://schemas.microsoft.com/office/drawing/2014/main" val="151092546"/>
                    </a:ext>
                  </a:extLst>
                </a:gridCol>
              </a:tblGrid>
              <a:tr h="370840">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日付</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No.</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バグ内容</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676132"/>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「コンピュータから読み込み」後実行できない</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841385"/>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クローンが作られない</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535037"/>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001</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塗りつぶしのチェック</a:t>
                      </a:r>
                      <a:r>
                        <a:rPr kumimoji="1" lang="en-US" altLang="ja-JP" b="0" dirty="0" smtClean="0">
                          <a:solidFill>
                            <a:srgbClr val="FF0000"/>
                          </a:solidFill>
                          <a:latin typeface="メイリオ" panose="020B0604030504040204" pitchFamily="50" charset="-128"/>
                          <a:ea typeface="メイリオ" panose="020B0604030504040204" pitchFamily="50" charset="-128"/>
                        </a:rPr>
                        <a:t>/</a:t>
                      </a:r>
                      <a:r>
                        <a:rPr kumimoji="1" lang="ja-JP" altLang="en-US" b="0" dirty="0" smtClean="0">
                          <a:solidFill>
                            <a:schemeClr val="tx1"/>
                          </a:solidFill>
                          <a:latin typeface="メイリオ" panose="020B0604030504040204" pitchFamily="50" charset="-128"/>
                          <a:ea typeface="メイリオ" panose="020B0604030504040204" pitchFamily="50" charset="-128"/>
                        </a:rPr>
                        <a:t>がとれない</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158885"/>
                  </a:ext>
                </a:extLst>
              </a:tr>
              <a:tr h="269240">
                <a:tc>
                  <a:txBody>
                    <a:bodyPr/>
                    <a:lstStyle/>
                    <a:p>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rgbClr val="FF0000"/>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4875585"/>
                  </a:ext>
                </a:extLst>
              </a:tr>
            </a:tbl>
          </a:graphicData>
        </a:graphic>
      </p:graphicFrame>
    </p:spTree>
    <p:extLst>
      <p:ext uri="{BB962C8B-B14F-4D97-AF65-F5344CB8AC3E}">
        <p14:creationId xmlns:p14="http://schemas.microsoft.com/office/powerpoint/2010/main" val="39275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smtClean="0">
                <a:solidFill>
                  <a:srgbClr val="000000"/>
                </a:solidFill>
                <a:latin typeface="メイリオ" panose="020B0604030504040204" pitchFamily="50" charset="-128"/>
                <a:ea typeface="メイリオ" panose="020B0604030504040204" pitchFamily="50" charset="-128"/>
              </a:rPr>
              <a:t>バグ情報</a:t>
            </a:r>
            <a:r>
              <a:rPr lang="en-US" altLang="ja-JP" sz="2800" dirty="0" smtClean="0">
                <a:solidFill>
                  <a:srgbClr val="000000"/>
                </a:solidFill>
                <a:latin typeface="メイリオ" panose="020B0604030504040204" pitchFamily="50" charset="-128"/>
                <a:ea typeface="メイリオ" panose="020B0604030504040204" pitchFamily="50" charset="-128"/>
              </a:rPr>
              <a:t>:003</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p:cNvSpPr txBox="1"/>
          <p:nvPr/>
        </p:nvSpPr>
        <p:spPr>
          <a:xfrm>
            <a:off x="335280" y="828020"/>
            <a:ext cx="8427720" cy="6001643"/>
          </a:xfrm>
          <a:prstGeom prst="rect">
            <a:avLst/>
          </a:prstGeom>
          <a:noFill/>
        </p:spPr>
        <p:txBody>
          <a:bodyPr wrap="square" rtlCol="0">
            <a:spAutoFit/>
          </a:bodyPr>
          <a:lstStyle/>
          <a:p>
            <a:pPr lvl="0" algn="l">
              <a:defRPr/>
            </a:pPr>
            <a:r>
              <a:rPr kumimoji="1" lang="ja-JP" altLang="en-US"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タイトル</a:t>
            </a:r>
            <a:r>
              <a:rPr kumimoji="1" lang="en-US" altLang="ja-JP"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lang="ja-JP" altLang="en-US" sz="2400" dirty="0">
                <a:solidFill>
                  <a:srgbClr val="000000"/>
                </a:solidFill>
                <a:latin typeface="メイリオ" panose="020B0604030504040204" pitchFamily="50" charset="-128"/>
                <a:ea typeface="メイリオ" panose="020B0604030504040204" pitchFamily="50" charset="-128"/>
              </a:rPr>
              <a:t>「コンピュータから読み込み」後実行できない</a:t>
            </a:r>
            <a:endPar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400" dirty="0">
              <a:solidFill>
                <a:srgbClr val="000000"/>
              </a:solidFill>
              <a:latin typeface="メイリオ" panose="020B0604030504040204" pitchFamily="50" charset="-128"/>
              <a:ea typeface="メイリオ" panose="020B0604030504040204" pitchFamily="50" charset="-128"/>
            </a:endParaRPr>
          </a:p>
          <a:p>
            <a:pPr lvl="0" algn="l">
              <a:defRPr/>
            </a:pPr>
            <a:r>
              <a:rPr lang="ja-JP" altLang="en-US" sz="2400" dirty="0" smtClean="0">
                <a:solidFill>
                  <a:srgbClr val="000000"/>
                </a:solidFill>
                <a:latin typeface="メイリオ" panose="020B0604030504040204" pitchFamily="50" charset="-128"/>
                <a:ea typeface="メイリオ" panose="020B0604030504040204" pitchFamily="50" charset="-128"/>
              </a:rPr>
              <a:t>現状</a:t>
            </a:r>
            <a:r>
              <a:rPr lang="en-US" altLang="ja-JP" sz="2400" dirty="0" smtClean="0">
                <a:solidFill>
                  <a:srgbClr val="000000"/>
                </a:solidFill>
                <a:latin typeface="メイリオ" panose="020B0604030504040204" pitchFamily="50" charset="-128"/>
                <a:ea typeface="メイリオ" panose="020B0604030504040204" pitchFamily="50" charset="-128"/>
              </a:rPr>
              <a:t>: </a:t>
            </a:r>
            <a:r>
              <a:rPr lang="ja-JP" altLang="en-US" sz="2400" dirty="0">
                <a:solidFill>
                  <a:srgbClr val="000000"/>
                </a:solidFill>
                <a:latin typeface="メイリオ" panose="020B0604030504040204" pitchFamily="50" charset="-128"/>
                <a:ea typeface="メイリオ" panose="020B0604030504040204" pitchFamily="50" charset="-128"/>
              </a:rPr>
              <a:t>「コンピュータから読み込み</a:t>
            </a:r>
            <a:r>
              <a:rPr lang="ja-JP" altLang="en-US" sz="2400" dirty="0" smtClean="0">
                <a:solidFill>
                  <a:srgbClr val="000000"/>
                </a:solidFill>
                <a:latin typeface="メイリオ" panose="020B0604030504040204" pitchFamily="50" charset="-128"/>
                <a:ea typeface="メイリオ" panose="020B0604030504040204" pitchFamily="50" charset="-128"/>
              </a:rPr>
              <a:t>」でファイルを読み込んだ後で、旗を押しても実行されない</a:t>
            </a:r>
          </a:p>
          <a:p>
            <a:pPr lvl="0" algn="l">
              <a:defRPr/>
            </a:pP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en-US" altLang="ja-JP" sz="2400" dirty="0">
              <a:solidFill>
                <a:srgbClr val="000000"/>
              </a:solidFill>
              <a:latin typeface="メイリオ" panose="020B0604030504040204" pitchFamily="50" charset="-128"/>
              <a:ea typeface="メイリオ" panose="020B0604030504040204" pitchFamily="50" charset="-128"/>
            </a:endParaRPr>
          </a:p>
          <a:p>
            <a:pPr lvl="0" algn="l">
              <a:defRPr/>
            </a:pPr>
            <a:endPar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en-US" altLang="ja-JP" sz="2400" dirty="0">
              <a:solidFill>
                <a:srgbClr val="000000"/>
              </a:solidFill>
              <a:latin typeface="メイリオ" panose="020B0604030504040204" pitchFamily="50" charset="-128"/>
              <a:ea typeface="メイリオ" panose="020B0604030504040204" pitchFamily="50" charset="-128"/>
            </a:endParaRPr>
          </a:p>
          <a:p>
            <a:pPr lvl="0" algn="l">
              <a:defRPr/>
            </a:pPr>
            <a:endPar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en-US" altLang="ja-JP" sz="2400" dirty="0">
              <a:solidFill>
                <a:srgbClr val="000000"/>
              </a:solidFill>
              <a:latin typeface="メイリオ" panose="020B0604030504040204" pitchFamily="50" charset="-128"/>
              <a:ea typeface="メイリオ" panose="020B0604030504040204" pitchFamily="50" charset="-128"/>
            </a:endParaRPr>
          </a:p>
          <a:p>
            <a:pPr lvl="0"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原因</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システムの使い込みによる不具合</a:t>
            </a:r>
            <a:r>
              <a:rPr lang="ja-JP" altLang="en-US" sz="2400" dirty="0" smtClean="0">
                <a:solidFill>
                  <a:srgbClr val="000000"/>
                </a:solidFill>
                <a:latin typeface="メイリオ" panose="020B0604030504040204" pitchFamily="50" charset="-128"/>
                <a:ea typeface="メイリオ" panose="020B0604030504040204" pitchFamily="50" charset="-128"/>
              </a:rPr>
              <a:t>かも</a:t>
            </a:r>
            <a:r>
              <a:rPr lang="en-US" altLang="ja-JP" sz="2400" dirty="0" smtClean="0">
                <a:solidFill>
                  <a:srgbClr val="000000"/>
                </a:solidFill>
                <a:latin typeface="メイリオ" panose="020B0604030504040204" pitchFamily="50" charset="-128"/>
                <a:ea typeface="メイリオ" panose="020B0604030504040204" pitchFamily="50" charset="-128"/>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ja-JP" altLang="en-US" sz="2400" dirty="0">
              <a:solidFill>
                <a:srgbClr val="000000"/>
              </a:solidFill>
              <a:latin typeface="メイリオ" panose="020B0604030504040204" pitchFamily="50" charset="-128"/>
              <a:ea typeface="メイリオ" panose="020B0604030504040204" pitchFamily="50" charset="-128"/>
            </a:endParaRPr>
          </a:p>
          <a:p>
            <a:pPr lvl="0"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対応</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現在のブラウザのタグを一時閉じて、再度</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Scratch</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を起動してください。</a:t>
            </a: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p:cNvSpPr/>
          <p:nvPr/>
        </p:nvSpPr>
        <p:spPr bwMode="auto">
          <a:xfrm>
            <a:off x="838200" y="2584995"/>
            <a:ext cx="3276600" cy="20574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3" name="正方形/長方形 2"/>
          <p:cNvSpPr/>
          <p:nvPr/>
        </p:nvSpPr>
        <p:spPr bwMode="auto">
          <a:xfrm>
            <a:off x="1066800" y="2895600"/>
            <a:ext cx="457200" cy="457200"/>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7" name="直線コネクタ 6"/>
          <p:cNvCxnSpPr/>
          <p:nvPr/>
        </p:nvCxnSpPr>
        <p:spPr bwMode="auto">
          <a:xfrm>
            <a:off x="1066800" y="30480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p:nvPr/>
        </p:nvCxnSpPr>
        <p:spPr bwMode="auto">
          <a:xfrm>
            <a:off x="1295400" y="30480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正方形/長方形 10"/>
          <p:cNvSpPr/>
          <p:nvPr/>
        </p:nvSpPr>
        <p:spPr bwMode="auto">
          <a:xfrm>
            <a:off x="1234440" y="3124200"/>
            <a:ext cx="106679" cy="13716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テキスト ボックス 13"/>
          <p:cNvSpPr txBox="1"/>
          <p:nvPr/>
        </p:nvSpPr>
        <p:spPr>
          <a:xfrm>
            <a:off x="4648200" y="2524035"/>
            <a:ext cx="4343400" cy="1200329"/>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実行エリアの上に困った</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怒った</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小さな顔のようなものが表示されます。</a:t>
            </a:r>
            <a:endParaRPr kumimoji="1" lang="ja-JP" altLang="en-US" sz="24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554480" y="2919710"/>
            <a:ext cx="1752600" cy="646331"/>
          </a:xfrm>
          <a:prstGeom prst="rect">
            <a:avLst/>
          </a:prstGeom>
          <a:noFill/>
        </p:spPr>
        <p:txBody>
          <a:bodyPr wrap="square" rtlCol="0">
            <a:spAutoFit/>
          </a:bodyPr>
          <a:lstStyle/>
          <a:p>
            <a:pPr algn="l"/>
            <a:r>
              <a:rPr lang="ja-JP" altLang="en-US" dirty="0" smtClean="0">
                <a:solidFill>
                  <a:srgbClr val="FF0000"/>
                </a:solidFill>
                <a:latin typeface="メイリオ" panose="020B0604030504040204" pitchFamily="50" charset="-128"/>
                <a:ea typeface="メイリオ" panose="020B0604030504040204" pitchFamily="50" charset="-128"/>
              </a:rPr>
              <a:t>こんな感じのアイコン</a:t>
            </a:r>
            <a:r>
              <a:rPr lang="en-US" altLang="ja-JP" dirty="0" smtClean="0">
                <a:solidFill>
                  <a:srgbClr val="FF0000"/>
                </a:solidFill>
                <a:latin typeface="メイリオ" panose="020B0604030504040204" pitchFamily="50" charset="-128"/>
                <a:ea typeface="メイリオ" panose="020B0604030504040204" pitchFamily="50" charset="-128"/>
              </a:rPr>
              <a:t>?</a:t>
            </a:r>
            <a:endParaRPr kumimoji="1" lang="ja-JP" altLang="en-US"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81359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smtClean="0">
                <a:solidFill>
                  <a:srgbClr val="000000"/>
                </a:solidFill>
                <a:latin typeface="メイリオ" panose="020B0604030504040204" pitchFamily="50" charset="-128"/>
                <a:ea typeface="メイリオ" panose="020B0604030504040204" pitchFamily="50" charset="-128"/>
              </a:rPr>
              <a:t>バグ情報</a:t>
            </a:r>
            <a:r>
              <a:rPr lang="en-US" altLang="ja-JP" sz="2800" dirty="0" smtClean="0">
                <a:solidFill>
                  <a:srgbClr val="000000"/>
                </a:solidFill>
                <a:latin typeface="メイリオ" panose="020B0604030504040204" pitchFamily="50" charset="-128"/>
                <a:ea typeface="メイリオ" panose="020B0604030504040204" pitchFamily="50" charset="-128"/>
              </a:rPr>
              <a:t>:002</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p:cNvSpPr txBox="1"/>
          <p:nvPr/>
        </p:nvSpPr>
        <p:spPr>
          <a:xfrm>
            <a:off x="335280" y="828020"/>
            <a:ext cx="8427720" cy="6001643"/>
          </a:xfrm>
          <a:prstGeom prst="rect">
            <a:avLst/>
          </a:prstGeom>
          <a:noFill/>
        </p:spPr>
        <p:txBody>
          <a:bodyPr wrap="square" rtlCol="0">
            <a:spAutoFit/>
          </a:bodyPr>
          <a:lstStyle/>
          <a:p>
            <a:pPr lvl="0" algn="l">
              <a:defRPr/>
            </a:pPr>
            <a:r>
              <a:rPr kumimoji="1" lang="ja-JP" altLang="en-US"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タイトル</a:t>
            </a:r>
            <a:r>
              <a:rPr kumimoji="1" lang="en-US" altLang="ja-JP"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lang="ja-JP" altLang="en-US" sz="2400" dirty="0">
                <a:solidFill>
                  <a:srgbClr val="000000"/>
                </a:solidFill>
                <a:latin typeface="メイリオ" panose="020B0604030504040204" pitchFamily="50" charset="-128"/>
                <a:ea typeface="メイリオ" panose="020B0604030504040204" pitchFamily="50" charset="-128"/>
              </a:rPr>
              <a:t>「クローンが作られない</a:t>
            </a:r>
            <a:endPar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400" dirty="0">
              <a:solidFill>
                <a:srgbClr val="000000"/>
              </a:solidFill>
              <a:latin typeface="メイリオ" panose="020B0604030504040204" pitchFamily="50" charset="-128"/>
              <a:ea typeface="メイリオ" panose="020B0604030504040204" pitchFamily="50" charset="-128"/>
            </a:endParaRPr>
          </a:p>
          <a:p>
            <a:pPr lvl="0" algn="l">
              <a:defRPr/>
            </a:pPr>
            <a:r>
              <a:rPr lang="ja-JP" altLang="en-US" sz="2400" dirty="0" smtClean="0">
                <a:solidFill>
                  <a:srgbClr val="000000"/>
                </a:solidFill>
                <a:latin typeface="メイリオ" panose="020B0604030504040204" pitchFamily="50" charset="-128"/>
                <a:ea typeface="メイリオ" panose="020B0604030504040204" pitchFamily="50" charset="-128"/>
              </a:rPr>
              <a:t>現状</a:t>
            </a:r>
            <a:r>
              <a:rPr lang="en-US" altLang="ja-JP" sz="2400" dirty="0" smtClean="0">
                <a:solidFill>
                  <a:srgbClr val="000000"/>
                </a:solidFill>
                <a:latin typeface="メイリオ" panose="020B0604030504040204" pitchFamily="50" charset="-128"/>
                <a:ea typeface="メイリオ" panose="020B0604030504040204" pitchFamily="50" charset="-128"/>
              </a:rPr>
              <a:t>: </a:t>
            </a:r>
            <a:r>
              <a:rPr lang="ja-JP" altLang="en-US" sz="2400" dirty="0" smtClean="0">
                <a:solidFill>
                  <a:srgbClr val="000000"/>
                </a:solidFill>
                <a:latin typeface="メイリオ" panose="020B0604030504040204" pitchFamily="50" charset="-128"/>
                <a:ea typeface="メイリオ" panose="020B0604030504040204" pitchFamily="50" charset="-128"/>
              </a:rPr>
              <a:t>クローンを作っても正しく生成されていないようである。</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原因</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クローン呼び出し処理が続き、クローン内の処理により正しくクローン処理が行われないようである</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ja-JP" altLang="en-US" sz="2400" dirty="0">
              <a:solidFill>
                <a:srgbClr val="000000"/>
              </a:solidFill>
              <a:latin typeface="メイリオ" panose="020B0604030504040204" pitchFamily="50" charset="-128"/>
              <a:ea typeface="メイリオ" panose="020B0604030504040204" pitchFamily="50" charset="-128"/>
            </a:endParaRP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ja-JP" altLang="en-US" sz="2400" dirty="0">
              <a:solidFill>
                <a:srgbClr val="000000"/>
              </a:solidFill>
              <a:latin typeface="メイリオ" panose="020B0604030504040204" pitchFamily="50" charset="-128"/>
              <a:ea typeface="メイリオ" panose="020B0604030504040204" pitchFamily="50" charset="-128"/>
            </a:endParaRP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ja-JP" altLang="en-US" sz="2400" dirty="0">
              <a:solidFill>
                <a:srgbClr val="000000"/>
              </a:solidFill>
              <a:latin typeface="メイリオ" panose="020B0604030504040204" pitchFamily="50" charset="-128"/>
              <a:ea typeface="メイリオ" panose="020B0604030504040204" pitchFamily="50" charset="-128"/>
            </a:endParaRPr>
          </a:p>
          <a:p>
            <a:pPr lvl="0"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r>
            <a:b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対応</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取りあえず、次のクローン作成まで、ある提示の処理を入れる</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待ち時間入れる</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と動作するようである。</a:t>
            </a: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2"/>
          <a:stretch>
            <a:fillRect/>
          </a:stretch>
        </p:blipFill>
        <p:spPr>
          <a:xfrm>
            <a:off x="457200" y="3048000"/>
            <a:ext cx="5876925" cy="2276475"/>
          </a:xfrm>
          <a:prstGeom prst="rect">
            <a:avLst/>
          </a:prstGeom>
        </p:spPr>
      </p:pic>
    </p:spTree>
    <p:extLst>
      <p:ext uri="{BB962C8B-B14F-4D97-AF65-F5344CB8AC3E}">
        <p14:creationId xmlns:p14="http://schemas.microsoft.com/office/powerpoint/2010/main" val="2075439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smtClean="0">
                <a:solidFill>
                  <a:srgbClr val="000000"/>
                </a:solidFill>
                <a:latin typeface="メイリオ" panose="020B0604030504040204" pitchFamily="50" charset="-128"/>
                <a:ea typeface="メイリオ" panose="020B0604030504040204" pitchFamily="50" charset="-128"/>
              </a:rPr>
              <a:t>バグ情報</a:t>
            </a:r>
            <a:r>
              <a:rPr lang="en-US" altLang="ja-JP" sz="2800" dirty="0" smtClean="0">
                <a:solidFill>
                  <a:srgbClr val="000000"/>
                </a:solidFill>
                <a:latin typeface="メイリオ" panose="020B0604030504040204" pitchFamily="50" charset="-128"/>
                <a:ea typeface="メイリオ" panose="020B0604030504040204" pitchFamily="50" charset="-128"/>
              </a:rPr>
              <a:t>:001</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p:cNvSpPr txBox="1"/>
          <p:nvPr/>
        </p:nvSpPr>
        <p:spPr>
          <a:xfrm>
            <a:off x="335280" y="828020"/>
            <a:ext cx="8427720" cy="6001643"/>
          </a:xfrm>
          <a:prstGeom prst="rect">
            <a:avLst/>
          </a:prstGeom>
          <a:noFill/>
        </p:spPr>
        <p:txBody>
          <a:bodyPr wrap="square" rtlCol="0">
            <a:spAutoFit/>
          </a:bodyPr>
          <a:lstStyle/>
          <a:p>
            <a:pPr lvl="0" algn="l">
              <a:defRPr/>
            </a:pPr>
            <a:r>
              <a:rPr kumimoji="1" lang="ja-JP" altLang="en-US"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タイトル</a:t>
            </a:r>
            <a:r>
              <a:rPr kumimoji="1" lang="en-US" altLang="ja-JP"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lang="ja-JP" altLang="en-US" sz="2400" dirty="0">
                <a:solidFill>
                  <a:srgbClr val="000000"/>
                </a:solidFill>
                <a:latin typeface="メイリオ" panose="020B0604030504040204" pitchFamily="50" charset="-128"/>
                <a:ea typeface="メイリオ" panose="020B0604030504040204" pitchFamily="50" charset="-128"/>
              </a:rPr>
              <a:t>塗りつぶしのチェック</a:t>
            </a:r>
            <a:r>
              <a:rPr lang="en-US" altLang="ja-JP" sz="2400" dirty="0">
                <a:solidFill>
                  <a:srgbClr val="000000"/>
                </a:solidFill>
                <a:latin typeface="メイリオ" panose="020B0604030504040204" pitchFamily="50" charset="-128"/>
                <a:ea typeface="メイリオ" panose="020B0604030504040204" pitchFamily="50" charset="-128"/>
              </a:rPr>
              <a:t>/</a:t>
            </a:r>
            <a:r>
              <a:rPr lang="ja-JP" altLang="en-US" sz="2400" dirty="0">
                <a:solidFill>
                  <a:srgbClr val="000000"/>
                </a:solidFill>
                <a:latin typeface="メイリオ" panose="020B0604030504040204" pitchFamily="50" charset="-128"/>
                <a:ea typeface="メイリオ" panose="020B0604030504040204" pitchFamily="50" charset="-128"/>
              </a:rPr>
              <a:t>がとれない</a:t>
            </a:r>
            <a:endParaRPr lang="en-US" altLang="ja-JP" sz="2400" dirty="0">
              <a:solidFill>
                <a:srgbClr val="000000"/>
              </a:solidFill>
              <a:latin typeface="メイリオ" panose="020B0604030504040204" pitchFamily="50" charset="-128"/>
              <a:ea typeface="メイリオ" panose="020B0604030504040204" pitchFamily="50" charset="-128"/>
            </a:endParaRPr>
          </a:p>
          <a:p>
            <a:pPr lvl="0" algn="l">
              <a:defRPr/>
            </a:pPr>
            <a:r>
              <a:rPr lang="ja-JP" altLang="en-US" sz="2400" dirty="0" smtClean="0">
                <a:solidFill>
                  <a:srgbClr val="000000"/>
                </a:solidFill>
                <a:latin typeface="メイリオ" panose="020B0604030504040204" pitchFamily="50" charset="-128"/>
                <a:ea typeface="メイリオ" panose="020B0604030504040204" pitchFamily="50" charset="-128"/>
              </a:rPr>
              <a:t>現状</a:t>
            </a:r>
            <a:r>
              <a:rPr lang="en-US" altLang="ja-JP" sz="2400" dirty="0" smtClean="0">
                <a:solidFill>
                  <a:srgbClr val="000000"/>
                </a:solidFill>
                <a:latin typeface="メイリオ" panose="020B0604030504040204" pitchFamily="50" charset="-128"/>
                <a:ea typeface="メイリオ" panose="020B0604030504040204" pitchFamily="50" charset="-128"/>
              </a:rPr>
              <a:t>: </a:t>
            </a:r>
            <a:r>
              <a:rPr lang="ja-JP" altLang="en-US" sz="2400" dirty="0" smtClean="0">
                <a:solidFill>
                  <a:srgbClr val="000000"/>
                </a:solidFill>
                <a:latin typeface="メイリオ" panose="020B0604030504040204" pitchFamily="50" charset="-128"/>
                <a:ea typeface="メイリオ" panose="020B0604030504040204" pitchFamily="50" charset="-128"/>
              </a:rPr>
              <a:t>いったん塗りつぶしなどの</a:t>
            </a:r>
            <a:r>
              <a:rPr lang="en-US" altLang="ja-JP" sz="2400" dirty="0" smtClean="0">
                <a:solidFill>
                  <a:srgbClr val="FF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でやめた後、</a:t>
            </a:r>
            <a:r>
              <a:rPr lang="en-US" altLang="ja-JP" sz="2400" dirty="0">
                <a:solidFill>
                  <a:srgbClr val="FF0000"/>
                </a:solidFill>
                <a:latin typeface="メイリオ" panose="020B0604030504040204" pitchFamily="50" charset="-128"/>
                <a:ea typeface="メイリオ" panose="020B0604030504040204" pitchFamily="50" charset="-128"/>
              </a:rPr>
              <a:t> </a:t>
            </a:r>
            <a:r>
              <a:rPr lang="en-US" altLang="ja-JP" sz="2400" dirty="0" smtClean="0">
                <a:solidFill>
                  <a:srgbClr val="FF0000"/>
                </a:solidFill>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を</a:t>
            </a:r>
            <a:r>
              <a:rPr lang="ja-JP" altLang="en-US" sz="2400" dirty="0" smtClean="0">
                <a:solidFill>
                  <a:srgbClr val="000000"/>
                </a:solidFill>
                <a:latin typeface="メイリオ" panose="020B0604030504040204" pitchFamily="50" charset="-128"/>
                <a:ea typeface="メイリオ" panose="020B0604030504040204" pitchFamily="50" charset="-128"/>
              </a:rPr>
              <a:t>再度を押しても塗りつぶしにならない。</a:t>
            </a:r>
            <a:endPar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原因</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ユーザーインタフェース関連の内部状態の不一致か</a:t>
            </a:r>
            <a:r>
              <a:rPr kumimoji="1" lang="en-US" altLang="ja-JP" sz="2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ja-JP" altLang="en-US" sz="2400" dirty="0">
              <a:solidFill>
                <a:srgbClr val="000000"/>
              </a:solidFill>
              <a:latin typeface="メイリオ" panose="020B0604030504040204" pitchFamily="50" charset="-128"/>
              <a:ea typeface="メイリオ" panose="020B0604030504040204" pitchFamily="50" charset="-128"/>
            </a:endParaRP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ja-JP" altLang="en-US" sz="2400" dirty="0">
              <a:solidFill>
                <a:srgbClr val="000000"/>
              </a:solidFill>
              <a:latin typeface="メイリオ" panose="020B0604030504040204" pitchFamily="50" charset="-128"/>
              <a:ea typeface="メイリオ" panose="020B0604030504040204" pitchFamily="50" charset="-128"/>
            </a:endParaRP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lang="ja-JP" altLang="en-US" sz="2400" dirty="0">
              <a:solidFill>
                <a:srgbClr val="000000"/>
              </a:solidFill>
              <a:latin typeface="メイリオ" panose="020B0604030504040204" pitchFamily="50" charset="-128"/>
              <a:ea typeface="メイリオ" panose="020B0604030504040204" pitchFamily="50" charset="-128"/>
            </a:endParaRPr>
          </a:p>
          <a:p>
            <a:pPr lvl="0"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r>
            <a:b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endPar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対応</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400" dirty="0" smtClean="0">
                <a:solidFill>
                  <a:srgbClr val="000000"/>
                </a:solidFill>
                <a:latin typeface="メイリオ" panose="020B0604030504040204" pitchFamily="50" charset="-128"/>
                <a:ea typeface="メイリオ" panose="020B0604030504040204" pitchFamily="50" charset="-128"/>
              </a:rPr>
              <a:t>色</a:t>
            </a:r>
            <a:r>
              <a:rPr lang="en-US" altLang="ja-JP" sz="2400" dirty="0" smtClean="0">
                <a:solidFill>
                  <a:srgbClr val="00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鮮やかさ</a:t>
            </a:r>
            <a:r>
              <a:rPr lang="en-US" altLang="ja-JP" sz="2400" dirty="0" smtClean="0">
                <a:solidFill>
                  <a:srgbClr val="00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明るさのカラーバーを動かして、色を指定すると塗りつぶし状態に戻る</a:t>
            </a:r>
            <a:r>
              <a:rPr kumimoji="1" lang="ja-JP" altLang="en-US" sz="2400" b="0" i="0" u="none" strike="noStrike" kern="1200" cap="none" spc="0"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lvl="0" algn="l">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676400" y="2362200"/>
            <a:ext cx="2133600" cy="2829339"/>
          </a:xfrm>
          <a:prstGeom prst="rect">
            <a:avLst/>
          </a:prstGeom>
        </p:spPr>
      </p:pic>
    </p:spTree>
    <p:extLst>
      <p:ext uri="{BB962C8B-B14F-4D97-AF65-F5344CB8AC3E}">
        <p14:creationId xmlns:p14="http://schemas.microsoft.com/office/powerpoint/2010/main" val="99299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小技テクニック</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情報</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その</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1)</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540940201"/>
              </p:ext>
            </p:extLst>
          </p:nvPr>
        </p:nvGraphicFramePr>
        <p:xfrm>
          <a:off x="457200" y="1351240"/>
          <a:ext cx="7620000" cy="33375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19020442"/>
                    </a:ext>
                  </a:extLst>
                </a:gridCol>
                <a:gridCol w="762000">
                  <a:extLst>
                    <a:ext uri="{9D8B030D-6E8A-4147-A177-3AD203B41FA5}">
                      <a16:colId xmlns:a16="http://schemas.microsoft.com/office/drawing/2014/main" val="131323557"/>
                    </a:ext>
                  </a:extLst>
                </a:gridCol>
                <a:gridCol w="5867400">
                  <a:extLst>
                    <a:ext uri="{9D8B030D-6E8A-4147-A177-3AD203B41FA5}">
                      <a16:colId xmlns:a16="http://schemas.microsoft.com/office/drawing/2014/main" val="151092546"/>
                    </a:ext>
                  </a:extLst>
                </a:gridCol>
              </a:tblGrid>
              <a:tr h="370840">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日付</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No.</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Tips(</a:t>
                      </a:r>
                      <a:r>
                        <a:rPr kumimoji="1" lang="ja-JP" altLang="en-US" b="0" dirty="0" smtClean="0">
                          <a:solidFill>
                            <a:schemeClr val="tx1"/>
                          </a:solidFill>
                          <a:latin typeface="メイリオ" panose="020B0604030504040204" pitchFamily="50" charset="-128"/>
                          <a:ea typeface="メイリオ" panose="020B0604030504040204" pitchFamily="50" charset="-128"/>
                        </a:rPr>
                        <a:t>小技テクニック</a:t>
                      </a:r>
                      <a:r>
                        <a:rPr kumimoji="1" lang="en-US" altLang="ja-JP" b="0" dirty="0" smtClean="0">
                          <a:solidFill>
                            <a:schemeClr val="tx1"/>
                          </a:solidFill>
                          <a:latin typeface="メイリオ" panose="020B0604030504040204" pitchFamily="50" charset="-128"/>
                          <a:ea typeface="メイリオ" panose="020B0604030504040204" pitchFamily="50" charset="-128"/>
                        </a:rPr>
                        <a:t>)</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676132"/>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007</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スプライトを並べた模様作り</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984166"/>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ペンを使用したマス目描画</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561728"/>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005</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ブロックによる高速描画</a:t>
                      </a:r>
                      <a:r>
                        <a:rPr kumimoji="1" lang="en-US" altLang="ja-JP" b="0" dirty="0" smtClean="0">
                          <a:solidFill>
                            <a:schemeClr val="tx1"/>
                          </a:solidFill>
                          <a:latin typeface="メイリオ" panose="020B0604030504040204" pitchFamily="50" charset="-128"/>
                          <a:ea typeface="メイリオ" panose="020B0604030504040204" pitchFamily="50" charset="-128"/>
                        </a:rPr>
                        <a:t>(</a:t>
                      </a:r>
                      <a:r>
                        <a:rPr kumimoji="1" lang="ja-JP" altLang="en-US" b="0" dirty="0" smtClean="0">
                          <a:solidFill>
                            <a:schemeClr val="tx1"/>
                          </a:solidFill>
                          <a:latin typeface="メイリオ" panose="020B0604030504040204" pitchFamily="50" charset="-128"/>
                          <a:ea typeface="メイリオ" panose="020B0604030504040204" pitchFamily="50" charset="-128"/>
                        </a:rPr>
                        <a:t>マス目描画</a:t>
                      </a:r>
                      <a:r>
                        <a:rPr kumimoji="1" lang="en-US" altLang="ja-JP" b="0" dirty="0" smtClean="0">
                          <a:solidFill>
                            <a:schemeClr val="tx1"/>
                          </a:solidFill>
                          <a:latin typeface="メイリオ" panose="020B0604030504040204" pitchFamily="50" charset="-128"/>
                          <a:ea typeface="メイリオ" panose="020B0604030504040204" pitchFamily="50" charset="-128"/>
                        </a:rPr>
                        <a:t>)</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085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004</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solidFill>
                            <a:schemeClr val="tx1"/>
                          </a:solidFill>
                          <a:latin typeface="メイリオ" panose="020B0604030504040204" pitchFamily="50" charset="-128"/>
                          <a:ea typeface="メイリオ" panose="020B0604030504040204" pitchFamily="50" charset="-128"/>
                        </a:rPr>
                        <a:t>リストを利用したスプライト配置</a:t>
                      </a:r>
                      <a:r>
                        <a:rPr kumimoji="1" lang="en-US" altLang="ja-JP" b="0" dirty="0" smtClean="0">
                          <a:solidFill>
                            <a:schemeClr val="tx1"/>
                          </a:solidFill>
                          <a:latin typeface="メイリオ" panose="020B0604030504040204" pitchFamily="50" charset="-128"/>
                          <a:ea typeface="メイリオ" panose="020B0604030504040204" pitchFamily="50" charset="-128"/>
                        </a:rPr>
                        <a:t>(</a:t>
                      </a:r>
                      <a:r>
                        <a:rPr kumimoji="1" lang="ja-JP" altLang="en-US" b="0" dirty="0" smtClean="0">
                          <a:solidFill>
                            <a:schemeClr val="tx1"/>
                          </a:solidFill>
                          <a:latin typeface="メイリオ" panose="020B0604030504040204" pitchFamily="50" charset="-128"/>
                          <a:ea typeface="メイリオ" panose="020B0604030504040204" pitchFamily="50" charset="-128"/>
                        </a:rPr>
                        <a:t>クローン利用</a:t>
                      </a:r>
                      <a:r>
                        <a:rPr kumimoji="1" lang="en-US" altLang="ja-JP" b="0" dirty="0" smtClean="0">
                          <a:solidFill>
                            <a:schemeClr val="tx1"/>
                          </a:solidFill>
                          <a:latin typeface="メイリオ" panose="020B0604030504040204" pitchFamily="50" charset="-128"/>
                          <a:ea typeface="メイリオ" panose="020B0604030504040204" pitchFamily="50" charset="-128"/>
                        </a:rPr>
                        <a:t>)</a:t>
                      </a:r>
                      <a:endParaRPr kumimoji="1" lang="ja-JP" altLang="en-US" b="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7333898"/>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10/3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003</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リストを利用したスプライト配置</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32328"/>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9/26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002</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背景の切り替え方法</a:t>
                      </a:r>
                      <a:r>
                        <a:rPr kumimoji="1" lang="en-US" altLang="ja-JP" b="0" dirty="0" smtClean="0">
                          <a:solidFill>
                            <a:schemeClr val="tx1"/>
                          </a:solidFill>
                          <a:latin typeface="メイリオ" panose="020B0604030504040204" pitchFamily="50" charset="-128"/>
                          <a:ea typeface="メイリオ" panose="020B0604030504040204" pitchFamily="50" charset="-128"/>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841385"/>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9/26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001</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背景の切り替え方法</a:t>
                      </a:r>
                      <a:r>
                        <a:rPr kumimoji="1" lang="en-US" altLang="ja-JP" b="0" dirty="0" smtClean="0">
                          <a:solidFill>
                            <a:schemeClr val="tx1"/>
                          </a:solidFill>
                          <a:latin typeface="メイリオ" panose="020B0604030504040204" pitchFamily="50" charset="-128"/>
                          <a:ea typeface="メイリオ" panose="020B0604030504040204" pitchFamily="50" charset="-128"/>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535037"/>
                  </a:ext>
                </a:extLst>
              </a:tr>
              <a:tr h="370840">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9/26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1"/>
                          </a:solidFill>
                          <a:latin typeface="メイリオ" panose="020B0604030504040204" pitchFamily="50" charset="-128"/>
                          <a:ea typeface="メイリオ" panose="020B0604030504040204" pitchFamily="50" charset="-128"/>
                        </a:rPr>
                        <a:t>000</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メイリオ" panose="020B0604030504040204" pitchFamily="50" charset="-128"/>
                          <a:ea typeface="メイリオ" panose="020B0604030504040204" pitchFamily="50" charset="-128"/>
                        </a:rPr>
                        <a:t>目盛り入り背景の利用</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158885"/>
                  </a:ext>
                </a:extLst>
              </a:tr>
            </a:tbl>
          </a:graphicData>
        </a:graphic>
      </p:graphicFrame>
      <p:sp>
        <p:nvSpPr>
          <p:cNvPr id="2" name="テキスト ボックス 1"/>
          <p:cNvSpPr txBox="1"/>
          <p:nvPr/>
        </p:nvSpPr>
        <p:spPr>
          <a:xfrm>
            <a:off x="304800" y="828020"/>
            <a:ext cx="4267200" cy="461665"/>
          </a:xfrm>
          <a:prstGeom prst="rect">
            <a:avLst/>
          </a:prstGeom>
          <a:noFill/>
        </p:spPr>
        <p:txBody>
          <a:bodyPr wrap="square" rtlCol="0">
            <a:spAutoFit/>
          </a:bodyPr>
          <a:lstStyle/>
          <a:p>
            <a:pPr algn="l"/>
            <a:r>
              <a:rPr kumimoji="1" lang="en-US" altLang="ja-JP" sz="2400" dirty="0" smtClean="0">
                <a:solidFill>
                  <a:srgbClr val="FF0000"/>
                </a:solidFill>
                <a:latin typeface="メイリオ" panose="020B0604030504040204" pitchFamily="50" charset="-128"/>
                <a:ea typeface="メイリオ" panose="020B0604030504040204" pitchFamily="50" charset="-128"/>
              </a:rPr>
              <a:t>Tips</a:t>
            </a:r>
            <a:r>
              <a:rPr kumimoji="1" lang="ja-JP" altLang="en-US" sz="2400" dirty="0" smtClean="0">
                <a:solidFill>
                  <a:srgbClr val="FF0000"/>
                </a:solidFill>
                <a:latin typeface="メイリオ" panose="020B0604030504040204" pitchFamily="50" charset="-128"/>
                <a:ea typeface="メイリオ" panose="020B0604030504040204" pitchFamily="50" charset="-128"/>
              </a:rPr>
              <a:t>情報お待ちしています。</a:t>
            </a:r>
          </a:p>
        </p:txBody>
      </p:sp>
    </p:spTree>
    <p:extLst>
      <p:ext uri="{BB962C8B-B14F-4D97-AF65-F5344CB8AC3E}">
        <p14:creationId xmlns:p14="http://schemas.microsoft.com/office/powerpoint/2010/main" val="3911335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Tips20</a:t>
            </a:r>
            <a:r>
              <a:rPr lang="ja-JP" altLang="en-US" sz="2800" dirty="0">
                <a:solidFill>
                  <a:srgbClr val="000000"/>
                </a:solidFill>
                <a:latin typeface="メイリオ" panose="020B0604030504040204" pitchFamily="50" charset="-128"/>
                <a:ea typeface="メイリオ" panose="020B0604030504040204" pitchFamily="50" charset="-128"/>
              </a:rPr>
              <a:t> </a:t>
            </a:r>
            <a:r>
              <a:rPr lang="en-US" altLang="ja-JP" sz="2800" dirty="0" smtClean="0">
                <a:solidFill>
                  <a:srgbClr val="000000"/>
                </a:solidFill>
                <a:latin typeface="メイリオ" panose="020B0604030504040204" pitchFamily="50" charset="-128"/>
                <a:ea typeface="メイリオ" panose="020B0604030504040204" pitchFamily="50" charset="-128"/>
              </a:rPr>
              <a:t>Scratch</a:t>
            </a:r>
            <a:r>
              <a:rPr lang="ja-JP" altLang="en-US" sz="2800" dirty="0" smtClean="0">
                <a:solidFill>
                  <a:srgbClr val="000000"/>
                </a:solidFill>
                <a:latin typeface="メイリオ" panose="020B0604030504040204" pitchFamily="50" charset="-128"/>
                <a:ea typeface="メイリオ" panose="020B0604030504040204" pitchFamily="50" charset="-128"/>
              </a:rPr>
              <a:t>がしゃべる</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35280" y="1056917"/>
            <a:ext cx="82296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400" dirty="0" smtClean="0">
                <a:solidFill>
                  <a:srgbClr val="000000"/>
                </a:solidFill>
                <a:latin typeface="メイリオ" panose="020B0604030504040204" pitchFamily="50" charset="-128"/>
                <a:ea typeface="メイリオ" panose="020B0604030504040204" pitchFamily="50" charset="-128"/>
              </a:rPr>
              <a:t>Scratch</a:t>
            </a:r>
            <a:r>
              <a:rPr lang="ja-JP" altLang="en-US" sz="2400" dirty="0" smtClean="0">
                <a:solidFill>
                  <a:srgbClr val="000000"/>
                </a:solidFill>
                <a:latin typeface="メイリオ" panose="020B0604030504040204" pitchFamily="50" charset="-128"/>
                <a:ea typeface="メイリオ" panose="020B0604030504040204" pitchFamily="50" charset="-128"/>
              </a:rPr>
              <a:t>にスピーチブロックが追加されました。</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2"/>
          <a:stretch>
            <a:fillRect/>
          </a:stretch>
        </p:blipFill>
        <p:spPr>
          <a:xfrm>
            <a:off x="685800" y="1533822"/>
            <a:ext cx="428625" cy="3895725"/>
          </a:xfrm>
          <a:prstGeom prst="rect">
            <a:avLst/>
          </a:prstGeom>
        </p:spPr>
      </p:pic>
      <p:sp>
        <p:nvSpPr>
          <p:cNvPr id="5" name="楕円 4"/>
          <p:cNvSpPr/>
          <p:nvPr/>
        </p:nvSpPr>
        <p:spPr bwMode="auto">
          <a:xfrm>
            <a:off x="335280" y="4724400"/>
            <a:ext cx="1112520" cy="114300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8" name="右矢印 7"/>
          <p:cNvSpPr/>
          <p:nvPr/>
        </p:nvSpPr>
        <p:spPr bwMode="auto">
          <a:xfrm rot="18571570">
            <a:off x="1329938" y="4305301"/>
            <a:ext cx="504614"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1447800" y="1569136"/>
            <a:ext cx="6274117" cy="2414494"/>
          </a:xfrm>
          <a:prstGeom prst="rect">
            <a:avLst/>
          </a:prstGeom>
        </p:spPr>
      </p:pic>
      <p:sp>
        <p:nvSpPr>
          <p:cNvPr id="12" name="楕円 11"/>
          <p:cNvSpPr/>
          <p:nvPr/>
        </p:nvSpPr>
        <p:spPr bwMode="auto">
          <a:xfrm>
            <a:off x="5048188" y="1599315"/>
            <a:ext cx="1505012" cy="134107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テキスト ボックス 13"/>
          <p:cNvSpPr txBox="1"/>
          <p:nvPr/>
        </p:nvSpPr>
        <p:spPr>
          <a:xfrm>
            <a:off x="1433672" y="4967882"/>
            <a:ext cx="2225039" cy="830997"/>
          </a:xfrm>
          <a:prstGeom prst="rect">
            <a:avLst/>
          </a:prstGeom>
          <a:noFill/>
        </p:spPr>
        <p:txBody>
          <a:bodyPr wrap="square" rtlCol="0">
            <a:spAutoFit/>
          </a:bodyPr>
          <a:lstStyle/>
          <a:p>
            <a:pPr algn="l">
              <a:defRPr/>
            </a:pPr>
            <a:r>
              <a:rPr lang="ja-JP" altLang="en-US" sz="2400" dirty="0" smtClean="0">
                <a:solidFill>
                  <a:srgbClr val="000000"/>
                </a:solidFill>
                <a:latin typeface="メイリオ" panose="020B0604030504040204" pitchFamily="50" charset="-128"/>
                <a:ea typeface="メイリオ" panose="020B0604030504040204" pitchFamily="50" charset="-128"/>
              </a:rPr>
              <a:t>追加ブロックの指定</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5410200" y="3086217"/>
            <a:ext cx="2895600" cy="461665"/>
          </a:xfrm>
          <a:prstGeom prst="rect">
            <a:avLst/>
          </a:prstGeom>
          <a:noFill/>
        </p:spPr>
        <p:txBody>
          <a:bodyPr wrap="square" rtlCol="0">
            <a:spAutoFit/>
          </a:bodyPr>
          <a:lstStyle/>
          <a:p>
            <a:pPr algn="l">
              <a:defRPr/>
            </a:pPr>
            <a:r>
              <a:rPr lang="en-US" altLang="ja-JP" sz="2400" dirty="0" smtClean="0">
                <a:solidFill>
                  <a:srgbClr val="FF0000"/>
                </a:solidFill>
                <a:latin typeface="メイリオ" panose="020B0604030504040204" pitchFamily="50" charset="-128"/>
                <a:ea typeface="メイリオ" panose="020B0604030504040204" pitchFamily="50" charset="-128"/>
              </a:rPr>
              <a:t>Text to Speech</a:t>
            </a:r>
            <a:endParaRPr kumimoji="1" lang="ja-JP" altLang="en-US" sz="24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4"/>
          <a:stretch>
            <a:fillRect/>
          </a:stretch>
        </p:blipFill>
        <p:spPr>
          <a:xfrm>
            <a:off x="3393757" y="3983630"/>
            <a:ext cx="4676775" cy="2867025"/>
          </a:xfrm>
          <a:prstGeom prst="rect">
            <a:avLst/>
          </a:prstGeom>
        </p:spPr>
      </p:pic>
    </p:spTree>
    <p:extLst>
      <p:ext uri="{BB962C8B-B14F-4D97-AF65-F5344CB8AC3E}">
        <p14:creationId xmlns:p14="http://schemas.microsoft.com/office/powerpoint/2010/main" val="1408541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Tips019</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800" dirty="0">
                <a:latin typeface="メイリオ" panose="020B0604030504040204" pitchFamily="50" charset="-128"/>
                <a:ea typeface="メイリオ" panose="020B0604030504040204" pitchFamily="50" charset="-128"/>
              </a:rPr>
              <a:t>カード並べ</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数字を重複なく並べます</a:t>
            </a:r>
            <a:r>
              <a:rPr lang="en-US" altLang="ja-JP" sz="2800" dirty="0">
                <a:latin typeface="メイリオ" panose="020B0604030504040204" pitchFamily="50" charset="-128"/>
                <a:ea typeface="メイリオ" panose="020B0604030504040204" pitchFamily="50" charset="-128"/>
              </a:rPr>
              <a:t>)</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35280" y="1056917"/>
            <a:ext cx="82296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400" dirty="0" smtClean="0">
                <a:solidFill>
                  <a:srgbClr val="000000"/>
                </a:solidFill>
                <a:latin typeface="メイリオ" panose="020B0604030504040204" pitchFamily="50" charset="-128"/>
                <a:ea typeface="メイリオ" panose="020B0604030504040204" pitchFamily="50" charset="-128"/>
              </a:rPr>
              <a:t>1</a:t>
            </a:r>
            <a:r>
              <a:rPr lang="ja-JP" altLang="en-US" sz="2400" dirty="0" smtClean="0">
                <a:solidFill>
                  <a:srgbClr val="000000"/>
                </a:solidFill>
                <a:latin typeface="メイリオ" panose="020B0604030504040204" pitchFamily="50" charset="-128"/>
                <a:ea typeface="メイリオ" panose="020B0604030504040204" pitchFamily="50" charset="-128"/>
              </a:rPr>
              <a:t>から</a:t>
            </a:r>
            <a:r>
              <a:rPr lang="en-US" altLang="ja-JP" sz="2400" dirty="0" smtClean="0">
                <a:solidFill>
                  <a:srgbClr val="000000"/>
                </a:solidFill>
                <a:latin typeface="メイリオ" panose="020B0604030504040204" pitchFamily="50" charset="-128"/>
                <a:ea typeface="メイリオ" panose="020B0604030504040204" pitchFamily="50" charset="-128"/>
              </a:rPr>
              <a:t>n</a:t>
            </a:r>
            <a:r>
              <a:rPr lang="ja-JP" altLang="en-US" sz="2400" dirty="0" err="1" smtClean="0">
                <a:solidFill>
                  <a:srgbClr val="000000"/>
                </a:solidFill>
                <a:latin typeface="メイリオ" panose="020B0604030504040204" pitchFamily="50" charset="-128"/>
                <a:ea typeface="メイリオ" panose="020B0604030504040204" pitchFamily="50" charset="-128"/>
              </a:rPr>
              <a:t>までの</a:t>
            </a:r>
            <a:r>
              <a:rPr lang="ja-JP" altLang="en-US" sz="2400" dirty="0" smtClean="0">
                <a:solidFill>
                  <a:srgbClr val="000000"/>
                </a:solidFill>
                <a:latin typeface="メイリオ" panose="020B0604030504040204" pitchFamily="50" charset="-128"/>
                <a:ea typeface="メイリオ" panose="020B0604030504040204" pitchFamily="50" charset="-128"/>
              </a:rPr>
              <a:t>数字を、ランダムに重複なく並べ替えます。</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426720" y="1828800"/>
            <a:ext cx="3825488" cy="2895600"/>
          </a:xfrm>
          <a:prstGeom prst="rect">
            <a:avLst/>
          </a:prstGeom>
        </p:spPr>
      </p:pic>
      <p:pic>
        <p:nvPicPr>
          <p:cNvPr id="3" name="図 2"/>
          <p:cNvPicPr>
            <a:picLocks noChangeAspect="1"/>
          </p:cNvPicPr>
          <p:nvPr/>
        </p:nvPicPr>
        <p:blipFill>
          <a:blip r:embed="rId3"/>
          <a:stretch>
            <a:fillRect/>
          </a:stretch>
        </p:blipFill>
        <p:spPr>
          <a:xfrm>
            <a:off x="4726121" y="1828800"/>
            <a:ext cx="3777799" cy="2865120"/>
          </a:xfrm>
          <a:prstGeom prst="rect">
            <a:avLst/>
          </a:prstGeom>
        </p:spPr>
      </p:pic>
      <p:sp>
        <p:nvSpPr>
          <p:cNvPr id="6" name="テキスト ボックス 5"/>
          <p:cNvSpPr txBox="1"/>
          <p:nvPr/>
        </p:nvSpPr>
        <p:spPr>
          <a:xfrm>
            <a:off x="205864" y="4953000"/>
            <a:ext cx="4267200" cy="1569660"/>
          </a:xfrm>
          <a:prstGeom prst="rect">
            <a:avLst/>
          </a:prstGeom>
          <a:noFill/>
        </p:spPr>
        <p:txBody>
          <a:bodyPr wrap="square" rtlCol="0">
            <a:spAutoFit/>
          </a:bodyPr>
          <a:lstStyle/>
          <a:p>
            <a:pPr algn="l">
              <a:defRPr/>
            </a:pPr>
            <a:r>
              <a:rPr lang="ja-JP" altLang="en-US" sz="2400" dirty="0" smtClean="0">
                <a:solidFill>
                  <a:srgbClr val="000000"/>
                </a:solidFill>
                <a:latin typeface="メイリオ" panose="020B0604030504040204" pitchFamily="50" charset="-128"/>
                <a:ea typeface="メイリオ" panose="020B0604030504040204" pitchFamily="50" charset="-128"/>
              </a:rPr>
              <a:t>プログラム名</a:t>
            </a:r>
            <a:r>
              <a:rPr lang="en-US" altLang="ja-JP" sz="2400" dirty="0">
                <a:solidFill>
                  <a:srgbClr val="000000"/>
                </a:solidFill>
                <a:latin typeface="メイリオ" panose="020B0604030504040204" pitchFamily="50" charset="-128"/>
                <a:ea typeface="メイリオ" panose="020B0604030504040204" pitchFamily="50" charset="-128"/>
              </a:rPr>
              <a:t>: </a:t>
            </a:r>
            <a:endParaRPr lang="ja-JP" altLang="en-US" sz="2400" dirty="0" smtClean="0">
              <a:solidFill>
                <a:srgbClr val="000000"/>
              </a:solidFill>
              <a:latin typeface="メイリオ" panose="020B0604030504040204" pitchFamily="50" charset="-128"/>
              <a:ea typeface="メイリオ" panose="020B0604030504040204" pitchFamily="50" charset="-128"/>
            </a:endParaRPr>
          </a:p>
          <a:p>
            <a:pPr algn="l">
              <a:defRPr/>
            </a:pPr>
            <a:r>
              <a:rPr lang="en-US" altLang="ja-JP" sz="2400" dirty="0">
                <a:solidFill>
                  <a:srgbClr val="000000"/>
                </a:solidFill>
                <a:latin typeface="メイリオ" panose="020B0604030504040204" pitchFamily="50" charset="-128"/>
                <a:ea typeface="メイリオ" panose="020B0604030504040204" pitchFamily="50" charset="-128"/>
              </a:rPr>
              <a:t>Tips</a:t>
            </a:r>
            <a:r>
              <a:rPr lang="ja-JP" altLang="en-US" sz="2400" dirty="0">
                <a:solidFill>
                  <a:srgbClr val="000000"/>
                </a:solidFill>
                <a:latin typeface="メイリオ" panose="020B0604030504040204" pitchFamily="50" charset="-128"/>
                <a:ea typeface="メイリオ" panose="020B0604030504040204" pitchFamily="50" charset="-128"/>
              </a:rPr>
              <a:t>カード配り</a:t>
            </a:r>
            <a:r>
              <a:rPr lang="en-US" altLang="ja-JP" sz="2400" dirty="0" smtClean="0">
                <a:solidFill>
                  <a:srgbClr val="000000"/>
                </a:solidFill>
                <a:latin typeface="メイリオ" panose="020B0604030504040204" pitchFamily="50" charset="-128"/>
                <a:ea typeface="メイリオ" panose="020B0604030504040204" pitchFamily="50" charset="-128"/>
              </a:rPr>
              <a:t>01.sb3</a:t>
            </a:r>
            <a:endParaRPr lang="ja-JP" altLang="en-US" sz="2400" dirty="0" smtClean="0">
              <a:solidFill>
                <a:srgbClr val="000000"/>
              </a:solidFill>
              <a:latin typeface="メイリオ" panose="020B0604030504040204" pitchFamily="50" charset="-128"/>
              <a:ea typeface="メイリオ" panose="020B0604030504040204" pitchFamily="50" charset="-128"/>
            </a:endParaRPr>
          </a:p>
          <a:p>
            <a:pPr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リストが一つですが時間がかかります。</a:t>
            </a:r>
          </a:p>
        </p:txBody>
      </p:sp>
      <p:sp>
        <p:nvSpPr>
          <p:cNvPr id="7" name="テキスト ボックス 6"/>
          <p:cNvSpPr txBox="1"/>
          <p:nvPr/>
        </p:nvSpPr>
        <p:spPr>
          <a:xfrm>
            <a:off x="4556760" y="4866978"/>
            <a:ext cx="4267200" cy="1200329"/>
          </a:xfrm>
          <a:prstGeom prst="rect">
            <a:avLst/>
          </a:prstGeom>
          <a:noFill/>
        </p:spPr>
        <p:txBody>
          <a:bodyPr wrap="square" rtlCol="0">
            <a:spAutoFit/>
          </a:bodyPr>
          <a:lstStyle/>
          <a:p>
            <a:pPr algn="l">
              <a:defRPr/>
            </a:pPr>
            <a:r>
              <a:rPr lang="ja-JP" altLang="en-US" sz="2400" dirty="0" smtClean="0">
                <a:solidFill>
                  <a:srgbClr val="000000"/>
                </a:solidFill>
                <a:latin typeface="メイリオ" panose="020B0604030504040204" pitchFamily="50" charset="-128"/>
                <a:ea typeface="メイリオ" panose="020B0604030504040204" pitchFamily="50" charset="-128"/>
              </a:rPr>
              <a:t>プログラム名</a:t>
            </a:r>
            <a:r>
              <a:rPr lang="en-US" altLang="ja-JP" sz="2400" dirty="0">
                <a:solidFill>
                  <a:srgbClr val="000000"/>
                </a:solidFill>
                <a:latin typeface="メイリオ" panose="020B0604030504040204" pitchFamily="50" charset="-128"/>
                <a:ea typeface="メイリオ" panose="020B0604030504040204" pitchFamily="50" charset="-128"/>
              </a:rPr>
              <a:t>: </a:t>
            </a:r>
            <a:endParaRPr lang="ja-JP" altLang="en-US" sz="2400" dirty="0" smtClean="0">
              <a:solidFill>
                <a:srgbClr val="000000"/>
              </a:solidFill>
              <a:latin typeface="メイリオ" panose="020B0604030504040204" pitchFamily="50" charset="-128"/>
              <a:ea typeface="メイリオ" panose="020B0604030504040204" pitchFamily="50" charset="-128"/>
            </a:endParaRPr>
          </a:p>
          <a:p>
            <a:pPr algn="l">
              <a:defRPr/>
            </a:pPr>
            <a:r>
              <a:rPr lang="en-US" altLang="ja-JP" sz="2400" dirty="0">
                <a:solidFill>
                  <a:srgbClr val="000000"/>
                </a:solidFill>
                <a:latin typeface="メイリオ" panose="020B0604030504040204" pitchFamily="50" charset="-128"/>
                <a:ea typeface="メイリオ" panose="020B0604030504040204" pitchFamily="50" charset="-128"/>
              </a:rPr>
              <a:t>Tips</a:t>
            </a:r>
            <a:r>
              <a:rPr lang="ja-JP" altLang="en-US" sz="2400" dirty="0">
                <a:solidFill>
                  <a:srgbClr val="000000"/>
                </a:solidFill>
                <a:latin typeface="メイリオ" panose="020B0604030504040204" pitchFamily="50" charset="-128"/>
                <a:ea typeface="メイリオ" panose="020B0604030504040204" pitchFamily="50" charset="-128"/>
              </a:rPr>
              <a:t>カード配り</a:t>
            </a:r>
            <a:r>
              <a:rPr lang="en-US" altLang="ja-JP" sz="2400" dirty="0" smtClean="0">
                <a:solidFill>
                  <a:srgbClr val="000000"/>
                </a:solidFill>
                <a:latin typeface="メイリオ" panose="020B0604030504040204" pitchFamily="50" charset="-128"/>
                <a:ea typeface="メイリオ" panose="020B0604030504040204" pitchFamily="50" charset="-128"/>
              </a:rPr>
              <a:t>02.sb3</a:t>
            </a:r>
            <a:endParaRPr lang="ja-JP" altLang="en-US" sz="2400" dirty="0" smtClean="0">
              <a:solidFill>
                <a:srgbClr val="000000"/>
              </a:solidFill>
              <a:latin typeface="メイリオ" panose="020B0604030504040204" pitchFamily="50" charset="-128"/>
              <a:ea typeface="メイリオ" panose="020B0604030504040204" pitchFamily="50" charset="-128"/>
            </a:endParaRPr>
          </a:p>
          <a:p>
            <a:pPr algn="l">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リストを二つ使い高速です。</a:t>
            </a:r>
          </a:p>
        </p:txBody>
      </p:sp>
    </p:spTree>
    <p:extLst>
      <p:ext uri="{BB962C8B-B14F-4D97-AF65-F5344CB8AC3E}">
        <p14:creationId xmlns:p14="http://schemas.microsoft.com/office/powerpoint/2010/main" val="98691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Tips018</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800" dirty="0">
                <a:latin typeface="メイリオ" panose="020B0604030504040204" pitchFamily="50" charset="-128"/>
                <a:ea typeface="メイリオ" panose="020B0604030504040204" pitchFamily="50" charset="-128"/>
              </a:rPr>
              <a:t>数字配置 </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スプライトを配置します</a:t>
            </a:r>
            <a:r>
              <a:rPr lang="en-US" altLang="ja-JP" sz="2800" dirty="0">
                <a:latin typeface="メイリオ" panose="020B0604030504040204" pitchFamily="50" charset="-128"/>
                <a:ea typeface="メイリオ" panose="020B0604030504040204" pitchFamily="50" charset="-128"/>
              </a:rPr>
              <a:t>)</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5029200"/>
            <a:ext cx="82296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smtClean="0">
                <a:solidFill>
                  <a:srgbClr val="000000"/>
                </a:solidFill>
                <a:latin typeface="メイリオ" panose="020B0604030504040204" pitchFamily="50" charset="-128"/>
                <a:ea typeface="メイリオ" panose="020B0604030504040204" pitchFamily="50" charset="-128"/>
              </a:rPr>
              <a:t>表示リストに格納された情報をもとに、対応したスプライトを規則正しく表示します</a:t>
            </a:r>
            <a:r>
              <a:rPr kumimoji="1" lang="ja-JP" altLang="en-US" sz="2400" b="0" i="0" u="none" strike="noStrike" kern="1200" cap="none" spc="0"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lgn="l">
              <a:defRPr/>
            </a:pPr>
            <a:r>
              <a:rPr lang="ja-JP" altLang="en-US" sz="2400" dirty="0">
                <a:solidFill>
                  <a:srgbClr val="000000"/>
                </a:solidFill>
                <a:latin typeface="メイリオ" panose="020B0604030504040204" pitchFamily="50" charset="-128"/>
                <a:ea typeface="メイリオ" panose="020B0604030504040204" pitchFamily="50" charset="-128"/>
              </a:rPr>
              <a:t>プログラム名</a:t>
            </a:r>
            <a:r>
              <a:rPr lang="en-US" altLang="ja-JP" sz="2400" dirty="0">
                <a:solidFill>
                  <a:srgbClr val="000000"/>
                </a:solidFill>
                <a:latin typeface="メイリオ" panose="020B0604030504040204" pitchFamily="50" charset="-128"/>
                <a:ea typeface="メイリオ" panose="020B0604030504040204" pitchFamily="50" charset="-128"/>
              </a:rPr>
              <a:t>: Tips</a:t>
            </a:r>
            <a:r>
              <a:rPr lang="ja-JP" altLang="en-US" sz="2400" dirty="0">
                <a:solidFill>
                  <a:srgbClr val="000000"/>
                </a:solidFill>
                <a:latin typeface="メイリオ" panose="020B0604030504040204" pitchFamily="50" charset="-128"/>
                <a:ea typeface="メイリオ" panose="020B0604030504040204" pitchFamily="50" charset="-128"/>
              </a:rPr>
              <a:t>数字配置</a:t>
            </a:r>
            <a:r>
              <a:rPr lang="en-US" altLang="ja-JP" sz="2400" dirty="0">
                <a:solidFill>
                  <a:srgbClr val="000000"/>
                </a:solidFill>
                <a:latin typeface="メイリオ" panose="020B0604030504040204" pitchFamily="50" charset="-128"/>
                <a:ea typeface="メイリオ" panose="020B0604030504040204" pitchFamily="50" charset="-128"/>
              </a:rPr>
              <a:t>.sb3</a:t>
            </a:r>
            <a:endParaRPr lang="ja-JP" altLang="en-US" sz="2400" dirty="0">
              <a:solidFill>
                <a:srgbClr val="000000"/>
              </a:solidFill>
              <a:latin typeface="メイリオ" panose="020B0604030504040204" pitchFamily="50" charset="-128"/>
              <a:ea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066800" y="990600"/>
            <a:ext cx="4529137" cy="3421091"/>
          </a:xfrm>
          <a:prstGeom prst="rect">
            <a:avLst/>
          </a:prstGeom>
        </p:spPr>
      </p:pic>
    </p:spTree>
    <p:extLst>
      <p:ext uri="{BB962C8B-B14F-4D97-AF65-F5344CB8AC3E}">
        <p14:creationId xmlns:p14="http://schemas.microsoft.com/office/powerpoint/2010/main" val="2908535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Tips017</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2800" dirty="0">
                <a:latin typeface="メイリオ" panose="020B0604030504040204" pitchFamily="50" charset="-128"/>
                <a:ea typeface="メイリオ" panose="020B0604030504040204" pitchFamily="50" charset="-128"/>
              </a:rPr>
              <a:t>変化のある表示の切り替え</a:t>
            </a:r>
            <a:endPar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5293428"/>
            <a:ext cx="82296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メイリオ" panose="020B0604030504040204" pitchFamily="50" charset="-128"/>
                <a:ea typeface="メイリオ" panose="020B0604030504040204" pitchFamily="50" charset="-128"/>
              </a:rPr>
              <a:t>背景</a:t>
            </a:r>
            <a:r>
              <a:rPr lang="ja-JP" altLang="en-US" sz="2400" dirty="0" smtClean="0">
                <a:solidFill>
                  <a:srgbClr val="000000"/>
                </a:solidFill>
                <a:latin typeface="メイリオ" panose="020B0604030504040204" pitchFamily="50" charset="-128"/>
                <a:ea typeface="メイリオ" panose="020B0604030504040204" pitchFamily="50" charset="-128"/>
              </a:rPr>
              <a:t>やスプライトの表示の切り替えや隠す</a:t>
            </a:r>
            <a:r>
              <a:rPr lang="en-US" altLang="ja-JP" sz="2400" dirty="0" smtClean="0">
                <a:solidFill>
                  <a:srgbClr val="00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表示する前に「</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の効果を</a:t>
            </a:r>
            <a:r>
              <a:rPr kumimoji="1" lang="en-US" altLang="ja-JP"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cs typeface="+mn-cs"/>
              </a:rPr>
              <a:t>ずつ</a:t>
            </a: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変える」を使うと、変化のある切り替えをすることができます。</a:t>
            </a:r>
          </a:p>
        </p:txBody>
      </p:sp>
      <p:pic>
        <p:nvPicPr>
          <p:cNvPr id="4" name="図 3"/>
          <p:cNvPicPr>
            <a:picLocks noChangeAspect="1"/>
          </p:cNvPicPr>
          <p:nvPr/>
        </p:nvPicPr>
        <p:blipFill>
          <a:blip r:embed="rId2"/>
          <a:stretch>
            <a:fillRect/>
          </a:stretch>
        </p:blipFill>
        <p:spPr>
          <a:xfrm>
            <a:off x="466725" y="992326"/>
            <a:ext cx="8210550" cy="4029075"/>
          </a:xfrm>
          <a:prstGeom prst="rect">
            <a:avLst/>
          </a:prstGeom>
        </p:spPr>
      </p:pic>
    </p:spTree>
    <p:extLst>
      <p:ext uri="{BB962C8B-B14F-4D97-AF65-F5344CB8AC3E}">
        <p14:creationId xmlns:p14="http://schemas.microsoft.com/office/powerpoint/2010/main" val="510567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Tips016</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回転運動</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スプライトのコスチュームの中心点を適切に設定しておくと、回転運動を表現できます。</a:t>
            </a:r>
          </a:p>
        </p:txBody>
      </p:sp>
      <p:pic>
        <p:nvPicPr>
          <p:cNvPr id="5" name="図 4"/>
          <p:cNvPicPr>
            <a:picLocks noChangeAspect="1"/>
          </p:cNvPicPr>
          <p:nvPr/>
        </p:nvPicPr>
        <p:blipFill>
          <a:blip r:embed="rId2"/>
          <a:stretch>
            <a:fillRect/>
          </a:stretch>
        </p:blipFill>
        <p:spPr>
          <a:xfrm>
            <a:off x="914400" y="1295400"/>
            <a:ext cx="6737454" cy="3067050"/>
          </a:xfrm>
          <a:prstGeom prst="rect">
            <a:avLst/>
          </a:prstGeom>
        </p:spPr>
      </p:pic>
      <p:sp>
        <p:nvSpPr>
          <p:cNvPr id="9" name="楕円 8"/>
          <p:cNvSpPr/>
          <p:nvPr/>
        </p:nvSpPr>
        <p:spPr bwMode="auto">
          <a:xfrm>
            <a:off x="5410200" y="2743200"/>
            <a:ext cx="228600" cy="2286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テキスト ボックス 9"/>
          <p:cNvSpPr txBox="1"/>
          <p:nvPr/>
        </p:nvSpPr>
        <p:spPr>
          <a:xfrm>
            <a:off x="6248400" y="2514600"/>
            <a:ext cx="2438400" cy="830997"/>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コスチュームの中心点</a:t>
            </a:r>
          </a:p>
        </p:txBody>
      </p:sp>
      <p:cxnSp>
        <p:nvCxnSpPr>
          <p:cNvPr id="12" name="直線矢印コネクタ 11"/>
          <p:cNvCxnSpPr/>
          <p:nvPr/>
        </p:nvCxnSpPr>
        <p:spPr bwMode="auto">
          <a:xfrm flipH="1">
            <a:off x="5715000" y="2743200"/>
            <a:ext cx="533400" cy="762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59824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Tips015</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ランダムな文字列を表示する</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304800" y="4707709"/>
            <a:ext cx="822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予め文字列をコスチュームで用意しておいて、ランダムに表示します。</a:t>
            </a:r>
          </a:p>
        </p:txBody>
      </p:sp>
      <p:pic>
        <p:nvPicPr>
          <p:cNvPr id="2" name="図 1"/>
          <p:cNvPicPr>
            <a:picLocks noChangeAspect="1"/>
          </p:cNvPicPr>
          <p:nvPr/>
        </p:nvPicPr>
        <p:blipFill>
          <a:blip r:embed="rId2"/>
          <a:stretch>
            <a:fillRect/>
          </a:stretch>
        </p:blipFill>
        <p:spPr>
          <a:xfrm>
            <a:off x="4038600" y="1143000"/>
            <a:ext cx="3860773" cy="2919412"/>
          </a:xfrm>
          <a:prstGeom prst="rect">
            <a:avLst/>
          </a:prstGeom>
        </p:spPr>
      </p:pic>
      <p:pic>
        <p:nvPicPr>
          <p:cNvPr id="3" name="図 2"/>
          <p:cNvPicPr>
            <a:picLocks noChangeAspect="1"/>
          </p:cNvPicPr>
          <p:nvPr/>
        </p:nvPicPr>
        <p:blipFill>
          <a:blip r:embed="rId3"/>
          <a:stretch>
            <a:fillRect/>
          </a:stretch>
        </p:blipFill>
        <p:spPr>
          <a:xfrm>
            <a:off x="1181100" y="1143000"/>
            <a:ext cx="990600" cy="3238500"/>
          </a:xfrm>
          <a:prstGeom prst="rect">
            <a:avLst/>
          </a:prstGeom>
        </p:spPr>
      </p:pic>
      <p:sp>
        <p:nvSpPr>
          <p:cNvPr id="6" name="右矢印 5"/>
          <p:cNvSpPr/>
          <p:nvPr/>
        </p:nvSpPr>
        <p:spPr bwMode="auto">
          <a:xfrm>
            <a:off x="2451073" y="1756128"/>
            <a:ext cx="1295400" cy="533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p:cNvSpPr txBox="1"/>
          <p:nvPr/>
        </p:nvSpPr>
        <p:spPr>
          <a:xfrm>
            <a:off x="2286000" y="2602706"/>
            <a:ext cx="1460473"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ランダムに表示</a:t>
            </a:r>
          </a:p>
        </p:txBody>
      </p:sp>
    </p:spTree>
    <p:extLst>
      <p:ext uri="{BB962C8B-B14F-4D97-AF65-F5344CB8AC3E}">
        <p14:creationId xmlns:p14="http://schemas.microsoft.com/office/powerpoint/2010/main" val="3467631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txDef>
      <a:spPr>
        <a:noFill/>
      </a:spPr>
      <a:bodyPr wrap="square" rtlCol="0">
        <a:spAutoFit/>
      </a:bodyPr>
      <a:lstStyle>
        <a:defPPr algn="l">
          <a:defRPr sz="2400" dirty="0" smtClean="0">
            <a:latin typeface="メイリオ" panose="020B0604030504040204" pitchFamily="50" charset="-128"/>
            <a:ea typeface="メイリオ" panose="020B0604030504040204"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7460</TotalTime>
  <Words>1237</Words>
  <Application>Microsoft Office PowerPoint</Application>
  <PresentationFormat>画面に合わせる (4:3)</PresentationFormat>
  <Paragraphs>218</Paragraphs>
  <Slides>29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ＭＳ Ｐゴシック</vt:lpstr>
      <vt:lpstr>ＭＳ Ｐ明朝</vt:lpstr>
      <vt:lpstr>メイリオ</vt:lpstr>
      <vt:lpstr>Arial</vt:lpstr>
      <vt:lpstr>標準デザイン</vt:lpstr>
      <vt:lpstr>情報の授業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gohome8</cp:lastModifiedBy>
  <cp:revision>271</cp:revision>
  <cp:lastPrinted>2018-10-10T21:33:39Z</cp:lastPrinted>
  <dcterms:created xsi:type="dcterms:W3CDTF">2014-03-24T13:08:44Z</dcterms:created>
  <dcterms:modified xsi:type="dcterms:W3CDTF">2019-02-09T21:21:19Z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