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3.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4.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23" r:id="rId3"/>
    <p:sldId id="324"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Lst>
  <p:sldSz cx="9144000" cy="6858000" type="screen4x3"/>
  <p:notesSz cx="6858000" cy="9144000"/>
  <p:defaultTextStyle>
    <a:defPPr>
      <a:defRPr lang="ja-JP"/>
    </a:defPPr>
    <a:lvl1pPr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DDDDD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63" d="100"/>
          <a:sy n="63" d="100"/>
        </p:scale>
        <p:origin x="89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F:\2017_&#20491;&#20154;\2017_&#38651;&#23376;&#24773;&#22577;&#36890;&#20449;\IEICE_CEscbout_EX08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______2.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______3.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______4.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______6.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______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71924511460359"/>
          <c:y val="6.1693774537296693E-2"/>
          <c:w val="0.77655200994612517"/>
          <c:h val="0.7561223453349879"/>
        </c:manualLayout>
      </c:layout>
      <c:scatterChart>
        <c:scatterStyle val="lineMarker"/>
        <c:varyColors val="0"/>
        <c:ser>
          <c:idx val="0"/>
          <c:order val="0"/>
          <c:spPr>
            <a:ln w="19050" cap="rnd">
              <a:noFill/>
              <a:round/>
            </a:ln>
            <a:effectLst/>
          </c:spPr>
          <c:marker>
            <c:symbol val="circle"/>
            <c:size val="5"/>
            <c:spPr>
              <a:solidFill>
                <a:schemeClr val="tx1"/>
              </a:solidFill>
              <a:ln w="9525">
                <a:solidFill>
                  <a:schemeClr val="tx1"/>
                </a:solidFill>
              </a:ln>
              <a:effectLst/>
            </c:spPr>
          </c:marker>
          <c:xVal>
            <c:numRef>
              <c:f>公開xCTC!$I$2:$I$29</c:f>
              <c:numCache>
                <c:formatCode>General</c:formatCode>
                <c:ptCount val="28"/>
                <c:pt idx="0">
                  <c:v>19</c:v>
                </c:pt>
                <c:pt idx="1">
                  <c:v>8</c:v>
                </c:pt>
                <c:pt idx="2">
                  <c:v>45</c:v>
                </c:pt>
                <c:pt idx="3">
                  <c:v>11</c:v>
                </c:pt>
                <c:pt idx="4">
                  <c:v>8</c:v>
                </c:pt>
                <c:pt idx="5">
                  <c:v>15</c:v>
                </c:pt>
                <c:pt idx="6">
                  <c:v>21</c:v>
                </c:pt>
                <c:pt idx="7">
                  <c:v>10</c:v>
                </c:pt>
                <c:pt idx="8">
                  <c:v>18</c:v>
                </c:pt>
                <c:pt idx="9">
                  <c:v>13</c:v>
                </c:pt>
                <c:pt idx="10">
                  <c:v>38</c:v>
                </c:pt>
                <c:pt idx="11">
                  <c:v>22</c:v>
                </c:pt>
                <c:pt idx="12">
                  <c:v>11</c:v>
                </c:pt>
                <c:pt idx="13">
                  <c:v>18</c:v>
                </c:pt>
                <c:pt idx="14">
                  <c:v>52</c:v>
                </c:pt>
                <c:pt idx="15">
                  <c:v>10</c:v>
                </c:pt>
                <c:pt idx="16">
                  <c:v>18</c:v>
                </c:pt>
                <c:pt idx="17">
                  <c:v>25</c:v>
                </c:pt>
                <c:pt idx="18">
                  <c:v>20</c:v>
                </c:pt>
                <c:pt idx="19">
                  <c:v>31</c:v>
                </c:pt>
                <c:pt idx="20">
                  <c:v>39</c:v>
                </c:pt>
                <c:pt idx="21">
                  <c:v>23</c:v>
                </c:pt>
                <c:pt idx="22">
                  <c:v>12</c:v>
                </c:pt>
                <c:pt idx="23">
                  <c:v>51</c:v>
                </c:pt>
                <c:pt idx="24">
                  <c:v>9</c:v>
                </c:pt>
                <c:pt idx="25">
                  <c:v>17</c:v>
                </c:pt>
                <c:pt idx="26">
                  <c:v>19</c:v>
                </c:pt>
                <c:pt idx="27">
                  <c:v>37</c:v>
                </c:pt>
              </c:numCache>
            </c:numRef>
          </c:xVal>
          <c:yVal>
            <c:numRef>
              <c:f>公開xCTC!$J$2:$J$29</c:f>
              <c:numCache>
                <c:formatCode>General</c:formatCode>
                <c:ptCount val="28"/>
                <c:pt idx="0">
                  <c:v>24</c:v>
                </c:pt>
                <c:pt idx="1">
                  <c:v>16</c:v>
                </c:pt>
                <c:pt idx="2">
                  <c:v>25</c:v>
                </c:pt>
                <c:pt idx="3">
                  <c:v>15</c:v>
                </c:pt>
                <c:pt idx="4">
                  <c:v>19</c:v>
                </c:pt>
                <c:pt idx="5">
                  <c:v>14</c:v>
                </c:pt>
                <c:pt idx="6">
                  <c:v>22</c:v>
                </c:pt>
                <c:pt idx="7">
                  <c:v>17</c:v>
                </c:pt>
                <c:pt idx="8">
                  <c:v>18</c:v>
                </c:pt>
                <c:pt idx="9">
                  <c:v>26</c:v>
                </c:pt>
                <c:pt idx="10">
                  <c:v>19</c:v>
                </c:pt>
                <c:pt idx="11">
                  <c:v>16</c:v>
                </c:pt>
                <c:pt idx="12">
                  <c:v>8</c:v>
                </c:pt>
                <c:pt idx="13">
                  <c:v>17</c:v>
                </c:pt>
                <c:pt idx="14">
                  <c:v>28</c:v>
                </c:pt>
                <c:pt idx="15">
                  <c:v>26</c:v>
                </c:pt>
                <c:pt idx="16">
                  <c:v>19</c:v>
                </c:pt>
                <c:pt idx="17">
                  <c:v>25</c:v>
                </c:pt>
                <c:pt idx="18">
                  <c:v>26</c:v>
                </c:pt>
                <c:pt idx="19">
                  <c:v>26</c:v>
                </c:pt>
                <c:pt idx="20">
                  <c:v>29</c:v>
                </c:pt>
                <c:pt idx="21">
                  <c:v>29</c:v>
                </c:pt>
                <c:pt idx="22">
                  <c:v>17</c:v>
                </c:pt>
                <c:pt idx="23">
                  <c:v>24</c:v>
                </c:pt>
                <c:pt idx="24">
                  <c:v>18</c:v>
                </c:pt>
                <c:pt idx="25">
                  <c:v>29</c:v>
                </c:pt>
                <c:pt idx="26">
                  <c:v>27</c:v>
                </c:pt>
                <c:pt idx="27">
                  <c:v>20</c:v>
                </c:pt>
              </c:numCache>
            </c:numRef>
          </c:yVal>
          <c:smooth val="0"/>
          <c:extLst>
            <c:ext xmlns:c16="http://schemas.microsoft.com/office/drawing/2014/chart" uri="{C3380CC4-5D6E-409C-BE32-E72D297353CC}">
              <c16:uniqueId val="{00000000-3FD1-40AD-AB5B-4938B4E59646}"/>
            </c:ext>
          </c:extLst>
        </c:ser>
        <c:dLbls>
          <c:showLegendKey val="0"/>
          <c:showVal val="0"/>
          <c:showCatName val="0"/>
          <c:showSerName val="0"/>
          <c:showPercent val="0"/>
          <c:showBubbleSize val="0"/>
        </c:dLbls>
        <c:axId val="2078399280"/>
        <c:axId val="2078402608"/>
      </c:scatterChart>
      <c:valAx>
        <c:axId val="2078399280"/>
        <c:scaling>
          <c:orientation val="minMax"/>
          <c:max val="52"/>
          <c:min val="0"/>
        </c:scaling>
        <c:delete val="0"/>
        <c:axPos val="b"/>
        <c:majorGridlines>
          <c:spPr>
            <a:ln w="9525" cap="flat" cmpd="sng" algn="ctr">
              <a:solidFill>
                <a:schemeClr val="tx1"/>
              </a:solid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ＭＳ ゴシック" panose="020B0609070205080204" pitchFamily="49" charset="-128"/>
                <a:ea typeface="ＭＳ ゴシック" panose="020B0609070205080204" pitchFamily="49" charset="-128"/>
                <a:cs typeface="+mn-cs"/>
              </a:defRPr>
            </a:pPr>
            <a:endParaRPr lang="ja-JP"/>
          </a:p>
        </c:txPr>
        <c:crossAx val="2078402608"/>
        <c:crosses val="autoZero"/>
        <c:crossBetween val="midCat"/>
        <c:majorUnit val="10"/>
      </c:valAx>
      <c:valAx>
        <c:axId val="2078402608"/>
        <c:scaling>
          <c:orientation val="minMax"/>
          <c:max val="32"/>
          <c:min val="0"/>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ＭＳ ゴシック" panose="020B0609070205080204" pitchFamily="49" charset="-128"/>
                <a:ea typeface="ＭＳ ゴシック" panose="020B0609070205080204" pitchFamily="49" charset="-128"/>
                <a:cs typeface="+mn-cs"/>
              </a:defRPr>
            </a:pPr>
            <a:endParaRPr lang="ja-JP"/>
          </a:p>
        </c:txPr>
        <c:crossAx val="2078399280"/>
        <c:crosses val="autoZero"/>
        <c:crossBetween val="midCat"/>
        <c:majorUnit val="4"/>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ＭＳ ゴシック" panose="020B0609070205080204" pitchFamily="49" charset="-128"/>
          <a:ea typeface="ＭＳ ゴシック" panose="020B0609070205080204" pitchFamily="49"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errBars>
            <c:errBarType val="both"/>
            <c:errValType val="cust"/>
            <c:noEndCap val="0"/>
            <c:plus>
              <c:numRef>
                <c:f>Sheet1!$E$3</c:f>
                <c:numCache>
                  <c:formatCode>General</c:formatCode>
                  <c:ptCount val="1"/>
                  <c:pt idx="0">
                    <c:v>15</c:v>
                  </c:pt>
                </c:numCache>
              </c:numRef>
            </c:plus>
            <c:minus>
              <c:numRef>
                <c:f>Sheet1!$E$3</c:f>
                <c:numCache>
                  <c:formatCode>General</c:formatCode>
                  <c:ptCount val="1"/>
                  <c:pt idx="0">
                    <c:v>15</c:v>
                  </c:pt>
                </c:numCache>
              </c:numRef>
            </c:minus>
            <c:spPr>
              <a:noFill/>
              <a:ln w="9525" cap="flat" cmpd="sng" algn="ctr">
                <a:solidFill>
                  <a:schemeClr val="tx1">
                    <a:lumMod val="65000"/>
                    <a:lumOff val="35000"/>
                  </a:schemeClr>
                </a:solidFill>
                <a:round/>
              </a:ln>
              <a:effectLst/>
            </c:spPr>
          </c:errBars>
          <c:cat>
            <c:strRef>
              <c:f>Sheet1!$C$3:$C$4</c:f>
              <c:strCache>
                <c:ptCount val="2"/>
                <c:pt idx="0">
                  <c:v>A</c:v>
                </c:pt>
                <c:pt idx="1">
                  <c:v>B</c:v>
                </c:pt>
              </c:strCache>
            </c:strRef>
          </c:cat>
          <c:val>
            <c:numRef>
              <c:f>Sheet1!$D$3:$D$4</c:f>
              <c:numCache>
                <c:formatCode>General</c:formatCode>
                <c:ptCount val="2"/>
                <c:pt idx="0">
                  <c:v>70</c:v>
                </c:pt>
                <c:pt idx="1">
                  <c:v>82</c:v>
                </c:pt>
              </c:numCache>
            </c:numRef>
          </c:val>
          <c:extLst>
            <c:ext xmlns:c16="http://schemas.microsoft.com/office/drawing/2014/chart" uri="{C3380CC4-5D6E-409C-BE32-E72D297353CC}">
              <c16:uniqueId val="{00000000-EBB5-4D85-BEFA-D4C38B5411AC}"/>
            </c:ext>
          </c:extLst>
        </c:ser>
        <c:dLbls>
          <c:showLegendKey val="0"/>
          <c:showVal val="0"/>
          <c:showCatName val="0"/>
          <c:showSerName val="0"/>
          <c:showPercent val="0"/>
          <c:showBubbleSize val="0"/>
        </c:dLbls>
        <c:gapWidth val="219"/>
        <c:overlap val="-27"/>
        <c:axId val="1307486640"/>
        <c:axId val="1307484976"/>
      </c:barChart>
      <c:catAx>
        <c:axId val="13074866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307484976"/>
        <c:crosses val="autoZero"/>
        <c:auto val="1"/>
        <c:lblAlgn val="ctr"/>
        <c:lblOffset val="100"/>
        <c:noMultiLvlLbl val="0"/>
      </c:catAx>
      <c:valAx>
        <c:axId val="1307484976"/>
        <c:scaling>
          <c:orientation val="minMax"/>
          <c:min val="0"/>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30748664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Sheet2!$B$1</c:f>
              <c:strCache>
                <c:ptCount val="1"/>
                <c:pt idx="0">
                  <c:v>勉強時間(分)</c:v>
                </c:pt>
              </c:strCache>
            </c:strRef>
          </c:tx>
          <c:spPr>
            <a:ln w="19050" cap="rnd">
              <a:noFill/>
              <a:round/>
            </a:ln>
            <a:effectLst/>
          </c:spPr>
          <c:marker>
            <c:symbol val="circle"/>
            <c:size val="5"/>
            <c:spPr>
              <a:solidFill>
                <a:schemeClr val="tx1"/>
              </a:solidFill>
              <a:ln w="9525">
                <a:solidFill>
                  <a:schemeClr val="accent1"/>
                </a:solidFill>
              </a:ln>
              <a:effectLst/>
            </c:spPr>
          </c:marker>
          <c:xVal>
            <c:numRef>
              <c:f>Sheet2!$A$2:$A$55</c:f>
              <c:numCache>
                <c:formatCode>General</c:formatCode>
                <c:ptCount val="54"/>
                <c:pt idx="0">
                  <c:v>300</c:v>
                </c:pt>
                <c:pt idx="1">
                  <c:v>0</c:v>
                </c:pt>
                <c:pt idx="2">
                  <c:v>120</c:v>
                </c:pt>
                <c:pt idx="3">
                  <c:v>120</c:v>
                </c:pt>
                <c:pt idx="4">
                  <c:v>60</c:v>
                </c:pt>
                <c:pt idx="5">
                  <c:v>120</c:v>
                </c:pt>
                <c:pt idx="6">
                  <c:v>60</c:v>
                </c:pt>
                <c:pt idx="7">
                  <c:v>120</c:v>
                </c:pt>
                <c:pt idx="8">
                  <c:v>120</c:v>
                </c:pt>
                <c:pt idx="9">
                  <c:v>180</c:v>
                </c:pt>
                <c:pt idx="10">
                  <c:v>180</c:v>
                </c:pt>
                <c:pt idx="11">
                  <c:v>400</c:v>
                </c:pt>
                <c:pt idx="12">
                  <c:v>120</c:v>
                </c:pt>
                <c:pt idx="13">
                  <c:v>60</c:v>
                </c:pt>
                <c:pt idx="14">
                  <c:v>100</c:v>
                </c:pt>
                <c:pt idx="15">
                  <c:v>120</c:v>
                </c:pt>
                <c:pt idx="16">
                  <c:v>180</c:v>
                </c:pt>
                <c:pt idx="17">
                  <c:v>120</c:v>
                </c:pt>
                <c:pt idx="18">
                  <c:v>180</c:v>
                </c:pt>
                <c:pt idx="19">
                  <c:v>240</c:v>
                </c:pt>
                <c:pt idx="20">
                  <c:v>180</c:v>
                </c:pt>
                <c:pt idx="21">
                  <c:v>60</c:v>
                </c:pt>
                <c:pt idx="22">
                  <c:v>210</c:v>
                </c:pt>
                <c:pt idx="23">
                  <c:v>210</c:v>
                </c:pt>
                <c:pt idx="24">
                  <c:v>240</c:v>
                </c:pt>
                <c:pt idx="25">
                  <c:v>180</c:v>
                </c:pt>
                <c:pt idx="26">
                  <c:v>80</c:v>
                </c:pt>
                <c:pt idx="27">
                  <c:v>180</c:v>
                </c:pt>
                <c:pt idx="28">
                  <c:v>80</c:v>
                </c:pt>
                <c:pt idx="29">
                  <c:v>360</c:v>
                </c:pt>
                <c:pt idx="30">
                  <c:v>360</c:v>
                </c:pt>
                <c:pt idx="31">
                  <c:v>0</c:v>
                </c:pt>
                <c:pt idx="32">
                  <c:v>1</c:v>
                </c:pt>
                <c:pt idx="33">
                  <c:v>120</c:v>
                </c:pt>
                <c:pt idx="34">
                  <c:v>420</c:v>
                </c:pt>
                <c:pt idx="35">
                  <c:v>600</c:v>
                </c:pt>
                <c:pt idx="36">
                  <c:v>300</c:v>
                </c:pt>
                <c:pt idx="37">
                  <c:v>254</c:v>
                </c:pt>
                <c:pt idx="38">
                  <c:v>40</c:v>
                </c:pt>
                <c:pt idx="39">
                  <c:v>240</c:v>
                </c:pt>
                <c:pt idx="40">
                  <c:v>300</c:v>
                </c:pt>
                <c:pt idx="41">
                  <c:v>300</c:v>
                </c:pt>
                <c:pt idx="42">
                  <c:v>240</c:v>
                </c:pt>
                <c:pt idx="43">
                  <c:v>120</c:v>
                </c:pt>
                <c:pt idx="44">
                  <c:v>60</c:v>
                </c:pt>
                <c:pt idx="46">
                  <c:v>240</c:v>
                </c:pt>
                <c:pt idx="47">
                  <c:v>90</c:v>
                </c:pt>
                <c:pt idx="48">
                  <c:v>180</c:v>
                </c:pt>
                <c:pt idx="49">
                  <c:v>420</c:v>
                </c:pt>
                <c:pt idx="50">
                  <c:v>180</c:v>
                </c:pt>
                <c:pt idx="51">
                  <c:v>270</c:v>
                </c:pt>
                <c:pt idx="52">
                  <c:v>150</c:v>
                </c:pt>
                <c:pt idx="53">
                  <c:v>60</c:v>
                </c:pt>
              </c:numCache>
            </c:numRef>
          </c:xVal>
          <c:yVal>
            <c:numRef>
              <c:f>Sheet2!$B$2:$B$55</c:f>
              <c:numCache>
                <c:formatCode>General</c:formatCode>
                <c:ptCount val="54"/>
                <c:pt idx="0">
                  <c:v>15</c:v>
                </c:pt>
                <c:pt idx="1">
                  <c:v>0</c:v>
                </c:pt>
                <c:pt idx="2">
                  <c:v>0</c:v>
                </c:pt>
                <c:pt idx="3">
                  <c:v>0</c:v>
                </c:pt>
                <c:pt idx="5">
                  <c:v>60</c:v>
                </c:pt>
                <c:pt idx="6">
                  <c:v>0</c:v>
                </c:pt>
                <c:pt idx="7">
                  <c:v>0</c:v>
                </c:pt>
                <c:pt idx="8">
                  <c:v>0</c:v>
                </c:pt>
                <c:pt idx="9">
                  <c:v>5</c:v>
                </c:pt>
                <c:pt idx="10">
                  <c:v>0</c:v>
                </c:pt>
                <c:pt idx="11">
                  <c:v>0</c:v>
                </c:pt>
                <c:pt idx="12">
                  <c:v>30</c:v>
                </c:pt>
                <c:pt idx="13">
                  <c:v>0</c:v>
                </c:pt>
                <c:pt idx="14">
                  <c:v>0</c:v>
                </c:pt>
                <c:pt idx="15">
                  <c:v>0</c:v>
                </c:pt>
                <c:pt idx="16">
                  <c:v>60</c:v>
                </c:pt>
                <c:pt idx="17">
                  <c:v>15</c:v>
                </c:pt>
                <c:pt idx="18">
                  <c:v>15</c:v>
                </c:pt>
                <c:pt idx="19">
                  <c:v>0</c:v>
                </c:pt>
                <c:pt idx="20">
                  <c:v>0</c:v>
                </c:pt>
                <c:pt idx="21">
                  <c:v>60</c:v>
                </c:pt>
                <c:pt idx="22">
                  <c:v>0</c:v>
                </c:pt>
                <c:pt idx="23">
                  <c:v>0</c:v>
                </c:pt>
                <c:pt idx="24">
                  <c:v>60</c:v>
                </c:pt>
                <c:pt idx="25">
                  <c:v>0</c:v>
                </c:pt>
                <c:pt idx="26">
                  <c:v>0</c:v>
                </c:pt>
                <c:pt idx="27">
                  <c:v>0</c:v>
                </c:pt>
                <c:pt idx="28">
                  <c:v>0</c:v>
                </c:pt>
                <c:pt idx="29">
                  <c:v>0</c:v>
                </c:pt>
                <c:pt idx="30">
                  <c:v>0</c:v>
                </c:pt>
                <c:pt idx="31">
                  <c:v>0</c:v>
                </c:pt>
                <c:pt idx="32">
                  <c:v>0</c:v>
                </c:pt>
                <c:pt idx="33">
                  <c:v>0</c:v>
                </c:pt>
                <c:pt idx="34">
                  <c:v>10</c:v>
                </c:pt>
                <c:pt idx="35">
                  <c:v>90</c:v>
                </c:pt>
                <c:pt idx="36">
                  <c:v>60</c:v>
                </c:pt>
                <c:pt idx="37">
                  <c:v>90</c:v>
                </c:pt>
                <c:pt idx="38">
                  <c:v>0</c:v>
                </c:pt>
                <c:pt idx="39">
                  <c:v>0</c:v>
                </c:pt>
                <c:pt idx="40">
                  <c:v>120</c:v>
                </c:pt>
                <c:pt idx="41">
                  <c:v>90</c:v>
                </c:pt>
                <c:pt idx="42">
                  <c:v>0</c:v>
                </c:pt>
                <c:pt idx="43">
                  <c:v>60</c:v>
                </c:pt>
                <c:pt idx="44">
                  <c:v>0</c:v>
                </c:pt>
                <c:pt idx="45">
                  <c:v>0</c:v>
                </c:pt>
                <c:pt idx="46">
                  <c:v>0</c:v>
                </c:pt>
                <c:pt idx="47">
                  <c:v>120</c:v>
                </c:pt>
                <c:pt idx="48">
                  <c:v>10</c:v>
                </c:pt>
                <c:pt idx="49">
                  <c:v>0</c:v>
                </c:pt>
                <c:pt idx="50">
                  <c:v>0</c:v>
                </c:pt>
                <c:pt idx="51">
                  <c:v>0</c:v>
                </c:pt>
                <c:pt idx="52">
                  <c:v>0</c:v>
                </c:pt>
                <c:pt idx="53">
                  <c:v>0</c:v>
                </c:pt>
              </c:numCache>
            </c:numRef>
          </c:yVal>
          <c:smooth val="0"/>
          <c:extLst>
            <c:ext xmlns:c16="http://schemas.microsoft.com/office/drawing/2014/chart" uri="{C3380CC4-5D6E-409C-BE32-E72D297353CC}">
              <c16:uniqueId val="{00000000-BD2D-484C-BA15-7004A59BAFFC}"/>
            </c:ext>
          </c:extLst>
        </c:ser>
        <c:dLbls>
          <c:showLegendKey val="0"/>
          <c:showVal val="0"/>
          <c:showCatName val="0"/>
          <c:showSerName val="0"/>
          <c:showPercent val="0"/>
          <c:showBubbleSize val="0"/>
        </c:dLbls>
        <c:axId val="804588575"/>
        <c:axId val="804583583"/>
      </c:scatterChart>
      <c:valAx>
        <c:axId val="80458857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r>
                  <a:rPr lang="ja-JP"/>
                  <a:t>スマホの使用時間</a:t>
                </a:r>
                <a:r>
                  <a:rPr lang="en-US"/>
                  <a:t>(</a:t>
                </a:r>
                <a:r>
                  <a:rPr lang="ja-JP"/>
                  <a:t>分</a:t>
                </a:r>
                <a:r>
                  <a:rPr lang="en-US"/>
                  <a:t>)</a:t>
                </a:r>
                <a:endParaRPr lang="ja-JP"/>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804583583"/>
        <c:crosses val="autoZero"/>
        <c:crossBetween val="midCat"/>
      </c:valAx>
      <c:valAx>
        <c:axId val="8045835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r>
                  <a:rPr lang="ja-JP"/>
                  <a:t>勉強時間</a:t>
                </a:r>
                <a:r>
                  <a:rPr lang="en-US"/>
                  <a:t>(</a:t>
                </a:r>
                <a:r>
                  <a:rPr lang="ja-JP"/>
                  <a:t>分</a:t>
                </a:r>
                <a:r>
                  <a:rPr lang="en-US"/>
                  <a:t>)</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804588575"/>
        <c:crosses val="autoZero"/>
        <c:crossBetween val="midCat"/>
      </c:valAx>
      <c:spPr>
        <a:noFill/>
        <a:ln>
          <a:noFill/>
        </a:ln>
        <a:effectLst/>
      </c:spPr>
    </c:plotArea>
    <c:plotVisOnly val="1"/>
    <c:dispBlanksAs val="gap"/>
    <c:showDLblsOverMax val="0"/>
  </c:chart>
  <c:spPr>
    <a:noFill/>
    <a:ln>
      <a:noFill/>
    </a:ln>
    <a:effectLst/>
  </c:spPr>
  <c:txPr>
    <a:bodyPr/>
    <a:lstStyle/>
    <a:p>
      <a:pPr>
        <a:defRPr sz="1800">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Sheet3!$B$1</c:f>
              <c:strCache>
                <c:ptCount val="1"/>
                <c:pt idx="0">
                  <c:v>LINE利用時間(分)</c:v>
                </c:pt>
              </c:strCache>
            </c:strRef>
          </c:tx>
          <c:spPr>
            <a:ln w="19050" cap="rnd">
              <a:noFill/>
              <a:round/>
            </a:ln>
            <a:effectLst/>
          </c:spPr>
          <c:marker>
            <c:symbol val="circle"/>
            <c:size val="5"/>
            <c:spPr>
              <a:solidFill>
                <a:schemeClr val="tx1"/>
              </a:solidFill>
              <a:ln w="9525">
                <a:solidFill>
                  <a:schemeClr val="tx1"/>
                </a:solidFill>
              </a:ln>
              <a:effectLst/>
            </c:spPr>
          </c:marker>
          <c:xVal>
            <c:numRef>
              <c:f>Sheet3!$A$2:$A$40</c:f>
              <c:numCache>
                <c:formatCode>General</c:formatCode>
                <c:ptCount val="39"/>
                <c:pt idx="0">
                  <c:v>40</c:v>
                </c:pt>
                <c:pt idx="1">
                  <c:v>60</c:v>
                </c:pt>
                <c:pt idx="2">
                  <c:v>60</c:v>
                </c:pt>
                <c:pt idx="3">
                  <c:v>60</c:v>
                </c:pt>
                <c:pt idx="4">
                  <c:v>60</c:v>
                </c:pt>
                <c:pt idx="5">
                  <c:v>80</c:v>
                </c:pt>
                <c:pt idx="6">
                  <c:v>80</c:v>
                </c:pt>
                <c:pt idx="7">
                  <c:v>100</c:v>
                </c:pt>
                <c:pt idx="8">
                  <c:v>120</c:v>
                </c:pt>
                <c:pt idx="9">
                  <c:v>120</c:v>
                </c:pt>
                <c:pt idx="10">
                  <c:v>120</c:v>
                </c:pt>
                <c:pt idx="11">
                  <c:v>120</c:v>
                </c:pt>
                <c:pt idx="12">
                  <c:v>120</c:v>
                </c:pt>
                <c:pt idx="13">
                  <c:v>120</c:v>
                </c:pt>
                <c:pt idx="14">
                  <c:v>120</c:v>
                </c:pt>
                <c:pt idx="15">
                  <c:v>120</c:v>
                </c:pt>
                <c:pt idx="16">
                  <c:v>120</c:v>
                </c:pt>
                <c:pt idx="17">
                  <c:v>180</c:v>
                </c:pt>
                <c:pt idx="18">
                  <c:v>180</c:v>
                </c:pt>
                <c:pt idx="19">
                  <c:v>180</c:v>
                </c:pt>
                <c:pt idx="20">
                  <c:v>180</c:v>
                </c:pt>
                <c:pt idx="21">
                  <c:v>180</c:v>
                </c:pt>
                <c:pt idx="22">
                  <c:v>180</c:v>
                </c:pt>
                <c:pt idx="23">
                  <c:v>180</c:v>
                </c:pt>
                <c:pt idx="24">
                  <c:v>210</c:v>
                </c:pt>
                <c:pt idx="25">
                  <c:v>210</c:v>
                </c:pt>
                <c:pt idx="26">
                  <c:v>240</c:v>
                </c:pt>
                <c:pt idx="27">
                  <c:v>240</c:v>
                </c:pt>
                <c:pt idx="28">
                  <c:v>240</c:v>
                </c:pt>
                <c:pt idx="29">
                  <c:v>240</c:v>
                </c:pt>
                <c:pt idx="30">
                  <c:v>254</c:v>
                </c:pt>
                <c:pt idx="31">
                  <c:v>300</c:v>
                </c:pt>
                <c:pt idx="32">
                  <c:v>300</c:v>
                </c:pt>
                <c:pt idx="33">
                  <c:v>300</c:v>
                </c:pt>
                <c:pt idx="34">
                  <c:v>300</c:v>
                </c:pt>
                <c:pt idx="35">
                  <c:v>360</c:v>
                </c:pt>
                <c:pt idx="36">
                  <c:v>360</c:v>
                </c:pt>
                <c:pt idx="37">
                  <c:v>400</c:v>
                </c:pt>
                <c:pt idx="38">
                  <c:v>420</c:v>
                </c:pt>
              </c:numCache>
            </c:numRef>
          </c:xVal>
          <c:yVal>
            <c:numRef>
              <c:f>Sheet3!$B$2:$B$40</c:f>
              <c:numCache>
                <c:formatCode>General</c:formatCode>
                <c:ptCount val="39"/>
                <c:pt idx="0">
                  <c:v>10</c:v>
                </c:pt>
                <c:pt idx="1">
                  <c:v>30</c:v>
                </c:pt>
                <c:pt idx="2">
                  <c:v>20</c:v>
                </c:pt>
                <c:pt idx="3">
                  <c:v>5</c:v>
                </c:pt>
                <c:pt idx="4">
                  <c:v>10</c:v>
                </c:pt>
                <c:pt idx="5">
                  <c:v>10</c:v>
                </c:pt>
                <c:pt idx="6">
                  <c:v>10</c:v>
                </c:pt>
                <c:pt idx="7">
                  <c:v>30</c:v>
                </c:pt>
                <c:pt idx="8">
                  <c:v>45</c:v>
                </c:pt>
                <c:pt idx="9">
                  <c:v>10</c:v>
                </c:pt>
                <c:pt idx="10">
                  <c:v>30</c:v>
                </c:pt>
                <c:pt idx="11">
                  <c:v>30</c:v>
                </c:pt>
                <c:pt idx="12">
                  <c:v>10</c:v>
                </c:pt>
                <c:pt idx="13">
                  <c:v>30</c:v>
                </c:pt>
                <c:pt idx="14">
                  <c:v>10</c:v>
                </c:pt>
                <c:pt idx="15">
                  <c:v>10</c:v>
                </c:pt>
                <c:pt idx="16">
                  <c:v>45</c:v>
                </c:pt>
                <c:pt idx="17">
                  <c:v>120</c:v>
                </c:pt>
                <c:pt idx="18">
                  <c:v>5</c:v>
                </c:pt>
                <c:pt idx="19">
                  <c:v>60</c:v>
                </c:pt>
                <c:pt idx="20">
                  <c:v>30</c:v>
                </c:pt>
                <c:pt idx="21">
                  <c:v>15</c:v>
                </c:pt>
                <c:pt idx="22">
                  <c:v>5</c:v>
                </c:pt>
                <c:pt idx="23">
                  <c:v>15</c:v>
                </c:pt>
                <c:pt idx="24">
                  <c:v>30</c:v>
                </c:pt>
                <c:pt idx="25">
                  <c:v>30</c:v>
                </c:pt>
                <c:pt idx="26">
                  <c:v>120</c:v>
                </c:pt>
                <c:pt idx="27">
                  <c:v>30</c:v>
                </c:pt>
                <c:pt idx="28">
                  <c:v>20</c:v>
                </c:pt>
                <c:pt idx="29">
                  <c:v>120</c:v>
                </c:pt>
                <c:pt idx="30">
                  <c:v>51</c:v>
                </c:pt>
                <c:pt idx="31">
                  <c:v>30</c:v>
                </c:pt>
                <c:pt idx="32">
                  <c:v>30</c:v>
                </c:pt>
                <c:pt idx="33">
                  <c:v>30</c:v>
                </c:pt>
                <c:pt idx="34">
                  <c:v>49</c:v>
                </c:pt>
                <c:pt idx="35">
                  <c:v>30</c:v>
                </c:pt>
                <c:pt idx="36">
                  <c:v>120</c:v>
                </c:pt>
                <c:pt idx="37">
                  <c:v>15</c:v>
                </c:pt>
                <c:pt idx="38">
                  <c:v>0</c:v>
                </c:pt>
              </c:numCache>
            </c:numRef>
          </c:yVal>
          <c:smooth val="0"/>
          <c:extLst>
            <c:ext xmlns:c16="http://schemas.microsoft.com/office/drawing/2014/chart" uri="{C3380CC4-5D6E-409C-BE32-E72D297353CC}">
              <c16:uniqueId val="{00000000-5335-4CDD-A571-5E13C78F1E45}"/>
            </c:ext>
          </c:extLst>
        </c:ser>
        <c:dLbls>
          <c:showLegendKey val="0"/>
          <c:showVal val="0"/>
          <c:showCatName val="0"/>
          <c:showSerName val="0"/>
          <c:showPercent val="0"/>
          <c:showBubbleSize val="0"/>
        </c:dLbls>
        <c:axId val="516959567"/>
        <c:axId val="516957487"/>
      </c:scatterChart>
      <c:valAx>
        <c:axId val="51695956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516957487"/>
        <c:crosses val="autoZero"/>
        <c:crossBetween val="midCat"/>
      </c:valAx>
      <c:valAx>
        <c:axId val="5169574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516959567"/>
        <c:crosses val="autoZero"/>
        <c:crossBetween val="midCat"/>
      </c:valAx>
      <c:spPr>
        <a:noFill/>
        <a:ln>
          <a:noFill/>
        </a:ln>
        <a:effectLst/>
      </c:spPr>
    </c:plotArea>
    <c:plotVisOnly val="1"/>
    <c:dispBlanksAs val="gap"/>
    <c:showDLblsOverMax val="0"/>
  </c:chart>
  <c:spPr>
    <a:noFill/>
    <a:ln>
      <a:noFill/>
    </a:ln>
    <a:effectLst/>
  </c:spPr>
  <c:txPr>
    <a:bodyPr/>
    <a:lstStyle/>
    <a:p>
      <a:pPr>
        <a:defRPr sz="1400">
          <a:solidFill>
            <a:schemeClr val="tx1"/>
          </a:solidFill>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Sheet3!$E$1</c:f>
              <c:strCache>
                <c:ptCount val="1"/>
                <c:pt idx="0">
                  <c:v>LINE利用時間(分)</c:v>
                </c:pt>
              </c:strCache>
            </c:strRef>
          </c:tx>
          <c:spPr>
            <a:ln w="19050" cap="rnd">
              <a:noFill/>
              <a:round/>
            </a:ln>
            <a:effectLst/>
          </c:spPr>
          <c:marker>
            <c:symbol val="circle"/>
            <c:size val="5"/>
            <c:spPr>
              <a:solidFill>
                <a:schemeClr val="tx1"/>
              </a:solidFill>
              <a:ln w="9525">
                <a:solidFill>
                  <a:schemeClr val="accent1"/>
                </a:solidFill>
              </a:ln>
              <a:effectLst/>
            </c:spPr>
          </c:marker>
          <c:xVal>
            <c:numRef>
              <c:f>Sheet3!$D$2:$D$40</c:f>
              <c:numCache>
                <c:formatCode>General</c:formatCode>
                <c:ptCount val="39"/>
                <c:pt idx="0">
                  <c:v>28</c:v>
                </c:pt>
                <c:pt idx="1">
                  <c:v>195</c:v>
                </c:pt>
                <c:pt idx="2">
                  <c:v>274</c:v>
                </c:pt>
                <c:pt idx="3">
                  <c:v>214</c:v>
                </c:pt>
                <c:pt idx="4">
                  <c:v>23</c:v>
                </c:pt>
                <c:pt idx="5">
                  <c:v>188</c:v>
                </c:pt>
                <c:pt idx="6">
                  <c:v>185</c:v>
                </c:pt>
                <c:pt idx="7">
                  <c:v>416</c:v>
                </c:pt>
                <c:pt idx="8">
                  <c:v>29</c:v>
                </c:pt>
                <c:pt idx="9">
                  <c:v>387</c:v>
                </c:pt>
                <c:pt idx="10">
                  <c:v>98</c:v>
                </c:pt>
                <c:pt idx="11">
                  <c:v>364</c:v>
                </c:pt>
                <c:pt idx="12">
                  <c:v>411</c:v>
                </c:pt>
                <c:pt idx="13">
                  <c:v>75</c:v>
                </c:pt>
                <c:pt idx="14">
                  <c:v>158</c:v>
                </c:pt>
                <c:pt idx="15">
                  <c:v>253</c:v>
                </c:pt>
                <c:pt idx="16">
                  <c:v>337</c:v>
                </c:pt>
                <c:pt idx="17">
                  <c:v>270</c:v>
                </c:pt>
                <c:pt idx="18">
                  <c:v>127</c:v>
                </c:pt>
                <c:pt idx="19">
                  <c:v>273</c:v>
                </c:pt>
                <c:pt idx="20">
                  <c:v>134</c:v>
                </c:pt>
                <c:pt idx="21">
                  <c:v>44</c:v>
                </c:pt>
                <c:pt idx="22">
                  <c:v>157</c:v>
                </c:pt>
                <c:pt idx="23">
                  <c:v>320</c:v>
                </c:pt>
                <c:pt idx="24">
                  <c:v>394</c:v>
                </c:pt>
                <c:pt idx="25">
                  <c:v>1</c:v>
                </c:pt>
                <c:pt idx="26">
                  <c:v>326</c:v>
                </c:pt>
                <c:pt idx="27">
                  <c:v>300</c:v>
                </c:pt>
                <c:pt idx="28">
                  <c:v>128</c:v>
                </c:pt>
                <c:pt idx="29">
                  <c:v>279</c:v>
                </c:pt>
                <c:pt idx="30">
                  <c:v>163</c:v>
                </c:pt>
                <c:pt idx="31">
                  <c:v>193</c:v>
                </c:pt>
                <c:pt idx="32">
                  <c:v>142</c:v>
                </c:pt>
                <c:pt idx="33">
                  <c:v>244</c:v>
                </c:pt>
                <c:pt idx="34">
                  <c:v>395</c:v>
                </c:pt>
                <c:pt idx="35">
                  <c:v>230</c:v>
                </c:pt>
                <c:pt idx="36">
                  <c:v>155</c:v>
                </c:pt>
                <c:pt idx="37">
                  <c:v>99</c:v>
                </c:pt>
                <c:pt idx="38">
                  <c:v>354</c:v>
                </c:pt>
              </c:numCache>
            </c:numRef>
          </c:xVal>
          <c:yVal>
            <c:numRef>
              <c:f>Sheet3!$E$2:$E$40</c:f>
              <c:numCache>
                <c:formatCode>General</c:formatCode>
                <c:ptCount val="39"/>
                <c:pt idx="0">
                  <c:v>9</c:v>
                </c:pt>
                <c:pt idx="1">
                  <c:v>65</c:v>
                </c:pt>
                <c:pt idx="2">
                  <c:v>91</c:v>
                </c:pt>
                <c:pt idx="3">
                  <c:v>71</c:v>
                </c:pt>
                <c:pt idx="4">
                  <c:v>7</c:v>
                </c:pt>
                <c:pt idx="5">
                  <c:v>62</c:v>
                </c:pt>
                <c:pt idx="6">
                  <c:v>61</c:v>
                </c:pt>
                <c:pt idx="7">
                  <c:v>138</c:v>
                </c:pt>
                <c:pt idx="8">
                  <c:v>9</c:v>
                </c:pt>
                <c:pt idx="9">
                  <c:v>129</c:v>
                </c:pt>
                <c:pt idx="10">
                  <c:v>32</c:v>
                </c:pt>
                <c:pt idx="11">
                  <c:v>121</c:v>
                </c:pt>
                <c:pt idx="12">
                  <c:v>137</c:v>
                </c:pt>
                <c:pt idx="13">
                  <c:v>25</c:v>
                </c:pt>
                <c:pt idx="14">
                  <c:v>52</c:v>
                </c:pt>
                <c:pt idx="15">
                  <c:v>84</c:v>
                </c:pt>
                <c:pt idx="16">
                  <c:v>112</c:v>
                </c:pt>
                <c:pt idx="17">
                  <c:v>90</c:v>
                </c:pt>
                <c:pt idx="18">
                  <c:v>42</c:v>
                </c:pt>
                <c:pt idx="19">
                  <c:v>91</c:v>
                </c:pt>
                <c:pt idx="20">
                  <c:v>44</c:v>
                </c:pt>
                <c:pt idx="21">
                  <c:v>14</c:v>
                </c:pt>
                <c:pt idx="22">
                  <c:v>52</c:v>
                </c:pt>
                <c:pt idx="23">
                  <c:v>106</c:v>
                </c:pt>
                <c:pt idx="24">
                  <c:v>131</c:v>
                </c:pt>
                <c:pt idx="25">
                  <c:v>0</c:v>
                </c:pt>
                <c:pt idx="26">
                  <c:v>108</c:v>
                </c:pt>
                <c:pt idx="27">
                  <c:v>100</c:v>
                </c:pt>
                <c:pt idx="28">
                  <c:v>42</c:v>
                </c:pt>
                <c:pt idx="29">
                  <c:v>93</c:v>
                </c:pt>
                <c:pt idx="30">
                  <c:v>54</c:v>
                </c:pt>
                <c:pt idx="31">
                  <c:v>64</c:v>
                </c:pt>
                <c:pt idx="32">
                  <c:v>47</c:v>
                </c:pt>
                <c:pt idx="33">
                  <c:v>81</c:v>
                </c:pt>
                <c:pt idx="34">
                  <c:v>131</c:v>
                </c:pt>
                <c:pt idx="35">
                  <c:v>76</c:v>
                </c:pt>
                <c:pt idx="36">
                  <c:v>51</c:v>
                </c:pt>
                <c:pt idx="37">
                  <c:v>33</c:v>
                </c:pt>
                <c:pt idx="38">
                  <c:v>118</c:v>
                </c:pt>
              </c:numCache>
            </c:numRef>
          </c:yVal>
          <c:smooth val="0"/>
          <c:extLst>
            <c:ext xmlns:c16="http://schemas.microsoft.com/office/drawing/2014/chart" uri="{C3380CC4-5D6E-409C-BE32-E72D297353CC}">
              <c16:uniqueId val="{00000000-721A-4B68-8111-59E3EBD1E8C6}"/>
            </c:ext>
          </c:extLst>
        </c:ser>
        <c:dLbls>
          <c:showLegendKey val="0"/>
          <c:showVal val="0"/>
          <c:showCatName val="0"/>
          <c:showSerName val="0"/>
          <c:showPercent val="0"/>
          <c:showBubbleSize val="0"/>
        </c:dLbls>
        <c:axId val="1542371264"/>
        <c:axId val="1542373760"/>
      </c:scatterChart>
      <c:valAx>
        <c:axId val="1542371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542373760"/>
        <c:crosses val="autoZero"/>
        <c:crossBetween val="midCat"/>
      </c:valAx>
      <c:valAx>
        <c:axId val="1542373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542371264"/>
        <c:crosses val="autoZero"/>
        <c:crossBetween val="midCat"/>
      </c:valAx>
      <c:spPr>
        <a:noFill/>
        <a:ln>
          <a:noFill/>
        </a:ln>
        <a:effectLst/>
      </c:spPr>
    </c:plotArea>
    <c:plotVisOnly val="1"/>
    <c:dispBlanksAs val="gap"/>
    <c:showDLblsOverMax val="0"/>
  </c:chart>
  <c:spPr>
    <a:noFill/>
    <a:ln>
      <a:noFill/>
    </a:ln>
    <a:effectLst/>
  </c:spPr>
  <c:txPr>
    <a:bodyPr/>
    <a:lstStyle/>
    <a:p>
      <a:pPr>
        <a:defRPr sz="1400">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Sheet3!$H$1</c:f>
              <c:strCache>
                <c:ptCount val="1"/>
                <c:pt idx="0">
                  <c:v>LINE利用時間(分)</c:v>
                </c:pt>
              </c:strCache>
            </c:strRef>
          </c:tx>
          <c:spPr>
            <a:ln w="19050" cap="rnd">
              <a:noFill/>
              <a:round/>
            </a:ln>
            <a:effectLst/>
          </c:spPr>
          <c:marker>
            <c:symbol val="circle"/>
            <c:size val="5"/>
            <c:spPr>
              <a:solidFill>
                <a:schemeClr val="tx1"/>
              </a:solidFill>
              <a:ln w="9525">
                <a:solidFill>
                  <a:schemeClr val="accent1"/>
                </a:solidFill>
              </a:ln>
              <a:effectLst/>
            </c:spPr>
          </c:marker>
          <c:xVal>
            <c:numRef>
              <c:f>Sheet3!$G$2:$G$40</c:f>
              <c:numCache>
                <c:formatCode>General</c:formatCode>
                <c:ptCount val="39"/>
                <c:pt idx="0">
                  <c:v>207</c:v>
                </c:pt>
                <c:pt idx="1">
                  <c:v>266</c:v>
                </c:pt>
                <c:pt idx="2">
                  <c:v>146</c:v>
                </c:pt>
                <c:pt idx="3">
                  <c:v>259</c:v>
                </c:pt>
                <c:pt idx="4">
                  <c:v>103</c:v>
                </c:pt>
                <c:pt idx="5">
                  <c:v>376</c:v>
                </c:pt>
                <c:pt idx="6">
                  <c:v>169</c:v>
                </c:pt>
                <c:pt idx="7">
                  <c:v>168</c:v>
                </c:pt>
                <c:pt idx="8">
                  <c:v>253</c:v>
                </c:pt>
                <c:pt idx="9">
                  <c:v>210</c:v>
                </c:pt>
                <c:pt idx="10">
                  <c:v>269</c:v>
                </c:pt>
                <c:pt idx="11">
                  <c:v>308</c:v>
                </c:pt>
                <c:pt idx="12">
                  <c:v>170</c:v>
                </c:pt>
                <c:pt idx="13">
                  <c:v>216</c:v>
                </c:pt>
                <c:pt idx="14">
                  <c:v>113</c:v>
                </c:pt>
                <c:pt idx="15">
                  <c:v>200</c:v>
                </c:pt>
                <c:pt idx="16">
                  <c:v>201</c:v>
                </c:pt>
                <c:pt idx="17">
                  <c:v>155</c:v>
                </c:pt>
                <c:pt idx="18">
                  <c:v>237</c:v>
                </c:pt>
                <c:pt idx="19">
                  <c:v>291</c:v>
                </c:pt>
                <c:pt idx="20">
                  <c:v>175</c:v>
                </c:pt>
                <c:pt idx="21">
                  <c:v>217</c:v>
                </c:pt>
                <c:pt idx="22">
                  <c:v>202</c:v>
                </c:pt>
                <c:pt idx="23">
                  <c:v>196</c:v>
                </c:pt>
                <c:pt idx="24">
                  <c:v>225</c:v>
                </c:pt>
                <c:pt idx="25">
                  <c:v>303</c:v>
                </c:pt>
                <c:pt idx="26">
                  <c:v>107</c:v>
                </c:pt>
                <c:pt idx="27">
                  <c:v>292</c:v>
                </c:pt>
                <c:pt idx="28">
                  <c:v>175</c:v>
                </c:pt>
                <c:pt idx="29">
                  <c:v>65</c:v>
                </c:pt>
                <c:pt idx="30">
                  <c:v>332</c:v>
                </c:pt>
                <c:pt idx="31">
                  <c:v>225</c:v>
                </c:pt>
                <c:pt idx="32">
                  <c:v>186</c:v>
                </c:pt>
                <c:pt idx="33">
                  <c:v>230</c:v>
                </c:pt>
                <c:pt idx="34">
                  <c:v>204</c:v>
                </c:pt>
                <c:pt idx="35">
                  <c:v>107</c:v>
                </c:pt>
                <c:pt idx="36">
                  <c:v>216</c:v>
                </c:pt>
                <c:pt idx="37">
                  <c:v>208</c:v>
                </c:pt>
                <c:pt idx="38">
                  <c:v>205</c:v>
                </c:pt>
              </c:numCache>
            </c:numRef>
          </c:xVal>
          <c:yVal>
            <c:numRef>
              <c:f>Sheet3!$H$2:$H$40</c:f>
              <c:numCache>
                <c:formatCode>General</c:formatCode>
                <c:ptCount val="39"/>
                <c:pt idx="0">
                  <c:v>25</c:v>
                </c:pt>
                <c:pt idx="1">
                  <c:v>49</c:v>
                </c:pt>
                <c:pt idx="2">
                  <c:v>66</c:v>
                </c:pt>
                <c:pt idx="3">
                  <c:v>61</c:v>
                </c:pt>
                <c:pt idx="4">
                  <c:v>100</c:v>
                </c:pt>
                <c:pt idx="5">
                  <c:v>42</c:v>
                </c:pt>
                <c:pt idx="6">
                  <c:v>75</c:v>
                </c:pt>
                <c:pt idx="7">
                  <c:v>48</c:v>
                </c:pt>
                <c:pt idx="8">
                  <c:v>56</c:v>
                </c:pt>
                <c:pt idx="9">
                  <c:v>71</c:v>
                </c:pt>
                <c:pt idx="10">
                  <c:v>91</c:v>
                </c:pt>
                <c:pt idx="11">
                  <c:v>77</c:v>
                </c:pt>
                <c:pt idx="12">
                  <c:v>22</c:v>
                </c:pt>
                <c:pt idx="13">
                  <c:v>79</c:v>
                </c:pt>
                <c:pt idx="14">
                  <c:v>58</c:v>
                </c:pt>
                <c:pt idx="15">
                  <c:v>75</c:v>
                </c:pt>
                <c:pt idx="16">
                  <c:v>64</c:v>
                </c:pt>
                <c:pt idx="17">
                  <c:v>40</c:v>
                </c:pt>
                <c:pt idx="18">
                  <c:v>82</c:v>
                </c:pt>
                <c:pt idx="19">
                  <c:v>72</c:v>
                </c:pt>
                <c:pt idx="20">
                  <c:v>87</c:v>
                </c:pt>
                <c:pt idx="21">
                  <c:v>50</c:v>
                </c:pt>
                <c:pt idx="22">
                  <c:v>83</c:v>
                </c:pt>
                <c:pt idx="23">
                  <c:v>53</c:v>
                </c:pt>
                <c:pt idx="24">
                  <c:v>87</c:v>
                </c:pt>
                <c:pt idx="25">
                  <c:v>62</c:v>
                </c:pt>
                <c:pt idx="26">
                  <c:v>57</c:v>
                </c:pt>
                <c:pt idx="27">
                  <c:v>103</c:v>
                </c:pt>
                <c:pt idx="28">
                  <c:v>84</c:v>
                </c:pt>
                <c:pt idx="29">
                  <c:v>53</c:v>
                </c:pt>
                <c:pt idx="30">
                  <c:v>46</c:v>
                </c:pt>
                <c:pt idx="31">
                  <c:v>114</c:v>
                </c:pt>
                <c:pt idx="32">
                  <c:v>33</c:v>
                </c:pt>
                <c:pt idx="33">
                  <c:v>78</c:v>
                </c:pt>
                <c:pt idx="34">
                  <c:v>80</c:v>
                </c:pt>
                <c:pt idx="35">
                  <c:v>76</c:v>
                </c:pt>
                <c:pt idx="36">
                  <c:v>69</c:v>
                </c:pt>
                <c:pt idx="37">
                  <c:v>77</c:v>
                </c:pt>
                <c:pt idx="38">
                  <c:v>92</c:v>
                </c:pt>
              </c:numCache>
            </c:numRef>
          </c:yVal>
          <c:smooth val="0"/>
          <c:extLst>
            <c:ext xmlns:c16="http://schemas.microsoft.com/office/drawing/2014/chart" uri="{C3380CC4-5D6E-409C-BE32-E72D297353CC}">
              <c16:uniqueId val="{00000000-6455-47C2-A359-516C3E6CEB36}"/>
            </c:ext>
          </c:extLst>
        </c:ser>
        <c:dLbls>
          <c:showLegendKey val="0"/>
          <c:showVal val="0"/>
          <c:showCatName val="0"/>
          <c:showSerName val="0"/>
          <c:showPercent val="0"/>
          <c:showBubbleSize val="0"/>
        </c:dLbls>
        <c:axId val="1686620144"/>
        <c:axId val="1686622224"/>
      </c:scatterChart>
      <c:valAx>
        <c:axId val="16866201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686622224"/>
        <c:crosses val="autoZero"/>
        <c:crossBetween val="midCat"/>
      </c:valAx>
      <c:valAx>
        <c:axId val="1686622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686620144"/>
        <c:crosses val="autoZero"/>
        <c:crossBetween val="midCat"/>
      </c:valAx>
      <c:spPr>
        <a:noFill/>
        <a:ln>
          <a:noFill/>
        </a:ln>
        <a:effectLst/>
      </c:spPr>
    </c:plotArea>
    <c:plotVisOnly val="1"/>
    <c:dispBlanksAs val="gap"/>
    <c:showDLblsOverMax val="0"/>
  </c:chart>
  <c:spPr>
    <a:noFill/>
    <a:ln>
      <a:noFill/>
    </a:ln>
    <a:effectLst/>
  </c:spPr>
  <c:txPr>
    <a:bodyPr/>
    <a:lstStyle/>
    <a:p>
      <a:pPr>
        <a:defRPr sz="1400">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solidFill>
                <a:latin typeface="メイリオ" panose="020B0604030504040204" pitchFamily="50" charset="-128"/>
                <a:ea typeface="メイリオ" panose="020B0604030504040204" pitchFamily="50" charset="-128"/>
                <a:cs typeface="+mn-cs"/>
              </a:defRPr>
            </a:pPr>
            <a:r>
              <a:rPr lang="ja-JP"/>
              <a:t>ゲームのプレイ時間</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solidFill>
              <a:latin typeface="メイリオ" panose="020B0604030504040204" pitchFamily="50" charset="-128"/>
              <a:ea typeface="メイリオ" panose="020B0604030504040204" pitchFamily="50" charset="-128"/>
              <a:cs typeface="+mn-cs"/>
            </a:defRPr>
          </a:pPr>
          <a:endParaRPr lang="ja-JP"/>
        </a:p>
      </c:txPr>
    </c:title>
    <c:autoTitleDeleted val="0"/>
    <c:plotArea>
      <c:layout>
        <c:manualLayout>
          <c:layoutTarget val="inner"/>
          <c:xMode val="edge"/>
          <c:yMode val="edge"/>
          <c:x val="0.10420719847358194"/>
          <c:y val="0.17685185185185184"/>
          <c:w val="0.87385782036360748"/>
          <c:h val="0.71375036453776608"/>
        </c:manualLayout>
      </c:layout>
      <c:barChart>
        <c:barDir val="col"/>
        <c:grouping val="clustered"/>
        <c:varyColors val="0"/>
        <c:ser>
          <c:idx val="0"/>
          <c:order val="0"/>
          <c:spPr>
            <a:solidFill>
              <a:schemeClr val="accent1"/>
            </a:solidFill>
            <a:ln>
              <a:noFill/>
            </a:ln>
            <a:effectLst/>
          </c:spPr>
          <c:invertIfNegative val="0"/>
          <c:cat>
            <c:strRef>
              <c:f>Sheet3!$A$8:$A$9</c:f>
              <c:strCache>
                <c:ptCount val="2"/>
                <c:pt idx="0">
                  <c:v>女子</c:v>
                </c:pt>
                <c:pt idx="1">
                  <c:v>男子</c:v>
                </c:pt>
              </c:strCache>
            </c:strRef>
          </c:cat>
          <c:val>
            <c:numRef>
              <c:f>Sheet3!$B$8:$B$9</c:f>
              <c:numCache>
                <c:formatCode>General</c:formatCode>
                <c:ptCount val="2"/>
                <c:pt idx="0">
                  <c:v>21.7</c:v>
                </c:pt>
                <c:pt idx="1">
                  <c:v>119</c:v>
                </c:pt>
              </c:numCache>
            </c:numRef>
          </c:val>
          <c:extLst>
            <c:ext xmlns:c16="http://schemas.microsoft.com/office/drawing/2014/chart" uri="{C3380CC4-5D6E-409C-BE32-E72D297353CC}">
              <c16:uniqueId val="{00000000-732B-4DAF-9DFA-EEB5C59785B1}"/>
            </c:ext>
          </c:extLst>
        </c:ser>
        <c:dLbls>
          <c:showLegendKey val="0"/>
          <c:showVal val="0"/>
          <c:showCatName val="0"/>
          <c:showSerName val="0"/>
          <c:showPercent val="0"/>
          <c:showBubbleSize val="0"/>
        </c:dLbls>
        <c:gapWidth val="219"/>
        <c:overlap val="-27"/>
        <c:axId val="956527376"/>
        <c:axId val="1045644720"/>
      </c:barChart>
      <c:catAx>
        <c:axId val="956527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1045644720"/>
        <c:crosses val="autoZero"/>
        <c:auto val="1"/>
        <c:lblAlgn val="ctr"/>
        <c:lblOffset val="100"/>
        <c:noMultiLvlLbl val="0"/>
      </c:catAx>
      <c:valAx>
        <c:axId val="1045644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956527376"/>
        <c:crosses val="autoZero"/>
        <c:crossBetween val="between"/>
      </c:valAx>
      <c:spPr>
        <a:noFill/>
        <a:ln>
          <a:noFill/>
        </a:ln>
        <a:effectLst/>
      </c:spPr>
    </c:plotArea>
    <c:plotVisOnly val="1"/>
    <c:dispBlanksAs val="gap"/>
    <c:showDLblsOverMax val="0"/>
  </c:chart>
  <c:spPr>
    <a:noFill/>
    <a:ln>
      <a:noFill/>
    </a:ln>
    <a:effectLst/>
  </c:spPr>
  <c:txPr>
    <a:bodyPr/>
    <a:lstStyle/>
    <a:p>
      <a:pPr>
        <a:defRPr sz="1800">
          <a:solidFill>
            <a:schemeClr val="tx1"/>
          </a:solidFill>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Sheet5!$F$6</c:f>
              <c:strCache>
                <c:ptCount val="1"/>
                <c:pt idx="0">
                  <c:v>ディズニーシー</c:v>
                </c:pt>
              </c:strCache>
            </c:strRef>
          </c:tx>
          <c:spPr>
            <a:solidFill>
              <a:schemeClr val="accent1"/>
            </a:solidFill>
            <a:ln>
              <a:noFill/>
            </a:ln>
            <a:effectLst/>
          </c:spPr>
          <c:invertIfNegative val="0"/>
          <c:cat>
            <c:strRef>
              <c:f>Sheet5!$E$7:$E$8</c:f>
              <c:strCache>
                <c:ptCount val="2"/>
                <c:pt idx="0">
                  <c:v>女子</c:v>
                </c:pt>
                <c:pt idx="1">
                  <c:v>男子</c:v>
                </c:pt>
              </c:strCache>
            </c:strRef>
          </c:cat>
          <c:val>
            <c:numRef>
              <c:f>Sheet5!$F$7:$F$8</c:f>
              <c:numCache>
                <c:formatCode>General</c:formatCode>
                <c:ptCount val="2"/>
                <c:pt idx="0">
                  <c:v>17</c:v>
                </c:pt>
                <c:pt idx="1">
                  <c:v>14</c:v>
                </c:pt>
              </c:numCache>
            </c:numRef>
          </c:val>
          <c:extLst>
            <c:ext xmlns:c16="http://schemas.microsoft.com/office/drawing/2014/chart" uri="{C3380CC4-5D6E-409C-BE32-E72D297353CC}">
              <c16:uniqueId val="{00000000-99FB-4524-B45F-83EB6F495308}"/>
            </c:ext>
          </c:extLst>
        </c:ser>
        <c:ser>
          <c:idx val="1"/>
          <c:order val="1"/>
          <c:tx>
            <c:strRef>
              <c:f>Sheet5!$G$6</c:f>
              <c:strCache>
                <c:ptCount val="1"/>
                <c:pt idx="0">
                  <c:v>ディズニーランド</c:v>
                </c:pt>
              </c:strCache>
            </c:strRef>
          </c:tx>
          <c:spPr>
            <a:solidFill>
              <a:schemeClr val="accent2"/>
            </a:solidFill>
            <a:ln>
              <a:noFill/>
            </a:ln>
            <a:effectLst/>
          </c:spPr>
          <c:invertIfNegative val="0"/>
          <c:cat>
            <c:strRef>
              <c:f>Sheet5!$E$7:$E$8</c:f>
              <c:strCache>
                <c:ptCount val="2"/>
                <c:pt idx="0">
                  <c:v>女子</c:v>
                </c:pt>
                <c:pt idx="1">
                  <c:v>男子</c:v>
                </c:pt>
              </c:strCache>
            </c:strRef>
          </c:cat>
          <c:val>
            <c:numRef>
              <c:f>Sheet5!$G$7:$G$8</c:f>
              <c:numCache>
                <c:formatCode>General</c:formatCode>
                <c:ptCount val="2"/>
                <c:pt idx="0">
                  <c:v>12</c:v>
                </c:pt>
                <c:pt idx="1">
                  <c:v>12</c:v>
                </c:pt>
              </c:numCache>
            </c:numRef>
          </c:val>
          <c:extLst>
            <c:ext xmlns:c16="http://schemas.microsoft.com/office/drawing/2014/chart" uri="{C3380CC4-5D6E-409C-BE32-E72D297353CC}">
              <c16:uniqueId val="{00000001-99FB-4524-B45F-83EB6F495308}"/>
            </c:ext>
          </c:extLst>
        </c:ser>
        <c:dLbls>
          <c:showLegendKey val="0"/>
          <c:showVal val="0"/>
          <c:showCatName val="0"/>
          <c:showSerName val="0"/>
          <c:showPercent val="0"/>
          <c:showBubbleSize val="0"/>
        </c:dLbls>
        <c:gapWidth val="150"/>
        <c:overlap val="100"/>
        <c:axId val="804582751"/>
        <c:axId val="804584415"/>
      </c:barChart>
      <c:catAx>
        <c:axId val="8045827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804584415"/>
        <c:crosses val="autoZero"/>
        <c:auto val="1"/>
        <c:lblAlgn val="ctr"/>
        <c:lblOffset val="100"/>
        <c:noMultiLvlLbl val="0"/>
      </c:catAx>
      <c:valAx>
        <c:axId val="80458441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8045827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600">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Sheet5!$E$7</c:f>
              <c:strCache>
                <c:ptCount val="1"/>
                <c:pt idx="0">
                  <c:v>女子</c:v>
                </c:pt>
              </c:strCache>
            </c:strRef>
          </c:tx>
          <c:spPr>
            <a:solidFill>
              <a:schemeClr val="accent1"/>
            </a:solidFill>
            <a:ln>
              <a:noFill/>
            </a:ln>
            <a:effectLst/>
          </c:spPr>
          <c:invertIfNegative val="0"/>
          <c:cat>
            <c:strRef>
              <c:f>Sheet5!$F$6:$G$6</c:f>
              <c:strCache>
                <c:ptCount val="2"/>
                <c:pt idx="0">
                  <c:v>ディズニーシー</c:v>
                </c:pt>
                <c:pt idx="1">
                  <c:v>ディズニーランド</c:v>
                </c:pt>
              </c:strCache>
            </c:strRef>
          </c:cat>
          <c:val>
            <c:numRef>
              <c:f>Sheet5!$F$7:$G$7</c:f>
              <c:numCache>
                <c:formatCode>General</c:formatCode>
                <c:ptCount val="2"/>
                <c:pt idx="0">
                  <c:v>17</c:v>
                </c:pt>
                <c:pt idx="1">
                  <c:v>12</c:v>
                </c:pt>
              </c:numCache>
            </c:numRef>
          </c:val>
          <c:extLst>
            <c:ext xmlns:c16="http://schemas.microsoft.com/office/drawing/2014/chart" uri="{C3380CC4-5D6E-409C-BE32-E72D297353CC}">
              <c16:uniqueId val="{00000000-5870-416F-98AD-3F5CCF4741C0}"/>
            </c:ext>
          </c:extLst>
        </c:ser>
        <c:ser>
          <c:idx val="1"/>
          <c:order val="1"/>
          <c:tx>
            <c:strRef>
              <c:f>Sheet5!$E$8</c:f>
              <c:strCache>
                <c:ptCount val="1"/>
                <c:pt idx="0">
                  <c:v>男子</c:v>
                </c:pt>
              </c:strCache>
            </c:strRef>
          </c:tx>
          <c:spPr>
            <a:solidFill>
              <a:schemeClr val="accent2"/>
            </a:solidFill>
            <a:ln>
              <a:noFill/>
            </a:ln>
            <a:effectLst/>
          </c:spPr>
          <c:invertIfNegative val="0"/>
          <c:cat>
            <c:strRef>
              <c:f>Sheet5!$F$6:$G$6</c:f>
              <c:strCache>
                <c:ptCount val="2"/>
                <c:pt idx="0">
                  <c:v>ディズニーシー</c:v>
                </c:pt>
                <c:pt idx="1">
                  <c:v>ディズニーランド</c:v>
                </c:pt>
              </c:strCache>
            </c:strRef>
          </c:cat>
          <c:val>
            <c:numRef>
              <c:f>Sheet5!$F$8:$G$8</c:f>
              <c:numCache>
                <c:formatCode>General</c:formatCode>
                <c:ptCount val="2"/>
                <c:pt idx="0">
                  <c:v>14</c:v>
                </c:pt>
                <c:pt idx="1">
                  <c:v>12</c:v>
                </c:pt>
              </c:numCache>
            </c:numRef>
          </c:val>
          <c:extLst>
            <c:ext xmlns:c16="http://schemas.microsoft.com/office/drawing/2014/chart" uri="{C3380CC4-5D6E-409C-BE32-E72D297353CC}">
              <c16:uniqueId val="{00000001-5870-416F-98AD-3F5CCF4741C0}"/>
            </c:ext>
          </c:extLst>
        </c:ser>
        <c:dLbls>
          <c:showLegendKey val="0"/>
          <c:showVal val="0"/>
          <c:showCatName val="0"/>
          <c:showSerName val="0"/>
          <c:showPercent val="0"/>
          <c:showBubbleSize val="0"/>
        </c:dLbls>
        <c:gapWidth val="219"/>
        <c:overlap val="-27"/>
        <c:axId val="797593199"/>
        <c:axId val="797591951"/>
      </c:barChart>
      <c:catAx>
        <c:axId val="7975931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797591951"/>
        <c:crosses val="autoZero"/>
        <c:auto val="1"/>
        <c:lblAlgn val="ctr"/>
        <c:lblOffset val="100"/>
        <c:noMultiLvlLbl val="0"/>
      </c:catAx>
      <c:valAx>
        <c:axId val="7975919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7975931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600">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ja-JP"/>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ja-JP"/>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8DBCE9A-26CC-4D07-A209-6BB131C1C5BE}"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3CBC06A1-2E29-468E-944F-C6BB68756824}" type="slidenum">
              <a:rPr lang="en-US" altLang="ja-JP"/>
              <a:pPr/>
              <a:t>‹#›</a:t>
            </a:fld>
            <a:endParaRPr lang="en-US" altLang="ja-JP"/>
          </a:p>
        </p:txBody>
      </p:sp>
    </p:spTree>
    <p:extLst>
      <p:ext uri="{BB962C8B-B14F-4D97-AF65-F5344CB8AC3E}">
        <p14:creationId xmlns:p14="http://schemas.microsoft.com/office/powerpoint/2010/main" val="262642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74B7B7AF-DAA1-4AED-9B3F-FDF7A5F20F34}" type="slidenum">
              <a:rPr lang="en-US" altLang="ja-JP"/>
              <a:pPr/>
              <a:t>‹#›</a:t>
            </a:fld>
            <a:endParaRPr lang="en-US" altLang="ja-JP"/>
          </a:p>
        </p:txBody>
      </p:sp>
    </p:spTree>
    <p:extLst>
      <p:ext uri="{BB962C8B-B14F-4D97-AF65-F5344CB8AC3E}">
        <p14:creationId xmlns:p14="http://schemas.microsoft.com/office/powerpoint/2010/main" val="200830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FBBA63BE-EF9C-481B-A0CF-F9F6D35C322A}" type="slidenum">
              <a:rPr lang="en-US" altLang="ja-JP"/>
              <a:pPr/>
              <a:t>‹#›</a:t>
            </a:fld>
            <a:endParaRPr lang="en-US" altLang="ja-JP"/>
          </a:p>
        </p:txBody>
      </p:sp>
    </p:spTree>
    <p:extLst>
      <p:ext uri="{BB962C8B-B14F-4D97-AF65-F5344CB8AC3E}">
        <p14:creationId xmlns:p14="http://schemas.microsoft.com/office/powerpoint/2010/main" val="2739110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44F9F440-CD72-4B90-8F0F-DCDDDDF73D90}" type="slidenum">
              <a:rPr lang="en-US" altLang="ja-JP"/>
              <a:pPr/>
              <a:t>‹#›</a:t>
            </a:fld>
            <a:endParaRPr lang="en-US" altLang="ja-JP"/>
          </a:p>
        </p:txBody>
      </p:sp>
    </p:spTree>
    <p:extLst>
      <p:ext uri="{BB962C8B-B14F-4D97-AF65-F5344CB8AC3E}">
        <p14:creationId xmlns:p14="http://schemas.microsoft.com/office/powerpoint/2010/main" val="3050003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8D6470D5-5D0E-48EB-8541-AB3085A30992}" type="slidenum">
              <a:rPr lang="en-US" altLang="ja-JP"/>
              <a:pPr/>
              <a:t>‹#›</a:t>
            </a:fld>
            <a:endParaRPr lang="en-US" altLang="ja-JP"/>
          </a:p>
        </p:txBody>
      </p:sp>
    </p:spTree>
    <p:extLst>
      <p:ext uri="{BB962C8B-B14F-4D97-AF65-F5344CB8AC3E}">
        <p14:creationId xmlns:p14="http://schemas.microsoft.com/office/powerpoint/2010/main" val="148488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EA816AB5-DC4E-4EDB-8B44-EC4FA1C870FD}" type="slidenum">
              <a:rPr lang="en-US" altLang="ja-JP"/>
              <a:pPr/>
              <a:t>‹#›</a:t>
            </a:fld>
            <a:endParaRPr lang="en-US" altLang="ja-JP"/>
          </a:p>
        </p:txBody>
      </p:sp>
    </p:spTree>
    <p:extLst>
      <p:ext uri="{BB962C8B-B14F-4D97-AF65-F5344CB8AC3E}">
        <p14:creationId xmlns:p14="http://schemas.microsoft.com/office/powerpoint/2010/main" val="1047356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a:t>©Go Ota, 2014</a:t>
            </a:r>
          </a:p>
        </p:txBody>
      </p:sp>
      <p:sp>
        <p:nvSpPr>
          <p:cNvPr id="9" name="スライド番号プレースホルダー 8"/>
          <p:cNvSpPr>
            <a:spLocks noGrp="1"/>
          </p:cNvSpPr>
          <p:nvPr>
            <p:ph type="sldNum" sz="quarter" idx="12"/>
          </p:nvPr>
        </p:nvSpPr>
        <p:spPr/>
        <p:txBody>
          <a:bodyPr/>
          <a:lstStyle>
            <a:lvl1pPr>
              <a:defRPr/>
            </a:lvl1pPr>
          </a:lstStyle>
          <a:p>
            <a:fld id="{18F62C6E-9574-45E1-93AA-31E0239150AC}" type="slidenum">
              <a:rPr lang="en-US" altLang="ja-JP"/>
              <a:pPr/>
              <a:t>‹#›</a:t>
            </a:fld>
            <a:endParaRPr lang="en-US" altLang="ja-JP"/>
          </a:p>
        </p:txBody>
      </p:sp>
    </p:spTree>
    <p:extLst>
      <p:ext uri="{BB962C8B-B14F-4D97-AF65-F5344CB8AC3E}">
        <p14:creationId xmlns:p14="http://schemas.microsoft.com/office/powerpoint/2010/main" val="270844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a:t>©Go Ota, 2014</a:t>
            </a:r>
          </a:p>
        </p:txBody>
      </p:sp>
      <p:sp>
        <p:nvSpPr>
          <p:cNvPr id="5" name="スライド番号プレースホルダー 4"/>
          <p:cNvSpPr>
            <a:spLocks noGrp="1"/>
          </p:cNvSpPr>
          <p:nvPr>
            <p:ph type="sldNum" sz="quarter" idx="12"/>
          </p:nvPr>
        </p:nvSpPr>
        <p:spPr/>
        <p:txBody>
          <a:bodyPr/>
          <a:lstStyle>
            <a:lvl1pPr>
              <a:defRPr/>
            </a:lvl1pPr>
          </a:lstStyle>
          <a:p>
            <a:fld id="{028BC237-DBDE-420D-AECA-8364B4EDD3AF}" type="slidenum">
              <a:rPr lang="en-US" altLang="ja-JP"/>
              <a:pPr/>
              <a:t>‹#›</a:t>
            </a:fld>
            <a:endParaRPr lang="en-US" altLang="ja-JP"/>
          </a:p>
        </p:txBody>
      </p:sp>
    </p:spTree>
    <p:extLst>
      <p:ext uri="{BB962C8B-B14F-4D97-AF65-F5344CB8AC3E}">
        <p14:creationId xmlns:p14="http://schemas.microsoft.com/office/powerpoint/2010/main" val="413717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a:t>©Go Ota, 2014</a:t>
            </a:r>
          </a:p>
        </p:txBody>
      </p:sp>
      <p:sp>
        <p:nvSpPr>
          <p:cNvPr id="4" name="スライド番号プレースホルダー 3"/>
          <p:cNvSpPr>
            <a:spLocks noGrp="1"/>
          </p:cNvSpPr>
          <p:nvPr>
            <p:ph type="sldNum" sz="quarter" idx="12"/>
          </p:nvPr>
        </p:nvSpPr>
        <p:spPr/>
        <p:txBody>
          <a:bodyPr/>
          <a:lstStyle>
            <a:lvl1pPr>
              <a:defRPr/>
            </a:lvl1pPr>
          </a:lstStyle>
          <a:p>
            <a:fld id="{D3595991-7668-49DD-A5BE-AB06A8396E7C}" type="slidenum">
              <a:rPr lang="en-US" altLang="ja-JP"/>
              <a:pPr/>
              <a:t>‹#›</a:t>
            </a:fld>
            <a:endParaRPr lang="en-US" altLang="ja-JP"/>
          </a:p>
        </p:txBody>
      </p:sp>
    </p:spTree>
    <p:extLst>
      <p:ext uri="{BB962C8B-B14F-4D97-AF65-F5344CB8AC3E}">
        <p14:creationId xmlns:p14="http://schemas.microsoft.com/office/powerpoint/2010/main" val="83978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CFBAC9A7-40DF-4E74-940E-F7C797B4EED2}" type="slidenum">
              <a:rPr lang="en-US" altLang="ja-JP"/>
              <a:pPr/>
              <a:t>‹#›</a:t>
            </a:fld>
            <a:endParaRPr lang="en-US" altLang="ja-JP"/>
          </a:p>
        </p:txBody>
      </p:sp>
    </p:spTree>
    <p:extLst>
      <p:ext uri="{BB962C8B-B14F-4D97-AF65-F5344CB8AC3E}">
        <p14:creationId xmlns:p14="http://schemas.microsoft.com/office/powerpoint/2010/main" val="19114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EB66ABAE-DBEC-4A08-A006-BFF2E9BC9990}" type="slidenum">
              <a:rPr lang="en-US" altLang="ja-JP"/>
              <a:pPr/>
              <a:t>‹#›</a:t>
            </a:fld>
            <a:endParaRPr lang="en-US" altLang="ja-JP"/>
          </a:p>
        </p:txBody>
      </p:sp>
    </p:spTree>
    <p:extLst>
      <p:ext uri="{BB962C8B-B14F-4D97-AF65-F5344CB8AC3E}">
        <p14:creationId xmlns:p14="http://schemas.microsoft.com/office/powerpoint/2010/main" val="2046424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a:lvl1pPr>
          </a:lstStyle>
          <a:p>
            <a:r>
              <a:rPr lang="en-US" altLang="ja-JP"/>
              <a:t>©Go Ota, 2014</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a:lvl1pPr>
          </a:lstStyle>
          <a:p>
            <a:fld id="{A281DAC3-8FD3-480A-9019-E5AF7701C6E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3"/>
          <p:cNvSpPr>
            <a:spLocks noGrp="1"/>
          </p:cNvSpPr>
          <p:nvPr>
            <p:ph type="sldNum" sz="quarter" idx="12"/>
          </p:nvPr>
        </p:nvSpPr>
        <p:spPr/>
        <p:txBody>
          <a:bodyPr/>
          <a:lstStyle/>
          <a:p>
            <a:fld id="{2D1039CB-676B-48A6-83BC-5EE1101D4E24}" type="slidenum">
              <a:rPr lang="en-US" altLang="ja-JP"/>
              <a:pPr/>
              <a:t>1</a:t>
            </a:fld>
            <a:endParaRPr lang="en-US" altLang="ja-JP"/>
          </a:p>
        </p:txBody>
      </p:sp>
      <p:pic>
        <p:nvPicPr>
          <p:cNvPr id="5155" name="Picture 35" descr="A12A_教師"/>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3576" y="2872293"/>
            <a:ext cx="1636124" cy="3372932"/>
          </a:xfrm>
          <a:prstGeom prst="rect">
            <a:avLst/>
          </a:prstGeom>
          <a:noFill/>
          <a:extLst>
            <a:ext uri="{909E8E84-426E-40DD-AFC4-6F175D3DCCD1}">
              <a14:hiddenFill xmlns:a14="http://schemas.microsoft.com/office/drawing/2010/main">
                <a:solidFill>
                  <a:srgbClr val="FFFFFF"/>
                </a:solidFill>
              </a14:hiddenFill>
            </a:ext>
          </a:extLst>
        </p:spPr>
      </p:pic>
      <p:sp>
        <p:nvSpPr>
          <p:cNvPr id="5124" name="Text Box 4"/>
          <p:cNvSpPr txBox="1">
            <a:spLocks noChangeArrowheads="1"/>
          </p:cNvSpPr>
          <p:nvPr/>
        </p:nvSpPr>
        <p:spPr bwMode="auto">
          <a:xfrm>
            <a:off x="695325" y="1120199"/>
            <a:ext cx="7696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ja-JP" sz="3200" dirty="0" smtClean="0">
                <a:latin typeface="メイリオ" panose="020B0604030504040204" pitchFamily="50" charset="-128"/>
                <a:ea typeface="メイリオ" panose="020B0604030504040204" pitchFamily="50" charset="-128"/>
              </a:rPr>
              <a:t>xx</a:t>
            </a:r>
            <a:r>
              <a:rPr lang="ja-JP" altLang="en-US" sz="3200" dirty="0" smtClean="0">
                <a:latin typeface="メイリオ" panose="020B0604030504040204" pitchFamily="50" charset="-128"/>
                <a:ea typeface="メイリオ" panose="020B0604030504040204" pitchFamily="50" charset="-128"/>
              </a:rPr>
              <a:t>高の生徒ってどう</a:t>
            </a:r>
            <a:r>
              <a:rPr lang="ja-JP" altLang="en-US" sz="3200" dirty="0" err="1" smtClean="0">
                <a:latin typeface="メイリオ" panose="020B0604030504040204" pitchFamily="50" charset="-128"/>
                <a:ea typeface="メイリオ" panose="020B0604030504040204" pitchFamily="50" charset="-128"/>
              </a:rPr>
              <a:t>よ</a:t>
            </a:r>
            <a:r>
              <a:rPr lang="ja-JP" altLang="en-US" sz="3200" dirty="0" smtClean="0">
                <a:latin typeface="メイリオ" panose="020B0604030504040204" pitchFamily="50" charset="-128"/>
                <a:ea typeface="メイリオ" panose="020B0604030504040204" pitchFamily="50" charset="-128"/>
              </a:rPr>
              <a:t>調査の分析</a:t>
            </a:r>
            <a:endParaRPr lang="en-US" altLang="ja-JP" sz="3200" dirty="0">
              <a:latin typeface="メイリオ" panose="020B0604030504040204" pitchFamily="50" charset="-128"/>
              <a:ea typeface="メイリオ" panose="020B0604030504040204" pitchFamily="50" charset="-128"/>
            </a:endParaRPr>
          </a:p>
        </p:txBody>
      </p:sp>
      <p:pic>
        <p:nvPicPr>
          <p:cNvPr id="5154" name="Picture 34" descr="A12A_生徒_教師"/>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7311" y="3160136"/>
            <a:ext cx="1797545" cy="3085089"/>
          </a:xfrm>
          <a:prstGeom prst="rect">
            <a:avLst/>
          </a:prstGeom>
          <a:noFill/>
          <a:extLst>
            <a:ext uri="{909E8E84-426E-40DD-AFC4-6F175D3DCCD1}">
              <a14:hiddenFill xmlns:a14="http://schemas.microsoft.com/office/drawing/2010/main">
                <a:solidFill>
                  <a:srgbClr val="FFFFFF"/>
                </a:solidFill>
              </a14:hiddenFill>
            </a:ext>
          </a:extLst>
        </p:spPr>
      </p:pic>
      <p:sp>
        <p:nvSpPr>
          <p:cNvPr id="5156" name="AutoShape 36"/>
          <p:cNvSpPr>
            <a:spLocks noChangeArrowheads="1"/>
          </p:cNvSpPr>
          <p:nvPr/>
        </p:nvSpPr>
        <p:spPr bwMode="auto">
          <a:xfrm>
            <a:off x="3720465" y="1898296"/>
            <a:ext cx="2540000" cy="828675"/>
          </a:xfrm>
          <a:prstGeom prst="wedgeRectCallout">
            <a:avLst>
              <a:gd name="adj1" fmla="val -31750"/>
              <a:gd name="adj2" fmla="val 7892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ja-JP" altLang="en-US" sz="1600">
                <a:latin typeface="メイリオ" panose="020B0604030504040204" pitchFamily="50" charset="-128"/>
                <a:ea typeface="メイリオ" panose="020B0604030504040204" pitchFamily="50" charset="-128"/>
              </a:rPr>
              <a:t>アンケート調査なんて小学校からやっているから平気、平気</a:t>
            </a:r>
            <a:r>
              <a:rPr lang="en-US" altLang="ja-JP" sz="1600">
                <a:latin typeface="メイリオ" panose="020B0604030504040204" pitchFamily="50" charset="-128"/>
                <a:ea typeface="メイリオ" panose="020B0604030504040204" pitchFamily="50" charset="-128"/>
              </a:rPr>
              <a:t>!</a:t>
            </a:r>
          </a:p>
        </p:txBody>
      </p:sp>
      <p:sp>
        <p:nvSpPr>
          <p:cNvPr id="5157" name="AutoShape 37"/>
          <p:cNvSpPr>
            <a:spLocks noChangeArrowheads="1"/>
          </p:cNvSpPr>
          <p:nvPr/>
        </p:nvSpPr>
        <p:spPr bwMode="auto">
          <a:xfrm>
            <a:off x="6588125" y="2872293"/>
            <a:ext cx="1989138" cy="1119188"/>
          </a:xfrm>
          <a:prstGeom prst="wedgeRectCallout">
            <a:avLst>
              <a:gd name="adj1" fmla="val -83597"/>
              <a:gd name="adj2" fmla="val -505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ja-JP" altLang="en-US" sz="1600">
                <a:latin typeface="メイリオ" panose="020B0604030504040204" pitchFamily="50" charset="-128"/>
                <a:ea typeface="メイリオ" panose="020B0604030504040204" pitchFamily="50" charset="-128"/>
              </a:rPr>
              <a:t>この授業では、少しは高校生らしいアンケート調査をやってみましょう。</a:t>
            </a:r>
          </a:p>
        </p:txBody>
      </p:sp>
      <p:sp>
        <p:nvSpPr>
          <p:cNvPr id="9" name="Rectangle 2"/>
          <p:cNvSpPr txBox="1">
            <a:spLocks noChangeArrowheads="1"/>
          </p:cNvSpPr>
          <p:nvPr/>
        </p:nvSpPr>
        <p:spPr>
          <a:xfrm>
            <a:off x="381000" y="458211"/>
            <a:ext cx="7315200" cy="612775"/>
          </a:xfrm>
          <a:prstGeom prst="rect">
            <a:avLst/>
          </a:prstGeom>
        </p:spPr>
        <p:txBody>
          <a:bodyP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algn="l"/>
            <a:r>
              <a:rPr lang="ja-JP" altLang="en-US" sz="3200" dirty="0" smtClean="0">
                <a:ea typeface="メイリオ" panose="020B0604030504040204" pitchFamily="50" charset="-128"/>
              </a:rPr>
              <a:t> </a:t>
            </a:r>
            <a:r>
              <a:rPr lang="ja-JP" altLang="en-US" sz="3200" dirty="0">
                <a:ea typeface="メイリオ" panose="020B0604030504040204" pitchFamily="50" charset="-128"/>
              </a:rPr>
              <a:t>情報</a:t>
            </a:r>
            <a:r>
              <a:rPr lang="ja-JP" altLang="en-US" sz="3200" dirty="0" smtClean="0">
                <a:ea typeface="メイリオ" panose="020B0604030504040204" pitchFamily="50" charset="-128"/>
              </a:rPr>
              <a:t>の授業</a:t>
            </a:r>
            <a:endParaRPr lang="ja-JP" altLang="en-US" sz="2800" dirty="0" smtClean="0">
              <a:ea typeface="メイリオ" panose="020B0604030504040204" pitchFamily="50" charset="-128"/>
            </a:endParaRPr>
          </a:p>
        </p:txBody>
      </p:sp>
      <p:pic>
        <p:nvPicPr>
          <p:cNvPr id="11" name="図 10"/>
          <p:cNvPicPr/>
          <p:nvPr/>
        </p:nvPicPr>
        <p:blipFill>
          <a:blip r:embed="rId4">
            <a:extLst>
              <a:ext uri="{28A0092B-C50C-407E-A947-70E740481C1C}">
                <a14:useLocalDpi xmlns:a14="http://schemas.microsoft.com/office/drawing/2010/main" val="0"/>
              </a:ext>
            </a:extLst>
          </a:blip>
          <a:srcRect/>
          <a:stretch>
            <a:fillRect/>
          </a:stretch>
        </p:blipFill>
        <p:spPr bwMode="auto">
          <a:xfrm>
            <a:off x="357188" y="6121499"/>
            <a:ext cx="1383302" cy="510979"/>
          </a:xfrm>
          <a:prstGeom prst="rect">
            <a:avLst/>
          </a:prstGeom>
          <a:noFill/>
          <a:ln>
            <a:noFill/>
          </a:ln>
        </p:spPr>
      </p:pic>
      <p:sp>
        <p:nvSpPr>
          <p:cNvPr id="12" name="Rectangle 3"/>
          <p:cNvSpPr txBox="1">
            <a:spLocks noChangeArrowheads="1"/>
          </p:cNvSpPr>
          <p:nvPr/>
        </p:nvSpPr>
        <p:spPr bwMode="auto">
          <a:xfrm>
            <a:off x="1740490" y="6168928"/>
            <a:ext cx="1252537"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lgn="l">
              <a:lnSpc>
                <a:spcPct val="120000"/>
              </a:lnSpc>
            </a:pPr>
            <a:r>
              <a:rPr lang="en-US" altLang="ja-JP" sz="2000" dirty="0" err="1" smtClean="0">
                <a:latin typeface="メイリオ" panose="020B0604030504040204" pitchFamily="50" charset="-128"/>
                <a:ea typeface="メイリオ" panose="020B0604030504040204" pitchFamily="50" charset="-128"/>
              </a:rPr>
              <a:t>Go.Ota</a:t>
            </a:r>
            <a:r>
              <a:rPr lang="ja-JP" altLang="en-US" dirty="0" smtClean="0">
                <a:latin typeface="メイリオ" panose="020B0604030504040204" pitchFamily="50" charset="-128"/>
                <a:ea typeface="メイリオ" panose="020B0604030504040204" pitchFamily="50" charset="-128"/>
              </a:rPr>
              <a:t> </a:t>
            </a:r>
            <a:endParaRPr lang="en-US" altLang="ja-JP" dirty="0" smtClean="0">
              <a:latin typeface="メイリオ" panose="020B0604030504040204" pitchFamily="50" charset="-128"/>
              <a:ea typeface="メイリオ"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スライド番号プレースホルダー 3"/>
          <p:cNvSpPr>
            <a:spLocks noGrp="1"/>
          </p:cNvSpPr>
          <p:nvPr>
            <p:ph type="sldNum" sz="quarter" idx="12"/>
          </p:nvPr>
        </p:nvSpPr>
        <p:spPr/>
        <p:txBody>
          <a:bodyPr/>
          <a:lstStyle/>
          <a:p>
            <a:fld id="{CCADFF92-EC02-4797-869E-0FA9BFD59082}" type="slidenum">
              <a:rPr lang="en-US" altLang="ja-JP">
                <a:latin typeface="メイリオ" panose="020B0604030504040204" pitchFamily="50" charset="-128"/>
                <a:ea typeface="メイリオ" panose="020B0604030504040204" pitchFamily="50" charset="-128"/>
              </a:rPr>
              <a:pPr/>
              <a:t>10</a:t>
            </a:fld>
            <a:endParaRPr lang="en-US" altLang="ja-JP">
              <a:latin typeface="メイリオ" panose="020B0604030504040204" pitchFamily="50" charset="-128"/>
              <a:ea typeface="メイリオ" panose="020B0604030504040204" pitchFamily="50" charset="-128"/>
            </a:endParaRPr>
          </a:p>
        </p:txBody>
      </p:sp>
      <p:sp>
        <p:nvSpPr>
          <p:cNvPr id="58370" name="Text Box 2"/>
          <p:cNvSpPr txBox="1">
            <a:spLocks noChangeArrowheads="1"/>
          </p:cNvSpPr>
          <p:nvPr/>
        </p:nvSpPr>
        <p:spPr bwMode="auto">
          <a:xfrm>
            <a:off x="371474" y="188913"/>
            <a:ext cx="769048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3200" dirty="0">
                <a:solidFill>
                  <a:srgbClr val="FF0000"/>
                </a:solidFill>
                <a:latin typeface="メイリオ" panose="020B0604030504040204" pitchFamily="50" charset="-128"/>
                <a:ea typeface="メイリオ" panose="020B0604030504040204" pitchFamily="50" charset="-128"/>
              </a:rPr>
              <a:t>データ確認</a:t>
            </a:r>
            <a:r>
              <a:rPr lang="en-US" altLang="ja-JP" sz="3200" dirty="0">
                <a:latin typeface="メイリオ" panose="020B0604030504040204" pitchFamily="50" charset="-128"/>
                <a:ea typeface="メイリオ" panose="020B0604030504040204" pitchFamily="50" charset="-128"/>
              </a:rPr>
              <a:t>: </a:t>
            </a:r>
            <a:r>
              <a:rPr lang="ja-JP" altLang="en-US" sz="3200" dirty="0">
                <a:latin typeface="メイリオ" panose="020B0604030504040204" pitchFamily="50" charset="-128"/>
                <a:ea typeface="メイリオ" panose="020B0604030504040204" pitchFamily="50" charset="-128"/>
              </a:rPr>
              <a:t>異常値だけは確認しよう</a:t>
            </a:r>
          </a:p>
        </p:txBody>
      </p:sp>
      <p:graphicFrame>
        <p:nvGraphicFramePr>
          <p:cNvPr id="58633" name="Group 265"/>
          <p:cNvGraphicFramePr>
            <a:graphicFrameLocks noGrp="1"/>
          </p:cNvGraphicFramePr>
          <p:nvPr>
            <p:extLst/>
          </p:nvPr>
        </p:nvGraphicFramePr>
        <p:xfrm>
          <a:off x="231775" y="760413"/>
          <a:ext cx="8636000" cy="2468880"/>
        </p:xfrm>
        <a:graphic>
          <a:graphicData uri="http://schemas.openxmlformats.org/drawingml/2006/table">
            <a:tbl>
              <a:tblPr/>
              <a:tblGrid>
                <a:gridCol w="2962275">
                  <a:extLst>
                    <a:ext uri="{9D8B030D-6E8A-4147-A177-3AD203B41FA5}">
                      <a16:colId xmlns:a16="http://schemas.microsoft.com/office/drawing/2014/main" val="2293182121"/>
                    </a:ext>
                  </a:extLst>
                </a:gridCol>
                <a:gridCol w="1000125">
                  <a:extLst>
                    <a:ext uri="{9D8B030D-6E8A-4147-A177-3AD203B41FA5}">
                      <a16:colId xmlns:a16="http://schemas.microsoft.com/office/drawing/2014/main" val="3689134876"/>
                    </a:ext>
                  </a:extLst>
                </a:gridCol>
                <a:gridCol w="1844675">
                  <a:extLst>
                    <a:ext uri="{9D8B030D-6E8A-4147-A177-3AD203B41FA5}">
                      <a16:colId xmlns:a16="http://schemas.microsoft.com/office/drawing/2014/main" val="718243340"/>
                    </a:ext>
                  </a:extLst>
                </a:gridCol>
                <a:gridCol w="2828925">
                  <a:extLst>
                    <a:ext uri="{9D8B030D-6E8A-4147-A177-3AD203B41FA5}">
                      <a16:colId xmlns:a16="http://schemas.microsoft.com/office/drawing/2014/main" val="1810332814"/>
                    </a:ext>
                  </a:extLst>
                </a:gridCol>
              </a:tblGrid>
              <a:tr h="18573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異常値例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回答</a:t>
                      </a: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誤りの判談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対応</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887309918"/>
                  </a:ext>
                </a:extLst>
              </a:tr>
              <a:tr h="187325">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質問</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 </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あなたの性別は</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 </a:t>
                      </a:r>
                      <a:b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b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　　　</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 </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男子  </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2. </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女子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3</a:t>
                      </a: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・記入又は入力ミス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・アンケート用紙の確認</a:t>
                      </a:r>
                      <a:b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b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・回答者</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記入者に問い合わせ</a:t>
                      </a:r>
                      <a:b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b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・異常値として印をつける又は未回答に変更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0660884"/>
                  </a:ext>
                </a:extLst>
              </a:tr>
              <a:tr h="185738">
                <a:tc rowSpan="2">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質問</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 </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あなたは平日に何時間ゲームをしますか</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分で回答してください</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2000</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分</a:t>
                      </a: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97517127"/>
                  </a:ext>
                </a:extLst>
              </a:tr>
              <a:tr h="185738">
                <a:tc vMerge="1">
                  <a:txBody>
                    <a:bodyPr/>
                    <a:lstStyle/>
                    <a:p>
                      <a:endParaRPr kumimoji="1" lang="ja-JP" altLang="en-US"/>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400</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分</a:t>
                      </a: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・記入又は入力ミス</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又は</a:t>
                      </a:r>
                      <a:b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b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・実は正しい値</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・上記と同様の対応</a:t>
                      </a:r>
                      <a:b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b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・正しい値の場合でも、あまりにも他のデータと違った場合は集計・統計の処理からは外す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9907802"/>
                  </a:ext>
                </a:extLst>
              </a:tr>
            </a:tbl>
          </a:graphicData>
        </a:graphic>
      </p:graphicFrame>
      <p:pic>
        <p:nvPicPr>
          <p:cNvPr id="58634" name="Picture 266" descr="A12A_教師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675" y="3302000"/>
            <a:ext cx="1100138" cy="3352800"/>
          </a:xfrm>
          <a:prstGeom prst="rect">
            <a:avLst/>
          </a:prstGeom>
          <a:noFill/>
          <a:extLst>
            <a:ext uri="{909E8E84-426E-40DD-AFC4-6F175D3DCCD1}">
              <a14:hiddenFill xmlns:a14="http://schemas.microsoft.com/office/drawing/2010/main">
                <a:solidFill>
                  <a:srgbClr val="FFFFFF"/>
                </a:solidFill>
              </a14:hiddenFill>
            </a:ext>
          </a:extLst>
        </p:spPr>
      </p:pic>
      <p:sp>
        <p:nvSpPr>
          <p:cNvPr id="58635" name="AutoShape 267"/>
          <p:cNvSpPr>
            <a:spLocks noChangeArrowheads="1"/>
          </p:cNvSpPr>
          <p:nvPr/>
        </p:nvSpPr>
        <p:spPr bwMode="auto">
          <a:xfrm>
            <a:off x="2133600" y="3556000"/>
            <a:ext cx="6473825" cy="3098800"/>
          </a:xfrm>
          <a:prstGeom prst="wedgeRectCallout">
            <a:avLst>
              <a:gd name="adj1" fmla="val -59148"/>
              <a:gd name="adj2" fmla="val -37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ja-JP" altLang="en-US" sz="1600" dirty="0">
                <a:latin typeface="メイリオ" panose="020B0604030504040204" pitchFamily="50" charset="-128"/>
                <a:ea typeface="メイリオ" panose="020B0604030504040204" pitchFamily="50" charset="-128"/>
              </a:rPr>
              <a:t>　アンケート調査は質目票の作成から実施、データ入力までいろいろ手間がかかっています。それでもデータの中におかしな値が入っていると、それまでの苦労が無駄になるかもしれません。</a:t>
            </a:r>
            <a:br>
              <a:rPr lang="ja-JP" altLang="en-US" sz="1600" dirty="0">
                <a:latin typeface="メイリオ" panose="020B0604030504040204" pitchFamily="50" charset="-128"/>
                <a:ea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rPr>
              <a:t>　そんな理由で最低でもデータの中に異常値が無いか確認しましょう。異常値には、記入や入力ミスによる、明らかな間違ったデータがあります。また、ミスなのか、例えば正しい値だけで他と比べて非常に大きな値などがあります。この時、データの平均などとったりすると、正しい区判断できないことなどあるので、正しいデータでも集計や統計処理するときに外すことがあります。似たような考えかたは、オリンピなどのフィギァや体操等の採点で、一番良い点と悪い点を除くというのも、極端な点数をはずすという意味があると考えられます。</a:t>
            </a:r>
          </a:p>
        </p:txBody>
      </p:sp>
    </p:spTree>
    <p:extLst>
      <p:ext uri="{BB962C8B-B14F-4D97-AF65-F5344CB8AC3E}">
        <p14:creationId xmlns:p14="http://schemas.microsoft.com/office/powerpoint/2010/main" val="182360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スライド番号プレースホルダー 3"/>
          <p:cNvSpPr>
            <a:spLocks noGrp="1"/>
          </p:cNvSpPr>
          <p:nvPr>
            <p:ph type="sldNum" sz="quarter" idx="12"/>
          </p:nvPr>
        </p:nvSpPr>
        <p:spPr/>
        <p:txBody>
          <a:bodyPr/>
          <a:lstStyle/>
          <a:p>
            <a:fld id="{55EC5F44-7BE5-440E-BE27-A2C1931C4B2D}" type="slidenum">
              <a:rPr lang="en-US" altLang="ja-JP">
                <a:latin typeface="メイリオ" panose="020B0604030504040204" pitchFamily="50" charset="-128"/>
                <a:ea typeface="メイリオ" panose="020B0604030504040204" pitchFamily="50" charset="-128"/>
              </a:rPr>
              <a:pPr/>
              <a:t>11</a:t>
            </a:fld>
            <a:endParaRPr lang="en-US" altLang="ja-JP">
              <a:latin typeface="メイリオ" panose="020B0604030504040204" pitchFamily="50" charset="-128"/>
              <a:ea typeface="メイリオ" panose="020B0604030504040204" pitchFamily="50" charset="-128"/>
            </a:endParaRPr>
          </a:p>
        </p:txBody>
      </p:sp>
      <p:sp>
        <p:nvSpPr>
          <p:cNvPr id="59394" name="Text Box 2"/>
          <p:cNvSpPr txBox="1">
            <a:spLocks noChangeArrowheads="1"/>
          </p:cNvSpPr>
          <p:nvPr/>
        </p:nvSpPr>
        <p:spPr bwMode="auto">
          <a:xfrm>
            <a:off x="300038" y="246063"/>
            <a:ext cx="5562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3200" dirty="0">
                <a:solidFill>
                  <a:srgbClr val="FF0000"/>
                </a:solidFill>
                <a:latin typeface="メイリオ" panose="020B0604030504040204" pitchFamily="50" charset="-128"/>
                <a:ea typeface="メイリオ" panose="020B0604030504040204" pitchFamily="50" charset="-128"/>
              </a:rPr>
              <a:t>実習</a:t>
            </a:r>
            <a:r>
              <a:rPr lang="en-US" altLang="ja-JP" sz="3200" dirty="0">
                <a:latin typeface="メイリオ" panose="020B0604030504040204" pitchFamily="50" charset="-128"/>
                <a:ea typeface="メイリオ" panose="020B0604030504040204" pitchFamily="50" charset="-128"/>
              </a:rPr>
              <a:t>: </a:t>
            </a:r>
            <a:r>
              <a:rPr lang="ja-JP" altLang="en-US" sz="3200" dirty="0">
                <a:latin typeface="メイリオ" panose="020B0604030504040204" pitchFamily="50" charset="-128"/>
                <a:ea typeface="メイリオ" panose="020B0604030504040204" pitchFamily="50" charset="-128"/>
              </a:rPr>
              <a:t>異常値を見つけよう</a:t>
            </a:r>
          </a:p>
        </p:txBody>
      </p:sp>
      <p:pic>
        <p:nvPicPr>
          <p:cNvPr id="59423" name="Picture 31" descr="A12B_Excel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 y="719138"/>
            <a:ext cx="3629025" cy="24860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9444" name="Group 52"/>
          <p:cNvGraphicFramePr>
            <a:graphicFrameLocks noGrp="1"/>
          </p:cNvGraphicFramePr>
          <p:nvPr>
            <p:extLst/>
          </p:nvPr>
        </p:nvGraphicFramePr>
        <p:xfrm>
          <a:off x="463550" y="3763963"/>
          <a:ext cx="1974850" cy="1676400"/>
        </p:xfrm>
        <a:graphic>
          <a:graphicData uri="http://schemas.openxmlformats.org/drawingml/2006/table">
            <a:tbl>
              <a:tblPr/>
              <a:tblGrid>
                <a:gridCol w="1974850">
                  <a:extLst>
                    <a:ext uri="{9D8B030D-6E8A-4147-A177-3AD203B41FA5}">
                      <a16:colId xmlns:a16="http://schemas.microsoft.com/office/drawing/2014/main" val="2133182146"/>
                    </a:ext>
                  </a:extLst>
                </a:gridCol>
              </a:tblGrid>
              <a:tr h="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=COUNT(</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範囲</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66972939"/>
                  </a:ext>
                </a:extLst>
              </a:tr>
              <a:tr h="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=COUNTA(</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範囲</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3633351"/>
                  </a:ext>
                </a:extLst>
              </a:tr>
              <a:tr h="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=AVERAGE(</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範囲</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08462342"/>
                  </a:ext>
                </a:extLst>
              </a:tr>
              <a:tr h="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=MIN(</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範囲</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3818806"/>
                  </a:ext>
                </a:extLst>
              </a:tr>
              <a:tr h="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=MAX(</a:t>
                      </a:r>
                      <a:r>
                        <a: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範囲</a:t>
                      </a:r>
                      <a:r>
                        <a:rPr kumimoji="1" lang="en-US" altLang="ja-JP"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2661439"/>
                  </a:ext>
                </a:extLst>
              </a:tr>
            </a:tbl>
          </a:graphicData>
        </a:graphic>
      </p:graphicFrame>
      <p:sp>
        <p:nvSpPr>
          <p:cNvPr id="59448" name="AutoShape 56"/>
          <p:cNvSpPr>
            <a:spLocks noChangeArrowheads="1"/>
          </p:cNvSpPr>
          <p:nvPr/>
        </p:nvSpPr>
        <p:spPr bwMode="auto">
          <a:xfrm>
            <a:off x="1379538" y="3309938"/>
            <a:ext cx="288925" cy="333375"/>
          </a:xfrm>
          <a:prstGeom prst="upArrow">
            <a:avLst>
              <a:gd name="adj1" fmla="val 49454"/>
              <a:gd name="adj2" fmla="val 49450"/>
            </a:avLst>
          </a:prstGeom>
          <a:solidFill>
            <a:srgbClr val="000080"/>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latin typeface="メイリオ" panose="020B0604030504040204" pitchFamily="50" charset="-128"/>
              <a:ea typeface="メイリオ" panose="020B0604030504040204" pitchFamily="50" charset="-128"/>
            </a:endParaRPr>
          </a:p>
        </p:txBody>
      </p:sp>
      <p:sp>
        <p:nvSpPr>
          <p:cNvPr id="59449" name="AutoShape 57"/>
          <p:cNvSpPr>
            <a:spLocks/>
          </p:cNvSpPr>
          <p:nvPr/>
        </p:nvSpPr>
        <p:spPr bwMode="auto">
          <a:xfrm>
            <a:off x="4252913" y="1249363"/>
            <a:ext cx="88900" cy="1958975"/>
          </a:xfrm>
          <a:prstGeom prst="leftBrace">
            <a:avLst>
              <a:gd name="adj1" fmla="val 183631"/>
              <a:gd name="adj2" fmla="val 7965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メイリオ" panose="020B0604030504040204" pitchFamily="50" charset="-128"/>
              <a:ea typeface="メイリオ" panose="020B0604030504040204" pitchFamily="50" charset="-128"/>
            </a:endParaRPr>
          </a:p>
        </p:txBody>
      </p:sp>
      <p:sp>
        <p:nvSpPr>
          <p:cNvPr id="59450" name="Text Box 58"/>
          <p:cNvSpPr txBox="1">
            <a:spLocks noChangeArrowheads="1"/>
          </p:cNvSpPr>
          <p:nvPr/>
        </p:nvSpPr>
        <p:spPr bwMode="auto">
          <a:xfrm>
            <a:off x="4486275" y="1290638"/>
            <a:ext cx="4210050"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ja-JP" sz="1600" b="1">
                <a:solidFill>
                  <a:schemeClr val="accent2"/>
                </a:solidFill>
                <a:latin typeface="メイリオ" panose="020B0604030504040204" pitchFamily="50" charset="-128"/>
                <a:ea typeface="メイリオ" panose="020B0604030504040204" pitchFamily="50" charset="-128"/>
              </a:rPr>
              <a:t>COUNT:</a:t>
            </a:r>
            <a:r>
              <a:rPr lang="en-US" altLang="ja-JP" sz="1600">
                <a:latin typeface="メイリオ" panose="020B0604030504040204" pitchFamily="50" charset="-128"/>
                <a:ea typeface="メイリオ" panose="020B0604030504040204" pitchFamily="50" charset="-128"/>
              </a:rPr>
              <a:t> </a:t>
            </a:r>
            <a:r>
              <a:rPr lang="ja-JP" altLang="en-US" sz="1600">
                <a:latin typeface="メイリオ" panose="020B0604030504040204" pitchFamily="50" charset="-128"/>
                <a:ea typeface="メイリオ" panose="020B0604030504040204" pitchFamily="50" charset="-128"/>
              </a:rPr>
              <a:t>数値入力されているセルの数、未入力の確認</a:t>
            </a:r>
          </a:p>
          <a:p>
            <a:pPr algn="l"/>
            <a:r>
              <a:rPr lang="en-US" altLang="ja-JP" sz="1600" b="1">
                <a:solidFill>
                  <a:schemeClr val="accent2"/>
                </a:solidFill>
                <a:latin typeface="メイリオ" panose="020B0604030504040204" pitchFamily="50" charset="-128"/>
                <a:ea typeface="メイリオ" panose="020B0604030504040204" pitchFamily="50" charset="-128"/>
              </a:rPr>
              <a:t>COUNTA:</a:t>
            </a:r>
            <a:r>
              <a:rPr lang="en-US" altLang="ja-JP" sz="1600">
                <a:latin typeface="メイリオ" panose="020B0604030504040204" pitchFamily="50" charset="-128"/>
                <a:ea typeface="メイリオ" panose="020B0604030504040204" pitchFamily="50" charset="-128"/>
              </a:rPr>
              <a:t> </a:t>
            </a:r>
            <a:r>
              <a:rPr lang="ja-JP" altLang="en-US" sz="1600">
                <a:latin typeface="メイリオ" panose="020B0604030504040204" pitchFamily="50" charset="-128"/>
                <a:ea typeface="メイリオ" panose="020B0604030504040204" pitchFamily="50" charset="-128"/>
              </a:rPr>
              <a:t>入力されているセルの数、文字で入力されているセルの確認</a:t>
            </a:r>
          </a:p>
          <a:p>
            <a:pPr algn="l"/>
            <a:r>
              <a:rPr lang="en-US" altLang="ja-JP" sz="1600" b="1">
                <a:solidFill>
                  <a:schemeClr val="accent2"/>
                </a:solidFill>
                <a:latin typeface="メイリオ" panose="020B0604030504040204" pitchFamily="50" charset="-128"/>
                <a:ea typeface="メイリオ" panose="020B0604030504040204" pitchFamily="50" charset="-128"/>
              </a:rPr>
              <a:t>AVERAGE=</a:t>
            </a:r>
            <a:r>
              <a:rPr lang="ja-JP" altLang="en-US" sz="1600" b="1">
                <a:solidFill>
                  <a:schemeClr val="accent2"/>
                </a:solidFill>
                <a:latin typeface="メイリオ" panose="020B0604030504040204" pitchFamily="50" charset="-128"/>
                <a:ea typeface="メイリオ" panose="020B0604030504040204" pitchFamily="50" charset="-128"/>
              </a:rPr>
              <a:t>平均値</a:t>
            </a:r>
            <a:r>
              <a:rPr lang="en-US" altLang="ja-JP" sz="1600" b="1">
                <a:solidFill>
                  <a:schemeClr val="accent2"/>
                </a:solidFill>
                <a:latin typeface="メイリオ" panose="020B0604030504040204" pitchFamily="50" charset="-128"/>
                <a:ea typeface="メイリオ" panose="020B0604030504040204" pitchFamily="50" charset="-128"/>
              </a:rPr>
              <a:t>:</a:t>
            </a:r>
            <a:r>
              <a:rPr lang="ja-JP" altLang="en-US" sz="1600">
                <a:latin typeface="メイリオ" panose="020B0604030504040204" pitchFamily="50" charset="-128"/>
                <a:ea typeface="メイリオ" panose="020B0604030504040204" pitchFamily="50" charset="-128"/>
              </a:rPr>
              <a:t>異常値がないかの確認</a:t>
            </a:r>
          </a:p>
          <a:p>
            <a:pPr algn="l"/>
            <a:r>
              <a:rPr lang="en-US" altLang="ja-JP" sz="1600" b="1">
                <a:solidFill>
                  <a:schemeClr val="accent2"/>
                </a:solidFill>
                <a:latin typeface="メイリオ" panose="020B0604030504040204" pitchFamily="50" charset="-128"/>
                <a:ea typeface="メイリオ" panose="020B0604030504040204" pitchFamily="50" charset="-128"/>
              </a:rPr>
              <a:t>MIN=</a:t>
            </a:r>
            <a:r>
              <a:rPr lang="ja-JP" altLang="en-US" sz="1600" b="1">
                <a:solidFill>
                  <a:schemeClr val="accent2"/>
                </a:solidFill>
                <a:latin typeface="メイリオ" panose="020B0604030504040204" pitchFamily="50" charset="-128"/>
                <a:ea typeface="メイリオ" panose="020B0604030504040204" pitchFamily="50" charset="-128"/>
              </a:rPr>
              <a:t>最小値</a:t>
            </a:r>
            <a:r>
              <a:rPr lang="en-US" altLang="ja-JP" sz="1600" b="1">
                <a:solidFill>
                  <a:schemeClr val="accent2"/>
                </a:solidFill>
                <a:latin typeface="メイリオ" panose="020B0604030504040204" pitchFamily="50" charset="-128"/>
                <a:ea typeface="メイリオ" panose="020B0604030504040204" pitchFamily="50" charset="-128"/>
              </a:rPr>
              <a:t>:</a:t>
            </a:r>
            <a:r>
              <a:rPr lang="ja-JP" altLang="en-US" sz="1600">
                <a:latin typeface="メイリオ" panose="020B0604030504040204" pitchFamily="50" charset="-128"/>
                <a:ea typeface="メイリオ" panose="020B0604030504040204" pitchFamily="50" charset="-128"/>
              </a:rPr>
              <a:t>小さな異常値の確認</a:t>
            </a:r>
            <a:endParaRPr lang="ja-JP" altLang="en-US" sz="1600" b="1">
              <a:solidFill>
                <a:schemeClr val="accent2"/>
              </a:solidFill>
              <a:latin typeface="メイリオ" panose="020B0604030504040204" pitchFamily="50" charset="-128"/>
              <a:ea typeface="メイリオ" panose="020B0604030504040204" pitchFamily="50" charset="-128"/>
            </a:endParaRPr>
          </a:p>
          <a:p>
            <a:pPr algn="l"/>
            <a:r>
              <a:rPr lang="en-US" altLang="ja-JP" sz="1600" b="1">
                <a:solidFill>
                  <a:schemeClr val="accent2"/>
                </a:solidFill>
                <a:latin typeface="メイリオ" panose="020B0604030504040204" pitchFamily="50" charset="-128"/>
                <a:ea typeface="メイリオ" panose="020B0604030504040204" pitchFamily="50" charset="-128"/>
              </a:rPr>
              <a:t>MAX=</a:t>
            </a:r>
            <a:r>
              <a:rPr lang="ja-JP" altLang="en-US" sz="1600" b="1">
                <a:solidFill>
                  <a:schemeClr val="accent2"/>
                </a:solidFill>
                <a:latin typeface="メイリオ" panose="020B0604030504040204" pitchFamily="50" charset="-128"/>
                <a:ea typeface="メイリオ" panose="020B0604030504040204" pitchFamily="50" charset="-128"/>
              </a:rPr>
              <a:t>最大値</a:t>
            </a:r>
            <a:r>
              <a:rPr lang="en-US" altLang="ja-JP" sz="1600" b="1">
                <a:solidFill>
                  <a:schemeClr val="accent2"/>
                </a:solidFill>
                <a:latin typeface="メイリオ" panose="020B0604030504040204" pitchFamily="50" charset="-128"/>
                <a:ea typeface="メイリオ" panose="020B0604030504040204" pitchFamily="50" charset="-128"/>
              </a:rPr>
              <a:t>:</a:t>
            </a:r>
            <a:r>
              <a:rPr lang="ja-JP" altLang="en-US" sz="1600">
                <a:latin typeface="メイリオ" panose="020B0604030504040204" pitchFamily="50" charset="-128"/>
                <a:ea typeface="メイリオ" panose="020B0604030504040204" pitchFamily="50" charset="-128"/>
              </a:rPr>
              <a:t>大きな異常値の確認</a:t>
            </a:r>
          </a:p>
        </p:txBody>
      </p:sp>
      <p:pic>
        <p:nvPicPr>
          <p:cNvPr id="59452" name="Picture 60" descr="A12A_Kyou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9700" y="3898900"/>
            <a:ext cx="904875" cy="1676400"/>
          </a:xfrm>
          <a:prstGeom prst="rect">
            <a:avLst/>
          </a:prstGeom>
          <a:noFill/>
          <a:extLst>
            <a:ext uri="{909E8E84-426E-40DD-AFC4-6F175D3DCCD1}">
              <a14:hiddenFill xmlns:a14="http://schemas.microsoft.com/office/drawing/2010/main">
                <a:solidFill>
                  <a:srgbClr val="FFFFFF"/>
                </a:solidFill>
              </a14:hiddenFill>
            </a:ext>
          </a:extLst>
        </p:spPr>
      </p:pic>
      <p:sp>
        <p:nvSpPr>
          <p:cNvPr id="59453" name="AutoShape 61"/>
          <p:cNvSpPr>
            <a:spLocks noChangeArrowheads="1"/>
          </p:cNvSpPr>
          <p:nvPr/>
        </p:nvSpPr>
        <p:spPr bwMode="auto">
          <a:xfrm>
            <a:off x="2990850" y="3643313"/>
            <a:ext cx="4586288" cy="2346007"/>
          </a:xfrm>
          <a:prstGeom prst="wedgeRectCallout">
            <a:avLst>
              <a:gd name="adj1" fmla="val 55259"/>
              <a:gd name="adj2" fmla="val -170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ja-JP" altLang="en-US" sz="1600" dirty="0">
                <a:latin typeface="メイリオ" panose="020B0604030504040204" pitchFamily="50" charset="-128"/>
                <a:ea typeface="メイリオ" panose="020B0604030504040204" pitchFamily="50" charset="-128"/>
              </a:rPr>
              <a:t>異常値を見つけるためには、そんなに難しいことはしないで、入力されているデータの数、最大値、最小値を調べていきます。通常より異常に大きな数があれば異常値として扱うことになります。</a:t>
            </a:r>
            <a:br>
              <a:rPr lang="ja-JP" altLang="en-US" sz="1600" dirty="0">
                <a:latin typeface="メイリオ" panose="020B0604030504040204" pitchFamily="50" charset="-128"/>
                <a:ea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rPr>
              <a:t>あと、あまり未入力の多い質問は分析するかどうか検討することもあります。同様にも未入力の多い回答者も集計の対象からはずすこともあります。</a:t>
            </a:r>
          </a:p>
        </p:txBody>
      </p:sp>
    </p:spTree>
    <p:extLst>
      <p:ext uri="{BB962C8B-B14F-4D97-AF65-F5344CB8AC3E}">
        <p14:creationId xmlns:p14="http://schemas.microsoft.com/office/powerpoint/2010/main" val="2751231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12</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solidFill>
                  <a:srgbClr val="FF0000"/>
                </a:solidFill>
                <a:latin typeface="メイリオ" panose="020B0604030504040204" pitchFamily="50" charset="-128"/>
                <a:ea typeface="メイリオ" panose="020B0604030504040204" pitchFamily="50" charset="-128"/>
              </a:rPr>
              <a:t>データの分析</a:t>
            </a:r>
            <a:endParaRPr lang="en-US" altLang="ja-JP" sz="2800" dirty="0">
              <a:solidFill>
                <a:srgbClr val="FF0000"/>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18160" y="5224345"/>
            <a:ext cx="8458200" cy="954107"/>
          </a:xfrm>
          <a:prstGeom prst="rect">
            <a:avLst/>
          </a:prstGeom>
          <a:noFill/>
        </p:spPr>
        <p:txBody>
          <a:bodyPr wrap="square" rtlCol="0">
            <a:spAutoFit/>
          </a:bodyPr>
          <a:lstStyle/>
          <a:p>
            <a:pPr algn="l"/>
            <a:r>
              <a:rPr kumimoji="1" lang="ja-JP" altLang="en-US" sz="2800" dirty="0" smtClean="0">
                <a:solidFill>
                  <a:srgbClr val="FF0000"/>
                </a:solidFill>
                <a:latin typeface="メイリオ" panose="020B0604030504040204" pitchFamily="50" charset="-128"/>
                <a:ea typeface="メイリオ" panose="020B0604030504040204" pitchFamily="50" charset="-128"/>
              </a:rPr>
              <a:t>別シートを作り、必要なデータだけコピーしておくと分析しやすい</a:t>
            </a:r>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a:stretch>
            <a:fillRect/>
          </a:stretch>
        </p:blipFill>
        <p:spPr>
          <a:xfrm>
            <a:off x="723900" y="943154"/>
            <a:ext cx="5105400" cy="4133850"/>
          </a:xfrm>
          <a:prstGeom prst="rect">
            <a:avLst/>
          </a:prstGeom>
        </p:spPr>
      </p:pic>
    </p:spTree>
    <p:extLst>
      <p:ext uri="{BB962C8B-B14F-4D97-AF65-F5344CB8AC3E}">
        <p14:creationId xmlns:p14="http://schemas.microsoft.com/office/powerpoint/2010/main" val="1830920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13</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相関</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データの分析の考え方</a:t>
            </a:r>
            <a:r>
              <a:rPr lang="en-US" altLang="ja-JP" sz="2800" dirty="0" smtClean="0">
                <a:latin typeface="メイリオ" panose="020B0604030504040204" pitchFamily="50" charset="-128"/>
                <a:ea typeface="メイリオ" panose="020B0604030504040204" pitchFamily="50" charset="-128"/>
              </a:rPr>
              <a:t>1</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18160" y="5224345"/>
            <a:ext cx="8458200" cy="523220"/>
          </a:xfrm>
          <a:prstGeom prst="rect">
            <a:avLst/>
          </a:prstGeom>
          <a:noFill/>
        </p:spPr>
        <p:txBody>
          <a:bodyPr wrap="square" rtlCol="0">
            <a:spAutoFit/>
          </a:bodyPr>
          <a:lstStyle/>
          <a:p>
            <a:pPr algn="l"/>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04800" y="1094847"/>
            <a:ext cx="7963138" cy="461665"/>
          </a:xfrm>
          <a:prstGeom prst="rect">
            <a:avLst/>
          </a:prstGeom>
          <a:noFill/>
        </p:spPr>
        <p:txBody>
          <a:bodyPr wrap="square" rtlCol="0">
            <a:spAutoFit/>
          </a:bodyPr>
          <a:lstStyle/>
          <a:p>
            <a:pPr algn="l"/>
            <a:r>
              <a:rPr lang="ja-JP" altLang="en-US" sz="2400" dirty="0">
                <a:latin typeface="メイリオ" panose="020B0604030504040204" pitchFamily="50" charset="-128"/>
                <a:ea typeface="メイリオ" panose="020B0604030504040204" pitchFamily="50" charset="-128"/>
              </a:rPr>
              <a:t>二</a:t>
            </a:r>
            <a:r>
              <a:rPr lang="ja-JP" altLang="en-US" sz="2400" dirty="0" smtClean="0">
                <a:latin typeface="メイリオ" panose="020B0604030504040204" pitchFamily="50" charset="-128"/>
                <a:ea typeface="メイリオ" panose="020B0604030504040204" pitchFamily="50" charset="-128"/>
              </a:rPr>
              <a:t>つの数値の関係を見る</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相関</a:t>
            </a:r>
            <a:r>
              <a:rPr lang="en-US" altLang="ja-JP" sz="2400" dirty="0" smtClean="0">
                <a:latin typeface="メイリオ" panose="020B0604030504040204" pitchFamily="50" charset="-128"/>
                <a:ea typeface="メイリオ" panose="020B0604030504040204" pitchFamily="50" charset="-128"/>
              </a:rPr>
              <a:t>) </a:t>
            </a:r>
            <a:r>
              <a:rPr lang="ja-JP" altLang="en-US" sz="2400" dirty="0" smtClean="0">
                <a:solidFill>
                  <a:srgbClr val="FF0000"/>
                </a:solidFill>
                <a:latin typeface="メイリオ" panose="020B0604030504040204" pitchFamily="50" charset="-128"/>
                <a:ea typeface="メイリオ" panose="020B0604030504040204" pitchFamily="50" charset="-128"/>
              </a:rPr>
              <a:t>散布図を作成する</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2"/>
          <a:stretch>
            <a:fillRect/>
          </a:stretch>
        </p:blipFill>
        <p:spPr>
          <a:xfrm>
            <a:off x="518160" y="1722457"/>
            <a:ext cx="2027873" cy="4688724"/>
          </a:xfrm>
          <a:prstGeom prst="rect">
            <a:avLst/>
          </a:prstGeom>
        </p:spPr>
      </p:pic>
      <p:graphicFrame>
        <p:nvGraphicFramePr>
          <p:cNvPr id="8" name="グラフ 7"/>
          <p:cNvGraphicFramePr>
            <a:graphicFrameLocks/>
          </p:cNvGraphicFramePr>
          <p:nvPr>
            <p:extLst/>
          </p:nvPr>
        </p:nvGraphicFramePr>
        <p:xfrm>
          <a:off x="2843926" y="2364666"/>
          <a:ext cx="5424012" cy="43568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3835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14</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相関</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18160" y="5224345"/>
            <a:ext cx="8458200" cy="523220"/>
          </a:xfrm>
          <a:prstGeom prst="rect">
            <a:avLst/>
          </a:prstGeom>
          <a:noFill/>
        </p:spPr>
        <p:txBody>
          <a:bodyPr wrap="square" rtlCol="0">
            <a:spAutoFit/>
          </a:bodyPr>
          <a:lstStyle/>
          <a:p>
            <a:pPr algn="l"/>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graphicFrame>
        <p:nvGraphicFramePr>
          <p:cNvPr id="5" name="グラフ 4"/>
          <p:cNvGraphicFramePr>
            <a:graphicFrameLocks/>
          </p:cNvGraphicFramePr>
          <p:nvPr>
            <p:extLst/>
          </p:nvPr>
        </p:nvGraphicFramePr>
        <p:xfrm>
          <a:off x="3200400" y="1344428"/>
          <a:ext cx="2796540" cy="2801212"/>
        </p:xfrm>
        <a:graphic>
          <a:graphicData uri="http://schemas.openxmlformats.org/drawingml/2006/chart">
            <c:chart xmlns:c="http://schemas.openxmlformats.org/drawingml/2006/chart" xmlns:r="http://schemas.openxmlformats.org/officeDocument/2006/relationships" r:id="rId2"/>
          </a:graphicData>
        </a:graphic>
      </p:graphicFrame>
      <p:sp>
        <p:nvSpPr>
          <p:cNvPr id="2" name="テキスト ボックス 1"/>
          <p:cNvSpPr txBox="1"/>
          <p:nvPr/>
        </p:nvSpPr>
        <p:spPr>
          <a:xfrm>
            <a:off x="716280" y="4231161"/>
            <a:ext cx="2484120" cy="1107996"/>
          </a:xfrm>
          <a:prstGeom prst="rect">
            <a:avLst/>
          </a:prstGeom>
          <a:noFill/>
        </p:spPr>
        <p:txBody>
          <a:bodyPr wrap="square" rtlCol="0">
            <a:spAutoFit/>
          </a:bodyPr>
          <a:lstStyle/>
          <a:p>
            <a:pPr algn="l"/>
            <a:r>
              <a:rPr kumimoji="1" lang="ja-JP" altLang="en-US" sz="2200" dirty="0" smtClean="0">
                <a:latin typeface="メイリオ" panose="020B0604030504040204" pitchFamily="50" charset="-128"/>
                <a:ea typeface="メイリオ" panose="020B0604030504040204" pitchFamily="50" charset="-128"/>
              </a:rPr>
              <a:t>相関が完全にある</a:t>
            </a:r>
          </a:p>
          <a:p>
            <a:pPr algn="l"/>
            <a:r>
              <a:rPr lang="en-US" altLang="ja-JP" sz="2200" dirty="0" smtClean="0">
                <a:latin typeface="メイリオ" panose="020B0604030504040204" pitchFamily="50" charset="-128"/>
                <a:ea typeface="メイリオ" panose="020B0604030504040204" pitchFamily="50" charset="-128"/>
              </a:rPr>
              <a:t>y = ax</a:t>
            </a:r>
          </a:p>
          <a:p>
            <a:pPr algn="l"/>
            <a:endParaRPr kumimoji="1" lang="ja-JP" altLang="en-US" sz="2200" dirty="0">
              <a:solidFill>
                <a:srgbClr val="FF0000"/>
              </a:solidFill>
              <a:latin typeface="メイリオ" panose="020B0604030504040204" pitchFamily="50" charset="-128"/>
              <a:ea typeface="メイリオ" panose="020B0604030504040204" pitchFamily="50" charset="-128"/>
            </a:endParaRPr>
          </a:p>
        </p:txBody>
      </p:sp>
      <p:graphicFrame>
        <p:nvGraphicFramePr>
          <p:cNvPr id="7" name="グラフ 6"/>
          <p:cNvGraphicFramePr>
            <a:graphicFrameLocks/>
          </p:cNvGraphicFramePr>
          <p:nvPr>
            <p:extLst/>
          </p:nvPr>
        </p:nvGraphicFramePr>
        <p:xfrm>
          <a:off x="304800" y="1344428"/>
          <a:ext cx="2895600" cy="28012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a:graphicFrameLocks/>
          </p:cNvGraphicFramePr>
          <p:nvPr>
            <p:extLst/>
          </p:nvPr>
        </p:nvGraphicFramePr>
        <p:xfrm>
          <a:off x="5996940" y="1409159"/>
          <a:ext cx="297942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2" name="テキスト ボックス 11"/>
          <p:cNvSpPr txBox="1"/>
          <p:nvPr/>
        </p:nvSpPr>
        <p:spPr>
          <a:xfrm>
            <a:off x="6659880" y="4231161"/>
            <a:ext cx="2484120" cy="1107996"/>
          </a:xfrm>
          <a:prstGeom prst="rect">
            <a:avLst/>
          </a:prstGeom>
          <a:noFill/>
        </p:spPr>
        <p:txBody>
          <a:bodyPr wrap="square" rtlCol="0">
            <a:spAutoFit/>
          </a:bodyPr>
          <a:lstStyle/>
          <a:p>
            <a:pPr algn="l"/>
            <a:r>
              <a:rPr kumimoji="1" lang="ja-JP" altLang="en-US" sz="2200" dirty="0" smtClean="0">
                <a:latin typeface="メイリオ" panose="020B0604030504040204" pitchFamily="50" charset="-128"/>
                <a:ea typeface="メイリオ" panose="020B0604030504040204" pitchFamily="50" charset="-128"/>
              </a:rPr>
              <a:t>相関が</a:t>
            </a:r>
            <a:r>
              <a:rPr lang="ja-JP" altLang="en-US" sz="2200" dirty="0" smtClean="0">
                <a:latin typeface="メイリオ" panose="020B0604030504040204" pitchFamily="50" charset="-128"/>
                <a:ea typeface="メイリオ" panose="020B0604030504040204" pitchFamily="50" charset="-128"/>
              </a:rPr>
              <a:t>ない</a:t>
            </a:r>
            <a:br>
              <a:rPr lang="ja-JP" altLang="en-US" sz="2200" dirty="0" smtClean="0">
                <a:latin typeface="メイリオ" panose="020B0604030504040204" pitchFamily="50" charset="-128"/>
                <a:ea typeface="メイリオ" panose="020B0604030504040204" pitchFamily="50" charset="-128"/>
              </a:rPr>
            </a:br>
            <a:r>
              <a:rPr lang="ja-JP" altLang="en-US" sz="2200" dirty="0" smtClean="0">
                <a:latin typeface="メイリオ" panose="020B0604030504040204" pitchFamily="50" charset="-128"/>
                <a:ea typeface="メイリオ" panose="020B0604030504040204" pitchFamily="50" charset="-128"/>
              </a:rPr>
              <a:t>バラバラ</a:t>
            </a:r>
          </a:p>
          <a:p>
            <a:pPr algn="l"/>
            <a:endParaRPr kumimoji="1" lang="ja-JP" altLang="en-US" sz="22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398520" y="4231161"/>
            <a:ext cx="2590800" cy="769441"/>
          </a:xfrm>
          <a:prstGeom prst="rect">
            <a:avLst/>
          </a:prstGeom>
          <a:noFill/>
        </p:spPr>
        <p:txBody>
          <a:bodyPr wrap="square" rtlCol="0">
            <a:spAutoFit/>
          </a:bodyPr>
          <a:lstStyle/>
          <a:p>
            <a:pPr algn="l"/>
            <a:r>
              <a:rPr lang="ja-JP" altLang="en-US" sz="2200" dirty="0">
                <a:latin typeface="メイリオ" panose="020B0604030504040204" pitchFamily="50" charset="-128"/>
                <a:ea typeface="メイリオ" panose="020B0604030504040204" pitchFamily="50" charset="-128"/>
              </a:rPr>
              <a:t>相関</a:t>
            </a:r>
            <a:r>
              <a:rPr lang="ja-JP" altLang="en-US" sz="2200" dirty="0" smtClean="0">
                <a:latin typeface="メイリオ" panose="020B0604030504040204" pitchFamily="50" charset="-128"/>
                <a:ea typeface="メイリオ" panose="020B0604030504040204" pitchFamily="50" charset="-128"/>
              </a:rPr>
              <a:t>の強さ</a:t>
            </a:r>
          </a:p>
          <a:p>
            <a:pPr algn="l"/>
            <a:endParaRPr lang="ja-JP" altLang="en-US" sz="22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11570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グループ間の数値の違い</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データの分析の考え方</a:t>
            </a:r>
            <a:r>
              <a:rPr lang="en-US" altLang="ja-JP" sz="2800" dirty="0" smtClean="0">
                <a:latin typeface="メイリオ" panose="020B0604030504040204" pitchFamily="50" charset="-128"/>
                <a:ea typeface="メイリオ" panose="020B0604030504040204" pitchFamily="50" charset="-128"/>
              </a:rPr>
              <a:t>2</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18160" y="5178625"/>
            <a:ext cx="8458200" cy="523220"/>
          </a:xfrm>
          <a:prstGeom prst="rect">
            <a:avLst/>
          </a:prstGeom>
          <a:noFill/>
        </p:spPr>
        <p:txBody>
          <a:bodyPr wrap="square" rtlCol="0">
            <a:spAutoFit/>
          </a:bodyPr>
          <a:lstStyle/>
          <a:p>
            <a:pPr algn="l"/>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04800" y="990615"/>
            <a:ext cx="8122920" cy="461665"/>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グループ間の数値の違いを比較する</a:t>
            </a:r>
            <a:r>
              <a:rPr lang="en-US" altLang="ja-JP" sz="2400" dirty="0" smtClean="0">
                <a:latin typeface="メイリオ" panose="020B0604030504040204" pitchFamily="50" charset="-128"/>
                <a:ea typeface="メイリオ" panose="020B0604030504040204" pitchFamily="50" charset="-128"/>
              </a:rPr>
              <a:t>: </a:t>
            </a:r>
            <a:r>
              <a:rPr lang="ja-JP" altLang="en-US" sz="2400" dirty="0" smtClean="0">
                <a:solidFill>
                  <a:srgbClr val="FF0000"/>
                </a:solidFill>
                <a:latin typeface="メイリオ" panose="020B0604030504040204" pitchFamily="50" charset="-128"/>
                <a:ea typeface="メイリオ" panose="020B0604030504040204" pitchFamily="50" charset="-128"/>
              </a:rPr>
              <a:t>平均等を比較する</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04800" y="1565255"/>
            <a:ext cx="6979920" cy="461665"/>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表</a:t>
            </a:r>
            <a:r>
              <a:rPr lang="en-US" altLang="ja-JP" sz="24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一日のゲームのプレイ時間の男女の比較</a:t>
            </a:r>
            <a:endParaRPr kumimoji="1" lang="ja-JP" altLang="en-US" sz="2400" dirty="0">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nvPr>
        </p:nvGraphicFramePr>
        <p:xfrm>
          <a:off x="518160" y="2139896"/>
          <a:ext cx="2971800" cy="1261572"/>
        </p:xfrm>
        <a:graphic>
          <a:graphicData uri="http://schemas.openxmlformats.org/drawingml/2006/table">
            <a:tbl>
              <a:tblPr>
                <a:tableStyleId>{5C22544A-7EE6-4342-B048-85BDC9FD1C3A}</a:tableStyleId>
              </a:tblPr>
              <a:tblGrid>
                <a:gridCol w="1409700">
                  <a:extLst>
                    <a:ext uri="{9D8B030D-6E8A-4147-A177-3AD203B41FA5}">
                      <a16:colId xmlns:a16="http://schemas.microsoft.com/office/drawing/2014/main" val="2552529348"/>
                    </a:ext>
                  </a:extLst>
                </a:gridCol>
                <a:gridCol w="1562100">
                  <a:extLst>
                    <a:ext uri="{9D8B030D-6E8A-4147-A177-3AD203B41FA5}">
                      <a16:colId xmlns:a16="http://schemas.microsoft.com/office/drawing/2014/main" val="1586005249"/>
                    </a:ext>
                  </a:extLst>
                </a:gridCol>
              </a:tblGrid>
              <a:tr h="420524">
                <a:tc>
                  <a:txBody>
                    <a:bodyPr/>
                    <a:lstStyle/>
                    <a:p>
                      <a:pPr algn="ctr" fontAlgn="b"/>
                      <a:endParaRPr lang="ja-JP" altLang="en-US" sz="2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ja-JP" altLang="en-US" sz="2400" b="0" i="0" u="none" strike="noStrike" dirty="0" smtClean="0">
                          <a:solidFill>
                            <a:srgbClr val="000000"/>
                          </a:solidFill>
                          <a:effectLst/>
                          <a:latin typeface="メイリオ" panose="020B0604030504040204" pitchFamily="50" charset="-128"/>
                          <a:ea typeface="メイリオ" panose="020B0604030504040204" pitchFamily="50" charset="-128"/>
                        </a:rPr>
                        <a:t>平均</a:t>
                      </a:r>
                      <a:endParaRPr lang="en-US" altLang="ja-JP" sz="2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349601"/>
                  </a:ext>
                </a:extLst>
              </a:tr>
              <a:tr h="420524">
                <a:tc>
                  <a:txBody>
                    <a:bodyPr/>
                    <a:lstStyle/>
                    <a:p>
                      <a:pPr algn="ctr" fontAlgn="b"/>
                      <a:r>
                        <a:rPr lang="ja-JP" altLang="en-US" sz="2400" u="none" strike="noStrike" dirty="0">
                          <a:effectLst/>
                          <a:latin typeface="メイリオ" panose="020B0604030504040204" pitchFamily="50" charset="-128"/>
                          <a:ea typeface="メイリオ" panose="020B0604030504040204" pitchFamily="50" charset="-128"/>
                        </a:rPr>
                        <a:t>女子</a:t>
                      </a:r>
                      <a:endParaRPr lang="ja-JP" altLang="en-US" sz="2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2400" u="none" strike="noStrike" dirty="0" smtClean="0">
                          <a:effectLst/>
                          <a:latin typeface="メイリオ" panose="020B0604030504040204" pitchFamily="50" charset="-128"/>
                          <a:ea typeface="メイリオ" panose="020B0604030504040204" pitchFamily="50" charset="-128"/>
                        </a:rPr>
                        <a:t>22</a:t>
                      </a:r>
                      <a:r>
                        <a:rPr lang="ja-JP" altLang="en-US" sz="2400" u="none" strike="noStrike" dirty="0" smtClean="0">
                          <a:effectLst/>
                          <a:latin typeface="メイリオ" panose="020B0604030504040204" pitchFamily="50" charset="-128"/>
                          <a:ea typeface="メイリオ" panose="020B0604030504040204" pitchFamily="50" charset="-128"/>
                        </a:rPr>
                        <a:t>分</a:t>
                      </a:r>
                      <a:endParaRPr lang="en-US" altLang="ja-JP" sz="2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5093838"/>
                  </a:ext>
                </a:extLst>
              </a:tr>
              <a:tr h="420524">
                <a:tc>
                  <a:txBody>
                    <a:bodyPr/>
                    <a:lstStyle/>
                    <a:p>
                      <a:pPr algn="ctr" fontAlgn="b"/>
                      <a:r>
                        <a:rPr lang="ja-JP" altLang="en-US" sz="2400" u="none" strike="noStrike">
                          <a:effectLst/>
                          <a:latin typeface="メイリオ" panose="020B0604030504040204" pitchFamily="50" charset="-128"/>
                          <a:ea typeface="メイリオ" panose="020B0604030504040204" pitchFamily="50" charset="-128"/>
                        </a:rPr>
                        <a:t>男子</a:t>
                      </a:r>
                      <a:endParaRPr lang="ja-JP" altLang="en-US" sz="24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2400" u="none" strike="noStrike" dirty="0" smtClean="0">
                          <a:effectLst/>
                          <a:latin typeface="メイリオ" panose="020B0604030504040204" pitchFamily="50" charset="-128"/>
                          <a:ea typeface="メイリオ" panose="020B0604030504040204" pitchFamily="50" charset="-128"/>
                        </a:rPr>
                        <a:t>119</a:t>
                      </a:r>
                      <a:r>
                        <a:rPr lang="ja-JP" altLang="en-US" sz="2400" u="none" strike="noStrike" dirty="0" smtClean="0">
                          <a:effectLst/>
                          <a:latin typeface="メイリオ" panose="020B0604030504040204" pitchFamily="50" charset="-128"/>
                          <a:ea typeface="メイリオ" panose="020B0604030504040204" pitchFamily="50" charset="-128"/>
                        </a:rPr>
                        <a:t>分</a:t>
                      </a:r>
                      <a:endParaRPr lang="en-US" altLang="ja-JP" sz="2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7682038"/>
                  </a:ext>
                </a:extLst>
              </a:tr>
            </a:tbl>
          </a:graphicData>
        </a:graphic>
      </p:graphicFrame>
      <p:graphicFrame>
        <p:nvGraphicFramePr>
          <p:cNvPr id="10" name="グラフ 9"/>
          <p:cNvGraphicFramePr>
            <a:graphicFrameLocks/>
          </p:cNvGraphicFramePr>
          <p:nvPr>
            <p:extLst/>
          </p:nvPr>
        </p:nvGraphicFramePr>
        <p:xfrm>
          <a:off x="3947636" y="2139895"/>
          <a:ext cx="4236244" cy="4023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2747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16</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グループごとの平均を求める</a:t>
            </a:r>
            <a:r>
              <a:rPr lang="en-US" altLang="ja-JP" sz="2800" dirty="0" smtClean="0">
                <a:latin typeface="メイリオ" panose="020B0604030504040204" pitchFamily="50" charset="-128"/>
                <a:ea typeface="メイリオ" panose="020B0604030504040204" pitchFamily="50" charset="-128"/>
              </a:rPr>
              <a:t>(1)</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18160" y="5224345"/>
            <a:ext cx="7330440" cy="523220"/>
          </a:xfrm>
          <a:prstGeom prst="rect">
            <a:avLst/>
          </a:prstGeom>
          <a:noFill/>
        </p:spPr>
        <p:txBody>
          <a:bodyPr wrap="square" rtlCol="0">
            <a:spAutoFit/>
          </a:bodyPr>
          <a:lstStyle/>
          <a:p>
            <a:pPr algn="l"/>
            <a:r>
              <a:rPr lang="ja-JP" altLang="en-US" sz="2800" dirty="0" smtClean="0">
                <a:latin typeface="メイリオ" panose="020B0604030504040204" pitchFamily="50" charset="-128"/>
                <a:ea typeface="メイリオ" panose="020B0604030504040204" pitchFamily="50" charset="-128"/>
              </a:rPr>
              <a:t>グループが固まるように並べ方する</a:t>
            </a:r>
            <a:endParaRPr kumimoji="1" lang="ja-JP" altLang="en-US" sz="28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518160" y="894793"/>
            <a:ext cx="7885747" cy="3896684"/>
          </a:xfrm>
          <a:prstGeom prst="rect">
            <a:avLst/>
          </a:prstGeom>
        </p:spPr>
      </p:pic>
      <p:sp>
        <p:nvSpPr>
          <p:cNvPr id="4" name="楕円 3"/>
          <p:cNvSpPr/>
          <p:nvPr/>
        </p:nvSpPr>
        <p:spPr bwMode="auto">
          <a:xfrm>
            <a:off x="3718560" y="1325880"/>
            <a:ext cx="640080" cy="655320"/>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1906927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17</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a:latin typeface="メイリオ" panose="020B0604030504040204" pitchFamily="50" charset="-128"/>
                <a:ea typeface="メイリオ" panose="020B0604030504040204" pitchFamily="50" charset="-128"/>
              </a:rPr>
              <a:t>グループごとの平均を求める</a:t>
            </a:r>
            <a:r>
              <a:rPr lang="en-US" altLang="ja-JP" sz="2800" dirty="0" smtClean="0">
                <a:latin typeface="メイリオ" panose="020B0604030504040204" pitchFamily="50" charset="-128"/>
                <a:ea typeface="メイリオ" panose="020B0604030504040204" pitchFamily="50" charset="-128"/>
              </a:rPr>
              <a:t>(2)</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18160" y="5224345"/>
            <a:ext cx="7330440" cy="523220"/>
          </a:xfrm>
          <a:prstGeom prst="rect">
            <a:avLst/>
          </a:prstGeom>
          <a:noFill/>
        </p:spPr>
        <p:txBody>
          <a:bodyPr wrap="square" rtlCol="0">
            <a:spAutoFit/>
          </a:bodyPr>
          <a:lstStyle/>
          <a:p>
            <a:pPr algn="l"/>
            <a:r>
              <a:rPr kumimoji="1" lang="ja-JP" altLang="en-US" sz="2800" dirty="0" smtClean="0">
                <a:latin typeface="メイリオ" panose="020B0604030504040204" pitchFamily="50" charset="-128"/>
                <a:ea typeface="メイリオ" panose="020B0604030504040204" pitchFamily="50" charset="-128"/>
              </a:rPr>
              <a:t>各グループごとの平均を求める</a:t>
            </a:r>
            <a:endParaRPr kumimoji="1" lang="ja-JP" altLang="en-US" sz="28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1169446" y="1203960"/>
            <a:ext cx="4384582" cy="3312795"/>
          </a:xfrm>
          <a:prstGeom prst="rect">
            <a:avLst/>
          </a:prstGeom>
        </p:spPr>
      </p:pic>
    </p:spTree>
    <p:extLst>
      <p:ext uri="{BB962C8B-B14F-4D97-AF65-F5344CB8AC3E}">
        <p14:creationId xmlns:p14="http://schemas.microsoft.com/office/powerpoint/2010/main" val="3445702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381000" y="290513"/>
            <a:ext cx="7940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Excel</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の基本操作</a:t>
            </a:r>
            <a:endParaRPr kumimoji="1" lang="en-US" altLang="ja-JP"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 name="テキスト ボックス 5"/>
          <p:cNvSpPr txBox="1"/>
          <p:nvPr/>
        </p:nvSpPr>
        <p:spPr>
          <a:xfrm>
            <a:off x="533400" y="825381"/>
            <a:ext cx="7924800" cy="83099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よく</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使</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う関数</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こけだけは覚えよう</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関数</a:t>
            </a:r>
            <a:r>
              <a:rPr kumimoji="1" lang="en-US" altLang="ja-JP"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で使う</a:t>
            </a:r>
            <a:endParaRPr kumimoji="1" lang="ja-JP" altLang="en-US" sz="2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2" name="表 1"/>
          <p:cNvGraphicFramePr>
            <a:graphicFrameLocks noGrp="1"/>
          </p:cNvGraphicFramePr>
          <p:nvPr>
            <p:extLst/>
          </p:nvPr>
        </p:nvGraphicFramePr>
        <p:xfrm>
          <a:off x="381000" y="1905000"/>
          <a:ext cx="8229600" cy="36068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4208441629"/>
                    </a:ext>
                  </a:extLst>
                </a:gridCol>
                <a:gridCol w="2819400">
                  <a:extLst>
                    <a:ext uri="{9D8B030D-6E8A-4147-A177-3AD203B41FA5}">
                      <a16:colId xmlns:a16="http://schemas.microsoft.com/office/drawing/2014/main" val="946486024"/>
                    </a:ext>
                  </a:extLst>
                </a:gridCol>
                <a:gridCol w="3657600">
                  <a:extLst>
                    <a:ext uri="{9D8B030D-6E8A-4147-A177-3AD203B41FA5}">
                      <a16:colId xmlns:a16="http://schemas.microsoft.com/office/drawing/2014/main" val="1632035282"/>
                    </a:ext>
                  </a:extLst>
                </a:gridCol>
              </a:tblGrid>
              <a:tr h="37084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=SUM()</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smtClean="0">
                          <a:solidFill>
                            <a:schemeClr val="tx1"/>
                          </a:solidFill>
                          <a:latin typeface="メイリオ" panose="020B0604030504040204" pitchFamily="50" charset="-128"/>
                          <a:ea typeface="メイリオ" panose="020B0604030504040204" pitchFamily="50" charset="-128"/>
                        </a:rPr>
                        <a:t>合計</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=SUM(</a:t>
                      </a:r>
                      <a:r>
                        <a:rPr kumimoji="1" lang="ja-JP" altLang="en-US" b="0" dirty="0" smtClean="0">
                          <a:solidFill>
                            <a:schemeClr val="tx1"/>
                          </a:solidFill>
                          <a:latin typeface="メイリオ" panose="020B0604030504040204" pitchFamily="50" charset="-128"/>
                          <a:ea typeface="メイリオ" panose="020B0604030504040204" pitchFamily="50" charset="-128"/>
                        </a:rPr>
                        <a:t>領域</a:t>
                      </a:r>
                      <a:r>
                        <a:rPr kumimoji="1" lang="en-US" altLang="ja-JP" b="0" dirty="0" smtClean="0">
                          <a:solidFill>
                            <a:schemeClr val="tx1"/>
                          </a:solidFill>
                          <a:latin typeface="メイリオ" panose="020B0604030504040204" pitchFamily="50" charset="-128"/>
                          <a:ea typeface="メイリオ" panose="020B0604030504040204" pitchFamily="50" charset="-128"/>
                        </a:rPr>
                        <a:t>)</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8013443"/>
                  </a:ext>
                </a:extLst>
              </a:tr>
              <a:tr h="37084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=AVERAGE()</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smtClean="0">
                          <a:solidFill>
                            <a:schemeClr val="tx1"/>
                          </a:solidFill>
                          <a:latin typeface="メイリオ" panose="020B0604030504040204" pitchFamily="50" charset="-128"/>
                          <a:ea typeface="メイリオ" panose="020B0604030504040204" pitchFamily="50" charset="-128"/>
                        </a:rPr>
                        <a:t>平均</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dirty="0" smtClean="0">
                          <a:solidFill>
                            <a:schemeClr val="tx1"/>
                          </a:solidFill>
                          <a:latin typeface="メイリオ" panose="020B0604030504040204" pitchFamily="50" charset="-128"/>
                          <a:ea typeface="メイリオ" panose="020B0604030504040204" pitchFamily="50" charset="-128"/>
                        </a:rPr>
                        <a:t>=AVERAGE(</a:t>
                      </a:r>
                      <a:r>
                        <a:rPr kumimoji="1" lang="ja-JP" altLang="en-US" b="0" dirty="0" smtClean="0">
                          <a:solidFill>
                            <a:schemeClr val="tx1"/>
                          </a:solidFill>
                          <a:latin typeface="メイリオ" panose="020B0604030504040204" pitchFamily="50" charset="-128"/>
                          <a:ea typeface="メイリオ" panose="020B0604030504040204" pitchFamily="50" charset="-128"/>
                        </a:rPr>
                        <a:t>領域</a:t>
                      </a:r>
                      <a:r>
                        <a:rPr kumimoji="1" lang="en-US" altLang="ja-JP" b="0" dirty="0" smtClean="0">
                          <a:solidFill>
                            <a:schemeClr val="tx1"/>
                          </a:solidFill>
                          <a:latin typeface="メイリオ" panose="020B0604030504040204" pitchFamily="50" charset="-128"/>
                          <a:ea typeface="メイリオ" panose="020B0604030504040204" pitchFamily="50" charset="-128"/>
                        </a:rPr>
                        <a:t>)</a:t>
                      </a:r>
                      <a:endParaRPr kumimoji="1" lang="ja-JP" altLang="en-US" b="0"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5003192"/>
                  </a:ext>
                </a:extLst>
              </a:tr>
              <a:tr h="37084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=STDEV.P()</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smtClean="0">
                          <a:solidFill>
                            <a:schemeClr val="tx1"/>
                          </a:solidFill>
                          <a:latin typeface="メイリオ" panose="020B0604030504040204" pitchFamily="50" charset="-128"/>
                          <a:ea typeface="メイリオ" panose="020B0604030504040204" pitchFamily="50" charset="-128"/>
                        </a:rPr>
                        <a:t>標準偏差</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dirty="0" smtClean="0">
                          <a:solidFill>
                            <a:schemeClr val="tx1"/>
                          </a:solidFill>
                          <a:latin typeface="メイリオ" panose="020B0604030504040204" pitchFamily="50" charset="-128"/>
                          <a:ea typeface="メイリオ" panose="020B0604030504040204" pitchFamily="50" charset="-128"/>
                        </a:rPr>
                        <a:t>=STDEV.P (</a:t>
                      </a:r>
                      <a:r>
                        <a:rPr kumimoji="1" lang="ja-JP" altLang="en-US" b="0" dirty="0" smtClean="0">
                          <a:solidFill>
                            <a:schemeClr val="tx1"/>
                          </a:solidFill>
                          <a:latin typeface="メイリオ" panose="020B0604030504040204" pitchFamily="50" charset="-128"/>
                          <a:ea typeface="メイリオ" panose="020B0604030504040204" pitchFamily="50" charset="-128"/>
                        </a:rPr>
                        <a:t>領域</a:t>
                      </a:r>
                      <a:r>
                        <a:rPr kumimoji="1" lang="en-US" altLang="ja-JP" b="0" dirty="0" smtClean="0">
                          <a:solidFill>
                            <a:schemeClr val="tx1"/>
                          </a:solidFill>
                          <a:latin typeface="メイリオ" panose="020B0604030504040204" pitchFamily="50" charset="-128"/>
                          <a:ea typeface="メイリオ" panose="020B0604030504040204" pitchFamily="50" charset="-128"/>
                        </a:rPr>
                        <a:t>)</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4376895"/>
                  </a:ext>
                </a:extLst>
              </a:tr>
              <a:tr h="37084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=MAX()</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smtClean="0">
                          <a:solidFill>
                            <a:schemeClr val="tx1"/>
                          </a:solidFill>
                          <a:latin typeface="メイリオ" panose="020B0604030504040204" pitchFamily="50" charset="-128"/>
                          <a:ea typeface="メイリオ" panose="020B0604030504040204" pitchFamily="50" charset="-128"/>
                        </a:rPr>
                        <a:t>最大値</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dirty="0" smtClean="0">
                          <a:solidFill>
                            <a:schemeClr val="tx1"/>
                          </a:solidFill>
                          <a:latin typeface="メイリオ" panose="020B0604030504040204" pitchFamily="50" charset="-128"/>
                          <a:ea typeface="メイリオ" panose="020B0604030504040204" pitchFamily="50" charset="-128"/>
                        </a:rPr>
                        <a:t>=MAX(</a:t>
                      </a:r>
                      <a:r>
                        <a:rPr kumimoji="1" lang="ja-JP" altLang="en-US" b="0" dirty="0" smtClean="0">
                          <a:solidFill>
                            <a:schemeClr val="tx1"/>
                          </a:solidFill>
                          <a:latin typeface="メイリオ" panose="020B0604030504040204" pitchFamily="50" charset="-128"/>
                          <a:ea typeface="メイリオ" panose="020B0604030504040204" pitchFamily="50" charset="-128"/>
                        </a:rPr>
                        <a:t>領域</a:t>
                      </a:r>
                      <a:r>
                        <a:rPr kumimoji="1" lang="en-US" altLang="ja-JP" b="0" dirty="0" smtClean="0">
                          <a:solidFill>
                            <a:schemeClr val="tx1"/>
                          </a:solidFill>
                          <a:latin typeface="メイリオ" panose="020B0604030504040204" pitchFamily="50" charset="-128"/>
                          <a:ea typeface="メイリオ" panose="020B0604030504040204" pitchFamily="50" charset="-128"/>
                        </a:rPr>
                        <a:t>)</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5168405"/>
                  </a:ext>
                </a:extLst>
              </a:tr>
              <a:tr h="37084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=MIN()</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smtClean="0">
                          <a:solidFill>
                            <a:schemeClr val="tx1"/>
                          </a:solidFill>
                          <a:latin typeface="メイリオ" panose="020B0604030504040204" pitchFamily="50" charset="-128"/>
                          <a:ea typeface="メイリオ" panose="020B0604030504040204" pitchFamily="50" charset="-128"/>
                        </a:rPr>
                        <a:t>最小値</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dirty="0" smtClean="0">
                          <a:solidFill>
                            <a:schemeClr val="tx1"/>
                          </a:solidFill>
                          <a:latin typeface="メイリオ" panose="020B0604030504040204" pitchFamily="50" charset="-128"/>
                          <a:ea typeface="メイリオ" panose="020B0604030504040204" pitchFamily="50" charset="-128"/>
                        </a:rPr>
                        <a:t>=MIN(</a:t>
                      </a:r>
                      <a:r>
                        <a:rPr kumimoji="1" lang="ja-JP" altLang="en-US" b="0" dirty="0" smtClean="0">
                          <a:solidFill>
                            <a:schemeClr val="tx1"/>
                          </a:solidFill>
                          <a:latin typeface="メイリオ" panose="020B0604030504040204" pitchFamily="50" charset="-128"/>
                          <a:ea typeface="メイリオ" panose="020B0604030504040204" pitchFamily="50" charset="-128"/>
                        </a:rPr>
                        <a:t>領域</a:t>
                      </a:r>
                      <a:r>
                        <a:rPr kumimoji="1" lang="en-US" altLang="ja-JP" b="0" dirty="0" smtClean="0">
                          <a:solidFill>
                            <a:schemeClr val="tx1"/>
                          </a:solidFill>
                          <a:latin typeface="メイリオ" panose="020B0604030504040204" pitchFamily="50" charset="-128"/>
                          <a:ea typeface="メイリオ" panose="020B0604030504040204" pitchFamily="50" charset="-128"/>
                        </a:rPr>
                        <a:t>)</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2957461"/>
                  </a:ext>
                </a:extLst>
              </a:tr>
              <a:tr h="37084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=COUNT()</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smtClean="0">
                          <a:solidFill>
                            <a:schemeClr val="tx1"/>
                          </a:solidFill>
                          <a:latin typeface="メイリオ" panose="020B0604030504040204" pitchFamily="50" charset="-128"/>
                          <a:ea typeface="メイリオ" panose="020B0604030504040204" pitchFamily="50" charset="-128"/>
                        </a:rPr>
                        <a:t>数値の数</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dirty="0" smtClean="0">
                          <a:solidFill>
                            <a:schemeClr val="tx1"/>
                          </a:solidFill>
                          <a:latin typeface="メイリオ" panose="020B0604030504040204" pitchFamily="50" charset="-128"/>
                          <a:ea typeface="メイリオ" panose="020B0604030504040204" pitchFamily="50" charset="-128"/>
                        </a:rPr>
                        <a:t>=COUNT(</a:t>
                      </a:r>
                      <a:r>
                        <a:rPr kumimoji="1" lang="ja-JP" altLang="en-US" b="0" dirty="0" smtClean="0">
                          <a:solidFill>
                            <a:schemeClr val="tx1"/>
                          </a:solidFill>
                          <a:latin typeface="メイリオ" panose="020B0604030504040204" pitchFamily="50" charset="-128"/>
                          <a:ea typeface="メイリオ" panose="020B0604030504040204" pitchFamily="50" charset="-128"/>
                        </a:rPr>
                        <a:t>領域</a:t>
                      </a:r>
                      <a:r>
                        <a:rPr kumimoji="1" lang="en-US" altLang="ja-JP" b="0" dirty="0" smtClean="0">
                          <a:solidFill>
                            <a:schemeClr val="tx1"/>
                          </a:solidFill>
                          <a:latin typeface="メイリオ" panose="020B0604030504040204" pitchFamily="50" charset="-128"/>
                          <a:ea typeface="メイリオ" panose="020B0604030504040204" pitchFamily="50" charset="-128"/>
                        </a:rPr>
                        <a:t>)</a:t>
                      </a:r>
                      <a:endParaRPr kumimoji="1" lang="ja-JP" altLang="en-US" b="0"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5195000"/>
                  </a:ext>
                </a:extLst>
              </a:tr>
              <a:tr h="37084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=COUNTA()</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smtClean="0">
                          <a:solidFill>
                            <a:schemeClr val="tx1"/>
                          </a:solidFill>
                          <a:latin typeface="メイリオ" panose="020B0604030504040204" pitchFamily="50" charset="-128"/>
                          <a:ea typeface="メイリオ" panose="020B0604030504040204" pitchFamily="50" charset="-128"/>
                        </a:rPr>
                        <a:t>数値・文字の数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dirty="0" smtClean="0">
                          <a:solidFill>
                            <a:schemeClr val="tx1"/>
                          </a:solidFill>
                          <a:latin typeface="メイリオ" panose="020B0604030504040204" pitchFamily="50" charset="-128"/>
                          <a:ea typeface="メイリオ" panose="020B0604030504040204" pitchFamily="50" charset="-128"/>
                        </a:rPr>
                        <a:t>=COUNTA(</a:t>
                      </a:r>
                      <a:r>
                        <a:rPr kumimoji="1" lang="ja-JP" altLang="en-US" b="0" dirty="0" smtClean="0">
                          <a:solidFill>
                            <a:schemeClr val="tx1"/>
                          </a:solidFill>
                          <a:latin typeface="メイリオ" panose="020B0604030504040204" pitchFamily="50" charset="-128"/>
                          <a:ea typeface="メイリオ" panose="020B0604030504040204" pitchFamily="50" charset="-128"/>
                        </a:rPr>
                        <a:t>領域</a:t>
                      </a:r>
                      <a:r>
                        <a:rPr kumimoji="1" lang="en-US" altLang="ja-JP" b="0" dirty="0" smtClean="0">
                          <a:solidFill>
                            <a:schemeClr val="tx1"/>
                          </a:solidFill>
                          <a:latin typeface="メイリオ" panose="020B0604030504040204" pitchFamily="50" charset="-128"/>
                          <a:ea typeface="メイリオ" panose="020B0604030504040204" pitchFamily="50" charset="-128"/>
                        </a:rPr>
                        <a:t>)</a:t>
                      </a:r>
                      <a:endParaRPr kumimoji="1" lang="ja-JP" altLang="en-US" b="0"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9968853"/>
                  </a:ext>
                </a:extLst>
              </a:tr>
              <a:tr h="37084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=INT()</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smtClean="0">
                          <a:solidFill>
                            <a:schemeClr val="tx1"/>
                          </a:solidFill>
                          <a:latin typeface="メイリオ" panose="020B0604030504040204" pitchFamily="50" charset="-128"/>
                          <a:ea typeface="メイリオ" panose="020B0604030504040204" pitchFamily="50" charset="-128"/>
                        </a:rPr>
                        <a:t>整数部のみ</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dirty="0" smtClean="0">
                          <a:solidFill>
                            <a:schemeClr val="tx1"/>
                          </a:solidFill>
                          <a:latin typeface="メイリオ" panose="020B0604030504040204" pitchFamily="50" charset="-128"/>
                          <a:ea typeface="メイリオ" panose="020B0604030504040204" pitchFamily="50" charset="-128"/>
                        </a:rPr>
                        <a:t>=INT(</a:t>
                      </a:r>
                      <a:r>
                        <a:rPr kumimoji="1" lang="ja-JP" altLang="en-US" b="0" dirty="0" smtClean="0">
                          <a:solidFill>
                            <a:schemeClr val="tx1"/>
                          </a:solidFill>
                          <a:latin typeface="メイリオ" panose="020B0604030504040204" pitchFamily="50" charset="-128"/>
                          <a:ea typeface="メイリオ" panose="020B0604030504040204" pitchFamily="50" charset="-128"/>
                        </a:rPr>
                        <a:t>セル</a:t>
                      </a:r>
                      <a:r>
                        <a:rPr kumimoji="1" lang="en-US" altLang="ja-JP" b="0" dirty="0" smtClean="0">
                          <a:solidFill>
                            <a:schemeClr val="tx1"/>
                          </a:solidFill>
                          <a:latin typeface="メイリオ" panose="020B0604030504040204" pitchFamily="50" charset="-128"/>
                          <a:ea typeface="メイリオ" panose="020B0604030504040204" pitchFamily="50" charset="-128"/>
                        </a:rPr>
                        <a:t>)</a:t>
                      </a:r>
                      <a:endParaRPr kumimoji="1" lang="ja-JP" altLang="en-US" b="0"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4694551"/>
                  </a:ext>
                </a:extLst>
              </a:tr>
              <a:tr h="37084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=IF()</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smtClean="0">
                          <a:solidFill>
                            <a:schemeClr val="tx1"/>
                          </a:solidFill>
                          <a:latin typeface="メイリオ" panose="020B0604030504040204" pitchFamily="50" charset="-128"/>
                          <a:ea typeface="メイリオ" panose="020B0604030504040204" pitchFamily="50" charset="-128"/>
                        </a:rPr>
                        <a:t>条件での内容変更</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=IF(</a:t>
                      </a:r>
                      <a:r>
                        <a:rPr kumimoji="1" lang="ja-JP" altLang="en-US" b="0" dirty="0" smtClean="0">
                          <a:solidFill>
                            <a:schemeClr val="tx1"/>
                          </a:solidFill>
                          <a:latin typeface="メイリオ" panose="020B0604030504040204" pitchFamily="50" charset="-128"/>
                          <a:ea typeface="メイリオ" panose="020B0604030504040204" pitchFamily="50" charset="-128"/>
                        </a:rPr>
                        <a:t>条件、正の場合の値、誤の場合の値</a:t>
                      </a:r>
                      <a:r>
                        <a:rPr kumimoji="1" lang="en-US" altLang="ja-JP" b="0" dirty="0" smtClean="0">
                          <a:solidFill>
                            <a:schemeClr val="tx1"/>
                          </a:solidFill>
                          <a:latin typeface="メイリオ" panose="020B0604030504040204" pitchFamily="50" charset="-128"/>
                          <a:ea typeface="メイリオ" panose="020B0604030504040204" pitchFamily="50" charset="-128"/>
                        </a:rPr>
                        <a:t>)</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9552824"/>
                  </a:ext>
                </a:extLst>
              </a:tr>
            </a:tbl>
          </a:graphicData>
        </a:graphic>
      </p:graphicFrame>
    </p:spTree>
    <p:extLst>
      <p:ext uri="{BB962C8B-B14F-4D97-AF65-F5344CB8AC3E}">
        <p14:creationId xmlns:p14="http://schemas.microsoft.com/office/powerpoint/2010/main" val="889165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19</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クロス集計</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データの分析の考え方</a:t>
            </a:r>
            <a:r>
              <a:rPr lang="en-US" altLang="ja-JP" sz="2800" dirty="0" smtClean="0">
                <a:latin typeface="メイリオ" panose="020B0604030504040204" pitchFamily="50" charset="-128"/>
                <a:ea typeface="メイリオ" panose="020B0604030504040204" pitchFamily="50" charset="-128"/>
              </a:rPr>
              <a:t>3</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18160" y="5224345"/>
            <a:ext cx="8458200" cy="523220"/>
          </a:xfrm>
          <a:prstGeom prst="rect">
            <a:avLst/>
          </a:prstGeom>
          <a:noFill/>
        </p:spPr>
        <p:txBody>
          <a:bodyPr wrap="square" rtlCol="0">
            <a:spAutoFit/>
          </a:bodyPr>
          <a:lstStyle/>
          <a:p>
            <a:pPr algn="l"/>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04800" y="1094847"/>
            <a:ext cx="7757160" cy="461665"/>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複数の属性を組み合わせて人数を調べる</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solidFill>
                  <a:srgbClr val="FF0000"/>
                </a:solidFill>
                <a:latin typeface="メイリオ" panose="020B0604030504040204" pitchFamily="50" charset="-128"/>
                <a:ea typeface="メイリオ" panose="020B0604030504040204" pitchFamily="50" charset="-128"/>
              </a:rPr>
              <a:t>クロス集計</a:t>
            </a:r>
            <a:r>
              <a:rPr lang="en-US" altLang="ja-JP" sz="2400" dirty="0" smtClean="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a:stretch>
            <a:fillRect/>
          </a:stretch>
        </p:blipFill>
        <p:spPr>
          <a:xfrm>
            <a:off x="518161" y="1589812"/>
            <a:ext cx="5227320" cy="1334635"/>
          </a:xfrm>
          <a:prstGeom prst="rect">
            <a:avLst/>
          </a:prstGeom>
        </p:spPr>
      </p:pic>
      <p:graphicFrame>
        <p:nvGraphicFramePr>
          <p:cNvPr id="9" name="グラフ 8"/>
          <p:cNvGraphicFramePr>
            <a:graphicFrameLocks/>
          </p:cNvGraphicFramePr>
          <p:nvPr>
            <p:extLst/>
          </p:nvPr>
        </p:nvGraphicFramePr>
        <p:xfrm>
          <a:off x="304800" y="3127918"/>
          <a:ext cx="4419600" cy="28004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a:graphicFrameLocks/>
          </p:cNvGraphicFramePr>
          <p:nvPr>
            <p:extLst/>
          </p:nvPr>
        </p:nvGraphicFramePr>
        <p:xfrm>
          <a:off x="4937760" y="2957748"/>
          <a:ext cx="3611880" cy="376372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21934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2</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1.xx</a:t>
            </a:r>
            <a:r>
              <a:rPr lang="ja-JP" altLang="en-US" sz="2800" dirty="0" smtClean="0">
                <a:latin typeface="メイリオ" panose="020B0604030504040204" pitchFamily="50" charset="-128"/>
                <a:ea typeface="メイリオ" panose="020B0604030504040204" pitchFamily="50" charset="-128"/>
              </a:rPr>
              <a:t>高</a:t>
            </a:r>
            <a:r>
              <a:rPr lang="ja-JP" altLang="en-US" sz="2800" dirty="0" smtClean="0">
                <a:latin typeface="メイリオ" panose="020B0604030504040204" pitchFamily="50" charset="-128"/>
                <a:ea typeface="メイリオ" panose="020B0604030504040204" pitchFamily="50" charset="-128"/>
              </a:rPr>
              <a:t>の</a:t>
            </a:r>
            <a:r>
              <a:rPr lang="ja-JP" altLang="en-US" sz="2800" dirty="0">
                <a:latin typeface="メイリオ" panose="020B0604030504040204" pitchFamily="50" charset="-128"/>
                <a:ea typeface="メイリオ" panose="020B0604030504040204" pitchFamily="50" charset="-128"/>
              </a:rPr>
              <a:t>生徒ってどう</a:t>
            </a:r>
            <a:r>
              <a:rPr lang="ja-JP" altLang="en-US" sz="2800" dirty="0" err="1">
                <a:latin typeface="メイリオ" panose="020B0604030504040204" pitchFamily="50" charset="-128"/>
                <a:ea typeface="メイリオ" panose="020B0604030504040204" pitchFamily="50" charset="-128"/>
              </a:rPr>
              <a:t>よ</a:t>
            </a:r>
            <a:r>
              <a:rPr lang="ja-JP" altLang="en-US" sz="2800" dirty="0" smtClean="0">
                <a:latin typeface="メイリオ" panose="020B0604030504040204" pitchFamily="50" charset="-128"/>
                <a:ea typeface="メイリオ" panose="020B0604030504040204" pitchFamily="50" charset="-128"/>
              </a:rPr>
              <a:t>調査</a:t>
            </a:r>
            <a:endParaRPr lang="en-US" altLang="ja-JP" sz="28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35280" y="990600"/>
            <a:ext cx="8458200" cy="8279190"/>
          </a:xfrm>
          <a:prstGeom prst="rect">
            <a:avLst/>
          </a:prstGeom>
          <a:noFill/>
        </p:spPr>
        <p:txBody>
          <a:bodyPr wrap="square" rtlCol="0">
            <a:spAutoFit/>
          </a:bodyPr>
          <a:lstStyle/>
          <a:p>
            <a:pPr algn="l"/>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質問紙調査</a:t>
            </a:r>
            <a:r>
              <a:rPr lang="en-US" altLang="ja-JP" sz="2800" dirty="0" smtClean="0">
                <a:latin typeface="メイリオ" panose="020B0604030504040204" pitchFamily="50" charset="-128"/>
                <a:ea typeface="メイリオ" panose="020B0604030504040204" pitchFamily="50" charset="-128"/>
              </a:rPr>
              <a:t>(Web)</a:t>
            </a:r>
            <a:r>
              <a:rPr lang="ja-JP" altLang="en-US" sz="2800" dirty="0" smtClean="0">
                <a:latin typeface="メイリオ" panose="020B0604030504040204" pitchFamily="50" charset="-128"/>
                <a:ea typeface="メイリオ" panose="020B0604030504040204" pitchFamily="50" charset="-128"/>
              </a:rPr>
              <a:t>を行い</a:t>
            </a:r>
            <a:r>
              <a:rPr lang="ja-JP" altLang="en-US" sz="2800" dirty="0" smtClean="0">
                <a:latin typeface="メイリオ" panose="020B0604030504040204" pitchFamily="50" charset="-128"/>
                <a:ea typeface="メイリオ" panose="020B0604030504040204" pitchFamily="50" charset="-128"/>
              </a:rPr>
              <a:t>、生徒</a:t>
            </a:r>
            <a:r>
              <a:rPr lang="ja-JP" altLang="en-US" sz="2800" dirty="0" smtClean="0">
                <a:latin typeface="メイリオ" panose="020B0604030504040204" pitchFamily="50" charset="-128"/>
                <a:ea typeface="メイリオ" panose="020B0604030504040204" pitchFamily="50" charset="-128"/>
              </a:rPr>
              <a:t>のようすを明らかにします。</a:t>
            </a:r>
          </a:p>
          <a:p>
            <a:pPr algn="l"/>
            <a:r>
              <a:rPr kumimoji="1" lang="ja-JP" altLang="en-US" sz="2800" dirty="0" smtClean="0">
                <a:latin typeface="メイリオ" panose="020B0604030504040204" pitchFamily="50" charset="-128"/>
                <a:ea typeface="メイリオ" panose="020B0604030504040204" pitchFamily="50" charset="-128"/>
              </a:rPr>
              <a:t>・質問紙を考えてみてください。</a:t>
            </a:r>
            <a:r>
              <a:rPr kumimoji="1" lang="en-US" altLang="ja-JP" sz="2800" dirty="0" smtClean="0">
                <a:latin typeface="メイリオ" panose="020B0604030504040204" pitchFamily="50" charset="-128"/>
                <a:ea typeface="メイリオ" panose="020B0604030504040204" pitchFamily="50" charset="-128"/>
              </a:rPr>
              <a:t>2</a:t>
            </a:r>
            <a:r>
              <a:rPr kumimoji="1" lang="ja-JP" altLang="en-US" sz="2800" dirty="0" smtClean="0">
                <a:latin typeface="メイリオ" panose="020B0604030504040204" pitchFamily="50" charset="-128"/>
                <a:ea typeface="メイリオ" panose="020B0604030504040204" pitchFamily="50" charset="-128"/>
              </a:rPr>
              <a:t>種類</a:t>
            </a:r>
          </a:p>
          <a:p>
            <a:pPr algn="l"/>
            <a:r>
              <a:rPr lang="ja-JP" altLang="en-US" sz="2800" dirty="0" smtClean="0">
                <a:latin typeface="メイリオ" panose="020B0604030504040204" pitchFamily="50" charset="-128"/>
                <a:ea typeface="メイリオ" panose="020B0604030504040204" pitchFamily="50" charset="-128"/>
              </a:rPr>
              <a:t>タイプ</a:t>
            </a:r>
            <a:r>
              <a:rPr lang="en-US" altLang="ja-JP" sz="2800" dirty="0" smtClean="0">
                <a:latin typeface="メイリオ" panose="020B0604030504040204" pitchFamily="50" charset="-128"/>
                <a:ea typeface="メイリオ" panose="020B0604030504040204" pitchFamily="50" charset="-128"/>
              </a:rPr>
              <a:t>1: 2</a:t>
            </a:r>
            <a:r>
              <a:rPr lang="ja-JP" altLang="en-US" sz="2800" dirty="0" smtClean="0">
                <a:latin typeface="メイリオ" panose="020B0604030504040204" pitchFamily="50" charset="-128"/>
                <a:ea typeface="メイリオ" panose="020B0604030504040204" pitchFamily="50" charset="-128"/>
              </a:rPr>
              <a:t>種類の数値で回答するもの</a:t>
            </a:r>
          </a:p>
          <a:p>
            <a:pPr algn="l"/>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例</a:t>
            </a:r>
            <a:r>
              <a:rPr lang="en-US" altLang="ja-JP" sz="2800" dirty="0" smtClean="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スマホの一日の使用時間と勉強時間</a:t>
            </a:r>
          </a:p>
          <a:p>
            <a:pPr algn="l"/>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　　身長と体重</a:t>
            </a:r>
          </a:p>
          <a:p>
            <a:pPr algn="l"/>
            <a:r>
              <a:rPr lang="ja-JP" altLang="en-US" sz="2800" dirty="0" smtClean="0">
                <a:latin typeface="メイリオ" panose="020B0604030504040204" pitchFamily="50" charset="-128"/>
                <a:ea typeface="メイリオ" panose="020B0604030504040204" pitchFamily="50" charset="-128"/>
              </a:rPr>
              <a:t>タイプ</a:t>
            </a:r>
            <a:r>
              <a:rPr lang="en-US" altLang="ja-JP" sz="2800" dirty="0" smtClean="0">
                <a:latin typeface="メイリオ" panose="020B0604030504040204" pitchFamily="50" charset="-128"/>
                <a:ea typeface="メイリオ" panose="020B0604030504040204" pitchFamily="50" charset="-128"/>
              </a:rPr>
              <a:t>2: </a:t>
            </a:r>
            <a:r>
              <a:rPr lang="ja-JP" altLang="en-US" sz="2800" dirty="0" smtClean="0">
                <a:latin typeface="メイリオ" panose="020B0604030504040204" pitchFamily="50" charset="-128"/>
                <a:ea typeface="メイリオ" panose="020B0604030504040204" pitchFamily="50" charset="-128"/>
              </a:rPr>
              <a:t>一つの属性</a:t>
            </a:r>
            <a:r>
              <a:rPr lang="en-US" altLang="ja-JP" sz="2800" dirty="0" smtClean="0">
                <a:latin typeface="メイリオ" panose="020B0604030504040204" pitchFamily="50" charset="-128"/>
                <a:ea typeface="メイリオ" panose="020B0604030504040204" pitchFamily="50" charset="-128"/>
              </a:rPr>
              <a:t>(2</a:t>
            </a:r>
            <a:r>
              <a:rPr lang="ja-JP" altLang="en-US" sz="2800" dirty="0" smtClean="0">
                <a:latin typeface="メイリオ" panose="020B0604030504040204" pitchFamily="50" charset="-128"/>
                <a:ea typeface="メイリオ" panose="020B0604030504040204" pitchFamily="50" charset="-128"/>
              </a:rPr>
              <a:t>区分</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と一つの数値で</a:t>
            </a:r>
            <a:br>
              <a:rPr lang="ja-JP" altLang="en-US" sz="2800" dirty="0" smtClean="0">
                <a:latin typeface="メイリオ" panose="020B0604030504040204" pitchFamily="50" charset="-128"/>
                <a:ea typeface="メイリオ" panose="020B0604030504040204" pitchFamily="50" charset="-128"/>
              </a:rPr>
            </a:br>
            <a:r>
              <a:rPr lang="ja-JP" altLang="en-US" sz="2800" dirty="0" smtClean="0">
                <a:latin typeface="メイリオ" panose="020B0604030504040204" pitchFamily="50" charset="-128"/>
                <a:ea typeface="メイリオ" panose="020B0604030504040204" pitchFamily="50" charset="-128"/>
              </a:rPr>
              <a:t>　　　回答するもの</a:t>
            </a:r>
          </a:p>
          <a:p>
            <a:pPr algn="l"/>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例</a:t>
            </a:r>
            <a:r>
              <a:rPr lang="en-US" altLang="ja-JP" sz="2800" dirty="0" smtClean="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男女と一日の</a:t>
            </a:r>
            <a:r>
              <a:rPr lang="en-US" altLang="ja-JP" sz="2800" dirty="0" smtClean="0">
                <a:latin typeface="メイリオ" panose="020B0604030504040204" pitchFamily="50" charset="-128"/>
                <a:ea typeface="メイリオ" panose="020B0604030504040204" pitchFamily="50" charset="-128"/>
              </a:rPr>
              <a:t>LINE</a:t>
            </a:r>
            <a:r>
              <a:rPr lang="ja-JP" altLang="en-US" sz="2800" dirty="0" smtClean="0">
                <a:latin typeface="メイリオ" panose="020B0604030504040204" pitchFamily="50" charset="-128"/>
                <a:ea typeface="メイリオ" panose="020B0604030504040204" pitchFamily="50" charset="-128"/>
              </a:rPr>
              <a:t>のメッセージ数</a:t>
            </a:r>
          </a:p>
          <a:p>
            <a:pPr algn="l"/>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　　けや</a:t>
            </a:r>
            <a:r>
              <a:rPr lang="ja-JP" altLang="en-US" sz="2800" dirty="0">
                <a:latin typeface="メイリオ" panose="020B0604030504040204" pitchFamily="50" charset="-128"/>
                <a:ea typeface="メイリオ" panose="020B0604030504040204" pitchFamily="50" charset="-128"/>
              </a:rPr>
              <a:t>き</a:t>
            </a:r>
            <a:r>
              <a:rPr lang="ja-JP" altLang="en-US" sz="2800" dirty="0" smtClean="0">
                <a:latin typeface="メイリオ" panose="020B0604030504040204" pitchFamily="50" charset="-128"/>
                <a:ea typeface="メイリオ" panose="020B0604030504040204" pitchFamily="50" charset="-128"/>
              </a:rPr>
              <a:t>坂</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欅坂</a:t>
            </a:r>
            <a:r>
              <a:rPr lang="ja-JP" altLang="en-US" sz="2800" dirty="0">
                <a:latin typeface="メイリオ" panose="020B0604030504040204" pitchFamily="50" charset="-128"/>
                <a:ea typeface="メイリオ" panose="020B0604030504040204" pitchFamily="50" charset="-128"/>
              </a:rPr>
              <a:t>ど</a:t>
            </a:r>
            <a:r>
              <a:rPr lang="ja-JP" altLang="en-US" sz="2800" dirty="0" smtClean="0">
                <a:latin typeface="メイリオ" panose="020B0604030504040204" pitchFamily="50" charset="-128"/>
                <a:ea typeface="メイリオ" panose="020B0604030504040204" pitchFamily="50" charset="-128"/>
              </a:rPr>
              <a:t>っちが好きかと</a:t>
            </a:r>
            <a:r>
              <a:rPr lang="en-US" altLang="ja-JP" sz="2800" dirty="0" smtClean="0">
                <a:latin typeface="メイリオ" panose="020B0604030504040204" pitchFamily="50" charset="-128"/>
                <a:ea typeface="メイリオ" panose="020B0604030504040204" pitchFamily="50" charset="-128"/>
              </a:rPr>
              <a:t>1</a:t>
            </a:r>
            <a:r>
              <a:rPr lang="ja-JP" altLang="en-US" sz="2800" dirty="0" smtClean="0">
                <a:latin typeface="メイリオ" panose="020B0604030504040204" pitchFamily="50" charset="-128"/>
                <a:ea typeface="メイリオ" panose="020B0604030504040204" pitchFamily="50" charset="-128"/>
              </a:rPr>
              <a:t>日の</a:t>
            </a:r>
            <a:br>
              <a:rPr lang="ja-JP" altLang="en-US" sz="2800" dirty="0" smtClean="0">
                <a:latin typeface="メイリオ" panose="020B0604030504040204" pitchFamily="50" charset="-128"/>
                <a:ea typeface="メイリオ" panose="020B0604030504040204" pitchFamily="50" charset="-128"/>
              </a:rPr>
            </a:br>
            <a:r>
              <a:rPr lang="ja-JP" altLang="en-US" sz="2800" dirty="0" smtClean="0">
                <a:latin typeface="メイリオ" panose="020B0604030504040204" pitchFamily="50" charset="-128"/>
                <a:ea typeface="メイリオ" panose="020B0604030504040204" pitchFamily="50" charset="-128"/>
              </a:rPr>
              <a:t>　　</a:t>
            </a:r>
            <a:r>
              <a:rPr lang="en-US" altLang="ja-JP" sz="2800" dirty="0" err="1" smtClean="0">
                <a:latin typeface="メイリオ" panose="020B0604030504040204" pitchFamily="50" charset="-128"/>
                <a:ea typeface="メイリオ" panose="020B0604030504040204" pitchFamily="50" charset="-128"/>
              </a:rPr>
              <a:t>Youtube</a:t>
            </a:r>
            <a:r>
              <a:rPr lang="ja-JP" altLang="en-US" sz="2800" dirty="0" smtClean="0">
                <a:latin typeface="メイリオ" panose="020B0604030504040204" pitchFamily="50" charset="-128"/>
                <a:ea typeface="メイリオ" panose="020B0604030504040204" pitchFamily="50" charset="-128"/>
              </a:rPr>
              <a:t>の視聴時間</a:t>
            </a:r>
          </a:p>
          <a:p>
            <a:pPr algn="l"/>
            <a:r>
              <a:rPr lang="ja-JP" altLang="en-US" sz="2800" dirty="0" smtClean="0">
                <a:solidFill>
                  <a:srgbClr val="FF0000"/>
                </a:solidFill>
                <a:latin typeface="メイリオ" panose="020B0604030504040204" pitchFamily="50" charset="-128"/>
                <a:ea typeface="メイリオ" panose="020B0604030504040204" pitchFamily="50" charset="-128"/>
              </a:rPr>
              <a:t>注意</a:t>
            </a:r>
            <a:r>
              <a:rPr lang="en-US" altLang="ja-JP" sz="2800" dirty="0" smtClean="0">
                <a:solidFill>
                  <a:srgbClr val="FF0000"/>
                </a:solidFill>
                <a:latin typeface="メイリオ" panose="020B0604030504040204" pitchFamily="50" charset="-128"/>
                <a:ea typeface="メイリオ" panose="020B0604030504040204" pitchFamily="50" charset="-128"/>
              </a:rPr>
              <a:t>: </a:t>
            </a:r>
            <a:r>
              <a:rPr lang="ja-JP" altLang="en-US" sz="2800" dirty="0" smtClean="0">
                <a:solidFill>
                  <a:srgbClr val="FF0000"/>
                </a:solidFill>
                <a:latin typeface="メイリオ" panose="020B0604030504040204" pitchFamily="50" charset="-128"/>
                <a:ea typeface="メイリオ" panose="020B0604030504040204" pitchFamily="50" charset="-128"/>
              </a:rPr>
              <a:t>回答しても個人が特定されないもの</a:t>
            </a:r>
            <a:br>
              <a:rPr lang="ja-JP" altLang="en-US" sz="2800" dirty="0" smtClean="0">
                <a:solidFill>
                  <a:srgbClr val="FF0000"/>
                </a:solidFill>
                <a:latin typeface="メイリオ" panose="020B0604030504040204" pitchFamily="50" charset="-128"/>
                <a:ea typeface="メイリオ" panose="020B0604030504040204" pitchFamily="50" charset="-128"/>
              </a:rPr>
            </a:br>
            <a:r>
              <a:rPr lang="ja-JP" altLang="en-US" sz="2800" dirty="0" smtClean="0">
                <a:solidFill>
                  <a:srgbClr val="FF0000"/>
                </a:solidFill>
                <a:latin typeface="メイリオ" panose="020B0604030504040204" pitchFamily="50" charset="-128"/>
                <a:ea typeface="メイリオ" panose="020B0604030504040204" pitchFamily="50" charset="-128"/>
              </a:rPr>
              <a:t>　</a:t>
            </a:r>
          </a:p>
          <a:p>
            <a:pPr algn="l"/>
            <a:endParaRPr lang="ja-JP" altLang="en-US" sz="2800" dirty="0">
              <a:latin typeface="メイリオ" panose="020B0604030504040204" pitchFamily="50" charset="-128"/>
              <a:ea typeface="メイリオ" panose="020B0604030504040204" pitchFamily="50" charset="-128"/>
            </a:endParaRPr>
          </a:p>
          <a:p>
            <a:pPr algn="l"/>
            <a:endParaRPr kumimoji="1" lang="ja-JP" altLang="en-US" sz="2800" dirty="0" smtClean="0">
              <a:latin typeface="メイリオ" panose="020B0604030504040204" pitchFamily="50" charset="-128"/>
              <a:ea typeface="メイリオ" panose="020B0604030504040204" pitchFamily="50" charset="-128"/>
            </a:endParaRPr>
          </a:p>
          <a:p>
            <a:pPr algn="l"/>
            <a:endParaRPr kumimoji="1" lang="ja-JP" altLang="en-US" sz="2800" dirty="0" smtClean="0">
              <a:latin typeface="メイリオ" panose="020B0604030504040204" pitchFamily="50" charset="-128"/>
              <a:ea typeface="メイリオ" panose="020B0604030504040204" pitchFamily="50" charset="-128"/>
            </a:endParaRPr>
          </a:p>
          <a:p>
            <a:pPr algn="l"/>
            <a:endParaRPr lang="ja-JP" altLang="en-US" sz="2800" dirty="0">
              <a:latin typeface="メイリオ" panose="020B0604030504040204" pitchFamily="50" charset="-128"/>
              <a:ea typeface="メイリオ" panose="020B0604030504040204" pitchFamily="50" charset="-128"/>
            </a:endParaRPr>
          </a:p>
          <a:p>
            <a:pPr algn="l"/>
            <a:endParaRPr kumimoji="1" lang="ja-JP" altLang="en-US" sz="2800" dirty="0" smtClean="0">
              <a:latin typeface="メイリオ" panose="020B0604030504040204" pitchFamily="50" charset="-128"/>
              <a:ea typeface="メイリオ" panose="020B0604030504040204" pitchFamily="50" charset="-128"/>
            </a:endParaRPr>
          </a:p>
          <a:p>
            <a:pPr algn="l"/>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15063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20</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クロス集計の仕方</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883920" y="4782385"/>
            <a:ext cx="7330440" cy="954107"/>
          </a:xfrm>
          <a:prstGeom prst="rect">
            <a:avLst/>
          </a:prstGeom>
          <a:noFill/>
        </p:spPr>
        <p:txBody>
          <a:bodyPr wrap="square" rtlCol="0">
            <a:spAutoFit/>
          </a:bodyPr>
          <a:lstStyle/>
          <a:p>
            <a:pPr algn="l"/>
            <a:r>
              <a:rPr kumimoji="1" lang="ja-JP" altLang="en-US" sz="2800" dirty="0" smtClean="0">
                <a:latin typeface="メイリオ" panose="020B0604030504040204" pitchFamily="50" charset="-128"/>
                <a:ea typeface="メイリオ" panose="020B0604030504040204" pitchFamily="50" charset="-128"/>
              </a:rPr>
              <a:t>二つのキーを使って並び替えすると、それぞれのグループが固まってカウントしやすい</a:t>
            </a:r>
            <a:endParaRPr kumimoji="1" lang="ja-JP" altLang="en-US" sz="28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a:stretch>
            <a:fillRect/>
          </a:stretch>
        </p:blipFill>
        <p:spPr>
          <a:xfrm>
            <a:off x="481489" y="1153364"/>
            <a:ext cx="8135302" cy="3303676"/>
          </a:xfrm>
          <a:prstGeom prst="rect">
            <a:avLst/>
          </a:prstGeom>
        </p:spPr>
      </p:pic>
    </p:spTree>
    <p:extLst>
      <p:ext uri="{BB962C8B-B14F-4D97-AF65-F5344CB8AC3E}">
        <p14:creationId xmlns:p14="http://schemas.microsoft.com/office/powerpoint/2010/main" val="4217914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21</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Excel</a:t>
            </a:r>
            <a:r>
              <a:rPr lang="ja-JP" altLang="en-US" sz="2800" dirty="0" smtClean="0">
                <a:latin typeface="メイリオ" panose="020B0604030504040204" pitchFamily="50" charset="-128"/>
                <a:ea typeface="メイリオ" panose="020B0604030504040204" pitchFamily="50" charset="-128"/>
              </a:rPr>
              <a:t>チャレンジしたい人</a:t>
            </a:r>
            <a:r>
              <a:rPr lang="en-US" altLang="ja-JP" sz="2800" dirty="0" smtClean="0">
                <a:latin typeface="メイリオ" panose="020B0604030504040204" pitchFamily="50" charset="-128"/>
                <a:ea typeface="メイリオ" panose="020B0604030504040204" pitchFamily="50" charset="-128"/>
              </a:rPr>
              <a:t>(1)</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81000" y="1216225"/>
            <a:ext cx="8473440" cy="4401205"/>
          </a:xfrm>
          <a:prstGeom prst="rect">
            <a:avLst/>
          </a:prstGeom>
          <a:noFill/>
        </p:spPr>
        <p:txBody>
          <a:bodyPr wrap="square" rtlCol="0">
            <a:spAutoFit/>
          </a:bodyPr>
          <a:lstStyle/>
          <a:p>
            <a:pPr algn="l"/>
            <a:r>
              <a:rPr lang="en-US" altLang="ja-JP" sz="2800" dirty="0">
                <a:latin typeface="メイリオ" panose="020B0604030504040204" pitchFamily="50" charset="-128"/>
                <a:ea typeface="メイリオ" panose="020B0604030504040204" pitchFamily="50" charset="-128"/>
              </a:rPr>
              <a:t>= AVERAGEIF</a:t>
            </a:r>
            <a:r>
              <a:rPr lang="ja-JP" altLang="en-US" sz="2800" dirty="0">
                <a:latin typeface="メイリオ" panose="020B0604030504040204" pitchFamily="50" charset="-128"/>
                <a:ea typeface="メイリオ" panose="020B0604030504040204" pitchFamily="50" charset="-128"/>
              </a:rPr>
              <a:t>（範囲</a:t>
            </a:r>
            <a:r>
              <a:rPr lang="en-US" altLang="ja-JP" sz="2800" dirty="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検索条件</a:t>
            </a:r>
            <a:r>
              <a:rPr lang="en-US" altLang="ja-JP" sz="2800" dirty="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平均対象範囲</a:t>
            </a:r>
            <a:r>
              <a:rPr lang="ja-JP" altLang="en-US" sz="2800" dirty="0" smtClean="0">
                <a:latin typeface="メイリオ" panose="020B0604030504040204" pitchFamily="50" charset="-128"/>
                <a:ea typeface="メイリオ" panose="020B0604030504040204" pitchFamily="50" charset="-128"/>
              </a:rPr>
              <a:t>）</a:t>
            </a:r>
            <a:endParaRPr lang="en-US" altLang="ja-JP" sz="2800" dirty="0" smtClean="0">
              <a:latin typeface="メイリオ" panose="020B0604030504040204" pitchFamily="50" charset="-128"/>
              <a:ea typeface="メイリオ" panose="020B0604030504040204" pitchFamily="50" charset="-128"/>
            </a:endParaRPr>
          </a:p>
          <a:p>
            <a:pPr algn="l"/>
            <a:r>
              <a:rPr lang="ja-JP" altLang="en-US" sz="2800" dirty="0" smtClean="0">
                <a:latin typeface="メイリオ" panose="020B0604030504040204" pitchFamily="50" charset="-128"/>
                <a:ea typeface="メイリオ" panose="020B0604030504040204" pitchFamily="50" charset="-128"/>
              </a:rPr>
              <a:t>を使うと、並び替えせずに各位グループの平均を計算することができます。</a:t>
            </a:r>
            <a:endParaRPr lang="en-US" altLang="ja-JP" sz="2800" dirty="0">
              <a:latin typeface="メイリオ" panose="020B0604030504040204" pitchFamily="50" charset="-128"/>
              <a:ea typeface="メイリオ" panose="020B0604030504040204" pitchFamily="50" charset="-128"/>
            </a:endParaRPr>
          </a:p>
          <a:p>
            <a:pPr algn="l"/>
            <a:endParaRPr lang="en-US" altLang="ja-JP" sz="2800" dirty="0" smtClean="0">
              <a:latin typeface="メイリオ" panose="020B0604030504040204" pitchFamily="50" charset="-128"/>
              <a:ea typeface="メイリオ" panose="020B0604030504040204" pitchFamily="50" charset="-128"/>
            </a:endParaRPr>
          </a:p>
          <a:p>
            <a:pPr algn="l"/>
            <a:r>
              <a:rPr lang="en-US" altLang="ja-JP" sz="2800" dirty="0" smtClean="0">
                <a:latin typeface="メイリオ" panose="020B0604030504040204" pitchFamily="50" charset="-128"/>
                <a:ea typeface="メイリオ" panose="020B0604030504040204" pitchFamily="50" charset="-128"/>
              </a:rPr>
              <a:t>=COUNTIFS</a:t>
            </a:r>
            <a:r>
              <a:rPr lang="ja-JP" altLang="en-US" sz="2800" dirty="0">
                <a:latin typeface="メイリオ" panose="020B0604030504040204" pitchFamily="50" charset="-128"/>
                <a:ea typeface="メイリオ" panose="020B0604030504040204" pitchFamily="50" charset="-128"/>
              </a:rPr>
              <a:t>（範囲</a:t>
            </a:r>
            <a:r>
              <a:rPr lang="en-US" altLang="ja-JP" sz="2800" dirty="0">
                <a:latin typeface="メイリオ" panose="020B0604030504040204" pitchFamily="50" charset="-128"/>
                <a:ea typeface="メイリオ" panose="020B0604030504040204" pitchFamily="50" charset="-128"/>
              </a:rPr>
              <a:t>1, </a:t>
            </a:r>
            <a:r>
              <a:rPr lang="ja-JP" altLang="en-US" sz="2800" dirty="0">
                <a:latin typeface="メイリオ" panose="020B0604030504040204" pitchFamily="50" charset="-128"/>
                <a:ea typeface="メイリオ" panose="020B0604030504040204" pitchFamily="50" charset="-128"/>
              </a:rPr>
              <a:t>検索条件</a:t>
            </a:r>
            <a:r>
              <a:rPr lang="en-US" altLang="ja-JP" sz="2800" dirty="0">
                <a:latin typeface="メイリオ" panose="020B0604030504040204" pitchFamily="50" charset="-128"/>
                <a:ea typeface="メイリオ" panose="020B0604030504040204" pitchFamily="50" charset="-128"/>
              </a:rPr>
              <a:t>1, </a:t>
            </a:r>
            <a:r>
              <a:rPr lang="ja-JP" altLang="en-US" sz="2800" dirty="0">
                <a:latin typeface="メイリオ" panose="020B0604030504040204" pitchFamily="50" charset="-128"/>
                <a:ea typeface="メイリオ" panose="020B0604030504040204" pitchFamily="50" charset="-128"/>
              </a:rPr>
              <a:t>範囲</a:t>
            </a:r>
            <a:r>
              <a:rPr lang="en-US" altLang="ja-JP" sz="2800" dirty="0">
                <a:latin typeface="メイリオ" panose="020B0604030504040204" pitchFamily="50" charset="-128"/>
                <a:ea typeface="メイリオ" panose="020B0604030504040204" pitchFamily="50" charset="-128"/>
              </a:rPr>
              <a:t>2, </a:t>
            </a:r>
            <a:r>
              <a:rPr lang="ja-JP" altLang="en-US" sz="2800" dirty="0">
                <a:latin typeface="メイリオ" panose="020B0604030504040204" pitchFamily="50" charset="-128"/>
                <a:ea typeface="メイリオ" panose="020B0604030504040204" pitchFamily="50" charset="-128"/>
              </a:rPr>
              <a:t>検索条件</a:t>
            </a:r>
            <a:r>
              <a:rPr lang="en-US" altLang="ja-JP" sz="2800" dirty="0">
                <a:latin typeface="メイリオ" panose="020B0604030504040204" pitchFamily="50" charset="-128"/>
                <a:ea typeface="メイリオ" panose="020B0604030504040204" pitchFamily="50" charset="-128"/>
              </a:rPr>
              <a:t>2, ...</a:t>
            </a:r>
            <a:r>
              <a:rPr lang="ja-JP" altLang="en-US" sz="2800" dirty="0" smtClean="0">
                <a:latin typeface="メイリオ" panose="020B0604030504040204" pitchFamily="50" charset="-128"/>
                <a:ea typeface="メイリオ" panose="020B0604030504040204" pitchFamily="50" charset="-128"/>
              </a:rPr>
              <a:t>）</a:t>
            </a:r>
            <a:br>
              <a:rPr lang="ja-JP" altLang="en-US" sz="2800" dirty="0" smtClean="0">
                <a:latin typeface="メイリオ" panose="020B0604030504040204" pitchFamily="50" charset="-128"/>
                <a:ea typeface="メイリオ" panose="020B0604030504040204" pitchFamily="50" charset="-128"/>
              </a:rPr>
            </a:br>
            <a:r>
              <a:rPr lang="ja-JP" altLang="en-US" sz="2800" dirty="0" smtClean="0">
                <a:latin typeface="メイリオ" panose="020B0604030504040204" pitchFamily="50" charset="-128"/>
                <a:ea typeface="メイリオ" panose="020B0604030504040204" pitchFamily="50" charset="-128"/>
              </a:rPr>
              <a:t>を使用すると、並び替えせずに、クロス集計の各人数を計算することができます。</a:t>
            </a:r>
          </a:p>
          <a:p>
            <a:pPr algn="l"/>
            <a:endParaRPr kumimoji="1" lang="ja-JP" altLang="en-US" sz="2800" dirty="0">
              <a:latin typeface="メイリオ" panose="020B0604030504040204" pitchFamily="50" charset="-128"/>
              <a:ea typeface="メイリオ" panose="020B0604030504040204" pitchFamily="50" charset="-128"/>
            </a:endParaRPr>
          </a:p>
          <a:p>
            <a:pPr algn="l"/>
            <a:r>
              <a:rPr lang="ja-JP" altLang="en-US" sz="2800" dirty="0" smtClean="0">
                <a:latin typeface="メイリオ" panose="020B0604030504040204" pitchFamily="50" charset="-128"/>
                <a:ea typeface="メイリオ" panose="020B0604030504040204" pitchFamily="50" charset="-128"/>
              </a:rPr>
              <a:t>インターネット等で調べてみよう。</a:t>
            </a:r>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26550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22</a:t>
            </a:fld>
            <a:endParaRPr lang="en-US" altLang="ja-JP"/>
          </a:p>
        </p:txBody>
      </p:sp>
      <p:sp>
        <p:nvSpPr>
          <p:cNvPr id="46082" name="Text Box 2"/>
          <p:cNvSpPr txBox="1">
            <a:spLocks noChangeArrowheads="1"/>
          </p:cNvSpPr>
          <p:nvPr/>
        </p:nvSpPr>
        <p:spPr bwMode="auto">
          <a:xfrm>
            <a:off x="304800" y="304800"/>
            <a:ext cx="9144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ja-JP" sz="2800" dirty="0" smtClean="0">
                <a:latin typeface="メイリオ" panose="020B0604030504040204" pitchFamily="50" charset="-128"/>
                <a:ea typeface="メイリオ" panose="020B0604030504040204" pitchFamily="50" charset="-128"/>
              </a:rPr>
              <a:t>Excel</a:t>
            </a:r>
            <a:r>
              <a:rPr lang="ja-JP" altLang="en-US" sz="2800" dirty="0" smtClean="0">
                <a:latin typeface="メイリオ" panose="020B0604030504040204" pitchFamily="50" charset="-128"/>
                <a:ea typeface="メイリオ" panose="020B0604030504040204" pitchFamily="50" charset="-128"/>
              </a:rPr>
              <a:t>チャレンジしたい人</a:t>
            </a:r>
            <a:r>
              <a:rPr lang="en-US" altLang="ja-JP" sz="2800" dirty="0" smtClean="0">
                <a:latin typeface="メイリオ" panose="020B0604030504040204" pitchFamily="50" charset="-128"/>
                <a:ea typeface="メイリオ" panose="020B0604030504040204" pitchFamily="50" charset="-128"/>
              </a:rPr>
              <a:t>(2)</a:t>
            </a:r>
            <a:endParaRPr lang="ja-JP" altLang="en-US" sz="2800" dirty="0" smtClean="0">
              <a:latin typeface="メイリオ" panose="020B0604030504040204" pitchFamily="50" charset="-128"/>
              <a:ea typeface="メイリオ" panose="020B0604030504040204" pitchFamily="50" charset="-128"/>
            </a:endParaRPr>
          </a:p>
          <a:p>
            <a:pPr algn="l">
              <a:spcBef>
                <a:spcPct val="50000"/>
              </a:spcBef>
            </a:pPr>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かなり高度ですが、非常に便利です。</a:t>
            </a:r>
            <a:endParaRPr lang="en-US" altLang="ja-JP" sz="28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670560" y="5299770"/>
            <a:ext cx="8473440" cy="1384995"/>
          </a:xfrm>
          <a:prstGeom prst="rect">
            <a:avLst/>
          </a:prstGeom>
          <a:noFill/>
        </p:spPr>
        <p:txBody>
          <a:bodyPr wrap="square" rtlCol="0">
            <a:spAutoFit/>
          </a:bodyPr>
          <a:lstStyle/>
          <a:p>
            <a:pPr algn="l"/>
            <a:r>
              <a:rPr kumimoji="1" lang="ja-JP" altLang="en-US" sz="2800" dirty="0" smtClean="0">
                <a:latin typeface="メイリオ" panose="020B0604030504040204" pitchFamily="50" charset="-128"/>
                <a:ea typeface="メイリオ" panose="020B0604030504040204" pitchFamily="50" charset="-128"/>
              </a:rPr>
              <a:t>ピボットテーブルを使えと、元データのグループごとの平均やクロス集計が楽にできます。</a:t>
            </a:r>
          </a:p>
          <a:p>
            <a:pPr algn="l"/>
            <a:r>
              <a:rPr lang="ja-JP" altLang="en-US" sz="2800" dirty="0" smtClean="0">
                <a:latin typeface="メイリオ" panose="020B0604030504040204" pitchFamily="50" charset="-128"/>
                <a:ea typeface="メイリオ" panose="020B0604030504040204" pitchFamily="50" charset="-128"/>
              </a:rPr>
              <a:t>インターネット等で調べてみよう。</a:t>
            </a:r>
            <a:endParaRPr kumimoji="1" lang="ja-JP" altLang="en-US" sz="28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935355" y="1474351"/>
            <a:ext cx="6115050" cy="3609975"/>
          </a:xfrm>
          <a:prstGeom prst="rect">
            <a:avLst/>
          </a:prstGeom>
        </p:spPr>
      </p:pic>
    </p:spTree>
    <p:extLst>
      <p:ext uri="{BB962C8B-B14F-4D97-AF65-F5344CB8AC3E}">
        <p14:creationId xmlns:p14="http://schemas.microsoft.com/office/powerpoint/2010/main" val="2470985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23</a:t>
            </a:fld>
            <a:endParaRPr lang="en-US" altLang="ja-JP"/>
          </a:p>
        </p:txBody>
      </p:sp>
      <p:sp>
        <p:nvSpPr>
          <p:cNvPr id="46082" name="Text Box 2"/>
          <p:cNvSpPr txBox="1">
            <a:spLocks noChangeArrowheads="1"/>
          </p:cNvSpPr>
          <p:nvPr/>
        </p:nvSpPr>
        <p:spPr bwMode="auto">
          <a:xfrm>
            <a:off x="335280" y="44196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solidFill>
                  <a:srgbClr val="FF0000"/>
                </a:solidFill>
                <a:latin typeface="メイリオ" panose="020B0604030504040204" pitchFamily="50" charset="-128"/>
                <a:ea typeface="メイリオ" panose="020B0604030504040204" pitchFamily="50" charset="-128"/>
              </a:rPr>
              <a:t>プレゼンを意識したパワポ</a:t>
            </a:r>
            <a:endParaRPr lang="en-US" altLang="ja-JP" sz="2800"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35280" y="1184970"/>
            <a:ext cx="8473440" cy="4832092"/>
          </a:xfrm>
          <a:prstGeom prst="rect">
            <a:avLst/>
          </a:prstGeom>
          <a:noFill/>
        </p:spPr>
        <p:txBody>
          <a:bodyPr wrap="square" rtlCol="0">
            <a:spAutoFit/>
          </a:bodyPr>
          <a:lstStyle/>
          <a:p>
            <a:pPr algn="l"/>
            <a:r>
              <a:rPr kumimoji="1" lang="ja-JP" altLang="en-US" sz="2800" dirty="0" smtClean="0">
                <a:latin typeface="メイリオ" panose="020B0604030504040204" pitchFamily="50" charset="-128"/>
                <a:ea typeface="メイリオ" panose="020B0604030504040204" pitchFamily="50" charset="-128"/>
              </a:rPr>
              <a:t>チラシは人の興味を引くことを目的としているので、</a:t>
            </a:r>
          </a:p>
          <a:p>
            <a:pPr algn="l"/>
            <a:r>
              <a:rPr lang="ja-JP" altLang="en-US" sz="2800" dirty="0">
                <a:latin typeface="メイリオ" panose="020B0604030504040204" pitchFamily="50" charset="-128"/>
                <a:ea typeface="メイリオ" panose="020B0604030504040204" pitchFamily="50" charset="-128"/>
              </a:rPr>
              <a:t>見栄</a:t>
            </a:r>
            <a:r>
              <a:rPr lang="ja-JP" altLang="en-US" sz="2800" dirty="0" smtClean="0">
                <a:latin typeface="メイリオ" panose="020B0604030504040204" pitchFamily="50" charset="-128"/>
                <a:ea typeface="メイリオ" panose="020B0604030504040204" pitchFamily="50" charset="-128"/>
              </a:rPr>
              <a:t>えや読んでわかることに注意して作ります。</a:t>
            </a:r>
          </a:p>
          <a:p>
            <a:pPr algn="l"/>
            <a:endParaRPr lang="ja-JP" altLang="en-US" sz="2800" dirty="0">
              <a:latin typeface="メイリオ" panose="020B0604030504040204" pitchFamily="50" charset="-128"/>
              <a:ea typeface="メイリオ" panose="020B0604030504040204" pitchFamily="50" charset="-128"/>
            </a:endParaRPr>
          </a:p>
          <a:p>
            <a:pPr algn="l"/>
            <a:r>
              <a:rPr lang="ja-JP" altLang="en-US" sz="2800" dirty="0" smtClean="0">
                <a:latin typeface="メイリオ" panose="020B0604030504040204" pitchFamily="50" charset="-128"/>
                <a:ea typeface="メイリオ" panose="020B0604030504040204" pitchFamily="50" charset="-128"/>
              </a:rPr>
              <a:t>プレゼン用パワポ</a:t>
            </a:r>
          </a:p>
          <a:p>
            <a:pPr algn="l"/>
            <a:r>
              <a:rPr lang="ja-JP" altLang="en-US" sz="2800" dirty="0" smtClean="0">
                <a:latin typeface="メイリオ" panose="020B0604030504040204" pitchFamily="50" charset="-128"/>
                <a:ea typeface="メイリオ" panose="020B0604030504040204" pitchFamily="50" charset="-128"/>
              </a:rPr>
              <a:t>・発表する内容を的確に伝えることが目的です。</a:t>
            </a:r>
          </a:p>
          <a:p>
            <a:pPr algn="l"/>
            <a:r>
              <a:rPr lang="ja-JP" altLang="en-US" sz="2800" dirty="0" smtClean="0">
                <a:latin typeface="メイリオ" panose="020B0604030504040204" pitchFamily="50" charset="-128"/>
                <a:ea typeface="メイリオ" panose="020B0604030504040204" pitchFamily="50" charset="-128"/>
              </a:rPr>
              <a:t>・話すことの補助的</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補完的な位置づけです。</a:t>
            </a:r>
          </a:p>
          <a:p>
            <a:pPr algn="l"/>
            <a:r>
              <a:rPr lang="ja-JP" altLang="en-US" sz="2800" dirty="0" smtClean="0">
                <a:latin typeface="メイリオ" panose="020B0604030504040204" pitchFamily="50" charset="-128"/>
                <a:ea typeface="メイリオ" panose="020B0604030504040204" pitchFamily="50" charset="-128"/>
              </a:rPr>
              <a:t>・チラシのように、あまりごてごてしない。</a:t>
            </a:r>
          </a:p>
          <a:p>
            <a:pPr algn="l"/>
            <a:r>
              <a:rPr lang="ja-JP" altLang="en-US" sz="2800" dirty="0" smtClean="0">
                <a:latin typeface="メイリオ" panose="020B0604030504040204" pitchFamily="50" charset="-128"/>
                <a:ea typeface="メイリオ" panose="020B0604030504040204" pitchFamily="50" charset="-128"/>
              </a:rPr>
              <a:t>・見やすく・理解しやすいこと。</a:t>
            </a:r>
          </a:p>
          <a:p>
            <a:pPr algn="l"/>
            <a:endParaRPr kumimoji="1" lang="ja-JP" altLang="en-US" sz="2800" dirty="0">
              <a:latin typeface="メイリオ" panose="020B0604030504040204" pitchFamily="50" charset="-128"/>
              <a:ea typeface="メイリオ" panose="020B0604030504040204" pitchFamily="50" charset="-128"/>
            </a:endParaRPr>
          </a:p>
          <a:p>
            <a:pPr algn="l"/>
            <a:endParaRPr lang="ja-JP" altLang="en-US" sz="2800" dirty="0" smtClean="0">
              <a:latin typeface="メイリオ" panose="020B0604030504040204" pitchFamily="50" charset="-128"/>
              <a:ea typeface="メイリオ" panose="020B0604030504040204" pitchFamily="50" charset="-128"/>
            </a:endParaRPr>
          </a:p>
          <a:p>
            <a:pPr algn="l"/>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87353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24</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プレゼン用のパワポの形式</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評価ポイント</a:t>
            </a:r>
            <a:r>
              <a:rPr lang="en-US" altLang="ja-JP" sz="2800" dirty="0" smtClean="0">
                <a:latin typeface="メイリオ" panose="020B0604030504040204" pitchFamily="50" charset="-128"/>
                <a:ea typeface="メイリオ" panose="020B0604030504040204" pitchFamily="50" charset="-128"/>
              </a:rPr>
              <a:t>)</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04800" y="1028243"/>
            <a:ext cx="8473440" cy="5016758"/>
          </a:xfrm>
          <a:prstGeom prst="rect">
            <a:avLst/>
          </a:prstGeom>
          <a:noFill/>
        </p:spPr>
        <p:txBody>
          <a:bodyPr wrap="square" rtlCol="0">
            <a:spAutoFit/>
          </a:bodyPr>
          <a:lstStyle/>
          <a:p>
            <a:pPr marL="457200" indent="-457200" algn="l">
              <a:buFont typeface="Wingdings" panose="05000000000000000000" pitchFamily="2" charset="2"/>
              <a:buChar char="p"/>
            </a:pPr>
            <a:r>
              <a:rPr lang="ja-JP" altLang="en-US" sz="3200" dirty="0" smtClean="0">
                <a:latin typeface="メイリオ" panose="020B0604030504040204" pitchFamily="50" charset="-128"/>
                <a:ea typeface="メイリオ" panose="020B0604030504040204" pitchFamily="50" charset="-128"/>
              </a:rPr>
              <a:t>情報</a:t>
            </a:r>
            <a:r>
              <a:rPr lang="ja-JP" altLang="en-US" sz="3200" dirty="0">
                <a:latin typeface="メイリオ" panose="020B0604030504040204" pitchFamily="50" charset="-128"/>
                <a:ea typeface="メイリオ" panose="020B0604030504040204" pitchFamily="50" charset="-128"/>
              </a:rPr>
              <a:t>の凝縮</a:t>
            </a:r>
            <a:r>
              <a:rPr lang="en-US" altLang="ja-JP" sz="3200" dirty="0">
                <a:latin typeface="メイリオ" panose="020B0604030504040204" pitchFamily="50" charset="-128"/>
                <a:ea typeface="メイリオ" panose="020B0604030504040204" pitchFamily="50" charset="-128"/>
              </a:rPr>
              <a:t>/</a:t>
            </a:r>
            <a:r>
              <a:rPr lang="ja-JP" altLang="en-US" sz="3200" dirty="0" smtClean="0">
                <a:latin typeface="メイリオ" panose="020B0604030504040204" pitchFamily="50" charset="-128"/>
                <a:ea typeface="メイリオ" panose="020B0604030504040204" pitchFamily="50" charset="-128"/>
              </a:rPr>
              <a:t>単純化</a:t>
            </a:r>
            <a:r>
              <a:rPr lang="en-US" altLang="ja-JP" sz="3200" dirty="0" smtClean="0">
                <a:latin typeface="メイリオ" panose="020B0604030504040204" pitchFamily="50" charset="-128"/>
                <a:ea typeface="メイリオ" panose="020B0604030504040204" pitchFamily="50" charset="-128"/>
              </a:rPr>
              <a:t/>
            </a:r>
            <a:br>
              <a:rPr lang="en-US" altLang="ja-JP" sz="3200" dirty="0" smtClean="0">
                <a:latin typeface="メイリオ" panose="020B0604030504040204" pitchFamily="50" charset="-128"/>
                <a:ea typeface="メイリオ" panose="020B0604030504040204" pitchFamily="50" charset="-128"/>
              </a:rPr>
            </a:br>
            <a:r>
              <a:rPr lang="ja-JP" altLang="en-US" sz="3200" dirty="0" smtClean="0">
                <a:latin typeface="メイリオ" panose="020B0604030504040204" pitchFamily="50" charset="-128"/>
                <a:ea typeface="メイリオ" panose="020B0604030504040204" pitchFamily="50" charset="-128"/>
              </a:rPr>
              <a:t>必要</a:t>
            </a:r>
            <a:r>
              <a:rPr lang="ja-JP" altLang="en-US" sz="3200" dirty="0">
                <a:latin typeface="メイリオ" panose="020B0604030504040204" pitchFamily="50" charset="-128"/>
                <a:ea typeface="メイリオ" panose="020B0604030504040204" pitchFamily="50" charset="-128"/>
              </a:rPr>
              <a:t>なことだけ</a:t>
            </a:r>
            <a:r>
              <a:rPr lang="ja-JP" altLang="en-US" sz="3200" dirty="0" smtClean="0">
                <a:latin typeface="メイリオ" panose="020B0604030504040204" pitchFamily="50" charset="-128"/>
                <a:ea typeface="メイリオ" panose="020B0604030504040204" pitchFamily="50" charset="-128"/>
              </a:rPr>
              <a:t>書く</a:t>
            </a:r>
            <a:r>
              <a:rPr lang="en-US" altLang="ja-JP" sz="3200" dirty="0" smtClean="0">
                <a:latin typeface="メイリオ" panose="020B0604030504040204" pitchFamily="50" charset="-128"/>
                <a:ea typeface="メイリオ" panose="020B0604030504040204" pitchFamily="50" charset="-128"/>
              </a:rPr>
              <a:t/>
            </a:r>
            <a:br>
              <a:rPr lang="en-US" altLang="ja-JP" sz="3200" dirty="0" smtClean="0">
                <a:latin typeface="メイリオ" panose="020B0604030504040204" pitchFamily="50" charset="-128"/>
                <a:ea typeface="メイリオ" panose="020B0604030504040204" pitchFamily="50" charset="-128"/>
              </a:rPr>
            </a:br>
            <a:r>
              <a:rPr lang="ja-JP" altLang="en-US" sz="3200" dirty="0" smtClean="0">
                <a:latin typeface="メイリオ" panose="020B0604030504040204" pitchFamily="50" charset="-128"/>
                <a:ea typeface="メイリオ" panose="020B0604030504040204" pitchFamily="50" charset="-128"/>
              </a:rPr>
              <a:t>例えば</a:t>
            </a:r>
            <a:r>
              <a:rPr lang="ja-JP" altLang="en-US" sz="3200" dirty="0">
                <a:latin typeface="メイリオ" panose="020B0604030504040204" pitchFamily="50" charset="-128"/>
                <a:ea typeface="メイリオ" panose="020B0604030504040204" pitchFamily="50" charset="-128"/>
              </a:rPr>
              <a:t>タイトルがカッコよくでるアニメーションなどは</a:t>
            </a:r>
            <a:r>
              <a:rPr lang="ja-JP" altLang="en-US" sz="3200" dirty="0" smtClean="0">
                <a:latin typeface="メイリオ" panose="020B0604030504040204" pitchFamily="50" charset="-128"/>
                <a:ea typeface="メイリオ" panose="020B0604030504040204" pitchFamily="50" charset="-128"/>
              </a:rPr>
              <a:t>ムダ</a:t>
            </a:r>
            <a:r>
              <a:rPr lang="en-US" altLang="ja-JP" sz="3200" dirty="0" smtClean="0">
                <a:latin typeface="メイリオ" panose="020B0604030504040204" pitchFamily="50" charset="-128"/>
                <a:ea typeface="メイリオ" panose="020B0604030504040204" pitchFamily="50" charset="-128"/>
              </a:rPr>
              <a:t/>
            </a:r>
            <a:br>
              <a:rPr lang="en-US" altLang="ja-JP" sz="3200" dirty="0" smtClean="0">
                <a:latin typeface="メイリオ" panose="020B0604030504040204" pitchFamily="50" charset="-128"/>
                <a:ea typeface="メイリオ" panose="020B0604030504040204" pitchFamily="50" charset="-128"/>
              </a:rPr>
            </a:br>
            <a:r>
              <a:rPr lang="ja-JP" altLang="en-US" sz="3200" dirty="0" smtClean="0">
                <a:solidFill>
                  <a:srgbClr val="FF0000"/>
                </a:solidFill>
                <a:latin typeface="メイリオ" panose="020B0604030504040204" pitchFamily="50" charset="-128"/>
                <a:ea typeface="メイリオ" panose="020B0604030504040204" pitchFamily="50" charset="-128"/>
              </a:rPr>
              <a:t>サンプルで示したものは文書として長い</a:t>
            </a:r>
            <a:endParaRPr lang="ja-JP" altLang="en-US" sz="3200" dirty="0">
              <a:solidFill>
                <a:srgbClr val="FF0000"/>
              </a:solidFill>
              <a:latin typeface="メイリオ" panose="020B0604030504040204" pitchFamily="50" charset="-128"/>
              <a:ea typeface="メイリオ" panose="020B0604030504040204" pitchFamily="50" charset="-128"/>
            </a:endParaRPr>
          </a:p>
          <a:p>
            <a:pPr marL="457200" indent="-457200" algn="l">
              <a:buFont typeface="Wingdings" panose="05000000000000000000" pitchFamily="2" charset="2"/>
              <a:buChar char="p"/>
            </a:pPr>
            <a:r>
              <a:rPr lang="ja-JP" altLang="en-US" sz="3200" dirty="0" smtClean="0">
                <a:latin typeface="メイリオ" panose="020B0604030504040204" pitchFamily="50" charset="-128"/>
                <a:ea typeface="メイリオ" panose="020B0604030504040204" pitchFamily="50" charset="-128"/>
              </a:rPr>
              <a:t>フォント</a:t>
            </a:r>
            <a:r>
              <a:rPr lang="ja-JP" altLang="en-US" sz="3200" dirty="0">
                <a:latin typeface="メイリオ" panose="020B0604030504040204" pitchFamily="50" charset="-128"/>
                <a:ea typeface="メイリオ" panose="020B0604030504040204" pitchFamily="50" charset="-128"/>
              </a:rPr>
              <a:t>は、メイリオ又は游ゴシック</a:t>
            </a:r>
            <a:r>
              <a:rPr lang="ja-JP" altLang="en-US" sz="3200" dirty="0" smtClean="0">
                <a:latin typeface="メイリオ" panose="020B0604030504040204" pitchFamily="50" charset="-128"/>
                <a:ea typeface="メイリオ" panose="020B0604030504040204" pitchFamily="50" charset="-128"/>
              </a:rPr>
              <a:t>で</a:t>
            </a:r>
            <a:r>
              <a:rPr lang="en-US" altLang="ja-JP" sz="3200" dirty="0" smtClean="0">
                <a:latin typeface="メイリオ" panose="020B0604030504040204" pitchFamily="50" charset="-128"/>
                <a:ea typeface="メイリオ" panose="020B0604030504040204" pitchFamily="50" charset="-128"/>
              </a:rPr>
              <a:t/>
            </a:r>
            <a:br>
              <a:rPr lang="en-US" altLang="ja-JP" sz="3200" dirty="0" smtClean="0">
                <a:latin typeface="メイリオ" panose="020B0604030504040204" pitchFamily="50" charset="-128"/>
                <a:ea typeface="メイリオ" panose="020B0604030504040204" pitchFamily="50" charset="-128"/>
              </a:rPr>
            </a:br>
            <a:r>
              <a:rPr lang="ja-JP" altLang="en-US" sz="3200" dirty="0" smtClean="0">
                <a:latin typeface="メイリオ" panose="020B0604030504040204" pitchFamily="50" charset="-128"/>
                <a:ea typeface="メイリオ" panose="020B0604030504040204" pitchFamily="50" charset="-128"/>
              </a:rPr>
              <a:t>最低</a:t>
            </a:r>
            <a:r>
              <a:rPr lang="en-US" altLang="ja-JP" sz="3200" dirty="0">
                <a:latin typeface="メイリオ" panose="020B0604030504040204" pitchFamily="50" charset="-128"/>
                <a:ea typeface="メイリオ" panose="020B0604030504040204" pitchFamily="50" charset="-128"/>
              </a:rPr>
              <a:t>18pt</a:t>
            </a:r>
            <a:r>
              <a:rPr lang="ja-JP" altLang="en-US" sz="3200" dirty="0" smtClean="0">
                <a:latin typeface="メイリオ" panose="020B0604030504040204" pitchFamily="50" charset="-128"/>
                <a:ea typeface="メイリオ" panose="020B0604030504040204" pitchFamily="50" charset="-128"/>
              </a:rPr>
              <a:t>以上</a:t>
            </a:r>
            <a:r>
              <a:rPr lang="ja-JP" altLang="en-US" sz="3200" dirty="0">
                <a:latin typeface="メイリオ" panose="020B0604030504040204" pitchFamily="50" charset="-128"/>
                <a:ea typeface="メイリオ" panose="020B0604030504040204" pitchFamily="50" charset="-128"/>
              </a:rPr>
              <a:t>　</a:t>
            </a:r>
            <a:r>
              <a:rPr lang="en-US" altLang="ja-JP" sz="3200" dirty="0">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できたら</a:t>
            </a:r>
            <a:r>
              <a:rPr lang="en-US" altLang="ja-JP" sz="3200" dirty="0">
                <a:latin typeface="メイリオ" panose="020B0604030504040204" pitchFamily="50" charset="-128"/>
                <a:ea typeface="メイリオ" panose="020B0604030504040204" pitchFamily="50" charset="-128"/>
              </a:rPr>
              <a:t>20</a:t>
            </a:r>
            <a:r>
              <a:rPr lang="ja-JP" altLang="en-US" sz="3200" dirty="0">
                <a:latin typeface="メイリオ" panose="020B0604030504040204" pitchFamily="50" charset="-128"/>
                <a:ea typeface="メイリオ" panose="020B0604030504040204" pitchFamily="50" charset="-128"/>
              </a:rPr>
              <a:t>～</a:t>
            </a:r>
            <a:r>
              <a:rPr lang="en-US" altLang="ja-JP" sz="3200" dirty="0" smtClean="0">
                <a:latin typeface="メイリオ" panose="020B0604030504040204" pitchFamily="50" charset="-128"/>
                <a:ea typeface="メイリオ" panose="020B0604030504040204" pitchFamily="50" charset="-128"/>
              </a:rPr>
              <a:t>24p)</a:t>
            </a:r>
            <a:br>
              <a:rPr lang="en-US" altLang="ja-JP" sz="3200" dirty="0" smtClean="0">
                <a:latin typeface="メイリオ" panose="020B0604030504040204" pitchFamily="50" charset="-128"/>
                <a:ea typeface="メイリオ" panose="020B0604030504040204" pitchFamily="50" charset="-128"/>
              </a:rPr>
            </a:br>
            <a:r>
              <a:rPr lang="ja-JP" altLang="en-US" sz="3200" dirty="0" smtClean="0">
                <a:latin typeface="メイリオ" panose="020B0604030504040204" pitchFamily="50" charset="-128"/>
                <a:ea typeface="メイリオ" panose="020B0604030504040204" pitchFamily="50" charset="-128"/>
              </a:rPr>
              <a:t>フォントサイズの意味の統一</a:t>
            </a:r>
            <a:endParaRPr lang="en-US" altLang="ja-JP" sz="3200" dirty="0">
              <a:latin typeface="メイリオ" panose="020B0604030504040204" pitchFamily="50" charset="-128"/>
              <a:ea typeface="メイリオ" panose="020B0604030504040204" pitchFamily="50" charset="-128"/>
            </a:endParaRPr>
          </a:p>
          <a:p>
            <a:pPr marL="457200" indent="-457200" algn="l">
              <a:buFont typeface="Wingdings" panose="05000000000000000000" pitchFamily="2" charset="2"/>
              <a:buChar char="p"/>
            </a:pPr>
            <a:r>
              <a:rPr lang="ja-JP" altLang="en-US" sz="3200" dirty="0" smtClean="0">
                <a:latin typeface="メイリオ" panose="020B0604030504040204" pitchFamily="50" charset="-128"/>
                <a:ea typeface="メイリオ" panose="020B0604030504040204" pitchFamily="50" charset="-128"/>
              </a:rPr>
              <a:t>そろえた</a:t>
            </a:r>
            <a:r>
              <a:rPr lang="ja-JP" altLang="en-US" sz="3200" dirty="0">
                <a:latin typeface="メイリオ" panose="020B0604030504040204" pitchFamily="50" charset="-128"/>
                <a:ea typeface="メイリオ" panose="020B0604030504040204" pitchFamily="50" charset="-128"/>
              </a:rPr>
              <a:t>レイアウト</a:t>
            </a:r>
          </a:p>
          <a:p>
            <a:pPr marL="457200" indent="-457200" algn="l">
              <a:buFont typeface="Wingdings" panose="05000000000000000000" pitchFamily="2" charset="2"/>
              <a:buChar char="p"/>
            </a:pPr>
            <a:r>
              <a:rPr lang="ja-JP" altLang="en-US" sz="3200" dirty="0" smtClean="0">
                <a:latin typeface="メイリオ" panose="020B0604030504040204" pitchFamily="50" charset="-128"/>
                <a:ea typeface="メイリオ" panose="020B0604030504040204" pitchFamily="50" charset="-128"/>
              </a:rPr>
              <a:t>色</a:t>
            </a:r>
            <a:r>
              <a:rPr lang="ja-JP" altLang="en-US" sz="3200" dirty="0">
                <a:latin typeface="メイリオ" panose="020B0604030504040204" pitchFamily="50" charset="-128"/>
                <a:ea typeface="メイリオ" panose="020B0604030504040204" pitchFamily="50" charset="-128"/>
              </a:rPr>
              <a:t>は少なく</a:t>
            </a:r>
            <a:r>
              <a:rPr lang="en-US" altLang="ja-JP" sz="3200" dirty="0">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色の意味の統一</a:t>
            </a:r>
            <a:endParaRPr kumimoji="1" lang="ja-JP" altLang="en-US" sz="3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79344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25</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プレゼン用のパワポの内容</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評価ポイント</a:t>
            </a:r>
            <a:r>
              <a:rPr lang="en-US" altLang="ja-JP" sz="2800" dirty="0" smtClean="0">
                <a:latin typeface="メイリオ" panose="020B0604030504040204" pitchFamily="50" charset="-128"/>
                <a:ea typeface="メイリオ" panose="020B0604030504040204" pitchFamily="50" charset="-128"/>
              </a:rPr>
              <a:t>)</a:t>
            </a:r>
            <a:endParaRPr lang="en-US" altLang="ja-JP" sz="2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04800" y="1028243"/>
            <a:ext cx="8473440" cy="4524315"/>
          </a:xfrm>
          <a:prstGeom prst="rect">
            <a:avLst/>
          </a:prstGeom>
          <a:noFill/>
        </p:spPr>
        <p:txBody>
          <a:bodyPr wrap="square" rtlCol="0">
            <a:spAutoFit/>
          </a:bodyPr>
          <a:lstStyle/>
          <a:p>
            <a:pPr marL="457200" indent="-457200" algn="l">
              <a:buFont typeface="Wingdings" panose="05000000000000000000" pitchFamily="2" charset="2"/>
              <a:buChar char="p"/>
            </a:pPr>
            <a:r>
              <a:rPr lang="ja-JP" altLang="en-US" sz="3200" dirty="0">
                <a:latin typeface="メイリオ" panose="020B0604030504040204" pitchFamily="50" charset="-128"/>
                <a:ea typeface="メイリオ" panose="020B0604030504040204" pitchFamily="50" charset="-128"/>
              </a:rPr>
              <a:t>結果</a:t>
            </a:r>
            <a:r>
              <a:rPr lang="ja-JP" altLang="en-US" sz="3200" dirty="0" smtClean="0">
                <a:latin typeface="メイリオ" panose="020B0604030504040204" pitchFamily="50" charset="-128"/>
                <a:ea typeface="メイリオ" panose="020B0604030504040204" pitchFamily="50" charset="-128"/>
              </a:rPr>
              <a:t>と考察が明確に書かれているもの</a:t>
            </a:r>
            <a:r>
              <a:rPr lang="en-US" altLang="ja-JP" sz="3200" dirty="0" smtClean="0">
                <a:latin typeface="メイリオ" panose="020B0604030504040204" pitchFamily="50" charset="-128"/>
                <a:ea typeface="メイリオ" panose="020B0604030504040204" pitchFamily="50" charset="-128"/>
              </a:rPr>
              <a:t/>
            </a:r>
            <a:br>
              <a:rPr lang="en-US" altLang="ja-JP" sz="3200" dirty="0" smtClean="0">
                <a:latin typeface="メイリオ" panose="020B0604030504040204" pitchFamily="50" charset="-128"/>
                <a:ea typeface="メイリオ" panose="020B0604030504040204" pitchFamily="50" charset="-128"/>
              </a:rPr>
            </a:br>
            <a:r>
              <a:rPr lang="ja-JP" altLang="en-US" sz="3200" dirty="0" smtClean="0">
                <a:latin typeface="メイリオ" panose="020B0604030504040204" pitchFamily="50" charset="-128"/>
                <a:ea typeface="メイリオ" panose="020B0604030504040204" pitchFamily="50" charset="-128"/>
              </a:rPr>
              <a:t/>
            </a:r>
            <a:br>
              <a:rPr lang="ja-JP" altLang="en-US" sz="3200" dirty="0" smtClean="0">
                <a:latin typeface="メイリオ" panose="020B0604030504040204" pitchFamily="50" charset="-128"/>
                <a:ea typeface="メイリオ" panose="020B0604030504040204" pitchFamily="50" charset="-128"/>
              </a:rPr>
            </a:br>
            <a:r>
              <a:rPr lang="ja-JP" altLang="en-US" sz="3200" dirty="0" smtClean="0">
                <a:latin typeface="メイリオ" panose="020B0604030504040204" pitchFamily="50" charset="-128"/>
                <a:ea typeface="メイリオ" panose="020B0604030504040204" pitchFamily="50" charset="-128"/>
              </a:rPr>
              <a:t>結果</a:t>
            </a:r>
            <a:r>
              <a:rPr lang="en-US" altLang="ja-JP" sz="3200" dirty="0" smtClean="0">
                <a:latin typeface="メイリオ" panose="020B0604030504040204" pitchFamily="50" charset="-128"/>
                <a:ea typeface="メイリオ" panose="020B0604030504040204" pitchFamily="50" charset="-128"/>
              </a:rPr>
              <a:t>: </a:t>
            </a:r>
            <a:r>
              <a:rPr lang="ja-JP" altLang="en-US" sz="3200" dirty="0" smtClean="0">
                <a:latin typeface="メイリオ" panose="020B0604030504040204" pitchFamily="50" charset="-128"/>
                <a:ea typeface="メイリオ" panose="020B0604030504040204" pitchFamily="50" charset="-128"/>
              </a:rPr>
              <a:t>データおよびデータをもとにして作成してグラフから客観的に誰でも納得できる事実</a:t>
            </a:r>
            <a:br>
              <a:rPr lang="ja-JP" altLang="en-US" sz="3200" dirty="0" smtClean="0">
                <a:latin typeface="メイリオ" panose="020B0604030504040204" pitchFamily="50" charset="-128"/>
                <a:ea typeface="メイリオ" panose="020B0604030504040204" pitchFamily="50" charset="-128"/>
              </a:rPr>
            </a:br>
            <a:r>
              <a:rPr lang="ja-JP" altLang="en-US" sz="3200" dirty="0" smtClean="0">
                <a:latin typeface="メイリオ" panose="020B0604030504040204" pitchFamily="50" charset="-128"/>
                <a:ea typeface="メイリオ" panose="020B0604030504040204" pitchFamily="50" charset="-128"/>
              </a:rPr>
              <a:t/>
            </a:r>
            <a:br>
              <a:rPr lang="ja-JP" altLang="en-US" sz="3200" dirty="0" smtClean="0">
                <a:latin typeface="メイリオ" panose="020B0604030504040204" pitchFamily="50" charset="-128"/>
                <a:ea typeface="メイリオ" panose="020B0604030504040204" pitchFamily="50" charset="-128"/>
              </a:rPr>
            </a:br>
            <a:r>
              <a:rPr lang="ja-JP" altLang="en-US" sz="3200" dirty="0" smtClean="0">
                <a:latin typeface="メイリオ" panose="020B0604030504040204" pitchFamily="50" charset="-128"/>
                <a:ea typeface="メイリオ" panose="020B0604030504040204" pitchFamily="50" charset="-128"/>
              </a:rPr>
              <a:t>考察</a:t>
            </a:r>
            <a:r>
              <a:rPr lang="en-US" altLang="ja-JP" sz="3200" dirty="0" smtClean="0">
                <a:latin typeface="メイリオ" panose="020B0604030504040204" pitchFamily="50" charset="-128"/>
                <a:ea typeface="メイリオ" panose="020B0604030504040204" pitchFamily="50" charset="-128"/>
              </a:rPr>
              <a:t>:</a:t>
            </a:r>
            <a:r>
              <a:rPr lang="ja-JP" altLang="en-US" sz="3200" dirty="0" smtClean="0">
                <a:latin typeface="メイリオ" panose="020B0604030504040204" pitchFamily="50" charset="-128"/>
                <a:ea typeface="メイリオ" panose="020B0604030504040204" pitchFamily="50" charset="-128"/>
              </a:rPr>
              <a:t>結果の背景、結果を生じる理由などの自分の考えなどで、結果から無理なく推測できるもの。</a:t>
            </a:r>
          </a:p>
        </p:txBody>
      </p:sp>
    </p:spTree>
    <p:extLst>
      <p:ext uri="{BB962C8B-B14F-4D97-AF65-F5344CB8AC3E}">
        <p14:creationId xmlns:p14="http://schemas.microsoft.com/office/powerpoint/2010/main" val="1016687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右矢印 19"/>
          <p:cNvSpPr/>
          <p:nvPr/>
        </p:nvSpPr>
        <p:spPr>
          <a:xfrm rot="10800000">
            <a:off x="4126350" y="1571349"/>
            <a:ext cx="1476260" cy="3131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a:spLocks noGrp="1"/>
          </p:cNvSpPr>
          <p:nvPr>
            <p:ph type="subTitle" idx="1"/>
          </p:nvPr>
        </p:nvSpPr>
        <p:spPr>
          <a:xfrm>
            <a:off x="384464" y="515937"/>
            <a:ext cx="6858000" cy="1053089"/>
          </a:xfrm>
        </p:spPr>
        <p:txBody>
          <a:bodyPr/>
          <a:lstStyle/>
          <a:p>
            <a:pPr algn="l"/>
            <a:r>
              <a:rPr lang="ja-JP" altLang="en-US" dirty="0" smtClean="0">
                <a:latin typeface="メイリオ" panose="020B0604030504040204" pitchFamily="50" charset="-128"/>
                <a:ea typeface="メイリオ" panose="020B0604030504040204" pitchFamily="50" charset="-128"/>
              </a:rPr>
              <a:t>おまけ</a:t>
            </a:r>
            <a:r>
              <a:rPr lang="en-US" altLang="ja-JP" dirty="0" smtClean="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考察を考える時に因果関係の考え方。</a:t>
            </a:r>
            <a:r>
              <a:rPr lang="ja-JP" altLang="en-US" dirty="0">
                <a:latin typeface="メイリオ" panose="020B0604030504040204" pitchFamily="50" charset="-128"/>
                <a:ea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endParaRPr>
          </a:p>
        </p:txBody>
      </p:sp>
      <p:sp>
        <p:nvSpPr>
          <p:cNvPr id="2" name="楕円 1"/>
          <p:cNvSpPr/>
          <p:nvPr/>
        </p:nvSpPr>
        <p:spPr>
          <a:xfrm>
            <a:off x="1064017" y="1204310"/>
            <a:ext cx="2672966" cy="7294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ファーストフード利用しない</a:t>
            </a:r>
            <a:endParaRPr kumimoji="1" lang="ja-JP" altLang="en-US" dirty="0">
              <a:solidFill>
                <a:schemeClr val="tx1"/>
              </a:solidFill>
            </a:endParaRPr>
          </a:p>
        </p:txBody>
      </p:sp>
      <p:sp>
        <p:nvSpPr>
          <p:cNvPr id="5" name="楕円 4"/>
          <p:cNvSpPr/>
          <p:nvPr/>
        </p:nvSpPr>
        <p:spPr>
          <a:xfrm>
            <a:off x="5821215" y="1204310"/>
            <a:ext cx="1571531" cy="7294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彼氏、</a:t>
            </a:r>
            <a:br>
              <a:rPr kumimoji="1" lang="ja-JP" altLang="en-US" dirty="0" smtClean="0">
                <a:solidFill>
                  <a:schemeClr val="tx1"/>
                </a:solidFill>
              </a:rPr>
            </a:br>
            <a:r>
              <a:rPr kumimoji="1" lang="ja-JP" altLang="en-US" dirty="0" smtClean="0">
                <a:solidFill>
                  <a:schemeClr val="tx1"/>
                </a:solidFill>
              </a:rPr>
              <a:t>彼女あり</a:t>
            </a:r>
            <a:endParaRPr kumimoji="1" lang="ja-JP" altLang="en-US" dirty="0">
              <a:solidFill>
                <a:schemeClr val="tx1"/>
              </a:solidFill>
            </a:endParaRPr>
          </a:p>
        </p:txBody>
      </p:sp>
      <p:sp>
        <p:nvSpPr>
          <p:cNvPr id="7" name="右矢印 6"/>
          <p:cNvSpPr/>
          <p:nvPr/>
        </p:nvSpPr>
        <p:spPr>
          <a:xfrm>
            <a:off x="4126350" y="1255922"/>
            <a:ext cx="1476260" cy="3131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447571" y="986290"/>
            <a:ext cx="936434" cy="1323439"/>
          </a:xfrm>
          <a:prstGeom prst="rect">
            <a:avLst/>
          </a:prstGeom>
          <a:noFill/>
        </p:spPr>
        <p:txBody>
          <a:bodyPr wrap="square" rtlCol="0">
            <a:spAutoFit/>
          </a:bodyPr>
          <a:lstStyle/>
          <a:p>
            <a:r>
              <a:rPr kumimoji="1" lang="en-US" altLang="ja-JP" sz="8000" dirty="0" smtClean="0"/>
              <a:t>?</a:t>
            </a:r>
            <a:endParaRPr kumimoji="1" lang="ja-JP" altLang="en-US" sz="8000" dirty="0"/>
          </a:p>
        </p:txBody>
      </p:sp>
      <p:sp>
        <p:nvSpPr>
          <p:cNvPr id="9" name="楕円 8"/>
          <p:cNvSpPr/>
          <p:nvPr/>
        </p:nvSpPr>
        <p:spPr>
          <a:xfrm>
            <a:off x="1599697" y="2586433"/>
            <a:ext cx="1571531" cy="7294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他</a:t>
            </a:r>
            <a:r>
              <a:rPr lang="ja-JP" altLang="en-US" dirty="0" smtClean="0">
                <a:solidFill>
                  <a:schemeClr val="tx1"/>
                </a:solidFill>
              </a:rPr>
              <a:t>の要因</a:t>
            </a:r>
            <a:endParaRPr kumimoji="1" lang="ja-JP" altLang="en-US" dirty="0">
              <a:solidFill>
                <a:schemeClr val="tx1"/>
              </a:solidFill>
            </a:endParaRPr>
          </a:p>
        </p:txBody>
      </p:sp>
      <p:sp>
        <p:nvSpPr>
          <p:cNvPr id="11" name="楕円 10"/>
          <p:cNvSpPr/>
          <p:nvPr/>
        </p:nvSpPr>
        <p:spPr>
          <a:xfrm>
            <a:off x="5319725" y="2586432"/>
            <a:ext cx="1571531" cy="7294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彼氏、</a:t>
            </a:r>
            <a:br>
              <a:rPr kumimoji="1" lang="ja-JP" altLang="en-US" dirty="0" smtClean="0">
                <a:solidFill>
                  <a:schemeClr val="tx1"/>
                </a:solidFill>
              </a:rPr>
            </a:br>
            <a:r>
              <a:rPr kumimoji="1" lang="ja-JP" altLang="en-US" dirty="0" smtClean="0">
                <a:solidFill>
                  <a:schemeClr val="tx1"/>
                </a:solidFill>
              </a:rPr>
              <a:t>彼女あり</a:t>
            </a:r>
            <a:endParaRPr kumimoji="1" lang="ja-JP" altLang="en-US" dirty="0">
              <a:solidFill>
                <a:schemeClr val="tx1"/>
              </a:solidFill>
            </a:endParaRPr>
          </a:p>
        </p:txBody>
      </p:sp>
      <p:sp>
        <p:nvSpPr>
          <p:cNvPr id="12" name="右矢印 11"/>
          <p:cNvSpPr/>
          <p:nvPr/>
        </p:nvSpPr>
        <p:spPr>
          <a:xfrm>
            <a:off x="3459296" y="2707179"/>
            <a:ext cx="1476260" cy="3131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rot="1303951">
            <a:off x="3453793" y="3017506"/>
            <a:ext cx="1476260" cy="3131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p:nvPr/>
        </p:nvSpPr>
        <p:spPr>
          <a:xfrm>
            <a:off x="6575632" y="4760777"/>
            <a:ext cx="1571531" cy="7294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彼氏、</a:t>
            </a:r>
            <a:br>
              <a:rPr kumimoji="1" lang="ja-JP" altLang="en-US" dirty="0" smtClean="0">
                <a:solidFill>
                  <a:schemeClr val="tx1"/>
                </a:solidFill>
              </a:rPr>
            </a:br>
            <a:r>
              <a:rPr kumimoji="1" lang="ja-JP" altLang="en-US" dirty="0" smtClean="0">
                <a:solidFill>
                  <a:schemeClr val="tx1"/>
                </a:solidFill>
              </a:rPr>
              <a:t>彼女あり</a:t>
            </a:r>
            <a:endParaRPr kumimoji="1" lang="ja-JP" altLang="en-US" dirty="0">
              <a:solidFill>
                <a:schemeClr val="tx1"/>
              </a:solidFill>
            </a:endParaRPr>
          </a:p>
        </p:txBody>
      </p:sp>
      <p:sp>
        <p:nvSpPr>
          <p:cNvPr id="16" name="右矢印 15"/>
          <p:cNvSpPr/>
          <p:nvPr/>
        </p:nvSpPr>
        <p:spPr>
          <a:xfrm>
            <a:off x="3665134" y="4987024"/>
            <a:ext cx="462709" cy="2769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p:cNvSpPr/>
          <p:nvPr/>
        </p:nvSpPr>
        <p:spPr>
          <a:xfrm>
            <a:off x="4317070" y="4760777"/>
            <a:ext cx="1571531" cy="7294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他の状況</a:t>
            </a:r>
            <a:endParaRPr kumimoji="1" lang="ja-JP" altLang="en-US" dirty="0">
              <a:solidFill>
                <a:schemeClr val="tx1"/>
              </a:solidFill>
            </a:endParaRPr>
          </a:p>
        </p:txBody>
      </p:sp>
      <p:sp>
        <p:nvSpPr>
          <p:cNvPr id="18" name="右矢印 17"/>
          <p:cNvSpPr/>
          <p:nvPr/>
        </p:nvSpPr>
        <p:spPr>
          <a:xfrm>
            <a:off x="6040290" y="4987024"/>
            <a:ext cx="462709" cy="2769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p:cNvSpPr/>
          <p:nvPr/>
        </p:nvSpPr>
        <p:spPr>
          <a:xfrm>
            <a:off x="5083337" y="3475627"/>
            <a:ext cx="2672966" cy="7294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ファーストフード利用しない</a:t>
            </a:r>
            <a:endParaRPr kumimoji="1" lang="ja-JP" altLang="en-US" dirty="0">
              <a:solidFill>
                <a:schemeClr val="tx1"/>
              </a:solidFill>
            </a:endParaRPr>
          </a:p>
        </p:txBody>
      </p:sp>
      <p:sp>
        <p:nvSpPr>
          <p:cNvPr id="21" name="楕円 20"/>
          <p:cNvSpPr/>
          <p:nvPr/>
        </p:nvSpPr>
        <p:spPr>
          <a:xfrm>
            <a:off x="775324" y="4769963"/>
            <a:ext cx="2672966" cy="7294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ファーストフード利用しない</a:t>
            </a:r>
            <a:endParaRPr kumimoji="1" lang="ja-JP" altLang="en-US" dirty="0">
              <a:solidFill>
                <a:schemeClr val="tx1"/>
              </a:solidFill>
            </a:endParaRPr>
          </a:p>
        </p:txBody>
      </p:sp>
    </p:spTree>
    <p:extLst>
      <p:ext uri="{BB962C8B-B14F-4D97-AF65-F5344CB8AC3E}">
        <p14:creationId xmlns:p14="http://schemas.microsoft.com/office/powerpoint/2010/main" val="6743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3</a:t>
            </a:fld>
            <a:endParaRPr lang="en-US" altLang="ja-JP"/>
          </a:p>
        </p:txBody>
      </p:sp>
      <p:sp>
        <p:nvSpPr>
          <p:cNvPr id="2" name="テキスト ボックス 1"/>
          <p:cNvSpPr txBox="1"/>
          <p:nvPr/>
        </p:nvSpPr>
        <p:spPr>
          <a:xfrm>
            <a:off x="5440680" y="5161298"/>
            <a:ext cx="2682240" cy="523220"/>
          </a:xfrm>
          <a:prstGeom prst="rect">
            <a:avLst/>
          </a:prstGeom>
          <a:noFill/>
        </p:spPr>
        <p:txBody>
          <a:bodyPr wrap="square" rtlCol="0">
            <a:spAutoFit/>
          </a:bodyPr>
          <a:lstStyle/>
          <a:p>
            <a:pPr algn="l"/>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タイプ</a:t>
            </a:r>
            <a:r>
              <a:rPr lang="en-US" altLang="ja-JP" sz="2800" dirty="0">
                <a:latin typeface="メイリオ" panose="020B0604030504040204" pitchFamily="50" charset="-128"/>
                <a:ea typeface="メイリオ" panose="020B0604030504040204" pitchFamily="50" charset="-128"/>
              </a:rPr>
              <a:t>B</a:t>
            </a:r>
            <a:endParaRPr kumimoji="1" lang="ja-JP" altLang="en-US" sz="2800" dirty="0" smtClean="0">
              <a:latin typeface="メイリオ" panose="020B0604030504040204" pitchFamily="50" charset="-128"/>
              <a:ea typeface="メイリオ" panose="020B0604030504040204" pitchFamily="50" charset="-128"/>
            </a:endParaRPr>
          </a:p>
        </p:txBody>
      </p:sp>
      <p:graphicFrame>
        <p:nvGraphicFramePr>
          <p:cNvPr id="5" name="グラフ 4"/>
          <p:cNvGraphicFramePr/>
          <p:nvPr>
            <p:extLst/>
          </p:nvPr>
        </p:nvGraphicFramePr>
        <p:xfrm>
          <a:off x="198120" y="1293484"/>
          <a:ext cx="4069080" cy="37331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extLst/>
          </p:nvPr>
        </p:nvGraphicFramePr>
        <p:xfrm>
          <a:off x="4622006" y="1147759"/>
          <a:ext cx="3862388" cy="3733185"/>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1478280" y="5179069"/>
            <a:ext cx="2682240" cy="523220"/>
          </a:xfrm>
          <a:prstGeom prst="rect">
            <a:avLst/>
          </a:prstGeom>
          <a:noFill/>
        </p:spPr>
        <p:txBody>
          <a:bodyPr wrap="square" rtlCol="0">
            <a:spAutoFit/>
          </a:bodyPr>
          <a:lstStyle/>
          <a:p>
            <a:pPr algn="l"/>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タイプ</a:t>
            </a:r>
            <a:r>
              <a:rPr lang="en-US" altLang="ja-JP" sz="2800" dirty="0" smtClean="0">
                <a:latin typeface="メイリオ" panose="020B0604030504040204" pitchFamily="50" charset="-128"/>
                <a:ea typeface="メイリオ" panose="020B0604030504040204" pitchFamily="50" charset="-128"/>
              </a:rPr>
              <a:t>1</a:t>
            </a:r>
            <a:endParaRPr kumimoji="1" lang="ja-JP" altLang="en-US" sz="28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45351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990600" y="283766"/>
            <a:ext cx="6736080" cy="612775"/>
          </a:xfrm>
        </p:spPr>
        <p:txBody>
          <a:bodyPr/>
          <a:lstStyle/>
          <a:p>
            <a:pPr algn="l" eaLnBrk="1" hangingPunct="1"/>
            <a:r>
              <a:rPr lang="ja-JP" altLang="en-US" sz="2800" dirty="0">
                <a:ea typeface="メイリオ" panose="020B0604030504040204" pitchFamily="50" charset="-128"/>
              </a:rPr>
              <a:t>今回</a:t>
            </a:r>
            <a:r>
              <a:rPr lang="ja-JP" altLang="en-US" sz="2800" dirty="0" smtClean="0">
                <a:ea typeface="メイリオ" panose="020B0604030504040204" pitchFamily="50" charset="-128"/>
              </a:rPr>
              <a:t>の作成するパワポのサンプルです</a:t>
            </a:r>
          </a:p>
        </p:txBody>
      </p:sp>
      <p:sp>
        <p:nvSpPr>
          <p:cNvPr id="14" name="テキスト ボックス 13"/>
          <p:cNvSpPr txBox="1"/>
          <p:nvPr/>
        </p:nvSpPr>
        <p:spPr>
          <a:xfrm>
            <a:off x="365760" y="928498"/>
            <a:ext cx="8458200" cy="1815882"/>
          </a:xfrm>
          <a:prstGeom prst="rect">
            <a:avLst/>
          </a:prstGeom>
          <a:noFill/>
        </p:spPr>
        <p:txBody>
          <a:bodyPr wrap="square" rtlCol="0">
            <a:spAutoFit/>
          </a:bodyPr>
          <a:lstStyle/>
          <a:p>
            <a:pPr algn="l"/>
            <a:r>
              <a:rPr lang="en-US" altLang="ja-JP" sz="2800" dirty="0" smtClean="0">
                <a:latin typeface="メイリオ" panose="020B0604030504040204" pitchFamily="50" charset="-128"/>
                <a:ea typeface="メイリオ" panose="020B0604030504040204" pitchFamily="50" charset="-128"/>
              </a:rPr>
              <a:t>xx</a:t>
            </a:r>
            <a:r>
              <a:rPr lang="ja-JP" altLang="en-US" sz="2800" dirty="0" smtClean="0">
                <a:latin typeface="メイリオ" panose="020B0604030504040204" pitchFamily="50" charset="-128"/>
                <a:ea typeface="メイリオ" panose="020B0604030504040204" pitchFamily="50" charset="-128"/>
              </a:rPr>
              <a:t>東</a:t>
            </a:r>
            <a:r>
              <a:rPr lang="ja-JP" altLang="en-US" sz="2800" dirty="0" smtClean="0">
                <a:latin typeface="メイリオ" panose="020B0604030504040204" pitchFamily="50" charset="-128"/>
                <a:ea typeface="メイリオ" panose="020B0604030504040204" pitchFamily="50" charset="-128"/>
              </a:rPr>
              <a:t>の生徒ってどう</a:t>
            </a:r>
            <a:r>
              <a:rPr lang="ja-JP" altLang="en-US" sz="2800" dirty="0" err="1" smtClean="0">
                <a:latin typeface="メイリオ" panose="020B0604030504040204" pitchFamily="50" charset="-128"/>
                <a:ea typeface="メイリオ" panose="020B0604030504040204" pitchFamily="50" charset="-128"/>
              </a:rPr>
              <a:t>よ</a:t>
            </a:r>
            <a:r>
              <a:rPr lang="ja-JP" altLang="en-US" sz="2800" dirty="0" smtClean="0">
                <a:latin typeface="メイリオ" panose="020B0604030504040204" pitchFamily="50" charset="-128"/>
                <a:ea typeface="メイリオ" panose="020B0604030504040204" pitchFamily="50" charset="-128"/>
              </a:rPr>
              <a:t>調査</a:t>
            </a:r>
            <a:r>
              <a:rPr lang="en-US" altLang="ja-JP" sz="2800" dirty="0" smtClean="0">
                <a:latin typeface="メイリオ" panose="020B0604030504040204" pitchFamily="50" charset="-128"/>
                <a:ea typeface="メイリオ" panose="020B0604030504040204" pitchFamily="50" charset="-128"/>
              </a:rPr>
              <a:t>2018</a:t>
            </a:r>
            <a:endParaRPr lang="ja-JP" altLang="en-US" sz="2800" dirty="0" smtClean="0">
              <a:latin typeface="メイリオ" panose="020B0604030504040204" pitchFamily="50" charset="-128"/>
              <a:ea typeface="メイリオ" panose="020B0604030504040204" pitchFamily="50" charset="-128"/>
            </a:endParaRPr>
          </a:p>
          <a:p>
            <a:pPr algn="l"/>
            <a:endParaRPr kumimoji="1" lang="ja-JP" altLang="en-US" sz="2800" dirty="0">
              <a:latin typeface="メイリオ" panose="020B0604030504040204" pitchFamily="50" charset="-128"/>
              <a:ea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rPr>
              <a:t>　調査</a:t>
            </a:r>
            <a:r>
              <a:rPr lang="ja-JP" altLang="en-US" sz="2800" dirty="0" smtClean="0">
                <a:latin typeface="メイリオ" panose="020B0604030504040204" pitchFamily="50" charset="-128"/>
                <a:ea typeface="メイリオ" panose="020B0604030504040204" pitchFamily="50" charset="-128"/>
              </a:rPr>
              <a:t>パワポサンプル</a:t>
            </a:r>
            <a:r>
              <a:rPr lang="en-US" altLang="ja-JP" sz="2800" dirty="0" smtClean="0">
                <a:latin typeface="メイリオ" panose="020B0604030504040204" pitchFamily="50" charset="-128"/>
                <a:ea typeface="メイリオ" panose="020B0604030504040204" pitchFamily="50" charset="-128"/>
              </a:rPr>
              <a:t>1.pdf</a:t>
            </a:r>
            <a:endParaRPr lang="ja-JP" altLang="en-US" sz="2800" dirty="0" smtClean="0">
              <a:latin typeface="メイリオ" panose="020B0604030504040204" pitchFamily="50" charset="-128"/>
              <a:ea typeface="メイリオ" panose="020B0604030504040204" pitchFamily="50" charset="-128"/>
            </a:endParaRPr>
          </a:p>
          <a:p>
            <a:pPr algn="l"/>
            <a:r>
              <a:rPr lang="ja-JP" altLang="en-US" sz="2800" dirty="0" smtClean="0">
                <a:latin typeface="メイリオ" panose="020B0604030504040204" pitchFamily="50" charset="-128"/>
                <a:ea typeface="メイリオ" panose="020B0604030504040204" pitchFamily="50" charset="-128"/>
              </a:rPr>
              <a:t>	</a:t>
            </a:r>
            <a:r>
              <a:rPr lang="en-US" altLang="ja-JP" sz="2800" dirty="0" smtClean="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調査パワポサンプル</a:t>
            </a:r>
            <a:r>
              <a:rPr lang="en-US" altLang="ja-JP" sz="2800" dirty="0">
                <a:latin typeface="メイリオ" panose="020B0604030504040204" pitchFamily="50" charset="-128"/>
                <a:ea typeface="メイリオ" panose="020B0604030504040204" pitchFamily="50" charset="-128"/>
              </a:rPr>
              <a:t>5.pdf</a:t>
            </a:r>
            <a:endParaRPr kumimoji="1" lang="ja-JP" altLang="en-US" sz="28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203960" y="1836439"/>
            <a:ext cx="4526280" cy="369332"/>
          </a:xfrm>
          <a:prstGeom prst="rect">
            <a:avLst/>
          </a:prstGeom>
          <a:noFill/>
        </p:spPr>
        <p:txBody>
          <a:bodyPr wrap="square" rtlCol="0">
            <a:spAutoFit/>
          </a:bodyPr>
          <a:lstStyle/>
          <a:p>
            <a:pPr algn="l"/>
            <a:endParaRPr kumimoji="1" lang="ja-JP" altLang="en-US" dirty="0"/>
          </a:p>
        </p:txBody>
      </p:sp>
      <p:graphicFrame>
        <p:nvGraphicFramePr>
          <p:cNvPr id="4" name="表 3"/>
          <p:cNvGraphicFramePr>
            <a:graphicFrameLocks noGrp="1"/>
          </p:cNvGraphicFramePr>
          <p:nvPr>
            <p:extLst/>
          </p:nvPr>
        </p:nvGraphicFramePr>
        <p:xfrm>
          <a:off x="586740" y="2883017"/>
          <a:ext cx="7543800" cy="2611120"/>
        </p:xfrm>
        <a:graphic>
          <a:graphicData uri="http://schemas.openxmlformats.org/drawingml/2006/table">
            <a:tbl>
              <a:tblPr firstRow="1" bandRow="1">
                <a:tableStyleId>{5C22544A-7EE6-4342-B048-85BDC9FD1C3A}</a:tableStyleId>
              </a:tblPr>
              <a:tblGrid>
                <a:gridCol w="1691640">
                  <a:extLst>
                    <a:ext uri="{9D8B030D-6E8A-4147-A177-3AD203B41FA5}">
                      <a16:colId xmlns:a16="http://schemas.microsoft.com/office/drawing/2014/main" val="488407140"/>
                    </a:ext>
                  </a:extLst>
                </a:gridCol>
                <a:gridCol w="5852160">
                  <a:extLst>
                    <a:ext uri="{9D8B030D-6E8A-4147-A177-3AD203B41FA5}">
                      <a16:colId xmlns:a16="http://schemas.microsoft.com/office/drawing/2014/main" val="3386855265"/>
                    </a:ext>
                  </a:extLst>
                </a:gridCol>
              </a:tblGrid>
              <a:tr h="522224">
                <a:tc>
                  <a:txBody>
                    <a:bodyPr/>
                    <a:lstStyle/>
                    <a:p>
                      <a:r>
                        <a:rPr kumimoji="1" lang="ja-JP" altLang="en-US" sz="2000" b="0" dirty="0" smtClean="0">
                          <a:solidFill>
                            <a:schemeClr val="tx1"/>
                          </a:solidFill>
                          <a:latin typeface="メイリオ" panose="020B0604030504040204" pitchFamily="50" charset="-128"/>
                          <a:ea typeface="メイリオ" panose="020B0604030504040204" pitchFamily="50" charset="-128"/>
                        </a:rPr>
                        <a:t>サンプル</a:t>
                      </a:r>
                      <a:r>
                        <a:rPr kumimoji="1" lang="en-US" altLang="ja-JP" sz="2000" b="0" dirty="0" smtClean="0">
                          <a:solidFill>
                            <a:schemeClr val="tx1"/>
                          </a:solidFill>
                          <a:latin typeface="メイリオ" panose="020B0604030504040204" pitchFamily="50" charset="-128"/>
                          <a:ea typeface="メイリオ" panose="020B0604030504040204" pitchFamily="50" charset="-128"/>
                        </a:rPr>
                        <a:t>1</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latin typeface="メイリオ" panose="020B0604030504040204" pitchFamily="50" charset="-128"/>
                          <a:ea typeface="メイリオ" panose="020B0604030504040204" pitchFamily="50" charset="-128"/>
                        </a:rPr>
                        <a:t>有意義に時間を使えている⼈はどんな⼈</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4847840"/>
                  </a:ext>
                </a:extLst>
              </a:tr>
              <a:tr h="522224">
                <a:tc>
                  <a:txBody>
                    <a:bodyPr/>
                    <a:lstStyle/>
                    <a:p>
                      <a:r>
                        <a:rPr kumimoji="1" lang="ja-JP" altLang="en-US" sz="2000" b="0" dirty="0" smtClean="0">
                          <a:solidFill>
                            <a:schemeClr val="tx1"/>
                          </a:solidFill>
                          <a:latin typeface="メイリオ" panose="020B0604030504040204" pitchFamily="50" charset="-128"/>
                          <a:ea typeface="メイリオ" panose="020B0604030504040204" pitchFamily="50" charset="-128"/>
                        </a:rPr>
                        <a:t>サンプル</a:t>
                      </a:r>
                      <a:r>
                        <a:rPr kumimoji="1" lang="en-US" altLang="ja-JP" sz="2000" b="0" dirty="0" smtClean="0">
                          <a:solidFill>
                            <a:schemeClr val="tx1"/>
                          </a:solidFill>
                          <a:latin typeface="メイリオ" panose="020B0604030504040204" pitchFamily="50" charset="-128"/>
                          <a:ea typeface="メイリオ" panose="020B0604030504040204" pitchFamily="50" charset="-128"/>
                        </a:rPr>
                        <a:t>2</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latin typeface="メイリオ" panose="020B0604030504040204" pitchFamily="50" charset="-128"/>
                          <a:ea typeface="メイリオ" panose="020B0604030504040204" pitchFamily="50" charset="-128"/>
                        </a:rPr>
                        <a:t>部活動の参加より違い</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5785034"/>
                  </a:ext>
                </a:extLst>
              </a:tr>
              <a:tr h="522224">
                <a:tc>
                  <a:txBody>
                    <a:bodyPr/>
                    <a:lstStyle/>
                    <a:p>
                      <a:r>
                        <a:rPr kumimoji="1" lang="ja-JP" altLang="en-US" sz="2000" b="0" dirty="0" smtClean="0">
                          <a:solidFill>
                            <a:schemeClr val="tx1"/>
                          </a:solidFill>
                          <a:latin typeface="メイリオ" panose="020B0604030504040204" pitchFamily="50" charset="-128"/>
                          <a:ea typeface="メイリオ" panose="020B0604030504040204" pitchFamily="50" charset="-128"/>
                        </a:rPr>
                        <a:t>サンプル</a:t>
                      </a:r>
                      <a:r>
                        <a:rPr kumimoji="1" lang="en-US" altLang="ja-JP" sz="2000" b="0" dirty="0" smtClean="0">
                          <a:solidFill>
                            <a:schemeClr val="tx1"/>
                          </a:solidFill>
                          <a:latin typeface="メイリオ" panose="020B0604030504040204" pitchFamily="50" charset="-128"/>
                          <a:ea typeface="メイリオ" panose="020B0604030504040204" pitchFamily="50" charset="-128"/>
                        </a:rPr>
                        <a:t>3</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latin typeface="メイリオ" panose="020B0604030504040204" pitchFamily="50" charset="-128"/>
                          <a:ea typeface="メイリオ" panose="020B0604030504040204" pitchFamily="50" charset="-128"/>
                        </a:rPr>
                        <a:t>男⼥のライフスタイルの違い</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7881672"/>
                  </a:ext>
                </a:extLst>
              </a:tr>
              <a:tr h="522224">
                <a:tc>
                  <a:txBody>
                    <a:bodyPr/>
                    <a:lstStyle/>
                    <a:p>
                      <a:r>
                        <a:rPr kumimoji="1" lang="ja-JP" altLang="en-US" sz="2000" b="0" dirty="0" smtClean="0">
                          <a:solidFill>
                            <a:schemeClr val="tx1"/>
                          </a:solidFill>
                          <a:latin typeface="メイリオ" panose="020B0604030504040204" pitchFamily="50" charset="-128"/>
                          <a:ea typeface="メイリオ" panose="020B0604030504040204" pitchFamily="50" charset="-128"/>
                        </a:rPr>
                        <a:t>サンプル</a:t>
                      </a:r>
                      <a:r>
                        <a:rPr kumimoji="1" lang="en-US" altLang="ja-JP" sz="2000" b="0" dirty="0" smtClean="0">
                          <a:solidFill>
                            <a:schemeClr val="tx1"/>
                          </a:solidFill>
                          <a:latin typeface="メイリオ" panose="020B0604030504040204" pitchFamily="50" charset="-128"/>
                          <a:ea typeface="メイリオ" panose="020B0604030504040204" pitchFamily="50" charset="-128"/>
                        </a:rPr>
                        <a:t>4</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latin typeface="メイリオ" panose="020B0604030504040204" pitchFamily="50" charset="-128"/>
                          <a:ea typeface="メイリオ" panose="020B0604030504040204" pitchFamily="50" charset="-128"/>
                        </a:rPr>
                        <a:t>生活スタイルについて</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0348427"/>
                  </a:ext>
                </a:extLst>
              </a:tr>
              <a:tr h="522224">
                <a:tc>
                  <a:txBody>
                    <a:bodyPr/>
                    <a:lstStyle/>
                    <a:p>
                      <a:r>
                        <a:rPr kumimoji="1" lang="ja-JP" altLang="en-US" sz="2000" b="0" dirty="0" smtClean="0">
                          <a:solidFill>
                            <a:schemeClr val="tx1"/>
                          </a:solidFill>
                          <a:latin typeface="メイリオ" panose="020B0604030504040204" pitchFamily="50" charset="-128"/>
                          <a:ea typeface="メイリオ" panose="020B0604030504040204" pitchFamily="50" charset="-128"/>
                        </a:rPr>
                        <a:t>サンプル</a:t>
                      </a:r>
                      <a:r>
                        <a:rPr kumimoji="1" lang="en-US" altLang="ja-JP" sz="2000" b="0" dirty="0" smtClean="0">
                          <a:solidFill>
                            <a:schemeClr val="tx1"/>
                          </a:solidFill>
                          <a:latin typeface="メイリオ" panose="020B0604030504040204" pitchFamily="50" charset="-128"/>
                          <a:ea typeface="メイリオ" panose="020B0604030504040204" pitchFamily="50" charset="-128"/>
                        </a:rPr>
                        <a:t>5</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latin typeface="メイリオ" panose="020B0604030504040204" pitchFamily="50" charset="-128"/>
                          <a:ea typeface="メイリオ" panose="020B0604030504040204" pitchFamily="50" charset="-128"/>
                        </a:rPr>
                        <a:t>平日に少しでも勉強する人としない人の違い</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4470770"/>
                  </a:ext>
                </a:extLst>
              </a:tr>
            </a:tbl>
          </a:graphicData>
        </a:graphic>
      </p:graphicFrame>
    </p:spTree>
    <p:extLst>
      <p:ext uri="{BB962C8B-B14F-4D97-AF65-F5344CB8AC3E}">
        <p14:creationId xmlns:p14="http://schemas.microsoft.com/office/powerpoint/2010/main" val="1559197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bwMode="auto">
          <a:xfrm>
            <a:off x="0" y="5458460"/>
            <a:ext cx="4246563" cy="1061403"/>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47" name="スライド番号プレースホルダー 3"/>
          <p:cNvSpPr>
            <a:spLocks noGrp="1"/>
          </p:cNvSpPr>
          <p:nvPr>
            <p:ph type="sldNum" sz="quarter" idx="12"/>
          </p:nvPr>
        </p:nvSpPr>
        <p:spPr/>
        <p:txBody>
          <a:bodyPr/>
          <a:lstStyle/>
          <a:p>
            <a:fld id="{37D4F725-0D1F-4095-B802-82807B405A3B}" type="slidenum">
              <a:rPr lang="en-US" altLang="ja-JP"/>
              <a:pPr/>
              <a:t>5</a:t>
            </a:fld>
            <a:endParaRPr lang="en-US" altLang="ja-JP"/>
          </a:p>
        </p:txBody>
      </p:sp>
      <p:sp>
        <p:nvSpPr>
          <p:cNvPr id="16386" name="Text Box 2"/>
          <p:cNvSpPr txBox="1">
            <a:spLocks noChangeArrowheads="1"/>
          </p:cNvSpPr>
          <p:nvPr/>
        </p:nvSpPr>
        <p:spPr bwMode="auto">
          <a:xfrm>
            <a:off x="401003" y="199421"/>
            <a:ext cx="5562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補足</a:t>
            </a:r>
            <a:r>
              <a:rPr lang="en-US" altLang="ja-JP" sz="2800" dirty="0" smtClean="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調査</a:t>
            </a:r>
            <a:r>
              <a:rPr lang="ja-JP" altLang="en-US" sz="2800" dirty="0">
                <a:latin typeface="メイリオ" panose="020B0604030504040204" pitchFamily="50" charset="-128"/>
                <a:ea typeface="メイリオ" panose="020B0604030504040204" pitchFamily="50" charset="-128"/>
              </a:rPr>
              <a:t>の流れ</a:t>
            </a:r>
          </a:p>
        </p:txBody>
      </p:sp>
      <p:grpSp>
        <p:nvGrpSpPr>
          <p:cNvPr id="16588" name="Group 204"/>
          <p:cNvGrpSpPr>
            <a:grpSpLocks/>
          </p:cNvGrpSpPr>
          <p:nvPr/>
        </p:nvGrpSpPr>
        <p:grpSpPr bwMode="auto">
          <a:xfrm>
            <a:off x="211138" y="684213"/>
            <a:ext cx="5897562" cy="5700712"/>
            <a:chOff x="133" y="431"/>
            <a:chExt cx="3715" cy="3591"/>
          </a:xfrm>
          <a:noFill/>
        </p:grpSpPr>
        <p:sp>
          <p:nvSpPr>
            <p:cNvPr id="16536" name="Text Box 152"/>
            <p:cNvSpPr txBox="1">
              <a:spLocks noChangeArrowheads="1"/>
            </p:cNvSpPr>
            <p:nvPr/>
          </p:nvSpPr>
          <p:spPr bwMode="auto">
            <a:xfrm>
              <a:off x="153" y="431"/>
              <a:ext cx="985" cy="213"/>
            </a:xfrm>
            <a:prstGeom prst="rect">
              <a:avLst/>
            </a:prstGeom>
            <a:grp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調査計画</a:t>
              </a:r>
            </a:p>
          </p:txBody>
        </p:sp>
        <p:sp>
          <p:nvSpPr>
            <p:cNvPr id="16537" name="Text Box 153"/>
            <p:cNvSpPr txBox="1">
              <a:spLocks noChangeArrowheads="1"/>
            </p:cNvSpPr>
            <p:nvPr/>
          </p:nvSpPr>
          <p:spPr bwMode="auto">
            <a:xfrm>
              <a:off x="1371" y="518"/>
              <a:ext cx="1008" cy="21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調査目的</a:t>
              </a:r>
            </a:p>
          </p:txBody>
        </p:sp>
        <p:sp>
          <p:nvSpPr>
            <p:cNvPr id="16542" name="Text Box 158"/>
            <p:cNvSpPr txBox="1">
              <a:spLocks noChangeArrowheads="1"/>
            </p:cNvSpPr>
            <p:nvPr/>
          </p:nvSpPr>
          <p:spPr bwMode="auto">
            <a:xfrm>
              <a:off x="156" y="1657"/>
              <a:ext cx="985" cy="213"/>
            </a:xfrm>
            <a:prstGeom prst="rect">
              <a:avLst/>
            </a:prstGeom>
            <a:grp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準備</a:t>
              </a:r>
            </a:p>
          </p:txBody>
        </p:sp>
        <p:sp>
          <p:nvSpPr>
            <p:cNvPr id="16543" name="Text Box 159"/>
            <p:cNvSpPr txBox="1">
              <a:spLocks noChangeArrowheads="1"/>
            </p:cNvSpPr>
            <p:nvPr/>
          </p:nvSpPr>
          <p:spPr bwMode="auto">
            <a:xfrm>
              <a:off x="162" y="2559"/>
              <a:ext cx="985" cy="213"/>
            </a:xfrm>
            <a:prstGeom prst="rect">
              <a:avLst/>
            </a:prstGeom>
            <a:grp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実施</a:t>
              </a:r>
            </a:p>
          </p:txBody>
        </p:sp>
        <p:sp>
          <p:nvSpPr>
            <p:cNvPr id="16544" name="Text Box 160"/>
            <p:cNvSpPr txBox="1">
              <a:spLocks noChangeArrowheads="1"/>
            </p:cNvSpPr>
            <p:nvPr/>
          </p:nvSpPr>
          <p:spPr bwMode="auto">
            <a:xfrm>
              <a:off x="158" y="2901"/>
              <a:ext cx="994" cy="213"/>
            </a:xfrm>
            <a:prstGeom prst="rect">
              <a:avLst/>
            </a:prstGeom>
            <a:grp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データ作成</a:t>
              </a:r>
            </a:p>
          </p:txBody>
        </p:sp>
        <p:sp>
          <p:nvSpPr>
            <p:cNvPr id="16545" name="Text Box 161"/>
            <p:cNvSpPr txBox="1">
              <a:spLocks noChangeArrowheads="1"/>
            </p:cNvSpPr>
            <p:nvPr/>
          </p:nvSpPr>
          <p:spPr bwMode="auto">
            <a:xfrm>
              <a:off x="133" y="3499"/>
              <a:ext cx="1004" cy="213"/>
            </a:xfrm>
            <a:prstGeom prst="rect">
              <a:avLst/>
            </a:prstGeom>
            <a:grp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集計・分析</a:t>
              </a:r>
            </a:p>
          </p:txBody>
        </p:sp>
        <p:sp>
          <p:nvSpPr>
            <p:cNvPr id="16546" name="Text Box 162"/>
            <p:cNvSpPr txBox="1">
              <a:spLocks noChangeArrowheads="1"/>
            </p:cNvSpPr>
            <p:nvPr/>
          </p:nvSpPr>
          <p:spPr bwMode="auto">
            <a:xfrm>
              <a:off x="1365" y="788"/>
              <a:ext cx="1008" cy="21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調査対象</a:t>
              </a:r>
            </a:p>
          </p:txBody>
        </p:sp>
        <p:sp>
          <p:nvSpPr>
            <p:cNvPr id="16547" name="Text Box 163"/>
            <p:cNvSpPr txBox="1">
              <a:spLocks noChangeArrowheads="1"/>
            </p:cNvSpPr>
            <p:nvPr/>
          </p:nvSpPr>
          <p:spPr bwMode="auto">
            <a:xfrm>
              <a:off x="1360" y="1067"/>
              <a:ext cx="1008" cy="21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調査方法</a:t>
              </a:r>
            </a:p>
          </p:txBody>
        </p:sp>
        <p:sp>
          <p:nvSpPr>
            <p:cNvPr id="16548" name="Text Box 164"/>
            <p:cNvSpPr txBox="1">
              <a:spLocks noChangeArrowheads="1"/>
            </p:cNvSpPr>
            <p:nvPr/>
          </p:nvSpPr>
          <p:spPr bwMode="auto">
            <a:xfrm>
              <a:off x="1365" y="1355"/>
              <a:ext cx="1008" cy="21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調査項目</a:t>
              </a:r>
            </a:p>
          </p:txBody>
        </p:sp>
        <p:sp>
          <p:nvSpPr>
            <p:cNvPr id="16549" name="Text Box 165"/>
            <p:cNvSpPr txBox="1">
              <a:spLocks noChangeArrowheads="1"/>
            </p:cNvSpPr>
            <p:nvPr/>
          </p:nvSpPr>
          <p:spPr bwMode="auto">
            <a:xfrm>
              <a:off x="2675" y="513"/>
              <a:ext cx="1008" cy="21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スケジュール</a:t>
              </a:r>
            </a:p>
          </p:txBody>
        </p:sp>
        <p:sp>
          <p:nvSpPr>
            <p:cNvPr id="16550" name="Text Box 166"/>
            <p:cNvSpPr txBox="1">
              <a:spLocks noChangeArrowheads="1"/>
            </p:cNvSpPr>
            <p:nvPr/>
          </p:nvSpPr>
          <p:spPr bwMode="auto">
            <a:xfrm>
              <a:off x="2678" y="810"/>
              <a:ext cx="1170" cy="213"/>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600">
                  <a:latin typeface="メイリオ" panose="020B0604030504040204" pitchFamily="50" charset="-128"/>
                  <a:ea typeface="メイリオ" panose="020B0604030504040204" pitchFamily="50" charset="-128"/>
                </a:rPr>
                <a:t>要員・作業分担</a:t>
              </a:r>
            </a:p>
          </p:txBody>
        </p:sp>
        <p:sp>
          <p:nvSpPr>
            <p:cNvPr id="16551" name="Text Box 167"/>
            <p:cNvSpPr txBox="1">
              <a:spLocks noChangeArrowheads="1"/>
            </p:cNvSpPr>
            <p:nvPr/>
          </p:nvSpPr>
          <p:spPr bwMode="auto">
            <a:xfrm>
              <a:off x="1379" y="1661"/>
              <a:ext cx="1008" cy="21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質問票作成</a:t>
              </a:r>
            </a:p>
          </p:txBody>
        </p:sp>
        <p:sp>
          <p:nvSpPr>
            <p:cNvPr id="16552" name="Text Box 168"/>
            <p:cNvSpPr txBox="1">
              <a:spLocks noChangeArrowheads="1"/>
            </p:cNvSpPr>
            <p:nvPr/>
          </p:nvSpPr>
          <p:spPr bwMode="auto">
            <a:xfrm>
              <a:off x="1374" y="1959"/>
              <a:ext cx="1008" cy="21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実施準備</a:t>
              </a:r>
            </a:p>
          </p:txBody>
        </p:sp>
        <p:sp>
          <p:nvSpPr>
            <p:cNvPr id="16553" name="Text Box 169"/>
            <p:cNvSpPr txBox="1">
              <a:spLocks noChangeArrowheads="1"/>
            </p:cNvSpPr>
            <p:nvPr/>
          </p:nvSpPr>
          <p:spPr bwMode="auto">
            <a:xfrm>
              <a:off x="1388" y="2256"/>
              <a:ext cx="1008" cy="218"/>
            </a:xfrm>
            <a:prstGeom prst="rect">
              <a:avLst/>
            </a:prstGeom>
            <a:grp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予備調査</a:t>
              </a:r>
            </a:p>
          </p:txBody>
        </p:sp>
        <p:sp>
          <p:nvSpPr>
            <p:cNvPr id="16554" name="Text Box 170"/>
            <p:cNvSpPr txBox="1">
              <a:spLocks noChangeArrowheads="1"/>
            </p:cNvSpPr>
            <p:nvPr/>
          </p:nvSpPr>
          <p:spPr bwMode="auto">
            <a:xfrm>
              <a:off x="1374" y="2890"/>
              <a:ext cx="1008" cy="21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データ入力</a:t>
              </a:r>
            </a:p>
          </p:txBody>
        </p:sp>
        <p:sp>
          <p:nvSpPr>
            <p:cNvPr id="16555" name="Text Box 171"/>
            <p:cNvSpPr txBox="1">
              <a:spLocks noChangeArrowheads="1"/>
            </p:cNvSpPr>
            <p:nvPr/>
          </p:nvSpPr>
          <p:spPr bwMode="auto">
            <a:xfrm>
              <a:off x="1378" y="3150"/>
              <a:ext cx="1008" cy="21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データ確認</a:t>
              </a:r>
            </a:p>
          </p:txBody>
        </p:sp>
        <p:sp>
          <p:nvSpPr>
            <p:cNvPr id="16556" name="Text Box 172"/>
            <p:cNvSpPr txBox="1">
              <a:spLocks noChangeArrowheads="1"/>
            </p:cNvSpPr>
            <p:nvPr/>
          </p:nvSpPr>
          <p:spPr bwMode="auto">
            <a:xfrm>
              <a:off x="1369" y="3507"/>
              <a:ext cx="1008" cy="21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要約</a:t>
              </a:r>
              <a:r>
                <a:rPr lang="en-US" altLang="ja-JP" sz="1600">
                  <a:latin typeface="メイリオ" panose="020B0604030504040204" pitchFamily="50" charset="-128"/>
                  <a:ea typeface="メイリオ" panose="020B0604030504040204" pitchFamily="50" charset="-128"/>
                </a:rPr>
                <a:t>&amp;</a:t>
              </a:r>
              <a:r>
                <a:rPr lang="ja-JP" altLang="en-US" sz="1600">
                  <a:latin typeface="メイリオ" panose="020B0604030504040204" pitchFamily="50" charset="-128"/>
                  <a:ea typeface="メイリオ" panose="020B0604030504040204" pitchFamily="50" charset="-128"/>
                </a:rPr>
                <a:t>集計</a:t>
              </a:r>
            </a:p>
          </p:txBody>
        </p:sp>
        <p:sp>
          <p:nvSpPr>
            <p:cNvPr id="16557" name="Text Box 173"/>
            <p:cNvSpPr txBox="1">
              <a:spLocks noChangeArrowheads="1"/>
            </p:cNvSpPr>
            <p:nvPr/>
          </p:nvSpPr>
          <p:spPr bwMode="auto">
            <a:xfrm>
              <a:off x="1373" y="3804"/>
              <a:ext cx="1008" cy="21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a:latin typeface="メイリオ" panose="020B0604030504040204" pitchFamily="50" charset="-128"/>
                  <a:ea typeface="メイリオ" panose="020B0604030504040204" pitchFamily="50" charset="-128"/>
                </a:rPr>
                <a:t>分析</a:t>
              </a:r>
              <a:r>
                <a:rPr lang="en-US" altLang="ja-JP" sz="1600">
                  <a:latin typeface="メイリオ" panose="020B0604030504040204" pitchFamily="50" charset="-128"/>
                  <a:ea typeface="メイリオ" panose="020B0604030504040204" pitchFamily="50" charset="-128"/>
                </a:rPr>
                <a:t>:</a:t>
              </a:r>
              <a:r>
                <a:rPr lang="ja-JP" altLang="en-US" sz="1600">
                  <a:latin typeface="メイリオ" panose="020B0604030504040204" pitchFamily="50" charset="-128"/>
                  <a:ea typeface="メイリオ" panose="020B0604030504040204" pitchFamily="50" charset="-128"/>
                </a:rPr>
                <a:t>統計処理</a:t>
              </a:r>
            </a:p>
          </p:txBody>
        </p:sp>
        <p:sp>
          <p:nvSpPr>
            <p:cNvPr id="16558" name="Line 174"/>
            <p:cNvSpPr>
              <a:spLocks noChangeShapeType="1"/>
            </p:cNvSpPr>
            <p:nvPr/>
          </p:nvSpPr>
          <p:spPr bwMode="auto">
            <a:xfrm>
              <a:off x="667" y="677"/>
              <a:ext cx="0" cy="970"/>
            </a:xfrm>
            <a:prstGeom prst="line">
              <a:avLst/>
            </a:prstGeom>
            <a:grpFill/>
            <a:ln w="9525">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59" name="Line 175"/>
            <p:cNvSpPr>
              <a:spLocks noChangeShapeType="1"/>
            </p:cNvSpPr>
            <p:nvPr/>
          </p:nvSpPr>
          <p:spPr bwMode="auto">
            <a:xfrm>
              <a:off x="658" y="1912"/>
              <a:ext cx="0" cy="640"/>
            </a:xfrm>
            <a:prstGeom prst="line">
              <a:avLst/>
            </a:prstGeom>
            <a:grpFill/>
            <a:ln w="9525">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60" name="Line 176"/>
            <p:cNvSpPr>
              <a:spLocks noChangeShapeType="1"/>
            </p:cNvSpPr>
            <p:nvPr/>
          </p:nvSpPr>
          <p:spPr bwMode="auto">
            <a:xfrm>
              <a:off x="649" y="2799"/>
              <a:ext cx="0" cy="91"/>
            </a:xfrm>
            <a:prstGeom prst="line">
              <a:avLst/>
            </a:prstGeom>
            <a:grpFill/>
            <a:ln w="9525">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61" name="Line 177"/>
            <p:cNvSpPr>
              <a:spLocks noChangeShapeType="1"/>
            </p:cNvSpPr>
            <p:nvPr/>
          </p:nvSpPr>
          <p:spPr bwMode="auto">
            <a:xfrm>
              <a:off x="640" y="3146"/>
              <a:ext cx="0" cy="347"/>
            </a:xfrm>
            <a:prstGeom prst="line">
              <a:avLst/>
            </a:prstGeom>
            <a:grpFill/>
            <a:ln w="9525">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62" name="Line 178"/>
            <p:cNvSpPr>
              <a:spLocks noChangeShapeType="1"/>
            </p:cNvSpPr>
            <p:nvPr/>
          </p:nvSpPr>
          <p:spPr bwMode="auto">
            <a:xfrm>
              <a:off x="1142" y="476"/>
              <a:ext cx="1390"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63" name="Line 179"/>
            <p:cNvSpPr>
              <a:spLocks noChangeShapeType="1"/>
            </p:cNvSpPr>
            <p:nvPr/>
          </p:nvSpPr>
          <p:spPr bwMode="auto">
            <a:xfrm>
              <a:off x="1234" y="458"/>
              <a:ext cx="0" cy="1006"/>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64" name="Line 180"/>
            <p:cNvSpPr>
              <a:spLocks noChangeShapeType="1"/>
            </p:cNvSpPr>
            <p:nvPr/>
          </p:nvSpPr>
          <p:spPr bwMode="auto">
            <a:xfrm>
              <a:off x="1243" y="632"/>
              <a:ext cx="119"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65" name="Line 181"/>
            <p:cNvSpPr>
              <a:spLocks noChangeShapeType="1"/>
            </p:cNvSpPr>
            <p:nvPr/>
          </p:nvSpPr>
          <p:spPr bwMode="auto">
            <a:xfrm>
              <a:off x="1234" y="906"/>
              <a:ext cx="119"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67" name="Line 183"/>
            <p:cNvSpPr>
              <a:spLocks noChangeShapeType="1"/>
            </p:cNvSpPr>
            <p:nvPr/>
          </p:nvSpPr>
          <p:spPr bwMode="auto">
            <a:xfrm>
              <a:off x="1234" y="1180"/>
              <a:ext cx="119"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68" name="Line 184"/>
            <p:cNvSpPr>
              <a:spLocks noChangeShapeType="1"/>
            </p:cNvSpPr>
            <p:nvPr/>
          </p:nvSpPr>
          <p:spPr bwMode="auto">
            <a:xfrm>
              <a:off x="1234" y="1455"/>
              <a:ext cx="128"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69" name="Line 185"/>
            <p:cNvSpPr>
              <a:spLocks noChangeShapeType="1"/>
            </p:cNvSpPr>
            <p:nvPr/>
          </p:nvSpPr>
          <p:spPr bwMode="auto">
            <a:xfrm>
              <a:off x="2541" y="458"/>
              <a:ext cx="0" cy="475"/>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70" name="Line 186"/>
            <p:cNvSpPr>
              <a:spLocks noChangeShapeType="1"/>
            </p:cNvSpPr>
            <p:nvPr/>
          </p:nvSpPr>
          <p:spPr bwMode="auto">
            <a:xfrm>
              <a:off x="2532" y="613"/>
              <a:ext cx="147"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71" name="Line 187"/>
            <p:cNvSpPr>
              <a:spLocks noChangeShapeType="1"/>
            </p:cNvSpPr>
            <p:nvPr/>
          </p:nvSpPr>
          <p:spPr bwMode="auto">
            <a:xfrm>
              <a:off x="2541" y="924"/>
              <a:ext cx="138"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72" name="Line 188"/>
            <p:cNvSpPr>
              <a:spLocks noChangeShapeType="1"/>
            </p:cNvSpPr>
            <p:nvPr/>
          </p:nvSpPr>
          <p:spPr bwMode="auto">
            <a:xfrm>
              <a:off x="1152" y="1775"/>
              <a:ext cx="210"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73" name="Line 189"/>
            <p:cNvSpPr>
              <a:spLocks noChangeShapeType="1"/>
            </p:cNvSpPr>
            <p:nvPr/>
          </p:nvSpPr>
          <p:spPr bwMode="auto">
            <a:xfrm>
              <a:off x="1252" y="2049"/>
              <a:ext cx="119"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74" name="Line 190"/>
            <p:cNvSpPr>
              <a:spLocks noChangeShapeType="1"/>
            </p:cNvSpPr>
            <p:nvPr/>
          </p:nvSpPr>
          <p:spPr bwMode="auto">
            <a:xfrm>
              <a:off x="1261" y="2369"/>
              <a:ext cx="110"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75" name="Line 191"/>
            <p:cNvSpPr>
              <a:spLocks noChangeShapeType="1"/>
            </p:cNvSpPr>
            <p:nvPr/>
          </p:nvSpPr>
          <p:spPr bwMode="auto">
            <a:xfrm>
              <a:off x="1252" y="1765"/>
              <a:ext cx="0" cy="604"/>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76" name="Line 192"/>
            <p:cNvSpPr>
              <a:spLocks noChangeShapeType="1"/>
            </p:cNvSpPr>
            <p:nvPr/>
          </p:nvSpPr>
          <p:spPr bwMode="auto">
            <a:xfrm>
              <a:off x="1152" y="3018"/>
              <a:ext cx="210"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77" name="Line 193"/>
            <p:cNvSpPr>
              <a:spLocks noChangeShapeType="1"/>
            </p:cNvSpPr>
            <p:nvPr/>
          </p:nvSpPr>
          <p:spPr bwMode="auto">
            <a:xfrm>
              <a:off x="1261" y="3027"/>
              <a:ext cx="0" cy="22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79" name="Line 195"/>
            <p:cNvSpPr>
              <a:spLocks noChangeShapeType="1"/>
            </p:cNvSpPr>
            <p:nvPr/>
          </p:nvSpPr>
          <p:spPr bwMode="auto">
            <a:xfrm>
              <a:off x="1252" y="3256"/>
              <a:ext cx="119"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80" name="Line 196"/>
            <p:cNvSpPr>
              <a:spLocks noChangeShapeType="1"/>
            </p:cNvSpPr>
            <p:nvPr/>
          </p:nvSpPr>
          <p:spPr bwMode="auto">
            <a:xfrm>
              <a:off x="1143" y="3621"/>
              <a:ext cx="219"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81" name="Line 197"/>
            <p:cNvSpPr>
              <a:spLocks noChangeShapeType="1"/>
            </p:cNvSpPr>
            <p:nvPr/>
          </p:nvSpPr>
          <p:spPr bwMode="auto">
            <a:xfrm>
              <a:off x="1261" y="3603"/>
              <a:ext cx="0" cy="32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sp>
          <p:nvSpPr>
            <p:cNvPr id="16582" name="Line 198"/>
            <p:cNvSpPr>
              <a:spLocks noChangeShapeType="1"/>
            </p:cNvSpPr>
            <p:nvPr/>
          </p:nvSpPr>
          <p:spPr bwMode="auto">
            <a:xfrm>
              <a:off x="1252" y="3905"/>
              <a:ext cx="119"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メイリオ" panose="020B0604030504040204" pitchFamily="50" charset="-128"/>
                <a:ea typeface="メイリオ" panose="020B0604030504040204" pitchFamily="50" charset="-128"/>
              </a:endParaRPr>
            </a:p>
          </p:txBody>
        </p:sp>
      </p:grpSp>
      <p:pic>
        <p:nvPicPr>
          <p:cNvPr id="16583" name="Picture 199" descr="A12A_教師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75" y="3033713"/>
            <a:ext cx="1609725" cy="3486150"/>
          </a:xfrm>
          <a:prstGeom prst="rect">
            <a:avLst/>
          </a:prstGeom>
          <a:noFill/>
          <a:extLst>
            <a:ext uri="{909E8E84-426E-40DD-AFC4-6F175D3DCCD1}">
              <a14:hiddenFill xmlns:a14="http://schemas.microsoft.com/office/drawing/2010/main">
                <a:solidFill>
                  <a:srgbClr val="FFFFFF"/>
                </a:solidFill>
              </a14:hiddenFill>
            </a:ext>
          </a:extLst>
        </p:spPr>
      </p:pic>
      <p:sp>
        <p:nvSpPr>
          <p:cNvPr id="16585" name="AutoShape 201"/>
          <p:cNvSpPr>
            <a:spLocks noChangeArrowheads="1"/>
          </p:cNvSpPr>
          <p:nvPr/>
        </p:nvSpPr>
        <p:spPr bwMode="auto">
          <a:xfrm>
            <a:off x="4246563" y="3737610"/>
            <a:ext cx="2554287" cy="1060450"/>
          </a:xfrm>
          <a:prstGeom prst="wedgeRectCallout">
            <a:avLst>
              <a:gd name="adj1" fmla="val 66718"/>
              <a:gd name="adj2" fmla="val -15208"/>
            </a:avLst>
          </a:prstGeom>
          <a:noFill/>
          <a:ln w="9525">
            <a:solidFill>
              <a:schemeClr val="tx1"/>
            </a:solidFill>
            <a:miter lim="800000"/>
            <a:headEnd/>
            <a:tailEnd/>
          </a:ln>
          <a:effectLst/>
        </p:spPr>
        <p:txBody>
          <a:bodyPr/>
          <a:lstStyle/>
          <a:p>
            <a:pPr algn="l"/>
            <a:r>
              <a:rPr lang="ja-JP" altLang="en-US" sz="1600" dirty="0">
                <a:latin typeface="メイリオ" panose="020B0604030504040204" pitchFamily="50" charset="-128"/>
                <a:ea typeface="メイリオ" panose="020B0604030504040204" pitchFamily="50" charset="-128"/>
              </a:rPr>
              <a:t>アンケート調査を実施する場合は、小さなものでもいろいろな作業があります</a:t>
            </a:r>
            <a:r>
              <a:rPr lang="ja-JP" altLang="en-US" sz="1600" dirty="0" smtClean="0">
                <a:latin typeface="メイリオ" panose="020B0604030504040204" pitchFamily="50" charset="-128"/>
                <a:ea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4188143" y="5766098"/>
            <a:ext cx="1965960" cy="461665"/>
          </a:xfrm>
          <a:prstGeom prst="rect">
            <a:avLst/>
          </a:prstGeom>
          <a:noFill/>
        </p:spPr>
        <p:txBody>
          <a:bodyPr wrap="square" rtlCol="0">
            <a:spAutoFit/>
          </a:bodyPr>
          <a:lstStyle/>
          <a:p>
            <a:r>
              <a:rPr kumimoji="1" lang="ja-JP" altLang="en-US" sz="2400" dirty="0" smtClean="0">
                <a:solidFill>
                  <a:srgbClr val="FF0000"/>
                </a:solidFill>
                <a:latin typeface="游ゴシック" panose="020B0400000000000000" pitchFamily="50" charset="-128"/>
                <a:ea typeface="游ゴシック" panose="020B0400000000000000" pitchFamily="50" charset="-128"/>
              </a:rPr>
              <a:t>今回の授業</a:t>
            </a:r>
            <a:endParaRPr kumimoji="1" lang="ja-JP" altLang="en-US" sz="2400" dirty="0">
              <a:solidFill>
                <a:srgbClr val="FF000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688346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12"/>
          </p:nvPr>
        </p:nvSpPr>
        <p:spPr>
          <a:xfrm>
            <a:off x="6553200" y="6118970"/>
            <a:ext cx="2133600" cy="476250"/>
          </a:xfrm>
          <a:noFill/>
        </p:spPr>
        <p:txBody>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7B267FD7-3D1D-44A9-AB12-D43BA9B6A665}" type="slidenum">
              <a:rPr lang="en-US" altLang="ja-JP" sz="1400">
                <a:solidFill>
                  <a:srgbClr val="000000"/>
                </a:solidFill>
              </a:rPr>
              <a:pPr algn="r" eaLnBrk="1" hangingPunct="1">
                <a:spcBef>
                  <a:spcPct val="0"/>
                </a:spcBef>
                <a:buFontTx/>
                <a:buNone/>
              </a:pPr>
              <a:t>6</a:t>
            </a:fld>
            <a:endParaRPr lang="en-US" altLang="ja-JP" sz="1400">
              <a:solidFill>
                <a:srgbClr val="000000"/>
              </a:solidFill>
            </a:endParaRPr>
          </a:p>
        </p:txBody>
      </p:sp>
      <p:sp>
        <p:nvSpPr>
          <p:cNvPr id="4099" name="Rectangle 2"/>
          <p:cNvSpPr>
            <a:spLocks noGrp="1" noChangeArrowheads="1"/>
          </p:cNvSpPr>
          <p:nvPr>
            <p:ph type="ctrTitle"/>
          </p:nvPr>
        </p:nvSpPr>
        <p:spPr>
          <a:xfrm>
            <a:off x="243840" y="165309"/>
            <a:ext cx="7772400" cy="612775"/>
          </a:xfrm>
        </p:spPr>
        <p:txBody>
          <a:bodyPr/>
          <a:lstStyle/>
          <a:p>
            <a:pPr algn="l" eaLnBrk="1" hangingPunct="1"/>
            <a:r>
              <a:rPr lang="ja-JP" altLang="en-US" sz="2800" dirty="0" smtClean="0">
                <a:solidFill>
                  <a:srgbClr val="FF0000"/>
                </a:solidFill>
                <a:ea typeface="メイリオ" panose="020B0604030504040204" pitchFamily="50" charset="-128"/>
              </a:rPr>
              <a:t>統計・調査もとにした研究</a:t>
            </a:r>
          </a:p>
        </p:txBody>
      </p:sp>
      <p:sp>
        <p:nvSpPr>
          <p:cNvPr id="3" name="テキスト ボックス 2"/>
          <p:cNvSpPr txBox="1"/>
          <p:nvPr/>
        </p:nvSpPr>
        <p:spPr>
          <a:xfrm>
            <a:off x="243840" y="1556871"/>
            <a:ext cx="1325880" cy="707886"/>
          </a:xfrm>
          <a:prstGeom prst="rect">
            <a:avLst/>
          </a:prstGeom>
          <a:noFill/>
          <a:ln w="31750">
            <a:solidFill>
              <a:schemeClr val="tx1"/>
            </a:solidFill>
          </a:ln>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研究</a:t>
            </a:r>
            <a:r>
              <a:rPr lang="ja-JP" altLang="en-US" sz="2000" dirty="0" smtClean="0">
                <a:latin typeface="メイリオ" panose="020B0604030504040204" pitchFamily="50" charset="-128"/>
                <a:ea typeface="メイリオ" panose="020B0604030504040204" pitchFamily="50" charset="-128"/>
              </a:rPr>
              <a:t>の</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目的</a:t>
            </a:r>
            <a:endParaRPr kumimoji="1" lang="ja-JP" altLang="en-US" sz="20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935480" y="1556871"/>
            <a:ext cx="132588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調査項目の設定</a:t>
            </a:r>
            <a:endParaRPr kumimoji="1" lang="ja-JP" altLang="en-US" sz="20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627120" y="1556871"/>
            <a:ext cx="132588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調査の</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実施</a:t>
            </a:r>
            <a:endParaRPr kumimoji="1" lang="ja-JP" altLang="en-US" sz="20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5318760" y="1556871"/>
            <a:ext cx="156972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調査結果の分析</a:t>
            </a:r>
            <a:endParaRPr kumimoji="1" lang="ja-JP" altLang="en-US" sz="20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7254240" y="1556871"/>
            <a:ext cx="156972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研究の</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判断</a:t>
            </a:r>
            <a:endParaRPr kumimoji="1" lang="ja-JP" altLang="en-US" sz="2000" dirty="0">
              <a:latin typeface="メイリオ" panose="020B0604030504040204" pitchFamily="50" charset="-128"/>
              <a:ea typeface="メイリオ" panose="020B0604030504040204" pitchFamily="50" charset="-128"/>
            </a:endParaRPr>
          </a:p>
        </p:txBody>
      </p:sp>
      <p:cxnSp>
        <p:nvCxnSpPr>
          <p:cNvPr id="5" name="直線矢印コネクタ 4"/>
          <p:cNvCxnSpPr>
            <a:stCxn id="3" idx="3"/>
            <a:endCxn id="7" idx="1"/>
          </p:cNvCxnSpPr>
          <p:nvPr/>
        </p:nvCxnSpPr>
        <p:spPr bwMode="auto">
          <a:xfrm>
            <a:off x="1569720" y="1910814"/>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p:nvPr/>
        </p:nvCxnSpPr>
        <p:spPr bwMode="auto">
          <a:xfrm>
            <a:off x="3261360" y="1910814"/>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p:nvPr/>
        </p:nvCxnSpPr>
        <p:spPr bwMode="auto">
          <a:xfrm>
            <a:off x="4953000" y="1910814"/>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p:nvPr/>
        </p:nvCxnSpPr>
        <p:spPr bwMode="auto">
          <a:xfrm>
            <a:off x="6888480" y="1910814"/>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テキスト ボックス 13"/>
          <p:cNvSpPr txBox="1"/>
          <p:nvPr/>
        </p:nvSpPr>
        <p:spPr>
          <a:xfrm>
            <a:off x="243840" y="998200"/>
            <a:ext cx="8458200" cy="523220"/>
          </a:xfrm>
          <a:prstGeom prst="rect">
            <a:avLst/>
          </a:prstGeom>
          <a:noFill/>
        </p:spPr>
        <p:txBody>
          <a:bodyPr wrap="square" rtlCol="0">
            <a:spAutoFit/>
          </a:bodyPr>
          <a:lstStyle/>
          <a:p>
            <a:pPr algn="l"/>
            <a:r>
              <a:rPr lang="ja-JP" altLang="en-US" sz="2800" dirty="0" smtClean="0">
                <a:latin typeface="メイリオ" panose="020B0604030504040204" pitchFamily="50" charset="-128"/>
                <a:ea typeface="メイリオ" panose="020B0604030504040204" pitchFamily="50" charset="-128"/>
              </a:rPr>
              <a:t>〇研究目的の調査を実施する場合</a:t>
            </a:r>
            <a:endParaRPr kumimoji="1" lang="ja-JP" altLang="en-US" sz="28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43840" y="3276992"/>
            <a:ext cx="1325880" cy="707886"/>
          </a:xfrm>
          <a:prstGeom prst="rect">
            <a:avLst/>
          </a:prstGeom>
          <a:noFill/>
          <a:ln w="31750">
            <a:solidFill>
              <a:schemeClr val="tx1"/>
            </a:solidFill>
          </a:ln>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研究</a:t>
            </a:r>
            <a:r>
              <a:rPr lang="ja-JP" altLang="en-US" sz="2000" dirty="0" smtClean="0">
                <a:latin typeface="メイリオ" panose="020B0604030504040204" pitchFamily="50" charset="-128"/>
                <a:ea typeface="メイリオ" panose="020B0604030504040204" pitchFamily="50" charset="-128"/>
              </a:rPr>
              <a:t>の</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目的</a:t>
            </a:r>
            <a:endParaRPr kumimoji="1" lang="ja-JP" altLang="en-US" sz="20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935480" y="3276992"/>
            <a:ext cx="132588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統計</a:t>
            </a:r>
            <a:r>
              <a:rPr lang="ja-JP" altLang="en-US" sz="2000" dirty="0">
                <a:latin typeface="メイリオ" panose="020B0604030504040204" pitchFamily="50" charset="-128"/>
                <a:ea typeface="メイリオ" panose="020B0604030504040204" pitchFamily="50" charset="-128"/>
              </a:rPr>
              <a:t>資料</a:t>
            </a:r>
            <a:r>
              <a:rPr lang="ja-JP" altLang="en-US" sz="2000" dirty="0" smtClean="0">
                <a:latin typeface="メイリオ" panose="020B0604030504040204" pitchFamily="50" charset="-128"/>
                <a:ea typeface="メイリオ" panose="020B0604030504040204" pitchFamily="50" charset="-128"/>
              </a:rPr>
              <a:t>の調査</a:t>
            </a:r>
            <a:endParaRPr kumimoji="1" lang="ja-JP" altLang="en-US" sz="20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3627120" y="3276992"/>
            <a:ext cx="132588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統計データの入手</a:t>
            </a:r>
            <a:endParaRPr kumimoji="1" lang="ja-JP" altLang="en-US" sz="20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5318760" y="3276992"/>
            <a:ext cx="156972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データの</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分析</a:t>
            </a:r>
            <a:endParaRPr kumimoji="1" lang="ja-JP" altLang="en-US" sz="20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7254240" y="3276992"/>
            <a:ext cx="156972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研究の</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判断</a:t>
            </a:r>
            <a:endParaRPr kumimoji="1" lang="ja-JP" altLang="en-US" sz="2000" dirty="0">
              <a:latin typeface="メイリオ" panose="020B0604030504040204" pitchFamily="50" charset="-128"/>
              <a:ea typeface="メイリオ" panose="020B0604030504040204" pitchFamily="50" charset="-128"/>
            </a:endParaRPr>
          </a:p>
        </p:txBody>
      </p:sp>
      <p:cxnSp>
        <p:nvCxnSpPr>
          <p:cNvPr id="23" name="直線矢印コネクタ 22"/>
          <p:cNvCxnSpPr>
            <a:stCxn id="18" idx="3"/>
            <a:endCxn id="19" idx="1"/>
          </p:cNvCxnSpPr>
          <p:nvPr/>
        </p:nvCxnSpPr>
        <p:spPr bwMode="auto">
          <a:xfrm>
            <a:off x="1569720" y="3630935"/>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p:nvPr/>
        </p:nvCxnSpPr>
        <p:spPr bwMode="auto">
          <a:xfrm>
            <a:off x="3261360" y="3630935"/>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矢印コネクタ 24"/>
          <p:cNvCxnSpPr/>
          <p:nvPr/>
        </p:nvCxnSpPr>
        <p:spPr bwMode="auto">
          <a:xfrm>
            <a:off x="4953000" y="3630935"/>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矢印コネクタ 25"/>
          <p:cNvCxnSpPr/>
          <p:nvPr/>
        </p:nvCxnSpPr>
        <p:spPr bwMode="auto">
          <a:xfrm>
            <a:off x="6888480" y="3630935"/>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テキスト ボックス 26"/>
          <p:cNvSpPr txBox="1"/>
          <p:nvPr/>
        </p:nvSpPr>
        <p:spPr>
          <a:xfrm>
            <a:off x="243840" y="2618700"/>
            <a:ext cx="8458200" cy="523220"/>
          </a:xfrm>
          <a:prstGeom prst="rect">
            <a:avLst/>
          </a:prstGeom>
          <a:noFill/>
        </p:spPr>
        <p:txBody>
          <a:bodyPr wrap="square" rtlCol="0">
            <a:spAutoFit/>
          </a:bodyPr>
          <a:lstStyle/>
          <a:p>
            <a:pPr algn="l"/>
            <a:r>
              <a:rPr lang="ja-JP" altLang="en-US" sz="2800" dirty="0" smtClean="0">
                <a:latin typeface="メイリオ" panose="020B0604030504040204" pitchFamily="50" charset="-128"/>
                <a:ea typeface="メイリオ" panose="020B0604030504040204" pitchFamily="50" charset="-128"/>
              </a:rPr>
              <a:t>〇研究目的の統計資料を収集する場合</a:t>
            </a:r>
            <a:endParaRPr kumimoji="1" lang="ja-JP" altLang="en-US" sz="280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365760" y="4338821"/>
            <a:ext cx="8458200" cy="2246769"/>
          </a:xfrm>
          <a:prstGeom prst="rect">
            <a:avLst/>
          </a:prstGeom>
          <a:noFill/>
        </p:spPr>
        <p:txBody>
          <a:bodyPr wrap="square" rtlCol="0">
            <a:spAutoFit/>
          </a:bodyPr>
          <a:lstStyle/>
          <a:p>
            <a:pPr algn="l"/>
            <a:r>
              <a:rPr lang="ja-JP" altLang="en-US" sz="2800" dirty="0" smtClean="0">
                <a:latin typeface="メイリオ" panose="020B0604030504040204" pitchFamily="50" charset="-128"/>
                <a:ea typeface="メイリオ" panose="020B0604030504040204" pitchFamily="50" charset="-128"/>
              </a:rPr>
              <a:t>今回の市東の生徒ってどうよ調査は、練習で</a:t>
            </a:r>
          </a:p>
          <a:p>
            <a:pPr algn="l"/>
            <a:r>
              <a:rPr kumimoji="1" lang="ja-JP" altLang="en-US" sz="2800" dirty="0">
                <a:latin typeface="メイリオ" panose="020B0604030504040204" pitchFamily="50" charset="-128"/>
                <a:ea typeface="メイリオ" panose="020B0604030504040204" pitchFamily="50" charset="-128"/>
              </a:rPr>
              <a:t>上記</a:t>
            </a:r>
            <a:r>
              <a:rPr kumimoji="1" lang="ja-JP" altLang="en-US" sz="2800" dirty="0" smtClean="0">
                <a:latin typeface="メイリオ" panose="020B0604030504040204" pitchFamily="50" charset="-128"/>
                <a:ea typeface="メイリオ" panose="020B0604030504040204" pitchFamily="50" charset="-128"/>
              </a:rPr>
              <a:t>の二つのことをする前に</a:t>
            </a:r>
            <a:r>
              <a:rPr kumimoji="1" lang="en-US" altLang="ja-JP" sz="2800" dirty="0" smtClean="0">
                <a:latin typeface="メイリオ" panose="020B0604030504040204" pitchFamily="50" charset="-128"/>
                <a:ea typeface="メイリオ" panose="020B0604030504040204" pitchFamily="50" charset="-128"/>
              </a:rPr>
              <a:t>:</a:t>
            </a:r>
            <a:endParaRPr kumimoji="1" lang="ja-JP" altLang="en-US" sz="2800" dirty="0" smtClean="0">
              <a:solidFill>
                <a:srgbClr val="FF0000"/>
              </a:solidFill>
              <a:latin typeface="メイリオ" panose="020B0604030504040204" pitchFamily="50" charset="-128"/>
              <a:ea typeface="メイリオ" panose="020B0604030504040204" pitchFamily="50" charset="-128"/>
            </a:endParaRPr>
          </a:p>
          <a:p>
            <a:pPr algn="l"/>
            <a:r>
              <a:rPr lang="ja-JP" altLang="en-US" sz="2800" dirty="0" smtClean="0">
                <a:solidFill>
                  <a:srgbClr val="FF0000"/>
                </a:solidFill>
                <a:latin typeface="メイリオ" panose="020B0604030504040204" pitchFamily="50" charset="-128"/>
                <a:ea typeface="メイリオ" panose="020B0604030504040204" pitchFamily="50" charset="-128"/>
              </a:rPr>
              <a:t>・調査でのデータとはどのようなものか</a:t>
            </a:r>
            <a:br>
              <a:rPr lang="ja-JP" altLang="en-US" sz="2800" dirty="0" smtClean="0">
                <a:solidFill>
                  <a:srgbClr val="FF0000"/>
                </a:solidFill>
                <a:latin typeface="メイリオ" panose="020B0604030504040204" pitchFamily="50" charset="-128"/>
                <a:ea typeface="メイリオ" panose="020B0604030504040204" pitchFamily="50" charset="-128"/>
              </a:rPr>
            </a:br>
            <a:r>
              <a:rPr lang="ja-JP" altLang="en-US" sz="2800" dirty="0" smtClean="0">
                <a:solidFill>
                  <a:srgbClr val="FF0000"/>
                </a:solidFill>
                <a:latin typeface="メイリオ" panose="020B0604030504040204" pitchFamily="50" charset="-128"/>
                <a:ea typeface="メイリオ" panose="020B0604030504040204" pitchFamily="50" charset="-128"/>
              </a:rPr>
              <a:t>・データをどのように分析するか</a:t>
            </a:r>
          </a:p>
          <a:p>
            <a:pPr algn="l"/>
            <a:r>
              <a:rPr kumimoji="1" lang="ja-JP" altLang="en-US" sz="2800" dirty="0" smtClean="0">
                <a:latin typeface="メイリオ" panose="020B0604030504040204" pitchFamily="50" charset="-128"/>
                <a:ea typeface="メイリオ" panose="020B0604030504040204" pitchFamily="50" charset="-128"/>
              </a:rPr>
              <a:t>を理解する。</a:t>
            </a:r>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24649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7</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今回の授業のアウトプット</a:t>
            </a:r>
            <a:endParaRPr lang="en-US" altLang="ja-JP" sz="28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04800" y="1103094"/>
            <a:ext cx="1325880" cy="707886"/>
          </a:xfrm>
          <a:prstGeom prst="rect">
            <a:avLst/>
          </a:prstGeom>
          <a:noFill/>
          <a:ln w="31750">
            <a:solidFill>
              <a:schemeClr val="tx1"/>
            </a:solidFill>
          </a:ln>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研究</a:t>
            </a:r>
            <a:r>
              <a:rPr lang="ja-JP" altLang="en-US" sz="2000" dirty="0" smtClean="0">
                <a:latin typeface="メイリオ" panose="020B0604030504040204" pitchFamily="50" charset="-128"/>
                <a:ea typeface="メイリオ" panose="020B0604030504040204" pitchFamily="50" charset="-128"/>
              </a:rPr>
              <a:t>の</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目的</a:t>
            </a:r>
            <a:endParaRPr kumimoji="1" lang="ja-JP" altLang="en-US" sz="20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996440" y="1103094"/>
            <a:ext cx="132588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調査項目の設定</a:t>
            </a:r>
            <a:endParaRPr kumimoji="1" lang="ja-JP" altLang="en-US" sz="20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688080" y="1103094"/>
            <a:ext cx="1325880" cy="707886"/>
          </a:xfrm>
          <a:prstGeom prst="rect">
            <a:avLst/>
          </a:prstGeom>
          <a:solidFill>
            <a:srgbClr val="FFFF00"/>
          </a:solid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調査の</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実施</a:t>
            </a:r>
            <a:endParaRPr kumimoji="1" lang="ja-JP" altLang="en-US" sz="20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379720" y="1103094"/>
            <a:ext cx="156972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調査結果の分析</a:t>
            </a:r>
            <a:endParaRPr kumimoji="1" lang="ja-JP" altLang="en-US" sz="20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7315200" y="1103094"/>
            <a:ext cx="156972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研究の</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判断</a:t>
            </a:r>
            <a:endParaRPr kumimoji="1" lang="ja-JP" altLang="en-US" sz="2000" dirty="0">
              <a:latin typeface="メイリオ" panose="020B0604030504040204" pitchFamily="50" charset="-128"/>
              <a:ea typeface="メイリオ" panose="020B0604030504040204" pitchFamily="50" charset="-128"/>
            </a:endParaRPr>
          </a:p>
        </p:txBody>
      </p:sp>
      <p:cxnSp>
        <p:nvCxnSpPr>
          <p:cNvPr id="10" name="直線矢印コネクタ 9"/>
          <p:cNvCxnSpPr>
            <a:stCxn id="5" idx="3"/>
            <a:endCxn id="6" idx="1"/>
          </p:cNvCxnSpPr>
          <p:nvPr/>
        </p:nvCxnSpPr>
        <p:spPr bwMode="auto">
          <a:xfrm>
            <a:off x="1630680" y="1457037"/>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矢印コネクタ 10"/>
          <p:cNvCxnSpPr/>
          <p:nvPr/>
        </p:nvCxnSpPr>
        <p:spPr bwMode="auto">
          <a:xfrm>
            <a:off x="3322320" y="1457037"/>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矢印コネクタ 11"/>
          <p:cNvCxnSpPr/>
          <p:nvPr/>
        </p:nvCxnSpPr>
        <p:spPr bwMode="auto">
          <a:xfrm>
            <a:off x="5013960" y="1457037"/>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矢印コネクタ 12"/>
          <p:cNvCxnSpPr/>
          <p:nvPr/>
        </p:nvCxnSpPr>
        <p:spPr bwMode="auto">
          <a:xfrm>
            <a:off x="6949440" y="1457037"/>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テキスト ボックス 13"/>
          <p:cNvSpPr txBox="1"/>
          <p:nvPr/>
        </p:nvSpPr>
        <p:spPr>
          <a:xfrm>
            <a:off x="3688080" y="2086054"/>
            <a:ext cx="1325880" cy="707886"/>
          </a:xfrm>
          <a:prstGeom prst="rect">
            <a:avLst/>
          </a:prstGeom>
          <a:solidFill>
            <a:srgbClr val="FFFF00"/>
          </a:solid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調査の</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データ</a:t>
            </a:r>
            <a:endParaRPr kumimoji="1" lang="ja-JP" altLang="en-US" sz="20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228600" y="3420243"/>
            <a:ext cx="8458200" cy="3970318"/>
          </a:xfrm>
          <a:prstGeom prst="rect">
            <a:avLst/>
          </a:prstGeom>
          <a:noFill/>
        </p:spPr>
        <p:txBody>
          <a:bodyPr wrap="square" rtlCol="0">
            <a:spAutoFit/>
          </a:bodyPr>
          <a:lstStyle/>
          <a:p>
            <a:pPr algn="l"/>
            <a:r>
              <a:rPr lang="ja-JP" altLang="en-US" sz="2800" dirty="0" smtClean="0">
                <a:latin typeface="メイリオ" panose="020B0604030504040204" pitchFamily="50" charset="-128"/>
                <a:ea typeface="メイリオ" panose="020B0604030504040204" pitchFamily="50" charset="-128"/>
              </a:rPr>
              <a:t>今あるデータを使ってできる研究の目的を考えて、その報告書としてパワポを作成する。</a:t>
            </a:r>
          </a:p>
          <a:p>
            <a:pPr algn="l"/>
            <a:r>
              <a:rPr kumimoji="1" lang="ja-JP" altLang="en-US" sz="2800" dirty="0" smtClean="0">
                <a:latin typeface="メイリオ" panose="020B0604030504040204" pitchFamily="50" charset="-128"/>
                <a:ea typeface="メイリオ" panose="020B0604030504040204" pitchFamily="50" charset="-128"/>
              </a:rPr>
              <a:t>研究の目的例</a:t>
            </a:r>
            <a:r>
              <a:rPr kumimoji="1" lang="en-US" altLang="ja-JP" sz="2800" dirty="0" smtClean="0">
                <a:latin typeface="メイリオ" panose="020B0604030504040204" pitchFamily="50" charset="-128"/>
                <a:ea typeface="メイリオ" panose="020B0604030504040204" pitchFamily="50" charset="-128"/>
              </a:rPr>
              <a:t>:</a:t>
            </a:r>
          </a:p>
          <a:p>
            <a:pPr algn="l"/>
            <a:r>
              <a:rPr lang="en-US" altLang="ja-JP"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・市東生のライフスタイル</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価値観</a:t>
            </a:r>
          </a:p>
          <a:p>
            <a:pPr algn="l"/>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・市東生の部活参加による違い</a:t>
            </a:r>
          </a:p>
          <a:p>
            <a:pPr algn="l"/>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・市東生のネットの利用について</a:t>
            </a:r>
          </a:p>
          <a:p>
            <a:pPr algn="l"/>
            <a:r>
              <a:rPr lang="ja-JP" altLang="en-US" sz="2800" dirty="0">
                <a:latin typeface="メイリオ" panose="020B0604030504040204" pitchFamily="50" charset="-128"/>
                <a:ea typeface="メイリオ" panose="020B0604030504040204" pitchFamily="50" charset="-128"/>
              </a:rPr>
              <a:t>　</a:t>
            </a:r>
            <a:r>
              <a:rPr lang="en-US" altLang="ja-JP" sz="2800" dirty="0" smtClean="0">
                <a:latin typeface="メイリオ" panose="020B0604030504040204" pitchFamily="50" charset="-128"/>
                <a:ea typeface="メイリオ" panose="020B0604030504040204" pitchFamily="50" charset="-128"/>
              </a:rPr>
              <a:t>……</a:t>
            </a:r>
            <a:endParaRPr lang="ja-JP" altLang="en-US" sz="2800" dirty="0" smtClean="0">
              <a:latin typeface="メイリオ" panose="020B0604030504040204" pitchFamily="50" charset="-128"/>
              <a:ea typeface="メイリオ" panose="020B0604030504040204" pitchFamily="50" charset="-128"/>
            </a:endParaRPr>
          </a:p>
          <a:p>
            <a:pPr algn="l"/>
            <a:endParaRPr kumimoji="1" lang="ja-JP" altLang="en-US" sz="2800" dirty="0">
              <a:latin typeface="メイリオ" panose="020B0604030504040204" pitchFamily="50" charset="-128"/>
              <a:ea typeface="メイリオ" panose="020B0604030504040204" pitchFamily="50" charset="-128"/>
            </a:endParaRPr>
          </a:p>
          <a:p>
            <a:pPr algn="l"/>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98658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8</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今回の授業のパワポ構成</a:t>
            </a:r>
            <a:endParaRPr lang="en-US" altLang="ja-JP" sz="28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04800" y="1103094"/>
            <a:ext cx="1325880" cy="707886"/>
          </a:xfrm>
          <a:prstGeom prst="rect">
            <a:avLst/>
          </a:prstGeom>
          <a:noFill/>
          <a:ln w="31750">
            <a:solidFill>
              <a:schemeClr val="tx1"/>
            </a:solidFill>
          </a:ln>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研究</a:t>
            </a:r>
            <a:r>
              <a:rPr lang="ja-JP" altLang="en-US" sz="2000" dirty="0" smtClean="0">
                <a:latin typeface="メイリオ" panose="020B0604030504040204" pitchFamily="50" charset="-128"/>
                <a:ea typeface="メイリオ" panose="020B0604030504040204" pitchFamily="50" charset="-128"/>
              </a:rPr>
              <a:t>の</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目的</a:t>
            </a:r>
            <a:endParaRPr kumimoji="1" lang="ja-JP" altLang="en-US" sz="20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996440" y="1103094"/>
            <a:ext cx="1325880" cy="707886"/>
          </a:xfrm>
          <a:prstGeom prst="rect">
            <a:avLst/>
          </a:prstGeom>
          <a:solidFill>
            <a:schemeClr val="bg1">
              <a:lumMod val="65000"/>
            </a:schemeClr>
          </a:solid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調査</a:t>
            </a:r>
            <a:br>
              <a:rPr lang="ja-JP" altLang="en-US" sz="2000" dirty="0" smtClean="0">
                <a:latin typeface="メイリオ" panose="020B0604030504040204" pitchFamily="50" charset="-128"/>
                <a:ea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rPr>
              <a:t>方法</a:t>
            </a:r>
            <a:endParaRPr kumimoji="1" lang="ja-JP" altLang="en-US" sz="20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688080" y="1154628"/>
            <a:ext cx="156972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調査結果の分析</a:t>
            </a:r>
            <a:r>
              <a:rPr lang="en-US" altLang="ja-JP" sz="2000" dirty="0" smtClean="0">
                <a:latin typeface="メイリオ" panose="020B0604030504040204" pitchFamily="50" charset="-128"/>
                <a:ea typeface="メイリオ" panose="020B0604030504040204" pitchFamily="50" charset="-128"/>
              </a:rPr>
              <a:t>1</a:t>
            </a:r>
            <a:endParaRPr kumimoji="1" lang="ja-JP" altLang="en-US" sz="20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7315200" y="1160442"/>
            <a:ext cx="156972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研究の</a:t>
            </a:r>
            <a:br>
              <a:rPr lang="ja-JP" altLang="en-US" sz="2000" dirty="0" smtClean="0">
                <a:latin typeface="メイリオ" panose="020B0604030504040204" pitchFamily="50" charset="-128"/>
                <a:ea typeface="メイリオ" panose="020B0604030504040204" pitchFamily="50" charset="-128"/>
              </a:rPr>
            </a:br>
            <a:r>
              <a:rPr lang="ja-JP" altLang="en-US" sz="2000" dirty="0">
                <a:latin typeface="メイリオ" panose="020B0604030504040204" pitchFamily="50" charset="-128"/>
                <a:ea typeface="メイリオ" panose="020B0604030504040204" pitchFamily="50" charset="-128"/>
              </a:rPr>
              <a:t>考察</a:t>
            </a:r>
            <a:endParaRPr kumimoji="1" lang="ja-JP" altLang="en-US" sz="2000" dirty="0">
              <a:latin typeface="メイリオ" panose="020B0604030504040204" pitchFamily="50" charset="-128"/>
              <a:ea typeface="メイリオ" panose="020B0604030504040204" pitchFamily="50" charset="-128"/>
            </a:endParaRPr>
          </a:p>
        </p:txBody>
      </p:sp>
      <p:cxnSp>
        <p:nvCxnSpPr>
          <p:cNvPr id="10" name="直線矢印コネクタ 9"/>
          <p:cNvCxnSpPr>
            <a:stCxn id="5" idx="3"/>
            <a:endCxn id="6" idx="1"/>
          </p:cNvCxnSpPr>
          <p:nvPr/>
        </p:nvCxnSpPr>
        <p:spPr bwMode="auto">
          <a:xfrm>
            <a:off x="1630680" y="1457037"/>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矢印コネクタ 10"/>
          <p:cNvCxnSpPr/>
          <p:nvPr/>
        </p:nvCxnSpPr>
        <p:spPr bwMode="auto">
          <a:xfrm>
            <a:off x="3322320" y="1457037"/>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矢印コネクタ 11"/>
          <p:cNvCxnSpPr/>
          <p:nvPr/>
        </p:nvCxnSpPr>
        <p:spPr bwMode="auto">
          <a:xfrm>
            <a:off x="5257800" y="1435794"/>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矢印コネクタ 12"/>
          <p:cNvCxnSpPr/>
          <p:nvPr/>
        </p:nvCxnSpPr>
        <p:spPr bwMode="auto">
          <a:xfrm>
            <a:off x="6949440" y="1457037"/>
            <a:ext cx="365760" cy="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5623560" y="1154628"/>
            <a:ext cx="1325880" cy="707886"/>
          </a:xfrm>
          <a:prstGeom prst="rect">
            <a:avLst/>
          </a:prstGeom>
          <a:noFill/>
          <a:ln w="31750">
            <a:solidFill>
              <a:schemeClr val="tx1"/>
            </a:solidFill>
          </a:ln>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調査結果の分析</a:t>
            </a:r>
            <a:r>
              <a:rPr lang="en-US" altLang="ja-JP" sz="2000" dirty="0" smtClean="0">
                <a:latin typeface="メイリオ" panose="020B0604030504040204" pitchFamily="50" charset="-128"/>
                <a:ea typeface="メイリオ" panose="020B0604030504040204" pitchFamily="50" charset="-128"/>
              </a:rPr>
              <a:t>2</a:t>
            </a:r>
            <a:endParaRPr kumimoji="1" lang="ja-JP" altLang="en-US" sz="2000"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304800" y="2200750"/>
            <a:ext cx="8458200" cy="1384995"/>
          </a:xfrm>
          <a:prstGeom prst="rect">
            <a:avLst/>
          </a:prstGeom>
          <a:noFill/>
        </p:spPr>
        <p:txBody>
          <a:bodyPr wrap="square" rtlCol="0">
            <a:spAutoFit/>
          </a:bodyPr>
          <a:lstStyle/>
          <a:p>
            <a:pPr algn="l"/>
            <a:r>
              <a:rPr lang="ja-JP" altLang="en-US" sz="2800" dirty="0" smtClean="0">
                <a:latin typeface="メイリオ" panose="020B0604030504040204" pitchFamily="50" charset="-128"/>
                <a:ea typeface="メイリオ" panose="020B0604030504040204" pitchFamily="50" charset="-128"/>
              </a:rPr>
              <a:t>今あるデータをいろいろいじって、どんな研究目的が、でっち上げられるか考えてみよう。</a:t>
            </a:r>
            <a:endParaRPr lang="en-US" altLang="ja-JP" sz="2800" dirty="0" smtClean="0">
              <a:latin typeface="メイリオ" panose="020B0604030504040204" pitchFamily="50" charset="-128"/>
              <a:ea typeface="メイリオ" panose="020B0604030504040204" pitchFamily="50" charset="-128"/>
            </a:endParaRPr>
          </a:p>
          <a:p>
            <a:pPr algn="l"/>
            <a:endParaRPr kumimoji="1" lang="ja-JP" altLang="en-US" sz="2800" dirty="0">
              <a:latin typeface="メイリオ" panose="020B0604030504040204" pitchFamily="50" charset="-128"/>
              <a:ea typeface="メイリオ" panose="020B0604030504040204" pitchFamily="50" charset="-128"/>
            </a:endParaRPr>
          </a:p>
        </p:txBody>
      </p:sp>
      <p:sp>
        <p:nvSpPr>
          <p:cNvPr id="2" name="正方形/長方形 1"/>
          <p:cNvSpPr/>
          <p:nvPr/>
        </p:nvSpPr>
        <p:spPr bwMode="auto">
          <a:xfrm>
            <a:off x="1074420" y="3434495"/>
            <a:ext cx="1844040" cy="108204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ja-JP" altLang="en-US" dirty="0" smtClean="0"/>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smtClean="0">
                <a:latin typeface="メイリオ" panose="020B0604030504040204" pitchFamily="50" charset="-128"/>
                <a:ea typeface="メイリオ" panose="020B0604030504040204" pitchFamily="50" charset="-128"/>
              </a:rPr>
              <a:t>研究の目的</a:t>
            </a:r>
            <a:endPar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p:txBody>
      </p:sp>
      <p:sp>
        <p:nvSpPr>
          <p:cNvPr id="15" name="正方形/長方形 14"/>
          <p:cNvSpPr/>
          <p:nvPr/>
        </p:nvSpPr>
        <p:spPr bwMode="auto">
          <a:xfrm>
            <a:off x="3223260" y="3434495"/>
            <a:ext cx="1844040" cy="108204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ja-JP" altLang="en-US" dirty="0" smtClean="0"/>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smtClean="0">
                <a:latin typeface="メイリオ" panose="020B0604030504040204" pitchFamily="50" charset="-128"/>
                <a:ea typeface="メイリオ" panose="020B0604030504040204" pitchFamily="50" charset="-128"/>
              </a:rPr>
              <a:t>分析結果</a:t>
            </a:r>
            <a:r>
              <a:rPr lang="en-US" altLang="ja-JP" dirty="0" smtClean="0">
                <a:latin typeface="メイリオ" panose="020B0604030504040204" pitchFamily="50" charset="-128"/>
                <a:ea typeface="メイリオ" panose="020B0604030504040204" pitchFamily="50" charset="-128"/>
              </a:rPr>
              <a:t>1</a:t>
            </a:r>
            <a:endPar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p:txBody>
      </p:sp>
      <p:sp>
        <p:nvSpPr>
          <p:cNvPr id="18" name="正方形/長方形 17"/>
          <p:cNvSpPr/>
          <p:nvPr/>
        </p:nvSpPr>
        <p:spPr bwMode="auto">
          <a:xfrm>
            <a:off x="1074420" y="4819490"/>
            <a:ext cx="1844040" cy="108204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ja-JP" altLang="en-US" dirty="0" smtClean="0"/>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smtClean="0">
                <a:latin typeface="メイリオ" panose="020B0604030504040204" pitchFamily="50" charset="-128"/>
                <a:ea typeface="メイリオ" panose="020B0604030504040204" pitchFamily="50" charset="-128"/>
              </a:rPr>
              <a:t>分析結果</a:t>
            </a:r>
            <a:r>
              <a:rPr lang="en-US" altLang="ja-JP" dirty="0" smtClean="0">
                <a:latin typeface="メイリオ" panose="020B0604030504040204" pitchFamily="50" charset="-128"/>
                <a:ea typeface="メイリオ" panose="020B0604030504040204" pitchFamily="50" charset="-128"/>
              </a:rPr>
              <a:t>2</a:t>
            </a:r>
            <a:endPar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p:txBody>
      </p:sp>
      <p:sp>
        <p:nvSpPr>
          <p:cNvPr id="19" name="正方形/長方形 18"/>
          <p:cNvSpPr/>
          <p:nvPr/>
        </p:nvSpPr>
        <p:spPr bwMode="auto">
          <a:xfrm>
            <a:off x="3223260" y="4807900"/>
            <a:ext cx="1844040" cy="108204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ja-JP" altLang="en-US" dirty="0" smtClean="0"/>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latin typeface="メイリオ" panose="020B0604030504040204" pitchFamily="50" charset="-128"/>
                <a:ea typeface="メイリオ" panose="020B0604030504040204" pitchFamily="50" charset="-128"/>
              </a:rPr>
              <a:t>考察</a:t>
            </a:r>
            <a:endPar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5486400" y="4628056"/>
            <a:ext cx="2613660" cy="1261884"/>
          </a:xfrm>
          <a:prstGeom prst="rect">
            <a:avLst/>
          </a:prstGeom>
          <a:noFill/>
        </p:spPr>
        <p:txBody>
          <a:bodyPr wrap="square" rtlCol="0">
            <a:spAutoFit/>
          </a:bodyPr>
          <a:lstStyle/>
          <a:p>
            <a:pPr algn="l"/>
            <a:r>
              <a:rPr lang="ja-JP" altLang="en-US" sz="2400" dirty="0" smtClean="0">
                <a:latin typeface="メイリオ" panose="020B0604030504040204" pitchFamily="50" charset="-128"/>
                <a:ea typeface="メイリオ" panose="020B0604030504040204" pitchFamily="50" charset="-128"/>
              </a:rPr>
              <a:t>全体で</a:t>
            </a:r>
            <a:r>
              <a:rPr lang="en-US" altLang="ja-JP" sz="2400" dirty="0" smtClean="0">
                <a:latin typeface="メイリオ" panose="020B0604030504040204" pitchFamily="50" charset="-128"/>
                <a:ea typeface="メイリオ" panose="020B0604030504040204" pitchFamily="50" charset="-128"/>
              </a:rPr>
              <a:t>3~4</a:t>
            </a:r>
            <a:r>
              <a:rPr lang="ja-JP" altLang="en-US" sz="2400" dirty="0" smtClean="0">
                <a:latin typeface="メイリオ" panose="020B0604030504040204" pitchFamily="50" charset="-128"/>
                <a:ea typeface="メイリオ" panose="020B0604030504040204" pitchFamily="50" charset="-128"/>
              </a:rPr>
              <a:t>個のグラフを入れる。</a:t>
            </a:r>
            <a:endParaRPr lang="en-US" altLang="ja-JP" sz="2400" dirty="0" smtClean="0">
              <a:latin typeface="メイリオ" panose="020B0604030504040204" pitchFamily="50" charset="-128"/>
              <a:ea typeface="メイリオ" panose="020B0604030504040204" pitchFamily="50" charset="-128"/>
            </a:endParaRPr>
          </a:p>
          <a:p>
            <a:pPr algn="l"/>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07302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スライド番号プレースホルダー 3"/>
          <p:cNvSpPr>
            <a:spLocks noGrp="1"/>
          </p:cNvSpPr>
          <p:nvPr>
            <p:ph type="sldNum" sz="quarter" idx="12"/>
          </p:nvPr>
        </p:nvSpPr>
        <p:spPr/>
        <p:txBody>
          <a:bodyPr/>
          <a:lstStyle/>
          <a:p>
            <a:fld id="{0C4A9A6A-4A03-472C-9A19-0DAB97A53450}" type="slidenum">
              <a:rPr lang="en-US" altLang="ja-JP"/>
              <a:pPr/>
              <a:t>9</a:t>
            </a:fld>
            <a:endParaRPr lang="en-US" altLang="ja-JP"/>
          </a:p>
        </p:txBody>
      </p:sp>
      <p:sp>
        <p:nvSpPr>
          <p:cNvPr id="46082" name="Text Box 2"/>
          <p:cNvSpPr txBox="1">
            <a:spLocks noChangeArrowheads="1"/>
          </p:cNvSpPr>
          <p:nvPr/>
        </p:nvSpPr>
        <p:spPr bwMode="auto">
          <a:xfrm>
            <a:off x="304800" y="3048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ja-JP" altLang="en-US" sz="2800" dirty="0" smtClean="0">
                <a:latin typeface="メイリオ" panose="020B0604030504040204" pitchFamily="50" charset="-128"/>
                <a:ea typeface="メイリオ" panose="020B0604030504040204" pitchFamily="50" charset="-128"/>
              </a:rPr>
              <a:t>データをいろいろ眺めてみよう</a:t>
            </a:r>
            <a:endParaRPr lang="en-US" altLang="ja-JP" sz="28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701040" y="1117040"/>
            <a:ext cx="6425046" cy="3380089"/>
          </a:xfrm>
          <a:prstGeom prst="rect">
            <a:avLst/>
          </a:prstGeom>
        </p:spPr>
      </p:pic>
      <p:sp>
        <p:nvSpPr>
          <p:cNvPr id="15" name="テキスト ボックス 14"/>
          <p:cNvSpPr txBox="1"/>
          <p:nvPr/>
        </p:nvSpPr>
        <p:spPr>
          <a:xfrm>
            <a:off x="518160" y="5224345"/>
            <a:ext cx="8458200" cy="523220"/>
          </a:xfrm>
          <a:prstGeom prst="rect">
            <a:avLst/>
          </a:prstGeom>
          <a:noFill/>
        </p:spPr>
        <p:txBody>
          <a:bodyPr wrap="square" rtlCol="0">
            <a:spAutoFit/>
          </a:bodyPr>
          <a:lstStyle/>
          <a:p>
            <a:pPr algn="l"/>
            <a:r>
              <a:rPr lang="ja-JP" altLang="en-US" sz="2800" dirty="0">
                <a:latin typeface="メイリオ" panose="020B0604030504040204" pitchFamily="50" charset="-128"/>
                <a:ea typeface="メイリオ" panose="020B0604030504040204" pitchFamily="50" charset="-128"/>
              </a:rPr>
              <a:t>市東調査</a:t>
            </a:r>
            <a:r>
              <a:rPr lang="en-US" altLang="ja-JP" sz="2800" dirty="0">
                <a:latin typeface="メイリオ" panose="020B0604030504040204" pitchFamily="50" charset="-128"/>
                <a:ea typeface="メイリオ" panose="020B0604030504040204" pitchFamily="50" charset="-128"/>
              </a:rPr>
              <a:t>2018</a:t>
            </a:r>
            <a:r>
              <a:rPr lang="ja-JP" altLang="en-US" sz="2800" dirty="0">
                <a:latin typeface="メイリオ" panose="020B0604030504040204" pitchFamily="50" charset="-128"/>
                <a:ea typeface="メイリオ" panose="020B0604030504040204" pitchFamily="50" charset="-128"/>
              </a:rPr>
              <a:t>元データ</a:t>
            </a:r>
            <a:r>
              <a:rPr lang="en-US" altLang="ja-JP" sz="2800" dirty="0">
                <a:latin typeface="メイリオ" panose="020B0604030504040204" pitchFamily="50" charset="-128"/>
                <a:ea typeface="メイリオ" panose="020B0604030504040204" pitchFamily="50" charset="-128"/>
              </a:rPr>
              <a:t>.</a:t>
            </a:r>
            <a:r>
              <a:rPr lang="en-US" altLang="ja-JP" sz="2800" dirty="0" err="1">
                <a:latin typeface="メイリオ" panose="020B0604030504040204" pitchFamily="50" charset="-128"/>
                <a:ea typeface="メイリオ" panose="020B0604030504040204" pitchFamily="50" charset="-128"/>
              </a:rPr>
              <a:t>xlsx</a:t>
            </a:r>
            <a:r>
              <a:rPr lang="ja-JP" altLang="en-US" sz="2800" dirty="0" smtClean="0">
                <a:latin typeface="メイリオ" panose="020B0604030504040204" pitchFamily="50" charset="-128"/>
                <a:ea typeface="メイリオ" panose="020B0604030504040204" pitchFamily="50" charset="-128"/>
              </a:rPr>
              <a:t>をコピーして使用する。</a:t>
            </a:r>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85813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5724</TotalTime>
  <Words>1172</Words>
  <Application>Microsoft Office PowerPoint</Application>
  <PresentationFormat>画面に合わせる (4:3)</PresentationFormat>
  <Paragraphs>250</Paragraphs>
  <Slides>26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26</vt:i4>
      </vt:variant>
    </vt:vector>
  </HeadingPairs>
  <TitlesOfParts>
    <vt:vector size="33" baseType="lpstr">
      <vt:lpstr>ＭＳ Ｐゴシック</vt:lpstr>
      <vt:lpstr>ＭＳ Ｐ明朝</vt:lpstr>
      <vt:lpstr>メイリオ</vt:lpstr>
      <vt:lpstr>游ゴシック</vt:lpstr>
      <vt:lpstr>Arial</vt:lpstr>
      <vt:lpstr>Wingdings</vt:lpstr>
      <vt:lpstr>標準デザイン</vt:lpstr>
      <vt:lpstr>PowerPoint プレゼンテーション</vt:lpstr>
      <vt:lpstr>PowerPoint プレゼンテーション</vt:lpstr>
      <vt:lpstr>PowerPoint プレゼンテーション</vt:lpstr>
      <vt:lpstr>今回の作成するパワポのサンプルです</vt:lpstr>
      <vt:lpstr>PowerPoint プレゼンテーション</vt:lpstr>
      <vt:lpstr>統計・調査もとにした研究</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gohome8</cp:lastModifiedBy>
  <cp:revision>120</cp:revision>
  <cp:lastPrinted>1601-01-01T00:00:00Z</cp:lastPrinted>
  <dcterms:created xsi:type="dcterms:W3CDTF">2014-03-24T13:08:44Z</dcterms:created>
  <dcterms:modified xsi:type="dcterms:W3CDTF">2019-02-15T23:21:08Z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