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361" r:id="rId3"/>
    <p:sldId id="305" r:id="rId4"/>
    <p:sldId id="306" r:id="rId5"/>
    <p:sldId id="346" r:id="rId6"/>
    <p:sldId id="307" r:id="rId7"/>
    <p:sldId id="308" r:id="rId8"/>
    <p:sldId id="309" r:id="rId9"/>
    <p:sldId id="347" r:id="rId10"/>
    <p:sldId id="328" r:id="rId11"/>
    <p:sldId id="329" r:id="rId12"/>
    <p:sldId id="331" r:id="rId13"/>
    <p:sldId id="332" r:id="rId14"/>
    <p:sldId id="333" r:id="rId15"/>
    <p:sldId id="330" r:id="rId16"/>
    <p:sldId id="334" r:id="rId17"/>
    <p:sldId id="336" r:id="rId18"/>
    <p:sldId id="338" r:id="rId19"/>
    <p:sldId id="339" r:id="rId20"/>
    <p:sldId id="341" r:id="rId21"/>
    <p:sldId id="342" r:id="rId22"/>
    <p:sldId id="343" r:id="rId23"/>
    <p:sldId id="344" r:id="rId24"/>
    <p:sldId id="362" r:id="rId25"/>
    <p:sldId id="272" r:id="rId26"/>
    <p:sldId id="340" r:id="rId27"/>
    <p:sldId id="273" r:id="rId28"/>
    <p:sldId id="274" r:id="rId29"/>
    <p:sldId id="275" r:id="rId30"/>
    <p:sldId id="276" r:id="rId31"/>
    <p:sldId id="277" r:id="rId32"/>
    <p:sldId id="363" r:id="rId33"/>
    <p:sldId id="263" r:id="rId34"/>
    <p:sldId id="259" r:id="rId35"/>
    <p:sldId id="260" r:id="rId36"/>
    <p:sldId id="271" r:id="rId37"/>
    <p:sldId id="265" r:id="rId38"/>
    <p:sldId id="261" r:id="rId39"/>
    <p:sldId id="270" r:id="rId40"/>
    <p:sldId id="348" r:id="rId41"/>
    <p:sldId id="349" r:id="rId42"/>
    <p:sldId id="350" r:id="rId43"/>
    <p:sldId id="351" r:id="rId44"/>
    <p:sldId id="352" r:id="rId45"/>
    <p:sldId id="353" r:id="rId46"/>
    <p:sldId id="355" r:id="rId47"/>
    <p:sldId id="354" r:id="rId48"/>
    <p:sldId id="356" r:id="rId49"/>
    <p:sldId id="358" r:id="rId50"/>
    <p:sldId id="357" r:id="rId51"/>
    <p:sldId id="359" r:id="rId52"/>
    <p:sldId id="360" r:id="rId53"/>
  </p:sldIdLst>
  <p:sldSz cx="9144000" cy="6858000" type="screen4x3"/>
  <p:notesSz cx="4870450" cy="7099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66FF66"/>
    <a:srgbClr val="0066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0" autoAdjust="0"/>
    <p:restoredTop sz="94660"/>
  </p:normalViewPr>
  <p:slideViewPr>
    <p:cSldViewPr snapToGrid="0">
      <p:cViewPr varScale="1">
        <p:scale>
          <a:sx n="64" d="100"/>
          <a:sy n="64" d="100"/>
        </p:scale>
        <p:origin x="480" y="66"/>
      </p:cViewPr>
      <p:guideLst>
        <p:guide orient="horz" pos="2160"/>
        <p:guide pos="2880"/>
      </p:guideLst>
    </p:cSldViewPr>
  </p:slideViewPr>
  <p:notesTextViewPr>
    <p:cViewPr>
      <p:scale>
        <a:sx n="1" d="1"/>
        <a:sy n="1" d="1"/>
      </p:scale>
      <p:origin x="0" y="0"/>
    </p:cViewPr>
  </p:notesTextViewPr>
  <p:notesViewPr>
    <p:cSldViewPr snapToGrid="0">
      <p:cViewPr varScale="1">
        <p:scale>
          <a:sx n="43" d="100"/>
          <a:sy n="43" d="100"/>
        </p:scale>
        <p:origin x="269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110528" cy="356199"/>
          </a:xfrm>
          <a:prstGeom prst="rect">
            <a:avLst/>
          </a:prstGeom>
        </p:spPr>
        <p:txBody>
          <a:bodyPr vert="horz" lIns="68367" tIns="34185" rIns="68367" bIns="34185" rtlCol="0"/>
          <a:lstStyle>
            <a:lvl1pPr algn="l">
              <a:defRPr sz="1000"/>
            </a:lvl1pPr>
          </a:lstStyle>
          <a:p>
            <a:endParaRPr kumimoji="1" lang="ja-JP" altLang="en-US"/>
          </a:p>
        </p:txBody>
      </p:sp>
      <p:sp>
        <p:nvSpPr>
          <p:cNvPr id="3" name="日付プレースホルダー 2"/>
          <p:cNvSpPr>
            <a:spLocks noGrp="1"/>
          </p:cNvSpPr>
          <p:nvPr>
            <p:ph type="dt" idx="1"/>
          </p:nvPr>
        </p:nvSpPr>
        <p:spPr>
          <a:xfrm>
            <a:off x="2758796" y="2"/>
            <a:ext cx="2110528" cy="356199"/>
          </a:xfrm>
          <a:prstGeom prst="rect">
            <a:avLst/>
          </a:prstGeom>
        </p:spPr>
        <p:txBody>
          <a:bodyPr vert="horz" lIns="68367" tIns="34185" rIns="68367" bIns="34185" rtlCol="0"/>
          <a:lstStyle>
            <a:lvl1pPr algn="r">
              <a:defRPr sz="1000"/>
            </a:lvl1pPr>
          </a:lstStyle>
          <a:p>
            <a:fld id="{A0E000F1-07FB-45D1-8775-C743EFC5783B}" type="datetimeFigureOut">
              <a:rPr kumimoji="1" lang="ja-JP" altLang="en-US" smtClean="0"/>
              <a:t>2025/7/27</a:t>
            </a:fld>
            <a:endParaRPr kumimoji="1" lang="ja-JP" altLang="en-US"/>
          </a:p>
        </p:txBody>
      </p:sp>
      <p:sp>
        <p:nvSpPr>
          <p:cNvPr id="4" name="スライド イメージ プレースホルダー 3"/>
          <p:cNvSpPr>
            <a:spLocks noGrp="1" noRot="1" noChangeAspect="1"/>
          </p:cNvSpPr>
          <p:nvPr>
            <p:ph type="sldImg" idx="2"/>
          </p:nvPr>
        </p:nvSpPr>
        <p:spPr>
          <a:xfrm>
            <a:off x="838200" y="887413"/>
            <a:ext cx="3194050" cy="2395537"/>
          </a:xfrm>
          <a:prstGeom prst="rect">
            <a:avLst/>
          </a:prstGeom>
          <a:noFill/>
          <a:ln w="12700">
            <a:solidFill>
              <a:prstClr val="black"/>
            </a:solidFill>
          </a:ln>
        </p:spPr>
        <p:txBody>
          <a:bodyPr vert="horz" lIns="68367" tIns="34185" rIns="68367" bIns="34185" rtlCol="0" anchor="ctr"/>
          <a:lstStyle/>
          <a:p>
            <a:endParaRPr lang="ja-JP" altLang="en-US"/>
          </a:p>
        </p:txBody>
      </p:sp>
      <p:sp>
        <p:nvSpPr>
          <p:cNvPr id="5" name="ノート プレースホルダー 4"/>
          <p:cNvSpPr>
            <a:spLocks noGrp="1"/>
          </p:cNvSpPr>
          <p:nvPr>
            <p:ph type="body" sz="quarter" idx="3"/>
          </p:nvPr>
        </p:nvSpPr>
        <p:spPr>
          <a:xfrm>
            <a:off x="487048" y="3416540"/>
            <a:ext cx="3896359" cy="2795349"/>
          </a:xfrm>
          <a:prstGeom prst="rect">
            <a:avLst/>
          </a:prstGeom>
        </p:spPr>
        <p:txBody>
          <a:bodyPr vert="horz" lIns="68367" tIns="34185" rIns="68367" bIns="3418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743106"/>
            <a:ext cx="2110528" cy="356197"/>
          </a:xfrm>
          <a:prstGeom prst="rect">
            <a:avLst/>
          </a:prstGeom>
        </p:spPr>
        <p:txBody>
          <a:bodyPr vert="horz" lIns="68367" tIns="34185" rIns="68367" bIns="34185" rtlCol="0" anchor="b"/>
          <a:lstStyle>
            <a:lvl1pPr algn="l">
              <a:defRPr sz="1000"/>
            </a:lvl1pPr>
          </a:lstStyle>
          <a:p>
            <a:endParaRPr kumimoji="1" lang="ja-JP" altLang="en-US"/>
          </a:p>
        </p:txBody>
      </p:sp>
      <p:sp>
        <p:nvSpPr>
          <p:cNvPr id="7" name="スライド番号プレースホルダー 6"/>
          <p:cNvSpPr>
            <a:spLocks noGrp="1"/>
          </p:cNvSpPr>
          <p:nvPr>
            <p:ph type="sldNum" sz="quarter" idx="5"/>
          </p:nvPr>
        </p:nvSpPr>
        <p:spPr>
          <a:xfrm>
            <a:off x="2758796" y="6743106"/>
            <a:ext cx="2110528" cy="356197"/>
          </a:xfrm>
          <a:prstGeom prst="rect">
            <a:avLst/>
          </a:prstGeom>
        </p:spPr>
        <p:txBody>
          <a:bodyPr vert="horz" lIns="68367" tIns="34185" rIns="68367" bIns="34185" rtlCol="0" anchor="b"/>
          <a:lstStyle>
            <a:lvl1pPr algn="r">
              <a:defRPr sz="1000"/>
            </a:lvl1pPr>
          </a:lstStyle>
          <a:p>
            <a:fld id="{636C090F-B3CB-45D8-8C9A-D69B9E5C115B}" type="slidenum">
              <a:rPr kumimoji="1" lang="ja-JP" altLang="en-US" smtClean="0"/>
              <a:t>‹#›</a:t>
            </a:fld>
            <a:endParaRPr kumimoji="1" lang="ja-JP" altLang="en-US"/>
          </a:p>
        </p:txBody>
      </p:sp>
    </p:spTree>
    <p:extLst>
      <p:ext uri="{BB962C8B-B14F-4D97-AF65-F5344CB8AC3E}">
        <p14:creationId xmlns:p14="http://schemas.microsoft.com/office/powerpoint/2010/main" val="5421413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2017</a:t>
            </a:r>
            <a:r>
              <a:rPr kumimoji="1" lang="ja-JP" altLang="en-US" dirty="0"/>
              <a:t>年</a:t>
            </a:r>
            <a:r>
              <a:rPr kumimoji="1" lang="en-US" altLang="ja-JP" dirty="0"/>
              <a:t>8</a:t>
            </a:r>
            <a:r>
              <a:rPr kumimoji="1" lang="ja-JP" altLang="en-US" dirty="0"/>
              <a:t>月</a:t>
            </a:r>
            <a:r>
              <a:rPr kumimoji="1" lang="en-US" altLang="ja-JP" dirty="0"/>
              <a:t>13</a:t>
            </a:r>
            <a:r>
              <a:rPr kumimoji="1" lang="ja-JP" altLang="en-US" dirty="0"/>
              <a:t>日</a:t>
            </a:r>
            <a:r>
              <a:rPr kumimoji="1" lang="en-US" altLang="ja-JP" dirty="0"/>
              <a:t>/20</a:t>
            </a:r>
            <a:r>
              <a:rPr kumimoji="1" lang="ja-JP" altLang="en-US" dirty="0"/>
              <a:t>日</a:t>
            </a:r>
            <a:r>
              <a:rPr lang="ja-JP" altLang="en-US" dirty="0"/>
              <a:t> </a:t>
            </a:r>
            <a:r>
              <a:rPr lang="en-US" altLang="ja-JP" dirty="0"/>
              <a:t>(</a:t>
            </a:r>
            <a:r>
              <a:rPr lang="ja-JP" altLang="en-US" dirty="0"/>
              <a:t>同一内容</a:t>
            </a:r>
            <a:r>
              <a:rPr lang="en-US" altLang="ja-JP" dirty="0"/>
              <a:t>)</a:t>
            </a:r>
          </a:p>
          <a:p>
            <a:r>
              <a:rPr kumimoji="1" lang="en-US" altLang="ja-JP" dirty="0"/>
              <a:t>13:00</a:t>
            </a:r>
            <a:r>
              <a:rPr kumimoji="1" lang="ja-JP" altLang="en-US" dirty="0"/>
              <a:t>～</a:t>
            </a:r>
            <a:r>
              <a:rPr kumimoji="1" lang="en-US" altLang="ja-JP" dirty="0"/>
              <a:t>16:30</a:t>
            </a:r>
            <a:endParaRPr kumimoji="1" lang="ja-JP" altLang="en-US" dirty="0"/>
          </a:p>
          <a:p>
            <a:r>
              <a:rPr kumimoji="1" lang="en-US" altLang="ja-JP" dirty="0" err="1"/>
              <a:t>CoderDojo</a:t>
            </a:r>
            <a:r>
              <a:rPr kumimoji="1" lang="ja-JP" altLang="en-US" dirty="0"/>
              <a:t>市川真間用資料</a:t>
            </a:r>
          </a:p>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a:t>
            </a:fld>
            <a:endParaRPr kumimoji="1" lang="ja-JP" altLang="en-US"/>
          </a:p>
        </p:txBody>
      </p:sp>
    </p:spTree>
    <p:extLst>
      <p:ext uri="{BB962C8B-B14F-4D97-AF65-F5344CB8AC3E}">
        <p14:creationId xmlns:p14="http://schemas.microsoft.com/office/powerpoint/2010/main" val="3818567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10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50720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11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84553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12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3429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13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98508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14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18175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15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56145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16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73300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17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44509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時間があったら、このあたりも詳しく説明したかった。</a:t>
            </a:r>
            <a:r>
              <a:rPr lang="ja-JP" altLang="en-US" dirty="0"/>
              <a:t>でも小学生にはこの図では難しいかも。</a:t>
            </a:r>
            <a:endParaRPr kumimoji="1" lang="ja-JP" altLang="en-US" dirty="0"/>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18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41090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19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5754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〇とりあえず初めに入っているプログラムで</a:t>
            </a:r>
            <a:r>
              <a:rPr kumimoji="1" lang="ja-JP" altLang="en-US" dirty="0" err="1"/>
              <a:t>そこそこ</a:t>
            </a:r>
            <a:r>
              <a:rPr kumimoji="1" lang="ja-JP" altLang="en-US" dirty="0"/>
              <a:t>遊べます。英語で指示がでるので、そこの説明は必要。</a:t>
            </a:r>
          </a:p>
          <a:p>
            <a:r>
              <a:rPr lang="ja-JP" altLang="en-US" dirty="0"/>
              <a:t>〇</a:t>
            </a:r>
            <a:r>
              <a:rPr lang="en-US" altLang="ja-JP" dirty="0" err="1"/>
              <a:t>micro:bit</a:t>
            </a:r>
            <a:r>
              <a:rPr lang="ja-JP" altLang="en-US" dirty="0"/>
              <a:t>純正の電池ケースには</a:t>
            </a:r>
            <a:r>
              <a:rPr lang="en-US" altLang="ja-JP" dirty="0"/>
              <a:t>on/off</a:t>
            </a:r>
            <a:r>
              <a:rPr lang="ja-JP" altLang="en-US" dirty="0"/>
              <a:t>スイッチが無いので、スイッチのある単三用のケースにコネクター半田付けして使っています。</a:t>
            </a:r>
          </a:p>
          <a:p>
            <a:r>
              <a:rPr kumimoji="1" lang="ja-JP" altLang="en-US" dirty="0"/>
              <a:t>〇子供達にとって、電源入れると動きっぱなしになるというのは、プログラム的に新鮮な感覚みたいです。</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a:t>
            </a:fld>
            <a:endParaRPr kumimoji="1" lang="ja-JP" altLang="en-US"/>
          </a:p>
        </p:txBody>
      </p:sp>
    </p:spTree>
    <p:extLst>
      <p:ext uri="{BB962C8B-B14F-4D97-AF65-F5344CB8AC3E}">
        <p14:creationId xmlns:p14="http://schemas.microsoft.com/office/powerpoint/2010/main" val="2069898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20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1501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21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60474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22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25873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23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6303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25</a:t>
            </a:fld>
            <a:endParaRPr kumimoji="1" lang="ja-JP" altLang="en-US"/>
          </a:p>
        </p:txBody>
      </p:sp>
    </p:spTree>
    <p:extLst>
      <p:ext uri="{BB962C8B-B14F-4D97-AF65-F5344CB8AC3E}">
        <p14:creationId xmlns:p14="http://schemas.microsoft.com/office/powerpoint/2010/main" val="104658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26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23476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27</a:t>
            </a:fld>
            <a:endParaRPr kumimoji="1" lang="ja-JP" altLang="en-US"/>
          </a:p>
        </p:txBody>
      </p:sp>
    </p:spTree>
    <p:extLst>
      <p:ext uri="{BB962C8B-B14F-4D97-AF65-F5344CB8AC3E}">
        <p14:creationId xmlns:p14="http://schemas.microsoft.com/office/powerpoint/2010/main" val="3950975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時間があったら、このあたりも詳しく説明したかった。</a:t>
            </a:r>
            <a:r>
              <a:rPr lang="ja-JP" altLang="en-US" dirty="0"/>
              <a:t>でも小学生にはこの図では難しいかも。</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28</a:t>
            </a:fld>
            <a:endParaRPr kumimoji="1" lang="ja-JP" altLang="en-US"/>
          </a:p>
        </p:txBody>
      </p:sp>
    </p:spTree>
    <p:extLst>
      <p:ext uri="{BB962C8B-B14F-4D97-AF65-F5344CB8AC3E}">
        <p14:creationId xmlns:p14="http://schemas.microsoft.com/office/powerpoint/2010/main" val="4065162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29</a:t>
            </a:fld>
            <a:endParaRPr kumimoji="1" lang="ja-JP" altLang="en-US"/>
          </a:p>
        </p:txBody>
      </p:sp>
    </p:spTree>
    <p:extLst>
      <p:ext uri="{BB962C8B-B14F-4D97-AF65-F5344CB8AC3E}">
        <p14:creationId xmlns:p14="http://schemas.microsoft.com/office/powerpoint/2010/main" val="2781597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30</a:t>
            </a:fld>
            <a:endParaRPr kumimoji="1" lang="ja-JP" altLang="en-US"/>
          </a:p>
        </p:txBody>
      </p:sp>
    </p:spTree>
    <p:extLst>
      <p:ext uri="{BB962C8B-B14F-4D97-AF65-F5344CB8AC3E}">
        <p14:creationId xmlns:p14="http://schemas.microsoft.com/office/powerpoint/2010/main" val="298838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〇特に電源</a:t>
            </a:r>
            <a:r>
              <a:rPr kumimoji="1" lang="en-US" altLang="ja-JP" dirty="0"/>
              <a:t>LED</a:t>
            </a:r>
            <a:r>
              <a:rPr kumimoji="1" lang="ja-JP" altLang="en-US" dirty="0"/>
              <a:t>と転送中</a:t>
            </a:r>
            <a:r>
              <a:rPr kumimoji="1" lang="en-US" altLang="ja-JP" dirty="0"/>
              <a:t>LED</a:t>
            </a:r>
            <a:r>
              <a:rPr kumimoji="1" lang="ja-JP" altLang="en-US" dirty="0"/>
              <a:t>が重要で、ちゃんと転送処理が行われているかは、この</a:t>
            </a:r>
            <a:r>
              <a:rPr kumimoji="1" lang="en-US" altLang="ja-JP" dirty="0"/>
              <a:t>LED</a:t>
            </a:r>
            <a:r>
              <a:rPr kumimoji="1" lang="ja-JP" altLang="en-US" dirty="0"/>
              <a:t>が点滅するか確認してもらう必要があります。</a:t>
            </a:r>
          </a:p>
          <a:p>
            <a:r>
              <a:rPr kumimoji="1" lang="ja-JP" altLang="en-US" dirty="0"/>
              <a:t>〇温度センサーが付いてるはずですが、場所がわからず。</a:t>
            </a:r>
          </a:p>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3</a:t>
            </a:fld>
            <a:endParaRPr kumimoji="1" lang="ja-JP" altLang="en-US"/>
          </a:p>
        </p:txBody>
      </p:sp>
    </p:spTree>
    <p:extLst>
      <p:ext uri="{BB962C8B-B14F-4D97-AF65-F5344CB8AC3E}">
        <p14:creationId xmlns:p14="http://schemas.microsoft.com/office/powerpoint/2010/main" val="4111283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31</a:t>
            </a:fld>
            <a:endParaRPr kumimoji="1" lang="ja-JP" altLang="en-US"/>
          </a:p>
        </p:txBody>
      </p:sp>
    </p:spTree>
    <p:extLst>
      <p:ext uri="{BB962C8B-B14F-4D97-AF65-F5344CB8AC3E}">
        <p14:creationId xmlns:p14="http://schemas.microsoft.com/office/powerpoint/2010/main" val="1536194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77A23-AA8F-CEC3-5347-C19CFAE4438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4E9A044-706D-1BF1-9A46-12265E68056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197D43A-FDB9-C0BB-B9E8-5AC80661B72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B4DF4C5-83C6-28BE-FA0C-9E66C82BE94A}"/>
              </a:ext>
            </a:extLst>
          </p:cNvPr>
          <p:cNvSpPr>
            <a:spLocks noGrp="1"/>
          </p:cNvSpPr>
          <p:nvPr>
            <p:ph type="sldNum" sz="quarter" idx="10"/>
          </p:nvPr>
        </p:nvSpPr>
        <p:spPr/>
        <p:txBody>
          <a:bodyPr/>
          <a:lstStyle/>
          <a:p>
            <a:fld id="{636C090F-B3CB-45D8-8C9A-D69B9E5C115B}" type="slidenum">
              <a:rPr kumimoji="1" lang="ja-JP" altLang="en-US" smtClean="0"/>
              <a:t>32</a:t>
            </a:fld>
            <a:endParaRPr kumimoji="1" lang="ja-JP" altLang="en-US"/>
          </a:p>
        </p:txBody>
      </p:sp>
    </p:spTree>
    <p:extLst>
      <p:ext uri="{BB962C8B-B14F-4D97-AF65-F5344CB8AC3E}">
        <p14:creationId xmlns:p14="http://schemas.microsoft.com/office/powerpoint/2010/main" val="1881163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33</a:t>
            </a:fld>
            <a:endParaRPr kumimoji="1" lang="ja-JP" altLang="en-US"/>
          </a:p>
        </p:txBody>
      </p:sp>
    </p:spTree>
    <p:extLst>
      <p:ext uri="{BB962C8B-B14F-4D97-AF65-F5344CB8AC3E}">
        <p14:creationId xmlns:p14="http://schemas.microsoft.com/office/powerpoint/2010/main" val="3995394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37</a:t>
            </a:fld>
            <a:endParaRPr kumimoji="1" lang="ja-JP" altLang="en-US"/>
          </a:p>
        </p:txBody>
      </p:sp>
    </p:spTree>
    <p:extLst>
      <p:ext uri="{BB962C8B-B14F-4D97-AF65-F5344CB8AC3E}">
        <p14:creationId xmlns:p14="http://schemas.microsoft.com/office/powerpoint/2010/main" val="1363489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38</a:t>
            </a:fld>
            <a:endParaRPr kumimoji="1" lang="ja-JP" altLang="en-US"/>
          </a:p>
        </p:txBody>
      </p:sp>
    </p:spTree>
    <p:extLst>
      <p:ext uri="{BB962C8B-B14F-4D97-AF65-F5344CB8AC3E}">
        <p14:creationId xmlns:p14="http://schemas.microsoft.com/office/powerpoint/2010/main" val="1869947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39</a:t>
            </a:fld>
            <a:endParaRPr kumimoji="1" lang="ja-JP" altLang="en-US"/>
          </a:p>
        </p:txBody>
      </p:sp>
    </p:spTree>
    <p:extLst>
      <p:ext uri="{BB962C8B-B14F-4D97-AF65-F5344CB8AC3E}">
        <p14:creationId xmlns:p14="http://schemas.microsoft.com/office/powerpoint/2010/main" val="3237649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40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61187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41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19584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42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03867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43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05957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4</a:t>
            </a:fld>
            <a:endParaRPr kumimoji="1" lang="ja-JP" altLang="en-US"/>
          </a:p>
        </p:txBody>
      </p:sp>
    </p:spTree>
    <p:extLst>
      <p:ext uri="{BB962C8B-B14F-4D97-AF65-F5344CB8AC3E}">
        <p14:creationId xmlns:p14="http://schemas.microsoft.com/office/powerpoint/2010/main" val="39808458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44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8906966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45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93537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46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806996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47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3561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48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41298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49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334234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50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930195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〇英語で</a:t>
            </a:r>
            <a:r>
              <a:rPr kumimoji="1" lang="en-US" altLang="ja-JP" dirty="0"/>
              <a:t>Web</a:t>
            </a:r>
            <a:r>
              <a:rPr kumimoji="1" lang="ja-JP" altLang="en-US" dirty="0"/>
              <a:t>が起動したときは、上部メニューの一番右が言語選択できます。</a:t>
            </a:r>
            <a:br>
              <a:rPr kumimoji="1" lang="ja-JP" altLang="en-US" dirty="0"/>
            </a:br>
            <a:r>
              <a:rPr kumimoji="1" lang="ja-JP" altLang="en-US" dirty="0"/>
              <a:t>〇エディターに行くまでもってスマートな方法があればいいんですが。</a:t>
            </a:r>
          </a:p>
          <a:p>
            <a:r>
              <a:rPr lang="ja-JP" altLang="en-US" dirty="0"/>
              <a:t>〇レッスンに、初めに使えるプログラム幾つかあります。</a:t>
            </a:r>
          </a:p>
          <a:p>
            <a:r>
              <a:rPr kumimoji="1" lang="ja-JP" altLang="en-US" dirty="0"/>
              <a:t>〇</a:t>
            </a:r>
            <a:r>
              <a:rPr kumimoji="1" lang="en-US" altLang="ja-JP" dirty="0"/>
              <a:t>Microsoft</a:t>
            </a:r>
            <a:r>
              <a:rPr kumimoji="1" lang="ja-JP" altLang="en-US" dirty="0"/>
              <a:t>系のブラウザを使うと、動作が遅かったり、ブロックの表示が重なった見にくいことがあるみたい、</a:t>
            </a:r>
            <a:r>
              <a:rPr kumimoji="1" lang="en-US" altLang="ja-JP" dirty="0"/>
              <a:t>Chrome</a:t>
            </a:r>
            <a:r>
              <a:rPr kumimoji="1" lang="ja-JP" altLang="en-US" dirty="0"/>
              <a:t>を使いました。</a:t>
            </a:r>
          </a:p>
        </p:txBody>
      </p:sp>
      <p:sp>
        <p:nvSpPr>
          <p:cNvPr id="4" name="スライド番号プレースホルダー 3"/>
          <p:cNvSpPr>
            <a:spLocks noGrp="1"/>
          </p:cNvSpPr>
          <p:nvPr>
            <p:ph type="sldNum" sz="quarter" idx="10"/>
          </p:nvPr>
        </p:nvSpPr>
        <p:spPr/>
        <p:txBody>
          <a:bodyPr/>
          <a:lstStyle/>
          <a:p>
            <a:pPr defTabSz="631304">
              <a:defRPr/>
            </a:pPr>
            <a:fld id="{636C090F-B3CB-45D8-8C9A-D69B9E5C115B}" type="slidenum">
              <a:rPr lang="ja-JP" altLang="en-US">
                <a:solidFill>
                  <a:prstClr val="black"/>
                </a:solidFill>
                <a:latin typeface="游ゴシック" panose="020F0502020204030204"/>
                <a:ea typeface="游ゴシック" panose="020B0400000000000000" pitchFamily="50" charset="-128"/>
              </a:rPr>
              <a:pPr defTabSz="631304">
                <a:defRPr/>
              </a:pPr>
              <a:t>51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748705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52</a:t>
            </a:fld>
            <a:endParaRPr kumimoji="1" lang="ja-JP" altLang="en-US"/>
          </a:p>
        </p:txBody>
      </p:sp>
    </p:spTree>
    <p:extLst>
      <p:ext uri="{BB962C8B-B14F-4D97-AF65-F5344CB8AC3E}">
        <p14:creationId xmlns:p14="http://schemas.microsoft.com/office/powerpoint/2010/main" val="4520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〇シミュレータが良く出来ています。</a:t>
            </a:r>
          </a:p>
          <a:p>
            <a:r>
              <a:rPr lang="ja-JP" altLang="en-US" dirty="0"/>
              <a:t>・</a:t>
            </a:r>
            <a:r>
              <a:rPr kumimoji="1" lang="ja-JP" altLang="en-US" dirty="0"/>
              <a:t>温度センサーの場合は、温度計の絵がでてきて、温度を設定できます。</a:t>
            </a:r>
          </a:p>
          <a:p>
            <a:r>
              <a:rPr lang="ja-JP" altLang="en-US" dirty="0"/>
              <a:t>・傾きの場合は、ボードの絵を傾かせることができます。</a:t>
            </a:r>
          </a:p>
          <a:p>
            <a:r>
              <a:rPr lang="ja-JP" altLang="en-US" dirty="0"/>
              <a:t>など。</a:t>
            </a:r>
          </a:p>
          <a:p>
            <a:r>
              <a:rPr kumimoji="1" lang="ja-JP" altLang="en-US" dirty="0"/>
              <a:t>〇基本的に</a:t>
            </a:r>
            <a:r>
              <a:rPr kumimoji="1" lang="en-US" altLang="ja-JP" dirty="0"/>
              <a:t>Scratch</a:t>
            </a:r>
            <a:r>
              <a:rPr kumimoji="1" lang="ja-JP" altLang="en-US" dirty="0"/>
              <a:t>使える子供ならすぐ使えますが。</a:t>
            </a:r>
          </a:p>
          <a:p>
            <a:r>
              <a:rPr lang="ja-JP" altLang="en-US" dirty="0"/>
              <a:t>・</a:t>
            </a:r>
            <a:r>
              <a:rPr lang="en-US" altLang="ja-JP" dirty="0"/>
              <a:t>Scratch</a:t>
            </a:r>
            <a:r>
              <a:rPr lang="ja-JP" altLang="en-US" dirty="0"/>
              <a:t>の「ハタがクリックされた時」がなく、基本的に電源投入時の「最初だけ」と「ずっと」で組んでいくのが少し感覚が違うみたい</a:t>
            </a:r>
          </a:p>
          <a:p>
            <a:r>
              <a:rPr kumimoji="1" lang="ja-JP" altLang="en-US" dirty="0"/>
              <a:t>・あと、ハードのイベントドリブンであることも説明が必要「ボタン</a:t>
            </a:r>
            <a:r>
              <a:rPr lang="en-US" altLang="ja-JP" dirty="0"/>
              <a:t>x</a:t>
            </a:r>
            <a:r>
              <a:rPr lang="ja-JP" altLang="en-US" dirty="0"/>
              <a:t>が押された時</a:t>
            </a:r>
            <a:r>
              <a:rPr kumimoji="1" lang="ja-JP" altLang="en-US" dirty="0"/>
              <a:t>」「ゆさぶられた時</a:t>
            </a:r>
            <a:r>
              <a:rPr kumimoji="1" lang="en-US" altLang="ja-JP" dirty="0"/>
              <a:t>(</a:t>
            </a:r>
            <a:r>
              <a:rPr kumimoji="1" lang="ja-JP" altLang="en-US" dirty="0"/>
              <a:t>加速度センサー系</a:t>
            </a:r>
            <a:r>
              <a:rPr kumimoji="1" lang="en-US" altLang="ja-JP" dirty="0"/>
              <a:t>)</a:t>
            </a:r>
            <a:r>
              <a:rPr kumimoji="1" lang="ja-JP" altLang="en-US" dirty="0"/>
              <a:t>」このトリガーで始まるブロックが入力にはいっているのも見つけにくい。</a:t>
            </a:r>
          </a:p>
          <a:p>
            <a:r>
              <a:rPr lang="ja-JP" altLang="en-US" dirty="0"/>
              <a:t>・</a:t>
            </a:r>
            <a:r>
              <a:rPr lang="en-US" altLang="ja-JP" dirty="0"/>
              <a:t>if</a:t>
            </a:r>
            <a:r>
              <a:rPr lang="ja-JP" altLang="en-US" dirty="0"/>
              <a:t>文が「論理」に入っているが「論理」が別の表示になって探すのに苦労したこともあった</a:t>
            </a:r>
            <a:r>
              <a:rPr lang="en-US" altLang="ja-JP" dirty="0"/>
              <a:t>(</a:t>
            </a:r>
            <a:r>
              <a:rPr lang="ja-JP" altLang="en-US" dirty="0"/>
              <a:t>どうして別の表示になったかは不明</a:t>
            </a:r>
            <a:r>
              <a:rPr lang="en-US" altLang="ja-JP" dirty="0"/>
              <a:t>)</a:t>
            </a:r>
            <a:endParaRPr kumimoji="1" lang="ja-JP" altLang="en-US" dirty="0"/>
          </a:p>
          <a:p>
            <a:r>
              <a:rPr lang="ja-JP" altLang="en-US" dirty="0"/>
              <a:t>〇文字で日本で入れようとするが、</a:t>
            </a:r>
            <a:r>
              <a:rPr lang="en-US" altLang="ja-JP" dirty="0"/>
              <a:t>LED</a:t>
            </a:r>
            <a:r>
              <a:rPr lang="ja-JP" altLang="en-US" dirty="0" err="1"/>
              <a:t>にはアルファ</a:t>
            </a:r>
            <a:r>
              <a:rPr lang="ja-JP" altLang="en-US" dirty="0"/>
              <a:t>ベットしか表示されないことの意識が必要</a:t>
            </a:r>
          </a:p>
          <a:p>
            <a:r>
              <a:rPr kumimoji="1" lang="ja-JP" altLang="en-US" dirty="0"/>
              <a:t>〇</a:t>
            </a:r>
            <a:r>
              <a:rPr kumimoji="1" lang="en-US" altLang="ja-JP" dirty="0"/>
              <a:t>Scratch</a:t>
            </a:r>
            <a:r>
              <a:rPr kumimoji="1" lang="ja-JP" altLang="en-US" dirty="0"/>
              <a:t>の場合、パラメータにあたる部分は空白だが、</a:t>
            </a:r>
            <a:r>
              <a:rPr kumimoji="1" lang="en-US" altLang="ja-JP" dirty="0" err="1"/>
              <a:t>micro:bit</a:t>
            </a:r>
            <a:r>
              <a:rPr kumimoji="1" lang="ja-JP" altLang="en-US" dirty="0"/>
              <a:t>の場合はあらかじめ既定のブロックが入っていて違和感があるみたい。その既定のブロックを外すことはできないので、新しいブロックを上書きする感じになる。</a:t>
            </a:r>
          </a:p>
          <a:p>
            <a:r>
              <a:rPr lang="ja-JP" altLang="en-US" dirty="0"/>
              <a:t>〇真偽がプログラム中にでてくるが、ピンとこないみたい。</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5</a:t>
            </a:fld>
            <a:endParaRPr kumimoji="1" lang="ja-JP" altLang="en-US"/>
          </a:p>
        </p:txBody>
      </p:sp>
    </p:spTree>
    <p:extLst>
      <p:ext uri="{BB962C8B-B14F-4D97-AF65-F5344CB8AC3E}">
        <p14:creationId xmlns:p14="http://schemas.microsoft.com/office/powerpoint/2010/main" val="3297414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〇シミュレータが良く出来ています。</a:t>
            </a:r>
          </a:p>
          <a:p>
            <a:r>
              <a:rPr lang="ja-JP" altLang="en-US" dirty="0"/>
              <a:t>・</a:t>
            </a:r>
            <a:r>
              <a:rPr kumimoji="1" lang="ja-JP" altLang="en-US" dirty="0"/>
              <a:t>温度センサーの場合は、温度計の絵がでてきて、温度を設定できます。</a:t>
            </a:r>
          </a:p>
          <a:p>
            <a:r>
              <a:rPr lang="ja-JP" altLang="en-US" dirty="0"/>
              <a:t>・傾きの場合は、ボードの絵を傾かせることができます。</a:t>
            </a:r>
          </a:p>
          <a:p>
            <a:r>
              <a:rPr lang="ja-JP" altLang="en-US" dirty="0"/>
              <a:t>など。</a:t>
            </a:r>
          </a:p>
          <a:p>
            <a:r>
              <a:rPr kumimoji="1" lang="ja-JP" altLang="en-US" dirty="0"/>
              <a:t>〇基本的に</a:t>
            </a:r>
            <a:r>
              <a:rPr kumimoji="1" lang="en-US" altLang="ja-JP" dirty="0"/>
              <a:t>Scratch</a:t>
            </a:r>
            <a:r>
              <a:rPr kumimoji="1" lang="ja-JP" altLang="en-US" dirty="0"/>
              <a:t>使える子供ならすぐ使えますが。</a:t>
            </a:r>
          </a:p>
          <a:p>
            <a:r>
              <a:rPr lang="ja-JP" altLang="en-US" dirty="0"/>
              <a:t>・</a:t>
            </a:r>
            <a:r>
              <a:rPr lang="en-US" altLang="ja-JP" dirty="0"/>
              <a:t>Scratch</a:t>
            </a:r>
            <a:r>
              <a:rPr lang="ja-JP" altLang="en-US" dirty="0"/>
              <a:t>の「ハタがクリックされた時」がなく、基本的に電源投入時の「最初だけ」と「ずっと」で組んでいくのが少し感覚が違うみたい</a:t>
            </a:r>
          </a:p>
          <a:p>
            <a:r>
              <a:rPr kumimoji="1" lang="ja-JP" altLang="en-US" dirty="0"/>
              <a:t>・あと、ハードのイベントドリブンであることも説明が必要「ボタン</a:t>
            </a:r>
            <a:r>
              <a:rPr lang="en-US" altLang="ja-JP" dirty="0"/>
              <a:t>x</a:t>
            </a:r>
            <a:r>
              <a:rPr lang="ja-JP" altLang="en-US" dirty="0"/>
              <a:t>が押された時</a:t>
            </a:r>
            <a:r>
              <a:rPr kumimoji="1" lang="ja-JP" altLang="en-US" dirty="0"/>
              <a:t>」「ゆさぶられた時</a:t>
            </a:r>
            <a:r>
              <a:rPr kumimoji="1" lang="en-US" altLang="ja-JP" dirty="0"/>
              <a:t>(</a:t>
            </a:r>
            <a:r>
              <a:rPr kumimoji="1" lang="ja-JP" altLang="en-US" dirty="0"/>
              <a:t>加速度センサー系</a:t>
            </a:r>
            <a:r>
              <a:rPr kumimoji="1" lang="en-US" altLang="ja-JP" dirty="0"/>
              <a:t>)</a:t>
            </a:r>
            <a:r>
              <a:rPr kumimoji="1" lang="ja-JP" altLang="en-US" dirty="0"/>
              <a:t>」このトリガーで始まるブロックが入力にはいっているのも見つけにくい。</a:t>
            </a:r>
          </a:p>
          <a:p>
            <a:r>
              <a:rPr lang="ja-JP" altLang="en-US" dirty="0"/>
              <a:t>・</a:t>
            </a:r>
            <a:r>
              <a:rPr lang="en-US" altLang="ja-JP" dirty="0"/>
              <a:t>if</a:t>
            </a:r>
            <a:r>
              <a:rPr lang="ja-JP" altLang="en-US" dirty="0"/>
              <a:t>文が「論理」に入っているが「論理」が別の表示になって探すのに苦労したこともあった</a:t>
            </a:r>
            <a:r>
              <a:rPr lang="en-US" altLang="ja-JP" dirty="0"/>
              <a:t>(</a:t>
            </a:r>
            <a:r>
              <a:rPr lang="ja-JP" altLang="en-US" dirty="0"/>
              <a:t>どうして別の表示になったかは不明</a:t>
            </a:r>
            <a:r>
              <a:rPr lang="en-US" altLang="ja-JP" dirty="0"/>
              <a:t>)</a:t>
            </a:r>
            <a:endParaRPr kumimoji="1" lang="ja-JP" altLang="en-US" dirty="0"/>
          </a:p>
          <a:p>
            <a:r>
              <a:rPr lang="ja-JP" altLang="en-US" dirty="0"/>
              <a:t>〇文字で日本で入れようとするが、</a:t>
            </a:r>
            <a:r>
              <a:rPr lang="en-US" altLang="ja-JP" dirty="0"/>
              <a:t>LED</a:t>
            </a:r>
            <a:r>
              <a:rPr lang="ja-JP" altLang="en-US" dirty="0" err="1"/>
              <a:t>にはアルファ</a:t>
            </a:r>
            <a:r>
              <a:rPr lang="ja-JP" altLang="en-US" dirty="0"/>
              <a:t>ベットしか表示されないことの意識が必要</a:t>
            </a:r>
          </a:p>
          <a:p>
            <a:r>
              <a:rPr kumimoji="1" lang="ja-JP" altLang="en-US" dirty="0"/>
              <a:t>〇</a:t>
            </a:r>
            <a:r>
              <a:rPr kumimoji="1" lang="en-US" altLang="ja-JP" dirty="0"/>
              <a:t>Scratch</a:t>
            </a:r>
            <a:r>
              <a:rPr kumimoji="1" lang="ja-JP" altLang="en-US" dirty="0"/>
              <a:t>の場合、パラメータにあたる部分は空白だが、</a:t>
            </a:r>
            <a:r>
              <a:rPr kumimoji="1" lang="en-US" altLang="ja-JP" dirty="0" err="1"/>
              <a:t>micro:bit</a:t>
            </a:r>
            <a:r>
              <a:rPr kumimoji="1" lang="ja-JP" altLang="en-US" dirty="0"/>
              <a:t>の場合はあらかじめ既定のブロックが入っていて違和感があるみたい。その既定のブロックを外すことはできないので、新しいブロックを上書きする感じになる。</a:t>
            </a:r>
          </a:p>
          <a:p>
            <a:r>
              <a:rPr lang="ja-JP" altLang="en-US" dirty="0"/>
              <a:t>〇真偽がプログラム中にでてくるが、ピンとこないみたい。</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6</a:t>
            </a:fld>
            <a:endParaRPr kumimoji="1" lang="ja-JP" altLang="en-US"/>
          </a:p>
        </p:txBody>
      </p:sp>
    </p:spTree>
    <p:extLst>
      <p:ext uri="{BB962C8B-B14F-4D97-AF65-F5344CB8AC3E}">
        <p14:creationId xmlns:p14="http://schemas.microsoft.com/office/powerpoint/2010/main" val="895271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a:t>
            </a:r>
            <a:r>
              <a:rPr kumimoji="1" lang="en-US" altLang="ja-JP" dirty="0"/>
              <a:t>Scratch</a:t>
            </a:r>
            <a:r>
              <a:rPr kumimoji="1" lang="ja-JP" altLang="en-US" dirty="0"/>
              <a:t>やっている人ほど、ゲームなど複雑なプログラムをすぐ作りたがるが、</a:t>
            </a:r>
            <a:r>
              <a:rPr kumimoji="1" lang="en-US" altLang="ja-JP" dirty="0"/>
              <a:t>(</a:t>
            </a:r>
            <a:r>
              <a:rPr kumimoji="1" lang="ja-JP" altLang="en-US" dirty="0"/>
              <a:t>ドットを動かそうとして苦労するなど</a:t>
            </a:r>
            <a:r>
              <a:rPr kumimoji="1" lang="en-US" altLang="ja-JP" dirty="0"/>
              <a:t>)</a:t>
            </a:r>
            <a:r>
              <a:rPr kumimoji="1" lang="en-US" altLang="ja-JP" dirty="0" err="1"/>
              <a:t>micor:bit</a:t>
            </a:r>
            <a:r>
              <a:rPr kumimoji="1" lang="ja-JP" altLang="en-US" dirty="0"/>
              <a:t>などのフィジカルコンピューティングは、それらしいことを初めにやった方が興味がわくと思う。</a:t>
            </a:r>
            <a:r>
              <a:rPr lang="ja-JP" altLang="en-US" dirty="0"/>
              <a:t>例えば</a:t>
            </a:r>
          </a:p>
          <a:p>
            <a:r>
              <a:rPr kumimoji="1" lang="ja-JP" altLang="en-US" dirty="0"/>
              <a:t>・振ると温度を表示する。</a:t>
            </a:r>
          </a:p>
          <a:p>
            <a:r>
              <a:rPr lang="ja-JP" altLang="en-US" dirty="0"/>
              <a:t>・傾き方によって表示する絵柄が変わるなど</a:t>
            </a:r>
          </a:p>
          <a:p>
            <a:r>
              <a:rPr lang="ja-JP" altLang="en-US" dirty="0"/>
              <a:t>〇ロボットまでもっていくには、</a:t>
            </a:r>
            <a:r>
              <a:rPr lang="en-US" altLang="ja-JP" dirty="0"/>
              <a:t>Scratch</a:t>
            </a:r>
            <a:r>
              <a:rPr lang="ja-JP" altLang="en-US" dirty="0"/>
              <a:t>みたいに自由にやらせると収拾つかなくなるかも、ある程度フィジカルコンピュティングらしいもので興味を持たせながら共通的な操作をさせた方がいいかもしれない。</a:t>
            </a:r>
          </a:p>
          <a:p>
            <a:r>
              <a:rPr kumimoji="1" lang="ja-JP" altLang="en-US" dirty="0"/>
              <a:t>〇あと、</a:t>
            </a:r>
            <a:r>
              <a:rPr kumimoji="1" lang="en-US" altLang="ja-JP" dirty="0" err="1"/>
              <a:t>micro:bit</a:t>
            </a:r>
            <a:r>
              <a:rPr kumimoji="1" lang="ja-JP" altLang="en-US" dirty="0"/>
              <a:t>自体が持つ無線機能を使って</a:t>
            </a:r>
            <a:r>
              <a:rPr kumimoji="1" lang="en-US" altLang="ja-JP" dirty="0"/>
              <a:t>2</a:t>
            </a:r>
            <a:r>
              <a:rPr kumimoji="1" lang="ja-JP" altLang="en-US" dirty="0"/>
              <a:t>台、複数台で動かすプログラム非常に興味を持つかと思われる。</a:t>
            </a:r>
          </a:p>
          <a:p>
            <a:r>
              <a:rPr lang="ja-JP" altLang="en-US" dirty="0"/>
              <a:t>〇特に</a:t>
            </a:r>
            <a:r>
              <a:rPr lang="en-US" altLang="ja-JP" dirty="0"/>
              <a:t>Dojo</a:t>
            </a:r>
            <a:r>
              <a:rPr lang="ja-JP" altLang="en-US" dirty="0"/>
              <a:t>でやっている子供は自由にやることに慣れているが、フィジカルコンピューティングする場合は、ある程度基礎手的な知識を学習する説明や資料が必要だと考える。</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7</a:t>
            </a:fld>
            <a:endParaRPr kumimoji="1" lang="ja-JP" altLang="en-US"/>
          </a:p>
        </p:txBody>
      </p:sp>
    </p:spTree>
    <p:extLst>
      <p:ext uri="{BB962C8B-B14F-4D97-AF65-F5344CB8AC3E}">
        <p14:creationId xmlns:p14="http://schemas.microsoft.com/office/powerpoint/2010/main" val="2436317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〇当日このあたりが一番混乱したところ。別途補足資料を作成</a:t>
            </a:r>
          </a:p>
          <a:p>
            <a:r>
              <a:rPr lang="ja-JP" altLang="en-US" dirty="0"/>
              <a:t>本スライドには、その補足資料あり、</a:t>
            </a:r>
            <a:br>
              <a:rPr lang="ja-JP" altLang="en-US" dirty="0"/>
            </a:br>
            <a:r>
              <a:rPr lang="ja-JP" altLang="en-US" dirty="0"/>
              <a:t>スライド</a:t>
            </a:r>
            <a:r>
              <a:rPr lang="en-US" altLang="ja-JP" dirty="0"/>
              <a:t>21</a:t>
            </a:r>
            <a:r>
              <a:rPr lang="ja-JP" altLang="en-US" dirty="0"/>
              <a:t>～</a:t>
            </a:r>
            <a:r>
              <a:rPr lang="en-US" altLang="ja-JP" dirty="0"/>
              <a:t>25</a:t>
            </a:r>
            <a:endParaRPr lang="ja-JP" altLang="en-US" dirty="0"/>
          </a:p>
          <a:p>
            <a:r>
              <a:rPr kumimoji="1" lang="ja-JP" altLang="en-US" dirty="0"/>
              <a:t>〇このダウンロードの操作を含めポートの真偽によるモータ制御は、小学校</a:t>
            </a:r>
            <a:r>
              <a:rPr kumimoji="1" lang="en-US" altLang="ja-JP" dirty="0"/>
              <a:t>3</a:t>
            </a:r>
            <a:r>
              <a:rPr kumimoji="1" lang="ja-JP" altLang="en-US" dirty="0"/>
              <a:t>年生の子供には難しかったようである。モーター制御を関数化しておけばよかったかも。</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8</a:t>
            </a:fld>
            <a:endParaRPr kumimoji="1" lang="ja-JP" altLang="en-US"/>
          </a:p>
        </p:txBody>
      </p:sp>
    </p:spTree>
    <p:extLst>
      <p:ext uri="{BB962C8B-B14F-4D97-AF65-F5344CB8AC3E}">
        <p14:creationId xmlns:p14="http://schemas.microsoft.com/office/powerpoint/2010/main" val="1375173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9</a:t>
            </a:fld>
            <a:endParaRPr kumimoji="1" lang="ja-JP" altLang="en-US"/>
          </a:p>
        </p:txBody>
      </p:sp>
    </p:spTree>
    <p:extLst>
      <p:ext uri="{BB962C8B-B14F-4D97-AF65-F5344CB8AC3E}">
        <p14:creationId xmlns:p14="http://schemas.microsoft.com/office/powerpoint/2010/main" val="3251027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6311E71-7363-4D8C-ACD7-EB4E062F204A}" type="datetime1">
              <a:rPr kumimoji="1" lang="ja-JP" altLang="en-US" smtClean="0"/>
              <a:t>2025/7/27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11699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B051633-48B4-4658-9C82-741D4710B976}" type="datetime1">
              <a:rPr kumimoji="1" lang="ja-JP" altLang="en-US" smtClean="0"/>
              <a:t>2025/7/27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109546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77E7BC-AEFE-4316-8DE1-7CED89C22235}" type="datetime1">
              <a:rPr kumimoji="1" lang="ja-JP" altLang="en-US" smtClean="0"/>
              <a:t>2025/7/27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19012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D85B4B-265E-418E-9296-93229C192487}" type="datetime1">
              <a:rPr kumimoji="1" lang="ja-JP" altLang="en-US" smtClean="0"/>
              <a:t>2025/7/27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392790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140DB41-C51F-401E-943B-C5A38020559B}" type="datetime1">
              <a:rPr kumimoji="1" lang="ja-JP" altLang="en-US" smtClean="0"/>
              <a:t>2025/7/27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37694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4E689CF-F46C-495C-9AB9-FD2ED5F7FD00}" type="datetime1">
              <a:rPr kumimoji="1" lang="ja-JP" altLang="en-US" smtClean="0"/>
              <a:t>2025/7/27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59308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D3C325D-3733-412B-B5D9-9DBDA5CF2F3F}" type="datetime1">
              <a:rPr kumimoji="1" lang="ja-JP" altLang="en-US" smtClean="0"/>
              <a:t>2025/7/27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20802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E38B1E9-9B58-40C4-85E0-9FD8E514E280}" type="datetime1">
              <a:rPr kumimoji="1" lang="ja-JP" altLang="en-US" smtClean="0"/>
              <a:t>2025/7/27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98621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52A863A-F520-4340-A57B-E7E8A0F712E9}" type="datetime1">
              <a:rPr kumimoji="1" lang="ja-JP" altLang="en-US" smtClean="0"/>
              <a:t>2025/7/27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16102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B0890A8-93A8-4675-8080-828DF68B0C18}" type="datetime1">
              <a:rPr kumimoji="1" lang="ja-JP" altLang="en-US" smtClean="0"/>
              <a:t>2025/7/27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69321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97DAAC1-E0BF-4C83-B17B-11CAF8C32797}" type="datetime1">
              <a:rPr kumimoji="1" lang="ja-JP" altLang="en-US" smtClean="0"/>
              <a:t>2025/7/27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06034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9D858A-EE0F-479F-86FF-95BF55AAADF3}" type="datetime1">
              <a:rPr kumimoji="1" lang="ja-JP" altLang="en-US" smtClean="0"/>
              <a:t>2025/7/27</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146103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microbit.org/ja/projects/make-it-code-i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prog.kodomonokagaku.com/jibun/"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hyperlink" Target="https://prog.kodomonokagaku.com/jibun/images/roboshark.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okayamalabo.hatenablog.com/entry/2019/04/29/215330" TargetMode="External"/><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7.emf"/><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hyperlink" Target="https://scratch.mit.edu/microbit"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a:t>
            </a:fld>
            <a:r>
              <a:rPr kumimoji="1" lang="ja-JP" altLang="en-US" dirty="0">
                <a:latin typeface="メイリオ" panose="020B0604030504040204" pitchFamily="50" charset="-128"/>
                <a:ea typeface="メイリオ" panose="020B0604030504040204" pitchFamily="50" charset="-128"/>
              </a:rPr>
              <a:t>ページ</a:t>
            </a:r>
          </a:p>
        </p:txBody>
      </p:sp>
      <p:sp>
        <p:nvSpPr>
          <p:cNvPr id="9" name="テキスト ボックス 8"/>
          <p:cNvSpPr txBox="1"/>
          <p:nvPr/>
        </p:nvSpPr>
        <p:spPr>
          <a:xfrm>
            <a:off x="366697" y="1696599"/>
            <a:ext cx="8213967" cy="4801314"/>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　</a:t>
            </a:r>
            <a:r>
              <a:rPr kumimoji="1" lang="en-US" altLang="ja-JP" sz="1600" dirty="0" err="1">
                <a:latin typeface="メイリオ" panose="020B0604030504040204" pitchFamily="50" charset="-128"/>
                <a:ea typeface="メイリオ" panose="020B0604030504040204" pitchFamily="50" charset="-128"/>
              </a:rPr>
              <a:t>micro:bit</a:t>
            </a:r>
            <a:r>
              <a:rPr kumimoji="1" lang="ja-JP" altLang="en-US" sz="1600" dirty="0">
                <a:latin typeface="メイリオ" panose="020B0604030504040204" pitchFamily="50" charset="-128"/>
                <a:ea typeface="メイリオ" panose="020B0604030504040204" pitchFamily="50" charset="-128"/>
              </a:rPr>
              <a:t>という</a:t>
            </a:r>
            <a:r>
              <a:rPr kumimoji="1" lang="ja-JP" altLang="en-US" dirty="0">
                <a:latin typeface="メイリオ" panose="020B0604030504040204" pitchFamily="50" charset="-128"/>
                <a:ea typeface="メイリオ" panose="020B0604030504040204" pitchFamily="50" charset="-128"/>
              </a:rPr>
              <a:t>マイコンボードを使って、コンピュータのハードウェアを操作するプログラムを作ります。</a:t>
            </a:r>
            <a:r>
              <a:rPr lang="ja-JP" altLang="en-US" dirty="0">
                <a:latin typeface="メイリオ" panose="020B0604030504040204" pitchFamily="50" charset="-128"/>
                <a:ea typeface="メイリオ" panose="020B0604030504040204" pitchFamily="50" charset="-128"/>
              </a:rPr>
              <a:t>また</a:t>
            </a:r>
            <a:r>
              <a:rPr lang="en-US" altLang="ja-JP" dirty="0" err="1">
                <a:latin typeface="メイリオ" panose="020B0604030504040204" pitchFamily="50" charset="-128"/>
                <a:ea typeface="メイリオ" panose="020B0604030504040204" pitchFamily="50" charset="-128"/>
              </a:rPr>
              <a:t>micro:bit</a:t>
            </a:r>
            <a:r>
              <a:rPr lang="ja-JP" altLang="en-US" dirty="0">
                <a:latin typeface="メイリオ" panose="020B0604030504040204" pitchFamily="50" charset="-128"/>
                <a:ea typeface="メイリオ" panose="020B0604030504040204" pitchFamily="50" charset="-128"/>
              </a:rPr>
              <a:t>でいろいろな工作をしたり、自動車ロボットをプログラミングしてみましょう。</a:t>
            </a:r>
          </a:p>
          <a:p>
            <a:r>
              <a:rPr kumimoji="1" lang="ja-JP" altLang="en-US" dirty="0">
                <a:solidFill>
                  <a:srgbClr val="FF0000"/>
                </a:solidFill>
                <a:latin typeface="メイリオ" panose="020B0604030504040204" pitchFamily="50" charset="-128"/>
                <a:ea typeface="メイリオ" panose="020B0604030504040204" pitchFamily="50" charset="-128"/>
              </a:rPr>
              <a:t>説明は、</a:t>
            </a:r>
            <a:r>
              <a:rPr lang="ja-JP" altLang="en-US" dirty="0">
                <a:solidFill>
                  <a:srgbClr val="FF0000"/>
                </a:solidFill>
                <a:latin typeface="メイリオ" panose="020B0604030504040204" pitchFamily="50" charset="-128"/>
                <a:ea typeface="メイリオ" panose="020B0604030504040204" pitchFamily="50" charset="-128"/>
              </a:rPr>
              <a:t>程度</a:t>
            </a:r>
            <a:r>
              <a:rPr lang="en-US" altLang="ja-JP" dirty="0">
                <a:solidFill>
                  <a:srgbClr val="FF0000"/>
                </a:solidFill>
                <a:latin typeface="メイリオ" panose="020B0604030504040204" pitchFamily="50" charset="-128"/>
                <a:ea typeface="メイリオ" panose="020B0604030504040204" pitchFamily="50" charset="-128"/>
              </a:rPr>
              <a:t>Scratch</a:t>
            </a:r>
            <a:r>
              <a:rPr lang="ja-JP" altLang="en-US" dirty="0">
                <a:solidFill>
                  <a:srgbClr val="FF0000"/>
                </a:solidFill>
                <a:latin typeface="メイリオ" panose="020B0604030504040204" pitchFamily="50" charset="-128"/>
                <a:ea typeface="メイリオ" panose="020B0604030504040204" pitchFamily="50" charset="-128"/>
              </a:rPr>
              <a:t>を使ったことがあり、ブロックを組み合わせてプログラミングを作ることができること子供がりようすることを想定しています。</a:t>
            </a:r>
            <a:endParaRPr kumimoji="1" lang="ja-JP" altLang="en-US" dirty="0">
              <a:solidFill>
                <a:srgbClr val="FF0000"/>
              </a:solidFill>
              <a:latin typeface="メイリオ" panose="020B0604030504040204" pitchFamily="50" charset="-128"/>
              <a:ea typeface="メイリオ" panose="020B0604030504040204" pitchFamily="50" charset="-128"/>
            </a:endParaRPr>
          </a:p>
          <a:p>
            <a:br>
              <a:rPr kumimoji="1" lang="ja-JP" altLang="en-US"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内容</a:t>
            </a:r>
            <a:r>
              <a:rPr kumimoji="1" lang="en-US" altLang="ja-JP" dirty="0">
                <a:latin typeface="メイリオ" panose="020B0604030504040204" pitchFamily="50" charset="-128"/>
                <a:ea typeface="メイリオ" panose="020B0604030504040204" pitchFamily="50" charset="-128"/>
              </a:rPr>
              <a:t>:</a:t>
            </a:r>
            <a:br>
              <a:rPr kumimoji="1" lang="en-US" altLang="ja-JP" dirty="0">
                <a:latin typeface="メイリオ" panose="020B0604030504040204" pitchFamily="50" charset="-128"/>
                <a:ea typeface="メイリオ" panose="020B0604030504040204" pitchFamily="50" charset="-128"/>
              </a:rPr>
            </a:br>
            <a:r>
              <a:rPr kumimoji="1" lang="en-US" altLang="ja-JP" dirty="0">
                <a:latin typeface="メイリオ" panose="020B0604030504040204" pitchFamily="50" charset="-128"/>
                <a:ea typeface="メイリオ" panose="020B0604030504040204" pitchFamily="50" charset="-128"/>
              </a:rPr>
              <a:t> 1. </a:t>
            </a:r>
            <a:r>
              <a:rPr kumimoji="1" lang="en-US" altLang="ja-JP" dirty="0" err="1">
                <a:latin typeface="メイリオ" panose="020B0604030504040204" pitchFamily="50" charset="-128"/>
                <a:ea typeface="メイリオ" panose="020B0604030504040204" pitchFamily="50" charset="-128"/>
              </a:rPr>
              <a:t>micro:bit</a:t>
            </a:r>
            <a:r>
              <a:rPr lang="ja-JP" altLang="en-US" dirty="0" err="1">
                <a:latin typeface="メイリオ" panose="020B0604030504040204" pitchFamily="50" charset="-128"/>
                <a:ea typeface="メイリオ" panose="020B0604030504040204" pitchFamily="50" charset="-128"/>
              </a:rPr>
              <a:t>って</a:t>
            </a:r>
            <a:r>
              <a:rPr lang="ja-JP" altLang="en-US" dirty="0">
                <a:latin typeface="メイリオ" panose="020B0604030504040204" pitchFamily="50" charset="-128"/>
                <a:ea typeface="メイリオ" panose="020B0604030504040204" pitchFamily="50" charset="-128"/>
              </a:rPr>
              <a:t>何</a:t>
            </a:r>
            <a:r>
              <a:rPr lang="en-US" altLang="ja-JP" dirty="0">
                <a:latin typeface="メイリオ" panose="020B0604030504040204" pitchFamily="50" charset="-128"/>
                <a:ea typeface="メイリオ" panose="020B0604030504040204" pitchFamily="50" charset="-128"/>
              </a:rPr>
              <a:t>?</a:t>
            </a:r>
            <a:br>
              <a:rPr kumimoji="1" lang="ja-JP" altLang="en-US" dirty="0">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 2. </a:t>
            </a:r>
            <a:r>
              <a:rPr lang="en-US" altLang="ja-JP" dirty="0" err="1">
                <a:latin typeface="メイリオ" panose="020B0604030504040204" pitchFamily="50" charset="-128"/>
                <a:ea typeface="メイリオ" panose="020B0604030504040204" pitchFamily="50" charset="-128"/>
              </a:rPr>
              <a:t>micro:bit</a:t>
            </a:r>
            <a:r>
              <a:rPr lang="ja-JP" altLang="en-US" dirty="0">
                <a:latin typeface="メイリオ" panose="020B0604030504040204" pitchFamily="50" charset="-128"/>
                <a:ea typeface="メイリオ" panose="020B0604030504040204" pitchFamily="50" charset="-128"/>
              </a:rPr>
              <a:t>のプログラミングの基礎</a:t>
            </a:r>
          </a:p>
          <a:p>
            <a:r>
              <a:rPr lang="en-US" altLang="ja-JP" dirty="0">
                <a:latin typeface="メイリオ" panose="020B0604030504040204" pitchFamily="50" charset="-128"/>
                <a:ea typeface="メイリオ" panose="020B0604030504040204" pitchFamily="50" charset="-128"/>
              </a:rPr>
              <a:t> 3. </a:t>
            </a:r>
            <a:r>
              <a:rPr lang="en-US" altLang="ja-JP" dirty="0" err="1">
                <a:latin typeface="メイリオ" panose="020B0604030504040204" pitchFamily="50" charset="-128"/>
                <a:ea typeface="メイリオ" panose="020B0604030504040204" pitchFamily="50" charset="-128"/>
              </a:rPr>
              <a:t>micro:bit</a:t>
            </a:r>
            <a:r>
              <a:rPr lang="ja-JP" altLang="en-US" dirty="0">
                <a:latin typeface="メイリオ" panose="020B0604030504040204" pitchFamily="50" charset="-128"/>
                <a:ea typeface="メイリオ" panose="020B0604030504040204" pitchFamily="50" charset="-128"/>
              </a:rPr>
              <a:t>だけの、いろいろなプログラミング</a:t>
            </a:r>
            <a:br>
              <a:rPr lang="ja-JP" alt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rPr>
              <a:t> </a:t>
            </a:r>
            <a:r>
              <a:rPr lang="en-US" altLang="ja-JP" dirty="0" err="1">
                <a:latin typeface="メイリオ" panose="020B0604030504040204" pitchFamily="50" charset="-128"/>
                <a:ea typeface="メイリオ" panose="020B0604030504040204" pitchFamily="50" charset="-128"/>
              </a:rPr>
              <a:t>micro:bit</a:t>
            </a:r>
            <a:r>
              <a:rPr lang="ja-JP" altLang="en-US" dirty="0">
                <a:latin typeface="メイリオ" panose="020B0604030504040204" pitchFamily="50" charset="-128"/>
                <a:ea typeface="メイリオ" panose="020B0604030504040204" pitchFamily="50" charset="-128"/>
              </a:rPr>
              <a:t>で外部装置の制御</a:t>
            </a:r>
            <a:r>
              <a:rPr lang="en-US" altLang="ja-JP" dirty="0">
                <a:latin typeface="メイリオ" panose="020B0604030504040204" pitchFamily="50" charset="-128"/>
                <a:ea typeface="メイリオ" panose="020B0604030504040204" pitchFamily="50" charset="-128"/>
              </a:rPr>
              <a:t>(L</a:t>
            </a:r>
            <a:r>
              <a:rPr lang="ja-JP" altLang="en-US" dirty="0">
                <a:latin typeface="メイリオ" panose="020B0604030504040204" pitchFamily="50" charset="-128"/>
                <a:ea typeface="メイリオ" panose="020B0604030504040204" pitchFamily="50" charset="-128"/>
              </a:rPr>
              <a:t>チカに挑戦</a:t>
            </a:r>
            <a:r>
              <a:rPr lang="en-US" altLang="ja-JP"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5.</a:t>
            </a:r>
            <a:r>
              <a:rPr lang="ja-JP" altLang="en-US" dirty="0">
                <a:latin typeface="メイリオ" panose="020B0604030504040204" pitchFamily="50" charset="-128"/>
                <a:ea typeface="メイリオ" panose="020B0604030504040204" pitchFamily="50" charset="-128"/>
              </a:rPr>
              <a:t> サーボモーターを使おう</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6.</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DC</a:t>
            </a:r>
            <a:r>
              <a:rPr lang="ja-JP" altLang="en-US" dirty="0">
                <a:latin typeface="メイリオ" panose="020B0604030504040204" pitchFamily="50" charset="-128"/>
                <a:ea typeface="メイリオ" panose="020B0604030504040204" pitchFamily="50" charset="-128"/>
              </a:rPr>
              <a:t>モーターを使おう</a:t>
            </a: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5.</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Scratch3.0 </a:t>
            </a:r>
            <a:r>
              <a:rPr lang="ja-JP" altLang="en-US" dirty="0">
                <a:latin typeface="メイリオ" panose="020B0604030504040204" pitchFamily="50" charset="-128"/>
                <a:ea typeface="メイリオ" panose="020B0604030504040204" pitchFamily="50" charset="-128"/>
              </a:rPr>
              <a:t>で</a:t>
            </a:r>
            <a:r>
              <a:rPr lang="en-US" altLang="ja-JP" dirty="0" err="1">
                <a:latin typeface="メイリオ" panose="020B0604030504040204" pitchFamily="50" charset="-128"/>
                <a:ea typeface="メイリオ" panose="020B0604030504040204" pitchFamily="50" charset="-128"/>
              </a:rPr>
              <a:t>micro:bit</a:t>
            </a:r>
            <a:r>
              <a:rPr lang="ja-JP" altLang="en-US" dirty="0">
                <a:latin typeface="メイリオ" panose="020B0604030504040204" pitchFamily="50" charset="-128"/>
                <a:ea typeface="メイリオ" panose="020B0604030504040204" pitchFamily="50" charset="-128"/>
              </a:rPr>
              <a:t>を使おう</a:t>
            </a:r>
          </a:p>
          <a:p>
            <a:br>
              <a:rPr lang="ja-JP" alt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補足資料</a:t>
            </a:r>
            <a:r>
              <a:rPr lang="en-US" altLang="ja-JP" dirty="0">
                <a:latin typeface="メイリオ" panose="020B0604030504040204" pitchFamily="50" charset="-128"/>
                <a:ea typeface="メイリオ" panose="020B0604030504040204" pitchFamily="50" charset="-128"/>
              </a:rPr>
              <a:t>: </a:t>
            </a:r>
            <a:r>
              <a:rPr lang="en-US" altLang="ja-JP" dirty="0" err="1">
                <a:latin typeface="メイリオ" panose="020B0604030504040204" pitchFamily="50" charset="-128"/>
                <a:ea typeface="メイリオ" panose="020B0604030504040204" pitchFamily="50" charset="-128"/>
              </a:rPr>
              <a:t>micro:bit</a:t>
            </a:r>
            <a:r>
              <a:rPr lang="en-US" altLang="ja-JP" dirty="0">
                <a:latin typeface="メイリオ" panose="020B0604030504040204" pitchFamily="50" charset="-128"/>
                <a:ea typeface="メイリオ" panose="020B0604030504040204" pitchFamily="50" charset="-128"/>
              </a:rPr>
              <a:t> Box</a:t>
            </a:r>
          </a:p>
          <a:p>
            <a:r>
              <a:rPr lang="ja-JP" altLang="en-US" dirty="0">
                <a:latin typeface="メイリオ" panose="020B0604030504040204" pitchFamily="50" charset="-128"/>
                <a:ea typeface="メイリオ" panose="020B0604030504040204" pitchFamily="50" charset="-128"/>
              </a:rPr>
              <a:t>補足資料</a:t>
            </a:r>
            <a:r>
              <a:rPr lang="en-US" altLang="ja-JP" dirty="0">
                <a:latin typeface="メイリオ" panose="020B0604030504040204" pitchFamily="50" charset="-128"/>
                <a:ea typeface="メイリオ" panose="020B0604030504040204" pitchFamily="50" charset="-128"/>
              </a:rPr>
              <a:t>: </a:t>
            </a:r>
            <a:endParaRPr lang="ja-JP" altLang="en-US" dirty="0">
              <a:latin typeface="メイリオ" panose="020B0604030504040204" pitchFamily="50" charset="-128"/>
              <a:ea typeface="メイリオ"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B030202A-DB85-4EFC-835A-755258E4A586}" type="slidenum">
              <a:rPr kumimoji="1" lang="ja-JP" altLang="en-US" smtClean="0"/>
              <a:t>1</a:t>
            </a:fld>
            <a:endParaRPr kumimoji="1" lang="ja-JP" altLang="en-US" dirty="0"/>
          </a:p>
        </p:txBody>
      </p:sp>
      <p:graphicFrame>
        <p:nvGraphicFramePr>
          <p:cNvPr id="16" name="表 15"/>
          <p:cNvGraphicFramePr>
            <a:graphicFrameLocks noGrp="1"/>
          </p:cNvGraphicFramePr>
          <p:nvPr>
            <p:extLst>
              <p:ext uri="{D42A27DB-BD31-4B8C-83A1-F6EECF244321}">
                <p14:modId xmlns:p14="http://schemas.microsoft.com/office/powerpoint/2010/main" val="2341329657"/>
              </p:ext>
            </p:extLst>
          </p:nvPr>
        </p:nvGraphicFramePr>
        <p:xfrm>
          <a:off x="1635922" y="340603"/>
          <a:ext cx="5468260" cy="1202636"/>
        </p:xfrm>
        <a:graphic>
          <a:graphicData uri="http://schemas.openxmlformats.org/drawingml/2006/table">
            <a:tbl>
              <a:tblPr firstRow="1" firstCol="1" bandRow="1"/>
              <a:tblGrid>
                <a:gridCol w="5468260">
                  <a:extLst>
                    <a:ext uri="{9D8B030D-6E8A-4147-A177-3AD203B41FA5}">
                      <a16:colId xmlns:a16="http://schemas.microsoft.com/office/drawing/2014/main" val="1336334468"/>
                    </a:ext>
                  </a:extLst>
                </a:gridCol>
              </a:tblGrid>
              <a:tr h="1202636">
                <a:tc>
                  <a:txBody>
                    <a:bodyPr/>
                    <a:lstStyle/>
                    <a:p>
                      <a:pPr algn="just">
                        <a:spcAft>
                          <a:spcPts val="0"/>
                        </a:spcAft>
                      </a:pP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2200"/>
                        </a:lnSpc>
                        <a:spcAft>
                          <a:spcPts val="0"/>
                        </a:spcAft>
                      </a:pPr>
                      <a:r>
                        <a:rPr lang="en-US" altLang="ja-JP" sz="2000" kern="100" dirty="0" err="1">
                          <a:effectLst/>
                          <a:latin typeface="游明朝" panose="02020400000000000000" pitchFamily="18" charset="-128"/>
                          <a:ea typeface="メイリオ" panose="020B0604030504040204" pitchFamily="50" charset="-128"/>
                          <a:cs typeface="Times New Roman" panose="02020603050405020304" pitchFamily="18" charset="0"/>
                        </a:rPr>
                        <a:t>micro:bit</a:t>
                      </a:r>
                      <a:r>
                        <a:rPr lang="ja-JP" sz="2000" kern="100" dirty="0">
                          <a:effectLst/>
                          <a:latin typeface="游明朝" panose="02020400000000000000" pitchFamily="18" charset="-128"/>
                          <a:ea typeface="メイリオ" panose="020B0604030504040204" pitchFamily="50" charset="-128"/>
                          <a:cs typeface="Times New Roman" panose="02020603050405020304" pitchFamily="18" charset="0"/>
                        </a:rPr>
                        <a:t>プログラミング</a:t>
                      </a:r>
                      <a:br>
                        <a:rPr lang="ja-JP" altLang="en-US" sz="2000" kern="100" dirty="0">
                          <a:effectLst/>
                          <a:latin typeface="游明朝" panose="02020400000000000000" pitchFamily="18" charset="-128"/>
                          <a:ea typeface="メイリオ" panose="020B0604030504040204" pitchFamily="50" charset="-128"/>
                          <a:cs typeface="Times New Roman" panose="02020603050405020304" pitchFamily="18" charset="0"/>
                        </a:rPr>
                      </a:br>
                      <a:r>
                        <a:rPr lang="en-US" altLang="ja-JP" sz="2000" kern="100" dirty="0">
                          <a:effectLst/>
                          <a:latin typeface="游明朝" panose="02020400000000000000" pitchFamily="18" charset="-128"/>
                          <a:ea typeface="メイリオ" panose="020B0604030504040204" pitchFamily="50" charset="-128"/>
                          <a:cs typeface="Times New Roman" panose="02020603050405020304" pitchFamily="18" charset="0"/>
                        </a:rPr>
                        <a:t>(+L</a:t>
                      </a:r>
                      <a:r>
                        <a:rPr lang="ja-JP" altLang="en-US" sz="2000" kern="100" dirty="0">
                          <a:effectLst/>
                          <a:latin typeface="游明朝" panose="02020400000000000000" pitchFamily="18" charset="-128"/>
                          <a:ea typeface="メイリオ" panose="020B0604030504040204" pitchFamily="50" charset="-128"/>
                          <a:cs typeface="Times New Roman" panose="02020603050405020304" pitchFamily="18" charset="0"/>
                        </a:rPr>
                        <a:t>チカ </a:t>
                      </a:r>
                      <a:r>
                        <a:rPr lang="en-US" altLang="ja-JP" sz="2000" kern="100" dirty="0">
                          <a:effectLst/>
                          <a:latin typeface="游明朝" panose="02020400000000000000" pitchFamily="18" charset="-128"/>
                          <a:ea typeface="メイリオ" panose="020B0604030504040204" pitchFamily="50" charset="-128"/>
                          <a:cs typeface="Times New Roman" panose="02020603050405020304" pitchFamily="18" charset="0"/>
                        </a:rPr>
                        <a:t>+</a:t>
                      </a:r>
                      <a:r>
                        <a:rPr lang="ja-JP" altLang="en-US" sz="2000" kern="100" dirty="0">
                          <a:effectLst/>
                          <a:latin typeface="游明朝" panose="02020400000000000000" pitchFamily="18" charset="-128"/>
                          <a:ea typeface="メイリオ" panose="020B0604030504040204" pitchFamily="50" charset="-128"/>
                          <a:cs typeface="Times New Roman" panose="02020603050405020304" pitchFamily="18" charset="0"/>
                        </a:rPr>
                        <a:t>モーター操作 </a:t>
                      </a:r>
                      <a:r>
                        <a:rPr lang="en-US" altLang="ja-JP" sz="2000" kern="100" dirty="0">
                          <a:effectLst/>
                          <a:latin typeface="游明朝" panose="02020400000000000000" pitchFamily="18" charset="-128"/>
                          <a:ea typeface="メイリオ" panose="020B0604030504040204" pitchFamily="50" charset="-128"/>
                          <a:cs typeface="Times New Roman" panose="02020603050405020304" pitchFamily="18" charset="0"/>
                        </a:rPr>
                        <a:t>+ </a:t>
                      </a:r>
                      <a:r>
                        <a:rPr lang="en-US" altLang="ja-JP" sz="2000" kern="100" dirty="0" err="1">
                          <a:effectLst/>
                          <a:latin typeface="游明朝" panose="02020400000000000000" pitchFamily="18" charset="-128"/>
                          <a:ea typeface="メイリオ" panose="020B0604030504040204" pitchFamily="50" charset="-128"/>
                          <a:cs typeface="Times New Roman" panose="02020603050405020304" pitchFamily="18" charset="0"/>
                        </a:rPr>
                        <a:t>Scrath</a:t>
                      </a:r>
                      <a:r>
                        <a:rPr lang="en-US" altLang="ja-JP" sz="2000" kern="100" dirty="0">
                          <a:effectLst/>
                          <a:latin typeface="游明朝" panose="02020400000000000000" pitchFamily="18" charset="-128"/>
                          <a:ea typeface="メイリオ" panose="020B0604030504040204" pitchFamily="50" charset="-128"/>
                          <a:cs typeface="Times New Roman" panose="02020603050405020304" pitchFamily="18" charset="0"/>
                        </a:rPr>
                        <a:t> 3.0</a:t>
                      </a:r>
                      <a:r>
                        <a:rPr lang="ja-JP" altLang="en-US" sz="2000" kern="100" dirty="0">
                          <a:effectLst/>
                          <a:latin typeface="游明朝" panose="02020400000000000000" pitchFamily="18" charset="-128"/>
                          <a:ea typeface="メイリオ" panose="020B0604030504040204" pitchFamily="50" charset="-128"/>
                          <a:cs typeface="Times New Roman" panose="02020603050405020304" pitchFamily="18" charset="0"/>
                        </a:rPr>
                        <a:t>連携</a:t>
                      </a:r>
                      <a:r>
                        <a:rPr lang="en-US" altLang="ja-JP" sz="2000" kern="100" dirty="0">
                          <a:effectLst/>
                          <a:latin typeface="游明朝" panose="02020400000000000000" pitchFamily="18" charset="-128"/>
                          <a:ea typeface="メイリオ" panose="020B0604030504040204" pitchFamily="50" charset="-128"/>
                          <a:cs typeface="Times New Roman" panose="02020603050405020304" pitchFamily="18" charset="0"/>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800"/>
                        </a:lnSpc>
                        <a:spcAft>
                          <a:spcPts val="0"/>
                        </a:spcAft>
                      </a:pPr>
                      <a:r>
                        <a:rPr lang="en-US" sz="1800" kern="100" dirty="0">
                          <a:effectLst/>
                          <a:latin typeface="メイリオ" panose="020B0604030504040204" pitchFamily="50" charset="-128"/>
                          <a:ea typeface="游明朝" panose="02020400000000000000" pitchFamily="18" charset="-128"/>
                          <a:cs typeface="Times New Roman" panose="02020603050405020304" pitchFamily="18" charset="0"/>
                        </a:rPr>
                        <a:t>(Ver. 1.</a:t>
                      </a:r>
                      <a:r>
                        <a:rPr lang="en-US" altLang="ja-JP" sz="1800" kern="100" dirty="0">
                          <a:effectLst/>
                          <a:latin typeface="メイリオ" panose="020B0604030504040204" pitchFamily="50" charset="-128"/>
                          <a:ea typeface="游明朝" panose="02020400000000000000" pitchFamily="18" charset="-128"/>
                          <a:cs typeface="Times New Roman" panose="02020603050405020304" pitchFamily="18" charset="0"/>
                        </a:rPr>
                        <a:t>2</a:t>
                      </a:r>
                      <a:r>
                        <a:rPr lang="en-US" sz="1800" kern="100" dirty="0">
                          <a:effectLst/>
                          <a:latin typeface="メイリオ" panose="020B0604030504040204" pitchFamily="50" charset="-128"/>
                          <a:ea typeface="游明朝" panose="02020400000000000000" pitchFamily="18" charset="-128"/>
                          <a:cs typeface="Times New Roman" panose="02020603050405020304" pitchFamily="18" charset="0"/>
                        </a:rPr>
                        <a:t> </a:t>
                      </a:r>
                      <a:r>
                        <a:rPr lang="en-US" altLang="ja-JP" sz="1800" kern="100" dirty="0">
                          <a:effectLst/>
                          <a:latin typeface="メイリオ" panose="020B0604030504040204" pitchFamily="50" charset="-128"/>
                          <a:ea typeface="游明朝" panose="02020400000000000000" pitchFamily="18" charset="-128"/>
                          <a:cs typeface="Times New Roman" panose="02020603050405020304" pitchFamily="18" charset="0"/>
                        </a:rPr>
                        <a:t>2025</a:t>
                      </a:r>
                      <a:r>
                        <a:rPr lang="en-US" sz="1800" kern="100" dirty="0">
                          <a:effectLst/>
                          <a:latin typeface="メイリオ" panose="020B0604030504040204" pitchFamily="50" charset="-128"/>
                          <a:ea typeface="游明朝" panose="02020400000000000000" pitchFamily="18" charset="-128"/>
                          <a:cs typeface="Times New Roman" panose="02020603050405020304" pitchFamily="18" charset="0"/>
                        </a:rPr>
                        <a:t>/</a:t>
                      </a:r>
                      <a:r>
                        <a:rPr lang="en-US" altLang="ja-JP" sz="1800" kern="100" dirty="0">
                          <a:effectLst/>
                          <a:latin typeface="メイリオ" panose="020B0604030504040204" pitchFamily="50" charset="-128"/>
                          <a:ea typeface="游明朝" panose="02020400000000000000" pitchFamily="18" charset="-128"/>
                          <a:cs typeface="Times New Roman" panose="02020603050405020304" pitchFamily="18" charset="0"/>
                        </a:rPr>
                        <a:t>7</a:t>
                      </a:r>
                      <a:r>
                        <a:rPr lang="en-US" sz="1800" kern="100" dirty="0">
                          <a:effectLst/>
                          <a:latin typeface="メイリオ" panose="020B0604030504040204" pitchFamily="50" charset="-128"/>
                          <a:ea typeface="游明朝" panose="02020400000000000000" pitchFamily="18" charset="-128"/>
                          <a:cs typeface="Times New Roman" panose="02020603050405020304" pitchFamily="18" charset="0"/>
                        </a:rPr>
                        <a:t>/</a:t>
                      </a:r>
                      <a:r>
                        <a:rPr lang="en-US" altLang="ja-JP" sz="1800" kern="100" dirty="0">
                          <a:effectLst/>
                          <a:latin typeface="メイリオ" panose="020B0604030504040204" pitchFamily="50" charset="-128"/>
                          <a:ea typeface="游明朝" panose="02020400000000000000" pitchFamily="18" charset="-128"/>
                          <a:cs typeface="Times New Roman" panose="02020603050405020304" pitchFamily="18" charset="0"/>
                        </a:rPr>
                        <a:t>26</a:t>
                      </a:r>
                      <a:r>
                        <a:rPr lang="en-US" sz="1800" kern="100" dirty="0">
                          <a:effectLst/>
                          <a:latin typeface="メイリオ" panose="020B0604030504040204" pitchFamily="50" charset="-128"/>
                          <a:ea typeface="游明朝" panose="02020400000000000000" pitchFamily="18" charset="-128"/>
                          <a:cs typeface="Times New Roman" panose="02020603050405020304" pitchFamily="18" charset="0"/>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135308"/>
                  </a:ext>
                </a:extLst>
              </a:tr>
            </a:tbl>
          </a:graphicData>
        </a:graphic>
      </p:graphicFrame>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3953479" y="6019503"/>
            <a:ext cx="1040402" cy="429336"/>
          </a:xfrm>
          <a:prstGeom prst="rect">
            <a:avLst/>
          </a:prstGeom>
          <a:noFill/>
          <a:ln>
            <a:noFill/>
          </a:ln>
        </p:spPr>
      </p:pic>
      <p:sp>
        <p:nvSpPr>
          <p:cNvPr id="7" name="テキスト ボックス 6"/>
          <p:cNvSpPr txBox="1"/>
          <p:nvPr/>
        </p:nvSpPr>
        <p:spPr>
          <a:xfrm>
            <a:off x="5018029" y="6048729"/>
            <a:ext cx="3881041" cy="400110"/>
          </a:xfrm>
          <a:prstGeom prst="rect">
            <a:avLst/>
          </a:prstGeom>
          <a:noFill/>
        </p:spPr>
        <p:txBody>
          <a:bodyPr wrap="square" rtlCol="0">
            <a:spAutoFit/>
          </a:bodyPr>
          <a:lstStyle/>
          <a:p>
            <a:r>
              <a:rPr kumimoji="1" lang="en-US" altLang="ja-JP" sz="2000" dirty="0" err="1">
                <a:latin typeface="メイリオ" panose="020B0604030504040204" pitchFamily="50" charset="-128"/>
                <a:ea typeface="メイリオ" panose="020B0604030504040204" pitchFamily="50" charset="-128"/>
              </a:rPr>
              <a:t>Go.Ota</a:t>
            </a:r>
            <a:r>
              <a:rPr kumimoji="1" lang="ja-JP" altLang="en-US" sz="2000" dirty="0">
                <a:latin typeface="メイリオ" panose="020B0604030504040204" pitchFamily="50" charset="-128"/>
                <a:ea typeface="メイリオ" panose="020B0604030504040204" pitchFamily="50" charset="-128"/>
              </a:rPr>
              <a:t> </a:t>
            </a:r>
            <a:r>
              <a:rPr kumimoji="1" lang="en-US" altLang="ja-JP" sz="2000" dirty="0" err="1">
                <a:latin typeface="メイリオ" panose="020B0604030504040204" pitchFamily="50" charset="-128"/>
                <a:ea typeface="メイリオ" panose="020B0604030504040204" pitchFamily="50" charset="-128"/>
              </a:rPr>
              <a:t>CoderDojo</a:t>
            </a:r>
            <a:r>
              <a:rPr kumimoji="1" lang="ja-JP" altLang="en-US" sz="2000" dirty="0">
                <a:latin typeface="メイリオ" panose="020B0604030504040204" pitchFamily="50" charset="-128"/>
                <a:ea typeface="メイリオ" panose="020B0604030504040204" pitchFamily="50" charset="-128"/>
              </a:rPr>
              <a:t>市川真間</a:t>
            </a:r>
          </a:p>
        </p:txBody>
      </p:sp>
    </p:spTree>
    <p:extLst>
      <p:ext uri="{BB962C8B-B14F-4D97-AF65-F5344CB8AC3E}">
        <p14:creationId xmlns:p14="http://schemas.microsoft.com/office/powerpoint/2010/main" val="2724836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10" name="角丸四角形 9"/>
          <p:cNvSpPr/>
          <p:nvPr/>
        </p:nvSpPr>
        <p:spPr>
          <a:xfrm>
            <a:off x="996956" y="162215"/>
            <a:ext cx="7232644"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lvl="0"/>
            <a:r>
              <a:rPr lang="en-US" altLang="ja-JP" sz="2400" dirty="0">
                <a:solidFill>
                  <a:prstClr val="black"/>
                </a:solidFill>
                <a:latin typeface="メイリオ" panose="020B0604030504040204" pitchFamily="50" charset="-128"/>
                <a:ea typeface="メイリオ" panose="020B0604030504040204" pitchFamily="50" charset="-128"/>
              </a:rPr>
              <a:t>3. </a:t>
            </a:r>
            <a:r>
              <a:rPr lang="en-US" altLang="ja-JP" sz="2400" dirty="0" err="1">
                <a:solidFill>
                  <a:prstClr val="black"/>
                </a:solidFill>
                <a:latin typeface="メイリオ" panose="020B0604030504040204" pitchFamily="50" charset="-128"/>
                <a:ea typeface="メイリオ" panose="020B0604030504040204" pitchFamily="50" charset="-128"/>
              </a:rPr>
              <a:t>micro:bit</a:t>
            </a:r>
            <a:r>
              <a:rPr lang="ja-JP" altLang="en-US" sz="2400" dirty="0">
                <a:solidFill>
                  <a:prstClr val="black"/>
                </a:solidFill>
                <a:latin typeface="メイリオ" panose="020B0604030504040204" pitchFamily="50" charset="-128"/>
                <a:ea typeface="メイリオ" panose="020B0604030504040204" pitchFamily="50" charset="-128"/>
              </a:rPr>
              <a:t>だけの、いろいろなプログラミング</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125684" y="931283"/>
            <a:ext cx="89751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sz="2400" dirty="0">
                <a:solidFill>
                  <a:prstClr val="black"/>
                </a:solidFill>
                <a:latin typeface="メイリオ" panose="020B0604030504040204" pitchFamily="50" charset="-128"/>
                <a:ea typeface="メイリオ" panose="020B0604030504040204" pitchFamily="50" charset="-128"/>
              </a:rPr>
              <a:t>プログラム</a:t>
            </a:r>
            <a:r>
              <a:rPr lang="en-US" altLang="ja-JP" sz="2400" dirty="0">
                <a:solidFill>
                  <a:prstClr val="black"/>
                </a:solidFill>
                <a:latin typeface="メイリオ" panose="020B0604030504040204" pitchFamily="50" charset="-128"/>
                <a:ea typeface="メイリオ" panose="020B0604030504040204" pitchFamily="50" charset="-128"/>
              </a:rPr>
              <a:t>No.1: </a:t>
            </a:r>
            <a:r>
              <a:rPr lang="ja-JP" altLang="en-US" sz="2400" dirty="0">
                <a:solidFill>
                  <a:prstClr val="black"/>
                </a:solidFill>
                <a:latin typeface="メイリオ" panose="020B0604030504040204" pitchFamily="50" charset="-128"/>
                <a:ea typeface="メイリオ" panose="020B0604030504040204" pitchFamily="50" charset="-128"/>
              </a:rPr>
              <a:t>振ると温度計</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テキスト ボックス 10"/>
          <p:cNvSpPr txBox="1"/>
          <p:nvPr/>
        </p:nvSpPr>
        <p:spPr>
          <a:xfrm>
            <a:off x="328436" y="1485525"/>
            <a:ext cx="81869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を振ると、その時の温度を表示します。</a:t>
            </a:r>
            <a:b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dirty="0" err="1">
                <a:solidFill>
                  <a:prstClr val="black"/>
                </a:solidFill>
                <a:latin typeface="メイリオ" panose="020B0604030504040204" pitchFamily="50" charset="-128"/>
                <a:ea typeface="メイリオ" panose="020B0604030504040204" pitchFamily="50" charset="-128"/>
              </a:rPr>
              <a:t>micro:bit</a:t>
            </a:r>
            <a:r>
              <a:rPr lang="ja-JP" altLang="en-US" dirty="0">
                <a:solidFill>
                  <a:prstClr val="black"/>
                </a:solidFill>
                <a:latin typeface="メイリオ" panose="020B0604030504040204" pitchFamily="50" charset="-128"/>
                <a:ea typeface="メイリオ" panose="020B0604030504040204" pitchFamily="50" charset="-128"/>
              </a:rPr>
              <a:t>の使用機能</a:t>
            </a:r>
            <a:r>
              <a:rPr lang="en-US" altLang="ja-JP" dirty="0">
                <a:solidFill>
                  <a:prstClr val="black"/>
                </a:solidFill>
                <a:latin typeface="メイリオ" panose="020B0604030504040204" pitchFamily="50" charset="-128"/>
                <a:ea typeface="メイリオ" panose="020B0604030504040204" pitchFamily="50" charset="-128"/>
              </a:rPr>
              <a:t>:</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dirty="0">
                <a:solidFill>
                  <a:prstClr val="black"/>
                </a:solidFill>
                <a:latin typeface="メイリオ" panose="020B0604030504040204" pitchFamily="50" charset="-128"/>
                <a:ea typeface="メイリオ" panose="020B0604030504040204" pitchFamily="50" charset="-128"/>
              </a:rPr>
              <a:t>温度センサー</a:t>
            </a:r>
            <a:r>
              <a:rPr lang="en-US" altLang="ja-JP" dirty="0">
                <a:solidFill>
                  <a:prstClr val="black"/>
                </a:solidFill>
                <a:latin typeface="メイリオ" panose="020B0604030504040204" pitchFamily="50" charset="-128"/>
                <a:ea typeface="メイリオ"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rPr>
              <a:t>加速度センサー</a:t>
            </a:r>
            <a:r>
              <a:rPr lang="en-US" altLang="ja-JP" dirty="0">
                <a:solidFill>
                  <a:prstClr val="black"/>
                </a:solidFill>
                <a:latin typeface="メイリオ" panose="020B0604030504040204" pitchFamily="50" charset="-128"/>
                <a:ea typeface="メイリオ" panose="020B0604030504040204" pitchFamily="50" charset="-128"/>
              </a:rPr>
              <a:t>/ LED</a:t>
            </a:r>
            <a:r>
              <a:rPr lang="ja-JP" altLang="en-US" dirty="0">
                <a:solidFill>
                  <a:prstClr val="black"/>
                </a:solidFill>
                <a:latin typeface="メイリオ" panose="020B0604030504040204" pitchFamily="50" charset="-128"/>
                <a:ea typeface="メイリオ" panose="020B0604030504040204" pitchFamily="50" charset="-128"/>
              </a:rPr>
              <a:t>表示</a:t>
            </a:r>
            <a:r>
              <a:rPr lang="en-US" altLang="ja-JP" dirty="0">
                <a:solidFill>
                  <a:prstClr val="black"/>
                </a:solidFill>
                <a:latin typeface="メイリオ" panose="020B0604030504040204" pitchFamily="50" charset="-128"/>
                <a:ea typeface="メイリオ" panose="020B0604030504040204" pitchFamily="50" charset="-128"/>
              </a:rPr>
              <a:t> </a:t>
            </a:r>
            <a:endParaRPr lang="ja-JP" altLang="en-US"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297662" y="4316622"/>
            <a:ext cx="8186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簡単なプログラムですが、これで温度が表示されます。</a:t>
            </a:r>
            <a:endParaRPr lang="ja-JP" altLang="en-US"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3" name="表 12"/>
          <p:cNvGraphicFramePr>
            <a:graphicFrameLocks noGrp="1"/>
          </p:cNvGraphicFramePr>
          <p:nvPr>
            <p:extLst>
              <p:ext uri="{D42A27DB-BD31-4B8C-83A1-F6EECF244321}">
                <p14:modId xmlns:p14="http://schemas.microsoft.com/office/powerpoint/2010/main" val="1185297971"/>
              </p:ext>
            </p:extLst>
          </p:nvPr>
        </p:nvGraphicFramePr>
        <p:xfrm>
          <a:off x="490071" y="4947418"/>
          <a:ext cx="4601845" cy="347783"/>
        </p:xfrm>
        <a:graphic>
          <a:graphicData uri="http://schemas.openxmlformats.org/drawingml/2006/table">
            <a:tbl>
              <a:tblPr firstRow="1" firstCol="1" bandRow="1"/>
              <a:tblGrid>
                <a:gridCol w="4601845">
                  <a:extLst>
                    <a:ext uri="{9D8B030D-6E8A-4147-A177-3AD203B41FA5}">
                      <a16:colId xmlns:a16="http://schemas.microsoft.com/office/drawing/2014/main" val="21497904"/>
                    </a:ext>
                  </a:extLst>
                </a:gridCol>
              </a:tblGrid>
              <a:tr h="347783">
                <a:tc>
                  <a:txBody>
                    <a:bodyPr/>
                    <a:lstStyle/>
                    <a:p>
                      <a:pPr indent="139700" algn="ctr">
                        <a:lnSpc>
                          <a:spcPts val="2200"/>
                        </a:lnSpc>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93794"/>
                  </a:ext>
                </a:extLst>
              </a:tr>
            </a:tbl>
          </a:graphicData>
        </a:graphic>
      </p:graphicFrame>
      <p:sp>
        <p:nvSpPr>
          <p:cNvPr id="17" name="テキスト ボックス 16"/>
          <p:cNvSpPr txBox="1"/>
          <p:nvPr/>
        </p:nvSpPr>
        <p:spPr>
          <a:xfrm>
            <a:off x="297662" y="5393393"/>
            <a:ext cx="81869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サイコロを作ってみよう。</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　振った後に、</a:t>
            </a:r>
            <a:r>
              <a:rPr lang="en-US" altLang="ja-JP" dirty="0">
                <a:solidFill>
                  <a:prstClr val="black"/>
                </a:solidFill>
                <a:latin typeface="メイリオ" panose="020B0604030504040204" pitchFamily="50" charset="-128"/>
                <a:ea typeface="メイリオ" panose="020B0604030504040204" pitchFamily="50" charset="-128"/>
              </a:rPr>
              <a:t>1~6</a:t>
            </a:r>
            <a:r>
              <a:rPr lang="ja-JP" altLang="en-US" dirty="0" err="1">
                <a:solidFill>
                  <a:prstClr val="black"/>
                </a:solidFill>
                <a:latin typeface="メイリオ" panose="020B0604030504040204" pitchFamily="50" charset="-128"/>
                <a:ea typeface="メイリオ" panose="020B0604030504040204" pitchFamily="50" charset="-128"/>
              </a:rPr>
              <a:t>までの</a:t>
            </a:r>
            <a:r>
              <a:rPr lang="ja-JP" altLang="en-US" dirty="0">
                <a:solidFill>
                  <a:prstClr val="black"/>
                </a:solidFill>
                <a:latin typeface="メイリオ" panose="020B0604030504040204" pitchFamily="50" charset="-128"/>
                <a:ea typeface="メイリオ" panose="020B0604030504040204" pitchFamily="50" charset="-128"/>
              </a:rPr>
              <a:t>数字をランダムに表示してみよう。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4" name="図 3"/>
          <p:cNvPicPr>
            <a:picLocks noChangeAspect="1"/>
          </p:cNvPicPr>
          <p:nvPr/>
        </p:nvPicPr>
        <p:blipFill>
          <a:blip r:embed="rId3"/>
          <a:stretch>
            <a:fillRect/>
          </a:stretch>
        </p:blipFill>
        <p:spPr>
          <a:xfrm>
            <a:off x="1335540" y="2240390"/>
            <a:ext cx="2847975" cy="1781175"/>
          </a:xfrm>
          <a:prstGeom prst="rect">
            <a:avLst/>
          </a:prstGeom>
        </p:spPr>
      </p:pic>
    </p:spTree>
    <p:extLst>
      <p:ext uri="{BB962C8B-B14F-4D97-AF65-F5344CB8AC3E}">
        <p14:creationId xmlns:p14="http://schemas.microsoft.com/office/powerpoint/2010/main" val="270888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77586" y="1816312"/>
            <a:ext cx="5800474" cy="4905163"/>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490071" y="157846"/>
            <a:ext cx="89751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プログラム</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No.2: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うれしい</a:t>
            </a:r>
            <a:r>
              <a:rPr lang="ja-JP" altLang="en-US" sz="2400" dirty="0">
                <a:solidFill>
                  <a:prstClr val="black"/>
                </a:solidFill>
                <a:latin typeface="メイリオ" panose="020B0604030504040204" pitchFamily="50" charset="-128"/>
                <a:ea typeface="メイリオ" panose="020B0604030504040204" pitchFamily="50" charset="-128"/>
              </a:rPr>
              <a:t>・悲しい予想</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5891940" y="3788629"/>
            <a:ext cx="295707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とじゃんけん</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するプログラムを作ってみよう。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p:cNvSpPr txBox="1"/>
          <p:nvPr/>
        </p:nvSpPr>
        <p:spPr>
          <a:xfrm>
            <a:off x="671336" y="578785"/>
            <a:ext cx="8186914" cy="1477328"/>
          </a:xfrm>
          <a:prstGeom prst="rect">
            <a:avLst/>
          </a:prstGeom>
          <a:noFill/>
        </p:spPr>
        <p:txBody>
          <a:bodyPr wrap="square" rtlCol="0">
            <a:spAutoFit/>
          </a:bodyPr>
          <a:lstStyle/>
          <a:p>
            <a:pPr>
              <a:defRPr/>
            </a:pP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が今、うれしいか・</a:t>
            </a:r>
            <a:r>
              <a:rPr lang="ja-JP" altLang="en-US" dirty="0">
                <a:solidFill>
                  <a:prstClr val="black"/>
                </a:solidFill>
                <a:latin typeface="メイリオ" panose="020B0604030504040204" pitchFamily="50" charset="-128"/>
                <a:ea typeface="メイリオ" panose="020B0604030504040204" pitchFamily="50" charset="-128"/>
              </a:rPr>
              <a:t>悲しいか予想してみよう。</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揺さぶると、うれしい・</a:t>
            </a:r>
            <a:r>
              <a:rPr kumimoji="1" lang="ja-JP" altLang="en-US"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悲しいの</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状態が変わるよ。</a:t>
            </a:r>
            <a:r>
              <a:rPr lang="ja-JP" altLang="en-US" dirty="0">
                <a:solidFill>
                  <a:prstClr val="black"/>
                </a:solidFill>
                <a:latin typeface="メイリオ" panose="020B0604030504040204" pitchFamily="50" charset="-128"/>
                <a:ea typeface="メイリオ" panose="020B0604030504040204" pitchFamily="50" charset="-128"/>
              </a:rPr>
              <a:t>うれしいと思ったら</a:t>
            </a:r>
            <a:r>
              <a:rPr lang="en-US" altLang="ja-JP" dirty="0">
                <a:solidFill>
                  <a:prstClr val="black"/>
                </a:solidFill>
                <a:latin typeface="メイリオ" panose="020B0604030504040204" pitchFamily="50" charset="-128"/>
                <a:ea typeface="メイリオ" panose="020B0604030504040204" pitchFamily="50" charset="-128"/>
              </a:rPr>
              <a:t>A</a:t>
            </a:r>
            <a:r>
              <a:rPr lang="ja-JP" altLang="en-US" dirty="0">
                <a:solidFill>
                  <a:prstClr val="black"/>
                </a:solidFill>
                <a:latin typeface="メイリオ" panose="020B0604030504040204" pitchFamily="50" charset="-128"/>
                <a:ea typeface="メイリオ" panose="020B0604030504040204" pitchFamily="50" charset="-128"/>
              </a:rPr>
              <a:t>ボタン、悲しいと思ったら</a:t>
            </a:r>
            <a:r>
              <a:rPr lang="en-US" altLang="ja-JP" dirty="0">
                <a:solidFill>
                  <a:prstClr val="black"/>
                </a:solidFill>
                <a:latin typeface="メイリオ" panose="020B0604030504040204" pitchFamily="50" charset="-128"/>
                <a:ea typeface="メイリオ" panose="020B0604030504040204" pitchFamily="50" charset="-128"/>
              </a:rPr>
              <a:t>B</a:t>
            </a:r>
            <a:r>
              <a:rPr lang="ja-JP" altLang="en-US" dirty="0">
                <a:solidFill>
                  <a:prstClr val="black"/>
                </a:solidFill>
                <a:latin typeface="メイリオ" panose="020B0604030504040204" pitchFamily="50" charset="-128"/>
                <a:ea typeface="メイリオ" panose="020B0604030504040204" pitchFamily="50" charset="-128"/>
              </a:rPr>
              <a:t>ボタンを押してみよう。</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当たると</a:t>
            </a:r>
            <a:r>
              <a:rPr lang="ja-JP" altLang="en-US" dirty="0" err="1">
                <a:solidFill>
                  <a:prstClr val="black"/>
                </a:solidFill>
                <a:latin typeface="メイリオ" panose="020B0604030504040204" pitchFamily="50" charset="-128"/>
                <a:ea typeface="メイリオ" panose="020B0604030504040204" pitchFamily="50" charset="-128"/>
              </a:rPr>
              <a:t>♡</a:t>
            </a:r>
            <a:r>
              <a:rPr kumimoji="1" lang="ja-JP" altLang="en-US"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はずれると</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lang="ja-JP" altLang="en-US" dirty="0">
                <a:solidFill>
                  <a:prstClr val="black"/>
                </a:solidFill>
                <a:latin typeface="メイリオ" panose="020B0604030504040204" pitchFamily="50" charset="-128"/>
                <a:ea typeface="メイリオ" panose="020B0604030504040204" pitchFamily="50" charset="-128"/>
              </a:rPr>
              <a:t>を</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表示します。</a:t>
            </a:r>
            <a:b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lang="en-US" altLang="ja-JP" dirty="0" err="1">
                <a:solidFill>
                  <a:prstClr val="black"/>
                </a:solidFill>
                <a:latin typeface="メイリオ" panose="020B0604030504040204" pitchFamily="50" charset="-128"/>
                <a:ea typeface="メイリオ" panose="020B0604030504040204" pitchFamily="50" charset="-128"/>
              </a:rPr>
              <a:t>micro:bit</a:t>
            </a:r>
            <a:r>
              <a:rPr lang="ja-JP" altLang="en-US" dirty="0">
                <a:solidFill>
                  <a:prstClr val="black"/>
                </a:solidFill>
                <a:latin typeface="メイリオ" panose="020B0604030504040204" pitchFamily="50" charset="-128"/>
                <a:ea typeface="メイリオ" panose="020B0604030504040204" pitchFamily="50" charset="-128"/>
              </a:rPr>
              <a:t>の使用機能</a:t>
            </a:r>
            <a:r>
              <a:rPr lang="en-US" altLang="ja-JP" dirty="0">
                <a:solidFill>
                  <a:prstClr val="black"/>
                </a:solidFill>
                <a:latin typeface="メイリオ" panose="020B0604030504040204" pitchFamily="50" charset="-128"/>
                <a:ea typeface="メイリオ"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rPr>
              <a:t>加速度センサー</a:t>
            </a:r>
            <a:r>
              <a:rPr lang="en-US" altLang="ja-JP" dirty="0">
                <a:solidFill>
                  <a:prstClr val="black"/>
                </a:solidFill>
                <a:latin typeface="メイリオ" panose="020B0604030504040204" pitchFamily="50" charset="-128"/>
                <a:ea typeface="メイリオ" panose="020B0604030504040204" pitchFamily="50" charset="-128"/>
              </a:rPr>
              <a:t>/ A</a:t>
            </a:r>
            <a:r>
              <a:rPr lang="ja-JP" altLang="en-US" dirty="0">
                <a:solidFill>
                  <a:prstClr val="black"/>
                </a:solidFill>
                <a:latin typeface="メイリオ" panose="020B0604030504040204" pitchFamily="50" charset="-128"/>
                <a:ea typeface="メイリオ" panose="020B0604030504040204" pitchFamily="50" charset="-128"/>
              </a:rPr>
              <a:t>・</a:t>
            </a:r>
            <a:r>
              <a:rPr lang="en-US" altLang="ja-JP" dirty="0">
                <a:solidFill>
                  <a:prstClr val="black"/>
                </a:solidFill>
                <a:latin typeface="メイリオ" panose="020B0604030504040204" pitchFamily="50" charset="-128"/>
                <a:ea typeface="メイリオ" panose="020B0604030504040204" pitchFamily="50" charset="-128"/>
              </a:rPr>
              <a:t>B</a:t>
            </a:r>
            <a:r>
              <a:rPr lang="ja-JP" altLang="en-US" dirty="0">
                <a:solidFill>
                  <a:prstClr val="black"/>
                </a:solidFill>
                <a:latin typeface="メイリオ" panose="020B0604030504040204" pitchFamily="50" charset="-128"/>
                <a:ea typeface="メイリオ" panose="020B0604030504040204" pitchFamily="50" charset="-128"/>
              </a:rPr>
              <a:t>ボタン</a:t>
            </a:r>
            <a:r>
              <a:rPr lang="en-US" altLang="ja-JP" dirty="0">
                <a:solidFill>
                  <a:prstClr val="black"/>
                </a:solidFill>
                <a:latin typeface="メイリオ" panose="020B0604030504040204" pitchFamily="50" charset="-128"/>
                <a:ea typeface="メイリオ" panose="020B0604030504040204" pitchFamily="50" charset="-128"/>
              </a:rPr>
              <a:t>/LED</a:t>
            </a:r>
            <a:r>
              <a:rPr lang="ja-JP" altLang="en-US" dirty="0">
                <a:solidFill>
                  <a:prstClr val="black"/>
                </a:solidFill>
                <a:latin typeface="メイリオ" panose="020B0604030504040204" pitchFamily="50" charset="-128"/>
                <a:ea typeface="メイリオ" panose="020B0604030504040204" pitchFamily="50" charset="-128"/>
              </a:rPr>
              <a:t>表示</a:t>
            </a:r>
            <a:r>
              <a:rPr lang="en-US" altLang="ja-JP" dirty="0">
                <a:solidFill>
                  <a:prstClr val="black"/>
                </a:solidFill>
                <a:latin typeface="メイリオ" panose="020B0604030504040204" pitchFamily="50" charset="-128"/>
                <a:ea typeface="メイリオ" panose="020B0604030504040204" pitchFamily="50" charset="-128"/>
              </a:rPr>
              <a:t> </a:t>
            </a:r>
            <a:endParaRPr lang="ja-JP" altLang="en-US"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1" name="表 10"/>
          <p:cNvGraphicFramePr>
            <a:graphicFrameLocks noGrp="1"/>
          </p:cNvGraphicFramePr>
          <p:nvPr>
            <p:extLst>
              <p:ext uri="{D42A27DB-BD31-4B8C-83A1-F6EECF244321}">
                <p14:modId xmlns:p14="http://schemas.microsoft.com/office/powerpoint/2010/main" val="1922304495"/>
              </p:ext>
            </p:extLst>
          </p:nvPr>
        </p:nvGraphicFramePr>
        <p:xfrm>
          <a:off x="5993234" y="3241507"/>
          <a:ext cx="2855777" cy="347783"/>
        </p:xfrm>
        <a:graphic>
          <a:graphicData uri="http://schemas.openxmlformats.org/drawingml/2006/table">
            <a:tbl>
              <a:tblPr firstRow="1" firstCol="1" bandRow="1"/>
              <a:tblGrid>
                <a:gridCol w="2855777">
                  <a:extLst>
                    <a:ext uri="{9D8B030D-6E8A-4147-A177-3AD203B41FA5}">
                      <a16:colId xmlns:a16="http://schemas.microsoft.com/office/drawing/2014/main" val="21497904"/>
                    </a:ext>
                  </a:extLst>
                </a:gridCol>
              </a:tblGrid>
              <a:tr h="347783">
                <a:tc>
                  <a:txBody>
                    <a:bodyPr/>
                    <a:lstStyle/>
                    <a:p>
                      <a:pPr indent="139700" algn="ctr">
                        <a:lnSpc>
                          <a:spcPts val="2200"/>
                        </a:lnSpc>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93794"/>
                  </a:ext>
                </a:extLst>
              </a:tr>
            </a:tbl>
          </a:graphicData>
        </a:graphic>
      </p:graphicFrame>
      <p:pic>
        <p:nvPicPr>
          <p:cNvPr id="3" name="図 2"/>
          <p:cNvPicPr>
            <a:picLocks noChangeAspect="1"/>
          </p:cNvPicPr>
          <p:nvPr/>
        </p:nvPicPr>
        <p:blipFill>
          <a:blip r:embed="rId4"/>
          <a:stretch>
            <a:fillRect/>
          </a:stretch>
        </p:blipFill>
        <p:spPr>
          <a:xfrm>
            <a:off x="6078060" y="5340054"/>
            <a:ext cx="1066297" cy="891812"/>
          </a:xfrm>
          <a:prstGeom prst="rect">
            <a:avLst/>
          </a:prstGeom>
        </p:spPr>
      </p:pic>
      <p:cxnSp>
        <p:nvCxnSpPr>
          <p:cNvPr id="6" name="直線矢印コネクタ 5"/>
          <p:cNvCxnSpPr/>
          <p:nvPr/>
        </p:nvCxnSpPr>
        <p:spPr>
          <a:xfrm>
            <a:off x="4450796" y="5171122"/>
            <a:ext cx="1551677" cy="3805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307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490071" y="157846"/>
            <a:ext cx="89751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プログラム</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No.3: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キッチン・タイマー</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469656" y="6356351"/>
            <a:ext cx="81869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ストップウォッチを作ってみよう。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p:cNvSpPr txBox="1"/>
          <p:nvPr/>
        </p:nvSpPr>
        <p:spPr>
          <a:xfrm>
            <a:off x="671336" y="578785"/>
            <a:ext cx="8186914" cy="1200329"/>
          </a:xfrm>
          <a:prstGeom prst="rect">
            <a:avLst/>
          </a:prstGeom>
          <a:noFill/>
        </p:spPr>
        <p:txBody>
          <a:bodyPr wrap="square" rtlCol="0">
            <a:spAutoFit/>
          </a:bodyPr>
          <a:lstStyle/>
          <a:p>
            <a:pPr>
              <a:defRPr/>
            </a:pPr>
            <a:r>
              <a:rPr lang="ja-JP" altLang="en-US" dirty="0">
                <a:solidFill>
                  <a:prstClr val="black"/>
                </a:solidFill>
                <a:latin typeface="メイリオ" panose="020B0604030504040204" pitchFamily="50" charset="-128"/>
                <a:ea typeface="メイリオ" panose="020B0604030504040204" pitchFamily="50" charset="-128"/>
              </a:rPr>
              <a:t>キッチンタイマーを</a:t>
            </a:r>
            <a:r>
              <a:rPr lang="ja-JP" altLang="en-US" dirty="0" err="1">
                <a:solidFill>
                  <a:prstClr val="black"/>
                </a:solidFill>
                <a:latin typeface="メイリオ" panose="020B0604030504040204" pitchFamily="50" charset="-128"/>
                <a:ea typeface="メイリオ" panose="020B0604030504040204" pitchFamily="50" charset="-128"/>
              </a:rPr>
              <a:t>作った見よう</a:t>
            </a:r>
            <a:r>
              <a:rPr kumimoji="1" lang="ja-JP" altLang="en-US"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A+B</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ボタンでリセット。</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ボタンで時間のセット。</a:t>
            </a:r>
            <a:r>
              <a:rPr lang="en-US" altLang="ja-JP" dirty="0">
                <a:solidFill>
                  <a:prstClr val="black"/>
                </a:solidFill>
                <a:latin typeface="メイリオ" panose="020B0604030504040204" pitchFamily="50" charset="-128"/>
                <a:ea typeface="メイリオ" panose="020B0604030504040204" pitchFamily="50" charset="-128"/>
              </a:rPr>
              <a:t>B</a:t>
            </a:r>
            <a:r>
              <a:rPr lang="ja-JP" altLang="en-US" dirty="0">
                <a:solidFill>
                  <a:prstClr val="black"/>
                </a:solidFill>
                <a:latin typeface="メイリオ" panose="020B0604030504040204" pitchFamily="50" charset="-128"/>
                <a:ea typeface="メイリオ" panose="020B0604030504040204" pitchFamily="50" charset="-128"/>
              </a:rPr>
              <a:t>ボタンでタイマースタートするよ。</a:t>
            </a:r>
            <a:b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lang="en-US" altLang="ja-JP" dirty="0" err="1">
                <a:solidFill>
                  <a:prstClr val="black"/>
                </a:solidFill>
                <a:latin typeface="メイリオ" panose="020B0604030504040204" pitchFamily="50" charset="-128"/>
                <a:ea typeface="メイリオ" panose="020B0604030504040204" pitchFamily="50" charset="-128"/>
              </a:rPr>
              <a:t>micro:bit</a:t>
            </a:r>
            <a:r>
              <a:rPr lang="ja-JP" altLang="en-US" dirty="0">
                <a:solidFill>
                  <a:prstClr val="black"/>
                </a:solidFill>
                <a:latin typeface="メイリオ" panose="020B0604030504040204" pitchFamily="50" charset="-128"/>
                <a:ea typeface="メイリオ" panose="020B0604030504040204" pitchFamily="50" charset="-128"/>
              </a:rPr>
              <a:t>の使用機能</a:t>
            </a:r>
            <a:r>
              <a:rPr lang="en-US" altLang="ja-JP" dirty="0">
                <a:solidFill>
                  <a:prstClr val="black"/>
                </a:solidFill>
                <a:latin typeface="メイリオ" panose="020B0604030504040204" pitchFamily="50" charset="-128"/>
                <a:ea typeface="メイリオ" panose="020B0604030504040204" pitchFamily="50" charset="-128"/>
              </a:rPr>
              <a:t>:	A</a:t>
            </a:r>
            <a:r>
              <a:rPr lang="ja-JP" altLang="en-US" dirty="0">
                <a:solidFill>
                  <a:prstClr val="black"/>
                </a:solidFill>
                <a:latin typeface="メイリオ" panose="020B0604030504040204" pitchFamily="50" charset="-128"/>
                <a:ea typeface="メイリオ" panose="020B0604030504040204" pitchFamily="50" charset="-128"/>
              </a:rPr>
              <a:t>・</a:t>
            </a:r>
            <a:r>
              <a:rPr lang="en-US" altLang="ja-JP" dirty="0">
                <a:solidFill>
                  <a:prstClr val="black"/>
                </a:solidFill>
                <a:latin typeface="メイリオ" panose="020B0604030504040204" pitchFamily="50" charset="-128"/>
                <a:ea typeface="メイリオ" panose="020B0604030504040204" pitchFamily="50" charset="-128"/>
              </a:rPr>
              <a:t>B</a:t>
            </a:r>
            <a:r>
              <a:rPr lang="ja-JP" altLang="en-US" dirty="0">
                <a:solidFill>
                  <a:prstClr val="black"/>
                </a:solidFill>
                <a:latin typeface="メイリオ" panose="020B0604030504040204" pitchFamily="50" charset="-128"/>
                <a:ea typeface="メイリオ" panose="020B0604030504040204" pitchFamily="50" charset="-128"/>
              </a:rPr>
              <a:t>ボタン</a:t>
            </a:r>
            <a:r>
              <a:rPr lang="en-US" altLang="ja-JP" dirty="0">
                <a:solidFill>
                  <a:prstClr val="black"/>
                </a:solidFill>
                <a:latin typeface="メイリオ" panose="020B0604030504040204" pitchFamily="50" charset="-128"/>
                <a:ea typeface="メイリオ" panose="020B0604030504040204" pitchFamily="50" charset="-128"/>
              </a:rPr>
              <a:t>/LED</a:t>
            </a:r>
            <a:r>
              <a:rPr lang="ja-JP" altLang="en-US" dirty="0">
                <a:solidFill>
                  <a:prstClr val="black"/>
                </a:solidFill>
                <a:latin typeface="メイリオ" panose="020B0604030504040204" pitchFamily="50" charset="-128"/>
                <a:ea typeface="メイリオ" panose="020B0604030504040204" pitchFamily="50" charset="-128"/>
              </a:rPr>
              <a:t>表示</a:t>
            </a:r>
            <a:r>
              <a:rPr lang="en-US" altLang="ja-JP" dirty="0">
                <a:solidFill>
                  <a:prstClr val="black"/>
                </a:solidFill>
                <a:latin typeface="メイリオ" panose="020B0604030504040204" pitchFamily="50" charset="-128"/>
                <a:ea typeface="メイリオ" panose="020B0604030504040204" pitchFamily="50" charset="-128"/>
              </a:rPr>
              <a:t> </a:t>
            </a:r>
            <a:endParaRPr lang="ja-JP" altLang="en-US"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1" name="表 10"/>
          <p:cNvGraphicFramePr>
            <a:graphicFrameLocks noGrp="1"/>
          </p:cNvGraphicFramePr>
          <p:nvPr>
            <p:extLst>
              <p:ext uri="{D42A27DB-BD31-4B8C-83A1-F6EECF244321}">
                <p14:modId xmlns:p14="http://schemas.microsoft.com/office/powerpoint/2010/main" val="1277193880"/>
              </p:ext>
            </p:extLst>
          </p:nvPr>
        </p:nvGraphicFramePr>
        <p:xfrm>
          <a:off x="469656" y="5927933"/>
          <a:ext cx="4601845" cy="347783"/>
        </p:xfrm>
        <a:graphic>
          <a:graphicData uri="http://schemas.openxmlformats.org/drawingml/2006/table">
            <a:tbl>
              <a:tblPr firstRow="1" firstCol="1" bandRow="1"/>
              <a:tblGrid>
                <a:gridCol w="4601845">
                  <a:extLst>
                    <a:ext uri="{9D8B030D-6E8A-4147-A177-3AD203B41FA5}">
                      <a16:colId xmlns:a16="http://schemas.microsoft.com/office/drawing/2014/main" val="21497904"/>
                    </a:ext>
                  </a:extLst>
                </a:gridCol>
              </a:tblGrid>
              <a:tr h="347783">
                <a:tc>
                  <a:txBody>
                    <a:bodyPr/>
                    <a:lstStyle/>
                    <a:p>
                      <a:pPr indent="139700" algn="ctr">
                        <a:lnSpc>
                          <a:spcPts val="2200"/>
                        </a:lnSpc>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93794"/>
                  </a:ext>
                </a:extLst>
              </a:tr>
            </a:tbl>
          </a:graphicData>
        </a:graphic>
      </p:graphicFrame>
      <p:pic>
        <p:nvPicPr>
          <p:cNvPr id="4" name="図 3"/>
          <p:cNvPicPr>
            <a:picLocks noChangeAspect="1"/>
          </p:cNvPicPr>
          <p:nvPr/>
        </p:nvPicPr>
        <p:blipFill>
          <a:blip r:embed="rId3"/>
          <a:stretch>
            <a:fillRect/>
          </a:stretch>
        </p:blipFill>
        <p:spPr>
          <a:xfrm>
            <a:off x="134332" y="1541354"/>
            <a:ext cx="8723918" cy="4105373"/>
          </a:xfrm>
          <a:prstGeom prst="rect">
            <a:avLst/>
          </a:prstGeom>
        </p:spPr>
      </p:pic>
    </p:spTree>
    <p:extLst>
      <p:ext uri="{BB962C8B-B14F-4D97-AF65-F5344CB8AC3E}">
        <p14:creationId xmlns:p14="http://schemas.microsoft.com/office/powerpoint/2010/main" val="758043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490071" y="157846"/>
            <a:ext cx="89751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プログラム</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No.4: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防犯ライト</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4383542" y="3736426"/>
            <a:ext cx="396807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明るさによって、</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LED</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にいろいろな模様を表示してみよう。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p:cNvSpPr txBox="1"/>
          <p:nvPr/>
        </p:nvSpPr>
        <p:spPr>
          <a:xfrm>
            <a:off x="671336" y="578785"/>
            <a:ext cx="8186914" cy="1200329"/>
          </a:xfrm>
          <a:prstGeom prst="rect">
            <a:avLst/>
          </a:prstGeom>
          <a:noFill/>
        </p:spPr>
        <p:txBody>
          <a:bodyPr wrap="square" rtlCol="0">
            <a:spAutoFit/>
          </a:bodyPr>
          <a:lstStyle/>
          <a:p>
            <a:pPr>
              <a:defRPr/>
            </a:pPr>
            <a:r>
              <a:rPr lang="ja-JP" altLang="en-US" dirty="0">
                <a:solidFill>
                  <a:prstClr val="black"/>
                </a:solidFill>
                <a:latin typeface="メイリオ" panose="020B0604030504040204" pitchFamily="50" charset="-128"/>
                <a:ea typeface="メイリオ" panose="020B0604030504040204" pitchFamily="50" charset="-128"/>
              </a:rPr>
              <a:t>光センサーを使って、</a:t>
            </a:r>
            <a:r>
              <a:rPr lang="en-US" altLang="ja-JP" dirty="0" err="1">
                <a:solidFill>
                  <a:prstClr val="black"/>
                </a:solidFill>
                <a:latin typeface="メイリオ" panose="020B0604030504040204" pitchFamily="50" charset="-128"/>
                <a:ea typeface="メイリオ" panose="020B0604030504040204" pitchFamily="50" charset="-128"/>
              </a:rPr>
              <a:t>micro:bit</a:t>
            </a:r>
            <a:r>
              <a:rPr lang="ja-JP" altLang="en-US" dirty="0">
                <a:solidFill>
                  <a:prstClr val="black"/>
                </a:solidFill>
                <a:latin typeface="メイリオ" panose="020B0604030504040204" pitchFamily="50" charset="-128"/>
                <a:ea typeface="メイリオ" panose="020B0604030504040204" pitchFamily="50" charset="-128"/>
              </a:rPr>
              <a:t>の周りを暗くすると</a:t>
            </a:r>
            <a:r>
              <a:rPr lang="en-US" altLang="ja-JP" dirty="0">
                <a:solidFill>
                  <a:prstClr val="black"/>
                </a:solidFill>
                <a:latin typeface="メイリオ" panose="020B0604030504040204" pitchFamily="50" charset="-128"/>
                <a:ea typeface="メイリオ" panose="020B0604030504040204" pitchFamily="50" charset="-128"/>
              </a:rPr>
              <a:t>2</a:t>
            </a:r>
            <a:r>
              <a:rPr lang="ja-JP" altLang="en-US" dirty="0">
                <a:solidFill>
                  <a:prstClr val="black"/>
                </a:solidFill>
                <a:latin typeface="メイリオ" panose="020B0604030504040204" pitchFamily="50" charset="-128"/>
                <a:ea typeface="メイリオ" panose="020B0604030504040204" pitchFamily="50" charset="-128"/>
              </a:rPr>
              <a:t>秒間</a:t>
            </a:r>
            <a:r>
              <a:rPr lang="en-US" altLang="ja-JP" dirty="0">
                <a:solidFill>
                  <a:prstClr val="black"/>
                </a:solidFill>
                <a:latin typeface="メイリオ" panose="020B0604030504040204" pitchFamily="50" charset="-128"/>
                <a:ea typeface="メイリオ" panose="020B0604030504040204" pitchFamily="50" charset="-128"/>
              </a:rPr>
              <a:t>LED</a:t>
            </a:r>
            <a:r>
              <a:rPr lang="ja-JP" altLang="en-US" dirty="0">
                <a:solidFill>
                  <a:prstClr val="black"/>
                </a:solidFill>
                <a:latin typeface="メイリオ" panose="020B0604030504040204" pitchFamily="50" charset="-128"/>
                <a:ea typeface="メイリオ" panose="020B0604030504040204" pitchFamily="50" charset="-128"/>
              </a:rPr>
              <a:t>がつくように</a:t>
            </a:r>
            <a:br>
              <a:rPr lang="ja-JP" altLang="en-US" dirty="0">
                <a:solidFill>
                  <a:prstClr val="black"/>
                </a:solidFill>
                <a:latin typeface="メイリオ" panose="020B0604030504040204" pitchFamily="50" charset="-128"/>
                <a:ea typeface="メイリオ" panose="020B0604030504040204" pitchFamily="50" charset="-128"/>
              </a:rPr>
            </a:br>
            <a:r>
              <a:rPr lang="ja-JP" altLang="en-US" dirty="0">
                <a:solidFill>
                  <a:prstClr val="black"/>
                </a:solidFill>
                <a:latin typeface="メイリオ" panose="020B0604030504040204" pitchFamily="50" charset="-128"/>
                <a:ea typeface="メイリオ" panose="020B0604030504040204" pitchFamily="50" charset="-128"/>
              </a:rPr>
              <a:t>するよ。</a:t>
            </a:r>
          </a:p>
          <a:p>
            <a:pPr>
              <a:defRPr/>
            </a:pPr>
            <a:r>
              <a:rPr lang="en-US" altLang="ja-JP" dirty="0" err="1">
                <a:solidFill>
                  <a:prstClr val="black"/>
                </a:solidFill>
                <a:latin typeface="メイリオ" panose="020B0604030504040204" pitchFamily="50" charset="-128"/>
                <a:ea typeface="メイリオ" panose="020B0604030504040204" pitchFamily="50" charset="-128"/>
              </a:rPr>
              <a:t>micro:bit</a:t>
            </a:r>
            <a:r>
              <a:rPr lang="ja-JP" altLang="en-US" dirty="0">
                <a:solidFill>
                  <a:prstClr val="black"/>
                </a:solidFill>
                <a:latin typeface="メイリオ" panose="020B0604030504040204" pitchFamily="50" charset="-128"/>
                <a:ea typeface="メイリオ" panose="020B0604030504040204" pitchFamily="50" charset="-128"/>
              </a:rPr>
              <a:t>の使用機能</a:t>
            </a:r>
            <a:r>
              <a:rPr lang="en-US" altLang="ja-JP" dirty="0">
                <a:solidFill>
                  <a:prstClr val="black"/>
                </a:solidFill>
                <a:latin typeface="メイリオ" panose="020B0604030504040204" pitchFamily="50" charset="-128"/>
                <a:ea typeface="メイリオ"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rPr>
              <a:t>光センサー</a:t>
            </a:r>
            <a:r>
              <a:rPr lang="en-US" altLang="ja-JP" dirty="0">
                <a:solidFill>
                  <a:prstClr val="black"/>
                </a:solidFill>
                <a:latin typeface="メイリオ" panose="020B0604030504040204" pitchFamily="50" charset="-128"/>
                <a:ea typeface="メイリオ" panose="020B0604030504040204" pitchFamily="50" charset="-128"/>
              </a:rPr>
              <a:t>/LED</a:t>
            </a:r>
            <a:r>
              <a:rPr lang="ja-JP" altLang="en-US" dirty="0">
                <a:solidFill>
                  <a:prstClr val="black"/>
                </a:solidFill>
                <a:latin typeface="メイリオ" panose="020B0604030504040204" pitchFamily="50" charset="-128"/>
                <a:ea typeface="メイリオ" panose="020B0604030504040204" pitchFamily="50" charset="-128"/>
              </a:rPr>
              <a:t>表示</a:t>
            </a:r>
            <a:r>
              <a:rPr lang="en-US" altLang="ja-JP" dirty="0">
                <a:solidFill>
                  <a:prstClr val="black"/>
                </a:solidFill>
                <a:latin typeface="メイリオ" panose="020B0604030504040204" pitchFamily="50" charset="-128"/>
                <a:ea typeface="メイリオ" panose="020B0604030504040204" pitchFamily="50" charset="-128"/>
              </a:rPr>
              <a:t> </a:t>
            </a:r>
            <a:endParaRPr lang="ja-JP" altLang="en-US"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1" name="表 10"/>
          <p:cNvGraphicFramePr>
            <a:graphicFrameLocks noGrp="1"/>
          </p:cNvGraphicFramePr>
          <p:nvPr>
            <p:extLst>
              <p:ext uri="{D42A27DB-BD31-4B8C-83A1-F6EECF244321}">
                <p14:modId xmlns:p14="http://schemas.microsoft.com/office/powerpoint/2010/main" val="2071855874"/>
              </p:ext>
            </p:extLst>
          </p:nvPr>
        </p:nvGraphicFramePr>
        <p:xfrm>
          <a:off x="4383542" y="3191382"/>
          <a:ext cx="3441611" cy="335590"/>
        </p:xfrm>
        <a:graphic>
          <a:graphicData uri="http://schemas.openxmlformats.org/drawingml/2006/table">
            <a:tbl>
              <a:tblPr firstRow="1" firstCol="1" bandRow="1"/>
              <a:tblGrid>
                <a:gridCol w="3441611">
                  <a:extLst>
                    <a:ext uri="{9D8B030D-6E8A-4147-A177-3AD203B41FA5}">
                      <a16:colId xmlns:a16="http://schemas.microsoft.com/office/drawing/2014/main" val="21497904"/>
                    </a:ext>
                  </a:extLst>
                </a:gridCol>
              </a:tblGrid>
              <a:tr h="335590">
                <a:tc>
                  <a:txBody>
                    <a:bodyPr/>
                    <a:lstStyle/>
                    <a:p>
                      <a:pPr indent="139700" algn="ctr">
                        <a:lnSpc>
                          <a:spcPts val="2200"/>
                        </a:lnSpc>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93794"/>
                  </a:ext>
                </a:extLst>
              </a:tr>
            </a:tbl>
          </a:graphicData>
        </a:graphic>
      </p:graphicFrame>
      <p:pic>
        <p:nvPicPr>
          <p:cNvPr id="3" name="図 2"/>
          <p:cNvPicPr>
            <a:picLocks noChangeAspect="1"/>
          </p:cNvPicPr>
          <p:nvPr/>
        </p:nvPicPr>
        <p:blipFill>
          <a:blip r:embed="rId3"/>
          <a:stretch>
            <a:fillRect/>
          </a:stretch>
        </p:blipFill>
        <p:spPr>
          <a:xfrm>
            <a:off x="1023257" y="1480065"/>
            <a:ext cx="2894641" cy="5229028"/>
          </a:xfrm>
          <a:prstGeom prst="rect">
            <a:avLst/>
          </a:prstGeom>
        </p:spPr>
      </p:pic>
    </p:spTree>
    <p:extLst>
      <p:ext uri="{BB962C8B-B14F-4D97-AF65-F5344CB8AC3E}">
        <p14:creationId xmlns:p14="http://schemas.microsoft.com/office/powerpoint/2010/main" val="1740779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900905" y="1128404"/>
            <a:ext cx="7090001" cy="5769735"/>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490071" y="157846"/>
            <a:ext cx="89751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プログラム</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No.5: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玉転がし</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226118" y="4882628"/>
            <a:ext cx="285258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ドットを動かして、ゴールに行くようなゲームを作ってみよう。</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p:cNvSpPr txBox="1"/>
          <p:nvPr/>
        </p:nvSpPr>
        <p:spPr>
          <a:xfrm>
            <a:off x="536172" y="531312"/>
            <a:ext cx="8186914" cy="923330"/>
          </a:xfrm>
          <a:prstGeom prst="rect">
            <a:avLst/>
          </a:prstGeom>
          <a:noFill/>
        </p:spPr>
        <p:txBody>
          <a:bodyPr wrap="square" rtlCol="0">
            <a:spAutoFit/>
          </a:bodyPr>
          <a:lstStyle/>
          <a:p>
            <a:pPr>
              <a:defRPr/>
            </a:pPr>
            <a:r>
              <a:rPr lang="en-US" altLang="ja-JP" dirty="0" err="1">
                <a:solidFill>
                  <a:prstClr val="black"/>
                </a:solidFill>
                <a:latin typeface="メイリオ" panose="020B0604030504040204" pitchFamily="50" charset="-128"/>
                <a:ea typeface="メイリオ" panose="020B0604030504040204" pitchFamily="50" charset="-128"/>
              </a:rPr>
              <a:t>micro:bit</a:t>
            </a:r>
            <a:r>
              <a:rPr lang="ja-JP" altLang="en-US" dirty="0">
                <a:solidFill>
                  <a:prstClr val="black"/>
                </a:solidFill>
                <a:latin typeface="メイリオ" panose="020B0604030504040204" pitchFamily="50" charset="-128"/>
                <a:ea typeface="メイリオ" panose="020B0604030504040204" pitchFamily="50" charset="-128"/>
              </a:rPr>
              <a:t>を前後、左右に傾けると</a:t>
            </a:r>
            <a:r>
              <a:rPr lang="en-US" altLang="ja-JP" dirty="0">
                <a:solidFill>
                  <a:prstClr val="black"/>
                </a:solidFill>
                <a:latin typeface="メイリオ" panose="020B0604030504040204" pitchFamily="50" charset="-128"/>
                <a:ea typeface="メイリオ" panose="020B0604030504040204" pitchFamily="50" charset="-128"/>
              </a:rPr>
              <a:t>LED</a:t>
            </a:r>
            <a:r>
              <a:rPr lang="ja-JP" altLang="en-US" dirty="0">
                <a:solidFill>
                  <a:prstClr val="black"/>
                </a:solidFill>
                <a:latin typeface="メイリオ" panose="020B0604030504040204" pitchFamily="50" charset="-128"/>
                <a:ea typeface="メイリオ" panose="020B0604030504040204" pitchFamily="50" charset="-128"/>
              </a:rPr>
              <a:t>のドットが移動するよ。</a:t>
            </a:r>
          </a:p>
          <a:p>
            <a:pPr>
              <a:defRPr/>
            </a:pPr>
            <a:r>
              <a:rPr lang="en-US" altLang="ja-JP" dirty="0" err="1">
                <a:solidFill>
                  <a:prstClr val="black"/>
                </a:solidFill>
                <a:latin typeface="メイリオ" panose="020B0604030504040204" pitchFamily="50" charset="-128"/>
                <a:ea typeface="メイリオ" panose="020B0604030504040204" pitchFamily="50" charset="-128"/>
              </a:rPr>
              <a:t>micro:bit</a:t>
            </a:r>
            <a:r>
              <a:rPr lang="ja-JP" altLang="en-US" dirty="0">
                <a:solidFill>
                  <a:prstClr val="black"/>
                </a:solidFill>
                <a:latin typeface="メイリオ" panose="020B0604030504040204" pitchFamily="50" charset="-128"/>
                <a:ea typeface="メイリオ" panose="020B0604030504040204" pitchFamily="50" charset="-128"/>
              </a:rPr>
              <a:t>の使用機能</a:t>
            </a:r>
            <a:r>
              <a:rPr lang="en-US" altLang="ja-JP" dirty="0">
                <a:solidFill>
                  <a:prstClr val="black"/>
                </a:solidFill>
                <a:latin typeface="メイリオ" panose="020B0604030504040204" pitchFamily="50" charset="-128"/>
                <a:ea typeface="メイリオ"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rPr>
              <a:t>加速度</a:t>
            </a:r>
            <a:r>
              <a:rPr lang="en-US" altLang="ja-JP" dirty="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傾き</a:t>
            </a:r>
            <a:r>
              <a:rPr lang="en-US" altLang="ja-JP" dirty="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センサー</a:t>
            </a:r>
            <a:r>
              <a:rPr lang="en-US" altLang="ja-JP" dirty="0">
                <a:solidFill>
                  <a:prstClr val="black"/>
                </a:solidFill>
                <a:latin typeface="メイリオ" panose="020B0604030504040204" pitchFamily="50" charset="-128"/>
                <a:ea typeface="メイリオ" panose="020B0604030504040204" pitchFamily="50" charset="-128"/>
              </a:rPr>
              <a:t>/LED</a:t>
            </a:r>
            <a:r>
              <a:rPr lang="ja-JP" altLang="en-US" dirty="0">
                <a:solidFill>
                  <a:prstClr val="black"/>
                </a:solidFill>
                <a:latin typeface="メイリオ" panose="020B0604030504040204" pitchFamily="50" charset="-128"/>
                <a:ea typeface="メイリオ" panose="020B0604030504040204" pitchFamily="50" charset="-128"/>
              </a:rPr>
              <a:t>表示</a:t>
            </a:r>
            <a:r>
              <a:rPr lang="en-US" altLang="ja-JP" dirty="0">
                <a:solidFill>
                  <a:prstClr val="black"/>
                </a:solidFill>
                <a:latin typeface="メイリオ" panose="020B0604030504040204" pitchFamily="50" charset="-128"/>
                <a:ea typeface="メイリオ" panose="020B0604030504040204" pitchFamily="50" charset="-128"/>
              </a:rPr>
              <a:t> </a:t>
            </a:r>
            <a:endParaRPr lang="ja-JP" altLang="en-US"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1" name="表 10"/>
          <p:cNvGraphicFramePr>
            <a:graphicFrameLocks noGrp="1"/>
          </p:cNvGraphicFramePr>
          <p:nvPr>
            <p:extLst>
              <p:ext uri="{D42A27DB-BD31-4B8C-83A1-F6EECF244321}">
                <p14:modId xmlns:p14="http://schemas.microsoft.com/office/powerpoint/2010/main" val="1580139164"/>
              </p:ext>
            </p:extLst>
          </p:nvPr>
        </p:nvGraphicFramePr>
        <p:xfrm>
          <a:off x="384601" y="4407100"/>
          <a:ext cx="2202493" cy="335590"/>
        </p:xfrm>
        <a:graphic>
          <a:graphicData uri="http://schemas.openxmlformats.org/drawingml/2006/table">
            <a:tbl>
              <a:tblPr firstRow="1" firstCol="1" bandRow="1"/>
              <a:tblGrid>
                <a:gridCol w="2202493">
                  <a:extLst>
                    <a:ext uri="{9D8B030D-6E8A-4147-A177-3AD203B41FA5}">
                      <a16:colId xmlns:a16="http://schemas.microsoft.com/office/drawing/2014/main" val="21497904"/>
                    </a:ext>
                  </a:extLst>
                </a:gridCol>
              </a:tblGrid>
              <a:tr h="335590">
                <a:tc>
                  <a:txBody>
                    <a:bodyPr/>
                    <a:lstStyle/>
                    <a:p>
                      <a:pPr indent="139700" algn="ctr">
                        <a:lnSpc>
                          <a:spcPts val="2200"/>
                        </a:lnSpc>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93794"/>
                  </a:ext>
                </a:extLst>
              </a:tr>
            </a:tbl>
          </a:graphicData>
        </a:graphic>
      </p:graphicFrame>
    </p:spTree>
    <p:extLst>
      <p:ext uri="{BB962C8B-B14F-4D97-AF65-F5344CB8AC3E}">
        <p14:creationId xmlns:p14="http://schemas.microsoft.com/office/powerpoint/2010/main" val="3451368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335715" y="1353522"/>
            <a:ext cx="5230497" cy="5191824"/>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490071" y="157846"/>
            <a:ext cx="89751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プログラム</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No.6: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方位磁石</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2924627"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671336" y="578785"/>
            <a:ext cx="81869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を方位磁石にしてみよう。</a:t>
            </a:r>
            <a:b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の使用機能</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noProof="0" dirty="0">
                <a:solidFill>
                  <a:prstClr val="black"/>
                </a:solidFill>
                <a:latin typeface="メイリオ" panose="020B0604030504040204" pitchFamily="50" charset="-128"/>
                <a:ea typeface="メイリオ" panose="020B0604030504040204" pitchFamily="50" charset="-128"/>
              </a:rPr>
              <a:t>磁気</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センサー</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B</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ボタン</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/LED</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表示</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2" name="表 11"/>
          <p:cNvGraphicFramePr>
            <a:graphicFrameLocks noGrp="1"/>
          </p:cNvGraphicFramePr>
          <p:nvPr>
            <p:extLst>
              <p:ext uri="{D42A27DB-BD31-4B8C-83A1-F6EECF244321}">
                <p14:modId xmlns:p14="http://schemas.microsoft.com/office/powerpoint/2010/main" val="241380539"/>
              </p:ext>
            </p:extLst>
          </p:nvPr>
        </p:nvGraphicFramePr>
        <p:xfrm>
          <a:off x="5838231" y="4332377"/>
          <a:ext cx="2677119" cy="347783"/>
        </p:xfrm>
        <a:graphic>
          <a:graphicData uri="http://schemas.openxmlformats.org/drawingml/2006/table">
            <a:tbl>
              <a:tblPr firstRow="1" firstCol="1" bandRow="1"/>
              <a:tblGrid>
                <a:gridCol w="2677119">
                  <a:extLst>
                    <a:ext uri="{9D8B030D-6E8A-4147-A177-3AD203B41FA5}">
                      <a16:colId xmlns:a16="http://schemas.microsoft.com/office/drawing/2014/main" val="21497904"/>
                    </a:ext>
                  </a:extLst>
                </a:gridCol>
              </a:tblGrid>
              <a:tr h="347783">
                <a:tc>
                  <a:txBody>
                    <a:bodyPr/>
                    <a:lstStyle/>
                    <a:p>
                      <a:pPr indent="139700" algn="ctr">
                        <a:lnSpc>
                          <a:spcPts val="2200"/>
                        </a:lnSpc>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93794"/>
                  </a:ext>
                </a:extLst>
              </a:tr>
            </a:tbl>
          </a:graphicData>
        </a:graphic>
      </p:graphicFrame>
      <p:sp>
        <p:nvSpPr>
          <p:cNvPr id="13" name="テキスト ボックス 12"/>
          <p:cNvSpPr txBox="1"/>
          <p:nvPr/>
        </p:nvSpPr>
        <p:spPr>
          <a:xfrm>
            <a:off x="5702221" y="5411941"/>
            <a:ext cx="294913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磁力ブロックを使って、磁石が近づくと〇を表示してみよう。</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p:cNvSpPr txBox="1"/>
          <p:nvPr/>
        </p:nvSpPr>
        <p:spPr>
          <a:xfrm>
            <a:off x="5792840" y="1649567"/>
            <a:ext cx="2711831" cy="1754326"/>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磁気センサーを使う場合は、プログラムを動作させた時、調整のため、</a:t>
            </a:r>
            <a:r>
              <a:rPr lang="en-US" altLang="ja-JP" dirty="0" err="1">
                <a:solidFill>
                  <a:prstClr val="black"/>
                </a:solidFill>
                <a:latin typeface="メイリオ" panose="020B0604030504040204" pitchFamily="50" charset="-128"/>
                <a:ea typeface="メイリオ" panose="020B0604030504040204" pitchFamily="50" charset="-128"/>
              </a:rPr>
              <a:t>micro:bit</a:t>
            </a:r>
            <a:r>
              <a:rPr lang="ja-JP" altLang="en-US" dirty="0">
                <a:solidFill>
                  <a:prstClr val="black"/>
                </a:solidFill>
                <a:latin typeface="メイリオ" panose="020B0604030504040204" pitchFamily="50" charset="-128"/>
                <a:ea typeface="メイリオ" panose="020B0604030504040204" pitchFamily="50" charset="-128"/>
              </a:rPr>
              <a:t>の</a:t>
            </a:r>
            <a:r>
              <a:rPr lang="en-US" altLang="ja-JP" dirty="0">
                <a:solidFill>
                  <a:prstClr val="black"/>
                </a:solidFill>
                <a:latin typeface="メイリオ" panose="020B0604030504040204" pitchFamily="50" charset="-128"/>
                <a:ea typeface="メイリオ" panose="020B0604030504040204" pitchFamily="50" charset="-128"/>
              </a:rPr>
              <a:t>LED</a:t>
            </a:r>
            <a:r>
              <a:rPr lang="ja-JP" altLang="en-US" dirty="0">
                <a:solidFill>
                  <a:prstClr val="black"/>
                </a:solidFill>
                <a:latin typeface="メイリオ" panose="020B0604030504040204" pitchFamily="50" charset="-128"/>
                <a:ea typeface="メイリオ" panose="020B0604030504040204" pitchFamily="50" charset="-128"/>
              </a:rPr>
              <a:t>で丸を描くように</a:t>
            </a:r>
            <a:r>
              <a:rPr lang="ja-JP" altLang="en-US" dirty="0" err="1">
                <a:solidFill>
                  <a:prstClr val="black"/>
                </a:solidFill>
                <a:latin typeface="メイリオ" panose="020B0604030504040204" pitchFamily="50" charset="-128"/>
                <a:ea typeface="メイリオ" panose="020B0604030504040204" pitchFamily="50" charset="-128"/>
              </a:rPr>
              <a:t>ぐるっと</a:t>
            </a:r>
            <a:r>
              <a:rPr lang="ja-JP" altLang="en-US" dirty="0">
                <a:solidFill>
                  <a:prstClr val="black"/>
                </a:solidFill>
                <a:latin typeface="メイリオ" panose="020B0604030504040204" pitchFamily="50" charset="-128"/>
                <a:ea typeface="メイリオ" panose="020B0604030504040204" pitchFamily="50" charset="-128"/>
              </a:rPr>
              <a:t>回す必要があります。</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p>
        </p:txBody>
      </p:sp>
      <p:pic>
        <p:nvPicPr>
          <p:cNvPr id="6" name="図 5"/>
          <p:cNvPicPr>
            <a:picLocks noChangeAspect="1"/>
          </p:cNvPicPr>
          <p:nvPr/>
        </p:nvPicPr>
        <p:blipFill>
          <a:blip r:embed="rId4"/>
          <a:stretch>
            <a:fillRect/>
          </a:stretch>
        </p:blipFill>
        <p:spPr>
          <a:xfrm>
            <a:off x="5792840" y="4696367"/>
            <a:ext cx="2565730" cy="633313"/>
          </a:xfrm>
          <a:prstGeom prst="rect">
            <a:avLst/>
          </a:prstGeom>
        </p:spPr>
      </p:pic>
    </p:spTree>
    <p:extLst>
      <p:ext uri="{BB962C8B-B14F-4D97-AF65-F5344CB8AC3E}">
        <p14:creationId xmlns:p14="http://schemas.microsoft.com/office/powerpoint/2010/main" val="3781855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661867" y="6356351"/>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490071" y="157846"/>
            <a:ext cx="89751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プログラム</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No.7: </a:t>
            </a:r>
            <a:r>
              <a:rPr kumimoji="1" lang="en-US" altLang="ja-JP" sz="24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間通信</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送信側</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671336" y="578785"/>
            <a:ext cx="8186914" cy="923330"/>
          </a:xfrm>
          <a:prstGeom prst="rect">
            <a:avLst/>
          </a:prstGeom>
          <a:noFill/>
        </p:spPr>
        <p:txBody>
          <a:bodyPr wrap="square" rtlCol="0">
            <a:spAutoFit/>
          </a:bodyPr>
          <a:lstStyle/>
          <a:p>
            <a:pPr>
              <a:defRPr/>
            </a:pPr>
            <a:r>
              <a:rPr lang="en-US" altLang="ja-JP" dirty="0" err="1">
                <a:solidFill>
                  <a:prstClr val="black"/>
                </a:solidFill>
                <a:latin typeface="メイリオ" panose="020B0604030504040204" pitchFamily="50" charset="-128"/>
                <a:ea typeface="メイリオ" panose="020B0604030504040204" pitchFamily="50" charset="-128"/>
              </a:rPr>
              <a:t>micro:bit</a:t>
            </a:r>
            <a:r>
              <a:rPr lang="ja-JP" altLang="en-US" dirty="0">
                <a:solidFill>
                  <a:prstClr val="black"/>
                </a:solidFill>
                <a:latin typeface="メイリオ" panose="020B0604030504040204" pitchFamily="50" charset="-128"/>
                <a:ea typeface="メイリオ" panose="020B0604030504040204" pitchFamily="50" charset="-128"/>
              </a:rPr>
              <a:t>同志は通信することができます。片方の</a:t>
            </a:r>
            <a:r>
              <a:rPr lang="en-US" altLang="ja-JP" dirty="0" err="1">
                <a:solidFill>
                  <a:prstClr val="black"/>
                </a:solidFill>
                <a:latin typeface="メイリオ" panose="020B0604030504040204" pitchFamily="50" charset="-128"/>
                <a:ea typeface="メイリオ" panose="020B0604030504040204" pitchFamily="50" charset="-128"/>
              </a:rPr>
              <a:t>micro:bit</a:t>
            </a:r>
            <a:r>
              <a:rPr lang="ja-JP" altLang="en-US" dirty="0">
                <a:solidFill>
                  <a:prstClr val="black"/>
                </a:solidFill>
                <a:latin typeface="メイリオ" panose="020B0604030504040204" pitchFamily="50" charset="-128"/>
                <a:ea typeface="メイリオ" panose="020B0604030504040204" pitchFamily="50" charset="-128"/>
              </a:rPr>
              <a:t>のボタン操作でもう一方の動作が変わるよ。</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1" name="表 10"/>
          <p:cNvGraphicFramePr>
            <a:graphicFrameLocks noGrp="1"/>
          </p:cNvGraphicFramePr>
          <p:nvPr>
            <p:extLst>
              <p:ext uri="{D42A27DB-BD31-4B8C-83A1-F6EECF244321}">
                <p14:modId xmlns:p14="http://schemas.microsoft.com/office/powerpoint/2010/main" val="3419924"/>
              </p:ext>
            </p:extLst>
          </p:nvPr>
        </p:nvGraphicFramePr>
        <p:xfrm>
          <a:off x="490071" y="5291197"/>
          <a:ext cx="5441422" cy="335590"/>
        </p:xfrm>
        <a:graphic>
          <a:graphicData uri="http://schemas.openxmlformats.org/drawingml/2006/table">
            <a:tbl>
              <a:tblPr firstRow="1" firstCol="1" bandRow="1"/>
              <a:tblGrid>
                <a:gridCol w="5441422">
                  <a:extLst>
                    <a:ext uri="{9D8B030D-6E8A-4147-A177-3AD203B41FA5}">
                      <a16:colId xmlns:a16="http://schemas.microsoft.com/office/drawing/2014/main" val="21497904"/>
                    </a:ext>
                  </a:extLst>
                </a:gridCol>
              </a:tblGrid>
              <a:tr h="335590">
                <a:tc>
                  <a:txBody>
                    <a:bodyPr/>
                    <a:lstStyle/>
                    <a:p>
                      <a:pPr indent="139700" algn="ctr">
                        <a:lnSpc>
                          <a:spcPts val="2200"/>
                        </a:lnSpc>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93794"/>
                  </a:ext>
                </a:extLst>
              </a:tr>
            </a:tbl>
          </a:graphicData>
        </a:graphic>
      </p:graphicFrame>
      <p:sp>
        <p:nvSpPr>
          <p:cNvPr id="12" name="テキスト ボックス 11"/>
          <p:cNvSpPr txBox="1"/>
          <p:nvPr/>
        </p:nvSpPr>
        <p:spPr>
          <a:xfrm>
            <a:off x="490071" y="5800248"/>
            <a:ext cx="8186914" cy="369332"/>
          </a:xfrm>
          <a:prstGeom prst="rect">
            <a:avLst/>
          </a:prstGeom>
          <a:noFill/>
        </p:spPr>
        <p:txBody>
          <a:bodyPr wrap="square" rtlCol="0">
            <a:spAutoFit/>
          </a:bodyPr>
          <a:lstStyle/>
          <a:p>
            <a:pPr>
              <a:defRPr/>
            </a:pPr>
            <a:r>
              <a:rPr lang="ja-JP" altLang="en-US" dirty="0">
                <a:solidFill>
                  <a:prstClr val="black"/>
                </a:solidFill>
                <a:latin typeface="メイリオ" panose="020B0604030504040204" pitchFamily="50" charset="-128"/>
                <a:ea typeface="メイリオ" panose="020B0604030504040204" pitchFamily="50" charset="-128"/>
              </a:rPr>
              <a:t>ロボットの操作で</a:t>
            </a:r>
            <a:r>
              <a:rPr lang="en-US" altLang="ja-JP" dirty="0">
                <a:solidFill>
                  <a:prstClr val="black"/>
                </a:solidFill>
                <a:latin typeface="メイリオ" panose="020B0604030504040204" pitchFamily="50" charset="-128"/>
                <a:ea typeface="メイリオ" panose="020B0604030504040204" pitchFamily="50" charset="-128"/>
              </a:rPr>
              <a:t>2</a:t>
            </a:r>
            <a:r>
              <a:rPr lang="ja-JP" altLang="en-US" dirty="0">
                <a:solidFill>
                  <a:prstClr val="black"/>
                </a:solidFill>
                <a:latin typeface="メイリオ" panose="020B0604030504040204" pitchFamily="50" charset="-128"/>
                <a:ea typeface="メイリオ" panose="020B0604030504040204" pitchFamily="50" charset="-128"/>
              </a:rPr>
              <a:t>台の</a:t>
            </a:r>
            <a:r>
              <a:rPr lang="en-US" altLang="ja-JP" dirty="0" err="1">
                <a:solidFill>
                  <a:prstClr val="black"/>
                </a:solidFill>
                <a:latin typeface="メイリオ" panose="020B0604030504040204" pitchFamily="50" charset="-128"/>
                <a:ea typeface="メイリオ" panose="020B0604030504040204" pitchFamily="50" charset="-128"/>
              </a:rPr>
              <a:t>micro:bit</a:t>
            </a:r>
            <a:r>
              <a:rPr lang="ja-JP" altLang="en-US" dirty="0">
                <a:solidFill>
                  <a:prstClr val="black"/>
                </a:solidFill>
                <a:latin typeface="メイリオ" panose="020B0604030504040204" pitchFamily="50" charset="-128"/>
                <a:ea typeface="メイリオ" panose="020B0604030504040204" pitchFamily="50" charset="-128"/>
              </a:rPr>
              <a:t>を使って、リモコンを作ってみよう。</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3" name="図 2"/>
          <p:cNvPicPr>
            <a:picLocks noChangeAspect="1"/>
          </p:cNvPicPr>
          <p:nvPr/>
        </p:nvPicPr>
        <p:blipFill>
          <a:blip r:embed="rId3"/>
          <a:stretch>
            <a:fillRect/>
          </a:stretch>
        </p:blipFill>
        <p:spPr>
          <a:xfrm>
            <a:off x="490071" y="1502115"/>
            <a:ext cx="6992862" cy="3246289"/>
          </a:xfrm>
          <a:prstGeom prst="rect">
            <a:avLst/>
          </a:prstGeom>
        </p:spPr>
      </p:pic>
    </p:spTree>
    <p:extLst>
      <p:ext uri="{BB962C8B-B14F-4D97-AF65-F5344CB8AC3E}">
        <p14:creationId xmlns:p14="http://schemas.microsoft.com/office/powerpoint/2010/main" val="4245054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87829" y="1495659"/>
            <a:ext cx="3206404" cy="3631512"/>
          </a:xfrm>
          <a:prstGeom prst="roundRect">
            <a:avLst>
              <a:gd name="adj" fmla="val 7501"/>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10" name="角丸四角形 9"/>
          <p:cNvSpPr/>
          <p:nvPr/>
        </p:nvSpPr>
        <p:spPr>
          <a:xfrm>
            <a:off x="996956" y="162215"/>
            <a:ext cx="7232644"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lvl="0"/>
            <a:r>
              <a:rPr lang="en-US" altLang="ja-JP" sz="2400" dirty="0">
                <a:solidFill>
                  <a:prstClr val="black"/>
                </a:solidFill>
                <a:latin typeface="メイリオ" panose="020B0604030504040204" pitchFamily="50" charset="-128"/>
                <a:ea typeface="メイリオ" panose="020B0604030504040204" pitchFamily="50" charset="-128"/>
              </a:rPr>
              <a:t>4. micro:bit</a:t>
            </a:r>
            <a:r>
              <a:rPr lang="ja-JP" altLang="en-US" sz="2400" dirty="0">
                <a:solidFill>
                  <a:prstClr val="black"/>
                </a:solidFill>
                <a:latin typeface="メイリオ" panose="020B0604030504040204" pitchFamily="50" charset="-128"/>
                <a:ea typeface="メイリオ" panose="020B0604030504040204" pitchFamily="50" charset="-128"/>
              </a:rPr>
              <a:t>で外部装置の制御</a:t>
            </a:r>
            <a:r>
              <a:rPr lang="en-US" altLang="ja-JP" sz="2400" dirty="0">
                <a:solidFill>
                  <a:prstClr val="black"/>
                </a:solidFill>
                <a:latin typeface="メイリオ" panose="020B0604030504040204" pitchFamily="50" charset="-128"/>
                <a:ea typeface="メイリオ" panose="020B0604030504040204" pitchFamily="50" charset="-128"/>
              </a:rPr>
              <a:t>(L</a:t>
            </a:r>
            <a:r>
              <a:rPr lang="ja-JP" altLang="en-US" sz="2400" dirty="0">
                <a:solidFill>
                  <a:prstClr val="black"/>
                </a:solidFill>
                <a:latin typeface="メイリオ" panose="020B0604030504040204" pitchFamily="50" charset="-128"/>
                <a:ea typeface="メイリオ" panose="020B0604030504040204" pitchFamily="50" charset="-128"/>
              </a:rPr>
              <a:t>チカに挑戦</a:t>
            </a:r>
            <a:r>
              <a:rPr lang="en-US" altLang="ja-JP" sz="2400" dirty="0">
                <a:solidFill>
                  <a:prstClr val="black"/>
                </a:solidFill>
                <a:latin typeface="メイリオ" panose="020B0604030504040204" pitchFamily="50" charset="-128"/>
                <a:ea typeface="メイリオ" panose="020B0604030504040204" pitchFamily="50" charset="-128"/>
              </a:rPr>
              <a:t>)</a:t>
            </a:r>
          </a:p>
        </p:txBody>
      </p:sp>
      <p:sp>
        <p:nvSpPr>
          <p:cNvPr id="2" name="テキスト ボックス 1"/>
          <p:cNvSpPr txBox="1"/>
          <p:nvPr/>
        </p:nvSpPr>
        <p:spPr>
          <a:xfrm>
            <a:off x="125684" y="865918"/>
            <a:ext cx="89751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sz="2400" dirty="0">
                <a:solidFill>
                  <a:prstClr val="black"/>
                </a:solidFill>
                <a:latin typeface="メイリオ" panose="020B0604030504040204" pitchFamily="50" charset="-128"/>
                <a:ea typeface="メイリオ" panose="020B0604030504040204" pitchFamily="50" charset="-128"/>
              </a:rPr>
              <a:t>少し難しい話</a:t>
            </a:r>
            <a:r>
              <a:rPr lang="en-US" altLang="ja-JP" sz="2400" dirty="0">
                <a:solidFill>
                  <a:prstClr val="black"/>
                </a:solidFill>
                <a:latin typeface="メイリオ" panose="020B0604030504040204" pitchFamily="50" charset="-128"/>
                <a:ea typeface="メイリオ" panose="020B0604030504040204" pitchFamily="50" charset="-128"/>
              </a:rPr>
              <a:t>: </a:t>
            </a:r>
            <a:r>
              <a:rPr lang="ja-JP" altLang="en-US" sz="2400" dirty="0">
                <a:solidFill>
                  <a:prstClr val="black"/>
                </a:solidFill>
                <a:latin typeface="メイリオ" panose="020B0604030504040204" pitchFamily="50" charset="-128"/>
                <a:ea typeface="メイリオ" panose="020B0604030504040204" pitchFamily="50" charset="-128"/>
              </a:rPr>
              <a:t>コンピュータが機器を制御する方法</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9" name="テキスト ボックス 38"/>
          <p:cNvSpPr txBox="1"/>
          <p:nvPr/>
        </p:nvSpPr>
        <p:spPr>
          <a:xfrm>
            <a:off x="996956" y="1997104"/>
            <a:ext cx="1637071" cy="646331"/>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CPU</a:t>
            </a:r>
            <a:b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中央処理装置</a:t>
            </a:r>
          </a:p>
        </p:txBody>
      </p:sp>
      <p:sp>
        <p:nvSpPr>
          <p:cNvPr id="40" name="テキスト ボックス 39"/>
          <p:cNvSpPr txBox="1"/>
          <p:nvPr/>
        </p:nvSpPr>
        <p:spPr>
          <a:xfrm>
            <a:off x="996956" y="3211387"/>
            <a:ext cx="1637071" cy="646331"/>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メモリ</a:t>
            </a:r>
            <a:b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記憶装置</a:t>
            </a:r>
          </a:p>
        </p:txBody>
      </p:sp>
      <p:cxnSp>
        <p:nvCxnSpPr>
          <p:cNvPr id="41" name="直線コネクタ 40"/>
          <p:cNvCxnSpPr>
            <a:stCxn id="39" idx="2"/>
            <a:endCxn id="40" idx="0"/>
          </p:cNvCxnSpPr>
          <p:nvPr/>
        </p:nvCxnSpPr>
        <p:spPr>
          <a:xfrm>
            <a:off x="1815492" y="2643435"/>
            <a:ext cx="0" cy="5679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653692" y="2320269"/>
            <a:ext cx="5309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3777554" y="1495659"/>
            <a:ext cx="16679" cy="3343670"/>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44" name="表 43"/>
          <p:cNvGraphicFramePr>
            <a:graphicFrameLocks noGrp="1"/>
          </p:cNvGraphicFramePr>
          <p:nvPr>
            <p:extLst>
              <p:ext uri="{D42A27DB-BD31-4B8C-83A1-F6EECF244321}">
                <p14:modId xmlns:p14="http://schemas.microsoft.com/office/powerpoint/2010/main" val="169828117"/>
              </p:ext>
            </p:extLst>
          </p:nvPr>
        </p:nvGraphicFramePr>
        <p:xfrm>
          <a:off x="3184633" y="1913447"/>
          <a:ext cx="1219200" cy="25958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828423610"/>
                    </a:ext>
                  </a:extLst>
                </a:gridCol>
              </a:tblGrid>
              <a:tr h="370840">
                <a:tc>
                  <a:txBody>
                    <a:bodyPr/>
                    <a:lstStyle/>
                    <a:p>
                      <a:r>
                        <a:rPr kumimoji="1" lang="ja-JP" altLang="en-US" sz="1800" b="0" dirty="0">
                          <a:solidFill>
                            <a:schemeClr val="tx1"/>
                          </a:solidFill>
                          <a:latin typeface="メイリオ" panose="020B0604030504040204" pitchFamily="50" charset="-128"/>
                          <a:ea typeface="メイリオ" panose="020B0604030504040204" pitchFamily="50" charset="-128"/>
                        </a:rPr>
                        <a:t>ポート</a:t>
                      </a:r>
                      <a:r>
                        <a:rPr kumimoji="1" lang="en-US" altLang="ja-JP" sz="1800" b="0" dirty="0">
                          <a:solidFill>
                            <a:schemeClr val="tx1"/>
                          </a:solidFill>
                          <a:latin typeface="メイリオ" panose="020B0604030504040204" pitchFamily="50" charset="-128"/>
                          <a:ea typeface="メイリオ" panose="020B0604030504040204" pitchFamily="50" charset="-128"/>
                        </a:rPr>
                        <a:t>01</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6292294"/>
                  </a:ext>
                </a:extLst>
              </a:tr>
              <a:tr h="370840">
                <a:tc>
                  <a:txBody>
                    <a:bodyPr/>
                    <a:lstStyle/>
                    <a:p>
                      <a:r>
                        <a:rPr kumimoji="1" lang="ja-JP" altLang="en-US" sz="1800" b="0" dirty="0">
                          <a:solidFill>
                            <a:schemeClr val="tx1"/>
                          </a:solidFill>
                          <a:latin typeface="メイリオ" panose="020B0604030504040204" pitchFamily="50" charset="-128"/>
                          <a:ea typeface="メイリオ" panose="020B0604030504040204" pitchFamily="50" charset="-128"/>
                        </a:rPr>
                        <a:t>ポート</a:t>
                      </a:r>
                      <a:r>
                        <a:rPr kumimoji="1" lang="en-US" altLang="ja-JP" sz="1800" b="0" dirty="0">
                          <a:solidFill>
                            <a:schemeClr val="tx1"/>
                          </a:solidFill>
                          <a:latin typeface="メイリオ" panose="020B0604030504040204" pitchFamily="50" charset="-128"/>
                          <a:ea typeface="メイリオ" panose="020B0604030504040204" pitchFamily="50" charset="-128"/>
                        </a:rPr>
                        <a:t>02</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227878"/>
                  </a:ext>
                </a:extLst>
              </a:tr>
              <a:tr h="370840">
                <a:tc>
                  <a:txBody>
                    <a:bodyPr/>
                    <a:lstStyle/>
                    <a:p>
                      <a:r>
                        <a:rPr kumimoji="1" lang="ja-JP" altLang="en-US" sz="1800" b="0" dirty="0">
                          <a:solidFill>
                            <a:schemeClr val="tx1"/>
                          </a:solidFill>
                          <a:latin typeface="メイリオ" panose="020B0604030504040204" pitchFamily="50" charset="-128"/>
                          <a:ea typeface="メイリオ" panose="020B0604030504040204" pitchFamily="50" charset="-128"/>
                        </a:rPr>
                        <a:t>ポート</a:t>
                      </a:r>
                      <a:r>
                        <a:rPr kumimoji="1" lang="en-US" altLang="ja-JP" sz="1800" b="0" dirty="0">
                          <a:solidFill>
                            <a:schemeClr val="tx1"/>
                          </a:solidFill>
                          <a:latin typeface="メイリオ" panose="020B0604030504040204" pitchFamily="50" charset="-128"/>
                          <a:ea typeface="メイリオ" panose="020B0604030504040204" pitchFamily="50" charset="-128"/>
                        </a:rPr>
                        <a:t>03</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2581075"/>
                  </a:ext>
                </a:extLst>
              </a:tr>
              <a:tr h="370840">
                <a:tc>
                  <a:txBody>
                    <a:bodyPr/>
                    <a:lstStyle/>
                    <a:p>
                      <a:r>
                        <a:rPr kumimoji="1" lang="ja-JP" altLang="en-US" sz="1800" b="0" dirty="0">
                          <a:solidFill>
                            <a:schemeClr val="tx1"/>
                          </a:solidFill>
                          <a:latin typeface="メイリオ" panose="020B0604030504040204" pitchFamily="50" charset="-128"/>
                          <a:ea typeface="メイリオ" panose="020B0604030504040204" pitchFamily="50" charset="-128"/>
                        </a:rPr>
                        <a:t>ポート</a:t>
                      </a:r>
                      <a:r>
                        <a:rPr kumimoji="1" lang="en-US" altLang="ja-JP" sz="1800" b="0" dirty="0">
                          <a:solidFill>
                            <a:schemeClr val="tx1"/>
                          </a:solidFill>
                          <a:latin typeface="メイリオ" panose="020B0604030504040204" pitchFamily="50" charset="-128"/>
                          <a:ea typeface="メイリオ" panose="020B0604030504040204" pitchFamily="50" charset="-128"/>
                        </a:rPr>
                        <a:t>04</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8171637"/>
                  </a:ext>
                </a:extLst>
              </a:tr>
              <a:tr h="370840">
                <a:tc>
                  <a:txBody>
                    <a:bodyPr/>
                    <a:lstStyle/>
                    <a:p>
                      <a:r>
                        <a:rPr kumimoji="1" lang="ja-JP" altLang="en-US" sz="1800" b="0" dirty="0">
                          <a:solidFill>
                            <a:schemeClr val="tx1"/>
                          </a:solidFill>
                          <a:latin typeface="メイリオ" panose="020B0604030504040204" pitchFamily="50" charset="-128"/>
                          <a:ea typeface="メイリオ" panose="020B0604030504040204" pitchFamily="50" charset="-128"/>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246863"/>
                  </a:ext>
                </a:extLst>
              </a:tr>
              <a:tr h="370840">
                <a:tc>
                  <a:txBody>
                    <a:bodyPr/>
                    <a:lstStyle/>
                    <a:p>
                      <a:r>
                        <a:rPr kumimoji="1" lang="ja-JP" altLang="en-US" sz="1800" b="0" dirty="0">
                          <a:solidFill>
                            <a:schemeClr val="tx1"/>
                          </a:solidFill>
                          <a:latin typeface="メイリオ" panose="020B0604030504040204" pitchFamily="50" charset="-128"/>
                          <a:ea typeface="メイリオ" panose="020B0604030504040204" pitchFamily="50" charset="-128"/>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4728625"/>
                  </a:ext>
                </a:extLst>
              </a:tr>
              <a:tr h="370840">
                <a:tc>
                  <a:txBody>
                    <a:bodyPr/>
                    <a:lstStyle/>
                    <a:p>
                      <a:r>
                        <a:rPr kumimoji="1" lang="ja-JP" altLang="en-US" sz="1800" b="0" dirty="0">
                          <a:solidFill>
                            <a:schemeClr val="tx1"/>
                          </a:solidFill>
                          <a:latin typeface="メイリオ" panose="020B0604030504040204" pitchFamily="50" charset="-128"/>
                          <a:ea typeface="メイリオ" panose="020B0604030504040204" pitchFamily="50" charset="-128"/>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5850535"/>
                  </a:ext>
                </a:extLst>
              </a:tr>
            </a:tbl>
          </a:graphicData>
        </a:graphic>
      </p:graphicFrame>
      <p:sp>
        <p:nvSpPr>
          <p:cNvPr id="45" name="テキスト ボックス 44"/>
          <p:cNvSpPr txBox="1"/>
          <p:nvPr/>
        </p:nvSpPr>
        <p:spPr>
          <a:xfrm>
            <a:off x="816429" y="3939912"/>
            <a:ext cx="23515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コンピュータの頭脳</a:t>
            </a:r>
            <a:b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b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lang="ja-JP" altLang="en-US" dirty="0">
                <a:solidFill>
                  <a:prstClr val="black"/>
                </a:solidFill>
                <a:latin typeface="メイリオ" panose="020B0604030504040204" pitchFamily="50" charset="-128"/>
                <a:ea typeface="メイリオ" panose="020B0604030504040204" pitchFamily="50" charset="-128"/>
              </a:rPr>
              <a:t>基本的に</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これだけ</a:t>
            </a:r>
          </a:p>
        </p:txBody>
      </p:sp>
      <p:sp>
        <p:nvSpPr>
          <p:cNvPr id="46" name="テキスト ボックス 45"/>
          <p:cNvSpPr txBox="1"/>
          <p:nvPr/>
        </p:nvSpPr>
        <p:spPr>
          <a:xfrm>
            <a:off x="5361248" y="4114736"/>
            <a:ext cx="21342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コンピュータの目・耳・口・手足</a:t>
            </a:r>
          </a:p>
        </p:txBody>
      </p:sp>
      <p:sp>
        <p:nvSpPr>
          <p:cNvPr id="47" name="テキスト ボックス 46"/>
          <p:cNvSpPr txBox="1"/>
          <p:nvPr/>
        </p:nvSpPr>
        <p:spPr>
          <a:xfrm>
            <a:off x="6551106" y="2187375"/>
            <a:ext cx="24847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何があるかな</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50" name="グループ化 49"/>
          <p:cNvGrpSpPr/>
          <p:nvPr/>
        </p:nvGrpSpPr>
        <p:grpSpPr>
          <a:xfrm>
            <a:off x="4403833" y="1767831"/>
            <a:ext cx="2024523" cy="406822"/>
            <a:chOff x="4365522" y="1304559"/>
            <a:chExt cx="2024523" cy="406822"/>
          </a:xfrm>
        </p:grpSpPr>
        <p:cxnSp>
          <p:nvCxnSpPr>
            <p:cNvPr id="51" name="直線コネクタ 50"/>
            <p:cNvCxnSpPr/>
            <p:nvPr/>
          </p:nvCxnSpPr>
          <p:spPr>
            <a:xfrm>
              <a:off x="4365522" y="1600151"/>
              <a:ext cx="10253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直方体 51"/>
            <p:cNvSpPr/>
            <p:nvPr/>
          </p:nvSpPr>
          <p:spPr>
            <a:xfrm>
              <a:off x="5390842" y="1304559"/>
              <a:ext cx="999203" cy="406822"/>
            </a:xfrm>
            <a:prstGeom prst="cub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53" name="グループ化 52"/>
          <p:cNvGrpSpPr/>
          <p:nvPr/>
        </p:nvGrpSpPr>
        <p:grpSpPr>
          <a:xfrm>
            <a:off x="4416891" y="2293952"/>
            <a:ext cx="2024523" cy="406822"/>
            <a:chOff x="4365522" y="1304559"/>
            <a:chExt cx="2024523" cy="406822"/>
          </a:xfrm>
        </p:grpSpPr>
        <p:cxnSp>
          <p:nvCxnSpPr>
            <p:cNvPr id="54" name="直線コネクタ 53"/>
            <p:cNvCxnSpPr/>
            <p:nvPr/>
          </p:nvCxnSpPr>
          <p:spPr>
            <a:xfrm>
              <a:off x="4365522" y="1600151"/>
              <a:ext cx="10253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直方体 54"/>
            <p:cNvSpPr/>
            <p:nvPr/>
          </p:nvSpPr>
          <p:spPr>
            <a:xfrm>
              <a:off x="5390842" y="1304559"/>
              <a:ext cx="999203" cy="406822"/>
            </a:xfrm>
            <a:prstGeom prst="cub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56" name="グループ化 55"/>
          <p:cNvGrpSpPr/>
          <p:nvPr/>
        </p:nvGrpSpPr>
        <p:grpSpPr>
          <a:xfrm>
            <a:off x="4403832" y="2941222"/>
            <a:ext cx="2024523" cy="406822"/>
            <a:chOff x="4365522" y="1304559"/>
            <a:chExt cx="2024523" cy="406822"/>
          </a:xfrm>
        </p:grpSpPr>
        <p:cxnSp>
          <p:nvCxnSpPr>
            <p:cNvPr id="57" name="直線コネクタ 56"/>
            <p:cNvCxnSpPr/>
            <p:nvPr/>
          </p:nvCxnSpPr>
          <p:spPr>
            <a:xfrm>
              <a:off x="4365522" y="1600151"/>
              <a:ext cx="10253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直方体 57"/>
            <p:cNvSpPr/>
            <p:nvPr/>
          </p:nvSpPr>
          <p:spPr>
            <a:xfrm>
              <a:off x="5390842" y="1304559"/>
              <a:ext cx="999203" cy="406822"/>
            </a:xfrm>
            <a:prstGeom prst="cub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59" name="グループ化 58"/>
          <p:cNvGrpSpPr/>
          <p:nvPr/>
        </p:nvGrpSpPr>
        <p:grpSpPr>
          <a:xfrm>
            <a:off x="4403833" y="3628055"/>
            <a:ext cx="2024523" cy="406822"/>
            <a:chOff x="4365522" y="1304559"/>
            <a:chExt cx="2024523" cy="406822"/>
          </a:xfrm>
        </p:grpSpPr>
        <p:cxnSp>
          <p:nvCxnSpPr>
            <p:cNvPr id="60" name="直線コネクタ 59"/>
            <p:cNvCxnSpPr/>
            <p:nvPr/>
          </p:nvCxnSpPr>
          <p:spPr>
            <a:xfrm>
              <a:off x="4365522" y="1600151"/>
              <a:ext cx="10253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1" name="直方体 60"/>
            <p:cNvSpPr/>
            <p:nvPr/>
          </p:nvSpPr>
          <p:spPr>
            <a:xfrm>
              <a:off x="5390842" y="1304559"/>
              <a:ext cx="999203" cy="406822"/>
            </a:xfrm>
            <a:prstGeom prst="cub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62" name="テキスト ボックス 61"/>
          <p:cNvSpPr txBox="1"/>
          <p:nvPr/>
        </p:nvSpPr>
        <p:spPr>
          <a:xfrm>
            <a:off x="587829" y="5379859"/>
            <a:ext cx="8186914" cy="923330"/>
          </a:xfrm>
          <a:prstGeom prst="rect">
            <a:avLst/>
          </a:prstGeom>
          <a:noFill/>
        </p:spPr>
        <p:txBody>
          <a:bodyPr wrap="square" rtlCol="0">
            <a:spAutoFit/>
          </a:bodyPr>
          <a:lstStyle/>
          <a:p>
            <a:pPr>
              <a:defRPr/>
            </a:pPr>
            <a:r>
              <a:rPr lang="ja-JP" altLang="en-US" dirty="0">
                <a:solidFill>
                  <a:prstClr val="black"/>
                </a:solidFill>
                <a:latin typeface="メイリオ" panose="020B0604030504040204" pitchFamily="50" charset="-128"/>
                <a:ea typeface="メイリオ" panose="020B0604030504040204" pitchFamily="50" charset="-128"/>
              </a:rPr>
              <a:t>コンピュータの大元の</a:t>
            </a:r>
            <a:r>
              <a:rPr lang="en-US" altLang="ja-JP" dirty="0">
                <a:solidFill>
                  <a:prstClr val="black"/>
                </a:solidFill>
                <a:latin typeface="メイリオ" panose="020B0604030504040204" pitchFamily="50" charset="-128"/>
                <a:ea typeface="メイリオ" panose="020B0604030504040204" pitchFamily="50" charset="-128"/>
              </a:rPr>
              <a:t>CPU</a:t>
            </a:r>
            <a:r>
              <a:rPr lang="ja-JP" altLang="en-US" dirty="0">
                <a:solidFill>
                  <a:prstClr val="black"/>
                </a:solidFill>
                <a:latin typeface="メイリオ" panose="020B0604030504040204" pitchFamily="50" charset="-128"/>
                <a:ea typeface="メイリオ" panose="020B0604030504040204" pitchFamily="50" charset="-128"/>
              </a:rPr>
              <a:t>は、ポートと呼ばれる場所を通じて、外部の機器を操作しています。</a:t>
            </a:r>
          </a:p>
          <a:p>
            <a:pPr>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ノートパソコンのキーボードやマウスもこのポートにつながっています。</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219934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68167" y="309771"/>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もう少し難しい話</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400" b="0" i="0" u="none" strike="noStrike" kern="1200" cap="none" spc="0" normalizeH="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のポート</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2" name="スライド番号プレースホルダー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2" name="表 1"/>
          <p:cNvGraphicFramePr>
            <a:graphicFrameLocks noGrp="1"/>
          </p:cNvGraphicFramePr>
          <p:nvPr>
            <p:extLst>
              <p:ext uri="{D42A27DB-BD31-4B8C-83A1-F6EECF244321}">
                <p14:modId xmlns:p14="http://schemas.microsoft.com/office/powerpoint/2010/main" val="181789043"/>
              </p:ext>
            </p:extLst>
          </p:nvPr>
        </p:nvGraphicFramePr>
        <p:xfrm>
          <a:off x="788507" y="974972"/>
          <a:ext cx="7147178" cy="4257675"/>
        </p:xfrm>
        <a:graphic>
          <a:graphicData uri="http://schemas.openxmlformats.org/drawingml/2006/table">
            <a:tbl>
              <a:tblPr/>
              <a:tblGrid>
                <a:gridCol w="1793108">
                  <a:extLst>
                    <a:ext uri="{9D8B030D-6E8A-4147-A177-3AD203B41FA5}">
                      <a16:colId xmlns:a16="http://schemas.microsoft.com/office/drawing/2014/main" val="1263208164"/>
                    </a:ext>
                  </a:extLst>
                </a:gridCol>
                <a:gridCol w="1780481">
                  <a:extLst>
                    <a:ext uri="{9D8B030D-6E8A-4147-A177-3AD203B41FA5}">
                      <a16:colId xmlns:a16="http://schemas.microsoft.com/office/drawing/2014/main" val="3946301425"/>
                    </a:ext>
                  </a:extLst>
                </a:gridCol>
                <a:gridCol w="1780481">
                  <a:extLst>
                    <a:ext uri="{9D8B030D-6E8A-4147-A177-3AD203B41FA5}">
                      <a16:colId xmlns:a16="http://schemas.microsoft.com/office/drawing/2014/main" val="2910503597"/>
                    </a:ext>
                  </a:extLst>
                </a:gridCol>
                <a:gridCol w="1793108">
                  <a:extLst>
                    <a:ext uri="{9D8B030D-6E8A-4147-A177-3AD203B41FA5}">
                      <a16:colId xmlns:a16="http://schemas.microsoft.com/office/drawing/2014/main" val="3928543638"/>
                    </a:ext>
                  </a:extLst>
                </a:gridCol>
              </a:tblGrid>
              <a:tr h="238125">
                <a:tc rowSpan="2">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ピアイン</a:t>
                      </a:r>
                    </a:p>
                    <a:p>
                      <a:pPr algn="ctr" fontAlgn="ctr"/>
                      <a:r>
                        <a:rPr lang="en-US" sz="1800" b="0" i="0" u="none" strike="noStrike" dirty="0" err="1">
                          <a:solidFill>
                            <a:srgbClr val="000000"/>
                          </a:solidFill>
                          <a:effectLst/>
                          <a:latin typeface="メイリオ" panose="020B0604030504040204" pitchFamily="50" charset="-128"/>
                          <a:ea typeface="メイリオ" panose="020B0604030504040204" pitchFamily="50" charset="-128"/>
                        </a:rPr>
                        <a:t>micro:bit</a:t>
                      </a:r>
                      <a:endParaRPr 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モード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アナログ</a:t>
                      </a:r>
                      <a:br>
                        <a:rPr lang="ja-JP" altLang="en-US" sz="1800" b="0" i="0" u="none" strike="noStrike">
                          <a:solidFill>
                            <a:srgbClr val="000000"/>
                          </a:solidFill>
                          <a:effectLst/>
                          <a:latin typeface="メイリオ" panose="020B0604030504040204" pitchFamily="50" charset="-128"/>
                          <a:ea typeface="メイリオ" panose="020B0604030504040204" pitchFamily="50" charset="-128"/>
                        </a:rPr>
                      </a:b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826678"/>
                  </a:ext>
                </a:extLst>
              </a:tr>
              <a:tr h="238125">
                <a:tc vMerge="1">
                  <a:txBody>
                    <a:bodyPr/>
                    <a:lstStyle/>
                    <a:p>
                      <a:pPr algn="ctr" fontAlgn="ctr"/>
                      <a:endParaRPr 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規定値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 Off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26313924"/>
                  </a:ext>
                </a:extLst>
              </a:tr>
              <a:tr h="238125">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P3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8417438"/>
                  </a:ext>
                </a:extLst>
              </a:tr>
              <a:tr h="238125">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P0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44757256"/>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452324"/>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ボタン</a:t>
                      </a:r>
                      <a:r>
                        <a:rPr lang="en-US" sz="1800" b="0" i="0" u="none" strike="noStrike">
                          <a:solidFill>
                            <a:srgbClr val="000000"/>
                          </a:solidFill>
                          <a:effectLst/>
                          <a:latin typeface="メイリオ" panose="020B0604030504040204" pitchFamily="50" charset="-128"/>
                          <a:ea typeface="メイリオ"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ボタン</a:t>
                      </a:r>
                      <a:r>
                        <a:rPr lang="en-US" sz="18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206619"/>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497313"/>
                  </a:ext>
                </a:extLst>
              </a:tr>
              <a:tr h="238125">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P7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694254"/>
                  </a:ext>
                </a:extLst>
              </a:tr>
              <a:tr h="238125">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P1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48500848"/>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44927"/>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705899"/>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568906"/>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ボタン</a:t>
                      </a:r>
                      <a:r>
                        <a:rPr lang="en-US" sz="1800" b="0" i="0" u="none" strike="noStrike">
                          <a:solidFill>
                            <a:srgbClr val="000000"/>
                          </a:solidFill>
                          <a:effectLst/>
                          <a:latin typeface="メイリオ" panose="020B0604030504040204" pitchFamily="50" charset="-128"/>
                          <a:ea typeface="メイリオ"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ボタン</a:t>
                      </a:r>
                      <a:r>
                        <a:rPr lang="en-US" sz="1800" b="0" i="0" u="none" strike="noStrike">
                          <a:solidFill>
                            <a:srgbClr val="000000"/>
                          </a:solidFill>
                          <a:effectLst/>
                          <a:latin typeface="メイリオ" panose="020B0604030504040204" pitchFamily="50" charset="-128"/>
                          <a:ea typeface="メイリオ"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843627"/>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108169"/>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22351210"/>
                  </a:ext>
                </a:extLst>
              </a:tr>
            </a:tbl>
          </a:graphicData>
        </a:graphic>
      </p:graphicFrame>
      <p:sp>
        <p:nvSpPr>
          <p:cNvPr id="7" name="テキスト ボックス 6"/>
          <p:cNvSpPr txBox="1"/>
          <p:nvPr/>
        </p:nvSpPr>
        <p:spPr>
          <a:xfrm>
            <a:off x="587829" y="5379859"/>
            <a:ext cx="8186914" cy="1200329"/>
          </a:xfrm>
          <a:prstGeom prst="rect">
            <a:avLst/>
          </a:prstGeom>
          <a:noFill/>
        </p:spPr>
        <p:txBody>
          <a:bodyPr wrap="square" rtlCol="0">
            <a:spAutoFit/>
          </a:bodyPr>
          <a:lstStyle/>
          <a:p>
            <a:pPr>
              <a:defRPr/>
            </a:pPr>
            <a:r>
              <a:rPr lang="en-US" altLang="ja-JP" dirty="0">
                <a:solidFill>
                  <a:prstClr val="black"/>
                </a:solidFill>
                <a:latin typeface="メイリオ" panose="020B0604030504040204" pitchFamily="50" charset="-128"/>
                <a:ea typeface="メイリオ" panose="020B0604030504040204" pitchFamily="50" charset="-128"/>
              </a:rPr>
              <a:t>m</a:t>
            </a: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icro:bit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のポートは内蔵されている</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LED</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や</a:t>
            </a:r>
            <a:r>
              <a:rPr lang="ja-JP" altLang="en-US" dirty="0">
                <a:solidFill>
                  <a:prstClr val="black"/>
                </a:solidFill>
                <a:latin typeface="メイリオ" panose="020B0604030504040204" pitchFamily="50" charset="-128"/>
                <a:ea typeface="メイリオ" panose="020B0604030504040204" pitchFamily="50" charset="-128"/>
              </a:rPr>
              <a:t>ボタンの制御にも使われています。</a:t>
            </a:r>
          </a:p>
          <a:p>
            <a:pPr>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P0/P1/P3</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lang="ja-JP" altLang="en-US" dirty="0">
                <a:solidFill>
                  <a:prstClr val="black"/>
                </a:solidFill>
                <a:latin typeface="メイリオ" panose="020B0604030504040204" pitchFamily="50" charset="-128"/>
                <a:ea typeface="メイリオ" panose="020B0604030504040204" pitchFamily="50" charset="-128"/>
              </a:rPr>
              <a:t>ポートは、</a:t>
            </a:r>
            <a:r>
              <a:rPr lang="en-US" altLang="ja-JP" dirty="0">
                <a:solidFill>
                  <a:prstClr val="black"/>
                </a:solidFill>
                <a:latin typeface="メイリオ" panose="020B0604030504040204" pitchFamily="50" charset="-128"/>
                <a:ea typeface="メイリオ" panose="020B0604030504040204" pitchFamily="50" charset="-128"/>
              </a:rPr>
              <a:t>micro:bit</a:t>
            </a:r>
            <a:r>
              <a:rPr lang="ja-JP" altLang="en-US" dirty="0">
                <a:solidFill>
                  <a:prstClr val="black"/>
                </a:solidFill>
                <a:latin typeface="メイリオ" panose="020B0604030504040204" pitchFamily="50" charset="-128"/>
                <a:ea typeface="メイリオ" panose="020B0604030504040204" pitchFamily="50" charset="-128"/>
              </a:rPr>
              <a:t>のピンエッジコネクターでも大きな場所をとっているので使い易いです。</a:t>
            </a:r>
            <a:r>
              <a:rPr lang="ja-JP" altLang="en-US" dirty="0">
                <a:solidFill>
                  <a:srgbClr val="FF0000"/>
                </a:solidFill>
                <a:latin typeface="メイリオ" panose="020B0604030504040204" pitchFamily="50" charset="-128"/>
                <a:ea typeface="メイリオ" panose="020B0604030504040204" pitchFamily="50" charset="-128"/>
              </a:rPr>
              <a:t>カードエッジコネクターを使用するとすべてのピンを使用することができます。</a:t>
            </a:r>
            <a:endParaRPr kumimoji="1" lang="en-US" altLang="ja-JP"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746769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525895" y="566120"/>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sz="2400" dirty="0">
                <a:solidFill>
                  <a:prstClr val="black"/>
                </a:solidFill>
                <a:latin typeface="メイリオ" panose="020B0604030504040204" pitchFamily="50" charset="-128"/>
                <a:ea typeface="メイリオ" panose="020B0604030504040204" pitchFamily="50" charset="-128"/>
              </a:rPr>
              <a:t>実験</a:t>
            </a:r>
            <a:r>
              <a:rPr lang="en-US" altLang="ja-JP" sz="2400" dirty="0">
                <a:solidFill>
                  <a:prstClr val="black"/>
                </a:solidFill>
                <a:latin typeface="メイリオ" panose="020B0604030504040204" pitchFamily="50" charset="-128"/>
                <a:ea typeface="メイリオ" panose="020B0604030504040204" pitchFamily="50" charset="-128"/>
              </a:rPr>
              <a:t>No.1: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ポートの</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ON/OFF</a:t>
            </a: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769308" y="1027785"/>
            <a:ext cx="81869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のポートを制御してみよう。</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メイリオ" panose="020B0604030504040204" pitchFamily="50" charset="-128"/>
                <a:ea typeface="メイリオ" panose="020B0604030504040204" pitchFamily="50" charset="-128"/>
              </a:rPr>
              <a:t>A/B</a:t>
            </a:r>
            <a:r>
              <a:rPr lang="ja-JP" altLang="en-US" dirty="0">
                <a:solidFill>
                  <a:prstClr val="black"/>
                </a:solidFill>
                <a:latin typeface="メイリオ" panose="020B0604030504040204" pitchFamily="50" charset="-128"/>
                <a:ea typeface="メイリオ" panose="020B0604030504040204" pitchFamily="50" charset="-128"/>
              </a:rPr>
              <a:t>ボタンでボート</a:t>
            </a:r>
            <a:r>
              <a:rPr lang="en-US" altLang="ja-JP" dirty="0">
                <a:solidFill>
                  <a:prstClr val="black"/>
                </a:solidFill>
                <a:latin typeface="メイリオ" panose="020B0604030504040204" pitchFamily="50" charset="-128"/>
                <a:ea typeface="メイリオ" panose="020B0604030504040204" pitchFamily="50" charset="-128"/>
              </a:rPr>
              <a:t>0</a:t>
            </a:r>
            <a:r>
              <a:rPr lang="ja-JP" altLang="en-US" dirty="0">
                <a:solidFill>
                  <a:prstClr val="black"/>
                </a:solidFill>
                <a:latin typeface="メイリオ" panose="020B0604030504040204" pitchFamily="50" charset="-128"/>
                <a:ea typeface="メイリオ" panose="020B0604030504040204" pitchFamily="50" charset="-128"/>
              </a:rPr>
              <a:t>を</a:t>
            </a:r>
            <a:r>
              <a:rPr lang="en-US" altLang="ja-JP" dirty="0">
                <a:solidFill>
                  <a:prstClr val="black"/>
                </a:solidFill>
                <a:latin typeface="メイリオ" panose="020B0604030504040204" pitchFamily="50" charset="-128"/>
                <a:ea typeface="メイリオ" panose="020B0604030504040204" pitchFamily="50" charset="-128"/>
              </a:rPr>
              <a:t>ON/OFF</a:t>
            </a:r>
            <a:r>
              <a:rPr lang="ja-JP" altLang="en-US" dirty="0">
                <a:solidFill>
                  <a:prstClr val="black"/>
                </a:solidFill>
                <a:latin typeface="メイリオ" panose="020B0604030504040204" pitchFamily="50" charset="-128"/>
                <a:ea typeface="メイリオ" panose="020B0604030504040204" pitchFamily="50" charset="-128"/>
              </a:rPr>
              <a:t>しています。</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テキスト ボックス 15"/>
          <p:cNvSpPr txBox="1"/>
          <p:nvPr/>
        </p:nvSpPr>
        <p:spPr>
          <a:xfrm>
            <a:off x="2037895" y="5433021"/>
            <a:ext cx="5068208" cy="1200329"/>
          </a:xfrm>
          <a:prstGeom prst="rect">
            <a:avLst/>
          </a:prstGeom>
          <a:noFill/>
        </p:spPr>
        <p:txBody>
          <a:bodyPr wrap="square" rtlCol="0">
            <a:spAutoFit/>
          </a:bodyPr>
          <a:lstStyle/>
          <a:p>
            <a:pPr>
              <a:defRPr/>
            </a:pPr>
            <a:r>
              <a:rPr lang="ja-JP" altLang="en-US" dirty="0">
                <a:solidFill>
                  <a:prstClr val="black"/>
                </a:solidFill>
                <a:latin typeface="メイリオ" panose="020B0604030504040204" pitchFamily="50" charset="-128"/>
                <a:ea typeface="メイリオ" panose="020B0604030504040204" pitchFamily="50" charset="-128"/>
              </a:rPr>
              <a:t>コンピュータは単純にポートを</a:t>
            </a:r>
            <a:r>
              <a:rPr lang="en-US" altLang="ja-JP" dirty="0">
                <a:solidFill>
                  <a:prstClr val="black"/>
                </a:solidFill>
                <a:latin typeface="メイリオ" panose="020B0604030504040204" pitchFamily="50" charset="-128"/>
                <a:ea typeface="メイリオ" panose="020B0604030504040204" pitchFamily="50" charset="-128"/>
              </a:rPr>
              <a:t>On/Off</a:t>
            </a:r>
            <a:r>
              <a:rPr lang="ja-JP" altLang="en-US" dirty="0">
                <a:solidFill>
                  <a:prstClr val="black"/>
                </a:solidFill>
                <a:latin typeface="メイリオ" panose="020B0604030504040204" pitchFamily="50" charset="-128"/>
                <a:ea typeface="メイリオ" panose="020B0604030504040204" pitchFamily="50" charset="-128"/>
              </a:rPr>
              <a:t>しているだけです。</a:t>
            </a:r>
          </a:p>
          <a:p>
            <a:pPr>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ポートに接続されている機械によって動作が違ってきます。</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3" name="図 2"/>
          <p:cNvPicPr>
            <a:picLocks noChangeAspect="1"/>
          </p:cNvPicPr>
          <p:nvPr/>
        </p:nvPicPr>
        <p:blipFill>
          <a:blip r:embed="rId3"/>
          <a:stretch>
            <a:fillRect/>
          </a:stretch>
        </p:blipFill>
        <p:spPr>
          <a:xfrm>
            <a:off x="769308" y="1650763"/>
            <a:ext cx="7172325" cy="3609975"/>
          </a:xfrm>
          <a:prstGeom prst="rect">
            <a:avLst/>
          </a:prstGeom>
        </p:spPr>
      </p:pic>
    </p:spTree>
    <p:extLst>
      <p:ext uri="{BB962C8B-B14F-4D97-AF65-F5344CB8AC3E}">
        <p14:creationId xmlns:p14="http://schemas.microsoft.com/office/powerpoint/2010/main" val="656750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1273629" y="174694"/>
            <a:ext cx="6063175"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kumimoji="1" lang="en-US" altLang="ja-JP" sz="2400" dirty="0">
                <a:solidFill>
                  <a:schemeClr val="tx1"/>
                </a:solidFill>
                <a:latin typeface="メイリオ" panose="020B0604030504040204" pitchFamily="50" charset="-128"/>
                <a:ea typeface="メイリオ" panose="020B0604030504040204" pitchFamily="50" charset="-128"/>
              </a:rPr>
              <a:t>1.micro:bit</a:t>
            </a:r>
            <a:r>
              <a:rPr lang="ja-JP" altLang="en-US" sz="2400" dirty="0" err="1">
                <a:solidFill>
                  <a:schemeClr val="tx1"/>
                </a:solidFill>
                <a:latin typeface="メイリオ" panose="020B0604030504040204" pitchFamily="50" charset="-128"/>
                <a:ea typeface="メイリオ" panose="020B0604030504040204" pitchFamily="50" charset="-128"/>
              </a:rPr>
              <a:t>って</a:t>
            </a:r>
            <a:r>
              <a:rPr lang="ja-JP" altLang="en-US" sz="2400" dirty="0">
                <a:solidFill>
                  <a:schemeClr val="tx1"/>
                </a:solidFill>
                <a:latin typeface="メイリオ" panose="020B0604030504040204" pitchFamily="50" charset="-128"/>
                <a:ea typeface="メイリオ" panose="020B0604030504040204" pitchFamily="50" charset="-128"/>
              </a:rPr>
              <a:t>何</a:t>
            </a:r>
            <a:r>
              <a:rPr lang="en-US" altLang="ja-JP" sz="2400" dirty="0">
                <a:solidFill>
                  <a:schemeClr val="tx1"/>
                </a:solidFill>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0" y="703385"/>
            <a:ext cx="8975188"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r>
              <a:rPr kumimoji="1" lang="en-US" altLang="ja-JP" dirty="0" err="1">
                <a:latin typeface="メイリオ" panose="020B0604030504040204" pitchFamily="50" charset="-128"/>
                <a:ea typeface="メイリオ" panose="020B0604030504040204" pitchFamily="50" charset="-128"/>
              </a:rPr>
              <a:t>micrro:bit</a:t>
            </a:r>
            <a:r>
              <a:rPr kumimoji="1" lang="ja-JP" altLang="en-US" dirty="0">
                <a:latin typeface="メイリオ" panose="020B0604030504040204" pitchFamily="50" charset="-128"/>
                <a:ea typeface="メイリオ" panose="020B0604030504040204" pitchFamily="50" charset="-128"/>
              </a:rPr>
              <a:t>の電池の電源を入れて、動かしてみよう。</a:t>
            </a:r>
            <a:r>
              <a:rPr kumimoji="1" lang="en-US" altLang="ja-JP" dirty="0">
                <a:latin typeface="メイリオ" panose="020B0604030504040204" pitchFamily="50" charset="-128"/>
                <a:ea typeface="メイリオ" panose="020B0604030504040204" pitchFamily="50" charset="-128"/>
              </a:rPr>
              <a:t>Demo</a:t>
            </a:r>
            <a:r>
              <a:rPr kumimoji="1" lang="ja-JP" altLang="en-US" dirty="0">
                <a:latin typeface="メイリオ" panose="020B0604030504040204" pitchFamily="50" charset="-128"/>
                <a:ea typeface="メイリオ" panose="020B0604030504040204" pitchFamily="50" charset="-128"/>
              </a:rPr>
              <a:t>プログラムが動くよ。</a:t>
            </a:r>
            <a:endParaRPr lang="en-US" altLang="ja-JP"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557068" y="1237957"/>
            <a:ext cx="8166018" cy="3046988"/>
          </a:xfrm>
          <a:prstGeom prst="rect">
            <a:avLst/>
          </a:prstGeom>
          <a:noFill/>
          <a:ln w="12700">
            <a:solidFill>
              <a:schemeClr val="tx1"/>
            </a:solidFill>
          </a:ln>
        </p:spPr>
        <p:txBody>
          <a:bodyPr wrap="square" rtlCol="0">
            <a:spAutoFit/>
          </a:bodyPr>
          <a:lstStyle/>
          <a:p>
            <a:r>
              <a:rPr kumimoji="1" lang="en-US" altLang="ja-JP" sz="2400" dirty="0" err="1"/>
              <a:t>micro:bit</a:t>
            </a:r>
            <a:r>
              <a:rPr kumimoji="1" lang="ja-JP" altLang="en-US" sz="2400" dirty="0"/>
              <a:t>の参考ページ</a:t>
            </a:r>
            <a:endParaRPr kumimoji="1" lang="en-US" altLang="ja-JP" sz="2400" dirty="0"/>
          </a:p>
          <a:p>
            <a:r>
              <a:rPr lang="ja-JP" altLang="en-US" sz="2400" dirty="0"/>
              <a:t>・</a:t>
            </a:r>
            <a:r>
              <a:rPr lang="en-US" altLang="ja-JP" sz="2400" dirty="0" err="1"/>
              <a:t>Micro:bit</a:t>
            </a:r>
            <a:r>
              <a:rPr lang="ja-JP" altLang="en-US" sz="2400" dirty="0"/>
              <a:t>サンプルプログラム</a:t>
            </a:r>
            <a:r>
              <a:rPr lang="en-US" altLang="ja-JP" sz="2400" dirty="0"/>
              <a:t>(117</a:t>
            </a:r>
            <a:r>
              <a:rPr lang="ja-JP" altLang="en-US" sz="2400" dirty="0"/>
              <a:t>個</a:t>
            </a:r>
            <a:r>
              <a:rPr lang="en-US" altLang="ja-JP" sz="2400" dirty="0"/>
              <a:t>)</a:t>
            </a:r>
            <a:endParaRPr lang="ja-JP" altLang="en-US" sz="2400" dirty="0"/>
          </a:p>
          <a:p>
            <a:r>
              <a:rPr lang="en-US" altLang="ja-JP" sz="2400" dirty="0">
                <a:hlinkClick r:id="rId3"/>
              </a:rPr>
              <a:t>https://microbit.org/ja/projects/make-it-code-it/</a:t>
            </a:r>
            <a:endParaRPr lang="ja-JP" altLang="en-US" sz="2400" dirty="0"/>
          </a:p>
          <a:p>
            <a:r>
              <a:rPr kumimoji="1" lang="en-US" altLang="ja-JP" sz="2400" dirty="0"/>
              <a:t>(</a:t>
            </a:r>
            <a:r>
              <a:rPr kumimoji="1" lang="en-US" altLang="ja-JP" sz="2400" dirty="0" err="1"/>
              <a:t>Micro:bit</a:t>
            </a:r>
            <a:r>
              <a:rPr kumimoji="1" lang="ja-JP" altLang="en-US" sz="2400" dirty="0"/>
              <a:t>のプログラミングサイトから入れます</a:t>
            </a:r>
            <a:r>
              <a:rPr kumimoji="1" lang="en-US" altLang="ja-JP" sz="2400" dirty="0"/>
              <a:t>)</a:t>
            </a:r>
          </a:p>
          <a:p>
            <a:endParaRPr lang="en-US" altLang="ja-JP" sz="2400" dirty="0"/>
          </a:p>
          <a:p>
            <a:endParaRPr kumimoji="1" lang="en-US" altLang="ja-JP" dirty="0"/>
          </a:p>
          <a:p>
            <a:endParaRPr lang="en-US" altLang="ja-JP" dirty="0"/>
          </a:p>
          <a:p>
            <a:endParaRPr kumimoji="1" lang="en-US" altLang="ja-JP" dirty="0"/>
          </a:p>
          <a:p>
            <a:endParaRPr kumimoji="1" lang="ja-JP" altLang="en-US" dirty="0"/>
          </a:p>
        </p:txBody>
      </p:sp>
      <p:sp>
        <p:nvSpPr>
          <p:cNvPr id="13" name="対角する 2 つの角を丸めた四角形 12"/>
          <p:cNvSpPr/>
          <p:nvPr/>
        </p:nvSpPr>
        <p:spPr>
          <a:xfrm>
            <a:off x="356990" y="5254232"/>
            <a:ext cx="8366096" cy="1293777"/>
          </a:xfrm>
          <a:prstGeom prst="round2Diag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solidFill>
                  <a:srgbClr val="FF0000"/>
                </a:solidFill>
                <a:latin typeface="メイリオ" panose="020B0604030504040204" pitchFamily="50" charset="-128"/>
                <a:ea typeface="メイリオ" panose="020B0604030504040204" pitchFamily="50" charset="-128"/>
              </a:rPr>
              <a:t>ワンポイント</a:t>
            </a:r>
            <a:r>
              <a:rPr lang="en-US" altLang="ja-JP" dirty="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 </a:t>
            </a:r>
            <a:r>
              <a:rPr lang="en-US" altLang="ja-JP" dirty="0" err="1">
                <a:solidFill>
                  <a:srgbClr val="FF0000"/>
                </a:solidFill>
                <a:latin typeface="メイリオ" panose="020B0604030504040204" pitchFamily="50" charset="-128"/>
                <a:ea typeface="メイリオ" panose="020B0604030504040204" pitchFamily="50" charset="-128"/>
              </a:rPr>
              <a:t>micro:bit</a:t>
            </a:r>
            <a:r>
              <a:rPr lang="ja-JP" altLang="en-US" dirty="0">
                <a:solidFill>
                  <a:srgbClr val="FF0000"/>
                </a:solidFill>
                <a:latin typeface="メイリオ" panose="020B0604030504040204" pitchFamily="50" charset="-128"/>
                <a:ea typeface="メイリオ" panose="020B0604030504040204" pitchFamily="50" charset="-128"/>
              </a:rPr>
              <a:t>は一度に一つのプログラムだけ</a:t>
            </a:r>
            <a:br>
              <a:rPr lang="ja-JP" altLang="en-US" dirty="0">
                <a:solidFill>
                  <a:srgbClr val="FF0000"/>
                </a:solidFill>
                <a:latin typeface="メイリオ" panose="020B0604030504040204" pitchFamily="50" charset="-128"/>
                <a:ea typeface="メイリオ" panose="020B0604030504040204" pitchFamily="50" charset="-128"/>
              </a:rPr>
            </a:br>
            <a:r>
              <a:rPr lang="en-US" altLang="ja-JP" dirty="0" err="1">
                <a:solidFill>
                  <a:schemeClr val="tx1"/>
                </a:solidFill>
                <a:latin typeface="メイリオ" panose="020B0604030504040204" pitchFamily="50" charset="-128"/>
                <a:ea typeface="メイリオ" panose="020B0604030504040204" pitchFamily="50" charset="-128"/>
              </a:rPr>
              <a:t>micro:bit</a:t>
            </a:r>
            <a:r>
              <a:rPr lang="ja-JP" altLang="en-US" dirty="0">
                <a:solidFill>
                  <a:schemeClr val="tx1"/>
                </a:solidFill>
                <a:latin typeface="メイリオ" panose="020B0604030504040204" pitchFamily="50" charset="-128"/>
                <a:ea typeface="メイリオ" panose="020B0604030504040204" pitchFamily="50" charset="-128"/>
              </a:rPr>
              <a:t>は中に一度に一つのプログラムしか入れることができません。デモプログラムは</a:t>
            </a:r>
            <a:r>
              <a:rPr lang="en-US" altLang="ja-JP" dirty="0">
                <a:solidFill>
                  <a:schemeClr val="tx1"/>
                </a:solidFill>
                <a:latin typeface="メイリオ" panose="020B0604030504040204" pitchFamily="50" charset="-128"/>
                <a:ea typeface="メイリオ" panose="020B0604030504040204" pitchFamily="50" charset="-128"/>
              </a:rPr>
              <a:t>Dojo</a:t>
            </a:r>
            <a:r>
              <a:rPr lang="ja-JP" altLang="en-US" dirty="0">
                <a:solidFill>
                  <a:schemeClr val="tx1"/>
                </a:solidFill>
                <a:latin typeface="メイリオ" panose="020B0604030504040204" pitchFamily="50" charset="-128"/>
                <a:ea typeface="メイリオ" panose="020B0604030504040204" pitchFamily="50" charset="-128"/>
              </a:rPr>
              <a:t>フォルダーの中の</a:t>
            </a:r>
            <a:r>
              <a:rPr lang="en-US" altLang="ja-JP" dirty="0">
                <a:solidFill>
                  <a:schemeClr val="tx1"/>
                </a:solidFill>
                <a:latin typeface="メイリオ" panose="020B0604030504040204" pitchFamily="50" charset="-128"/>
                <a:ea typeface="メイリオ" panose="020B0604030504040204" pitchFamily="50" charset="-128"/>
              </a:rPr>
              <a:t>BBC-</a:t>
            </a:r>
            <a:r>
              <a:rPr lang="en-US" altLang="ja-JP" dirty="0" err="1">
                <a:solidFill>
                  <a:schemeClr val="tx1"/>
                </a:solidFill>
                <a:latin typeface="メイリオ" panose="020B0604030504040204" pitchFamily="50" charset="-128"/>
                <a:ea typeface="メイリオ" panose="020B0604030504040204" pitchFamily="50" charset="-128"/>
              </a:rPr>
              <a:t>MicroBit</a:t>
            </a:r>
            <a:r>
              <a:rPr lang="en-US" altLang="ja-JP" dirty="0">
                <a:solidFill>
                  <a:schemeClr val="tx1"/>
                </a:solidFill>
                <a:latin typeface="メイリオ" panose="020B0604030504040204" pitchFamily="50" charset="-128"/>
                <a:ea typeface="メイリオ" panose="020B0604030504040204" pitchFamily="50" charset="-128"/>
              </a:rPr>
              <a:t>-First-</a:t>
            </a:r>
            <a:r>
              <a:rPr lang="en-US" altLang="ja-JP" dirty="0" err="1">
                <a:solidFill>
                  <a:schemeClr val="tx1"/>
                </a:solidFill>
                <a:latin typeface="メイリオ" panose="020B0604030504040204" pitchFamily="50" charset="-128"/>
                <a:ea typeface="メイリオ" panose="020B0604030504040204" pitchFamily="50" charset="-128"/>
              </a:rPr>
              <a:t>Experience.hex</a:t>
            </a:r>
            <a:r>
              <a:rPr lang="ja-JP" altLang="en-US" dirty="0">
                <a:solidFill>
                  <a:schemeClr val="tx1"/>
                </a:solidFill>
                <a:latin typeface="メイリオ" panose="020B0604030504040204" pitchFamily="50" charset="-128"/>
                <a:ea typeface="メイリオ" panose="020B0604030504040204" pitchFamily="50" charset="-128"/>
              </a:rPr>
              <a:t>を送ると再度デモを使うことができます。</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2</a:t>
            </a:fld>
            <a:endParaRPr kumimoji="1" lang="ja-JP" altLang="en-US"/>
          </a:p>
        </p:txBody>
      </p:sp>
      <p:graphicFrame>
        <p:nvGraphicFramePr>
          <p:cNvPr id="5" name="表 4">
            <a:extLst>
              <a:ext uri="{FF2B5EF4-FFF2-40B4-BE49-F238E27FC236}">
                <a16:creationId xmlns:a16="http://schemas.microsoft.com/office/drawing/2014/main" id="{319C273E-2ABE-9224-E3B8-AA9A31467CC3}"/>
              </a:ext>
            </a:extLst>
          </p:cNvPr>
          <p:cNvGraphicFramePr>
            <a:graphicFrameLocks noGrp="1"/>
          </p:cNvGraphicFramePr>
          <p:nvPr/>
        </p:nvGraphicFramePr>
        <p:xfrm>
          <a:off x="1240804" y="3210646"/>
          <a:ext cx="3975774" cy="370840"/>
        </p:xfrm>
        <a:graphic>
          <a:graphicData uri="http://schemas.openxmlformats.org/drawingml/2006/table">
            <a:tbl>
              <a:tblPr firstRow="1" bandRow="1">
                <a:tableStyleId>{5C22544A-7EE6-4342-B048-85BDC9FD1C3A}</a:tableStyleId>
              </a:tblPr>
              <a:tblGrid>
                <a:gridCol w="3046383">
                  <a:extLst>
                    <a:ext uri="{9D8B030D-6E8A-4147-A177-3AD203B41FA5}">
                      <a16:colId xmlns:a16="http://schemas.microsoft.com/office/drawing/2014/main" val="399352472"/>
                    </a:ext>
                  </a:extLst>
                </a:gridCol>
                <a:gridCol w="929391">
                  <a:extLst>
                    <a:ext uri="{9D8B030D-6E8A-4147-A177-3AD203B41FA5}">
                      <a16:colId xmlns:a16="http://schemas.microsoft.com/office/drawing/2014/main" val="3236045252"/>
                    </a:ext>
                  </a:extLst>
                </a:gridCol>
              </a:tblGrid>
              <a:tr h="370840">
                <a:tc>
                  <a:txBody>
                    <a:bodyPr/>
                    <a:lstStyle/>
                    <a:p>
                      <a:r>
                        <a:rPr kumimoji="1" lang="en-US" altLang="ja-JP" sz="1800" dirty="0" err="1">
                          <a:solidFill>
                            <a:schemeClr val="tx1"/>
                          </a:solidFill>
                        </a:rPr>
                        <a:t>Microbit</a:t>
                      </a:r>
                      <a:r>
                        <a:rPr kumimoji="1" lang="ja-JP" altLang="en-US" sz="1800" dirty="0">
                          <a:solidFill>
                            <a:schemeClr val="tx1"/>
                          </a:solidFill>
                        </a:rPr>
                        <a:t>コンテスト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800" dirty="0">
                          <a:solidFill>
                            <a:schemeClr val="tx1"/>
                          </a:solidFill>
                        </a:rPr>
                        <a:t>検索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8575575"/>
                  </a:ext>
                </a:extLst>
              </a:tr>
            </a:tbl>
          </a:graphicData>
        </a:graphic>
      </p:graphicFrame>
    </p:spTree>
    <p:extLst>
      <p:ext uri="{BB962C8B-B14F-4D97-AF65-F5344CB8AC3E}">
        <p14:creationId xmlns:p14="http://schemas.microsoft.com/office/powerpoint/2010/main" val="228235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525895" y="566120"/>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実験</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No.3: L</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チカしよう</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769308" y="1027785"/>
            <a:ext cx="81869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lang="ja-JP" altLang="en-US" dirty="0">
                <a:solidFill>
                  <a:prstClr val="black"/>
                </a:solidFill>
                <a:latin typeface="メイリオ" panose="020B0604030504040204" pitchFamily="50" charset="-128"/>
                <a:ea typeface="メイリオ" panose="020B0604030504040204" pitchFamily="50" charset="-128"/>
              </a:rPr>
              <a:t>が</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ポートを制御して</a:t>
            </a:r>
            <a:r>
              <a:rPr lang="ja-JP" altLang="en-US" noProof="0" dirty="0">
                <a:solidFill>
                  <a:prstClr val="black"/>
                </a:solidFill>
                <a:latin typeface="メイリオ" panose="020B0604030504040204" pitchFamily="50" charset="-128"/>
                <a:ea typeface="メイリオ" panose="020B0604030504040204" pitchFamily="50" charset="-128"/>
              </a:rPr>
              <a:t>外部の</a:t>
            </a:r>
            <a:r>
              <a:rPr lang="en-US" altLang="ja-JP" noProof="0" dirty="0">
                <a:solidFill>
                  <a:prstClr val="black"/>
                </a:solidFill>
                <a:latin typeface="メイリオ" panose="020B0604030504040204" pitchFamily="50" charset="-128"/>
                <a:ea typeface="メイリオ" panose="020B0604030504040204" pitchFamily="50" charset="-128"/>
              </a:rPr>
              <a:t>LED(</a:t>
            </a:r>
            <a:r>
              <a:rPr lang="ja-JP" altLang="en-US" dirty="0">
                <a:solidFill>
                  <a:prstClr val="black"/>
                </a:solidFill>
                <a:latin typeface="メイリオ" panose="020B0604030504040204" pitchFamily="50" charset="-128"/>
                <a:ea typeface="メイリオ" panose="020B0604030504040204" pitchFamily="50" charset="-128"/>
              </a:rPr>
              <a:t>発光ダイオード</a:t>
            </a:r>
            <a:r>
              <a:rPr lang="en-US" altLang="ja-JP" noProof="0" dirty="0">
                <a:solidFill>
                  <a:prstClr val="black"/>
                </a:solidFill>
                <a:latin typeface="メイリオ" panose="020B0604030504040204" pitchFamily="50" charset="-128"/>
                <a:ea typeface="メイリオ" panose="020B0604030504040204" pitchFamily="50" charset="-128"/>
              </a:rPr>
              <a:t>)</a:t>
            </a:r>
            <a:r>
              <a:rPr lang="ja-JP" altLang="en-US" noProof="0" dirty="0">
                <a:solidFill>
                  <a:prstClr val="black"/>
                </a:solidFill>
                <a:latin typeface="メイリオ" panose="020B0604030504040204" pitchFamily="50" charset="-128"/>
                <a:ea typeface="メイリオ" panose="020B0604030504040204" pitchFamily="50" charset="-128"/>
              </a:rPr>
              <a:t>を点灯させてみましょう</a:t>
            </a:r>
            <a:r>
              <a:rPr lang="en-US" altLang="ja-JP" noProof="0" dirty="0">
                <a:solidFill>
                  <a:prstClr val="black"/>
                </a:solidFill>
                <a:latin typeface="メイリオ" panose="020B0604030504040204" pitchFamily="50" charset="-128"/>
                <a:ea typeface="メイリオ" panose="020B0604030504040204" pitchFamily="50" charset="-128"/>
              </a:rPr>
              <a:t>(L</a:t>
            </a:r>
            <a:r>
              <a:rPr lang="ja-JP" altLang="en-US" noProof="0" dirty="0">
                <a:solidFill>
                  <a:prstClr val="black"/>
                </a:solidFill>
                <a:latin typeface="メイリオ" panose="020B0604030504040204" pitchFamily="50" charset="-128"/>
                <a:ea typeface="メイリオ" panose="020B0604030504040204" pitchFamily="50" charset="-128"/>
              </a:rPr>
              <a:t>チカ</a:t>
            </a:r>
            <a:r>
              <a:rPr lang="ja-JP" altLang="en-US" dirty="0">
                <a:solidFill>
                  <a:prstClr val="black"/>
                </a:solidFill>
                <a:latin typeface="メイリオ" panose="020B0604030504040204" pitchFamily="50" charset="-128"/>
                <a:ea typeface="メイリオ" panose="020B0604030504040204" pitchFamily="50" charset="-128"/>
              </a:rPr>
              <a:t>といいます</a:t>
            </a:r>
            <a:r>
              <a:rPr lang="en-US" altLang="ja-JP" dirty="0">
                <a:solidFill>
                  <a:prstClr val="black"/>
                </a:solidFill>
                <a:latin typeface="メイリオ" panose="020B0604030504040204" pitchFamily="50" charset="-128"/>
                <a:ea typeface="メイリオ" panose="020B0604030504040204" pitchFamily="50" charset="-128"/>
              </a:rPr>
              <a:t>)</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テキスト ボックス 15"/>
          <p:cNvSpPr txBox="1"/>
          <p:nvPr/>
        </p:nvSpPr>
        <p:spPr>
          <a:xfrm>
            <a:off x="4872956" y="1835224"/>
            <a:ext cx="3710353" cy="1754326"/>
          </a:xfrm>
          <a:prstGeom prst="rect">
            <a:avLst/>
          </a:prstGeom>
          <a:noFill/>
        </p:spPr>
        <p:txBody>
          <a:bodyPr wrap="square" rtlCol="0">
            <a:spAutoFit/>
          </a:bodyPr>
          <a:lstStyle/>
          <a:p>
            <a:pPr lvl="0">
              <a:defRPr/>
            </a:pPr>
            <a:r>
              <a:rPr lang="ja-JP" altLang="en-US" dirty="0">
                <a:solidFill>
                  <a:prstClr val="black"/>
                </a:solidFill>
                <a:latin typeface="メイリオ" panose="020B0604030504040204" pitchFamily="50" charset="-128"/>
                <a:ea typeface="メイリオ" panose="020B0604030504040204" pitchFamily="50" charset="-128"/>
              </a:rPr>
              <a:t>ブレッドボードという基盤の上に、部品を配置して作成します。ブレッドボードは穴がたくさん開いている板で、部品を直接差しこんで回路を組むことができます。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2" name="Picture 25" descr="A15Curcuit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971" y="1862836"/>
            <a:ext cx="2703137" cy="210850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4774223" y="4194817"/>
            <a:ext cx="3710353" cy="2308324"/>
          </a:xfrm>
          <a:prstGeom prst="rect">
            <a:avLst/>
          </a:prstGeom>
          <a:noFill/>
        </p:spPr>
        <p:txBody>
          <a:bodyPr wrap="square" rtlCol="0">
            <a:spAutoFit/>
          </a:bodyPr>
          <a:lstStyle/>
          <a:p>
            <a:pPr lvl="0">
              <a:defRPr/>
            </a:pPr>
            <a:r>
              <a:rPr lang="ja-JP" altLang="en-US" dirty="0">
                <a:solidFill>
                  <a:prstClr val="black"/>
                </a:solidFill>
                <a:latin typeface="メイリオ" panose="020B0604030504040204" pitchFamily="50" charset="-128"/>
                <a:ea typeface="メイリオ" panose="020B0604030504040204" pitchFamily="50" charset="-128"/>
              </a:rPr>
              <a:t>ブレッドボードは左の写真のようなものです。上と下に</a:t>
            </a:r>
            <a:r>
              <a:rPr lang="en-US" altLang="ja-JP" dirty="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と</a:t>
            </a:r>
            <a:r>
              <a:rPr lang="en-US" altLang="ja-JP" dirty="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を流すラインがあり、真ん中に</a:t>
            </a:r>
            <a:r>
              <a:rPr lang="en-US" altLang="ja-JP" dirty="0">
                <a:solidFill>
                  <a:prstClr val="black"/>
                </a:solidFill>
                <a:latin typeface="メイリオ" panose="020B0604030504040204" pitchFamily="50" charset="-128"/>
                <a:ea typeface="メイリオ" panose="020B0604030504040204" pitchFamily="50" charset="-128"/>
              </a:rPr>
              <a:t>IC</a:t>
            </a:r>
            <a:r>
              <a:rPr lang="ja-JP" altLang="en-US" dirty="0">
                <a:solidFill>
                  <a:prstClr val="black"/>
                </a:solidFill>
                <a:latin typeface="メイリオ" panose="020B0604030504040204" pitchFamily="50" charset="-128"/>
                <a:ea typeface="メイリオ" panose="020B0604030504040204" pitchFamily="50" charset="-128"/>
              </a:rPr>
              <a:t>や部品を差し込む場所があります。</a:t>
            </a:r>
            <a:br>
              <a:rPr lang="ja-JP" altLang="en-US" dirty="0">
                <a:solidFill>
                  <a:prstClr val="black"/>
                </a:solidFill>
                <a:latin typeface="メイリオ" panose="020B0604030504040204" pitchFamily="50" charset="-128"/>
                <a:ea typeface="メイリオ" panose="020B0604030504040204" pitchFamily="50" charset="-128"/>
              </a:rPr>
            </a:br>
            <a:r>
              <a:rPr lang="ja-JP" altLang="en-US" dirty="0">
                <a:solidFill>
                  <a:prstClr val="black"/>
                </a:solidFill>
                <a:latin typeface="メイリオ" panose="020B0604030504040204" pitchFamily="50" charset="-128"/>
                <a:ea typeface="メイリオ" panose="020B0604030504040204" pitchFamily="50" charset="-128"/>
              </a:rPr>
              <a:t>　ブレッドボードの縦・横の穴は左の写真の灰色の</a:t>
            </a:r>
            <a:r>
              <a:rPr lang="en-US" altLang="ja-JP" dirty="0">
                <a:solidFill>
                  <a:prstClr val="black"/>
                </a:solidFill>
                <a:latin typeface="メイリオ" panose="020B0604030504040204" pitchFamily="50" charset="-128"/>
                <a:ea typeface="メイリオ" panose="020B0604030504040204" pitchFamily="50" charset="-128"/>
              </a:rPr>
              <a:t>Line</a:t>
            </a:r>
            <a:r>
              <a:rPr lang="ja-JP" altLang="en-US" dirty="0">
                <a:solidFill>
                  <a:prstClr val="black"/>
                </a:solidFill>
                <a:latin typeface="メイリオ" panose="020B0604030504040204" pitchFamily="50" charset="-128"/>
                <a:ea typeface="メイリオ" panose="020B0604030504040204" pitchFamily="50" charset="-128"/>
              </a:rPr>
              <a:t>の様に中でつながっています。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17" name="グループ化 16"/>
          <p:cNvGrpSpPr/>
          <p:nvPr/>
        </p:nvGrpSpPr>
        <p:grpSpPr>
          <a:xfrm>
            <a:off x="1013468" y="4238578"/>
            <a:ext cx="3122386" cy="1889732"/>
            <a:chOff x="558800" y="3571875"/>
            <a:chExt cx="4000500" cy="2624138"/>
          </a:xfrm>
        </p:grpSpPr>
        <p:pic>
          <p:nvPicPr>
            <p:cNvPr id="18" name="Picture 26" descr="A15breadboar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3571875"/>
              <a:ext cx="4000500" cy="262413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8"/>
            <p:cNvSpPr>
              <a:spLocks noChangeArrowheads="1"/>
            </p:cNvSpPr>
            <p:nvPr/>
          </p:nvSpPr>
          <p:spPr bwMode="auto">
            <a:xfrm>
              <a:off x="957263" y="3735388"/>
              <a:ext cx="3276600" cy="71437"/>
            </a:xfrm>
            <a:prstGeom prst="rect">
              <a:avLst/>
            </a:prstGeom>
            <a:solidFill>
              <a:schemeClr val="tx1">
                <a:alpha val="34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 name="Rectangle 29"/>
            <p:cNvSpPr>
              <a:spLocks noChangeArrowheads="1"/>
            </p:cNvSpPr>
            <p:nvPr/>
          </p:nvSpPr>
          <p:spPr bwMode="auto">
            <a:xfrm>
              <a:off x="982663" y="3856038"/>
              <a:ext cx="3276600" cy="71437"/>
            </a:xfrm>
            <a:prstGeom prst="rect">
              <a:avLst/>
            </a:prstGeom>
            <a:solidFill>
              <a:schemeClr val="tx1">
                <a:alpha val="34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 name="Rectangle 30"/>
            <p:cNvSpPr>
              <a:spLocks noChangeArrowheads="1"/>
            </p:cNvSpPr>
            <p:nvPr/>
          </p:nvSpPr>
          <p:spPr bwMode="auto">
            <a:xfrm>
              <a:off x="828675" y="4129088"/>
              <a:ext cx="60325" cy="606425"/>
            </a:xfrm>
            <a:prstGeom prst="rect">
              <a:avLst/>
            </a:prstGeom>
            <a:solidFill>
              <a:schemeClr val="tx1">
                <a:alpha val="39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 name="Rectangle 31"/>
            <p:cNvSpPr>
              <a:spLocks noChangeArrowheads="1"/>
            </p:cNvSpPr>
            <p:nvPr/>
          </p:nvSpPr>
          <p:spPr bwMode="auto">
            <a:xfrm>
              <a:off x="933450" y="4138613"/>
              <a:ext cx="60325" cy="606425"/>
            </a:xfrm>
            <a:prstGeom prst="rect">
              <a:avLst/>
            </a:prstGeom>
            <a:solidFill>
              <a:schemeClr val="tx1">
                <a:alpha val="39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3" name="Rectangle 32"/>
            <p:cNvSpPr>
              <a:spLocks noChangeArrowheads="1"/>
            </p:cNvSpPr>
            <p:nvPr/>
          </p:nvSpPr>
          <p:spPr bwMode="auto">
            <a:xfrm>
              <a:off x="1060450" y="4122738"/>
              <a:ext cx="60325" cy="606425"/>
            </a:xfrm>
            <a:prstGeom prst="rect">
              <a:avLst/>
            </a:prstGeom>
            <a:solidFill>
              <a:schemeClr val="tx1">
                <a:alpha val="39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4" name="Rectangle 33"/>
            <p:cNvSpPr>
              <a:spLocks noChangeArrowheads="1"/>
            </p:cNvSpPr>
            <p:nvPr/>
          </p:nvSpPr>
          <p:spPr bwMode="auto">
            <a:xfrm>
              <a:off x="1187450" y="4138613"/>
              <a:ext cx="60325" cy="606425"/>
            </a:xfrm>
            <a:prstGeom prst="rect">
              <a:avLst/>
            </a:prstGeom>
            <a:solidFill>
              <a:schemeClr val="tx1">
                <a:alpha val="39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5" name="Rectangle 34"/>
            <p:cNvSpPr>
              <a:spLocks noChangeArrowheads="1"/>
            </p:cNvSpPr>
            <p:nvPr/>
          </p:nvSpPr>
          <p:spPr bwMode="auto">
            <a:xfrm>
              <a:off x="838200" y="4979988"/>
              <a:ext cx="60325" cy="606425"/>
            </a:xfrm>
            <a:prstGeom prst="rect">
              <a:avLst/>
            </a:prstGeom>
            <a:solidFill>
              <a:schemeClr val="tx1">
                <a:alpha val="39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6" name="Rectangle 35"/>
            <p:cNvSpPr>
              <a:spLocks noChangeArrowheads="1"/>
            </p:cNvSpPr>
            <p:nvPr/>
          </p:nvSpPr>
          <p:spPr bwMode="auto">
            <a:xfrm>
              <a:off x="942975" y="4989513"/>
              <a:ext cx="60325" cy="606425"/>
            </a:xfrm>
            <a:prstGeom prst="rect">
              <a:avLst/>
            </a:prstGeom>
            <a:solidFill>
              <a:schemeClr val="tx1">
                <a:alpha val="39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 name="Rectangle 36"/>
            <p:cNvSpPr>
              <a:spLocks noChangeArrowheads="1"/>
            </p:cNvSpPr>
            <p:nvPr/>
          </p:nvSpPr>
          <p:spPr bwMode="auto">
            <a:xfrm>
              <a:off x="1069975" y="4973638"/>
              <a:ext cx="60325" cy="606425"/>
            </a:xfrm>
            <a:prstGeom prst="rect">
              <a:avLst/>
            </a:prstGeom>
            <a:solidFill>
              <a:schemeClr val="tx1">
                <a:alpha val="39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 name="Rectangle 37"/>
            <p:cNvSpPr>
              <a:spLocks noChangeArrowheads="1"/>
            </p:cNvSpPr>
            <p:nvPr/>
          </p:nvSpPr>
          <p:spPr bwMode="auto">
            <a:xfrm>
              <a:off x="1196975" y="4989513"/>
              <a:ext cx="60325" cy="606425"/>
            </a:xfrm>
            <a:prstGeom prst="rect">
              <a:avLst/>
            </a:prstGeom>
            <a:solidFill>
              <a:schemeClr val="tx1">
                <a:alpha val="39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extLst>
      <p:ext uri="{BB962C8B-B14F-4D97-AF65-F5344CB8AC3E}">
        <p14:creationId xmlns:p14="http://schemas.microsoft.com/office/powerpoint/2010/main" val="1393623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525895" y="566120"/>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実験</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No.3: L</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チカしよう</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769308" y="1027785"/>
            <a:ext cx="81869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部品と回路図を説明します。</a:t>
            </a:r>
          </a:p>
        </p:txBody>
      </p:sp>
      <p:pic>
        <p:nvPicPr>
          <p:cNvPr id="3" name="図 2"/>
          <p:cNvPicPr>
            <a:picLocks noChangeAspect="1"/>
          </p:cNvPicPr>
          <p:nvPr/>
        </p:nvPicPr>
        <p:blipFill>
          <a:blip r:embed="rId3"/>
          <a:stretch>
            <a:fillRect/>
          </a:stretch>
        </p:blipFill>
        <p:spPr>
          <a:xfrm>
            <a:off x="2552320" y="1727135"/>
            <a:ext cx="1051665" cy="1664374"/>
          </a:xfrm>
          <a:prstGeom prst="rect">
            <a:avLst/>
          </a:prstGeom>
        </p:spPr>
      </p:pic>
      <p:graphicFrame>
        <p:nvGraphicFramePr>
          <p:cNvPr id="29" name="Group 196"/>
          <p:cNvGraphicFramePr>
            <a:graphicFrameLocks noGrp="1"/>
          </p:cNvGraphicFramePr>
          <p:nvPr>
            <p:extLst>
              <p:ext uri="{D42A27DB-BD31-4B8C-83A1-F6EECF244321}">
                <p14:modId xmlns:p14="http://schemas.microsoft.com/office/powerpoint/2010/main" val="3239164882"/>
              </p:ext>
            </p:extLst>
          </p:nvPr>
        </p:nvGraphicFramePr>
        <p:xfrm>
          <a:off x="2594559" y="3487188"/>
          <a:ext cx="1049338" cy="631826"/>
        </p:xfrm>
        <a:graphic>
          <a:graphicData uri="http://schemas.openxmlformats.org/drawingml/2006/table">
            <a:tbl>
              <a:tblPr/>
              <a:tblGrid>
                <a:gridCol w="255588">
                  <a:extLst>
                    <a:ext uri="{9D8B030D-6E8A-4147-A177-3AD203B41FA5}">
                      <a16:colId xmlns:a16="http://schemas.microsoft.com/office/drawing/2014/main" val="193014204"/>
                    </a:ext>
                  </a:extLst>
                </a:gridCol>
                <a:gridCol w="261937">
                  <a:extLst>
                    <a:ext uri="{9D8B030D-6E8A-4147-A177-3AD203B41FA5}">
                      <a16:colId xmlns:a16="http://schemas.microsoft.com/office/drawing/2014/main" val="1803997954"/>
                    </a:ext>
                  </a:extLst>
                </a:gridCol>
                <a:gridCol w="263525">
                  <a:extLst>
                    <a:ext uri="{9D8B030D-6E8A-4147-A177-3AD203B41FA5}">
                      <a16:colId xmlns:a16="http://schemas.microsoft.com/office/drawing/2014/main" val="2181296896"/>
                    </a:ext>
                  </a:extLst>
                </a:gridCol>
                <a:gridCol w="268288">
                  <a:extLst>
                    <a:ext uri="{9D8B030D-6E8A-4147-A177-3AD203B41FA5}">
                      <a16:colId xmlns:a16="http://schemas.microsoft.com/office/drawing/2014/main" val="3831673450"/>
                    </a:ext>
                  </a:extLst>
                </a:gridCol>
              </a:tblGrid>
              <a:tr h="195263">
                <a:tc>
                  <a:txBody>
                    <a:bodyPr/>
                    <a:lstStyle>
                      <a:lvl1pPr marL="0" algn="l" defTabSz="6858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342900" algn="l" defTabSz="6858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685800" algn="l" defTabSz="6858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0287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4pPr>
                      <a:lvl5pPr marL="13716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5pPr>
                      <a:lvl6pPr marL="17145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6pPr>
                      <a:lvl7pPr marL="20574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7pPr>
                      <a:lvl8pPr marL="24003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8pPr>
                      <a:lvl9pPr marL="27432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3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0" algn="l" defTabSz="6858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342900" algn="l" defTabSz="6858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685800" algn="l" defTabSz="6858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0287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4pPr>
                      <a:lvl5pPr marL="13716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5pPr>
                      <a:lvl6pPr marL="17145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6pPr>
                      <a:lvl7pPr marL="20574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7pPr>
                      <a:lvl8pPr marL="24003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8pPr>
                      <a:lvl9pPr marL="27432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3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0" algn="l" defTabSz="6858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342900" algn="l" defTabSz="6858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685800" algn="l" defTabSz="6858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0287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4pPr>
                      <a:lvl5pPr marL="13716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5pPr>
                      <a:lvl6pPr marL="17145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6pPr>
                      <a:lvl7pPr marL="20574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7pPr>
                      <a:lvl8pPr marL="24003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8pPr>
                      <a:lvl9pPr marL="27432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3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lvl1pPr marL="0" algn="l" defTabSz="6858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342900" algn="l" defTabSz="6858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685800" algn="l" defTabSz="6858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0287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4pPr>
                      <a:lvl5pPr marL="13716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5pPr>
                      <a:lvl6pPr marL="17145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6pPr>
                      <a:lvl7pPr marL="20574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7pPr>
                      <a:lvl8pPr marL="24003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8pPr>
                      <a:lvl9pPr marL="27432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3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207792958"/>
                  </a:ext>
                </a:extLst>
              </a:tr>
              <a:tr h="219075">
                <a:tc>
                  <a:txBody>
                    <a:bodyPr/>
                    <a:lstStyle>
                      <a:lvl1pPr marL="0" algn="l" defTabSz="6858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342900" algn="l" defTabSz="6858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685800" algn="l" defTabSz="6858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0287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4pPr>
                      <a:lvl5pPr marL="13716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5pPr>
                      <a:lvl6pPr marL="17145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6pPr>
                      <a:lvl7pPr marL="20574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7pPr>
                      <a:lvl8pPr marL="24003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8pPr>
                      <a:lvl9pPr marL="27432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橙</a:t>
                      </a: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342900" algn="l" defTabSz="6858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685800" algn="l" defTabSz="6858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0287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4pPr>
                      <a:lvl5pPr marL="13716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5pPr>
                      <a:lvl6pPr marL="17145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6pPr>
                      <a:lvl7pPr marL="20574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7pPr>
                      <a:lvl8pPr marL="24003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8pPr>
                      <a:lvl9pPr marL="27432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橙</a:t>
                      </a: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342900" algn="l" defTabSz="6858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685800" algn="l" defTabSz="6858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0287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4pPr>
                      <a:lvl5pPr marL="13716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5pPr>
                      <a:lvl6pPr marL="17145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6pPr>
                      <a:lvl7pPr marL="20574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7pPr>
                      <a:lvl8pPr marL="24003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8pPr>
                      <a:lvl9pPr marL="27432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茶</a:t>
                      </a: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342900" algn="l" defTabSz="6858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685800" algn="l" defTabSz="6858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0287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4pPr>
                      <a:lvl5pPr marL="13716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5pPr>
                      <a:lvl6pPr marL="17145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6pPr>
                      <a:lvl7pPr marL="20574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7pPr>
                      <a:lvl8pPr marL="24003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8pPr>
                      <a:lvl9pPr marL="27432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金</a:t>
                      </a: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064733"/>
                  </a:ext>
                </a:extLst>
              </a:tr>
              <a:tr h="217488">
                <a:tc gridSpan="4">
                  <a:txBody>
                    <a:bodyPr/>
                    <a:lstStyle>
                      <a:lvl1pPr marL="0" algn="l" defTabSz="685800" rtl="0" eaLnBrk="1" latinLnBrk="0" hangingPunct="1">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342900" algn="l" defTabSz="685800" rtl="0" eaLnBrk="1" latinLnBrk="0" hangingPunct="1">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685800" algn="l" defTabSz="685800" rtl="0" eaLnBrk="1" latinLnBrk="0" hangingPunct="1">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0287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4pPr>
                      <a:lvl5pPr marL="1371600" algn="l" defTabSz="685800" rtl="0" eaLnBrk="1" latinLnBrk="0" hangingPunct="1">
                        <a:spcBef>
                          <a:spcPct val="20000"/>
                        </a:spcBef>
                        <a:defRPr kumimoji="1" sz="1350" kern="1200">
                          <a:solidFill>
                            <a:schemeClr val="tx1"/>
                          </a:solidFill>
                          <a:latin typeface="Arial" panose="020B0604020202020204" pitchFamily="34" charset="0"/>
                          <a:ea typeface="ＭＳ Ｐゴシック" panose="020B0600070205080204" pitchFamily="50" charset="-128"/>
                        </a:defRPr>
                      </a:lvl5pPr>
                      <a:lvl6pPr marL="17145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6pPr>
                      <a:lvl7pPr marL="20574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7pPr>
                      <a:lvl8pPr marL="24003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8pPr>
                      <a:lvl9pPr marL="2743200" algn="l" defTabSz="685800" rtl="0" eaLnBrk="1" fontAlgn="base" latinLnBrk="0" hangingPunct="1">
                        <a:spcBef>
                          <a:spcPct val="20000"/>
                        </a:spcBef>
                        <a:spcAft>
                          <a:spcPct val="0"/>
                        </a:spcAft>
                        <a:defRPr kumimoji="1" sz="1350"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330</a:t>
                      </a:r>
                      <a:r>
                        <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オーム</a:t>
                      </a: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3435578"/>
                  </a:ext>
                </a:extLst>
              </a:tr>
            </a:tbl>
          </a:graphicData>
        </a:graphic>
      </p:graphicFrame>
      <p:sp>
        <p:nvSpPr>
          <p:cNvPr id="30" name="テキスト ボックス 29"/>
          <p:cNvSpPr txBox="1"/>
          <p:nvPr/>
        </p:nvSpPr>
        <p:spPr>
          <a:xfrm>
            <a:off x="525895" y="1397117"/>
            <a:ext cx="81869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メイリオ" panose="020B0604030504040204" pitchFamily="50" charset="-128"/>
                <a:ea typeface="メイリオ" panose="020B0604030504040204" pitchFamily="50" charset="-128"/>
              </a:rPr>
              <a:t>LED                        </a:t>
            </a:r>
            <a:r>
              <a:rPr lang="ja-JP" altLang="en-US" dirty="0">
                <a:solidFill>
                  <a:prstClr val="black"/>
                </a:solidFill>
                <a:latin typeface="メイリオ" panose="020B0604030504040204" pitchFamily="50" charset="-128"/>
                <a:ea typeface="メイリオ" panose="020B0604030504040204" pitchFamily="50" charset="-128"/>
              </a:rPr>
              <a:t>抵抗</a:t>
            </a:r>
          </a:p>
        </p:txBody>
      </p:sp>
      <p:pic>
        <p:nvPicPr>
          <p:cNvPr id="36" name="Picture 116" descr="A15_Parts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14" y="1727135"/>
            <a:ext cx="677992" cy="1739908"/>
          </a:xfrm>
          <a:prstGeom prst="rect">
            <a:avLst/>
          </a:prstGeom>
          <a:noFill/>
          <a:extLst>
            <a:ext uri="{909E8E84-426E-40DD-AFC4-6F175D3DCCD1}">
              <a14:hiddenFill xmlns:a14="http://schemas.microsoft.com/office/drawing/2010/main">
                <a:solidFill>
                  <a:srgbClr val="FFFFFF"/>
                </a:solidFill>
              </a14:hiddenFill>
            </a:ext>
          </a:extLst>
        </p:spPr>
      </p:pic>
      <p:sp>
        <p:nvSpPr>
          <p:cNvPr id="37" name="テキスト ボックス 36"/>
          <p:cNvSpPr txBox="1"/>
          <p:nvPr/>
        </p:nvSpPr>
        <p:spPr>
          <a:xfrm>
            <a:off x="499793" y="3594652"/>
            <a:ext cx="133443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足の長い方を</a:t>
            </a:r>
            <a:r>
              <a:rPr lang="en-US" altLang="ja-JP" dirty="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ポート側に接続します</a:t>
            </a:r>
            <a:r>
              <a:rPr lang="en-US" altLang="ja-JP" dirty="0">
                <a:solidFill>
                  <a:prstClr val="black"/>
                </a:solidFill>
                <a:latin typeface="メイリオ" panose="020B0604030504040204" pitchFamily="50" charset="-128"/>
                <a:ea typeface="メイリオ" panose="020B0604030504040204" pitchFamily="50" charset="-128"/>
              </a:rPr>
              <a:t>)</a:t>
            </a: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2410935" y="4305168"/>
            <a:ext cx="133443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メイリオ" panose="020B0604030504040204" pitchFamily="50" charset="-128"/>
                <a:ea typeface="メイリオ" panose="020B0604030504040204" pitchFamily="50" charset="-128"/>
              </a:rPr>
              <a:t>LED</a:t>
            </a:r>
            <a:r>
              <a:rPr lang="ja-JP" altLang="en-US" dirty="0">
                <a:solidFill>
                  <a:prstClr val="black"/>
                </a:solidFill>
                <a:latin typeface="メイリオ" panose="020B0604030504040204" pitchFamily="50" charset="-128"/>
                <a:ea typeface="メイリオ" panose="020B0604030504040204" pitchFamily="50" charset="-128"/>
              </a:rPr>
              <a:t>に流れる電気の量を調整します。</a:t>
            </a:r>
          </a:p>
        </p:txBody>
      </p:sp>
      <p:grpSp>
        <p:nvGrpSpPr>
          <p:cNvPr id="40" name="Group 73"/>
          <p:cNvGrpSpPr>
            <a:grpSpLocks/>
          </p:cNvGrpSpPr>
          <p:nvPr/>
        </p:nvGrpSpPr>
        <p:grpSpPr bwMode="auto">
          <a:xfrm rot="5400000">
            <a:off x="6424613" y="2581364"/>
            <a:ext cx="762000" cy="795337"/>
            <a:chOff x="3420" y="2046"/>
            <a:chExt cx="480" cy="501"/>
          </a:xfrm>
        </p:grpSpPr>
        <p:sp>
          <p:nvSpPr>
            <p:cNvPr id="69" name="Oval 74"/>
            <p:cNvSpPr>
              <a:spLocks noChangeArrowheads="1"/>
            </p:cNvSpPr>
            <p:nvPr/>
          </p:nvSpPr>
          <p:spPr bwMode="auto">
            <a:xfrm>
              <a:off x="3420" y="2133"/>
              <a:ext cx="327" cy="32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70" name="Line 75"/>
            <p:cNvSpPr>
              <a:spLocks noChangeShapeType="1"/>
            </p:cNvSpPr>
            <p:nvPr/>
          </p:nvSpPr>
          <p:spPr bwMode="auto">
            <a:xfrm>
              <a:off x="3582" y="2046"/>
              <a:ext cx="0" cy="50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71" name="Line 76"/>
            <p:cNvSpPr>
              <a:spLocks noChangeShapeType="1"/>
            </p:cNvSpPr>
            <p:nvPr/>
          </p:nvSpPr>
          <p:spPr bwMode="auto">
            <a:xfrm>
              <a:off x="3432" y="2343"/>
              <a:ext cx="30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72" name="AutoShape 77"/>
            <p:cNvSpPr>
              <a:spLocks noChangeArrowheads="1"/>
            </p:cNvSpPr>
            <p:nvPr/>
          </p:nvSpPr>
          <p:spPr bwMode="auto">
            <a:xfrm rot="10800000">
              <a:off x="3474" y="2193"/>
              <a:ext cx="216" cy="144"/>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73" name="Line 78"/>
            <p:cNvSpPr>
              <a:spLocks noChangeShapeType="1"/>
            </p:cNvSpPr>
            <p:nvPr/>
          </p:nvSpPr>
          <p:spPr bwMode="auto">
            <a:xfrm>
              <a:off x="3783" y="2322"/>
              <a:ext cx="108" cy="10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74" name="Line 79"/>
            <p:cNvSpPr>
              <a:spLocks noChangeShapeType="1"/>
            </p:cNvSpPr>
            <p:nvPr/>
          </p:nvSpPr>
          <p:spPr bwMode="auto">
            <a:xfrm>
              <a:off x="3792" y="2241"/>
              <a:ext cx="108" cy="10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grpSp>
      <p:sp>
        <p:nvSpPr>
          <p:cNvPr id="41" name="Freeform 80"/>
          <p:cNvSpPr>
            <a:spLocks/>
          </p:cNvSpPr>
          <p:nvPr/>
        </p:nvSpPr>
        <p:spPr bwMode="auto">
          <a:xfrm rot="21472734">
            <a:off x="5533231" y="2696458"/>
            <a:ext cx="695325" cy="342900"/>
          </a:xfrm>
          <a:custGeom>
            <a:avLst/>
            <a:gdLst>
              <a:gd name="T0" fmla="*/ 0 w 438"/>
              <a:gd name="T1" fmla="*/ 108 h 216"/>
              <a:gd name="T2" fmla="*/ 56 w 438"/>
              <a:gd name="T3" fmla="*/ 108 h 216"/>
              <a:gd name="T4" fmla="*/ 84 w 438"/>
              <a:gd name="T5" fmla="*/ 0 h 216"/>
              <a:gd name="T6" fmla="*/ 138 w 438"/>
              <a:gd name="T7" fmla="*/ 214 h 216"/>
              <a:gd name="T8" fmla="*/ 190 w 438"/>
              <a:gd name="T9" fmla="*/ 2 h 216"/>
              <a:gd name="T10" fmla="*/ 246 w 438"/>
              <a:gd name="T11" fmla="*/ 212 h 216"/>
              <a:gd name="T12" fmla="*/ 300 w 438"/>
              <a:gd name="T13" fmla="*/ 4 h 216"/>
              <a:gd name="T14" fmla="*/ 354 w 438"/>
              <a:gd name="T15" fmla="*/ 216 h 216"/>
              <a:gd name="T16" fmla="*/ 376 w 438"/>
              <a:gd name="T17" fmla="*/ 106 h 216"/>
              <a:gd name="T18" fmla="*/ 438 w 438"/>
              <a:gd name="T19"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216">
                <a:moveTo>
                  <a:pt x="0" y="108"/>
                </a:moveTo>
                <a:lnTo>
                  <a:pt x="56" y="108"/>
                </a:lnTo>
                <a:lnTo>
                  <a:pt x="84" y="0"/>
                </a:lnTo>
                <a:lnTo>
                  <a:pt x="138" y="214"/>
                </a:lnTo>
                <a:lnTo>
                  <a:pt x="190" y="2"/>
                </a:lnTo>
                <a:lnTo>
                  <a:pt x="246" y="212"/>
                </a:lnTo>
                <a:lnTo>
                  <a:pt x="300" y="4"/>
                </a:lnTo>
                <a:lnTo>
                  <a:pt x="354" y="216"/>
                </a:lnTo>
                <a:lnTo>
                  <a:pt x="376" y="106"/>
                </a:lnTo>
                <a:lnTo>
                  <a:pt x="438" y="108"/>
                </a:ln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3" name="Line 96"/>
          <p:cNvSpPr>
            <a:spLocks noChangeShapeType="1"/>
          </p:cNvSpPr>
          <p:nvPr/>
        </p:nvSpPr>
        <p:spPr bwMode="auto">
          <a:xfrm>
            <a:off x="7203281" y="2853621"/>
            <a:ext cx="3540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4" name="Line 97"/>
          <p:cNvSpPr>
            <a:spLocks noChangeShapeType="1"/>
          </p:cNvSpPr>
          <p:nvPr/>
        </p:nvSpPr>
        <p:spPr bwMode="auto">
          <a:xfrm>
            <a:off x="7533481" y="2837746"/>
            <a:ext cx="0" cy="15367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5" name="Line 98"/>
          <p:cNvSpPr>
            <a:spLocks noChangeShapeType="1"/>
          </p:cNvSpPr>
          <p:nvPr/>
        </p:nvSpPr>
        <p:spPr bwMode="auto">
          <a:xfrm flipH="1">
            <a:off x="5088731" y="2875846"/>
            <a:ext cx="6350" cy="142932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6" name="Line 99"/>
          <p:cNvSpPr>
            <a:spLocks noChangeShapeType="1"/>
          </p:cNvSpPr>
          <p:nvPr/>
        </p:nvSpPr>
        <p:spPr bwMode="auto">
          <a:xfrm>
            <a:off x="6168231" y="2856796"/>
            <a:ext cx="2476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9" name="Line 102"/>
          <p:cNvSpPr>
            <a:spLocks noChangeShapeType="1"/>
          </p:cNvSpPr>
          <p:nvPr/>
        </p:nvSpPr>
        <p:spPr bwMode="auto">
          <a:xfrm>
            <a:off x="5088731" y="2882196"/>
            <a:ext cx="4445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0" name="Text Box 103"/>
          <p:cNvSpPr txBox="1">
            <a:spLocks noChangeArrowheads="1"/>
          </p:cNvSpPr>
          <p:nvPr/>
        </p:nvSpPr>
        <p:spPr bwMode="auto">
          <a:xfrm>
            <a:off x="5312569" y="2163058"/>
            <a:ext cx="11191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400" dirty="0">
                <a:latin typeface="メイリオ" panose="020B0604030504040204" pitchFamily="50" charset="-128"/>
                <a:ea typeface="メイリオ" panose="020B0604030504040204" pitchFamily="50" charset="-128"/>
              </a:rPr>
              <a:t>抵抗</a:t>
            </a:r>
            <a:br>
              <a:rPr lang="ja-JP" altLang="en-US"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330</a:t>
            </a:r>
            <a:r>
              <a:rPr lang="ja-JP" altLang="en-US" sz="1400" dirty="0">
                <a:latin typeface="メイリオ" panose="020B0604030504040204" pitchFamily="50" charset="-128"/>
                <a:ea typeface="メイリオ" panose="020B0604030504040204" pitchFamily="50" charset="-128"/>
              </a:rPr>
              <a:t>オーム</a:t>
            </a:r>
          </a:p>
        </p:txBody>
      </p:sp>
      <p:sp>
        <p:nvSpPr>
          <p:cNvPr id="52" name="Text Box 113"/>
          <p:cNvSpPr txBox="1">
            <a:spLocks noChangeArrowheads="1"/>
          </p:cNvSpPr>
          <p:nvPr/>
        </p:nvSpPr>
        <p:spPr bwMode="auto">
          <a:xfrm>
            <a:off x="6453981" y="2223383"/>
            <a:ext cx="1698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400">
                <a:latin typeface="メイリオ" panose="020B0604030504040204" pitchFamily="50" charset="-128"/>
                <a:ea typeface="メイリオ" panose="020B0604030504040204" pitchFamily="50" charset="-128"/>
              </a:rPr>
              <a:t>発光ダイオード</a:t>
            </a:r>
          </a:p>
        </p:txBody>
      </p:sp>
      <p:sp>
        <p:nvSpPr>
          <p:cNvPr id="54" name="Text Box 223"/>
          <p:cNvSpPr txBox="1">
            <a:spLocks noChangeArrowheads="1"/>
          </p:cNvSpPr>
          <p:nvPr/>
        </p:nvSpPr>
        <p:spPr bwMode="auto">
          <a:xfrm>
            <a:off x="5912643" y="4996067"/>
            <a:ext cx="1082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dirty="0">
                <a:latin typeface="メイリオ" panose="020B0604030504040204" pitchFamily="50" charset="-128"/>
                <a:ea typeface="メイリオ" panose="020B0604030504040204" pitchFamily="50" charset="-128"/>
              </a:rPr>
              <a:t>回路図</a:t>
            </a:r>
          </a:p>
        </p:txBody>
      </p:sp>
      <p:sp>
        <p:nvSpPr>
          <p:cNvPr id="75" name="テキスト ボックス 74"/>
          <p:cNvSpPr txBox="1"/>
          <p:nvPr/>
        </p:nvSpPr>
        <p:spPr>
          <a:xfrm>
            <a:off x="4750680" y="4364977"/>
            <a:ext cx="13344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メイリオ" panose="020B0604030504040204" pitchFamily="50" charset="-128"/>
                <a:ea typeface="メイリオ" panose="020B0604030504040204" pitchFamily="50" charset="-128"/>
              </a:rPr>
              <a:t>GND</a:t>
            </a:r>
            <a:r>
              <a:rPr lang="ja-JP" altLang="en-US" dirty="0">
                <a:solidFill>
                  <a:prstClr val="black"/>
                </a:solidFill>
                <a:latin typeface="メイリオ" panose="020B0604030504040204" pitchFamily="50" charset="-128"/>
                <a:ea typeface="メイリオ" panose="020B0604030504040204" pitchFamily="50" charset="-128"/>
              </a:rPr>
              <a:t>に</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接続</a:t>
            </a:r>
          </a:p>
        </p:txBody>
      </p:sp>
      <p:sp>
        <p:nvSpPr>
          <p:cNvPr id="76" name="テキスト ボックス 75"/>
          <p:cNvSpPr txBox="1"/>
          <p:nvPr/>
        </p:nvSpPr>
        <p:spPr>
          <a:xfrm>
            <a:off x="7090425" y="4395902"/>
            <a:ext cx="13344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メイリオ" panose="020B0604030504040204" pitchFamily="50" charset="-128"/>
                <a:ea typeface="メイリオ" panose="020B0604030504040204" pitchFamily="50" charset="-128"/>
              </a:rPr>
              <a:t>P0</a:t>
            </a:r>
            <a:r>
              <a:rPr lang="ja-JP" altLang="en-US" dirty="0">
                <a:solidFill>
                  <a:prstClr val="black"/>
                </a:solidFill>
                <a:latin typeface="メイリオ" panose="020B0604030504040204" pitchFamily="50" charset="-128"/>
                <a:ea typeface="メイリオ" panose="020B0604030504040204" pitchFamily="50" charset="-128"/>
              </a:rPr>
              <a:t>に</a:t>
            </a:r>
            <a:br>
              <a:rPr lang="ja-JP" altLang="en-US" dirty="0">
                <a:solidFill>
                  <a:prstClr val="black"/>
                </a:solidFill>
                <a:latin typeface="メイリオ" panose="020B0604030504040204" pitchFamily="50" charset="-128"/>
                <a:ea typeface="メイリオ" panose="020B0604030504040204" pitchFamily="50" charset="-128"/>
              </a:rPr>
            </a:br>
            <a:r>
              <a:rPr lang="ja-JP" altLang="en-US" dirty="0">
                <a:solidFill>
                  <a:prstClr val="black"/>
                </a:solidFill>
                <a:latin typeface="メイリオ" panose="020B0604030504040204" pitchFamily="50" charset="-128"/>
                <a:ea typeface="メイリオ" panose="020B0604030504040204" pitchFamily="50" charset="-128"/>
              </a:rPr>
              <a:t>接続</a:t>
            </a:r>
          </a:p>
        </p:txBody>
      </p:sp>
    </p:spTree>
    <p:extLst>
      <p:ext uri="{BB962C8B-B14F-4D97-AF65-F5344CB8AC3E}">
        <p14:creationId xmlns:p14="http://schemas.microsoft.com/office/powerpoint/2010/main" val="1593116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525895" y="566120"/>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実験</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No.3: L</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チカしよう</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769308" y="1027785"/>
            <a:ext cx="81869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ブレッドボード上の部品の組み方を示します。</a:t>
            </a:r>
          </a:p>
        </p:txBody>
      </p:sp>
      <p:sp>
        <p:nvSpPr>
          <p:cNvPr id="37" name="テキスト ボックス 36"/>
          <p:cNvSpPr txBox="1"/>
          <p:nvPr/>
        </p:nvSpPr>
        <p:spPr>
          <a:xfrm>
            <a:off x="2143884" y="5332393"/>
            <a:ext cx="260651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黒い線は「</a:t>
            </a:r>
            <a:r>
              <a:rPr lang="en-US" altLang="ja-JP" dirty="0">
                <a:solidFill>
                  <a:prstClr val="black"/>
                </a:solidFill>
                <a:latin typeface="メイリオ" panose="020B0604030504040204" pitchFamily="50" charset="-128"/>
                <a:ea typeface="メイリオ" panose="020B0604030504040204" pitchFamily="50" charset="-128"/>
              </a:rPr>
              <a:t>GND</a:t>
            </a:r>
            <a:r>
              <a:rPr lang="ja-JP" altLang="en-US" dirty="0">
                <a:solidFill>
                  <a:prstClr val="black"/>
                </a:solidFill>
                <a:latin typeface="メイリオ" panose="020B0604030504040204" pitchFamily="50" charset="-128"/>
                <a:ea typeface="メイリオ" panose="020B0604030504040204" pitchFamily="50" charset="-128"/>
              </a:rPr>
              <a:t>」に、白い線は「</a:t>
            </a:r>
            <a:r>
              <a:rPr lang="en-US" altLang="ja-JP" dirty="0">
                <a:solidFill>
                  <a:prstClr val="black"/>
                </a:solidFill>
                <a:latin typeface="メイリオ" panose="020B0604030504040204" pitchFamily="50" charset="-128"/>
                <a:ea typeface="メイリオ" panose="020B0604030504040204" pitchFamily="50" charset="-128"/>
              </a:rPr>
              <a:t>0(P0)</a:t>
            </a:r>
            <a:r>
              <a:rPr lang="ja-JP" altLang="en-US" dirty="0">
                <a:solidFill>
                  <a:prstClr val="black"/>
                </a:solidFill>
                <a:latin typeface="メイリオ" panose="020B0604030504040204" pitchFamily="50" charset="-128"/>
                <a:ea typeface="メイリオ" panose="020B0604030504040204" pitchFamily="50" charset="-128"/>
              </a:rPr>
              <a:t>」につなげます。</a:t>
            </a:r>
            <a:endParaRPr lang="en-US" altLang="ja-JP" dirty="0">
              <a:solidFill>
                <a:prstClr val="black"/>
              </a:solidFill>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5582997" y="1686781"/>
            <a:ext cx="293235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プログラムを動かし</a:t>
            </a:r>
            <a:r>
              <a:rPr lang="ja-JP" altLang="en-US" dirty="0" err="1">
                <a:solidFill>
                  <a:prstClr val="black"/>
                </a:solidFill>
                <a:latin typeface="メイリオ" panose="020B0604030504040204" pitchFamily="50" charset="-128"/>
                <a:ea typeface="メイリオ" panose="020B0604030504040204" pitchFamily="50" charset="-128"/>
              </a:rPr>
              <a:t>い</a:t>
            </a:r>
            <a:r>
              <a:rPr lang="ja-JP" altLang="en-US" dirty="0">
                <a:solidFill>
                  <a:prstClr val="black"/>
                </a:solidFill>
                <a:latin typeface="メイリオ" panose="020B0604030504040204" pitchFamily="50" charset="-128"/>
                <a:ea typeface="メイリオ" panose="020B0604030504040204" pitchFamily="50" charset="-128"/>
              </a:rPr>
              <a:t>、</a:t>
            </a:r>
            <a:r>
              <a:rPr lang="en-US" altLang="ja-JP" dirty="0">
                <a:solidFill>
                  <a:prstClr val="black"/>
                </a:solidFill>
                <a:latin typeface="メイリオ" panose="020B0604030504040204" pitchFamily="50" charset="-128"/>
                <a:ea typeface="メイリオ" panose="020B0604030504040204" pitchFamily="50" charset="-128"/>
              </a:rPr>
              <a:t>A</a:t>
            </a:r>
            <a:r>
              <a:rPr lang="ja-JP" altLang="en-US" dirty="0">
                <a:solidFill>
                  <a:prstClr val="black"/>
                </a:solidFill>
                <a:latin typeface="メイリオ" panose="020B0604030504040204" pitchFamily="50" charset="-128"/>
                <a:ea typeface="メイリオ" panose="020B0604030504040204" pitchFamily="50" charset="-128"/>
              </a:rPr>
              <a:t>ボタンを押して</a:t>
            </a:r>
            <a:r>
              <a:rPr lang="en-US" altLang="ja-JP" dirty="0">
                <a:solidFill>
                  <a:prstClr val="black"/>
                </a:solidFill>
                <a:latin typeface="メイリオ" panose="020B0604030504040204" pitchFamily="50" charset="-128"/>
                <a:ea typeface="メイリオ" panose="020B0604030504040204" pitchFamily="50" charset="-128"/>
              </a:rPr>
              <a:t>LED</a:t>
            </a:r>
            <a:r>
              <a:rPr lang="ja-JP" altLang="en-US" dirty="0">
                <a:solidFill>
                  <a:prstClr val="black"/>
                </a:solidFill>
                <a:latin typeface="メイリオ" panose="020B0604030504040204" pitchFamily="50" charset="-128"/>
                <a:ea typeface="メイリオ" panose="020B0604030504040204" pitchFamily="50" charset="-128"/>
              </a:rPr>
              <a:t>が付けば成功です。</a:t>
            </a:r>
          </a:p>
        </p:txBody>
      </p:sp>
      <p:pic>
        <p:nvPicPr>
          <p:cNvPr id="4" name="図 3"/>
          <p:cNvPicPr>
            <a:picLocks noChangeAspect="1"/>
          </p:cNvPicPr>
          <p:nvPr/>
        </p:nvPicPr>
        <p:blipFill>
          <a:blip r:embed="rId3"/>
          <a:stretch>
            <a:fillRect/>
          </a:stretch>
        </p:blipFill>
        <p:spPr>
          <a:xfrm>
            <a:off x="653143" y="1469330"/>
            <a:ext cx="4547532" cy="3658541"/>
          </a:xfrm>
          <a:prstGeom prst="rect">
            <a:avLst/>
          </a:prstGeom>
        </p:spPr>
      </p:pic>
      <p:sp>
        <p:nvSpPr>
          <p:cNvPr id="32" name="テキスト ボックス 31"/>
          <p:cNvSpPr txBox="1"/>
          <p:nvPr/>
        </p:nvSpPr>
        <p:spPr>
          <a:xfrm>
            <a:off x="5538404" y="3573696"/>
            <a:ext cx="273571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のいろいろなセンサーの状態によって、</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LED</a:t>
            </a:r>
            <a:r>
              <a:rPr lang="ja-JP" altLang="en-US" dirty="0">
                <a:solidFill>
                  <a:prstClr val="black"/>
                </a:solidFill>
                <a:latin typeface="メイリオ" panose="020B0604030504040204" pitchFamily="50" charset="-128"/>
                <a:ea typeface="メイリオ" panose="020B0604030504040204" pitchFamily="50" charset="-128"/>
              </a:rPr>
              <a:t>点けたり消したりするプログラムを作ってみよう</a:t>
            </a:r>
            <a:r>
              <a:rPr kumimoji="1" lang="ja-JP" altLang="en-US"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33" name="表 32"/>
          <p:cNvGraphicFramePr>
            <a:graphicFrameLocks noGrp="1"/>
          </p:cNvGraphicFramePr>
          <p:nvPr>
            <p:extLst>
              <p:ext uri="{D42A27DB-BD31-4B8C-83A1-F6EECF244321}">
                <p14:modId xmlns:p14="http://schemas.microsoft.com/office/powerpoint/2010/main" val="1511475141"/>
              </p:ext>
            </p:extLst>
          </p:nvPr>
        </p:nvGraphicFramePr>
        <p:xfrm>
          <a:off x="5649641" y="3005473"/>
          <a:ext cx="2624478" cy="335590"/>
        </p:xfrm>
        <a:graphic>
          <a:graphicData uri="http://schemas.openxmlformats.org/drawingml/2006/table">
            <a:tbl>
              <a:tblPr firstRow="1" firstCol="1" bandRow="1"/>
              <a:tblGrid>
                <a:gridCol w="2624478">
                  <a:extLst>
                    <a:ext uri="{9D8B030D-6E8A-4147-A177-3AD203B41FA5}">
                      <a16:colId xmlns:a16="http://schemas.microsoft.com/office/drawing/2014/main" val="21497904"/>
                    </a:ext>
                  </a:extLst>
                </a:gridCol>
              </a:tblGrid>
              <a:tr h="335590">
                <a:tc>
                  <a:txBody>
                    <a:bodyPr/>
                    <a:lstStyle/>
                    <a:p>
                      <a:pPr indent="139700" algn="ctr">
                        <a:lnSpc>
                          <a:spcPts val="2200"/>
                        </a:lnSpc>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93794"/>
                  </a:ext>
                </a:extLst>
              </a:tr>
            </a:tbl>
          </a:graphicData>
        </a:graphic>
      </p:graphicFrame>
    </p:spTree>
    <p:extLst>
      <p:ext uri="{BB962C8B-B14F-4D97-AF65-F5344CB8AC3E}">
        <p14:creationId xmlns:p14="http://schemas.microsoft.com/office/powerpoint/2010/main" val="2038238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525895" y="566120"/>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実験</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No.4: </a:t>
            </a:r>
            <a:r>
              <a:rPr lang="ja-JP" altLang="en-US" sz="2400" dirty="0">
                <a:solidFill>
                  <a:prstClr val="black"/>
                </a:solidFill>
                <a:latin typeface="メイリオ" panose="020B0604030504040204" pitchFamily="50" charset="-128"/>
                <a:ea typeface="メイリオ" panose="020B0604030504040204" pitchFamily="50" charset="-128"/>
              </a:rPr>
              <a:t>ダブル</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L</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チカしよう</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3447142" y="1269482"/>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769308" y="1027785"/>
            <a:ext cx="81869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ダブル</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L</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チカのブレッドボード上の部品の組み方を示します。</a:t>
            </a:r>
          </a:p>
        </p:txBody>
      </p:sp>
      <p:sp>
        <p:nvSpPr>
          <p:cNvPr id="37" name="テキスト ボックス 36"/>
          <p:cNvSpPr txBox="1"/>
          <p:nvPr/>
        </p:nvSpPr>
        <p:spPr>
          <a:xfrm>
            <a:off x="2143884" y="5332393"/>
            <a:ext cx="260651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黒い線は「</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GND</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」に、白い線は「</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0(P0)</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a:t>
            </a:r>
          </a:p>
          <a:p>
            <a:pPr>
              <a:defRPr/>
            </a:pPr>
            <a:r>
              <a:rPr lang="ja-JP" altLang="en-US" dirty="0">
                <a:solidFill>
                  <a:prstClr val="black"/>
                </a:solidFill>
                <a:latin typeface="メイリオ" panose="020B0604030504040204" pitchFamily="50" charset="-128"/>
                <a:ea typeface="メイリオ" panose="020B0604030504040204" pitchFamily="50" charset="-128"/>
              </a:rPr>
              <a:t>赤い線は「</a:t>
            </a:r>
            <a:r>
              <a:rPr lang="en-US" altLang="ja-JP" dirty="0">
                <a:solidFill>
                  <a:prstClr val="black"/>
                </a:solidFill>
                <a:latin typeface="メイリオ" panose="020B0604030504040204" pitchFamily="50" charset="-128"/>
                <a:ea typeface="メイリオ" panose="020B0604030504040204" pitchFamily="50" charset="-128"/>
              </a:rPr>
              <a:t>1(P1)</a:t>
            </a:r>
            <a:r>
              <a:rPr lang="ja-JP" altLang="en-US" dirty="0">
                <a:solidFill>
                  <a:prstClr val="black"/>
                </a:solidFill>
                <a:latin typeface="メイリオ" panose="020B0604030504040204" pitchFamily="50" charset="-128"/>
                <a:ea typeface="メイリオ" panose="020B0604030504040204" pitchFamily="50" charset="-128"/>
              </a:rPr>
              <a:t>」に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つなげます。</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2" name="テキスト ボックス 31"/>
          <p:cNvSpPr txBox="1"/>
          <p:nvPr/>
        </p:nvSpPr>
        <p:spPr>
          <a:xfrm>
            <a:off x="5538404" y="1858782"/>
            <a:ext cx="273571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noProof="0" dirty="0">
                <a:solidFill>
                  <a:prstClr val="black"/>
                </a:solidFill>
                <a:latin typeface="メイリオ" panose="020B0604030504040204" pitchFamily="50" charset="-128"/>
                <a:ea typeface="メイリオ" panose="020B0604030504040204" pitchFamily="50" charset="-128"/>
              </a:rPr>
              <a:t>二つの</a:t>
            </a:r>
            <a:r>
              <a:rPr lang="en-US" altLang="ja-JP" noProof="0" dirty="0">
                <a:solidFill>
                  <a:prstClr val="black"/>
                </a:solidFill>
                <a:latin typeface="メイリオ" panose="020B0604030504040204" pitchFamily="50" charset="-128"/>
                <a:ea typeface="メイリオ" panose="020B0604030504040204" pitchFamily="50" charset="-128"/>
              </a:rPr>
              <a:t>LED</a:t>
            </a:r>
            <a:r>
              <a:rPr lang="ja-JP" altLang="en-US" dirty="0">
                <a:solidFill>
                  <a:prstClr val="black"/>
                </a:solidFill>
                <a:latin typeface="メイリオ" panose="020B0604030504040204" pitchFamily="50" charset="-128"/>
                <a:ea typeface="メイリオ" panose="020B0604030504040204" pitchFamily="50" charset="-128"/>
              </a:rPr>
              <a:t>をボタンで制御するプログラムを作ってみよう。例えば</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ボタン</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赤点灯</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メイリオ" panose="020B0604030504040204" pitchFamily="50" charset="-128"/>
                <a:ea typeface="メイリオ" panose="020B0604030504040204" pitchFamily="50" charset="-128"/>
              </a:rPr>
              <a:t>B</a:t>
            </a:r>
            <a:r>
              <a:rPr lang="ja-JP" altLang="en-US" dirty="0">
                <a:solidFill>
                  <a:prstClr val="black"/>
                </a:solidFill>
                <a:latin typeface="メイリオ" panose="020B0604030504040204" pitchFamily="50" charset="-128"/>
                <a:ea typeface="メイリオ" panose="020B0604030504040204" pitchFamily="50" charset="-128"/>
              </a:rPr>
              <a:t>ボタン</a:t>
            </a:r>
            <a:r>
              <a:rPr lang="en-US" altLang="ja-JP" dirty="0">
                <a:solidFill>
                  <a:prstClr val="black"/>
                </a:solidFill>
                <a:latin typeface="メイリオ" panose="020B0604030504040204" pitchFamily="50" charset="-128"/>
                <a:ea typeface="メイリオ"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rPr>
              <a:t>白点灯</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A+B</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ボタン</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両方消灯</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33" name="表 32"/>
          <p:cNvGraphicFramePr>
            <a:graphicFrameLocks noGrp="1"/>
          </p:cNvGraphicFramePr>
          <p:nvPr>
            <p:extLst>
              <p:ext uri="{D42A27DB-BD31-4B8C-83A1-F6EECF244321}">
                <p14:modId xmlns:p14="http://schemas.microsoft.com/office/powerpoint/2010/main" val="1809705860"/>
              </p:ext>
            </p:extLst>
          </p:nvPr>
        </p:nvGraphicFramePr>
        <p:xfrm>
          <a:off x="5538404" y="1440546"/>
          <a:ext cx="2624478" cy="335590"/>
        </p:xfrm>
        <a:graphic>
          <a:graphicData uri="http://schemas.openxmlformats.org/drawingml/2006/table">
            <a:tbl>
              <a:tblPr firstRow="1" firstCol="1" bandRow="1"/>
              <a:tblGrid>
                <a:gridCol w="2624478">
                  <a:extLst>
                    <a:ext uri="{9D8B030D-6E8A-4147-A177-3AD203B41FA5}">
                      <a16:colId xmlns:a16="http://schemas.microsoft.com/office/drawing/2014/main" val="21497904"/>
                    </a:ext>
                  </a:extLst>
                </a:gridCol>
              </a:tblGrid>
              <a:tr h="335590">
                <a:tc>
                  <a:txBody>
                    <a:bodyPr/>
                    <a:lstStyle/>
                    <a:p>
                      <a:pPr indent="139700" algn="ctr">
                        <a:lnSpc>
                          <a:spcPts val="2200"/>
                        </a:lnSpc>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1</a:t>
                      </a:r>
                      <a:r>
                        <a:rPr 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93794"/>
                  </a:ext>
                </a:extLst>
              </a:tr>
            </a:tbl>
          </a:graphicData>
        </a:graphic>
      </p:graphicFrame>
      <p:pic>
        <p:nvPicPr>
          <p:cNvPr id="3" name="図 2"/>
          <p:cNvPicPr>
            <a:picLocks noChangeAspect="1"/>
          </p:cNvPicPr>
          <p:nvPr/>
        </p:nvPicPr>
        <p:blipFill>
          <a:blip r:embed="rId3"/>
          <a:stretch>
            <a:fillRect/>
          </a:stretch>
        </p:blipFill>
        <p:spPr>
          <a:xfrm>
            <a:off x="1103166" y="1447010"/>
            <a:ext cx="3939468" cy="3729147"/>
          </a:xfrm>
          <a:prstGeom prst="rect">
            <a:avLst/>
          </a:prstGeom>
        </p:spPr>
      </p:pic>
      <p:sp>
        <p:nvSpPr>
          <p:cNvPr id="13" name="テキスト ボックス 12"/>
          <p:cNvSpPr txBox="1"/>
          <p:nvPr/>
        </p:nvSpPr>
        <p:spPr>
          <a:xfrm>
            <a:off x="5538404" y="4083517"/>
            <a:ext cx="273571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noProof="0" dirty="0">
                <a:solidFill>
                  <a:prstClr val="black"/>
                </a:solidFill>
                <a:latin typeface="メイリオ" panose="020B0604030504040204" pitchFamily="50" charset="-128"/>
                <a:ea typeface="メイリオ" panose="020B0604030504040204" pitchFamily="50" charset="-128"/>
              </a:rPr>
              <a:t>二つの</a:t>
            </a:r>
            <a:r>
              <a:rPr lang="en-US" altLang="ja-JP" noProof="0" dirty="0">
                <a:solidFill>
                  <a:prstClr val="black"/>
                </a:solidFill>
                <a:latin typeface="メイリオ" panose="020B0604030504040204" pitchFamily="50" charset="-128"/>
                <a:ea typeface="メイリオ" panose="020B0604030504040204" pitchFamily="50" charset="-128"/>
              </a:rPr>
              <a:t>LED</a:t>
            </a:r>
            <a:r>
              <a:rPr lang="ja-JP" altLang="en-US" dirty="0">
                <a:solidFill>
                  <a:prstClr val="black"/>
                </a:solidFill>
                <a:latin typeface="メイリオ" panose="020B0604030504040204" pitchFamily="50" charset="-128"/>
                <a:ea typeface="メイリオ" panose="020B0604030504040204" pitchFamily="50" charset="-128"/>
              </a:rPr>
              <a:t>を歩行者用信号機にみたてて、それと同じように動くプログラムを作ってみよう。</a:t>
            </a:r>
            <a:br>
              <a:rPr lang="ja-JP" altLang="en-US" dirty="0">
                <a:solidFill>
                  <a:prstClr val="black"/>
                </a:solidFill>
                <a:latin typeface="メイリオ" panose="020B0604030504040204" pitchFamily="50" charset="-128"/>
                <a:ea typeface="メイリオ" panose="020B0604030504040204" pitchFamily="50" charset="-128"/>
              </a:rPr>
            </a:br>
            <a:r>
              <a:rPr lang="ja-JP" altLang="en-US" dirty="0">
                <a:solidFill>
                  <a:prstClr val="black"/>
                </a:solidFill>
                <a:latin typeface="メイリオ" panose="020B0604030504040204" pitchFamily="50" charset="-128"/>
                <a:ea typeface="メイリオ" panose="020B0604030504040204" pitchFamily="50" charset="-128"/>
              </a:rPr>
              <a:t>さらに、本物と同じようにボタン押すと変わるようにしてみよう。</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4" name="表 13"/>
          <p:cNvGraphicFramePr>
            <a:graphicFrameLocks noGrp="1"/>
          </p:cNvGraphicFramePr>
          <p:nvPr>
            <p:extLst>
              <p:ext uri="{D42A27DB-BD31-4B8C-83A1-F6EECF244321}">
                <p14:modId xmlns:p14="http://schemas.microsoft.com/office/powerpoint/2010/main" val="794878420"/>
              </p:ext>
            </p:extLst>
          </p:nvPr>
        </p:nvGraphicFramePr>
        <p:xfrm>
          <a:off x="5538404" y="3665281"/>
          <a:ext cx="2624478" cy="335590"/>
        </p:xfrm>
        <a:graphic>
          <a:graphicData uri="http://schemas.openxmlformats.org/drawingml/2006/table">
            <a:tbl>
              <a:tblPr firstRow="1" firstCol="1" bandRow="1"/>
              <a:tblGrid>
                <a:gridCol w="2624478">
                  <a:extLst>
                    <a:ext uri="{9D8B030D-6E8A-4147-A177-3AD203B41FA5}">
                      <a16:colId xmlns:a16="http://schemas.microsoft.com/office/drawing/2014/main" val="21497904"/>
                    </a:ext>
                  </a:extLst>
                </a:gridCol>
              </a:tblGrid>
              <a:tr h="335590">
                <a:tc>
                  <a:txBody>
                    <a:bodyPr/>
                    <a:lstStyle/>
                    <a:p>
                      <a:pPr indent="139700" algn="ctr">
                        <a:lnSpc>
                          <a:spcPts val="2200"/>
                        </a:lnSpc>
                        <a:spcAft>
                          <a:spcPts val="0"/>
                        </a:spcAft>
                      </a:pPr>
                      <a:r>
                        <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093794"/>
                  </a:ext>
                </a:extLst>
              </a:tr>
            </a:tbl>
          </a:graphicData>
        </a:graphic>
      </p:graphicFrame>
    </p:spTree>
    <p:extLst>
      <p:ext uri="{BB962C8B-B14F-4D97-AF65-F5344CB8AC3E}">
        <p14:creationId xmlns:p14="http://schemas.microsoft.com/office/powerpoint/2010/main" val="3830993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2" y="6339761"/>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24</a:t>
            </a:fld>
            <a:r>
              <a:rPr kumimoji="1" lang="ja-JP" altLang="en-US" dirty="0">
                <a:latin typeface="メイリオ" panose="020B0604030504040204" pitchFamily="50" charset="-128"/>
                <a:ea typeface="メイリオ" panose="020B0604030504040204" pitchFamily="50" charset="-128"/>
              </a:rPr>
              <a:t>ページ</a:t>
            </a:r>
          </a:p>
        </p:txBody>
      </p:sp>
      <p:pic>
        <p:nvPicPr>
          <p:cNvPr id="3" name="図 2"/>
          <p:cNvPicPr>
            <a:picLocks noChangeAspect="1"/>
          </p:cNvPicPr>
          <p:nvPr/>
        </p:nvPicPr>
        <p:blipFill>
          <a:blip r:embed="rId2"/>
          <a:stretch>
            <a:fillRect/>
          </a:stretch>
        </p:blipFill>
        <p:spPr>
          <a:xfrm>
            <a:off x="6088330" y="6062012"/>
            <a:ext cx="1321186" cy="462415"/>
          </a:xfrm>
          <a:prstGeom prst="rect">
            <a:avLst/>
          </a:prstGeom>
        </p:spPr>
      </p:pic>
      <p:sp>
        <p:nvSpPr>
          <p:cNvPr id="10" name="テキスト ボックス 9"/>
          <p:cNvSpPr txBox="1"/>
          <p:nvPr/>
        </p:nvSpPr>
        <p:spPr>
          <a:xfrm>
            <a:off x="140475" y="334493"/>
            <a:ext cx="8737518" cy="584775"/>
          </a:xfrm>
          <a:prstGeom prst="rect">
            <a:avLst/>
          </a:prstGeom>
          <a:noFill/>
        </p:spPr>
        <p:txBody>
          <a:bodyPr wrap="square" rtlCol="0">
            <a:spAutoFit/>
          </a:bodyPr>
          <a:lstStyle/>
          <a:p>
            <a:r>
              <a:rPr kumimoji="1" lang="en-US" altLang="ja-JP" sz="3200" dirty="0">
                <a:latin typeface="メイリオ" panose="020B0604030504040204" pitchFamily="50" charset="-128"/>
                <a:ea typeface="メイリオ" panose="020B0604030504040204" pitchFamily="50" charset="-128"/>
              </a:rPr>
              <a:t>DC</a:t>
            </a:r>
            <a:r>
              <a:rPr kumimoji="1" lang="ja-JP" altLang="en-US" sz="3200" dirty="0">
                <a:latin typeface="メイリオ" panose="020B0604030504040204" pitchFamily="50" charset="-128"/>
                <a:ea typeface="メイリオ" panose="020B0604030504040204" pitchFamily="50" charset="-128"/>
              </a:rPr>
              <a:t>モーターとサーボーの制御</a:t>
            </a:r>
          </a:p>
        </p:txBody>
      </p:sp>
      <p:pic>
        <p:nvPicPr>
          <p:cNvPr id="5" name="図 4"/>
          <p:cNvPicPr>
            <a:picLocks noChangeAspect="1"/>
          </p:cNvPicPr>
          <p:nvPr/>
        </p:nvPicPr>
        <p:blipFill>
          <a:blip r:embed="rId3"/>
          <a:stretch>
            <a:fillRect/>
          </a:stretch>
        </p:blipFill>
        <p:spPr>
          <a:xfrm>
            <a:off x="443837" y="3965301"/>
            <a:ext cx="2836522" cy="2048784"/>
          </a:xfrm>
          <a:prstGeom prst="rect">
            <a:avLst/>
          </a:prstGeom>
        </p:spPr>
      </p:pic>
      <p:pic>
        <p:nvPicPr>
          <p:cNvPr id="6" name="図 5">
            <a:extLst>
              <a:ext uri="{FF2B5EF4-FFF2-40B4-BE49-F238E27FC236}">
                <a16:creationId xmlns:a16="http://schemas.microsoft.com/office/drawing/2014/main" id="{85597DC4-D0F7-F7CB-F237-F8D0B608E68B}"/>
              </a:ext>
            </a:extLst>
          </p:cNvPr>
          <p:cNvPicPr>
            <a:picLocks noChangeAspect="1"/>
          </p:cNvPicPr>
          <p:nvPr/>
        </p:nvPicPr>
        <p:blipFill>
          <a:blip r:embed="rId4"/>
          <a:stretch>
            <a:fillRect/>
          </a:stretch>
        </p:blipFill>
        <p:spPr>
          <a:xfrm>
            <a:off x="443836" y="1391323"/>
            <a:ext cx="2836523" cy="2101923"/>
          </a:xfrm>
          <a:prstGeom prst="rect">
            <a:avLst/>
          </a:prstGeom>
        </p:spPr>
      </p:pic>
      <p:sp>
        <p:nvSpPr>
          <p:cNvPr id="12" name="テキスト ボックス 11">
            <a:extLst>
              <a:ext uri="{FF2B5EF4-FFF2-40B4-BE49-F238E27FC236}">
                <a16:creationId xmlns:a16="http://schemas.microsoft.com/office/drawing/2014/main" id="{1741A53E-7A1F-B34E-9BFA-D96133DCA68B}"/>
              </a:ext>
            </a:extLst>
          </p:cNvPr>
          <p:cNvSpPr txBox="1"/>
          <p:nvPr/>
        </p:nvSpPr>
        <p:spPr>
          <a:xfrm>
            <a:off x="3758869" y="1238209"/>
            <a:ext cx="3650648" cy="2246769"/>
          </a:xfrm>
          <a:prstGeom prst="rect">
            <a:avLst/>
          </a:prstGeom>
          <a:noFill/>
        </p:spPr>
        <p:txBody>
          <a:bodyPr wrap="square" rtlCol="0">
            <a:spAutoFit/>
          </a:bodyPr>
          <a:lstStyle/>
          <a:p>
            <a:r>
              <a:rPr lang="en-US" altLang="ja-JP" sz="2000" dirty="0">
                <a:latin typeface="メイリオ" panose="020B0604030504040204" pitchFamily="50" charset="-128"/>
                <a:ea typeface="メイリオ" panose="020B0604030504040204" pitchFamily="50" charset="-128"/>
              </a:rPr>
              <a:t>DC</a:t>
            </a:r>
            <a:r>
              <a:rPr lang="ja-JP" altLang="en-US" sz="2000" dirty="0">
                <a:latin typeface="メイリオ" panose="020B0604030504040204" pitchFamily="50" charset="-128"/>
                <a:ea typeface="メイリオ" panose="020B0604030504040204" pitchFamily="50" charset="-128"/>
              </a:rPr>
              <a:t>モーター</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基本的に電源のオン</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オフで制御します。</a:t>
            </a:r>
            <a:endParaRPr lang="en-US" altLang="ja-JP" sz="2000" dirty="0">
              <a:latin typeface="メイリオ" panose="020B0604030504040204" pitchFamily="50" charset="-128"/>
              <a:ea typeface="メイリオ" panose="020B0604030504040204" pitchFamily="50" charset="-128"/>
            </a:endParaRPr>
          </a:p>
          <a:p>
            <a:r>
              <a:rPr lang="en-US" altLang="ja-JP" sz="2000" dirty="0" err="1">
                <a:latin typeface="メイリオ" panose="020B0604030504040204" pitchFamily="50" charset="-128"/>
                <a:ea typeface="メイリオ" panose="020B0604030504040204" pitchFamily="50" charset="-128"/>
              </a:rPr>
              <a:t>micro:bit</a:t>
            </a:r>
            <a:r>
              <a:rPr lang="ja-JP" altLang="en-US" sz="2000" dirty="0">
                <a:latin typeface="メイリオ" panose="020B0604030504040204" pitchFamily="50" charset="-128"/>
                <a:ea typeface="メイリオ" panose="020B0604030504040204" pitchFamily="50" charset="-128"/>
              </a:rPr>
              <a:t>から</a:t>
            </a:r>
            <a:r>
              <a:rPr lang="en-US" altLang="ja-JP" sz="2000" dirty="0">
                <a:latin typeface="メイリオ" panose="020B0604030504040204" pitchFamily="50" charset="-128"/>
                <a:ea typeface="メイリオ" panose="020B0604030504040204" pitchFamily="50" charset="-128"/>
              </a:rPr>
              <a:t>DC</a:t>
            </a:r>
            <a:r>
              <a:rPr lang="ja-JP" altLang="en-US" sz="2000" dirty="0">
                <a:latin typeface="メイリオ" panose="020B0604030504040204" pitchFamily="50" charset="-128"/>
                <a:ea typeface="メイリオ" panose="020B0604030504040204" pitchFamily="50" charset="-128"/>
              </a:rPr>
              <a:t>モーターを制御できないので、通常モータードライバという別回路を使用します。</a:t>
            </a:r>
            <a:endParaRPr lang="en-US" altLang="ja-JP" sz="2000" dirty="0">
              <a:latin typeface="メイリオ" panose="020B0604030504040204" pitchFamily="50" charset="-128"/>
              <a:ea typeface="メイリオ" panose="020B0604030504040204" pitchFamily="50" charset="-128"/>
            </a:endParaRPr>
          </a:p>
          <a:p>
            <a:endParaRPr lang="ja-JP" altLang="en-US" sz="20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AA36A82-E3EE-E851-BA8D-604C3DEC3C42}"/>
              </a:ext>
            </a:extLst>
          </p:cNvPr>
          <p:cNvSpPr txBox="1"/>
          <p:nvPr/>
        </p:nvSpPr>
        <p:spPr>
          <a:xfrm>
            <a:off x="3657287" y="3965301"/>
            <a:ext cx="3650648" cy="1938992"/>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サーボモーター</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回転角度を指定して動かすことができます。細かい動作が指定できます。</a:t>
            </a:r>
            <a:endParaRPr lang="en-US" altLang="ja-JP" sz="2000" dirty="0">
              <a:latin typeface="メイリオ" panose="020B0604030504040204" pitchFamily="50" charset="-128"/>
              <a:ea typeface="メイリオ" panose="020B0604030504040204" pitchFamily="50" charset="-128"/>
            </a:endParaRPr>
          </a:p>
          <a:p>
            <a:r>
              <a:rPr lang="en-US" altLang="ja-JP" sz="2000" dirty="0" err="1">
                <a:latin typeface="メイリオ" panose="020B0604030504040204" pitchFamily="50" charset="-128"/>
                <a:ea typeface="メイリオ" panose="020B0604030504040204" pitchFamily="50" charset="-128"/>
              </a:rPr>
              <a:t>micro:bit</a:t>
            </a:r>
            <a:r>
              <a:rPr lang="ja-JP" altLang="en-US" sz="2000" dirty="0">
                <a:latin typeface="メイリオ" panose="020B0604030504040204" pitchFamily="50" charset="-128"/>
                <a:ea typeface="メイリオ" panose="020B0604030504040204" pitchFamily="50" charset="-128"/>
              </a:rPr>
              <a:t>から制御情報を直接接続して繋ぐことができます</a:t>
            </a:r>
          </a:p>
        </p:txBody>
      </p:sp>
    </p:spTree>
    <p:extLst>
      <p:ext uri="{BB962C8B-B14F-4D97-AF65-F5344CB8AC3E}">
        <p14:creationId xmlns:p14="http://schemas.microsoft.com/office/powerpoint/2010/main" val="3741394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96141" y="938405"/>
            <a:ext cx="8165471" cy="5632311"/>
          </a:xfrm>
          <a:prstGeom prst="rect">
            <a:avLst/>
          </a:prstGeom>
          <a:noFill/>
        </p:spPr>
        <p:txBody>
          <a:bodyPr wrap="square" rtlCol="0">
            <a:spAutoFit/>
          </a:bodyPr>
          <a:lstStyle/>
          <a:p>
            <a:r>
              <a:rPr kumimoji="1" lang="en-US" altLang="ja-JP" sz="2000" dirty="0" err="1">
                <a:latin typeface="メイリオ" panose="020B0604030504040204" pitchFamily="50" charset="-128"/>
                <a:ea typeface="メイリオ" panose="020B0604030504040204" pitchFamily="50" charset="-128"/>
              </a:rPr>
              <a:t>micro:bit</a:t>
            </a:r>
            <a:r>
              <a:rPr lang="ja-JP" altLang="en-US" sz="2000" dirty="0">
                <a:latin typeface="メイリオ" panose="020B0604030504040204" pitchFamily="50" charset="-128"/>
                <a:ea typeface="メイリオ" panose="020B0604030504040204" pitchFamily="50" charset="-128"/>
              </a:rPr>
              <a:t>で角度を細かく調整できるサーボーモーターを制御します。</a:t>
            </a:r>
          </a:p>
          <a:p>
            <a:endParaRPr kumimoji="1" lang="ja-JP" altLang="en-US"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・簡単な接続とプログラムの例を示します。</a:t>
            </a:r>
          </a:p>
          <a:p>
            <a:r>
              <a:rPr lang="ja-JP" altLang="en-US" sz="2000" dirty="0">
                <a:latin typeface="メイリオ" panose="020B0604030504040204" pitchFamily="50" charset="-128"/>
                <a:ea typeface="メイリオ" panose="020B0604030504040204" pitchFamily="50" charset="-128"/>
              </a:rPr>
              <a:t>・ロボシャークというサーボーモーターを使った工作の資料は示しています。</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ここでは次の</a:t>
            </a:r>
            <a:r>
              <a:rPr lang="en-US" altLang="ja-JP" sz="2000" dirty="0">
                <a:latin typeface="メイリオ" panose="020B0604030504040204" pitchFamily="50" charset="-128"/>
                <a:ea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rPr>
              <a:t>種類のサーボーを使用しています。</a:t>
            </a:r>
          </a:p>
          <a:p>
            <a:endParaRPr lang="ja-JP" altLang="en-US"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〇</a:t>
            </a:r>
            <a:r>
              <a:rPr lang="en-US" altLang="ja-JP" sz="2000" dirty="0">
                <a:latin typeface="メイリオ" panose="020B0604030504040204" pitchFamily="50" charset="-128"/>
                <a:ea typeface="メイリオ" panose="020B0604030504040204" pitchFamily="50" charset="-128"/>
              </a:rPr>
              <a:t>MS18: </a:t>
            </a:r>
            <a:r>
              <a:rPr lang="ja-JP" altLang="en-US" sz="2000" dirty="0">
                <a:latin typeface="メイリオ" panose="020B0604030504040204" pitchFamily="50" charset="-128"/>
                <a:ea typeface="メイリオ" panose="020B0604030504040204" pitchFamily="50" charset="-128"/>
              </a:rPr>
              <a:t>通常のサーボ</a:t>
            </a:r>
          </a:p>
          <a:p>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90°</a:t>
            </a:r>
            <a:r>
              <a:rPr lang="ja-JP" altLang="en-US" sz="2000" dirty="0">
                <a:latin typeface="メイリオ" panose="020B0604030504040204" pitchFamily="50" charset="-128"/>
                <a:ea typeface="メイリオ" panose="020B0604030504040204" pitchFamily="50" charset="-128"/>
              </a:rPr>
              <a:t>を真ん中として、</a:t>
            </a:r>
            <a:r>
              <a:rPr lang="en-US" altLang="ja-JP" sz="2000" dirty="0">
                <a:latin typeface="メイリオ" panose="020B0604030504040204" pitchFamily="50" charset="-128"/>
                <a:ea typeface="メイリオ" panose="020B0604030504040204" pitchFamily="50" charset="-128"/>
              </a:rPr>
              <a:t>0</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180°</a:t>
            </a:r>
            <a:r>
              <a:rPr lang="ja-JP" altLang="en-US" sz="2000" dirty="0">
                <a:latin typeface="メイリオ" panose="020B0604030504040204" pitchFamily="50" charset="-128"/>
                <a:ea typeface="メイリオ" panose="020B0604030504040204" pitchFamily="50" charset="-128"/>
              </a:rPr>
              <a:t>の値を指定して、その角度に動作します。</a:t>
            </a:r>
          </a:p>
          <a:p>
            <a:endParaRPr lang="ja-JP" altLang="en-US"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〇</a:t>
            </a:r>
            <a:r>
              <a:rPr lang="en-US" altLang="ja-JP" sz="2000" dirty="0">
                <a:latin typeface="メイリオ" panose="020B0604030504040204" pitchFamily="50" charset="-128"/>
                <a:ea typeface="メイリオ" panose="020B0604030504040204" pitchFamily="50" charset="-128"/>
              </a:rPr>
              <a:t>SG90-HV: 360°</a:t>
            </a:r>
            <a:r>
              <a:rPr lang="ja-JP" altLang="en-US" sz="2000" dirty="0">
                <a:latin typeface="メイリオ" panose="020B0604030504040204" pitchFamily="50" charset="-128"/>
                <a:ea typeface="メイリオ" panose="020B0604030504040204" pitchFamily="50" charset="-128"/>
              </a:rPr>
              <a:t>サーボ</a:t>
            </a:r>
          </a:p>
          <a:p>
            <a:r>
              <a:rPr lang="ja-JP" altLang="en-US" sz="2000" dirty="0">
                <a:latin typeface="メイリオ" panose="020B0604030504040204" pitchFamily="50" charset="-128"/>
                <a:ea typeface="メイリオ" panose="020B0604030504040204" pitchFamily="50" charset="-128"/>
              </a:rPr>
              <a:t>　回転させることができます。ロボットカーなどのモータに使用することができます。</a:t>
            </a:r>
            <a:r>
              <a:rPr lang="en-US" altLang="ja-JP" sz="2000" dirty="0" err="1">
                <a:latin typeface="メイリオ" panose="020B0604030504040204" pitchFamily="50" charset="-128"/>
                <a:ea typeface="メイリオ" panose="020B0604030504040204" pitchFamily="50" charset="-128"/>
              </a:rPr>
              <a:t>micro:bit</a:t>
            </a:r>
            <a:r>
              <a:rPr lang="ja-JP" altLang="en-US" sz="2000" dirty="0">
                <a:latin typeface="メイリオ" panose="020B0604030504040204" pitchFamily="50" charset="-128"/>
                <a:ea typeface="メイリオ" panose="020B0604030504040204" pitchFamily="50" charset="-128"/>
              </a:rPr>
              <a:t>から次の二つの動作指定できるようです。</a:t>
            </a:r>
          </a:p>
          <a:p>
            <a:r>
              <a:rPr lang="ja-JP" altLang="en-US" sz="2000" dirty="0">
                <a:latin typeface="メイリオ" panose="020B0604030504040204" pitchFamily="50" charset="-128"/>
                <a:ea typeface="メイリオ" panose="020B0604030504040204" pitchFamily="50" charset="-128"/>
              </a:rPr>
              <a:t>・角度を指定して連続動作させます。</a:t>
            </a:r>
            <a:r>
              <a:rPr lang="en-US" altLang="ja-JP" sz="2000" dirty="0">
                <a:latin typeface="メイリオ" panose="020B0604030504040204" pitchFamily="50" charset="-128"/>
                <a:ea typeface="メイリオ" panose="020B0604030504040204" pitchFamily="50" charset="-128"/>
              </a:rPr>
              <a:t>90</a:t>
            </a:r>
            <a:r>
              <a:rPr lang="ja-JP" altLang="en-US" sz="2000" dirty="0">
                <a:latin typeface="メイリオ" panose="020B0604030504040204" pitchFamily="50" charset="-128"/>
                <a:ea typeface="メイリオ" panose="020B0604030504040204" pitchFamily="50" charset="-128"/>
              </a:rPr>
              <a:t>度が停止し、これより大きい数を指定すると正回転、小さい数を指定すると逆回転します。</a:t>
            </a:r>
            <a:br>
              <a:rPr lang="ja-JP" altLang="en-US"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・回転速度の</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で指定します。</a:t>
            </a:r>
            <a:r>
              <a:rPr lang="en-US" altLang="ja-JP" sz="2000" dirty="0">
                <a:latin typeface="メイリオ" panose="020B0604030504040204" pitchFamily="50" charset="-128"/>
                <a:ea typeface="メイリオ" panose="020B0604030504040204" pitchFamily="50" charset="-128"/>
              </a:rPr>
              <a:t>0%</a:t>
            </a:r>
            <a:r>
              <a:rPr lang="ja-JP" altLang="en-US" sz="2000" dirty="0">
                <a:latin typeface="メイリオ" panose="020B0604030504040204" pitchFamily="50" charset="-128"/>
                <a:ea typeface="メイリオ" panose="020B0604030504040204" pitchFamily="50" charset="-128"/>
              </a:rPr>
              <a:t>で停止します。正の</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を指定すると正回転、負の</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を指定すると逆回転します。</a:t>
            </a:r>
          </a:p>
        </p:txBody>
      </p:sp>
      <p:sp>
        <p:nvSpPr>
          <p:cNvPr id="7" name="テキスト ボックス 6"/>
          <p:cNvSpPr txBox="1"/>
          <p:nvPr/>
        </p:nvSpPr>
        <p:spPr>
          <a:xfrm>
            <a:off x="7825152" y="6339761"/>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25</a:t>
            </a:fld>
            <a:r>
              <a:rPr kumimoji="1" lang="ja-JP" altLang="en-US" dirty="0">
                <a:latin typeface="メイリオ" panose="020B0604030504040204" pitchFamily="50" charset="-128"/>
                <a:ea typeface="メイリオ" panose="020B0604030504040204" pitchFamily="50" charset="-128"/>
              </a:rPr>
              <a:t>ページ</a:t>
            </a:r>
          </a:p>
        </p:txBody>
      </p:sp>
      <p:sp>
        <p:nvSpPr>
          <p:cNvPr id="3" name="角丸四角形 9">
            <a:extLst>
              <a:ext uri="{FF2B5EF4-FFF2-40B4-BE49-F238E27FC236}">
                <a16:creationId xmlns:a16="http://schemas.microsoft.com/office/drawing/2014/main" id="{CA3223A0-49CF-07D5-F364-E74CD4FA3317}"/>
              </a:ext>
            </a:extLst>
          </p:cNvPr>
          <p:cNvSpPr/>
          <p:nvPr/>
        </p:nvSpPr>
        <p:spPr>
          <a:xfrm>
            <a:off x="762554" y="253838"/>
            <a:ext cx="7232644"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lvl="0"/>
            <a:r>
              <a:rPr lang="ja-JP" altLang="en-US" sz="2400" dirty="0">
                <a:solidFill>
                  <a:prstClr val="black"/>
                </a:solidFill>
                <a:latin typeface="メイリオ" panose="020B0604030504040204" pitchFamily="50" charset="-128"/>
                <a:ea typeface="メイリオ" panose="020B0604030504040204" pitchFamily="50" charset="-128"/>
              </a:rPr>
              <a:t>サーボモーターを使おう</a:t>
            </a:r>
            <a:endParaRPr lang="en-US" altLang="ja-JP" sz="24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73458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525895" y="566120"/>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実験</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No.2: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モーターの接続</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769308" y="1027785"/>
            <a:ext cx="81869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lang="ja-JP" altLang="en-US" dirty="0">
                <a:solidFill>
                  <a:prstClr val="black"/>
                </a:solidFill>
                <a:latin typeface="メイリオ" panose="020B0604030504040204" pitchFamily="50" charset="-128"/>
                <a:ea typeface="メイリオ" panose="020B0604030504040204" pitchFamily="50" charset="-128"/>
              </a:rPr>
              <a:t>が</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ポートを制御しているか小さなモーターを接続してみましょう。プログラムを動かしてモーターが動くか確認してください</a:t>
            </a:r>
            <a:r>
              <a:rPr lang="ja-JP" altLang="en-US" dirty="0">
                <a:solidFill>
                  <a:prstClr val="black"/>
                </a:solidFill>
                <a:latin typeface="メイリオ" panose="020B0604030504040204" pitchFamily="50" charset="-128"/>
                <a:ea typeface="メイリオ" panose="020B0604030504040204" pitchFamily="50" charset="-128"/>
              </a:rPr>
              <a:t>。</a:t>
            </a:r>
            <a:br>
              <a:rPr lang="ja-JP" altLang="en-US" dirty="0">
                <a:solidFill>
                  <a:prstClr val="black"/>
                </a:solidFill>
                <a:latin typeface="メイリオ" panose="020B0604030504040204" pitchFamily="50" charset="-128"/>
                <a:ea typeface="メイリオ" panose="020B0604030504040204" pitchFamily="50" charset="-128"/>
              </a:rPr>
            </a:b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テキスト ボックス 15"/>
          <p:cNvSpPr txBox="1"/>
          <p:nvPr/>
        </p:nvSpPr>
        <p:spPr>
          <a:xfrm>
            <a:off x="4682533" y="1976445"/>
            <a:ext cx="40405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ワニ口クリップを</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のエッジコネクター「</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lang="ja-JP" altLang="en-US" dirty="0">
                <a:solidFill>
                  <a:prstClr val="black"/>
                </a:solidFill>
                <a:latin typeface="メイリオ" panose="020B0604030504040204" pitchFamily="50" charset="-128"/>
                <a:ea typeface="メイリオ" panose="020B0604030504040204" pitchFamily="50" charset="-128"/>
              </a:rPr>
              <a:t>「</a:t>
            </a:r>
            <a:r>
              <a:rPr lang="en-US" altLang="ja-JP" dirty="0">
                <a:solidFill>
                  <a:prstClr val="black"/>
                </a:solidFill>
                <a:latin typeface="メイリオ" panose="020B0604030504040204" pitchFamily="50" charset="-128"/>
                <a:ea typeface="メイリオ" panose="020B0604030504040204" pitchFamily="50" charset="-128"/>
              </a:rPr>
              <a:t>GND</a:t>
            </a:r>
            <a:r>
              <a:rPr lang="ja-JP" altLang="en-US" dirty="0">
                <a:solidFill>
                  <a:prstClr val="black"/>
                </a:solidFill>
                <a:latin typeface="メイリオ" panose="020B0604030504040204" pitchFamily="50" charset="-128"/>
                <a:ea typeface="メイリオ" panose="020B0604030504040204" pitchFamily="50" charset="-128"/>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にしっかり挟みます。</a:t>
            </a:r>
            <a:r>
              <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穴をはさむようにします。</a:t>
            </a:r>
            <a:endParaRPr kumimoji="1" lang="en-US" altLang="ja-JP"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470" y="2118617"/>
            <a:ext cx="2171701" cy="1935916"/>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2470" y="4377358"/>
            <a:ext cx="2171702" cy="2006763"/>
          </a:xfrm>
          <a:prstGeom prst="rect">
            <a:avLst/>
          </a:prstGeom>
        </p:spPr>
      </p:pic>
      <p:sp>
        <p:nvSpPr>
          <p:cNvPr id="11" name="対角する 2 つの角を丸めた四角形 10"/>
          <p:cNvSpPr/>
          <p:nvPr/>
        </p:nvSpPr>
        <p:spPr>
          <a:xfrm>
            <a:off x="4441649" y="3452151"/>
            <a:ext cx="4522320" cy="2931969"/>
          </a:xfrm>
          <a:prstGeom prst="round2Diag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solidFill>
                  <a:srgbClr val="FF0000"/>
                </a:solidFill>
                <a:latin typeface="メイリオ" panose="020B0604030504040204" pitchFamily="50" charset="-128"/>
                <a:ea typeface="メイリオ" panose="020B0604030504040204" pitchFamily="50" charset="-128"/>
              </a:rPr>
              <a:t>ワンポイント</a:t>
            </a:r>
            <a:r>
              <a:rPr lang="en-US" altLang="ja-JP" dirty="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 接続できるモーター</a:t>
            </a:r>
            <a:br>
              <a:rPr lang="ja-JP" altLang="en-US" dirty="0">
                <a:solidFill>
                  <a:srgbClr val="FF0000"/>
                </a:solidFill>
                <a:latin typeface="メイリオ" panose="020B0604030504040204" pitchFamily="50" charset="-128"/>
                <a:ea typeface="メイリオ" panose="020B0604030504040204" pitchFamily="50" charset="-128"/>
              </a:rPr>
            </a:br>
            <a:r>
              <a:rPr lang="en-US" altLang="ja-JP" dirty="0">
                <a:solidFill>
                  <a:schemeClr val="tx1"/>
                </a:solidFill>
                <a:latin typeface="メイリオ" panose="020B0604030504040204" pitchFamily="50" charset="-128"/>
                <a:ea typeface="メイリオ" panose="020B0604030504040204" pitchFamily="50" charset="-128"/>
              </a:rPr>
              <a:t>micro:bit</a:t>
            </a:r>
            <a:r>
              <a:rPr lang="ja-JP" altLang="en-US" dirty="0">
                <a:solidFill>
                  <a:schemeClr val="tx1"/>
                </a:solidFill>
                <a:latin typeface="メイリオ" panose="020B0604030504040204" pitchFamily="50" charset="-128"/>
                <a:ea typeface="メイリオ" panose="020B0604030504040204" pitchFamily="50" charset="-128"/>
              </a:rPr>
              <a:t>は、ポートに大きな電流</a:t>
            </a:r>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最大</a:t>
            </a:r>
            <a:r>
              <a:rPr lang="en-US" altLang="ja-JP" dirty="0">
                <a:solidFill>
                  <a:schemeClr val="tx1"/>
                </a:solidFill>
                <a:latin typeface="メイリオ" panose="020B0604030504040204" pitchFamily="50" charset="-128"/>
                <a:ea typeface="メイリオ" panose="020B0604030504040204" pitchFamily="50" charset="-128"/>
              </a:rPr>
              <a:t>90mA)</a:t>
            </a:r>
            <a:r>
              <a:rPr lang="ja-JP" altLang="en-US" dirty="0">
                <a:solidFill>
                  <a:schemeClr val="tx1"/>
                </a:solidFill>
                <a:latin typeface="メイリオ" panose="020B0604030504040204" pitchFamily="50" charset="-128"/>
                <a:ea typeface="メイリオ" panose="020B0604030504040204" pitchFamily="50" charset="-128"/>
              </a:rPr>
              <a:t>を流すことができせん。そのため、小さなモーターしか接続できません。</a:t>
            </a:r>
            <a:br>
              <a:rPr lang="en-US" altLang="ja-JP" dirty="0">
                <a:solidFill>
                  <a:schemeClr val="tx1"/>
                </a:solidFill>
                <a:latin typeface="メイリオ" panose="020B0604030504040204" pitchFamily="50" charset="-128"/>
                <a:ea typeface="メイリオ" panose="020B0604030504040204" pitchFamily="50" charset="-128"/>
              </a:rPr>
            </a:br>
            <a:r>
              <a:rPr lang="ja-JP" altLang="en-US" dirty="0">
                <a:solidFill>
                  <a:schemeClr val="tx1"/>
                </a:solidFill>
                <a:latin typeface="メイリオ" panose="020B0604030504040204" pitchFamily="50" charset="-128"/>
                <a:ea typeface="メイリオ" panose="020B0604030504040204" pitchFamily="50" charset="-128"/>
              </a:rPr>
              <a:t>ここでは、スマホ等に使われている、バイブレーションモーターを使用しています。</a:t>
            </a:r>
            <a:r>
              <a:rPr lang="ja-JP" altLang="en-US" sz="1600" dirty="0">
                <a:solidFill>
                  <a:schemeClr val="tx1"/>
                </a:solidFill>
                <a:latin typeface="メイリオ" panose="020B0604030504040204" pitchFamily="50" charset="-128"/>
                <a:ea typeface="メイリオ" panose="020B0604030504040204" pitchFamily="50" charset="-128"/>
              </a:rPr>
              <a:t>通常の模型用のモーター等は接続しないでください。</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33164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6141" y="331876"/>
            <a:ext cx="7886700" cy="499398"/>
          </a:xfrm>
        </p:spPr>
        <p:txBody>
          <a:bodyPr>
            <a:noAutofit/>
          </a:bodyPr>
          <a:lstStyle/>
          <a:p>
            <a:r>
              <a:rPr kumimoji="1" lang="ja-JP" altLang="en-US" sz="3200" dirty="0">
                <a:latin typeface="メイリオ" panose="020B0604030504040204" pitchFamily="50" charset="-128"/>
                <a:ea typeface="メイリオ" panose="020B0604030504040204" pitchFamily="50" charset="-128"/>
              </a:rPr>
              <a:t>サーボモーターの接続</a:t>
            </a:r>
          </a:p>
        </p:txBody>
      </p:sp>
      <p:sp>
        <p:nvSpPr>
          <p:cNvPr id="7" name="テキスト ボックス 6"/>
          <p:cNvSpPr txBox="1"/>
          <p:nvPr/>
        </p:nvSpPr>
        <p:spPr>
          <a:xfrm>
            <a:off x="7825152" y="6339761"/>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27</a:t>
            </a:fld>
            <a:r>
              <a:rPr kumimoji="1" lang="ja-JP" altLang="en-US" dirty="0">
                <a:latin typeface="メイリオ" panose="020B0604030504040204" pitchFamily="50" charset="-128"/>
                <a:ea typeface="メイリオ" panose="020B0604030504040204" pitchFamily="50" charset="-128"/>
              </a:rPr>
              <a:t>ページ</a:t>
            </a:r>
          </a:p>
        </p:txBody>
      </p:sp>
      <p:pic>
        <p:nvPicPr>
          <p:cNvPr id="4" name="図 3"/>
          <p:cNvPicPr>
            <a:picLocks noChangeAspect="1"/>
          </p:cNvPicPr>
          <p:nvPr/>
        </p:nvPicPr>
        <p:blipFill>
          <a:blip r:embed="rId3"/>
          <a:stretch>
            <a:fillRect/>
          </a:stretch>
        </p:blipFill>
        <p:spPr>
          <a:xfrm>
            <a:off x="616101" y="1148882"/>
            <a:ext cx="2425397" cy="3212698"/>
          </a:xfrm>
          <a:prstGeom prst="rect">
            <a:avLst/>
          </a:prstGeom>
        </p:spPr>
      </p:pic>
      <p:pic>
        <p:nvPicPr>
          <p:cNvPr id="6" name="図 5"/>
          <p:cNvPicPr>
            <a:picLocks noChangeAspect="1"/>
          </p:cNvPicPr>
          <p:nvPr/>
        </p:nvPicPr>
        <p:blipFill>
          <a:blip r:embed="rId4"/>
          <a:stretch>
            <a:fillRect/>
          </a:stretch>
        </p:blipFill>
        <p:spPr>
          <a:xfrm>
            <a:off x="3182500" y="1022648"/>
            <a:ext cx="2361905" cy="2146032"/>
          </a:xfrm>
          <a:prstGeom prst="rect">
            <a:avLst/>
          </a:prstGeom>
        </p:spPr>
      </p:pic>
      <p:graphicFrame>
        <p:nvGraphicFramePr>
          <p:cNvPr id="8" name="表 7"/>
          <p:cNvGraphicFramePr>
            <a:graphicFrameLocks noGrp="1"/>
          </p:cNvGraphicFramePr>
          <p:nvPr>
            <p:extLst>
              <p:ext uri="{D42A27DB-BD31-4B8C-83A1-F6EECF244321}">
                <p14:modId xmlns:p14="http://schemas.microsoft.com/office/powerpoint/2010/main" val="3501922045"/>
              </p:ext>
            </p:extLst>
          </p:nvPr>
        </p:nvGraphicFramePr>
        <p:xfrm>
          <a:off x="3182500" y="3429000"/>
          <a:ext cx="5143353" cy="1554480"/>
        </p:xfrm>
        <a:graphic>
          <a:graphicData uri="http://schemas.openxmlformats.org/drawingml/2006/table">
            <a:tbl>
              <a:tblPr firstRow="1" bandRow="1">
                <a:tableStyleId>{5C22544A-7EE6-4342-B048-85BDC9FD1C3A}</a:tableStyleId>
              </a:tblPr>
              <a:tblGrid>
                <a:gridCol w="1011277">
                  <a:extLst>
                    <a:ext uri="{9D8B030D-6E8A-4147-A177-3AD203B41FA5}">
                      <a16:colId xmlns:a16="http://schemas.microsoft.com/office/drawing/2014/main" val="1907540381"/>
                    </a:ext>
                  </a:extLst>
                </a:gridCol>
                <a:gridCol w="1068034">
                  <a:extLst>
                    <a:ext uri="{9D8B030D-6E8A-4147-A177-3AD203B41FA5}">
                      <a16:colId xmlns:a16="http://schemas.microsoft.com/office/drawing/2014/main" val="475947294"/>
                    </a:ext>
                  </a:extLst>
                </a:gridCol>
                <a:gridCol w="3064042">
                  <a:extLst>
                    <a:ext uri="{9D8B030D-6E8A-4147-A177-3AD203B41FA5}">
                      <a16:colId xmlns:a16="http://schemas.microsoft.com/office/drawing/2014/main" val="3566672971"/>
                    </a:ext>
                  </a:extLst>
                </a:gridCol>
              </a:tblGrid>
              <a:tr h="323183">
                <a:tc>
                  <a:txBody>
                    <a:bodyPr/>
                    <a:lstStyle/>
                    <a:p>
                      <a:r>
                        <a:rPr kumimoji="1" lang="ja-JP" altLang="en-US" sz="2800" b="0" dirty="0">
                          <a:solidFill>
                            <a:schemeClr val="tx1"/>
                          </a:solidFill>
                          <a:latin typeface="メイリオ" panose="020B0604030504040204" pitchFamily="50" charset="-128"/>
                          <a:ea typeface="メイリオ" panose="020B0604030504040204" pitchFamily="50" charset="-128"/>
                        </a:rPr>
                        <a:t>黄色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b="0" dirty="0">
                          <a:solidFill>
                            <a:schemeClr val="tx1"/>
                          </a:solidFill>
                          <a:latin typeface="メイリオ" panose="020B0604030504040204" pitchFamily="50" charset="-128"/>
                          <a:ea typeface="メイリオ" panose="020B0604030504040204" pitchFamily="50" charset="-128"/>
                        </a:rPr>
                        <a:t>制御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b="0" dirty="0">
                          <a:solidFill>
                            <a:schemeClr val="tx1"/>
                          </a:solidFill>
                          <a:latin typeface="メイリオ" panose="020B0604030504040204" pitchFamily="50" charset="-128"/>
                          <a:ea typeface="メイリオ" panose="020B0604030504040204" pitchFamily="50" charset="-128"/>
                        </a:rPr>
                        <a:t>P0/P1/P2</a:t>
                      </a:r>
                      <a:endParaRPr kumimoji="1" lang="ja-JP" altLang="en-US" sz="28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079042"/>
                  </a:ext>
                </a:extLst>
              </a:tr>
              <a:tr h="180823">
                <a:tc>
                  <a:txBody>
                    <a:bodyPr/>
                    <a:lstStyle/>
                    <a:p>
                      <a:r>
                        <a:rPr kumimoji="1" lang="ja-JP" altLang="en-US" sz="2800" b="0" dirty="0">
                          <a:solidFill>
                            <a:schemeClr val="tx1"/>
                          </a:solidFill>
                          <a:latin typeface="メイリオ" panose="020B0604030504040204" pitchFamily="50" charset="-128"/>
                          <a:ea typeface="メイリオ" panose="020B0604030504040204" pitchFamily="50" charset="-128"/>
                        </a:rPr>
                        <a:t>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b="0" dirty="0">
                          <a:solidFill>
                            <a:schemeClr val="tx1"/>
                          </a:solidFill>
                          <a:latin typeface="メイリオ" panose="020B0604030504040204" pitchFamily="50" charset="-128"/>
                          <a:ea typeface="メイリオ" panose="020B0604030504040204" pitchFamily="50" charset="-128"/>
                        </a:rPr>
                        <a:t>+</a:t>
                      </a:r>
                      <a:endParaRPr kumimoji="1" lang="ja-JP" altLang="en-US" sz="28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b="0" dirty="0">
                          <a:solidFill>
                            <a:schemeClr val="tx1"/>
                          </a:solidFill>
                          <a:latin typeface="メイリオ" panose="020B0604030504040204" pitchFamily="50" charset="-128"/>
                          <a:ea typeface="メイリオ" panose="020B0604030504040204" pitchFamily="50" charset="-128"/>
                        </a:rPr>
                        <a:t>4.5V</a:t>
                      </a:r>
                      <a:r>
                        <a:rPr kumimoji="1" lang="ja-JP" altLang="en-US" sz="2800" b="0" dirty="0">
                          <a:solidFill>
                            <a:schemeClr val="tx1"/>
                          </a:solidFill>
                          <a:latin typeface="メイリオ" panose="020B0604030504040204" pitchFamily="50" charset="-128"/>
                          <a:ea typeface="メイリオ" panose="020B0604030504040204" pitchFamily="50" charset="-128"/>
                        </a:rPr>
                        <a:t>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445086"/>
                  </a:ext>
                </a:extLst>
              </a:tr>
              <a:tr h="323183">
                <a:tc>
                  <a:txBody>
                    <a:bodyPr/>
                    <a:lstStyle/>
                    <a:p>
                      <a:r>
                        <a:rPr kumimoji="1" lang="ja-JP" altLang="en-US" sz="2800" b="0" dirty="0">
                          <a:solidFill>
                            <a:schemeClr val="tx1"/>
                          </a:solidFill>
                          <a:latin typeface="メイリオ" panose="020B0604030504040204" pitchFamily="50" charset="-128"/>
                          <a:ea typeface="メイリオ" panose="020B0604030504040204" pitchFamily="50" charset="-128"/>
                        </a:rPr>
                        <a:t>茶色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b="0" dirty="0">
                          <a:solidFill>
                            <a:schemeClr val="tx1"/>
                          </a:solidFill>
                          <a:latin typeface="メイリオ" panose="020B0604030504040204" pitchFamily="50" charset="-128"/>
                          <a:ea typeface="メイリオ" panose="020B0604030504040204" pitchFamily="50" charset="-128"/>
                        </a:rPr>
                        <a:t>GNG</a:t>
                      </a:r>
                      <a:endParaRPr kumimoji="1" lang="ja-JP" altLang="en-US" sz="28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b="0" dirty="0">
                          <a:solidFill>
                            <a:schemeClr val="tx1"/>
                          </a:solidFill>
                          <a:latin typeface="メイリオ" panose="020B0604030504040204" pitchFamily="50" charset="-128"/>
                          <a:ea typeface="メイリオ" panose="020B0604030504040204" pitchFamily="50" charset="-128"/>
                        </a:rPr>
                        <a:t>GND/0V</a:t>
                      </a:r>
                      <a:endParaRPr kumimoji="1" lang="ja-JP" altLang="en-US" sz="28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451057"/>
                  </a:ext>
                </a:extLst>
              </a:tr>
            </a:tbl>
          </a:graphicData>
        </a:graphic>
      </p:graphicFrame>
      <p:sp>
        <p:nvSpPr>
          <p:cNvPr id="3" name="テキスト ボックス 2">
            <a:extLst>
              <a:ext uri="{FF2B5EF4-FFF2-40B4-BE49-F238E27FC236}">
                <a16:creationId xmlns:a16="http://schemas.microsoft.com/office/drawing/2014/main" id="{5A620D75-5E09-A313-0DA4-9E7AF1958403}"/>
              </a:ext>
            </a:extLst>
          </p:cNvPr>
          <p:cNvSpPr txBox="1"/>
          <p:nvPr/>
        </p:nvSpPr>
        <p:spPr>
          <a:xfrm>
            <a:off x="3429086" y="5243800"/>
            <a:ext cx="3650648" cy="707886"/>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サーボモーター用に別電源を用意すると動作が安定します。</a:t>
            </a:r>
          </a:p>
        </p:txBody>
      </p:sp>
    </p:spTree>
    <p:extLst>
      <p:ext uri="{BB962C8B-B14F-4D97-AF65-F5344CB8AC3E}">
        <p14:creationId xmlns:p14="http://schemas.microsoft.com/office/powerpoint/2010/main" val="889543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 y="267286"/>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lang="ja-JP" altLang="en-US" sz="2400" dirty="0">
                <a:solidFill>
                  <a:schemeClr val="tx1"/>
                </a:solidFill>
                <a:latin typeface="メイリオ" panose="020B0604030504040204" pitchFamily="50" charset="-128"/>
                <a:ea typeface="メイリオ" panose="020B0604030504040204" pitchFamily="50" charset="-128"/>
              </a:rPr>
              <a:t> </a:t>
            </a:r>
            <a:r>
              <a:rPr lang="en-US" altLang="ja-JP" sz="2400" dirty="0" err="1">
                <a:solidFill>
                  <a:schemeClr val="tx1"/>
                </a:solidFill>
                <a:latin typeface="メイリオ" panose="020B0604030504040204" pitchFamily="50" charset="-128"/>
                <a:ea typeface="メイリオ" panose="020B0604030504040204" pitchFamily="50" charset="-128"/>
              </a:rPr>
              <a:t>micro:bit</a:t>
            </a:r>
            <a:r>
              <a:rPr lang="ja-JP" altLang="en-US" sz="2400" dirty="0">
                <a:solidFill>
                  <a:schemeClr val="tx1"/>
                </a:solidFill>
                <a:latin typeface="メイリオ" panose="020B0604030504040204" pitchFamily="50" charset="-128"/>
                <a:ea typeface="メイリオ" panose="020B0604030504040204" pitchFamily="50" charset="-128"/>
              </a:rPr>
              <a:t>のピンアサイン</a:t>
            </a:r>
            <a:endParaRPr lang="ja-JP" altLang="en-US" sz="2400" dirty="0">
              <a:latin typeface="メイリオ" panose="020B0604030504040204" pitchFamily="50" charset="-128"/>
              <a:ea typeface="メイリオ" panose="020B0604030504040204" pitchFamily="50" charset="-128"/>
            </a:endParaRPr>
          </a:p>
        </p:txBody>
      </p:sp>
      <p:sp>
        <p:nvSpPr>
          <p:cNvPr id="12" name="スライド番号プレースホルダー 11"/>
          <p:cNvSpPr>
            <a:spLocks noGrp="1"/>
          </p:cNvSpPr>
          <p:nvPr>
            <p:ph type="sldNum" sz="quarter" idx="12"/>
          </p:nvPr>
        </p:nvSpPr>
        <p:spPr/>
        <p:txBody>
          <a:bodyPr/>
          <a:lstStyle/>
          <a:p>
            <a:fld id="{B030202A-DB85-4EFC-835A-755258E4A586}" type="slidenum">
              <a:rPr kumimoji="1" lang="ja-JP" altLang="en-US" smtClean="0"/>
              <a:t>28</a:t>
            </a:fld>
            <a:endParaRPr kumimoji="1" lang="ja-JP" altLang="en-US"/>
          </a:p>
        </p:txBody>
      </p:sp>
      <p:graphicFrame>
        <p:nvGraphicFramePr>
          <p:cNvPr id="2" name="表 1"/>
          <p:cNvGraphicFramePr>
            <a:graphicFrameLocks noGrp="1"/>
          </p:cNvGraphicFramePr>
          <p:nvPr/>
        </p:nvGraphicFramePr>
        <p:xfrm>
          <a:off x="412952" y="909638"/>
          <a:ext cx="7610170" cy="4531995"/>
        </p:xfrm>
        <a:graphic>
          <a:graphicData uri="http://schemas.openxmlformats.org/drawingml/2006/table">
            <a:tbl>
              <a:tblPr/>
              <a:tblGrid>
                <a:gridCol w="1271346">
                  <a:extLst>
                    <a:ext uri="{9D8B030D-6E8A-4147-A177-3AD203B41FA5}">
                      <a16:colId xmlns:a16="http://schemas.microsoft.com/office/drawing/2014/main" val="1263208164"/>
                    </a:ext>
                  </a:extLst>
                </a:gridCol>
                <a:gridCol w="1262393">
                  <a:extLst>
                    <a:ext uri="{9D8B030D-6E8A-4147-A177-3AD203B41FA5}">
                      <a16:colId xmlns:a16="http://schemas.microsoft.com/office/drawing/2014/main" val="3946301425"/>
                    </a:ext>
                  </a:extLst>
                </a:gridCol>
                <a:gridCol w="1262393">
                  <a:extLst>
                    <a:ext uri="{9D8B030D-6E8A-4147-A177-3AD203B41FA5}">
                      <a16:colId xmlns:a16="http://schemas.microsoft.com/office/drawing/2014/main" val="2910503597"/>
                    </a:ext>
                  </a:extLst>
                </a:gridCol>
                <a:gridCol w="1271346">
                  <a:extLst>
                    <a:ext uri="{9D8B030D-6E8A-4147-A177-3AD203B41FA5}">
                      <a16:colId xmlns:a16="http://schemas.microsoft.com/office/drawing/2014/main" val="3928543638"/>
                    </a:ext>
                  </a:extLst>
                </a:gridCol>
                <a:gridCol w="1271346">
                  <a:extLst>
                    <a:ext uri="{9D8B030D-6E8A-4147-A177-3AD203B41FA5}">
                      <a16:colId xmlns:a16="http://schemas.microsoft.com/office/drawing/2014/main" val="2480530313"/>
                    </a:ext>
                  </a:extLst>
                </a:gridCol>
                <a:gridCol w="1271346">
                  <a:extLst>
                    <a:ext uri="{9D8B030D-6E8A-4147-A177-3AD203B41FA5}">
                      <a16:colId xmlns:a16="http://schemas.microsoft.com/office/drawing/2014/main" val="3243095810"/>
                    </a:ext>
                  </a:extLst>
                </a:gridCol>
              </a:tblGrid>
              <a:tr h="238125">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ピアイン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モード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アナログ</a:t>
                      </a:r>
                      <a:br>
                        <a:rPr lang="ja-JP" altLang="en-US" sz="1800" b="0" i="0" u="none" strike="noStrike">
                          <a:solidFill>
                            <a:srgbClr val="000000"/>
                          </a:solidFill>
                          <a:effectLst/>
                          <a:latin typeface="メイリオ" panose="020B0604030504040204" pitchFamily="50" charset="-128"/>
                          <a:ea typeface="メイリオ" panose="020B0604030504040204" pitchFamily="50" charset="-128"/>
                        </a:rPr>
                      </a:b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外部接続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924826678"/>
                  </a:ext>
                </a:extLst>
              </a:tr>
              <a:tr h="238125">
                <a:tc>
                  <a:txBody>
                    <a:bodyPr/>
                    <a:lstStyle/>
                    <a:p>
                      <a:pPr algn="ctr" fontAlgn="ctr"/>
                      <a:r>
                        <a:rPr lang="en-US" sz="1800" b="0" i="0" u="none" strike="noStrike" dirty="0" err="1">
                          <a:solidFill>
                            <a:srgbClr val="000000"/>
                          </a:solidFill>
                          <a:effectLst/>
                          <a:latin typeface="メイリオ" panose="020B0604030504040204" pitchFamily="50" charset="-128"/>
                          <a:ea typeface="メイリオ" panose="020B0604030504040204" pitchFamily="50" charset="-128"/>
                        </a:rPr>
                        <a:t>micro:bit</a:t>
                      </a:r>
                      <a:endParaRPr 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規定値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 Off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モーター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距離計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13924"/>
                  </a:ext>
                </a:extLst>
              </a:tr>
              <a:tr h="238125">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P3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8417438"/>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PWMA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757256"/>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452324"/>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ボタン</a:t>
                      </a:r>
                      <a:r>
                        <a:rPr lang="en-US" sz="1800" b="0" i="0" u="none" strike="noStrike">
                          <a:solidFill>
                            <a:srgbClr val="000000"/>
                          </a:solidFill>
                          <a:effectLst/>
                          <a:latin typeface="メイリオ" panose="020B0604030504040204" pitchFamily="50" charset="-128"/>
                          <a:ea typeface="メイリオ"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ボタン</a:t>
                      </a:r>
                      <a:r>
                        <a:rPr lang="en-US" sz="18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206619"/>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AIN2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497313"/>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AIN1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694254"/>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PWMB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500848"/>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44927"/>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BIN1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705899"/>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BIN2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568906"/>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ボタン</a:t>
                      </a:r>
                      <a:r>
                        <a:rPr lang="en-US" sz="1800" b="0" i="0" u="none" strike="noStrike">
                          <a:solidFill>
                            <a:srgbClr val="000000"/>
                          </a:solidFill>
                          <a:effectLst/>
                          <a:latin typeface="メイリオ" panose="020B0604030504040204" pitchFamily="50" charset="-128"/>
                          <a:ea typeface="メイリオ"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ボタン</a:t>
                      </a:r>
                      <a:r>
                        <a:rPr lang="en-US" sz="1800" b="0" i="0" u="none" strike="noStrike">
                          <a:solidFill>
                            <a:srgbClr val="000000"/>
                          </a:solidFill>
                          <a:effectLst/>
                          <a:latin typeface="メイリオ" panose="020B0604030504040204" pitchFamily="50" charset="-128"/>
                          <a:ea typeface="メイリオ"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843627"/>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108169"/>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アナログ</a:t>
                      </a:r>
                      <a:b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出力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351210"/>
                  </a:ext>
                </a:extLst>
              </a:tr>
            </a:tbl>
          </a:graphicData>
        </a:graphic>
      </p:graphicFrame>
      <p:pic>
        <p:nvPicPr>
          <p:cNvPr id="3" name="図 2"/>
          <p:cNvPicPr>
            <a:picLocks noChangeAspect="1"/>
          </p:cNvPicPr>
          <p:nvPr/>
        </p:nvPicPr>
        <p:blipFill>
          <a:blip r:embed="rId3"/>
          <a:stretch>
            <a:fillRect/>
          </a:stretch>
        </p:blipFill>
        <p:spPr>
          <a:xfrm>
            <a:off x="617587" y="6106767"/>
            <a:ext cx="3600450" cy="523875"/>
          </a:xfrm>
          <a:prstGeom prst="rect">
            <a:avLst/>
          </a:prstGeom>
        </p:spPr>
      </p:pic>
      <p:sp>
        <p:nvSpPr>
          <p:cNvPr id="5" name="テキスト ボックス 4"/>
          <p:cNvSpPr txBox="1"/>
          <p:nvPr/>
        </p:nvSpPr>
        <p:spPr>
          <a:xfrm>
            <a:off x="4380271" y="6033185"/>
            <a:ext cx="4135079" cy="646331"/>
          </a:xfrm>
          <a:prstGeom prst="rect">
            <a:avLst/>
          </a:prstGeom>
          <a:noFill/>
          <a:ln w="15875">
            <a:noFill/>
          </a:ln>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LED</a:t>
            </a:r>
            <a:r>
              <a:rPr kumimoji="1" lang="ja-JP" altLang="en-US" dirty="0">
                <a:latin typeface="メイリオ" panose="020B0604030504040204" pitchFamily="50" charset="-128"/>
                <a:ea typeface="メイリオ" panose="020B0604030504040204" pitchFamily="50" charset="-128"/>
              </a:rPr>
              <a:t>列を</a:t>
            </a:r>
            <a:r>
              <a:rPr kumimoji="1" lang="en-US" altLang="ja-JP" dirty="0">
                <a:latin typeface="メイリオ" panose="020B0604030504040204" pitchFamily="50" charset="-128"/>
                <a:ea typeface="メイリオ" panose="020B0604030504040204" pitchFamily="50" charset="-128"/>
              </a:rPr>
              <a:t>I/O</a:t>
            </a:r>
            <a:r>
              <a:rPr kumimoji="1" lang="ja-JP" altLang="en-US" dirty="0">
                <a:latin typeface="メイリオ" panose="020B0604030504040204" pitchFamily="50" charset="-128"/>
                <a:ea typeface="メイリオ" panose="020B0604030504040204" pitchFamily="50" charset="-128"/>
              </a:rPr>
              <a:t>として使う場合は、</a:t>
            </a:r>
            <a:r>
              <a:rPr kumimoji="1" lang="en-US" altLang="ja-JP" dirty="0">
                <a:latin typeface="メイリオ" panose="020B0604030504040204" pitchFamily="50" charset="-128"/>
                <a:ea typeface="メイリオ" panose="020B0604030504040204" pitchFamily="50" charset="-128"/>
              </a:rPr>
              <a:t>LED(</a:t>
            </a:r>
            <a:r>
              <a:rPr kumimoji="1" lang="ja-JP" altLang="en-US" dirty="0">
                <a:latin typeface="メイリオ" panose="020B0604030504040204" pitchFamily="50" charset="-128"/>
                <a:ea typeface="メイリオ" panose="020B0604030504040204" pitchFamily="50" charset="-128"/>
              </a:rPr>
              <a:t>表示</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をオフにして</a:t>
            </a:r>
          </a:p>
        </p:txBody>
      </p:sp>
    </p:spTree>
    <p:extLst>
      <p:ext uri="{BB962C8B-B14F-4D97-AF65-F5344CB8AC3E}">
        <p14:creationId xmlns:p14="http://schemas.microsoft.com/office/powerpoint/2010/main" val="3564205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6141" y="331876"/>
            <a:ext cx="7886700" cy="499398"/>
          </a:xfrm>
        </p:spPr>
        <p:txBody>
          <a:bodyPr>
            <a:noAutofit/>
          </a:bodyPr>
          <a:lstStyle/>
          <a:p>
            <a:r>
              <a:rPr kumimoji="1" lang="ja-JP" altLang="en-US" sz="3200" dirty="0">
                <a:latin typeface="メイリオ" panose="020B0604030504040204" pitchFamily="50" charset="-128"/>
                <a:ea typeface="メイリオ" panose="020B0604030504040204" pitchFamily="50" charset="-128"/>
              </a:rPr>
              <a:t>サーボモーター</a:t>
            </a:r>
            <a:r>
              <a:rPr lang="ja-JP" altLang="en-US" sz="3200" dirty="0">
                <a:latin typeface="メイリオ" panose="020B0604030504040204" pitchFamily="50" charset="-128"/>
                <a:ea typeface="メイリオ" panose="020B0604030504040204" pitchFamily="50" charset="-128"/>
              </a:rPr>
              <a:t>と</a:t>
            </a:r>
            <a:r>
              <a:rPr lang="en-US" altLang="ja-JP" sz="3200" dirty="0" err="1">
                <a:latin typeface="メイリオ" panose="020B0604030504040204" pitchFamily="50" charset="-128"/>
                <a:ea typeface="メイリオ" panose="020B0604030504040204" pitchFamily="50" charset="-128"/>
              </a:rPr>
              <a:t>micro:bit</a:t>
            </a:r>
            <a:r>
              <a:rPr lang="ja-JP" altLang="en-US" sz="3200" dirty="0">
                <a:latin typeface="メイリオ" panose="020B0604030504040204" pitchFamily="50" charset="-128"/>
                <a:ea typeface="メイリオ" panose="020B0604030504040204" pitchFamily="50" charset="-128"/>
              </a:rPr>
              <a:t>の接続</a:t>
            </a:r>
            <a:endParaRPr kumimoji="1" lang="ja-JP" altLang="en-US" sz="32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7825152" y="6339761"/>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29</a:t>
            </a:fld>
            <a:r>
              <a:rPr kumimoji="1" lang="ja-JP" altLang="en-US" dirty="0">
                <a:latin typeface="メイリオ" panose="020B0604030504040204" pitchFamily="50" charset="-128"/>
                <a:ea typeface="メイリオ" panose="020B0604030504040204" pitchFamily="50" charset="-128"/>
              </a:rPr>
              <a:t>ページ</a:t>
            </a:r>
          </a:p>
        </p:txBody>
      </p:sp>
      <p:pic>
        <p:nvPicPr>
          <p:cNvPr id="6" name="図 5"/>
          <p:cNvPicPr>
            <a:picLocks noChangeAspect="1"/>
          </p:cNvPicPr>
          <p:nvPr/>
        </p:nvPicPr>
        <p:blipFill>
          <a:blip r:embed="rId3"/>
          <a:stretch>
            <a:fillRect/>
          </a:stretch>
        </p:blipFill>
        <p:spPr>
          <a:xfrm>
            <a:off x="2786555" y="4219962"/>
            <a:ext cx="2361905" cy="2146032"/>
          </a:xfrm>
          <a:prstGeom prst="rect">
            <a:avLst/>
          </a:prstGeom>
        </p:spPr>
      </p:pic>
      <p:pic>
        <p:nvPicPr>
          <p:cNvPr id="3" name="図 2"/>
          <p:cNvPicPr>
            <a:picLocks noChangeAspect="1"/>
          </p:cNvPicPr>
          <p:nvPr/>
        </p:nvPicPr>
        <p:blipFill>
          <a:blip r:embed="rId4"/>
          <a:stretch>
            <a:fillRect/>
          </a:stretch>
        </p:blipFill>
        <p:spPr>
          <a:xfrm>
            <a:off x="412319" y="4567108"/>
            <a:ext cx="1994328" cy="1618318"/>
          </a:xfrm>
          <a:prstGeom prst="rect">
            <a:avLst/>
          </a:prstGeom>
        </p:spPr>
      </p:pic>
      <p:pic>
        <p:nvPicPr>
          <p:cNvPr id="5" name="図 4"/>
          <p:cNvPicPr>
            <a:picLocks noChangeAspect="1"/>
          </p:cNvPicPr>
          <p:nvPr/>
        </p:nvPicPr>
        <p:blipFill>
          <a:blip r:embed="rId5"/>
          <a:stretch>
            <a:fillRect/>
          </a:stretch>
        </p:blipFill>
        <p:spPr>
          <a:xfrm>
            <a:off x="181571" y="920530"/>
            <a:ext cx="6333236" cy="2874170"/>
          </a:xfrm>
          <a:prstGeom prst="rect">
            <a:avLst/>
          </a:prstGeom>
        </p:spPr>
      </p:pic>
      <p:cxnSp>
        <p:nvCxnSpPr>
          <p:cNvPr id="10" name="直線コネクタ 9"/>
          <p:cNvCxnSpPr/>
          <p:nvPr/>
        </p:nvCxnSpPr>
        <p:spPr>
          <a:xfrm>
            <a:off x="4677076" y="5421315"/>
            <a:ext cx="63366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5299002" y="2357615"/>
            <a:ext cx="11737" cy="30637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419181" y="5067372"/>
            <a:ext cx="1044104" cy="707886"/>
          </a:xfrm>
          <a:prstGeom prst="rect">
            <a:avLst/>
          </a:prstGeom>
          <a:noFill/>
        </p:spPr>
        <p:txBody>
          <a:bodyPr wrap="square" rtlCol="0">
            <a:spAutoFit/>
          </a:bodyPr>
          <a:lstStyle/>
          <a:p>
            <a:r>
              <a:rPr kumimoji="1" lang="en-US" altLang="ja-JP" sz="4000" dirty="0">
                <a:latin typeface="メイリオ" panose="020B0604030504040204" pitchFamily="50" charset="-128"/>
                <a:ea typeface="メイリオ" panose="020B0604030504040204" pitchFamily="50" charset="-128"/>
              </a:rPr>
              <a:t>0V</a:t>
            </a:r>
            <a:endParaRPr kumimoji="1" lang="ja-JP" altLang="en-US" sz="4000" dirty="0">
              <a:latin typeface="メイリオ" panose="020B0604030504040204" pitchFamily="50" charset="-128"/>
              <a:ea typeface="メイリオ" panose="020B0604030504040204" pitchFamily="50" charset="-128"/>
            </a:endParaRPr>
          </a:p>
        </p:txBody>
      </p:sp>
      <p:cxnSp>
        <p:nvCxnSpPr>
          <p:cNvPr id="15" name="直線コネクタ 14"/>
          <p:cNvCxnSpPr>
            <a:endCxn id="6" idx="3"/>
          </p:cNvCxnSpPr>
          <p:nvPr/>
        </p:nvCxnSpPr>
        <p:spPr>
          <a:xfrm>
            <a:off x="4677076" y="5274995"/>
            <a:ext cx="471384" cy="1798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cxnSpLocks/>
          </p:cNvCxnSpPr>
          <p:nvPr/>
        </p:nvCxnSpPr>
        <p:spPr>
          <a:xfrm flipV="1">
            <a:off x="5037887" y="4534847"/>
            <a:ext cx="0" cy="71006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104356" y="3622431"/>
            <a:ext cx="1044104" cy="707886"/>
          </a:xfrm>
          <a:prstGeom prst="rect">
            <a:avLst/>
          </a:prstGeom>
          <a:noFill/>
        </p:spPr>
        <p:txBody>
          <a:bodyPr wrap="square" rtlCol="0">
            <a:spAutoFit/>
          </a:bodyPr>
          <a:lstStyle/>
          <a:p>
            <a:r>
              <a:rPr kumimoji="1" lang="en-US" altLang="ja-JP" sz="4000" dirty="0">
                <a:latin typeface="メイリオ" panose="020B0604030504040204" pitchFamily="50" charset="-128"/>
                <a:ea typeface="メイリオ" panose="020B0604030504040204" pitchFamily="50" charset="-128"/>
              </a:rPr>
              <a:t>3V</a:t>
            </a:r>
            <a:endParaRPr kumimoji="1" lang="ja-JP" altLang="en-US" sz="4000" dirty="0">
              <a:latin typeface="メイリオ" panose="020B0604030504040204" pitchFamily="50" charset="-128"/>
              <a:ea typeface="メイリオ" panose="020B0604030504040204" pitchFamily="50" charset="-128"/>
            </a:endParaRPr>
          </a:p>
        </p:txBody>
      </p:sp>
      <p:cxnSp>
        <p:nvCxnSpPr>
          <p:cNvPr id="20" name="直線コネクタ 19"/>
          <p:cNvCxnSpPr>
            <a:cxnSpLocks/>
          </p:cNvCxnSpPr>
          <p:nvPr/>
        </p:nvCxnSpPr>
        <p:spPr>
          <a:xfrm flipH="1" flipV="1">
            <a:off x="1499620" y="2357615"/>
            <a:ext cx="3227304" cy="2709757"/>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994328" y="3826961"/>
            <a:ext cx="1649924" cy="707886"/>
          </a:xfrm>
          <a:prstGeom prst="rect">
            <a:avLst/>
          </a:prstGeom>
          <a:noFill/>
        </p:spPr>
        <p:txBody>
          <a:bodyPr wrap="square" rtlCol="0">
            <a:spAutoFit/>
          </a:bodyPr>
          <a:lstStyle/>
          <a:p>
            <a:r>
              <a:rPr lang="en-US" altLang="ja-JP" sz="4000" dirty="0">
                <a:latin typeface="メイリオ" panose="020B0604030504040204" pitchFamily="50" charset="-128"/>
                <a:ea typeface="メイリオ" panose="020B0604030504040204" pitchFamily="50" charset="-128"/>
              </a:rPr>
              <a:t>0(P0)</a:t>
            </a:r>
            <a:endParaRPr kumimoji="1" lang="ja-JP" altLang="en-US" sz="4000" dirty="0">
              <a:latin typeface="メイリオ" panose="020B0604030504040204" pitchFamily="50" charset="-128"/>
              <a:ea typeface="メイリオ" panose="020B0604030504040204" pitchFamily="50" charset="-128"/>
            </a:endParaRPr>
          </a:p>
        </p:txBody>
      </p:sp>
      <p:cxnSp>
        <p:nvCxnSpPr>
          <p:cNvPr id="8" name="直線コネクタ 7">
            <a:extLst>
              <a:ext uri="{FF2B5EF4-FFF2-40B4-BE49-F238E27FC236}">
                <a16:creationId xmlns:a16="http://schemas.microsoft.com/office/drawing/2014/main" id="{CD1C8262-84C1-477C-A8A1-2D19784BE12D}"/>
              </a:ext>
            </a:extLst>
          </p:cNvPr>
          <p:cNvCxnSpPr>
            <a:cxnSpLocks/>
          </p:cNvCxnSpPr>
          <p:nvPr/>
        </p:nvCxnSpPr>
        <p:spPr>
          <a:xfrm flipH="1">
            <a:off x="5017798" y="4534847"/>
            <a:ext cx="91210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A381096B-4638-7902-18A0-3603B71AC501}"/>
              </a:ext>
            </a:extLst>
          </p:cNvPr>
          <p:cNvSpPr txBox="1"/>
          <p:nvPr/>
        </p:nvSpPr>
        <p:spPr>
          <a:xfrm>
            <a:off x="5895584" y="3883956"/>
            <a:ext cx="2884312" cy="954107"/>
          </a:xfrm>
          <a:prstGeom prst="rect">
            <a:avLst/>
          </a:prstGeom>
          <a:noFill/>
          <a:ln w="57150">
            <a:solidFill>
              <a:schemeClr val="tx1"/>
            </a:solidFill>
          </a:ln>
        </p:spPr>
        <p:txBody>
          <a:bodyPr wrap="square" rtlCol="0">
            <a:spAutoFit/>
          </a:bodyPr>
          <a:lstStyle/>
          <a:p>
            <a:pPr algn="ctr"/>
            <a:r>
              <a:rPr kumimoji="1" lang="ja-JP" altLang="en-US" sz="2800" dirty="0">
                <a:latin typeface="メイリオ" panose="020B0604030504040204" pitchFamily="50" charset="-128"/>
                <a:ea typeface="メイリオ" panose="020B0604030504040204" pitchFamily="50" charset="-128"/>
              </a:rPr>
              <a:t>電池ボックス</a:t>
            </a:r>
            <a:br>
              <a:rPr kumimoji="1" lang="ja-JP" altLang="en-US" sz="2800" dirty="0">
                <a:latin typeface="メイリオ" panose="020B0604030504040204" pitchFamily="50" charset="-128"/>
                <a:ea typeface="メイリオ" panose="020B0604030504040204" pitchFamily="50" charset="-128"/>
              </a:rPr>
            </a:br>
            <a:r>
              <a:rPr kumimoji="1" lang="en-US" altLang="ja-JP" sz="2800" dirty="0">
                <a:latin typeface="メイリオ" panose="020B0604030504040204" pitchFamily="50" charset="-128"/>
                <a:ea typeface="メイリオ" panose="020B0604030504040204" pitchFamily="50" charset="-128"/>
              </a:rPr>
              <a:t>4.5V</a:t>
            </a:r>
            <a:endParaRPr kumimoji="1" lang="ja-JP" altLang="en-US" sz="2800" dirty="0">
              <a:latin typeface="メイリオ" panose="020B0604030504040204" pitchFamily="50" charset="-128"/>
              <a:ea typeface="メイリオ" panose="020B0604030504040204" pitchFamily="50" charset="-128"/>
            </a:endParaRPr>
          </a:p>
        </p:txBody>
      </p:sp>
      <p:cxnSp>
        <p:nvCxnSpPr>
          <p:cNvPr id="13" name="直線コネクタ 12">
            <a:extLst>
              <a:ext uri="{FF2B5EF4-FFF2-40B4-BE49-F238E27FC236}">
                <a16:creationId xmlns:a16="http://schemas.microsoft.com/office/drawing/2014/main" id="{7C071C8C-113A-1BB6-3B38-FA297179E6A5}"/>
              </a:ext>
            </a:extLst>
          </p:cNvPr>
          <p:cNvCxnSpPr/>
          <p:nvPr/>
        </p:nvCxnSpPr>
        <p:spPr>
          <a:xfrm>
            <a:off x="5296241" y="4148298"/>
            <a:ext cx="63366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595A4EFB-CBCB-6778-8A04-378AA8678B5C}"/>
              </a:ext>
            </a:extLst>
          </p:cNvPr>
          <p:cNvSpPr txBox="1"/>
          <p:nvPr/>
        </p:nvSpPr>
        <p:spPr>
          <a:xfrm>
            <a:off x="6435395" y="5208669"/>
            <a:ext cx="2153969" cy="1015663"/>
          </a:xfrm>
          <a:prstGeom prst="rect">
            <a:avLst/>
          </a:prstGeom>
          <a:noFill/>
        </p:spPr>
        <p:txBody>
          <a:bodyPr wrap="square" rtlCol="0">
            <a:spAutoFit/>
          </a:bodyPr>
          <a:lstStyle/>
          <a:p>
            <a:r>
              <a:rPr lang="ja-JP" altLang="en-US" sz="2000" dirty="0">
                <a:solidFill>
                  <a:srgbClr val="FF0000"/>
                </a:solidFill>
                <a:latin typeface="メイリオ" panose="020B0604030504040204" pitchFamily="50" charset="-128"/>
                <a:ea typeface="メイリオ" panose="020B0604030504040204" pitchFamily="50" charset="-128"/>
              </a:rPr>
              <a:t>必要に応じてブレッドボードを使用します</a:t>
            </a:r>
            <a:r>
              <a:rPr lang="ja-JP" altLang="en-US" sz="2000"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2904264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842214" y="330152"/>
            <a:ext cx="6063175"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lang="ja-JP" altLang="en-US" sz="2400" dirty="0">
                <a:solidFill>
                  <a:schemeClr val="tx1"/>
                </a:solidFill>
                <a:latin typeface="メイリオ" panose="020B0604030504040204" pitchFamily="50" charset="-128"/>
                <a:ea typeface="メイリオ" panose="020B0604030504040204" pitchFamily="50" charset="-128"/>
              </a:rPr>
              <a:t> </a:t>
            </a:r>
            <a:r>
              <a:rPr kumimoji="1" lang="en-US" altLang="ja-JP" sz="2400" dirty="0" err="1">
                <a:solidFill>
                  <a:schemeClr val="tx1"/>
                </a:solidFill>
                <a:latin typeface="メイリオ" panose="020B0604030504040204" pitchFamily="50" charset="-128"/>
                <a:ea typeface="メイリオ" panose="020B0604030504040204" pitchFamily="50" charset="-128"/>
              </a:rPr>
              <a:t>micro:bit</a:t>
            </a:r>
            <a:r>
              <a:rPr kumimoji="1" lang="ja-JP" altLang="en-US" sz="2400" dirty="0">
                <a:solidFill>
                  <a:schemeClr val="tx1"/>
                </a:solidFill>
                <a:latin typeface="メイリオ" panose="020B0604030504040204" pitchFamily="50" charset="-128"/>
                <a:ea typeface="メイリオ" panose="020B0604030504040204" pitchFamily="50" charset="-128"/>
              </a:rPr>
              <a:t>の</a:t>
            </a:r>
            <a:r>
              <a:rPr lang="ja-JP" altLang="en-US" sz="2400" dirty="0">
                <a:solidFill>
                  <a:schemeClr val="tx1"/>
                </a:solidFill>
                <a:latin typeface="メイリオ" panose="020B0604030504040204" pitchFamily="50" charset="-128"/>
                <a:ea typeface="メイリオ" panose="020B0604030504040204" pitchFamily="50" charset="-128"/>
              </a:rPr>
              <a:t>ハードウェア</a:t>
            </a:r>
            <a:endParaRPr kumimoji="1" lang="ja-JP" altLang="en-US" sz="2400" dirty="0">
              <a:latin typeface="メイリオ" panose="020B0604030504040204" pitchFamily="50" charset="-128"/>
              <a:ea typeface="メイリオ" panose="020B0604030504040204"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85" y="878807"/>
            <a:ext cx="7038975"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7594601" y="2074913"/>
            <a:ext cx="1219200" cy="584775"/>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電池</a:t>
            </a:r>
            <a:br>
              <a:rPr kumimoji="1" lang="ja-JP" altLang="en-US"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コネクタ</a:t>
            </a:r>
          </a:p>
        </p:txBody>
      </p:sp>
      <p:sp>
        <p:nvSpPr>
          <p:cNvPr id="8" name="テキスト ボックス 7"/>
          <p:cNvSpPr txBox="1"/>
          <p:nvPr/>
        </p:nvSpPr>
        <p:spPr>
          <a:xfrm>
            <a:off x="7264401" y="801858"/>
            <a:ext cx="1879599" cy="830997"/>
          </a:xfrm>
          <a:prstGeom prst="rect">
            <a:avLst/>
          </a:prstGeom>
          <a:noFill/>
        </p:spPr>
        <p:txBody>
          <a:bodyPr wrap="square" rtlCol="0">
            <a:spAutoFit/>
          </a:bodyPr>
          <a:lstStyle/>
          <a:p>
            <a:r>
              <a:rPr kumimoji="1" lang="en-US" altLang="ja-JP" sz="1600" dirty="0">
                <a:latin typeface="メイリオ" panose="020B0604030504040204" pitchFamily="50" charset="-128"/>
                <a:ea typeface="メイリオ" panose="020B0604030504040204" pitchFamily="50" charset="-128"/>
              </a:rPr>
              <a:t>USB</a:t>
            </a:r>
            <a:r>
              <a:rPr kumimoji="1" lang="ja-JP" altLang="en-US" sz="1600" dirty="0">
                <a:latin typeface="メイリオ" panose="020B0604030504040204" pitchFamily="50" charset="-128"/>
                <a:ea typeface="メイリオ" panose="020B0604030504040204" pitchFamily="50" charset="-128"/>
              </a:rPr>
              <a:t>コネクタ</a:t>
            </a:r>
            <a:br>
              <a:rPr kumimoji="1" lang="en-US" altLang="ja-JP" sz="1600" dirty="0">
                <a:latin typeface="メイリオ" panose="020B0604030504040204" pitchFamily="50" charset="-128"/>
                <a:ea typeface="メイリオ" panose="020B0604030504040204" pitchFamily="50" charset="-128"/>
              </a:rPr>
            </a:b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プログラム転送</a:t>
            </a:r>
            <a:r>
              <a:rPr kumimoji="1" lang="en-US" altLang="ja-JP" sz="1600" dirty="0">
                <a:latin typeface="メイリオ" panose="020B0604030504040204" pitchFamily="50" charset="-128"/>
                <a:ea typeface="メイリオ" panose="020B0604030504040204" pitchFamily="50" charset="-128"/>
              </a:rPr>
              <a:t>/</a:t>
            </a:r>
            <a:br>
              <a:rPr kumimoji="1" lang="ja-JP" altLang="en-US"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電源</a:t>
            </a:r>
            <a:r>
              <a:rPr kumimoji="1" lang="en-US" altLang="ja-JP" sz="1600" dirty="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539344" y="4738284"/>
            <a:ext cx="1219200" cy="584775"/>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加速度・</a:t>
            </a:r>
            <a:br>
              <a:rPr lang="ja-JP" altLang="en-US"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方位センサ</a:t>
            </a:r>
            <a:endParaRPr kumimoji="1" lang="ja-JP" altLang="en-US" sz="16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6306457" y="4753932"/>
            <a:ext cx="2438400" cy="584775"/>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ピン</a:t>
            </a:r>
            <a:r>
              <a:rPr kumimoji="1" lang="ja-JP" altLang="en-US" sz="1600" dirty="0">
                <a:latin typeface="メイリオ" panose="020B0604030504040204" pitchFamily="50" charset="-128"/>
                <a:ea typeface="メイリオ" panose="020B0604030504040204" pitchFamily="50" charset="-128"/>
              </a:rPr>
              <a:t>エッジコネクター</a:t>
            </a:r>
            <a:br>
              <a:rPr kumimoji="1" lang="ja-JP" altLang="en-US" sz="1600" dirty="0">
                <a:latin typeface="メイリオ" panose="020B0604030504040204" pitchFamily="50" charset="-128"/>
                <a:ea typeface="メイリオ" panose="020B0604030504040204" pitchFamily="50" charset="-128"/>
              </a:rPr>
            </a:b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外部インタフェース</a:t>
            </a:r>
            <a:r>
              <a:rPr kumimoji="1" lang="en-US" altLang="ja-JP" sz="1600" dirty="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2273219" y="5627599"/>
            <a:ext cx="1683657"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表</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おもて</a:t>
            </a:r>
            <a:r>
              <a:rPr lang="en-US" altLang="ja-JP" sz="2000" dirty="0">
                <a:latin typeface="メイリオ" panose="020B0604030504040204" pitchFamily="50" charset="-128"/>
                <a:ea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endParaRPr>
          </a:p>
        </p:txBody>
      </p:sp>
      <p:cxnSp>
        <p:nvCxnSpPr>
          <p:cNvPr id="12" name="直線矢印コネクタ 11"/>
          <p:cNvCxnSpPr/>
          <p:nvPr/>
        </p:nvCxnSpPr>
        <p:spPr>
          <a:xfrm>
            <a:off x="6585857" y="1632857"/>
            <a:ext cx="0" cy="546113"/>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4" name="テキスト ボックス 13"/>
          <p:cNvSpPr txBox="1"/>
          <p:nvPr/>
        </p:nvSpPr>
        <p:spPr>
          <a:xfrm>
            <a:off x="6095833" y="1148286"/>
            <a:ext cx="996127" cy="584775"/>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リセット</a:t>
            </a:r>
            <a:br>
              <a:rPr kumimoji="1" lang="ja-JP" altLang="en-US"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ボタン</a:t>
            </a:r>
          </a:p>
        </p:txBody>
      </p:sp>
      <p:sp>
        <p:nvSpPr>
          <p:cNvPr id="15" name="テキスト ボックス 14"/>
          <p:cNvSpPr txBox="1"/>
          <p:nvPr/>
        </p:nvSpPr>
        <p:spPr>
          <a:xfrm>
            <a:off x="671286" y="3221541"/>
            <a:ext cx="870857" cy="584775"/>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ボタン</a:t>
            </a:r>
            <a:br>
              <a:rPr kumimoji="1" lang="en-US" altLang="ja-JP" sz="1600" dirty="0">
                <a:latin typeface="メイリオ" panose="020B0604030504040204" pitchFamily="50" charset="-128"/>
                <a:ea typeface="メイリオ" panose="020B0604030504040204" pitchFamily="50" charset="-128"/>
              </a:rPr>
            </a:br>
            <a:r>
              <a:rPr kumimoji="1" lang="en-US" altLang="ja-JP" sz="1600" dirty="0">
                <a:latin typeface="メイリオ" panose="020B0604030504040204" pitchFamily="50" charset="-128"/>
                <a:ea typeface="メイリオ" panose="020B0604030504040204" pitchFamily="50" charset="-128"/>
              </a:rPr>
              <a:t>A</a:t>
            </a:r>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B</a:t>
            </a:r>
            <a:endParaRPr kumimoji="1" lang="ja-JP" altLang="en-US" sz="1600"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3775445" y="1048080"/>
            <a:ext cx="1219200" cy="584775"/>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無線</a:t>
            </a:r>
            <a:br>
              <a:rPr lang="ja-JP" altLang="en-US"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アンテナ</a:t>
            </a:r>
            <a:endParaRPr kumimoji="1" lang="ja-JP" altLang="en-US" sz="1600"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3446978" y="4731991"/>
            <a:ext cx="1019796" cy="400110"/>
          </a:xfrm>
          <a:prstGeom prst="rect">
            <a:avLst/>
          </a:prstGeom>
          <a:noFill/>
        </p:spPr>
        <p:txBody>
          <a:bodyPr wrap="square" rtlCol="0">
            <a:spAutoFit/>
          </a:bodyPr>
          <a:lstStyle/>
          <a:p>
            <a:r>
              <a:rPr kumimoji="1" lang="en-US" altLang="ja-JP" sz="2000" dirty="0">
                <a:latin typeface="メイリオ" panose="020B0604030504040204" pitchFamily="50" charset="-128"/>
                <a:ea typeface="メイリオ" panose="020B0604030504040204" pitchFamily="50" charset="-128"/>
              </a:rPr>
              <a:t>+    -</a:t>
            </a:r>
            <a:endParaRPr kumimoji="1" lang="ja-JP" altLang="en-US" sz="20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2237157" y="4738284"/>
            <a:ext cx="1389909" cy="830997"/>
          </a:xfrm>
          <a:prstGeom prst="rect">
            <a:avLst/>
          </a:prstGeom>
          <a:noFill/>
        </p:spPr>
        <p:txBody>
          <a:bodyPr wrap="square" rtlCol="0">
            <a:spAutoFit/>
          </a:bodyPr>
          <a:lstStyle/>
          <a:p>
            <a:r>
              <a:rPr lang="en-US" altLang="ja-JP" sz="1600" dirty="0">
                <a:latin typeface="メイリオ" panose="020B0604030504040204" pitchFamily="50" charset="-128"/>
                <a:ea typeface="メイリオ" panose="020B0604030504040204" pitchFamily="50" charset="-128"/>
              </a:rPr>
              <a:t>5 x 5 LED</a:t>
            </a:r>
            <a:r>
              <a:rPr lang="ja-JP" altLang="en-US" sz="1600" dirty="0">
                <a:latin typeface="メイリオ" panose="020B0604030504040204" pitchFamily="50" charset="-128"/>
                <a:ea typeface="メイリオ" panose="020B0604030504040204" pitchFamily="50" charset="-128"/>
              </a:rPr>
              <a:t>マトリックス</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光センサー</a:t>
            </a:r>
            <a:endParaRPr kumimoji="1" lang="ja-JP" altLang="en-US" sz="16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4854833" y="998559"/>
            <a:ext cx="1342572" cy="830997"/>
          </a:xfrm>
          <a:prstGeom prst="rect">
            <a:avLst/>
          </a:prstGeom>
          <a:noFill/>
        </p:spPr>
        <p:txBody>
          <a:bodyPr wrap="square" rtlCol="0">
            <a:spAutoFit/>
          </a:bodyPr>
          <a:lstStyle/>
          <a:p>
            <a:r>
              <a:rPr kumimoji="1" lang="en-US" altLang="ja-JP" sz="1600" dirty="0">
                <a:latin typeface="メイリオ" panose="020B0604030504040204" pitchFamily="50" charset="-128"/>
                <a:ea typeface="メイリオ" panose="020B0604030504040204" pitchFamily="50" charset="-128"/>
              </a:rPr>
              <a:t>CPU/</a:t>
            </a:r>
            <a:br>
              <a:rPr kumimoji="1" lang="ja-JP" altLang="en-US"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メモリ</a:t>
            </a:r>
            <a:br>
              <a:rPr kumimoji="1"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温度センサ</a:t>
            </a:r>
            <a:endParaRPr kumimoji="1" lang="ja-JP" altLang="en-US" sz="160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5580744" y="5631533"/>
            <a:ext cx="1683657"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裏</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うら</a:t>
            </a:r>
            <a:r>
              <a:rPr lang="en-US" altLang="ja-JP" sz="2000" dirty="0">
                <a:latin typeface="メイリオ" panose="020B0604030504040204" pitchFamily="50" charset="-128"/>
                <a:ea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295647" y="4726131"/>
            <a:ext cx="1977572" cy="830997"/>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デジタル</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アナログ</a:t>
            </a:r>
            <a:br>
              <a:rPr lang="ja-JP" altLang="en-US" sz="1600" dirty="0">
                <a:latin typeface="メイリオ" panose="020B0604030504040204" pitchFamily="50" charset="-128"/>
                <a:ea typeface="メイリオ" panose="020B0604030504040204" pitchFamily="50" charset="-128"/>
              </a:rPr>
            </a:br>
            <a:r>
              <a:rPr lang="en-US" altLang="ja-JP" sz="1600" dirty="0">
                <a:latin typeface="メイリオ" panose="020B0604030504040204" pitchFamily="50" charset="-128"/>
                <a:ea typeface="メイリオ" panose="020B0604030504040204" pitchFamily="50" charset="-128"/>
              </a:rPr>
              <a:t>IO</a:t>
            </a:r>
            <a:r>
              <a:rPr lang="ja-JP" altLang="en-US" sz="1600" dirty="0">
                <a:latin typeface="メイリオ" panose="020B0604030504040204" pitchFamily="50" charset="-128"/>
                <a:ea typeface="メイリオ" panose="020B0604030504040204" pitchFamily="50" charset="-128"/>
              </a:rPr>
              <a:t>リング</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大型ピン</a:t>
            </a:r>
            <a:r>
              <a:rPr kumimoji="1" lang="ja-JP" altLang="en-US" sz="1600" dirty="0">
                <a:latin typeface="メイリオ" panose="020B0604030504040204" pitchFamily="50" charset="-128"/>
                <a:ea typeface="メイリオ" panose="020B0604030504040204" pitchFamily="50" charset="-128"/>
              </a:rPr>
              <a:t>エッジコネクター</a:t>
            </a:r>
            <a:r>
              <a:rPr kumimoji="1" lang="en-US" altLang="ja-JP" sz="1600" dirty="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p:txBody>
      </p:sp>
      <p:sp>
        <p:nvSpPr>
          <p:cNvPr id="3" name="楕円 2"/>
          <p:cNvSpPr/>
          <p:nvPr/>
        </p:nvSpPr>
        <p:spPr>
          <a:xfrm>
            <a:off x="6799006" y="2300748"/>
            <a:ext cx="7374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754761" y="2204883"/>
            <a:ext cx="132735" cy="191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カギ線コネクタ 12"/>
          <p:cNvCxnSpPr>
            <a:endCxn id="5" idx="2"/>
          </p:cNvCxnSpPr>
          <p:nvPr/>
        </p:nvCxnSpPr>
        <p:spPr>
          <a:xfrm rot="10800000">
            <a:off x="6821129" y="2396613"/>
            <a:ext cx="1075110" cy="503797"/>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594600" y="2979187"/>
            <a:ext cx="1219200" cy="584775"/>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電源</a:t>
            </a:r>
            <a:r>
              <a:rPr kumimoji="1" lang="en-US" altLang="ja-JP" sz="1600" dirty="0">
                <a:latin typeface="メイリオ" panose="020B0604030504040204" pitchFamily="50" charset="-128"/>
                <a:ea typeface="メイリオ" panose="020B0604030504040204" pitchFamily="50" charset="-128"/>
              </a:rPr>
              <a:t>LED</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転送中</a:t>
            </a:r>
            <a:r>
              <a:rPr kumimoji="1" lang="en-US" altLang="ja-JP" sz="1600" dirty="0">
                <a:latin typeface="メイリオ" panose="020B0604030504040204" pitchFamily="50" charset="-128"/>
                <a:ea typeface="メイリオ" panose="020B0604030504040204" pitchFamily="50" charset="-128"/>
              </a:rPr>
              <a:t>LED</a:t>
            </a:r>
            <a:endParaRPr kumimoji="1" lang="ja-JP" altLang="en-US" sz="1600" dirty="0">
              <a:latin typeface="メイリオ" panose="020B0604030504040204" pitchFamily="50" charset="-128"/>
              <a:ea typeface="メイリオ" panose="020B0604030504040204" pitchFamily="50" charset="-128"/>
            </a:endParaRPr>
          </a:p>
        </p:txBody>
      </p:sp>
      <p:sp>
        <p:nvSpPr>
          <p:cNvPr id="23" name="スライド番号プレースホルダー 22"/>
          <p:cNvSpPr>
            <a:spLocks noGrp="1"/>
          </p:cNvSpPr>
          <p:nvPr>
            <p:ph type="sldNum" sz="quarter" idx="12"/>
          </p:nvPr>
        </p:nvSpPr>
        <p:spPr/>
        <p:txBody>
          <a:bodyPr/>
          <a:lstStyle/>
          <a:p>
            <a:fld id="{B030202A-DB85-4EFC-835A-755258E4A586}" type="slidenum">
              <a:rPr kumimoji="1" lang="ja-JP" altLang="en-US" smtClean="0"/>
              <a:t>3</a:t>
            </a:fld>
            <a:endParaRPr kumimoji="1" lang="ja-JP" altLang="en-US"/>
          </a:p>
        </p:txBody>
      </p:sp>
    </p:spTree>
    <p:extLst>
      <p:ext uri="{BB962C8B-B14F-4D97-AF65-F5344CB8AC3E}">
        <p14:creationId xmlns:p14="http://schemas.microsoft.com/office/powerpoint/2010/main" val="4042714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6141" y="331876"/>
            <a:ext cx="7886700" cy="499398"/>
          </a:xfrm>
        </p:spPr>
        <p:txBody>
          <a:bodyPr>
            <a:noAutofit/>
          </a:bodyPr>
          <a:lstStyle/>
          <a:p>
            <a:r>
              <a:rPr lang="en-US" altLang="ja-JP" sz="3200" dirty="0" err="1">
                <a:latin typeface="メイリオ" panose="020B0604030504040204" pitchFamily="50" charset="-128"/>
                <a:ea typeface="メイリオ" panose="020B0604030504040204" pitchFamily="50" charset="-128"/>
              </a:rPr>
              <a:t>micro:bit</a:t>
            </a:r>
            <a:r>
              <a:rPr lang="ja-JP" altLang="en-US" sz="3200" dirty="0">
                <a:latin typeface="メイリオ" panose="020B0604030504040204" pitchFamily="50" charset="-128"/>
                <a:ea typeface="メイリオ" panose="020B0604030504040204" pitchFamily="50" charset="-128"/>
              </a:rPr>
              <a:t>のプログラム</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普通</a:t>
            </a:r>
            <a:r>
              <a:rPr lang="en-US" altLang="ja-JP" sz="3200" dirty="0">
                <a:latin typeface="メイリオ" panose="020B0604030504040204" pitchFamily="50" charset="-128"/>
                <a:ea typeface="メイリオ" panose="020B0604030504040204" pitchFamily="50" charset="-128"/>
              </a:rPr>
              <a:t>/360</a:t>
            </a:r>
            <a:r>
              <a:rPr lang="ja-JP" altLang="en-US" sz="3200" dirty="0">
                <a:latin typeface="メイリオ" panose="020B0604030504040204" pitchFamily="50" charset="-128"/>
                <a:ea typeface="メイリオ" panose="020B0604030504040204" pitchFamily="50" charset="-128"/>
              </a:rPr>
              <a:t>度</a:t>
            </a:r>
            <a:r>
              <a:rPr lang="en-US" altLang="ja-JP" sz="3200" dirty="0">
                <a:latin typeface="メイリオ" panose="020B0604030504040204" pitchFamily="50" charset="-128"/>
                <a:ea typeface="メイリオ" panose="020B0604030504040204" pitchFamily="50" charset="-128"/>
              </a:rPr>
              <a:t>)</a:t>
            </a:r>
            <a:endParaRPr kumimoji="1" lang="ja-JP" altLang="en-US" sz="32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7825152" y="6339761"/>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30</a:t>
            </a:fld>
            <a:r>
              <a:rPr kumimoji="1" lang="ja-JP" altLang="en-US" dirty="0">
                <a:latin typeface="メイリオ" panose="020B0604030504040204" pitchFamily="50" charset="-128"/>
                <a:ea typeface="メイリオ" panose="020B0604030504040204" pitchFamily="50" charset="-128"/>
              </a:rPr>
              <a:t>ページ</a:t>
            </a:r>
          </a:p>
        </p:txBody>
      </p:sp>
      <p:pic>
        <p:nvPicPr>
          <p:cNvPr id="9" name="図 8">
            <a:extLst>
              <a:ext uri="{FF2B5EF4-FFF2-40B4-BE49-F238E27FC236}">
                <a16:creationId xmlns:a16="http://schemas.microsoft.com/office/drawing/2014/main" id="{7A49B4E3-B5CE-D641-6294-261F702FB6D7}"/>
              </a:ext>
            </a:extLst>
          </p:cNvPr>
          <p:cNvPicPr>
            <a:picLocks noChangeAspect="1"/>
          </p:cNvPicPr>
          <p:nvPr/>
        </p:nvPicPr>
        <p:blipFill>
          <a:blip r:embed="rId3"/>
          <a:stretch>
            <a:fillRect/>
          </a:stretch>
        </p:blipFill>
        <p:spPr>
          <a:xfrm>
            <a:off x="547531" y="831274"/>
            <a:ext cx="5620534" cy="4105848"/>
          </a:xfrm>
          <a:prstGeom prst="rect">
            <a:avLst/>
          </a:prstGeom>
        </p:spPr>
      </p:pic>
      <p:sp>
        <p:nvSpPr>
          <p:cNvPr id="10" name="テキスト ボックス 9">
            <a:extLst>
              <a:ext uri="{FF2B5EF4-FFF2-40B4-BE49-F238E27FC236}">
                <a16:creationId xmlns:a16="http://schemas.microsoft.com/office/drawing/2014/main" id="{6417EAF5-65D7-033C-1B4D-8746F943BC63}"/>
              </a:ext>
            </a:extLst>
          </p:cNvPr>
          <p:cNvSpPr txBox="1"/>
          <p:nvPr/>
        </p:nvSpPr>
        <p:spPr>
          <a:xfrm>
            <a:off x="291612" y="4937122"/>
            <a:ext cx="4422563" cy="1938992"/>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〇普通のサーボー</a:t>
            </a:r>
          </a:p>
          <a:p>
            <a:r>
              <a:rPr lang="en-US" altLang="ja-JP" sz="2400" dirty="0">
                <a:latin typeface="メイリオ" panose="020B0604030504040204" pitchFamily="50" charset="-128"/>
                <a:ea typeface="メイリオ" panose="020B0604030504040204" pitchFamily="50" charset="-128"/>
              </a:rPr>
              <a:t>90</a:t>
            </a:r>
            <a:r>
              <a:rPr lang="ja-JP" altLang="en-US" sz="2400" dirty="0">
                <a:latin typeface="メイリオ" panose="020B0604030504040204" pitchFamily="50" charset="-128"/>
                <a:ea typeface="メイリオ" panose="020B0604030504040204" pitchFamily="50" charset="-128"/>
              </a:rPr>
              <a:t>度で真ん中。</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角度が</a:t>
            </a:r>
            <a:r>
              <a:rPr lang="en-US" altLang="ja-JP" sz="2400" dirty="0">
                <a:latin typeface="メイリオ" panose="020B0604030504040204" pitchFamily="50" charset="-128"/>
                <a:ea typeface="メイリオ" panose="020B0604030504040204" pitchFamily="50" charset="-128"/>
              </a:rPr>
              <a:t>0</a:t>
            </a:r>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180</a:t>
            </a:r>
            <a:r>
              <a:rPr lang="ja-JP" altLang="en-US" sz="2400" dirty="0">
                <a:latin typeface="メイリオ" panose="020B0604030504040204" pitchFamily="50" charset="-128"/>
                <a:ea typeface="メイリオ" panose="020B0604030504040204" pitchFamily="50" charset="-128"/>
              </a:rPr>
              <a:t>度の指定ができます。そこで止まる</a:t>
            </a:r>
            <a:br>
              <a:rPr lang="ja-JP" altLang="en-US" sz="2400" dirty="0">
                <a:latin typeface="メイリオ" panose="020B0604030504040204" pitchFamily="50" charset="-128"/>
                <a:ea typeface="メイリオ" panose="020B0604030504040204" pitchFamily="50" charset="-128"/>
              </a:rPr>
            </a:br>
            <a:endParaRPr kumimoji="1" lang="ja-JP" altLang="en-US" sz="24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216787EA-2F9F-67C6-A2F2-4FFA5F1F4117}"/>
              </a:ext>
            </a:extLst>
          </p:cNvPr>
          <p:cNvSpPr txBox="1"/>
          <p:nvPr/>
        </p:nvSpPr>
        <p:spPr>
          <a:xfrm>
            <a:off x="4465517" y="4585349"/>
            <a:ext cx="4422563" cy="1938992"/>
          </a:xfrm>
          <a:prstGeom prst="rect">
            <a:avLst/>
          </a:prstGeom>
          <a:noFill/>
        </p:spPr>
        <p:txBody>
          <a:bodyPr wrap="square" rtlCol="0">
            <a:spAutoFit/>
          </a:bodyPr>
          <a:lstStyle/>
          <a:p>
            <a:br>
              <a:rPr lang="ja-JP" altLang="en-US"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〇</a:t>
            </a:r>
            <a:r>
              <a:rPr lang="en-US" altLang="ja-JP" sz="2400" dirty="0">
                <a:latin typeface="メイリオ" panose="020B0604030504040204" pitchFamily="50" charset="-128"/>
                <a:ea typeface="メイリオ" panose="020B0604030504040204" pitchFamily="50" charset="-128"/>
              </a:rPr>
              <a:t>360</a:t>
            </a:r>
            <a:r>
              <a:rPr lang="ja-JP" altLang="en-US" sz="2400" dirty="0">
                <a:latin typeface="メイリオ" panose="020B0604030504040204" pitchFamily="50" charset="-128"/>
                <a:ea typeface="メイリオ" panose="020B0604030504040204" pitchFamily="50" charset="-128"/>
              </a:rPr>
              <a:t>度サーボ</a:t>
            </a:r>
          </a:p>
          <a:p>
            <a:r>
              <a:rPr kumimoji="1" lang="ja-JP" altLang="en-US" sz="2400" dirty="0">
                <a:latin typeface="メイリオ" panose="020B0604030504040204" pitchFamily="50" charset="-128"/>
                <a:ea typeface="メイリオ" panose="020B0604030504040204" pitchFamily="50" charset="-128"/>
              </a:rPr>
              <a:t>９０度で</a:t>
            </a:r>
            <a:r>
              <a:rPr lang="ja-JP" altLang="en-US" sz="2400" dirty="0">
                <a:latin typeface="メイリオ" panose="020B0604030504040204" pitchFamily="50" charset="-128"/>
                <a:ea typeface="メイリオ" panose="020B0604030504040204" pitchFamily="50" charset="-128"/>
              </a:rPr>
              <a:t>停止</a:t>
            </a:r>
            <a:r>
              <a:rPr kumimoji="1" lang="ja-JP" altLang="en-US" sz="2400" dirty="0">
                <a:latin typeface="メイリオ" panose="020B0604030504040204" pitchFamily="50" charset="-128"/>
                <a:ea typeface="メイリオ" panose="020B0604030504040204" pitchFamily="50" charset="-128"/>
              </a:rPr>
              <a:t>。</a:t>
            </a:r>
            <a:br>
              <a:rPr kumimoji="1" lang="ja-JP" altLang="en-US" sz="2400" dirty="0">
                <a:latin typeface="メイリオ" panose="020B0604030504040204" pitchFamily="50" charset="-128"/>
                <a:ea typeface="メイリオ" panose="020B0604030504040204" pitchFamily="50" charset="-128"/>
              </a:rPr>
            </a:br>
            <a:r>
              <a:rPr kumimoji="1" lang="ja-JP" altLang="en-US" sz="2400" dirty="0">
                <a:latin typeface="メイリオ" panose="020B0604030504040204" pitchFamily="50" charset="-128"/>
                <a:ea typeface="メイリオ" panose="020B0604030504040204" pitchFamily="50" charset="-128"/>
              </a:rPr>
              <a:t>それ以外の角度で回転し続ける。大きい数ほど早く回転</a:t>
            </a:r>
          </a:p>
        </p:txBody>
      </p:sp>
    </p:spTree>
    <p:extLst>
      <p:ext uri="{BB962C8B-B14F-4D97-AF65-F5344CB8AC3E}">
        <p14:creationId xmlns:p14="http://schemas.microsoft.com/office/powerpoint/2010/main" val="1028803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6141" y="331876"/>
            <a:ext cx="7886700" cy="499398"/>
          </a:xfrm>
        </p:spPr>
        <p:txBody>
          <a:bodyPr>
            <a:noAutofit/>
          </a:bodyPr>
          <a:lstStyle/>
          <a:p>
            <a:r>
              <a:rPr kumimoji="1" lang="ja-JP" altLang="en-US" sz="3200" dirty="0">
                <a:latin typeface="メイリオ" panose="020B0604030504040204" pitchFamily="50" charset="-128"/>
                <a:ea typeface="メイリオ" panose="020B0604030504040204" pitchFamily="50" charset="-128"/>
              </a:rPr>
              <a:t>ロボシャークの情報</a:t>
            </a:r>
          </a:p>
        </p:txBody>
      </p:sp>
      <p:sp>
        <p:nvSpPr>
          <p:cNvPr id="7" name="テキスト ボックス 6"/>
          <p:cNvSpPr txBox="1"/>
          <p:nvPr/>
        </p:nvSpPr>
        <p:spPr>
          <a:xfrm>
            <a:off x="7825152" y="6339761"/>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31</a:t>
            </a:fld>
            <a:r>
              <a:rPr kumimoji="1" lang="ja-JP" altLang="en-US" dirty="0">
                <a:latin typeface="メイリオ" panose="020B0604030504040204" pitchFamily="50" charset="-128"/>
                <a:ea typeface="メイリオ" panose="020B0604030504040204" pitchFamily="50" charset="-128"/>
              </a:rPr>
              <a:t>ページ</a:t>
            </a:r>
          </a:p>
        </p:txBody>
      </p:sp>
      <p:sp>
        <p:nvSpPr>
          <p:cNvPr id="8" name="テキスト ボックス 7"/>
          <p:cNvSpPr txBox="1"/>
          <p:nvPr/>
        </p:nvSpPr>
        <p:spPr>
          <a:xfrm>
            <a:off x="372326" y="1004821"/>
            <a:ext cx="8627295" cy="637097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子どもの科学の記事が提供されています。</a:t>
            </a:r>
          </a:p>
          <a:p>
            <a:r>
              <a:rPr lang="ja-JP" altLang="en-US" sz="2400" dirty="0">
                <a:latin typeface="メイリオ" panose="020B0604030504040204" pitchFamily="50" charset="-128"/>
                <a:ea typeface="メイリオ" panose="020B0604030504040204" pitchFamily="50" charset="-128"/>
              </a:rPr>
              <a:t>自分専用パソコン </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ここに下記のリンクがあります</a:t>
            </a:r>
            <a:r>
              <a:rPr lang="en-US" altLang="ja-JP" sz="2400" dirty="0">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a:p>
            <a:r>
              <a:rPr lang="en-US" altLang="ja-JP" sz="2400" dirty="0">
                <a:hlinkClick r:id="rId3"/>
              </a:rPr>
              <a:t>https://prog.kodomonokagaku.com/jibun/</a:t>
            </a:r>
            <a:endParaRPr lang="ja-JP" altLang="en-US" sz="2400" dirty="0"/>
          </a:p>
          <a:p>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第</a:t>
            </a:r>
            <a:r>
              <a:rPr lang="en-US" altLang="ja-JP" sz="2400" dirty="0">
                <a:latin typeface="メイリオ" panose="020B0604030504040204" pitchFamily="50" charset="-128"/>
                <a:ea typeface="メイリオ" panose="020B0604030504040204" pitchFamily="50" charset="-128"/>
              </a:rPr>
              <a:t>28</a:t>
            </a:r>
            <a:r>
              <a:rPr lang="ja-JP" altLang="en-US" sz="2400" dirty="0">
                <a:latin typeface="メイリオ" panose="020B0604030504040204" pitchFamily="50" charset="-128"/>
                <a:ea typeface="メイリオ" panose="020B0604030504040204" pitchFamily="50" charset="-128"/>
              </a:rPr>
              <a:t>回「ロボシャークでロボットの基本をマスターしよう」</a:t>
            </a:r>
          </a:p>
          <a:p>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2019</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7</a:t>
            </a:r>
            <a:r>
              <a:rPr lang="ja-JP" altLang="en-US" sz="2400" dirty="0">
                <a:latin typeface="メイリオ" panose="020B0604030504040204" pitchFamily="50" charset="-128"/>
                <a:ea typeface="メイリオ" panose="020B0604030504040204" pitchFamily="50" charset="-128"/>
              </a:rPr>
              <a:t>月号掲載</a:t>
            </a:r>
          </a:p>
          <a:p>
            <a:r>
              <a:rPr lang="ja-JP" altLang="en-US" sz="2400" dirty="0">
                <a:latin typeface="メイリオ" panose="020B0604030504040204" pitchFamily="50" charset="-128"/>
                <a:ea typeface="メイリオ" panose="020B0604030504040204" pitchFamily="50" charset="-128"/>
              </a:rPr>
              <a:t>第</a:t>
            </a:r>
            <a:r>
              <a:rPr lang="en-US" altLang="ja-JP" sz="2400" dirty="0">
                <a:latin typeface="メイリオ" panose="020B0604030504040204" pitchFamily="50" charset="-128"/>
                <a:ea typeface="メイリオ" panose="020B0604030504040204" pitchFamily="50" charset="-128"/>
              </a:rPr>
              <a:t>29</a:t>
            </a:r>
            <a:r>
              <a:rPr lang="ja-JP" altLang="en-US" sz="2400" dirty="0">
                <a:latin typeface="メイリオ" panose="020B0604030504040204" pitchFamily="50" charset="-128"/>
                <a:ea typeface="メイリオ" panose="020B0604030504040204" pitchFamily="50" charset="-128"/>
              </a:rPr>
              <a:t>回「ロボシャークをつくって動かそう！」</a:t>
            </a:r>
          </a:p>
          <a:p>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2019</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8</a:t>
            </a:r>
            <a:r>
              <a:rPr lang="ja-JP" altLang="en-US" sz="2400" dirty="0">
                <a:latin typeface="メイリオ" panose="020B0604030504040204" pitchFamily="50" charset="-128"/>
                <a:ea typeface="メイリオ" panose="020B0604030504040204" pitchFamily="50" charset="-128"/>
              </a:rPr>
              <a:t>月号掲載</a:t>
            </a:r>
          </a:p>
          <a:p>
            <a:r>
              <a:rPr lang="ja-JP" altLang="en-US" sz="2400" dirty="0">
                <a:latin typeface="メイリオ" panose="020B0604030504040204" pitchFamily="50" charset="-128"/>
                <a:ea typeface="メイリオ" panose="020B0604030504040204" pitchFamily="50" charset="-128"/>
              </a:rPr>
              <a:t>第</a:t>
            </a:r>
            <a:r>
              <a:rPr lang="en-US" altLang="ja-JP" sz="2400" dirty="0">
                <a:latin typeface="メイリオ" panose="020B0604030504040204" pitchFamily="50" charset="-128"/>
                <a:ea typeface="メイリオ" panose="020B0604030504040204" pitchFamily="50" charset="-128"/>
              </a:rPr>
              <a:t>30</a:t>
            </a:r>
            <a:r>
              <a:rPr lang="ja-JP" altLang="en-US" sz="2400" dirty="0">
                <a:latin typeface="メイリオ" panose="020B0604030504040204" pitchFamily="50" charset="-128"/>
                <a:ea typeface="メイリオ" panose="020B0604030504040204" pitchFamily="50" charset="-128"/>
              </a:rPr>
              <a:t>回「スクラッチでロボシャークをプログラミング」</a:t>
            </a:r>
          </a:p>
          <a:p>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20119</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9</a:t>
            </a:r>
            <a:r>
              <a:rPr lang="ja-JP" altLang="en-US" sz="2400" dirty="0">
                <a:latin typeface="メイリオ" panose="020B0604030504040204" pitchFamily="50" charset="-128"/>
                <a:ea typeface="メイリオ" panose="020B0604030504040204" pitchFamily="50" charset="-128"/>
              </a:rPr>
              <a:t>月号掲載</a:t>
            </a:r>
          </a:p>
          <a:p>
            <a:r>
              <a:rPr kumimoji="1" lang="ja-JP" altLang="en-US" sz="2400" dirty="0">
                <a:latin typeface="メイリオ" panose="020B0604030504040204" pitchFamily="50" charset="-128"/>
                <a:ea typeface="メイリオ" panose="020B0604030504040204" pitchFamily="50" charset="-128"/>
              </a:rPr>
              <a:t>ロボーシャークの型紙</a:t>
            </a:r>
          </a:p>
          <a:p>
            <a:r>
              <a:rPr lang="en-US" altLang="ja-JP" sz="2400" dirty="0">
                <a:hlinkClick r:id="rId4"/>
              </a:rPr>
              <a:t>https://prog.kodomonokagaku.com/jibun/images/roboshark.pdf</a:t>
            </a:r>
            <a:endParaRPr lang="en-US" altLang="ja-JP" sz="2400" dirty="0"/>
          </a:p>
          <a:p>
            <a:endParaRPr kumimoji="1" lang="en-US" altLang="ja-JP" sz="24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endParaRPr kumimoji="1" lang="en-US" altLang="ja-JP" sz="2400" dirty="0">
              <a:latin typeface="メイリオ" panose="020B0604030504040204" pitchFamily="50" charset="-128"/>
              <a:ea typeface="メイリオ" panose="020B0604030504040204" pitchFamily="50" charset="-128"/>
            </a:endParaRPr>
          </a:p>
          <a:p>
            <a:endParaRPr kumimoji="1" lang="ja-JP" altLang="en-US" sz="24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5"/>
          <a:stretch>
            <a:fillRect/>
          </a:stretch>
        </p:blipFill>
        <p:spPr>
          <a:xfrm>
            <a:off x="5336598" y="5588802"/>
            <a:ext cx="1593592" cy="1120291"/>
          </a:xfrm>
          <a:prstGeom prst="rect">
            <a:avLst/>
          </a:prstGeom>
        </p:spPr>
      </p:pic>
    </p:spTree>
    <p:extLst>
      <p:ext uri="{BB962C8B-B14F-4D97-AF65-F5344CB8AC3E}">
        <p14:creationId xmlns:p14="http://schemas.microsoft.com/office/powerpoint/2010/main" val="1162208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B43DE-A625-DF66-E7E6-ACDD4B2CFD5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04A0579-4484-71B6-AFEC-90AAD12AA910}"/>
              </a:ext>
            </a:extLst>
          </p:cNvPr>
          <p:cNvSpPr>
            <a:spLocks noGrp="1"/>
          </p:cNvSpPr>
          <p:nvPr>
            <p:ph type="title"/>
          </p:nvPr>
        </p:nvSpPr>
        <p:spPr>
          <a:xfrm>
            <a:off x="296141" y="331876"/>
            <a:ext cx="7886700" cy="499398"/>
          </a:xfrm>
        </p:spPr>
        <p:txBody>
          <a:bodyPr>
            <a:noAutofit/>
          </a:bodyPr>
          <a:lstStyle/>
          <a:p>
            <a:r>
              <a:rPr lang="en-US" altLang="ja-JP" sz="3200" dirty="0" err="1">
                <a:latin typeface="メイリオ" panose="020B0604030504040204" pitchFamily="50" charset="-128"/>
                <a:ea typeface="メイリオ" panose="020B0604030504040204" pitchFamily="50" charset="-128"/>
              </a:rPr>
              <a:t>micro:bit</a:t>
            </a:r>
            <a:r>
              <a:rPr lang="ja-JP" altLang="en-US" sz="3200" dirty="0">
                <a:latin typeface="メイリオ" panose="020B0604030504040204" pitchFamily="50" charset="-128"/>
                <a:ea typeface="メイリオ" panose="020B0604030504040204" pitchFamily="50" charset="-128"/>
              </a:rPr>
              <a:t>のプログラム</a:t>
            </a:r>
            <a:r>
              <a:rPr lang="en-US" altLang="ja-JP" sz="3200" dirty="0">
                <a:latin typeface="メイリオ" panose="020B0604030504040204" pitchFamily="50" charset="-128"/>
                <a:ea typeface="メイリオ" panose="020B0604030504040204" pitchFamily="50" charset="-128"/>
              </a:rPr>
              <a:t>(360</a:t>
            </a:r>
            <a:r>
              <a:rPr lang="ja-JP" altLang="en-US" sz="3200" dirty="0">
                <a:latin typeface="メイリオ" panose="020B0604030504040204" pitchFamily="50" charset="-128"/>
                <a:ea typeface="メイリオ" panose="020B0604030504040204" pitchFamily="50" charset="-128"/>
              </a:rPr>
              <a:t>度</a:t>
            </a:r>
            <a:r>
              <a:rPr lang="en-US" altLang="ja-JP" sz="3200" dirty="0">
                <a:latin typeface="メイリオ" panose="020B0604030504040204" pitchFamily="50" charset="-128"/>
                <a:ea typeface="メイリオ" panose="020B0604030504040204" pitchFamily="50" charset="-128"/>
              </a:rPr>
              <a:t>)</a:t>
            </a:r>
            <a:endParaRPr kumimoji="1" lang="ja-JP" altLang="en-US" sz="32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6D5E7026-0261-184A-D633-15B5F65601FF}"/>
              </a:ext>
            </a:extLst>
          </p:cNvPr>
          <p:cNvSpPr txBox="1"/>
          <p:nvPr/>
        </p:nvSpPr>
        <p:spPr>
          <a:xfrm>
            <a:off x="7825152" y="6339761"/>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32</a:t>
            </a:fld>
            <a:r>
              <a:rPr kumimoji="1" lang="ja-JP" altLang="en-US" dirty="0">
                <a:latin typeface="メイリオ" panose="020B0604030504040204" pitchFamily="50" charset="-128"/>
                <a:ea typeface="メイリオ" panose="020B0604030504040204" pitchFamily="50" charset="-128"/>
              </a:rPr>
              <a:t>ページ</a:t>
            </a:r>
          </a:p>
        </p:txBody>
      </p:sp>
      <p:sp>
        <p:nvSpPr>
          <p:cNvPr id="3" name="テキスト ボックス 2">
            <a:extLst>
              <a:ext uri="{FF2B5EF4-FFF2-40B4-BE49-F238E27FC236}">
                <a16:creationId xmlns:a16="http://schemas.microsoft.com/office/drawing/2014/main" id="{F239EDA8-4C08-6287-CD1E-AC625AC587EF}"/>
              </a:ext>
            </a:extLst>
          </p:cNvPr>
          <p:cNvSpPr txBox="1"/>
          <p:nvPr/>
        </p:nvSpPr>
        <p:spPr>
          <a:xfrm>
            <a:off x="679174" y="4770101"/>
            <a:ext cx="6516105" cy="1938992"/>
          </a:xfrm>
          <a:prstGeom prst="rect">
            <a:avLst/>
          </a:prstGeom>
          <a:noFill/>
        </p:spPr>
        <p:txBody>
          <a:bodyPr wrap="square" rtlCol="0">
            <a:spAutoFit/>
          </a:bodyPr>
          <a:lstStyle/>
          <a:p>
            <a:br>
              <a:rPr lang="ja-JP" altLang="en-US"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〇</a:t>
            </a:r>
            <a:r>
              <a:rPr lang="en-US" altLang="ja-JP" sz="2400" dirty="0">
                <a:latin typeface="メイリオ" panose="020B0604030504040204" pitchFamily="50" charset="-128"/>
                <a:ea typeface="メイリオ" panose="020B0604030504040204" pitchFamily="50" charset="-128"/>
              </a:rPr>
              <a:t>360</a:t>
            </a:r>
            <a:r>
              <a:rPr lang="ja-JP" altLang="en-US" sz="2400" dirty="0">
                <a:latin typeface="メイリオ" panose="020B0604030504040204" pitchFamily="50" charset="-128"/>
                <a:ea typeface="メイリオ" panose="020B0604030504040204" pitchFamily="50" charset="-128"/>
              </a:rPr>
              <a:t>度サーボ</a:t>
            </a:r>
          </a:p>
          <a:p>
            <a:r>
              <a:rPr kumimoji="1" lang="en-US" altLang="ja-JP" sz="2400" dirty="0">
                <a:latin typeface="メイリオ" panose="020B0604030504040204" pitchFamily="50" charset="-128"/>
                <a:ea typeface="メイリオ" panose="020B0604030504040204" pitchFamily="50" charset="-128"/>
              </a:rPr>
              <a:t>0%</a:t>
            </a:r>
            <a:r>
              <a:rPr kumimoji="1" lang="ja-JP" altLang="en-US" sz="2400" dirty="0">
                <a:latin typeface="メイリオ" panose="020B0604030504040204" pitchFamily="50" charset="-128"/>
                <a:ea typeface="メイリオ" panose="020B0604030504040204" pitchFamily="50" charset="-128"/>
              </a:rPr>
              <a:t>で停止。</a:t>
            </a:r>
            <a:br>
              <a:rPr kumimoji="1" lang="ja-JP" altLang="en-US" sz="2400" dirty="0">
                <a:latin typeface="メイリオ" panose="020B0604030504040204" pitchFamily="50" charset="-128"/>
                <a:ea typeface="メイリオ" panose="020B0604030504040204" pitchFamily="50" charset="-128"/>
              </a:rPr>
            </a:br>
            <a:r>
              <a:rPr kumimoji="1" lang="ja-JP" altLang="en-US" sz="2400" dirty="0">
                <a:latin typeface="メイリオ" panose="020B0604030504040204" pitchFamily="50" charset="-128"/>
                <a:ea typeface="メイリオ" panose="020B0604030504040204" pitchFamily="50" charset="-128"/>
              </a:rPr>
              <a:t>正の</a:t>
            </a:r>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を指定すると正回転、負の</a:t>
            </a:r>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を指定すると逆回転します。</a:t>
            </a:r>
          </a:p>
        </p:txBody>
      </p:sp>
      <p:pic>
        <p:nvPicPr>
          <p:cNvPr id="5" name="図 4">
            <a:extLst>
              <a:ext uri="{FF2B5EF4-FFF2-40B4-BE49-F238E27FC236}">
                <a16:creationId xmlns:a16="http://schemas.microsoft.com/office/drawing/2014/main" id="{396924AB-F865-FDA0-AAC5-3CFC0F5D7462}"/>
              </a:ext>
            </a:extLst>
          </p:cNvPr>
          <p:cNvPicPr>
            <a:picLocks noChangeAspect="1"/>
          </p:cNvPicPr>
          <p:nvPr/>
        </p:nvPicPr>
        <p:blipFill>
          <a:blip r:embed="rId3"/>
          <a:stretch>
            <a:fillRect/>
          </a:stretch>
        </p:blipFill>
        <p:spPr>
          <a:xfrm>
            <a:off x="679174" y="967167"/>
            <a:ext cx="5915851" cy="3924848"/>
          </a:xfrm>
          <a:prstGeom prst="rect">
            <a:avLst/>
          </a:prstGeom>
        </p:spPr>
      </p:pic>
    </p:spTree>
    <p:extLst>
      <p:ext uri="{BB962C8B-B14F-4D97-AF65-F5344CB8AC3E}">
        <p14:creationId xmlns:p14="http://schemas.microsoft.com/office/powerpoint/2010/main" val="2993661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96141" y="938405"/>
            <a:ext cx="8165471" cy="4401205"/>
          </a:xfrm>
          <a:prstGeom prst="rect">
            <a:avLst/>
          </a:prstGeom>
          <a:noFill/>
        </p:spPr>
        <p:txBody>
          <a:bodyPr wrap="square" rtlCol="0">
            <a:spAutoFit/>
          </a:bodyPr>
          <a:lstStyle/>
          <a:p>
            <a:r>
              <a:rPr kumimoji="1" lang="en-US" altLang="ja-JP" sz="2000" dirty="0" err="1">
                <a:latin typeface="メイリオ" panose="020B0604030504040204" pitchFamily="50" charset="-128"/>
                <a:ea typeface="メイリオ" panose="020B0604030504040204" pitchFamily="50" charset="-128"/>
              </a:rPr>
              <a:t>micro:bit</a:t>
            </a:r>
            <a:r>
              <a:rPr lang="ja-JP" altLang="en-US" sz="2000" dirty="0">
                <a:latin typeface="メイリオ" panose="020B0604030504040204" pitchFamily="50" charset="-128"/>
                <a:ea typeface="メイリオ" panose="020B0604030504040204" pitchFamily="50" charset="-128"/>
              </a:rPr>
              <a:t>でモータードライバーを使って、</a:t>
            </a:r>
            <a:r>
              <a:rPr lang="en-US" altLang="ja-JP" sz="2000" dirty="0">
                <a:latin typeface="メイリオ" panose="020B0604030504040204" pitchFamily="50" charset="-128"/>
                <a:ea typeface="メイリオ" panose="020B0604030504040204" pitchFamily="50" charset="-128"/>
              </a:rPr>
              <a:t>DC</a:t>
            </a:r>
            <a:r>
              <a:rPr lang="ja-JP" altLang="en-US" sz="2000" dirty="0">
                <a:latin typeface="メイリオ" panose="020B0604030504040204" pitchFamily="50" charset="-128"/>
                <a:ea typeface="メイリオ" panose="020B0604030504040204" pitchFamily="50" charset="-128"/>
              </a:rPr>
              <a:t>モーター</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普通のモーター</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をします。</a:t>
            </a:r>
          </a:p>
          <a:p>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・簡易版では</a:t>
            </a:r>
            <a:r>
              <a:rPr kumimoji="1" lang="en-US" altLang="ja-JP" sz="2000" dirty="0" err="1">
                <a:latin typeface="メイリオ" panose="020B0604030504040204" pitchFamily="50" charset="-128"/>
                <a:ea typeface="メイリオ" panose="020B0604030504040204" pitchFamily="50" charset="-128"/>
              </a:rPr>
              <a:t>micro:bit</a:t>
            </a:r>
            <a:r>
              <a:rPr kumimoji="1" lang="ja-JP" altLang="en-US" sz="2000" dirty="0">
                <a:latin typeface="メイリオ" panose="020B0604030504040204" pitchFamily="50" charset="-128"/>
                <a:ea typeface="メイリオ" panose="020B0604030504040204" pitchFamily="50" charset="-128"/>
              </a:rPr>
              <a:t>だけを使って直接</a:t>
            </a:r>
            <a:r>
              <a:rPr kumimoji="1" lang="en-US" altLang="ja-JP" sz="2000" dirty="0">
                <a:latin typeface="メイリオ" panose="020B0604030504040204" pitchFamily="50" charset="-128"/>
                <a:ea typeface="メイリオ" panose="020B0604030504040204" pitchFamily="50" charset="-128"/>
              </a:rPr>
              <a:t>P0</a:t>
            </a:r>
            <a:r>
              <a:rPr kumimoji="1" lang="ja-JP" altLang="en-US" sz="2000" dirty="0">
                <a:latin typeface="メイリオ" panose="020B0604030504040204" pitchFamily="50" charset="-128"/>
                <a:ea typeface="メイリオ" panose="020B0604030504040204" pitchFamily="50" charset="-128"/>
              </a:rPr>
              <a:t>～</a:t>
            </a:r>
            <a:r>
              <a:rPr kumimoji="1" lang="en-US" altLang="ja-JP" sz="2000" dirty="0">
                <a:latin typeface="メイリオ" panose="020B0604030504040204" pitchFamily="50" charset="-128"/>
                <a:ea typeface="メイリオ" panose="020B0604030504040204" pitchFamily="50" charset="-128"/>
              </a:rPr>
              <a:t>P1</a:t>
            </a:r>
            <a:r>
              <a:rPr kumimoji="1" lang="ja-JP" altLang="en-US" sz="2000" dirty="0">
                <a:latin typeface="メイリオ" panose="020B0604030504040204" pitchFamily="50" charset="-128"/>
                <a:ea typeface="メイリオ" panose="020B0604030504040204" pitchFamily="50" charset="-128"/>
              </a:rPr>
              <a:t>に線をつないでモーターを制御します。</a:t>
            </a:r>
            <a:endParaRPr kumimoji="1" lang="en-US" altLang="ja-JP" sz="2000" dirty="0">
              <a:latin typeface="メイリオ" panose="020B0604030504040204" pitchFamily="50" charset="-128"/>
              <a:ea typeface="メイリオ" panose="020B0604030504040204" pitchFamily="50" charset="-128"/>
            </a:endParaRPr>
          </a:p>
          <a:p>
            <a:endParaRPr kumimoji="1" lang="ja-JP" altLang="en-US"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a:t>
            </a:r>
            <a:r>
              <a:rPr kumimoji="1" lang="en-US" altLang="ja-JP" sz="2000" dirty="0" err="1">
                <a:latin typeface="メイリオ" panose="020B0604030504040204" pitchFamily="50" charset="-128"/>
                <a:ea typeface="メイリオ" panose="020B0604030504040204" pitchFamily="50" charset="-128"/>
              </a:rPr>
              <a:t>micro:bit</a:t>
            </a:r>
            <a:r>
              <a:rPr kumimoji="1" lang="ja-JP" altLang="en-US" sz="2000" dirty="0">
                <a:latin typeface="メイリオ" panose="020B0604030504040204" pitchFamily="50" charset="-128"/>
                <a:ea typeface="メイリオ" panose="020B0604030504040204" pitchFamily="50" charset="-128"/>
              </a:rPr>
              <a:t>を刺して使用する</a:t>
            </a:r>
            <a:r>
              <a:rPr kumimoji="1" lang="ja-JP" altLang="en-US" sz="2000" dirty="0">
                <a:solidFill>
                  <a:srgbClr val="FF0000"/>
                </a:solidFill>
                <a:latin typeface="メイリオ" panose="020B0604030504040204" pitchFamily="50" charset="-128"/>
                <a:ea typeface="メイリオ" panose="020B0604030504040204" pitchFamily="50" charset="-128"/>
              </a:rPr>
              <a:t>カードエッジコネクタを使用するとすべてのピンが使用できるので、モータードライバーを細かく制御することができます。</a:t>
            </a:r>
          </a:p>
          <a:p>
            <a:endParaRPr kumimoji="1" lang="ja-JP" altLang="en-US"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・本体にウレタンマットを使うことで、子供でも割と自由に好きなロボットカー</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やいろいろな物が作れると思います。またモーターギア部の取り付けも簡単</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これが、以前からの中華モーターギアの課題だった</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になったので、他の工作にも応用ができます。</a:t>
            </a:r>
          </a:p>
        </p:txBody>
      </p:sp>
      <p:sp>
        <p:nvSpPr>
          <p:cNvPr id="7" name="テキスト ボックス 6"/>
          <p:cNvSpPr txBox="1"/>
          <p:nvPr/>
        </p:nvSpPr>
        <p:spPr>
          <a:xfrm>
            <a:off x="7825152" y="6339761"/>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33</a:t>
            </a:fld>
            <a:r>
              <a:rPr kumimoji="1" lang="ja-JP" altLang="en-US" dirty="0">
                <a:latin typeface="メイリオ" panose="020B0604030504040204" pitchFamily="50" charset="-128"/>
                <a:ea typeface="メイリオ" panose="020B0604030504040204" pitchFamily="50" charset="-128"/>
              </a:rPr>
              <a:t>ページ</a:t>
            </a:r>
          </a:p>
        </p:txBody>
      </p:sp>
      <p:sp>
        <p:nvSpPr>
          <p:cNvPr id="3" name="角丸四角形 9">
            <a:extLst>
              <a:ext uri="{FF2B5EF4-FFF2-40B4-BE49-F238E27FC236}">
                <a16:creationId xmlns:a16="http://schemas.microsoft.com/office/drawing/2014/main" id="{E164784B-9AE8-1555-6514-50820299FE64}"/>
              </a:ext>
            </a:extLst>
          </p:cNvPr>
          <p:cNvSpPr/>
          <p:nvPr/>
        </p:nvSpPr>
        <p:spPr>
          <a:xfrm>
            <a:off x="628650" y="161220"/>
            <a:ext cx="7232644"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a:solidFill>
                  <a:schemeClr val="tx1"/>
                </a:solidFill>
                <a:latin typeface="メイリオ" panose="020B0604030504040204" pitchFamily="50" charset="-128"/>
                <a:ea typeface="メイリオ" panose="020B0604030504040204" pitchFamily="50" charset="-128"/>
              </a:rPr>
              <a:t>6.</a:t>
            </a:r>
            <a:r>
              <a:rPr lang="ja-JP" altLang="en-US" sz="2400" dirty="0">
                <a:solidFill>
                  <a:schemeClr val="tx1"/>
                </a:solidFill>
                <a:latin typeface="メイリオ" panose="020B0604030504040204" pitchFamily="50" charset="-128"/>
                <a:ea typeface="メイリオ" panose="020B0604030504040204" pitchFamily="50" charset="-128"/>
              </a:rPr>
              <a:t> </a:t>
            </a:r>
            <a:r>
              <a:rPr lang="en-US" altLang="ja-JP" sz="2400" dirty="0">
                <a:solidFill>
                  <a:schemeClr val="tx1"/>
                </a:solidFill>
                <a:latin typeface="メイリオ" panose="020B0604030504040204" pitchFamily="50" charset="-128"/>
                <a:ea typeface="メイリオ" panose="020B0604030504040204" pitchFamily="50" charset="-128"/>
              </a:rPr>
              <a:t>DC</a:t>
            </a:r>
            <a:r>
              <a:rPr lang="ja-JP" altLang="en-US" sz="2400" dirty="0">
                <a:solidFill>
                  <a:schemeClr val="tx1"/>
                </a:solidFill>
                <a:latin typeface="メイリオ" panose="020B0604030504040204" pitchFamily="50" charset="-128"/>
                <a:ea typeface="メイリオ" panose="020B0604030504040204" pitchFamily="50" charset="-128"/>
              </a:rPr>
              <a:t>モーターを使おう</a:t>
            </a:r>
            <a:r>
              <a:rPr lang="en-US" altLang="ja-JP" sz="2400" dirty="0">
                <a:solidFill>
                  <a:schemeClr val="tx1"/>
                </a:solidFill>
                <a:latin typeface="メイリオ" panose="020B0604030504040204" pitchFamily="50" charset="-128"/>
                <a:ea typeface="メイリオ" panose="020B0604030504040204" pitchFamily="50" charset="-128"/>
              </a:rPr>
              <a:t>(</a:t>
            </a:r>
            <a:r>
              <a:rPr lang="ja-JP" altLang="en-US" sz="2400" dirty="0">
                <a:solidFill>
                  <a:schemeClr val="tx1"/>
                </a:solidFill>
                <a:latin typeface="メイリオ" panose="020B0604030504040204" pitchFamily="50" charset="-128"/>
                <a:ea typeface="メイリオ" panose="020B0604030504040204" pitchFamily="50" charset="-128"/>
              </a:rPr>
              <a:t>簡易版</a:t>
            </a:r>
            <a:r>
              <a:rPr lang="en-US" altLang="ja-JP" sz="2400" dirty="0">
                <a:solidFill>
                  <a:schemeClr val="tx1"/>
                </a:solidFill>
                <a:latin typeface="メイリオ" panose="020B0604030504040204" pitchFamily="50" charset="-128"/>
                <a:ea typeface="メイリオ" panose="020B0604030504040204" pitchFamily="50" charset="-128"/>
              </a:rPr>
              <a:t>)</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16909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96141" y="675886"/>
            <a:ext cx="4454281" cy="3101081"/>
          </a:xfrm>
          <a:prstGeom prst="rect">
            <a:avLst/>
          </a:prstGeom>
        </p:spPr>
      </p:pic>
      <p:sp>
        <p:nvSpPr>
          <p:cNvPr id="2" name="タイトル 1"/>
          <p:cNvSpPr>
            <a:spLocks noGrp="1"/>
          </p:cNvSpPr>
          <p:nvPr>
            <p:ph type="title"/>
          </p:nvPr>
        </p:nvSpPr>
        <p:spPr>
          <a:xfrm>
            <a:off x="296141" y="331876"/>
            <a:ext cx="8631728" cy="499398"/>
          </a:xfrm>
        </p:spPr>
        <p:txBody>
          <a:bodyPr>
            <a:noAutofit/>
          </a:bodyPr>
          <a:lstStyle/>
          <a:p>
            <a:r>
              <a:rPr lang="en-US" altLang="ja-JP" sz="3200" dirty="0" err="1">
                <a:solidFill>
                  <a:srgbClr val="000000"/>
                </a:solidFill>
                <a:latin typeface="游ゴシック" panose="020B0400000000000000" pitchFamily="50" charset="-128"/>
                <a:ea typeface="游ゴシック" panose="020B0400000000000000" pitchFamily="50" charset="-128"/>
              </a:rPr>
              <a:t>HiLetgo</a:t>
            </a:r>
            <a:r>
              <a:rPr lang="en-US" altLang="ja-JP" sz="3200" dirty="0">
                <a:solidFill>
                  <a:srgbClr val="000000"/>
                </a:solidFill>
                <a:latin typeface="游ゴシック" panose="020B0400000000000000" pitchFamily="50" charset="-128"/>
                <a:ea typeface="游ゴシック" panose="020B0400000000000000" pitchFamily="50" charset="-128"/>
              </a:rPr>
              <a:t> L9110S H</a:t>
            </a:r>
            <a:r>
              <a:rPr lang="ja-JP" altLang="en-US" sz="3200" dirty="0">
                <a:solidFill>
                  <a:srgbClr val="000000"/>
                </a:solidFill>
                <a:latin typeface="游ゴシック" panose="020B0400000000000000" pitchFamily="50" charset="-128"/>
                <a:ea typeface="游ゴシック" panose="020B0400000000000000" pitchFamily="50" charset="-128"/>
              </a:rPr>
              <a:t>ブリッジ モータ ドライバ</a:t>
            </a:r>
            <a:endParaRPr kumimoji="1" lang="ja-JP" altLang="en-US" sz="3200" dirty="0">
              <a:latin typeface="メイリオ" panose="020B0604030504040204" pitchFamily="50" charset="-128"/>
              <a:ea typeface="メイリオ" panose="020B0604030504040204" pitchFamily="50" charset="-128"/>
            </a:endParaRPr>
          </a:p>
        </p:txBody>
      </p:sp>
      <p:sp>
        <p:nvSpPr>
          <p:cNvPr id="4" name="正方形/長方形 3"/>
          <p:cNvSpPr/>
          <p:nvPr/>
        </p:nvSpPr>
        <p:spPr>
          <a:xfrm>
            <a:off x="4493652" y="734819"/>
            <a:ext cx="4650348" cy="1631216"/>
          </a:xfrm>
          <a:prstGeom prst="rect">
            <a:avLst/>
          </a:prstGeom>
        </p:spPr>
        <p:txBody>
          <a:bodyPr wrap="square">
            <a:spAutoFit/>
          </a:bodyPr>
          <a:lstStyle/>
          <a:p>
            <a:r>
              <a:rPr lang="en-US" altLang="ja-JP" sz="2000" dirty="0">
                <a:latin typeface="メイリオ" panose="020B0604030504040204" pitchFamily="50" charset="-128"/>
                <a:ea typeface="メイリオ" panose="020B0604030504040204" pitchFamily="50" charset="-128"/>
              </a:rPr>
              <a:t>Web</a:t>
            </a:r>
            <a:r>
              <a:rPr lang="ja-JP" altLang="en-US" sz="2000" dirty="0">
                <a:latin typeface="メイリオ" panose="020B0604030504040204" pitchFamily="50" charset="-128"/>
                <a:ea typeface="メイリオ" panose="020B0604030504040204" pitchFamily="50" charset="-128"/>
              </a:rPr>
              <a:t>で拾えた</a:t>
            </a:r>
            <a:r>
              <a:rPr lang="en-US" altLang="ja-JP" sz="2000" dirty="0" err="1">
                <a:latin typeface="メイリオ" panose="020B0604030504040204" pitchFamily="50" charset="-128"/>
                <a:ea typeface="メイリオ" panose="020B0604030504040204" pitchFamily="50" charset="-128"/>
              </a:rPr>
              <a:t>HiLetgo</a:t>
            </a:r>
            <a:r>
              <a:rPr lang="en-US" altLang="ja-JP" sz="2000" dirty="0">
                <a:latin typeface="メイリオ" panose="020B0604030504040204" pitchFamily="50" charset="-128"/>
                <a:ea typeface="メイリオ" panose="020B0604030504040204" pitchFamily="50" charset="-128"/>
              </a:rPr>
              <a:t> L9110S H</a:t>
            </a:r>
            <a:br>
              <a:rPr lang="ja-JP" altLang="en-US"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らしき回路図</a:t>
            </a:r>
          </a:p>
          <a:p>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画像検索で出てくるが、リンク切れ</a:t>
            </a:r>
            <a:r>
              <a:rPr lang="en-US" altLang="ja-JP" sz="2000" dirty="0">
                <a:latin typeface="メイリオ" panose="020B0604030504040204" pitchFamily="50" charset="-128"/>
                <a:ea typeface="メイリオ" panose="020B0604030504040204" pitchFamily="50" charset="-128"/>
              </a:rPr>
              <a:t>)</a:t>
            </a:r>
          </a:p>
          <a:p>
            <a:r>
              <a:rPr lang="ja-JP" altLang="en-US" sz="2000" dirty="0">
                <a:latin typeface="メイリオ" panose="020B0604030504040204" pitchFamily="50" charset="-128"/>
                <a:ea typeface="メイリオ" panose="020B0604030504040204" pitchFamily="50" charset="-128"/>
              </a:rPr>
              <a:t>ポイントは、初めから</a:t>
            </a:r>
            <a:r>
              <a:rPr lang="en-US" altLang="ja-JP" sz="2000" dirty="0">
                <a:latin typeface="メイリオ" panose="020B0604030504040204" pitchFamily="50" charset="-128"/>
                <a:ea typeface="メイリオ" panose="020B0604030504040204" pitchFamily="50" charset="-128"/>
              </a:rPr>
              <a:t>H</a:t>
            </a:r>
            <a:r>
              <a:rPr lang="ja-JP" altLang="en-US" sz="2000" dirty="0">
                <a:latin typeface="メイリオ" panose="020B0604030504040204" pitchFamily="50" charset="-128"/>
                <a:ea typeface="メイリオ" panose="020B0604030504040204" pitchFamily="50" charset="-128"/>
              </a:rPr>
              <a:t>にプルアップされているところ</a:t>
            </a:r>
          </a:p>
        </p:txBody>
      </p:sp>
      <p:graphicFrame>
        <p:nvGraphicFramePr>
          <p:cNvPr id="5" name="表 4"/>
          <p:cNvGraphicFramePr>
            <a:graphicFrameLocks noGrp="1"/>
          </p:cNvGraphicFramePr>
          <p:nvPr/>
        </p:nvGraphicFramePr>
        <p:xfrm>
          <a:off x="4427911" y="2326505"/>
          <a:ext cx="4499958" cy="767080"/>
        </p:xfrm>
        <a:graphic>
          <a:graphicData uri="http://schemas.openxmlformats.org/drawingml/2006/table">
            <a:tbl>
              <a:tblPr firstRow="1" bandRow="1">
                <a:tableStyleId>{5C22544A-7EE6-4342-B048-85BDC9FD1C3A}</a:tableStyleId>
              </a:tblPr>
              <a:tblGrid>
                <a:gridCol w="749993">
                  <a:extLst>
                    <a:ext uri="{9D8B030D-6E8A-4147-A177-3AD203B41FA5}">
                      <a16:colId xmlns:a16="http://schemas.microsoft.com/office/drawing/2014/main" val="4075879144"/>
                    </a:ext>
                  </a:extLst>
                </a:gridCol>
                <a:gridCol w="749993">
                  <a:extLst>
                    <a:ext uri="{9D8B030D-6E8A-4147-A177-3AD203B41FA5}">
                      <a16:colId xmlns:a16="http://schemas.microsoft.com/office/drawing/2014/main" val="2015000532"/>
                    </a:ext>
                  </a:extLst>
                </a:gridCol>
                <a:gridCol w="749993">
                  <a:extLst>
                    <a:ext uri="{9D8B030D-6E8A-4147-A177-3AD203B41FA5}">
                      <a16:colId xmlns:a16="http://schemas.microsoft.com/office/drawing/2014/main" val="3602540338"/>
                    </a:ext>
                  </a:extLst>
                </a:gridCol>
                <a:gridCol w="749993">
                  <a:extLst>
                    <a:ext uri="{9D8B030D-6E8A-4147-A177-3AD203B41FA5}">
                      <a16:colId xmlns:a16="http://schemas.microsoft.com/office/drawing/2014/main" val="1121146217"/>
                    </a:ext>
                  </a:extLst>
                </a:gridCol>
                <a:gridCol w="749993">
                  <a:extLst>
                    <a:ext uri="{9D8B030D-6E8A-4147-A177-3AD203B41FA5}">
                      <a16:colId xmlns:a16="http://schemas.microsoft.com/office/drawing/2014/main" val="3529087427"/>
                    </a:ext>
                  </a:extLst>
                </a:gridCol>
                <a:gridCol w="749993">
                  <a:extLst>
                    <a:ext uri="{9D8B030D-6E8A-4147-A177-3AD203B41FA5}">
                      <a16:colId xmlns:a16="http://schemas.microsoft.com/office/drawing/2014/main" val="577832362"/>
                    </a:ext>
                  </a:extLst>
                </a:gridCol>
              </a:tblGrid>
              <a:tr h="370840">
                <a:tc>
                  <a:txBody>
                    <a:bodyPr/>
                    <a:lstStyle/>
                    <a:p>
                      <a:pPr algn="ctr"/>
                      <a:r>
                        <a:rPr kumimoji="1" lang="en-US" altLang="ja-JP" sz="1600" dirty="0">
                          <a:solidFill>
                            <a:schemeClr val="tx1"/>
                          </a:solidFill>
                          <a:latin typeface="メイリオ" panose="020B0604030504040204" pitchFamily="50" charset="-128"/>
                          <a:ea typeface="メイリオ" panose="020B0604030504040204" pitchFamily="50" charset="-128"/>
                        </a:rPr>
                        <a:t>A-1B</a:t>
                      </a:r>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en-US" altLang="ja-JP" sz="1600" dirty="0">
                          <a:solidFill>
                            <a:schemeClr val="tx1"/>
                          </a:solidFill>
                          <a:latin typeface="メイリオ" panose="020B0604030504040204" pitchFamily="50" charset="-128"/>
                          <a:ea typeface="メイリオ" panose="020B0604030504040204" pitchFamily="50" charset="-128"/>
                        </a:rPr>
                        <a:t>A-1A</a:t>
                      </a:r>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en-US" altLang="ja-JP" sz="1600" dirty="0">
                          <a:solidFill>
                            <a:schemeClr val="tx1"/>
                          </a:solidFill>
                          <a:latin typeface="メイリオ" panose="020B0604030504040204" pitchFamily="50" charset="-128"/>
                          <a:ea typeface="メイリオ" panose="020B0604030504040204" pitchFamily="50" charset="-128"/>
                        </a:rPr>
                        <a:t>VCC</a:t>
                      </a:r>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en-US" altLang="ja-JP" sz="1600" dirty="0">
                          <a:solidFill>
                            <a:schemeClr val="tx1"/>
                          </a:solidFill>
                          <a:latin typeface="メイリオ" panose="020B0604030504040204" pitchFamily="50" charset="-128"/>
                          <a:ea typeface="メイリオ" panose="020B0604030504040204" pitchFamily="50" charset="-128"/>
                        </a:rPr>
                        <a:t>GND</a:t>
                      </a:r>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en-US" altLang="ja-JP" sz="1600" dirty="0">
                          <a:solidFill>
                            <a:schemeClr val="tx1"/>
                          </a:solidFill>
                          <a:latin typeface="メイリオ" panose="020B0604030504040204" pitchFamily="50" charset="-128"/>
                          <a:ea typeface="メイリオ" panose="020B0604030504040204" pitchFamily="50" charset="-128"/>
                        </a:rPr>
                        <a:t>B-1B</a:t>
                      </a:r>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en-US" altLang="ja-JP" sz="1600" dirty="0">
                          <a:solidFill>
                            <a:schemeClr val="tx1"/>
                          </a:solidFill>
                          <a:latin typeface="メイリオ" panose="020B0604030504040204" pitchFamily="50" charset="-128"/>
                          <a:ea typeface="メイリオ" panose="020B0604030504040204" pitchFamily="50" charset="-128"/>
                        </a:rPr>
                        <a:t>B-1A</a:t>
                      </a:r>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056667666"/>
                  </a:ext>
                </a:extLst>
              </a:tr>
              <a:tr h="370840">
                <a:tc>
                  <a:txBody>
                    <a:bodyPr/>
                    <a:lstStyle/>
                    <a:p>
                      <a:pPr algn="ctr"/>
                      <a:r>
                        <a:rPr kumimoji="1" lang="ja-JP" altLang="en-US" sz="2000" dirty="0">
                          <a:latin typeface="メイリオ" panose="020B0604030504040204" pitchFamily="50" charset="-128"/>
                          <a:ea typeface="メイリオ" panose="020B0604030504040204" pitchFamily="50" charset="-128"/>
                        </a:rPr>
                        <a:t>■</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000"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2000" dirty="0">
                          <a:latin typeface="メイリオ" panose="020B0604030504040204" pitchFamily="50" charset="-128"/>
                          <a:ea typeface="メイリオ" panose="020B0604030504040204" pitchFamily="50" charset="-128"/>
                        </a:rPr>
                        <a:t>■</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000"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2000" dirty="0">
                          <a:latin typeface="メイリオ" panose="020B0604030504040204" pitchFamily="50" charset="-128"/>
                          <a:ea typeface="メイリオ" panose="020B0604030504040204" pitchFamily="50" charset="-128"/>
                        </a:rPr>
                        <a:t>■</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000" dirty="0">
                          <a:latin typeface="メイリオ" panose="020B0604030504040204" pitchFamily="50" charset="-128"/>
                          <a:ea typeface="メイリオ" panose="020B0604030504040204" pitchFamily="50" charset="-128"/>
                        </a:rPr>
                        <a:t>■</a:t>
                      </a:r>
                    </a:p>
                  </a:txBody>
                  <a:tcPr/>
                </a:tc>
                <a:extLst>
                  <a:ext uri="{0D108BD9-81ED-4DB2-BD59-A6C34878D82A}">
                    <a16:rowId xmlns:a16="http://schemas.microsoft.com/office/drawing/2014/main" val="2134053957"/>
                  </a:ext>
                </a:extLst>
              </a:tr>
            </a:tbl>
          </a:graphicData>
        </a:graphic>
      </p:graphicFrame>
      <p:sp>
        <p:nvSpPr>
          <p:cNvPr id="6" name="テキスト ボックス 5"/>
          <p:cNvSpPr txBox="1"/>
          <p:nvPr/>
        </p:nvSpPr>
        <p:spPr>
          <a:xfrm>
            <a:off x="5392734" y="3063915"/>
            <a:ext cx="2726575" cy="523220"/>
          </a:xfrm>
          <a:prstGeom prst="rect">
            <a:avLst/>
          </a:prstGeom>
          <a:noFill/>
        </p:spPr>
        <p:txBody>
          <a:bodyPr wrap="square" rtlCol="0">
            <a:spAutoFit/>
          </a:bodyPr>
          <a:lstStyle/>
          <a:p>
            <a:r>
              <a:rPr lang="ja-JP" altLang="en-US" sz="2800" dirty="0"/>
              <a:t>ピンアサイン</a:t>
            </a:r>
            <a:endParaRPr kumimoji="1" lang="ja-JP" altLang="en-US" sz="2800" dirty="0"/>
          </a:p>
        </p:txBody>
      </p:sp>
      <p:graphicFrame>
        <p:nvGraphicFramePr>
          <p:cNvPr id="7" name="表 6"/>
          <p:cNvGraphicFramePr>
            <a:graphicFrameLocks noGrp="1"/>
          </p:cNvGraphicFramePr>
          <p:nvPr/>
        </p:nvGraphicFramePr>
        <p:xfrm>
          <a:off x="616136" y="3516670"/>
          <a:ext cx="7048199" cy="3169920"/>
        </p:xfrm>
        <a:graphic>
          <a:graphicData uri="http://schemas.openxmlformats.org/drawingml/2006/table">
            <a:tbl>
              <a:tblPr firstRow="1" bandRow="1">
                <a:tableStyleId>{5C22544A-7EE6-4342-B048-85BDC9FD1C3A}</a:tableStyleId>
              </a:tblPr>
              <a:tblGrid>
                <a:gridCol w="2459573">
                  <a:extLst>
                    <a:ext uri="{9D8B030D-6E8A-4147-A177-3AD203B41FA5}">
                      <a16:colId xmlns:a16="http://schemas.microsoft.com/office/drawing/2014/main" val="3352605421"/>
                    </a:ext>
                  </a:extLst>
                </a:gridCol>
                <a:gridCol w="1147156">
                  <a:extLst>
                    <a:ext uri="{9D8B030D-6E8A-4147-A177-3AD203B41FA5}">
                      <a16:colId xmlns:a16="http://schemas.microsoft.com/office/drawing/2014/main" val="1874033218"/>
                    </a:ext>
                  </a:extLst>
                </a:gridCol>
                <a:gridCol w="1147157">
                  <a:extLst>
                    <a:ext uri="{9D8B030D-6E8A-4147-A177-3AD203B41FA5}">
                      <a16:colId xmlns:a16="http://schemas.microsoft.com/office/drawing/2014/main" val="3322837310"/>
                    </a:ext>
                  </a:extLst>
                </a:gridCol>
                <a:gridCol w="1180407">
                  <a:extLst>
                    <a:ext uri="{9D8B030D-6E8A-4147-A177-3AD203B41FA5}">
                      <a16:colId xmlns:a16="http://schemas.microsoft.com/office/drawing/2014/main" val="1148721175"/>
                    </a:ext>
                  </a:extLst>
                </a:gridCol>
                <a:gridCol w="1113906">
                  <a:extLst>
                    <a:ext uri="{9D8B030D-6E8A-4147-A177-3AD203B41FA5}">
                      <a16:colId xmlns:a16="http://schemas.microsoft.com/office/drawing/2014/main" val="1184621129"/>
                    </a:ext>
                  </a:extLst>
                </a:gridCol>
              </a:tblGrid>
              <a:tr h="370840">
                <a:tc>
                  <a:txBody>
                    <a:bodyPr/>
                    <a:lstStyle/>
                    <a:p>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000" b="0" dirty="0">
                          <a:solidFill>
                            <a:schemeClr val="tx1"/>
                          </a:solidFill>
                          <a:latin typeface="メイリオ" panose="020B0604030504040204" pitchFamily="50" charset="-128"/>
                          <a:ea typeface="メイリオ" panose="020B0604030504040204" pitchFamily="50" charset="-128"/>
                        </a:rPr>
                        <a:t>A-1A</a:t>
                      </a:r>
                      <a:endParaRPr kumimoji="1" lang="ja-JP" altLang="en-US" sz="2000" b="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en-US" altLang="ja-JP" sz="2000" b="0" dirty="0">
                          <a:solidFill>
                            <a:schemeClr val="tx1"/>
                          </a:solidFill>
                          <a:latin typeface="メイリオ" panose="020B0604030504040204" pitchFamily="50" charset="-128"/>
                          <a:ea typeface="メイリオ" panose="020B0604030504040204" pitchFamily="50" charset="-128"/>
                        </a:rPr>
                        <a:t>A-1B</a:t>
                      </a:r>
                      <a:endParaRPr kumimoji="1" lang="ja-JP" altLang="en-US" sz="2000" b="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en-US" altLang="ja-JP" sz="2000" b="0" dirty="0">
                          <a:solidFill>
                            <a:schemeClr val="tx1"/>
                          </a:solidFill>
                          <a:latin typeface="メイリオ" panose="020B0604030504040204" pitchFamily="50" charset="-128"/>
                          <a:ea typeface="メイリオ" panose="020B0604030504040204" pitchFamily="50" charset="-128"/>
                        </a:rPr>
                        <a:t>B-1A</a:t>
                      </a:r>
                      <a:endParaRPr kumimoji="1" lang="ja-JP" altLang="en-US" sz="2000" b="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en-US" altLang="ja-JP" sz="2000" b="0" dirty="0">
                          <a:solidFill>
                            <a:schemeClr val="tx1"/>
                          </a:solidFill>
                          <a:latin typeface="メイリオ" panose="020B0604030504040204" pitchFamily="50" charset="-128"/>
                          <a:ea typeface="メイリオ" panose="020B0604030504040204" pitchFamily="50" charset="-128"/>
                        </a:rPr>
                        <a:t>B-1B</a:t>
                      </a:r>
                      <a:endParaRPr kumimoji="1" lang="ja-JP" altLang="en-US" sz="2000" b="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958201322"/>
                  </a:ext>
                </a:extLst>
              </a:tr>
              <a:tr h="370840">
                <a:tc>
                  <a:txBody>
                    <a:bodyPr/>
                    <a:lstStyle/>
                    <a:p>
                      <a:r>
                        <a:rPr kumimoji="1" lang="ja-JP" altLang="en-US" sz="2000" b="0" dirty="0">
                          <a:latin typeface="メイリオ" panose="020B0604030504040204" pitchFamily="50" charset="-128"/>
                          <a:ea typeface="メイリオ" panose="020B0604030504040204" pitchFamily="50" charset="-128"/>
                        </a:rPr>
                        <a:t>初期状態</a:t>
                      </a:r>
                      <a:r>
                        <a:rPr kumimoji="1" lang="en-US" altLang="ja-JP" sz="2000" b="0" dirty="0">
                          <a:latin typeface="メイリオ" panose="020B0604030504040204" pitchFamily="50" charset="-128"/>
                          <a:ea typeface="メイリオ" panose="020B0604030504040204" pitchFamily="50" charset="-128"/>
                        </a:rPr>
                        <a:t>(A/B</a:t>
                      </a:r>
                      <a:r>
                        <a:rPr kumimoji="1" lang="ja-JP" altLang="en-US" sz="2000" b="0" dirty="0">
                          <a:latin typeface="メイリオ" panose="020B0604030504040204" pitchFamily="50" charset="-128"/>
                          <a:ea typeface="メイリオ" panose="020B0604030504040204" pitchFamily="50" charset="-128"/>
                        </a:rPr>
                        <a:t>停止</a:t>
                      </a:r>
                      <a:r>
                        <a:rPr kumimoji="1" lang="en-US" altLang="ja-JP" sz="2000" b="0" dirty="0">
                          <a:latin typeface="メイリオ" panose="020B0604030504040204" pitchFamily="50" charset="-128"/>
                          <a:ea typeface="メイリオ" panose="020B0604030504040204" pitchFamily="50" charset="-128"/>
                        </a:rPr>
                        <a:t>)</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H</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H</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H</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H</a:t>
                      </a:r>
                      <a:endParaRPr kumimoji="1" lang="ja-JP" altLang="en-US" sz="2000" b="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4078776954"/>
                  </a:ext>
                </a:extLst>
              </a:tr>
              <a:tr h="370840">
                <a:tc>
                  <a:txBody>
                    <a:bodyPr/>
                    <a:lstStyle/>
                    <a:p>
                      <a:r>
                        <a:rPr kumimoji="1" lang="en-US" altLang="ja-JP" sz="2000" b="0" dirty="0">
                          <a:latin typeface="メイリオ" panose="020B0604030504040204" pitchFamily="50" charset="-128"/>
                          <a:ea typeface="メイリオ" panose="020B0604030504040204" pitchFamily="50" charset="-128"/>
                        </a:rPr>
                        <a:t>A</a:t>
                      </a:r>
                      <a:r>
                        <a:rPr kumimoji="1" lang="ja-JP" altLang="en-US" sz="2000" b="0" dirty="0">
                          <a:latin typeface="メイリオ" panose="020B0604030504040204" pitchFamily="50" charset="-128"/>
                          <a:ea typeface="メイリオ" panose="020B0604030504040204" pitchFamily="50" charset="-128"/>
                        </a:rPr>
                        <a:t>正転</a:t>
                      </a: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H</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L</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000" b="0" dirty="0">
                          <a:latin typeface="メイリオ" panose="020B0604030504040204" pitchFamily="50" charset="-128"/>
                          <a:ea typeface="メイリオ" panose="020B0604030504040204" pitchFamily="50" charset="-128"/>
                        </a:rPr>
                        <a:t>-</a:t>
                      </a:r>
                      <a:endParaRPr kumimoji="1" lang="ja-JP" altLang="en-US" sz="2000" b="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4280568836"/>
                  </a:ext>
                </a:extLst>
              </a:tr>
              <a:tr h="370840">
                <a:tc>
                  <a:txBody>
                    <a:bodyPr/>
                    <a:lstStyle/>
                    <a:p>
                      <a:r>
                        <a:rPr kumimoji="1" lang="en-US" altLang="ja-JP" sz="2000" b="0" dirty="0">
                          <a:latin typeface="メイリオ" panose="020B0604030504040204" pitchFamily="50" charset="-128"/>
                          <a:ea typeface="メイリオ" panose="020B0604030504040204" pitchFamily="50" charset="-128"/>
                        </a:rPr>
                        <a:t>A</a:t>
                      </a:r>
                      <a:r>
                        <a:rPr kumimoji="1" lang="ja-JP" altLang="en-US" sz="2000" b="0" dirty="0">
                          <a:latin typeface="メイリオ" panose="020B0604030504040204" pitchFamily="50" charset="-128"/>
                          <a:ea typeface="メイリオ" panose="020B0604030504040204" pitchFamily="50" charset="-128"/>
                        </a:rPr>
                        <a:t>逆転</a:t>
                      </a: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L</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H</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000" b="0" dirty="0">
                          <a:latin typeface="メイリオ" panose="020B0604030504040204" pitchFamily="50" charset="-128"/>
                          <a:ea typeface="メイリオ" panose="020B0604030504040204" pitchFamily="50" charset="-128"/>
                        </a:rPr>
                        <a:t>-</a:t>
                      </a:r>
                      <a:endParaRPr kumimoji="1" lang="ja-JP" altLang="en-US" sz="2000" b="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019501264"/>
                  </a:ext>
                </a:extLst>
              </a:tr>
              <a:tr h="370840">
                <a:tc>
                  <a:txBody>
                    <a:bodyPr/>
                    <a:lstStyle/>
                    <a:p>
                      <a:r>
                        <a:rPr kumimoji="1" lang="en-US" altLang="ja-JP" sz="2000" b="0" dirty="0">
                          <a:latin typeface="メイリオ" panose="020B0604030504040204" pitchFamily="50" charset="-128"/>
                          <a:ea typeface="メイリオ" panose="020B0604030504040204" pitchFamily="50" charset="-128"/>
                        </a:rPr>
                        <a:t>A</a:t>
                      </a:r>
                      <a:r>
                        <a:rPr kumimoji="1" lang="ja-JP" altLang="en-US" sz="2000" b="0" dirty="0">
                          <a:latin typeface="メイリオ" panose="020B0604030504040204" pitchFamily="50" charset="-128"/>
                          <a:ea typeface="メイリオ" panose="020B0604030504040204" pitchFamily="50" charset="-128"/>
                        </a:rPr>
                        <a:t>停止</a:t>
                      </a: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L</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L</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000" b="0" dirty="0">
                          <a:latin typeface="メイリオ" panose="020B0604030504040204" pitchFamily="50" charset="-128"/>
                          <a:ea typeface="メイリオ" panose="020B0604030504040204" pitchFamily="50" charset="-128"/>
                        </a:rPr>
                        <a:t>-</a:t>
                      </a:r>
                      <a:endParaRPr kumimoji="1" lang="ja-JP" altLang="en-US" sz="2000" b="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238672529"/>
                  </a:ext>
                </a:extLst>
              </a:tr>
              <a:tr h="370840">
                <a:tc>
                  <a:txBody>
                    <a:bodyPr/>
                    <a:lstStyle/>
                    <a:p>
                      <a:r>
                        <a:rPr kumimoji="1" lang="en-US" altLang="ja-JP" sz="2000" b="0" dirty="0">
                          <a:latin typeface="メイリオ" panose="020B0604030504040204" pitchFamily="50" charset="-128"/>
                          <a:ea typeface="メイリオ" panose="020B0604030504040204" pitchFamily="50" charset="-128"/>
                        </a:rPr>
                        <a:t>B</a:t>
                      </a:r>
                      <a:r>
                        <a:rPr kumimoji="1" lang="ja-JP" altLang="en-US" sz="2000" b="0" dirty="0">
                          <a:latin typeface="メイリオ" panose="020B0604030504040204" pitchFamily="50" charset="-128"/>
                          <a:ea typeface="メイリオ" panose="020B0604030504040204" pitchFamily="50" charset="-128"/>
                        </a:rPr>
                        <a:t>正転</a:t>
                      </a: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000" b="0" dirty="0">
                          <a:latin typeface="メイリオ" panose="020B0604030504040204" pitchFamily="50" charset="-128"/>
                          <a:ea typeface="メイリオ" panose="020B0604030504040204" pitchFamily="50" charset="-128"/>
                        </a:rPr>
                        <a:t>-</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H</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L</a:t>
                      </a:r>
                      <a:endParaRPr kumimoji="1" lang="ja-JP" altLang="en-US" sz="2000" b="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651240260"/>
                  </a:ext>
                </a:extLst>
              </a:tr>
              <a:tr h="370840">
                <a:tc>
                  <a:txBody>
                    <a:bodyPr/>
                    <a:lstStyle/>
                    <a:p>
                      <a:r>
                        <a:rPr kumimoji="1" lang="en-US" altLang="ja-JP" sz="2000" b="0" dirty="0">
                          <a:latin typeface="メイリオ" panose="020B0604030504040204" pitchFamily="50" charset="-128"/>
                          <a:ea typeface="メイリオ" panose="020B0604030504040204" pitchFamily="50" charset="-128"/>
                        </a:rPr>
                        <a:t>B</a:t>
                      </a:r>
                      <a:r>
                        <a:rPr kumimoji="1" lang="ja-JP" altLang="en-US" sz="2000" b="0" dirty="0">
                          <a:latin typeface="メイリオ" panose="020B0604030504040204" pitchFamily="50" charset="-128"/>
                          <a:ea typeface="メイリオ" panose="020B0604030504040204" pitchFamily="50" charset="-128"/>
                        </a:rPr>
                        <a:t>逆転</a:t>
                      </a: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000" b="0" dirty="0">
                          <a:latin typeface="メイリオ" panose="020B0604030504040204" pitchFamily="50" charset="-128"/>
                          <a:ea typeface="メイリオ" panose="020B0604030504040204" pitchFamily="50" charset="-128"/>
                        </a:rPr>
                        <a:t>-</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L</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H</a:t>
                      </a:r>
                      <a:endParaRPr kumimoji="1" lang="ja-JP" altLang="en-US" sz="2000" b="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812697684"/>
                  </a:ext>
                </a:extLst>
              </a:tr>
              <a:tr h="370840">
                <a:tc>
                  <a:txBody>
                    <a:bodyPr/>
                    <a:lstStyle/>
                    <a:p>
                      <a:r>
                        <a:rPr kumimoji="1" lang="en-US" altLang="ja-JP" sz="2000" b="0" dirty="0">
                          <a:latin typeface="メイリオ" panose="020B0604030504040204" pitchFamily="50" charset="-128"/>
                          <a:ea typeface="メイリオ" panose="020B0604030504040204" pitchFamily="50" charset="-128"/>
                        </a:rPr>
                        <a:t>B</a:t>
                      </a:r>
                      <a:r>
                        <a:rPr kumimoji="1" lang="ja-JP" altLang="en-US" sz="2000" b="0" dirty="0">
                          <a:latin typeface="メイリオ" panose="020B0604030504040204" pitchFamily="50" charset="-128"/>
                          <a:ea typeface="メイリオ" panose="020B0604030504040204" pitchFamily="50" charset="-128"/>
                        </a:rPr>
                        <a:t>停止</a:t>
                      </a: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000" b="0" dirty="0">
                          <a:latin typeface="メイリオ" panose="020B0604030504040204" pitchFamily="50" charset="-128"/>
                          <a:ea typeface="メイリオ" panose="020B0604030504040204" pitchFamily="50" charset="-128"/>
                        </a:rPr>
                        <a:t>-</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L</a:t>
                      </a:r>
                      <a:endParaRPr kumimoji="1" lang="ja-JP" altLang="en-US" sz="20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000" b="0" dirty="0">
                          <a:latin typeface="メイリオ" panose="020B0604030504040204" pitchFamily="50" charset="-128"/>
                          <a:ea typeface="メイリオ" panose="020B0604030504040204" pitchFamily="50" charset="-128"/>
                        </a:rPr>
                        <a:t>L</a:t>
                      </a:r>
                      <a:endParaRPr kumimoji="1" lang="ja-JP" altLang="en-US" sz="2000" b="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336922320"/>
                  </a:ext>
                </a:extLst>
              </a:tr>
            </a:tbl>
          </a:graphicData>
        </a:graphic>
      </p:graphicFrame>
      <p:sp>
        <p:nvSpPr>
          <p:cNvPr id="8" name="テキスト ボックス 7"/>
          <p:cNvSpPr txBox="1"/>
          <p:nvPr/>
        </p:nvSpPr>
        <p:spPr>
          <a:xfrm>
            <a:off x="7825152" y="6339761"/>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34</a:t>
            </a:fld>
            <a:r>
              <a:rPr kumimoji="1" lang="ja-JP" altLang="en-US" dirty="0">
                <a:latin typeface="メイリオ" panose="020B0604030504040204" pitchFamily="50" charset="-128"/>
                <a:ea typeface="メイリオ" panose="020B0604030504040204" pitchFamily="50" charset="-128"/>
              </a:rPr>
              <a:t>ページ</a:t>
            </a:r>
          </a:p>
        </p:txBody>
      </p:sp>
    </p:spTree>
    <p:extLst>
      <p:ext uri="{BB962C8B-B14F-4D97-AF65-F5344CB8AC3E}">
        <p14:creationId xmlns:p14="http://schemas.microsoft.com/office/powerpoint/2010/main" val="282242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26470" y="3640014"/>
            <a:ext cx="3873731" cy="159710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96141" y="331876"/>
            <a:ext cx="8631728" cy="499398"/>
          </a:xfrm>
        </p:spPr>
        <p:txBody>
          <a:bodyPr>
            <a:noAutofit/>
          </a:bodyPr>
          <a:lstStyle/>
          <a:p>
            <a:r>
              <a:rPr lang="ja-JP" altLang="en-US" sz="3200" dirty="0">
                <a:solidFill>
                  <a:srgbClr val="000000"/>
                </a:solidFill>
                <a:latin typeface="游ゴシック" panose="020B0400000000000000" pitchFamily="50" charset="-128"/>
                <a:ea typeface="游ゴシック" panose="020B0400000000000000" pitchFamily="50" charset="-128"/>
              </a:rPr>
              <a:t>モータ ドライバ配線例</a:t>
            </a:r>
            <a:br>
              <a:rPr lang="en-US" altLang="ja-JP" sz="3200" dirty="0">
                <a:solidFill>
                  <a:srgbClr val="000000"/>
                </a:solidFill>
                <a:latin typeface="游ゴシック" panose="020B0400000000000000" pitchFamily="50" charset="-128"/>
                <a:ea typeface="游ゴシック" panose="020B0400000000000000" pitchFamily="50" charset="-128"/>
              </a:rPr>
            </a:br>
            <a:r>
              <a:rPr lang="en-US" altLang="ja-JP" sz="3200" dirty="0">
                <a:solidFill>
                  <a:srgbClr val="000000"/>
                </a:solidFill>
                <a:latin typeface="游ゴシック" panose="020B0400000000000000" pitchFamily="50" charset="-128"/>
                <a:ea typeface="游ゴシック" panose="020B0400000000000000" pitchFamily="50" charset="-128"/>
              </a:rPr>
              <a:t>(</a:t>
            </a:r>
            <a:r>
              <a:rPr lang="ja-JP" altLang="en-US" sz="3200" dirty="0">
                <a:solidFill>
                  <a:srgbClr val="000000"/>
                </a:solidFill>
                <a:latin typeface="游ゴシック" panose="020B0400000000000000" pitchFamily="50" charset="-128"/>
                <a:ea typeface="游ゴシック" panose="020B0400000000000000" pitchFamily="50" charset="-128"/>
              </a:rPr>
              <a:t>簡易版</a:t>
            </a:r>
            <a:r>
              <a:rPr lang="en-US" altLang="ja-JP" sz="3200" dirty="0">
                <a:solidFill>
                  <a:srgbClr val="000000"/>
                </a:solidFill>
                <a:latin typeface="游ゴシック" panose="020B0400000000000000" pitchFamily="50" charset="-128"/>
                <a:ea typeface="游ゴシック" panose="020B0400000000000000" pitchFamily="50" charset="-128"/>
              </a:rPr>
              <a:t>)</a:t>
            </a:r>
            <a:endParaRPr kumimoji="1" lang="ja-JP" altLang="en-US" sz="3200" dirty="0">
              <a:latin typeface="メイリオ" panose="020B0604030504040204" pitchFamily="50" charset="-128"/>
              <a:ea typeface="メイリオ" panose="020B0604030504040204" pitchFamily="50" charset="-128"/>
            </a:endParaRPr>
          </a:p>
        </p:txBody>
      </p:sp>
      <p:sp>
        <p:nvSpPr>
          <p:cNvPr id="4" name="正方形/長方形 3"/>
          <p:cNvSpPr/>
          <p:nvPr/>
        </p:nvSpPr>
        <p:spPr>
          <a:xfrm>
            <a:off x="4714565" y="3432805"/>
            <a:ext cx="4099733" cy="1569660"/>
          </a:xfrm>
          <a:prstGeom prst="rect">
            <a:avLst/>
          </a:prstGeom>
        </p:spPr>
        <p:txBody>
          <a:bodyPr wrap="square">
            <a:spAutoFit/>
          </a:bodyPr>
          <a:lstStyle/>
          <a:p>
            <a:r>
              <a:rPr lang="ja-JP" altLang="en-US" sz="2400" dirty="0">
                <a:latin typeface="メイリオ" panose="020B0604030504040204" pitchFamily="50" charset="-128"/>
                <a:ea typeface="メイリオ" panose="020B0604030504040204" pitchFamily="50" charset="-128"/>
              </a:rPr>
              <a:t>モーター</a:t>
            </a:r>
            <a:r>
              <a:rPr lang="en-US" altLang="ja-JP" sz="2400" dirty="0" err="1">
                <a:latin typeface="メイリオ" panose="020B0604030504040204" pitchFamily="50" charset="-128"/>
                <a:ea typeface="メイリオ" panose="020B0604030504040204" pitchFamily="50" charset="-128"/>
              </a:rPr>
              <a:t>Ma,Mb</a:t>
            </a:r>
            <a:r>
              <a:rPr lang="ja-JP" altLang="en-US" sz="2400" dirty="0">
                <a:latin typeface="メイリオ" panose="020B0604030504040204" pitchFamily="50" charset="-128"/>
                <a:ea typeface="メイリオ" panose="020B0604030504040204" pitchFamily="50" charset="-128"/>
              </a:rPr>
              <a:t>が独立して正転、同時に逆転の配線例です。正逆はモータの接続で最終的に調整します。</a:t>
            </a:r>
          </a:p>
        </p:txBody>
      </p:sp>
      <p:sp>
        <p:nvSpPr>
          <p:cNvPr id="8" name="テキスト ボックス 7"/>
          <p:cNvSpPr txBox="1"/>
          <p:nvPr/>
        </p:nvSpPr>
        <p:spPr>
          <a:xfrm>
            <a:off x="7825152" y="6339761"/>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35</a:t>
            </a:fld>
            <a:r>
              <a:rPr kumimoji="1" lang="ja-JP" altLang="en-US" dirty="0">
                <a:latin typeface="メイリオ" panose="020B0604030504040204" pitchFamily="50" charset="-128"/>
                <a:ea typeface="メイリオ" panose="020B0604030504040204" pitchFamily="50" charset="-128"/>
              </a:rPr>
              <a:t>ページ</a:t>
            </a:r>
          </a:p>
        </p:txBody>
      </p:sp>
      <p:graphicFrame>
        <p:nvGraphicFramePr>
          <p:cNvPr id="11" name="表 10"/>
          <p:cNvGraphicFramePr>
            <a:graphicFrameLocks noGrp="1"/>
          </p:cNvGraphicFramePr>
          <p:nvPr/>
        </p:nvGraphicFramePr>
        <p:xfrm>
          <a:off x="858982" y="4709834"/>
          <a:ext cx="1003070" cy="457200"/>
        </p:xfrm>
        <a:graphic>
          <a:graphicData uri="http://schemas.openxmlformats.org/drawingml/2006/table">
            <a:tbl>
              <a:tblPr firstRow="1" bandRow="1">
                <a:tableStyleId>{5C22544A-7EE6-4342-B048-85BDC9FD1C3A}</a:tableStyleId>
              </a:tblPr>
              <a:tblGrid>
                <a:gridCol w="501535">
                  <a:extLst>
                    <a:ext uri="{9D8B030D-6E8A-4147-A177-3AD203B41FA5}">
                      <a16:colId xmlns:a16="http://schemas.microsoft.com/office/drawing/2014/main" val="1172110108"/>
                    </a:ext>
                  </a:extLst>
                </a:gridCol>
                <a:gridCol w="501535">
                  <a:extLst>
                    <a:ext uri="{9D8B030D-6E8A-4147-A177-3AD203B41FA5}">
                      <a16:colId xmlns:a16="http://schemas.microsoft.com/office/drawing/2014/main" val="464951024"/>
                    </a:ext>
                  </a:extLst>
                </a:gridCol>
              </a:tblGrid>
              <a:tr h="415176">
                <a:tc>
                  <a:txBody>
                    <a:bodyPr/>
                    <a:lstStyle/>
                    <a:p>
                      <a:pPr algn="ctr"/>
                      <a:r>
                        <a:rPr kumimoji="1" lang="ja-JP" altLang="en-US" sz="2400" dirty="0"/>
                        <a:t>◎</a:t>
                      </a:r>
                    </a:p>
                  </a:txBody>
                  <a:tcPr/>
                </a:tc>
                <a:tc>
                  <a:txBody>
                    <a:bodyPr/>
                    <a:lstStyle/>
                    <a:p>
                      <a:pPr algn="ctr"/>
                      <a:r>
                        <a:rPr kumimoji="1" lang="ja-JP" altLang="en-US" sz="2400" dirty="0"/>
                        <a:t>◎</a:t>
                      </a:r>
                    </a:p>
                  </a:txBody>
                  <a:tcPr/>
                </a:tc>
                <a:extLst>
                  <a:ext uri="{0D108BD9-81ED-4DB2-BD59-A6C34878D82A}">
                    <a16:rowId xmlns:a16="http://schemas.microsoft.com/office/drawing/2014/main" val="2937531953"/>
                  </a:ext>
                </a:extLst>
              </a:tr>
            </a:tbl>
          </a:graphicData>
        </a:graphic>
      </p:graphicFrame>
      <p:graphicFrame>
        <p:nvGraphicFramePr>
          <p:cNvPr id="12" name="表 11"/>
          <p:cNvGraphicFramePr>
            <a:graphicFrameLocks noGrp="1"/>
          </p:cNvGraphicFramePr>
          <p:nvPr/>
        </p:nvGraphicFramePr>
        <p:xfrm>
          <a:off x="2194564" y="4709834"/>
          <a:ext cx="1003070" cy="457200"/>
        </p:xfrm>
        <a:graphic>
          <a:graphicData uri="http://schemas.openxmlformats.org/drawingml/2006/table">
            <a:tbl>
              <a:tblPr firstRow="1" bandRow="1">
                <a:tableStyleId>{5C22544A-7EE6-4342-B048-85BDC9FD1C3A}</a:tableStyleId>
              </a:tblPr>
              <a:tblGrid>
                <a:gridCol w="501535">
                  <a:extLst>
                    <a:ext uri="{9D8B030D-6E8A-4147-A177-3AD203B41FA5}">
                      <a16:colId xmlns:a16="http://schemas.microsoft.com/office/drawing/2014/main" val="1172110108"/>
                    </a:ext>
                  </a:extLst>
                </a:gridCol>
                <a:gridCol w="501535">
                  <a:extLst>
                    <a:ext uri="{9D8B030D-6E8A-4147-A177-3AD203B41FA5}">
                      <a16:colId xmlns:a16="http://schemas.microsoft.com/office/drawing/2014/main" val="464951024"/>
                    </a:ext>
                  </a:extLst>
                </a:gridCol>
              </a:tblGrid>
              <a:tr h="415176">
                <a:tc>
                  <a:txBody>
                    <a:bodyPr/>
                    <a:lstStyle/>
                    <a:p>
                      <a:pPr algn="ctr"/>
                      <a:r>
                        <a:rPr kumimoji="1" lang="ja-JP" altLang="en-US" sz="2400" dirty="0"/>
                        <a:t>◎</a:t>
                      </a:r>
                    </a:p>
                  </a:txBody>
                  <a:tcPr/>
                </a:tc>
                <a:tc>
                  <a:txBody>
                    <a:bodyPr/>
                    <a:lstStyle/>
                    <a:p>
                      <a:pPr algn="ctr"/>
                      <a:r>
                        <a:rPr kumimoji="1" lang="ja-JP" altLang="en-US" sz="2400" dirty="0"/>
                        <a:t>◎</a:t>
                      </a:r>
                    </a:p>
                  </a:txBody>
                  <a:tcPr/>
                </a:tc>
                <a:extLst>
                  <a:ext uri="{0D108BD9-81ED-4DB2-BD59-A6C34878D82A}">
                    <a16:rowId xmlns:a16="http://schemas.microsoft.com/office/drawing/2014/main" val="2937531953"/>
                  </a:ext>
                </a:extLst>
              </a:tr>
            </a:tbl>
          </a:graphicData>
        </a:graphic>
      </p:graphicFrame>
      <p:sp>
        <p:nvSpPr>
          <p:cNvPr id="13" name="楕円 12"/>
          <p:cNvSpPr/>
          <p:nvPr/>
        </p:nvSpPr>
        <p:spPr>
          <a:xfrm>
            <a:off x="858982" y="5619501"/>
            <a:ext cx="1003070" cy="10683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Ma</a:t>
            </a:r>
            <a:endParaRPr kumimoji="1" lang="ja-JP" altLang="en-US" sz="2400" b="1" dirty="0">
              <a:solidFill>
                <a:schemeClr val="tx1"/>
              </a:solidFill>
            </a:endParaRPr>
          </a:p>
        </p:txBody>
      </p:sp>
      <p:sp>
        <p:nvSpPr>
          <p:cNvPr id="14" name="楕円 13"/>
          <p:cNvSpPr/>
          <p:nvPr/>
        </p:nvSpPr>
        <p:spPr>
          <a:xfrm>
            <a:off x="2328568" y="5619597"/>
            <a:ext cx="1010383" cy="106820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Mb</a:t>
            </a:r>
            <a:endParaRPr kumimoji="1" lang="ja-JP" altLang="en-US" sz="2400" b="1" dirty="0">
              <a:solidFill>
                <a:schemeClr val="tx1"/>
              </a:solidFill>
            </a:endParaRPr>
          </a:p>
        </p:txBody>
      </p:sp>
      <p:cxnSp>
        <p:nvCxnSpPr>
          <p:cNvPr id="16" name="直線コネクタ 15"/>
          <p:cNvCxnSpPr>
            <a:endCxn id="13" idx="1"/>
          </p:cNvCxnSpPr>
          <p:nvPr/>
        </p:nvCxnSpPr>
        <p:spPr>
          <a:xfrm flipH="1">
            <a:off x="1005878" y="4938434"/>
            <a:ext cx="113368" cy="8375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endCxn id="13" idx="7"/>
          </p:cNvCxnSpPr>
          <p:nvPr/>
        </p:nvCxnSpPr>
        <p:spPr>
          <a:xfrm>
            <a:off x="1579415" y="4938434"/>
            <a:ext cx="135741" cy="8375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2454524" y="4968202"/>
            <a:ext cx="29113" cy="7930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943809" y="4968202"/>
            <a:ext cx="51489" cy="7930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2" name="表 21"/>
          <p:cNvGraphicFramePr>
            <a:graphicFrameLocks noGrp="1"/>
          </p:cNvGraphicFramePr>
          <p:nvPr/>
        </p:nvGraphicFramePr>
        <p:xfrm>
          <a:off x="694997" y="1089642"/>
          <a:ext cx="2932545" cy="1346200"/>
        </p:xfrm>
        <a:graphic>
          <a:graphicData uri="http://schemas.openxmlformats.org/drawingml/2006/table">
            <a:tbl>
              <a:tblPr firstRow="1" bandRow="1">
                <a:tableStyleId>{5C22544A-7EE6-4342-B048-85BDC9FD1C3A}</a:tableStyleId>
              </a:tblPr>
              <a:tblGrid>
                <a:gridCol w="586509">
                  <a:extLst>
                    <a:ext uri="{9D8B030D-6E8A-4147-A177-3AD203B41FA5}">
                      <a16:colId xmlns:a16="http://schemas.microsoft.com/office/drawing/2014/main" val="4075879144"/>
                    </a:ext>
                  </a:extLst>
                </a:gridCol>
                <a:gridCol w="586509">
                  <a:extLst>
                    <a:ext uri="{9D8B030D-6E8A-4147-A177-3AD203B41FA5}">
                      <a16:colId xmlns:a16="http://schemas.microsoft.com/office/drawing/2014/main" val="2015000532"/>
                    </a:ext>
                  </a:extLst>
                </a:gridCol>
                <a:gridCol w="586509">
                  <a:extLst>
                    <a:ext uri="{9D8B030D-6E8A-4147-A177-3AD203B41FA5}">
                      <a16:colId xmlns:a16="http://schemas.microsoft.com/office/drawing/2014/main" val="3602540338"/>
                    </a:ext>
                  </a:extLst>
                </a:gridCol>
                <a:gridCol w="586509">
                  <a:extLst>
                    <a:ext uri="{9D8B030D-6E8A-4147-A177-3AD203B41FA5}">
                      <a16:colId xmlns:a16="http://schemas.microsoft.com/office/drawing/2014/main" val="1121146217"/>
                    </a:ext>
                  </a:extLst>
                </a:gridCol>
                <a:gridCol w="586509">
                  <a:extLst>
                    <a:ext uri="{9D8B030D-6E8A-4147-A177-3AD203B41FA5}">
                      <a16:colId xmlns:a16="http://schemas.microsoft.com/office/drawing/2014/main" val="3529087427"/>
                    </a:ext>
                  </a:extLst>
                </a:gridCol>
              </a:tblGrid>
              <a:tr h="370840">
                <a:tc gridSpan="5">
                  <a:txBody>
                    <a:bodyPr/>
                    <a:lstStyle/>
                    <a:p>
                      <a:pPr algn="ctr"/>
                      <a:r>
                        <a:rPr kumimoji="1" lang="en-US" altLang="ja-JP" sz="2000" dirty="0" err="1">
                          <a:solidFill>
                            <a:schemeClr val="tx1"/>
                          </a:solidFill>
                          <a:latin typeface="メイリオ" panose="020B0604030504040204" pitchFamily="50" charset="-128"/>
                          <a:ea typeface="メイリオ" panose="020B0604030504040204" pitchFamily="50" charset="-128"/>
                        </a:rPr>
                        <a:t>micro:bit</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tc>
                <a:tc hMerge="1">
                  <a:txBody>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tc>
                <a:tc hMerge="1">
                  <a:txBody>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tc>
                <a:tc hMerge="1">
                  <a:txBody>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tc>
                <a:tc hMerge="1">
                  <a:txBody>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341875543"/>
                  </a:ext>
                </a:extLst>
              </a:tr>
              <a:tr h="370840">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P0</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P1</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P2</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3V</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GND</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056667666"/>
                  </a:ext>
                </a:extLst>
              </a:tr>
              <a:tr h="370840">
                <a:tc>
                  <a:txBody>
                    <a:bodyPr/>
                    <a:lstStyle/>
                    <a:p>
                      <a:pPr algn="ctr"/>
                      <a:r>
                        <a:rPr kumimoji="1" lang="ja-JP" altLang="en-US" sz="3200" b="1"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3200" b="1"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3200" b="1"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3200" b="1" dirty="0">
                          <a:latin typeface="メイリオ" panose="020B0604030504040204" pitchFamily="50" charset="-128"/>
                          <a:ea typeface="メイリオ" panose="020B0604030504040204" pitchFamily="50" charset="-128"/>
                        </a:rPr>
                        <a:t>◎</a:t>
                      </a:r>
                    </a:p>
                  </a:txBody>
                  <a:tcPr/>
                </a:tc>
                <a:tc>
                  <a:txBody>
                    <a:bodyPr/>
                    <a:lstStyle/>
                    <a:p>
                      <a:pPr algn="ctr"/>
                      <a:r>
                        <a:rPr kumimoji="1" lang="ja-JP" altLang="en-US" sz="3200" b="1" dirty="0">
                          <a:latin typeface="メイリオ" panose="020B0604030504040204" pitchFamily="50" charset="-128"/>
                          <a:ea typeface="メイリオ" panose="020B0604030504040204" pitchFamily="50" charset="-128"/>
                        </a:rPr>
                        <a:t>◎</a:t>
                      </a:r>
                    </a:p>
                  </a:txBody>
                  <a:tcPr/>
                </a:tc>
                <a:extLst>
                  <a:ext uri="{0D108BD9-81ED-4DB2-BD59-A6C34878D82A}">
                    <a16:rowId xmlns:a16="http://schemas.microsoft.com/office/drawing/2014/main" val="2134053957"/>
                  </a:ext>
                </a:extLst>
              </a:tr>
            </a:tbl>
          </a:graphicData>
        </a:graphic>
      </p:graphicFrame>
      <p:graphicFrame>
        <p:nvGraphicFramePr>
          <p:cNvPr id="24" name="表 23"/>
          <p:cNvGraphicFramePr>
            <a:graphicFrameLocks noGrp="1"/>
          </p:cNvGraphicFramePr>
          <p:nvPr/>
        </p:nvGraphicFramePr>
        <p:xfrm>
          <a:off x="703808" y="3754340"/>
          <a:ext cx="3519054" cy="767080"/>
        </p:xfrm>
        <a:graphic>
          <a:graphicData uri="http://schemas.openxmlformats.org/drawingml/2006/table">
            <a:tbl>
              <a:tblPr firstRow="1" bandRow="1">
                <a:tableStyleId>{5C22544A-7EE6-4342-B048-85BDC9FD1C3A}</a:tableStyleId>
              </a:tblPr>
              <a:tblGrid>
                <a:gridCol w="586509">
                  <a:extLst>
                    <a:ext uri="{9D8B030D-6E8A-4147-A177-3AD203B41FA5}">
                      <a16:colId xmlns:a16="http://schemas.microsoft.com/office/drawing/2014/main" val="4075879144"/>
                    </a:ext>
                  </a:extLst>
                </a:gridCol>
                <a:gridCol w="586509">
                  <a:extLst>
                    <a:ext uri="{9D8B030D-6E8A-4147-A177-3AD203B41FA5}">
                      <a16:colId xmlns:a16="http://schemas.microsoft.com/office/drawing/2014/main" val="2015000532"/>
                    </a:ext>
                  </a:extLst>
                </a:gridCol>
                <a:gridCol w="586509">
                  <a:extLst>
                    <a:ext uri="{9D8B030D-6E8A-4147-A177-3AD203B41FA5}">
                      <a16:colId xmlns:a16="http://schemas.microsoft.com/office/drawing/2014/main" val="3602540338"/>
                    </a:ext>
                  </a:extLst>
                </a:gridCol>
                <a:gridCol w="586509">
                  <a:extLst>
                    <a:ext uri="{9D8B030D-6E8A-4147-A177-3AD203B41FA5}">
                      <a16:colId xmlns:a16="http://schemas.microsoft.com/office/drawing/2014/main" val="1121146217"/>
                    </a:ext>
                  </a:extLst>
                </a:gridCol>
                <a:gridCol w="586509">
                  <a:extLst>
                    <a:ext uri="{9D8B030D-6E8A-4147-A177-3AD203B41FA5}">
                      <a16:colId xmlns:a16="http://schemas.microsoft.com/office/drawing/2014/main" val="3529087427"/>
                    </a:ext>
                  </a:extLst>
                </a:gridCol>
                <a:gridCol w="586509">
                  <a:extLst>
                    <a:ext uri="{9D8B030D-6E8A-4147-A177-3AD203B41FA5}">
                      <a16:colId xmlns:a16="http://schemas.microsoft.com/office/drawing/2014/main" val="577832362"/>
                    </a:ext>
                  </a:extLst>
                </a:gridCol>
              </a:tblGrid>
              <a:tr h="370840">
                <a:tc>
                  <a:txBody>
                    <a:bodyPr/>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solidFill>
                          <a:latin typeface="メイリオ" panose="020B0604030504040204" pitchFamily="50" charset="-128"/>
                          <a:ea typeface="メイリオ" panose="020B0604030504040204" pitchFamily="50" charset="-128"/>
                        </a:rPr>
                        <a:t>■</a:t>
                      </a:r>
                    </a:p>
                  </a:txBody>
                  <a:tcPr/>
                </a:tc>
                <a:tc>
                  <a:txBody>
                    <a:bodyPr/>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solidFill>
                          <a:latin typeface="メイリオ" panose="020B0604030504040204" pitchFamily="50" charset="-128"/>
                          <a:ea typeface="メイリオ" panose="020B0604030504040204" pitchFamily="50" charset="-128"/>
                        </a:rPr>
                        <a:t>■</a:t>
                      </a:r>
                    </a:p>
                  </a:txBody>
                  <a:tcPr/>
                </a:tc>
                <a:tc>
                  <a:txBody>
                    <a:bodyPr/>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solidFill>
                          <a:latin typeface="メイリオ" panose="020B0604030504040204" pitchFamily="50" charset="-128"/>
                          <a:ea typeface="メイリオ" panose="020B0604030504040204" pitchFamily="50" charset="-128"/>
                        </a:rPr>
                        <a:t>■</a:t>
                      </a:r>
                    </a:p>
                  </a:txBody>
                  <a:tcPr/>
                </a:tc>
                <a:extLst>
                  <a:ext uri="{0D108BD9-81ED-4DB2-BD59-A6C34878D82A}">
                    <a16:rowId xmlns:a16="http://schemas.microsoft.com/office/drawing/2014/main" val="1735450894"/>
                  </a:ext>
                </a:extLst>
              </a:tr>
              <a:tr h="370840">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A-1B</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A-1A</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VCC</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GND</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B-1B</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B-1A</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056667666"/>
                  </a:ext>
                </a:extLst>
              </a:tr>
            </a:tbl>
          </a:graphicData>
        </a:graphic>
      </p:graphicFrame>
      <p:cxnSp>
        <p:nvCxnSpPr>
          <p:cNvPr id="25" name="直線コネクタ 24"/>
          <p:cNvCxnSpPr/>
          <p:nvPr/>
        </p:nvCxnSpPr>
        <p:spPr>
          <a:xfrm>
            <a:off x="978132" y="2227723"/>
            <a:ext cx="0" cy="17605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3940234" y="2610267"/>
            <a:ext cx="6350" cy="1378018"/>
          </a:xfrm>
          <a:prstGeom prst="line">
            <a:avLst/>
          </a:prstGeom>
          <a:ln w="762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1579413" y="2174834"/>
            <a:ext cx="1" cy="467562"/>
          </a:xfrm>
          <a:prstGeom prst="line">
            <a:avLst/>
          </a:prstGeom>
          <a:ln w="762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591250" y="2616047"/>
            <a:ext cx="2360820" cy="7325"/>
          </a:xfrm>
          <a:prstGeom prst="line">
            <a:avLst/>
          </a:prstGeom>
          <a:ln w="762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579413" y="2892673"/>
            <a:ext cx="1" cy="986387"/>
          </a:xfrm>
          <a:prstGeom prst="line">
            <a:avLst/>
          </a:prstGeom>
          <a:ln w="5715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3338952" y="2892673"/>
            <a:ext cx="1" cy="1026064"/>
          </a:xfrm>
          <a:prstGeom prst="line">
            <a:avLst/>
          </a:prstGeom>
          <a:ln w="5715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1579413" y="2879587"/>
            <a:ext cx="1765891" cy="1802"/>
          </a:xfrm>
          <a:prstGeom prst="line">
            <a:avLst/>
          </a:prstGeom>
          <a:ln w="5715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2161269" y="2197138"/>
            <a:ext cx="4759" cy="696149"/>
          </a:xfrm>
          <a:prstGeom prst="line">
            <a:avLst/>
          </a:prstGeom>
          <a:ln w="5715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a:off x="2771660" y="2118498"/>
            <a:ext cx="573644" cy="18002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a:off x="2180694" y="3299276"/>
            <a:ext cx="13870" cy="6890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174196" y="3317809"/>
            <a:ext cx="2360820" cy="73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3230881" y="2464796"/>
            <a:ext cx="1304135" cy="158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H="1">
            <a:off x="4520327" y="2480612"/>
            <a:ext cx="11288" cy="8445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4212756" y="2693485"/>
            <a:ext cx="615142" cy="461665"/>
          </a:xfrm>
          <a:prstGeom prst="rect">
            <a:avLst/>
          </a:prstGeom>
          <a:solidFill>
            <a:schemeClr val="bg1"/>
          </a:solidFill>
          <a:ln>
            <a:solidFill>
              <a:schemeClr val="tx1"/>
            </a:solidFill>
          </a:ln>
        </p:spPr>
        <p:txBody>
          <a:bodyPr wrap="square" rtlCol="0">
            <a:spAutoFit/>
          </a:bodyPr>
          <a:lstStyle/>
          <a:p>
            <a:r>
              <a:rPr kumimoji="1" lang="en-US" altLang="ja-JP" sz="2400" dirty="0"/>
              <a:t>3V</a:t>
            </a:r>
            <a:endParaRPr kumimoji="1" lang="ja-JP" altLang="en-US" sz="2400" dirty="0"/>
          </a:p>
        </p:txBody>
      </p:sp>
      <p:pic>
        <p:nvPicPr>
          <p:cNvPr id="69" name="図 68"/>
          <p:cNvPicPr>
            <a:picLocks noChangeAspect="1"/>
          </p:cNvPicPr>
          <p:nvPr/>
        </p:nvPicPr>
        <p:blipFill>
          <a:blip r:embed="rId2"/>
          <a:stretch>
            <a:fillRect/>
          </a:stretch>
        </p:blipFill>
        <p:spPr>
          <a:xfrm>
            <a:off x="5810419" y="402068"/>
            <a:ext cx="1620065" cy="2923066"/>
          </a:xfrm>
          <a:prstGeom prst="rect">
            <a:avLst/>
          </a:prstGeom>
        </p:spPr>
      </p:pic>
      <p:sp>
        <p:nvSpPr>
          <p:cNvPr id="71" name="テキスト ボックス 70"/>
          <p:cNvSpPr txBox="1"/>
          <p:nvPr/>
        </p:nvSpPr>
        <p:spPr>
          <a:xfrm>
            <a:off x="4400202" y="5038729"/>
            <a:ext cx="4440500" cy="1477328"/>
          </a:xfrm>
          <a:prstGeom prst="rect">
            <a:avLst/>
          </a:prstGeom>
          <a:noFill/>
        </p:spPr>
        <p:txBody>
          <a:bodyPr wrap="square" rtlCol="0">
            <a:spAutoFit/>
          </a:bodyPr>
          <a:lstStyle/>
          <a:p>
            <a:r>
              <a:rPr kumimoji="1" lang="ja-JP" altLang="en-US" dirty="0">
                <a:solidFill>
                  <a:srgbClr val="FF0000"/>
                </a:solidFill>
              </a:rPr>
              <a:t>補足</a:t>
            </a:r>
            <a:r>
              <a:rPr kumimoji="1" lang="en-US" altLang="ja-JP" dirty="0">
                <a:solidFill>
                  <a:srgbClr val="FF0000"/>
                </a:solidFill>
              </a:rPr>
              <a:t>: </a:t>
            </a:r>
            <a:r>
              <a:rPr kumimoji="1" lang="ja-JP" altLang="en-US" dirty="0"/>
              <a:t>配線などについては、下記のサイトを参考にしています。</a:t>
            </a:r>
            <a:r>
              <a:rPr kumimoji="1" lang="en-US" altLang="ja-JP" dirty="0"/>
              <a:t>DC130</a:t>
            </a:r>
            <a:r>
              <a:rPr kumimoji="1" lang="ja-JP" altLang="en-US" dirty="0"/>
              <a:t>のモーターだと、ぎりぎり使っているみたい。</a:t>
            </a:r>
            <a:endParaRPr lang="en-US" altLang="ja-JP" dirty="0"/>
          </a:p>
          <a:p>
            <a:r>
              <a:rPr lang="en-US" altLang="ja-JP" dirty="0">
                <a:hlinkClick r:id="rId3"/>
              </a:rPr>
              <a:t>https://okayamalabo.hatenablog.com/entry/2019/04/29/215330</a:t>
            </a:r>
            <a:endParaRPr kumimoji="1" lang="ja-JP" altLang="en-US" dirty="0"/>
          </a:p>
        </p:txBody>
      </p:sp>
      <p:sp>
        <p:nvSpPr>
          <p:cNvPr id="5" name="楕円 4"/>
          <p:cNvSpPr/>
          <p:nvPr/>
        </p:nvSpPr>
        <p:spPr>
          <a:xfrm>
            <a:off x="3142262" y="2346073"/>
            <a:ext cx="212344" cy="2123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p:nvSpPr>
        <p:spPr>
          <a:xfrm>
            <a:off x="2043064" y="2773415"/>
            <a:ext cx="212344" cy="2123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3114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6141" y="331876"/>
            <a:ext cx="8631728" cy="499398"/>
          </a:xfrm>
        </p:spPr>
        <p:txBody>
          <a:bodyPr>
            <a:noAutofit/>
          </a:bodyPr>
          <a:lstStyle/>
          <a:p>
            <a:r>
              <a:rPr kumimoji="1" lang="en-US" altLang="ja-JP" sz="3200" dirty="0" err="1">
                <a:latin typeface="メイリオ" panose="020B0604030504040204" pitchFamily="50" charset="-128"/>
                <a:ea typeface="メイリオ" panose="020B0604030504040204" pitchFamily="50" charset="-128"/>
              </a:rPr>
              <a:t>micro:bit</a:t>
            </a:r>
            <a:r>
              <a:rPr kumimoji="1" lang="ja-JP" altLang="en-US" sz="3200" dirty="0">
                <a:latin typeface="メイリオ" panose="020B0604030504040204" pitchFamily="50" charset="-128"/>
                <a:ea typeface="メイリオ" panose="020B0604030504040204" pitchFamily="50" charset="-128"/>
              </a:rPr>
              <a:t>の端子の状態と動作</a:t>
            </a:r>
          </a:p>
        </p:txBody>
      </p:sp>
      <p:graphicFrame>
        <p:nvGraphicFramePr>
          <p:cNvPr id="7" name="表 6"/>
          <p:cNvGraphicFramePr>
            <a:graphicFrameLocks noGrp="1"/>
          </p:cNvGraphicFramePr>
          <p:nvPr/>
        </p:nvGraphicFramePr>
        <p:xfrm>
          <a:off x="296141" y="1495365"/>
          <a:ext cx="8190131" cy="3200400"/>
        </p:xfrm>
        <a:graphic>
          <a:graphicData uri="http://schemas.openxmlformats.org/drawingml/2006/table">
            <a:tbl>
              <a:tblPr firstRow="1" bandRow="1">
                <a:tableStyleId>{5C22544A-7EE6-4342-B048-85BDC9FD1C3A}</a:tableStyleId>
              </a:tblPr>
              <a:tblGrid>
                <a:gridCol w="2858067">
                  <a:extLst>
                    <a:ext uri="{9D8B030D-6E8A-4147-A177-3AD203B41FA5}">
                      <a16:colId xmlns:a16="http://schemas.microsoft.com/office/drawing/2014/main" val="3352605421"/>
                    </a:ext>
                  </a:extLst>
                </a:gridCol>
                <a:gridCol w="1333015">
                  <a:extLst>
                    <a:ext uri="{9D8B030D-6E8A-4147-A177-3AD203B41FA5}">
                      <a16:colId xmlns:a16="http://schemas.microsoft.com/office/drawing/2014/main" val="1874033218"/>
                    </a:ext>
                  </a:extLst>
                </a:gridCol>
                <a:gridCol w="1333016">
                  <a:extLst>
                    <a:ext uri="{9D8B030D-6E8A-4147-A177-3AD203B41FA5}">
                      <a16:colId xmlns:a16="http://schemas.microsoft.com/office/drawing/2014/main" val="3322837310"/>
                    </a:ext>
                  </a:extLst>
                </a:gridCol>
                <a:gridCol w="1371654">
                  <a:extLst>
                    <a:ext uri="{9D8B030D-6E8A-4147-A177-3AD203B41FA5}">
                      <a16:colId xmlns:a16="http://schemas.microsoft.com/office/drawing/2014/main" val="1148721175"/>
                    </a:ext>
                  </a:extLst>
                </a:gridCol>
                <a:gridCol w="1294379">
                  <a:extLst>
                    <a:ext uri="{9D8B030D-6E8A-4147-A177-3AD203B41FA5}">
                      <a16:colId xmlns:a16="http://schemas.microsoft.com/office/drawing/2014/main" val="1184621129"/>
                    </a:ext>
                  </a:extLst>
                </a:gridCol>
              </a:tblGrid>
              <a:tr h="370840">
                <a:tc>
                  <a:txBody>
                    <a:bodyPr/>
                    <a:lstStyle/>
                    <a:p>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400" b="0" dirty="0">
                          <a:solidFill>
                            <a:schemeClr val="tx1"/>
                          </a:solidFill>
                          <a:latin typeface="メイリオ" panose="020B0604030504040204" pitchFamily="50" charset="-128"/>
                          <a:ea typeface="メイリオ" panose="020B0604030504040204" pitchFamily="50" charset="-128"/>
                        </a:rPr>
                        <a:t>P0</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en-US" altLang="ja-JP" sz="2400" b="0" dirty="0">
                          <a:solidFill>
                            <a:schemeClr val="tx1"/>
                          </a:solidFill>
                          <a:latin typeface="メイリオ" panose="020B0604030504040204" pitchFamily="50" charset="-128"/>
                          <a:ea typeface="メイリオ" panose="020B0604030504040204" pitchFamily="50" charset="-128"/>
                        </a:rPr>
                        <a:t>P1</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en-US" altLang="ja-JP" sz="2400" b="0" dirty="0">
                          <a:solidFill>
                            <a:schemeClr val="tx1"/>
                          </a:solidFill>
                          <a:latin typeface="メイリオ" panose="020B0604030504040204" pitchFamily="50" charset="-128"/>
                          <a:ea typeface="メイリオ" panose="020B0604030504040204" pitchFamily="50" charset="-128"/>
                        </a:rPr>
                        <a:t>P2</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en-US" altLang="ja-JP" sz="2400" b="0" dirty="0">
                          <a:solidFill>
                            <a:schemeClr val="tx1"/>
                          </a:solidFill>
                          <a:latin typeface="メイリオ" panose="020B0604030504040204" pitchFamily="50" charset="-128"/>
                          <a:ea typeface="メイリオ" panose="020B0604030504040204" pitchFamily="50" charset="-128"/>
                        </a:rPr>
                        <a:t>B-1B</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958201322"/>
                  </a:ext>
                </a:extLst>
              </a:tr>
              <a:tr h="370840">
                <a:tc>
                  <a:txBody>
                    <a:bodyPr/>
                    <a:lstStyle/>
                    <a:p>
                      <a:r>
                        <a:rPr kumimoji="1" lang="ja-JP" altLang="en-US" sz="2400" b="0" dirty="0">
                          <a:latin typeface="メイリオ" panose="020B0604030504040204" pitchFamily="50" charset="-128"/>
                          <a:ea typeface="メイリオ" panose="020B0604030504040204" pitchFamily="50" charset="-128"/>
                        </a:rPr>
                        <a:t>初期状態</a:t>
                      </a:r>
                      <a:r>
                        <a:rPr kumimoji="1" lang="en-US" altLang="ja-JP" sz="2400" b="0" dirty="0">
                          <a:latin typeface="メイリオ" panose="020B0604030504040204" pitchFamily="50" charset="-128"/>
                          <a:ea typeface="メイリオ" panose="020B0604030504040204" pitchFamily="50" charset="-128"/>
                        </a:rPr>
                        <a:t>(A/B</a:t>
                      </a:r>
                      <a:r>
                        <a:rPr kumimoji="1" lang="ja-JP" altLang="en-US" sz="2400" b="0" dirty="0">
                          <a:latin typeface="メイリオ" panose="020B0604030504040204" pitchFamily="50" charset="-128"/>
                          <a:ea typeface="メイリオ" panose="020B0604030504040204" pitchFamily="50" charset="-128"/>
                        </a:rPr>
                        <a:t>停止</a:t>
                      </a:r>
                      <a:r>
                        <a:rPr kumimoji="1" lang="en-US" altLang="ja-JP" sz="2400" b="0" dirty="0">
                          <a:latin typeface="メイリオ" panose="020B0604030504040204" pitchFamily="50" charset="-128"/>
                          <a:ea typeface="メイリオ" panose="020B0604030504040204" pitchFamily="50" charset="-128"/>
                        </a:rPr>
                        <a:t>)</a:t>
                      </a:r>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400" b="0" dirty="0">
                          <a:latin typeface="メイリオ" panose="020B0604030504040204" pitchFamily="50" charset="-128"/>
                          <a:ea typeface="メイリオ" panose="020B0604030504040204" pitchFamily="50" charset="-128"/>
                        </a:rPr>
                        <a:t>1</a:t>
                      </a:r>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400" b="0" dirty="0">
                          <a:latin typeface="メイリオ" panose="020B0604030504040204" pitchFamily="50" charset="-128"/>
                          <a:ea typeface="メイリオ" panose="020B0604030504040204" pitchFamily="50" charset="-128"/>
                        </a:rPr>
                        <a:t>1</a:t>
                      </a:r>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400" b="0" dirty="0">
                          <a:latin typeface="メイリオ" panose="020B0604030504040204" pitchFamily="50" charset="-128"/>
                          <a:ea typeface="メイリオ" panose="020B0604030504040204" pitchFamily="50" charset="-128"/>
                        </a:rPr>
                        <a:t>1</a:t>
                      </a:r>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400" b="0" dirty="0">
                          <a:latin typeface="メイリオ" panose="020B0604030504040204" pitchFamily="50" charset="-128"/>
                          <a:ea typeface="メイリオ" panose="020B0604030504040204" pitchFamily="50" charset="-128"/>
                        </a:rPr>
                        <a:t>1</a:t>
                      </a:r>
                      <a:endParaRPr kumimoji="1" lang="ja-JP" altLang="en-US" sz="2400" b="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407877695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400" b="0" dirty="0">
                          <a:latin typeface="メイリオ" panose="020B0604030504040204" pitchFamily="50" charset="-128"/>
                          <a:ea typeface="メイリオ" panose="020B0604030504040204" pitchFamily="50" charset="-128"/>
                        </a:rPr>
                        <a:t>初期状態</a:t>
                      </a:r>
                      <a:r>
                        <a:rPr kumimoji="1" lang="en-US" altLang="ja-JP" sz="2400" b="0" dirty="0">
                          <a:latin typeface="メイリオ" panose="020B0604030504040204" pitchFamily="50" charset="-128"/>
                          <a:ea typeface="メイリオ" panose="020B0604030504040204" pitchFamily="50" charset="-128"/>
                        </a:rPr>
                        <a:t>(A/B</a:t>
                      </a:r>
                      <a:r>
                        <a:rPr kumimoji="1" lang="ja-JP" altLang="en-US" sz="2400" b="0" dirty="0">
                          <a:latin typeface="メイリオ" panose="020B0604030504040204" pitchFamily="50" charset="-128"/>
                          <a:ea typeface="メイリオ" panose="020B0604030504040204" pitchFamily="50" charset="-128"/>
                        </a:rPr>
                        <a:t>停止</a:t>
                      </a:r>
                      <a:r>
                        <a:rPr kumimoji="1" lang="en-US" altLang="ja-JP" sz="2400" b="0" dirty="0">
                          <a:latin typeface="メイリオ" panose="020B0604030504040204" pitchFamily="50" charset="-128"/>
                          <a:ea typeface="メイリオ" panose="020B0604030504040204" pitchFamily="50" charset="-128"/>
                        </a:rPr>
                        <a:t>)</a:t>
                      </a:r>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400" b="0" dirty="0">
                          <a:latin typeface="メイリオ" panose="020B0604030504040204" pitchFamily="50" charset="-128"/>
                          <a:ea typeface="メイリオ" panose="020B0604030504040204" pitchFamily="50" charset="-128"/>
                        </a:rPr>
                        <a:t>0</a:t>
                      </a:r>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400" b="0" dirty="0">
                          <a:latin typeface="メイリオ" panose="020B0604030504040204" pitchFamily="50" charset="-128"/>
                          <a:ea typeface="メイリオ" panose="020B0604030504040204" pitchFamily="50" charset="-128"/>
                        </a:rPr>
                        <a:t>0</a:t>
                      </a:r>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400" b="0" dirty="0">
                          <a:latin typeface="メイリオ" panose="020B0604030504040204" pitchFamily="50" charset="-128"/>
                          <a:ea typeface="メイリオ" panose="020B0604030504040204" pitchFamily="50" charset="-128"/>
                        </a:rPr>
                        <a:t>0</a:t>
                      </a:r>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0" dirty="0">
                          <a:latin typeface="メイリオ" panose="020B0604030504040204" pitchFamily="50" charset="-128"/>
                          <a:ea typeface="メイリオ" panose="020B0604030504040204" pitchFamily="50" charset="-128"/>
                        </a:rPr>
                        <a:t>0</a:t>
                      </a:r>
                      <a:endParaRPr kumimoji="1" lang="ja-JP" altLang="en-US" sz="2400" b="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995232861"/>
                  </a:ext>
                </a:extLst>
              </a:tr>
              <a:tr h="370840">
                <a:tc>
                  <a:txBody>
                    <a:bodyPr/>
                    <a:lstStyle/>
                    <a:p>
                      <a:r>
                        <a:rPr kumimoji="1" lang="en-US" altLang="ja-JP" sz="2400" b="0" dirty="0">
                          <a:latin typeface="メイリオ" panose="020B0604030504040204" pitchFamily="50" charset="-128"/>
                          <a:ea typeface="メイリオ" panose="020B0604030504040204" pitchFamily="50" charset="-128"/>
                        </a:rPr>
                        <a:t>A</a:t>
                      </a:r>
                      <a:r>
                        <a:rPr kumimoji="1" lang="ja-JP" altLang="en-US" sz="2400" b="0" dirty="0">
                          <a:latin typeface="メイリオ" panose="020B0604030504040204" pitchFamily="50" charset="-128"/>
                          <a:ea typeface="メイリオ" panose="020B0604030504040204" pitchFamily="50" charset="-128"/>
                        </a:rPr>
                        <a:t>正転</a:t>
                      </a:r>
                    </a:p>
                  </a:txBody>
                  <a:tcPr/>
                </a:tc>
                <a:tc>
                  <a:txBody>
                    <a:bodyPr/>
                    <a:lstStyle/>
                    <a:p>
                      <a:pPr algn="ctr"/>
                      <a:r>
                        <a:rPr kumimoji="1" lang="en-US" altLang="ja-JP" sz="2400" b="0" dirty="0">
                          <a:latin typeface="メイリオ" panose="020B0604030504040204" pitchFamily="50" charset="-128"/>
                          <a:ea typeface="メイリオ" panose="020B0604030504040204" pitchFamily="50" charset="-128"/>
                        </a:rPr>
                        <a:t>1</a:t>
                      </a:r>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400" b="0" dirty="0">
                          <a:latin typeface="メイリオ" panose="020B0604030504040204" pitchFamily="50" charset="-128"/>
                          <a:ea typeface="メイリオ" panose="020B0604030504040204" pitchFamily="50" charset="-128"/>
                        </a:rPr>
                        <a:t>0</a:t>
                      </a:r>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400" b="0" dirty="0">
                          <a:latin typeface="メイリオ" panose="020B0604030504040204" pitchFamily="50" charset="-128"/>
                          <a:ea typeface="メイリオ" panose="020B0604030504040204" pitchFamily="50" charset="-128"/>
                        </a:rPr>
                        <a:t>0</a:t>
                      </a:r>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0" dirty="0">
                          <a:latin typeface="メイリオ" panose="020B0604030504040204" pitchFamily="50" charset="-128"/>
                          <a:ea typeface="メイリオ" panose="020B0604030504040204" pitchFamily="50" charset="-128"/>
                        </a:rPr>
                        <a:t>-</a:t>
                      </a:r>
                      <a:endParaRPr kumimoji="1" lang="ja-JP" altLang="en-US" sz="2400" b="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4280568836"/>
                  </a:ext>
                </a:extLst>
              </a:tr>
              <a:tr h="370840">
                <a:tc>
                  <a:txBody>
                    <a:bodyPr/>
                    <a:lstStyle/>
                    <a:p>
                      <a:r>
                        <a:rPr kumimoji="1" lang="en-US" altLang="ja-JP" sz="2400" b="0" dirty="0">
                          <a:latin typeface="メイリオ" panose="020B0604030504040204" pitchFamily="50" charset="-128"/>
                          <a:ea typeface="メイリオ" panose="020B0604030504040204" pitchFamily="50" charset="-128"/>
                        </a:rPr>
                        <a:t>B</a:t>
                      </a:r>
                      <a:r>
                        <a:rPr kumimoji="1" lang="ja-JP" altLang="en-US" sz="2400" b="0" dirty="0">
                          <a:latin typeface="メイリオ" panose="020B0604030504040204" pitchFamily="50" charset="-128"/>
                          <a:ea typeface="メイリオ" panose="020B0604030504040204" pitchFamily="50" charset="-128"/>
                        </a:rPr>
                        <a:t>正転</a:t>
                      </a:r>
                    </a:p>
                  </a:txBody>
                  <a:tcPr/>
                </a:tc>
                <a:tc>
                  <a:txBody>
                    <a:bodyPr/>
                    <a:lstStyle/>
                    <a:p>
                      <a:pPr algn="ctr"/>
                      <a:r>
                        <a:rPr kumimoji="1" lang="en-US" altLang="ja-JP" sz="2400" b="0" dirty="0">
                          <a:latin typeface="メイリオ" panose="020B0604030504040204" pitchFamily="50" charset="-128"/>
                          <a:ea typeface="メイリオ" panose="020B0604030504040204" pitchFamily="50" charset="-128"/>
                        </a:rPr>
                        <a:t>0</a:t>
                      </a:r>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0" dirty="0">
                          <a:latin typeface="メイリオ" panose="020B0604030504040204" pitchFamily="50" charset="-128"/>
                          <a:ea typeface="メイリオ" panose="020B0604030504040204" pitchFamily="50" charset="-128"/>
                        </a:rPr>
                        <a:t>1</a:t>
                      </a:r>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400" b="0" dirty="0">
                          <a:latin typeface="メイリオ" panose="020B0604030504040204" pitchFamily="50" charset="-128"/>
                          <a:ea typeface="メイリオ" panose="020B0604030504040204" pitchFamily="50" charset="-128"/>
                        </a:rPr>
                        <a:t>0</a:t>
                      </a:r>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400" b="0" dirty="0">
                          <a:latin typeface="メイリオ" panose="020B0604030504040204" pitchFamily="50" charset="-128"/>
                          <a:ea typeface="メイリオ" panose="020B0604030504040204" pitchFamily="50" charset="-128"/>
                        </a:rPr>
                        <a:t>L</a:t>
                      </a:r>
                      <a:endParaRPr kumimoji="1" lang="ja-JP" altLang="en-US" sz="2400" b="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651240260"/>
                  </a:ext>
                </a:extLst>
              </a:tr>
              <a:tr h="370840">
                <a:tc>
                  <a:txBody>
                    <a:bodyPr/>
                    <a:lstStyle/>
                    <a:p>
                      <a:r>
                        <a:rPr kumimoji="1" lang="en-US" altLang="ja-JP" sz="2400" b="0" dirty="0">
                          <a:latin typeface="メイリオ" panose="020B0604030504040204" pitchFamily="50" charset="-128"/>
                          <a:ea typeface="メイリオ" panose="020B0604030504040204" pitchFamily="50" charset="-128"/>
                        </a:rPr>
                        <a:t>A/B</a:t>
                      </a:r>
                      <a:r>
                        <a:rPr kumimoji="1" lang="ja-JP" altLang="en-US" sz="2400" b="0" dirty="0">
                          <a:latin typeface="メイリオ" panose="020B0604030504040204" pitchFamily="50" charset="-128"/>
                          <a:ea typeface="メイリオ" panose="020B0604030504040204" pitchFamily="50" charset="-128"/>
                        </a:rPr>
                        <a:t>正転</a:t>
                      </a:r>
                    </a:p>
                  </a:txBody>
                  <a:tcPr/>
                </a:tc>
                <a:tc>
                  <a:txBody>
                    <a:bodyPr/>
                    <a:lstStyle/>
                    <a:p>
                      <a:pPr algn="ctr"/>
                      <a:r>
                        <a:rPr kumimoji="1" lang="en-US" altLang="ja-JP" sz="2400" b="0" dirty="0">
                          <a:latin typeface="メイリオ" panose="020B0604030504040204" pitchFamily="50" charset="-128"/>
                          <a:ea typeface="メイリオ" panose="020B0604030504040204" pitchFamily="50" charset="-128"/>
                        </a:rPr>
                        <a:t>1</a:t>
                      </a:r>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0" dirty="0">
                          <a:latin typeface="メイリオ" panose="020B0604030504040204" pitchFamily="50" charset="-128"/>
                          <a:ea typeface="メイリオ" panose="020B0604030504040204" pitchFamily="50" charset="-128"/>
                        </a:rPr>
                        <a:t>1</a:t>
                      </a:r>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400" b="0" dirty="0">
                          <a:latin typeface="メイリオ" panose="020B0604030504040204" pitchFamily="50" charset="-128"/>
                          <a:ea typeface="メイリオ" panose="020B0604030504040204" pitchFamily="50" charset="-128"/>
                        </a:rPr>
                        <a:t>0</a:t>
                      </a:r>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2400" b="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720808654"/>
                  </a:ext>
                </a:extLst>
              </a:tr>
              <a:tr h="370840">
                <a:tc>
                  <a:txBody>
                    <a:bodyPr/>
                    <a:lstStyle/>
                    <a:p>
                      <a:r>
                        <a:rPr kumimoji="1" lang="en-US" altLang="ja-JP" sz="2400" b="0" dirty="0">
                          <a:latin typeface="メイリオ" panose="020B0604030504040204" pitchFamily="50" charset="-128"/>
                          <a:ea typeface="メイリオ" panose="020B0604030504040204" pitchFamily="50" charset="-128"/>
                        </a:rPr>
                        <a:t>A/B</a:t>
                      </a:r>
                      <a:r>
                        <a:rPr kumimoji="1" lang="ja-JP" altLang="en-US" sz="2400" b="0" dirty="0">
                          <a:latin typeface="メイリオ" panose="020B0604030504040204" pitchFamily="50" charset="-128"/>
                          <a:ea typeface="メイリオ" panose="020B0604030504040204" pitchFamily="50" charset="-128"/>
                        </a:rPr>
                        <a:t>逆転</a:t>
                      </a:r>
                    </a:p>
                  </a:txBody>
                  <a:tcPr/>
                </a:tc>
                <a:tc>
                  <a:txBody>
                    <a:bodyPr/>
                    <a:lstStyle/>
                    <a:p>
                      <a:pPr algn="ctr"/>
                      <a:r>
                        <a:rPr kumimoji="1" lang="en-US" altLang="ja-JP" sz="2400" b="0" dirty="0">
                          <a:latin typeface="メイリオ" panose="020B0604030504040204" pitchFamily="50" charset="-128"/>
                          <a:ea typeface="メイリオ" panose="020B0604030504040204" pitchFamily="50" charset="-128"/>
                        </a:rPr>
                        <a:t>0</a:t>
                      </a:r>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400" b="0" dirty="0">
                          <a:latin typeface="メイリオ" panose="020B0604030504040204" pitchFamily="50" charset="-128"/>
                          <a:ea typeface="メイリオ" panose="020B0604030504040204" pitchFamily="50" charset="-128"/>
                        </a:rPr>
                        <a:t>0</a:t>
                      </a:r>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400" b="0" dirty="0">
                          <a:latin typeface="メイリオ" panose="020B0604030504040204" pitchFamily="50" charset="-128"/>
                          <a:ea typeface="メイリオ" panose="020B0604030504040204" pitchFamily="50" charset="-128"/>
                        </a:rPr>
                        <a:t>1</a:t>
                      </a:r>
                      <a:endParaRPr kumimoji="1" lang="ja-JP" altLang="en-US" sz="2400" b="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2400" b="0" dirty="0">
                          <a:latin typeface="メイリオ" panose="020B0604030504040204" pitchFamily="50" charset="-128"/>
                          <a:ea typeface="メイリオ" panose="020B0604030504040204" pitchFamily="50" charset="-128"/>
                        </a:rPr>
                        <a:t>H</a:t>
                      </a:r>
                      <a:endParaRPr kumimoji="1" lang="ja-JP" altLang="en-US" sz="2400" b="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812697684"/>
                  </a:ext>
                </a:extLst>
              </a:tr>
            </a:tbl>
          </a:graphicData>
        </a:graphic>
      </p:graphicFrame>
      <p:sp>
        <p:nvSpPr>
          <p:cNvPr id="8" name="テキスト ボックス 7"/>
          <p:cNvSpPr txBox="1"/>
          <p:nvPr/>
        </p:nvSpPr>
        <p:spPr>
          <a:xfrm>
            <a:off x="7825152" y="6339761"/>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36</a:t>
            </a:fld>
            <a:r>
              <a:rPr kumimoji="1" lang="ja-JP" altLang="en-US" dirty="0">
                <a:latin typeface="メイリオ" panose="020B0604030504040204" pitchFamily="50" charset="-128"/>
                <a:ea typeface="メイリオ" panose="020B0604030504040204" pitchFamily="50" charset="-128"/>
              </a:rPr>
              <a:t>ページ</a:t>
            </a:r>
          </a:p>
        </p:txBody>
      </p:sp>
    </p:spTree>
    <p:extLst>
      <p:ext uri="{BB962C8B-B14F-4D97-AF65-F5344CB8AC3E}">
        <p14:creationId xmlns:p14="http://schemas.microsoft.com/office/powerpoint/2010/main" val="1180742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6141" y="331876"/>
            <a:ext cx="7886700" cy="499398"/>
          </a:xfrm>
        </p:spPr>
        <p:txBody>
          <a:bodyPr>
            <a:noAutofit/>
          </a:bodyPr>
          <a:lstStyle/>
          <a:p>
            <a:r>
              <a:rPr lang="en-US" altLang="ja-JP" sz="3200" dirty="0" err="1">
                <a:latin typeface="メイリオ" panose="020B0604030504040204" pitchFamily="50" charset="-128"/>
                <a:ea typeface="メイリオ" panose="020B0604030504040204" pitchFamily="50" charset="-128"/>
              </a:rPr>
              <a:t>micro:bit</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サンプルプログラム</a:t>
            </a:r>
            <a:endParaRPr kumimoji="1" lang="ja-JP" altLang="en-US" sz="32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7825152" y="6339761"/>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37</a:t>
            </a:fld>
            <a:r>
              <a:rPr kumimoji="1" lang="ja-JP" altLang="en-US" dirty="0">
                <a:latin typeface="メイリオ" panose="020B0604030504040204" pitchFamily="50" charset="-128"/>
                <a:ea typeface="メイリオ" panose="020B0604030504040204" pitchFamily="50" charset="-128"/>
              </a:rPr>
              <a:t>ページ</a:t>
            </a:r>
          </a:p>
        </p:txBody>
      </p:sp>
      <p:sp>
        <p:nvSpPr>
          <p:cNvPr id="22" name="正方形/長方形 21"/>
          <p:cNvSpPr/>
          <p:nvPr/>
        </p:nvSpPr>
        <p:spPr>
          <a:xfrm>
            <a:off x="3059634" y="5324098"/>
            <a:ext cx="4765518" cy="1200329"/>
          </a:xfrm>
          <a:prstGeom prst="rect">
            <a:avLst/>
          </a:prstGeom>
        </p:spPr>
        <p:txBody>
          <a:bodyPr wrap="square">
            <a:spAutoFit/>
          </a:bodyPr>
          <a:lstStyle/>
          <a:p>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A or B :</a:t>
            </a:r>
            <a:r>
              <a:rPr lang="ja-JP" altLang="en-US" sz="2400" dirty="0">
                <a:latin typeface="メイリオ" panose="020B0604030504040204" pitchFamily="50" charset="-128"/>
                <a:ea typeface="メイリオ" panose="020B0604030504040204" pitchFamily="50" charset="-128"/>
              </a:rPr>
              <a:t>それぞれ正転</a:t>
            </a:r>
            <a:br>
              <a:rPr lang="ja-JP" altLang="en-US"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A+B: </a:t>
            </a:r>
            <a:r>
              <a:rPr lang="ja-JP" altLang="en-US" sz="2400" dirty="0">
                <a:latin typeface="メイリオ" panose="020B0604030504040204" pitchFamily="50" charset="-128"/>
                <a:ea typeface="メイリオ" panose="020B0604030504040204" pitchFamily="50" charset="-128"/>
              </a:rPr>
              <a:t>同時に逆転</a:t>
            </a:r>
            <a:br>
              <a:rPr lang="ja-JP" altLang="en-US"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・ひっくり返す</a:t>
            </a:r>
            <a:r>
              <a:rPr lang="en-US" altLang="ja-JP" sz="24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停止</a:t>
            </a:r>
          </a:p>
        </p:txBody>
      </p:sp>
      <p:pic>
        <p:nvPicPr>
          <p:cNvPr id="3" name="図 2"/>
          <p:cNvPicPr>
            <a:picLocks noChangeAspect="1"/>
          </p:cNvPicPr>
          <p:nvPr/>
        </p:nvPicPr>
        <p:blipFill>
          <a:blip r:embed="rId3"/>
          <a:stretch>
            <a:fillRect/>
          </a:stretch>
        </p:blipFill>
        <p:spPr>
          <a:xfrm>
            <a:off x="539894" y="1052435"/>
            <a:ext cx="7642947" cy="4162001"/>
          </a:xfrm>
          <a:prstGeom prst="rect">
            <a:avLst/>
          </a:prstGeom>
        </p:spPr>
      </p:pic>
    </p:spTree>
    <p:extLst>
      <p:ext uri="{BB962C8B-B14F-4D97-AF65-F5344CB8AC3E}">
        <p14:creationId xmlns:p14="http://schemas.microsoft.com/office/powerpoint/2010/main" val="4216411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6141" y="331875"/>
            <a:ext cx="8218272" cy="1257081"/>
          </a:xfrm>
        </p:spPr>
        <p:txBody>
          <a:bodyPr>
            <a:noAutofit/>
          </a:bodyPr>
          <a:lstStyle/>
          <a:p>
            <a:r>
              <a:rPr lang="ja-JP" altLang="en-US" sz="3200" dirty="0">
                <a:latin typeface="メイリオ" panose="020B0604030504040204" pitchFamily="50" charset="-128"/>
                <a:ea typeface="メイリオ" panose="020B0604030504040204" pitchFamily="50" charset="-128"/>
              </a:rPr>
              <a:t>補足</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主要部品</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加工後</a:t>
            </a:r>
            <a:r>
              <a:rPr lang="en-US" altLang="ja-JP" sz="3200" dirty="0">
                <a:latin typeface="メイリオ" panose="020B0604030504040204" pitchFamily="50" charset="-128"/>
                <a:ea typeface="メイリオ" panose="020B0604030504040204" pitchFamily="50" charset="-128"/>
              </a:rPr>
              <a:t>)</a:t>
            </a:r>
            <a:br>
              <a:rPr lang="en-US" altLang="ja-JP" sz="3200" dirty="0">
                <a:latin typeface="メイリオ" panose="020B0604030504040204" pitchFamily="50" charset="-128"/>
                <a:ea typeface="メイリオ" panose="020B0604030504040204" pitchFamily="50" charset="-128"/>
              </a:rPr>
            </a:br>
            <a:r>
              <a:rPr lang="en-US" altLang="ja-JP" sz="2800" dirty="0">
                <a:latin typeface="メイリオ" panose="020B0604030504040204" pitchFamily="50" charset="-128"/>
                <a:ea typeface="メイリオ" panose="020B0604030504040204" pitchFamily="50" charset="-128"/>
              </a:rPr>
              <a:t>100</a:t>
            </a:r>
            <a:r>
              <a:rPr lang="ja-JP" altLang="en-US" sz="2800" dirty="0">
                <a:latin typeface="メイリオ" panose="020B0604030504040204" pitchFamily="50" charset="-128"/>
                <a:ea typeface="メイリオ" panose="020B0604030504040204" pitchFamily="50" charset="-128"/>
              </a:rPr>
              <a:t>均のマットを使うとボディを簡単に作れるよ</a:t>
            </a:r>
            <a:endParaRPr kumimoji="1" lang="ja-JP" altLang="en-US" sz="28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7825152" y="6339761"/>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38</a:t>
            </a:fld>
            <a:r>
              <a:rPr kumimoji="1" lang="ja-JP" altLang="en-US" dirty="0">
                <a:latin typeface="メイリオ" panose="020B0604030504040204" pitchFamily="50" charset="-128"/>
                <a:ea typeface="メイリオ" panose="020B0604030504040204" pitchFamily="50" charset="-128"/>
              </a:rPr>
              <a:t>ページ</a:t>
            </a:r>
          </a:p>
        </p:txBody>
      </p:sp>
      <p:pic>
        <p:nvPicPr>
          <p:cNvPr id="8" name="図 7"/>
          <p:cNvPicPr>
            <a:picLocks noChangeAspect="1"/>
          </p:cNvPicPr>
          <p:nvPr/>
        </p:nvPicPr>
        <p:blipFill>
          <a:blip r:embed="rId3"/>
          <a:stretch>
            <a:fillRect/>
          </a:stretch>
        </p:blipFill>
        <p:spPr>
          <a:xfrm>
            <a:off x="1030413" y="1921423"/>
            <a:ext cx="6494650" cy="4604701"/>
          </a:xfrm>
          <a:prstGeom prst="rect">
            <a:avLst/>
          </a:prstGeom>
        </p:spPr>
      </p:pic>
    </p:spTree>
    <p:extLst>
      <p:ext uri="{BB962C8B-B14F-4D97-AF65-F5344CB8AC3E}">
        <p14:creationId xmlns:p14="http://schemas.microsoft.com/office/powerpoint/2010/main" val="2436740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6141" y="331876"/>
            <a:ext cx="7886700" cy="499398"/>
          </a:xfrm>
        </p:spPr>
        <p:txBody>
          <a:bodyPr>
            <a:noAutofit/>
          </a:bodyPr>
          <a:lstStyle/>
          <a:p>
            <a:r>
              <a:rPr lang="ja-JP" altLang="en-US" sz="3200" dirty="0">
                <a:latin typeface="メイリオ" panose="020B0604030504040204" pitchFamily="50" charset="-128"/>
                <a:ea typeface="メイリオ" panose="020B0604030504040204" pitchFamily="50" charset="-128"/>
              </a:rPr>
              <a:t>補足</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完成状態</a:t>
            </a:r>
            <a:r>
              <a:rPr lang="en-US" altLang="ja-JP" sz="3200" dirty="0">
                <a:latin typeface="メイリオ" panose="020B0604030504040204" pitchFamily="50" charset="-128"/>
                <a:ea typeface="メイリオ" panose="020B0604030504040204" pitchFamily="50" charset="-128"/>
              </a:rPr>
              <a:t>:</a:t>
            </a:r>
            <a:endParaRPr kumimoji="1" lang="ja-JP" altLang="en-US" sz="32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7825152" y="6339761"/>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39</a:t>
            </a:fld>
            <a:r>
              <a:rPr kumimoji="1" lang="ja-JP" altLang="en-US" dirty="0">
                <a:latin typeface="メイリオ" panose="020B0604030504040204" pitchFamily="50" charset="-128"/>
                <a:ea typeface="メイリオ" panose="020B0604030504040204" pitchFamily="50" charset="-128"/>
              </a:rPr>
              <a:t>ページ</a:t>
            </a:r>
          </a:p>
        </p:txBody>
      </p:sp>
      <p:sp>
        <p:nvSpPr>
          <p:cNvPr id="22" name="正方形/長方形 21"/>
          <p:cNvSpPr/>
          <p:nvPr/>
        </p:nvSpPr>
        <p:spPr>
          <a:xfrm>
            <a:off x="296141" y="4136545"/>
            <a:ext cx="3457712" cy="1323439"/>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rPr>
              <a:t>上面</a:t>
            </a:r>
            <a:r>
              <a:rPr lang="en-US" altLang="ja-JP" sz="2000" dirty="0">
                <a:latin typeface="メイリオ" panose="020B0604030504040204" pitchFamily="50" charset="-128"/>
                <a:ea typeface="メイリオ" panose="020B0604030504040204" pitchFamily="50" charset="-128"/>
              </a:rPr>
              <a:t>:</a:t>
            </a:r>
          </a:p>
          <a:p>
            <a:r>
              <a:rPr lang="en-US" altLang="ja-JP" sz="2000" dirty="0">
                <a:latin typeface="メイリオ" panose="020B0604030504040204" pitchFamily="50" charset="-128"/>
                <a:ea typeface="メイリオ" panose="020B0604030504040204" pitchFamily="50" charset="-128"/>
              </a:rPr>
              <a:t>T1</a:t>
            </a:r>
            <a:r>
              <a:rPr lang="ja-JP" altLang="en-US" sz="2000" dirty="0">
                <a:latin typeface="メイリオ" panose="020B0604030504040204" pitchFamily="50" charset="-128"/>
                <a:ea typeface="メイリオ" panose="020B0604030504040204" pitchFamily="50" charset="-128"/>
              </a:rPr>
              <a:t>は</a:t>
            </a:r>
            <a:r>
              <a:rPr lang="en-US" altLang="ja-JP" sz="2000" dirty="0" err="1">
                <a:latin typeface="メイリオ" panose="020B0604030504040204" pitchFamily="50" charset="-128"/>
                <a:ea typeface="メイリオ" panose="020B0604030504040204" pitchFamily="50" charset="-128"/>
              </a:rPr>
              <a:t>micor:bit</a:t>
            </a:r>
            <a:r>
              <a:rPr lang="ja-JP" altLang="en-US" sz="2000" dirty="0">
                <a:latin typeface="メイリオ" panose="020B0604030504040204" pitchFamily="50" charset="-128"/>
                <a:ea typeface="メイリオ" panose="020B0604030504040204" pitchFamily="50" charset="-128"/>
              </a:rPr>
              <a:t>用と、モーター用の二つの電源を積んでいます。</a:t>
            </a:r>
          </a:p>
        </p:txBody>
      </p:sp>
      <p:sp>
        <p:nvSpPr>
          <p:cNvPr id="8" name="正方形/長方形 7"/>
          <p:cNvSpPr/>
          <p:nvPr/>
        </p:nvSpPr>
        <p:spPr>
          <a:xfrm>
            <a:off x="4651966" y="4150269"/>
            <a:ext cx="3980055" cy="1323439"/>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rPr>
              <a:t>下面</a:t>
            </a:r>
            <a:r>
              <a:rPr lang="en-US" altLang="ja-JP" sz="2000" dirty="0">
                <a:latin typeface="メイリオ" panose="020B0604030504040204" pitchFamily="50" charset="-128"/>
                <a:ea typeface="メイリオ" panose="020B0604030504040204" pitchFamily="50" charset="-128"/>
              </a:rPr>
              <a:t>:</a:t>
            </a:r>
          </a:p>
          <a:p>
            <a:r>
              <a:rPr lang="ja-JP" altLang="en-US" sz="2000" dirty="0">
                <a:latin typeface="メイリオ" panose="020B0604030504040204" pitchFamily="50" charset="-128"/>
                <a:ea typeface="メイリオ" panose="020B0604030504040204" pitchFamily="50" charset="-128"/>
              </a:rPr>
              <a:t>モーターギアは、ウレタンマット本体で挟み込んでいるだけです。</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49" y="927825"/>
            <a:ext cx="3978442" cy="2983832"/>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3578" y="927825"/>
            <a:ext cx="3978443" cy="2983832"/>
          </a:xfrm>
          <a:prstGeom prst="rect">
            <a:avLst/>
          </a:prstGeom>
        </p:spPr>
      </p:pic>
    </p:spTree>
    <p:extLst>
      <p:ext uri="{BB962C8B-B14F-4D97-AF65-F5344CB8AC3E}">
        <p14:creationId xmlns:p14="http://schemas.microsoft.com/office/powerpoint/2010/main" val="41321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4</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996956" y="162215"/>
            <a:ext cx="6063175"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sz="2400" dirty="0">
                <a:solidFill>
                  <a:schemeClr val="tx1"/>
                </a:solidFill>
                <a:latin typeface="メイリオ" panose="020B0604030504040204" pitchFamily="50" charset="-128"/>
                <a:ea typeface="メイリオ" panose="020B0604030504040204" pitchFamily="50" charset="-128"/>
              </a:rPr>
              <a:t>2. </a:t>
            </a:r>
            <a:r>
              <a:rPr lang="en-US" altLang="ja-JP" sz="2400" dirty="0" err="1">
                <a:solidFill>
                  <a:schemeClr val="tx1"/>
                </a:solidFill>
                <a:latin typeface="メイリオ" panose="020B0604030504040204" pitchFamily="50" charset="-128"/>
                <a:ea typeface="メイリオ" panose="020B0604030504040204" pitchFamily="50" charset="-128"/>
              </a:rPr>
              <a:t>micro:bit</a:t>
            </a:r>
            <a:r>
              <a:rPr lang="ja-JP" altLang="en-US" sz="2400" dirty="0">
                <a:solidFill>
                  <a:schemeClr val="tx1"/>
                </a:solidFill>
                <a:latin typeface="メイリオ" panose="020B0604030504040204" pitchFamily="50" charset="-128"/>
                <a:ea typeface="メイリオ" panose="020B0604030504040204" pitchFamily="50" charset="-128"/>
              </a:rPr>
              <a:t>のプログラミングの基礎</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0" y="703385"/>
            <a:ext cx="8975188"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r>
              <a:rPr kumimoji="1" lang="en-US" altLang="ja-JP" dirty="0" err="1">
                <a:latin typeface="メイリオ" panose="020B0604030504040204" pitchFamily="50" charset="-128"/>
                <a:ea typeface="メイリオ" panose="020B0604030504040204" pitchFamily="50" charset="-128"/>
              </a:rPr>
              <a:t>micrro:bit</a:t>
            </a:r>
            <a:r>
              <a:rPr kumimoji="1" lang="ja-JP" altLang="en-US" dirty="0">
                <a:latin typeface="メイリオ" panose="020B0604030504040204" pitchFamily="50" charset="-128"/>
                <a:ea typeface="メイリオ" panose="020B0604030504040204" pitchFamily="50" charset="-128"/>
              </a:rPr>
              <a:t>の</a:t>
            </a:r>
            <a:r>
              <a:rPr lang="ja-JP" altLang="en-US" dirty="0">
                <a:latin typeface="メイリオ" panose="020B0604030504040204" pitchFamily="50" charset="-128"/>
                <a:ea typeface="メイリオ" panose="020B0604030504040204" pitchFamily="50" charset="-128"/>
              </a:rPr>
              <a:t>ウェブサイトに行ってみよう</a:t>
            </a:r>
            <a:r>
              <a:rPr kumimoji="1"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961082078"/>
              </p:ext>
            </p:extLst>
          </p:nvPr>
        </p:nvGraphicFramePr>
        <p:xfrm>
          <a:off x="993058" y="1157882"/>
          <a:ext cx="2944762" cy="370840"/>
        </p:xfrm>
        <a:graphic>
          <a:graphicData uri="http://schemas.openxmlformats.org/drawingml/2006/table">
            <a:tbl>
              <a:tblPr firstRow="1" bandRow="1">
                <a:tableStyleId>{5C22544A-7EE6-4342-B048-85BDC9FD1C3A}</a:tableStyleId>
              </a:tblPr>
              <a:tblGrid>
                <a:gridCol w="2251587">
                  <a:extLst>
                    <a:ext uri="{9D8B030D-6E8A-4147-A177-3AD203B41FA5}">
                      <a16:colId xmlns:a16="http://schemas.microsoft.com/office/drawing/2014/main" val="3358540011"/>
                    </a:ext>
                  </a:extLst>
                </a:gridCol>
                <a:gridCol w="693175">
                  <a:extLst>
                    <a:ext uri="{9D8B030D-6E8A-4147-A177-3AD203B41FA5}">
                      <a16:colId xmlns:a16="http://schemas.microsoft.com/office/drawing/2014/main" val="3894844272"/>
                    </a:ext>
                  </a:extLst>
                </a:gridCol>
              </a:tblGrid>
              <a:tr h="370840">
                <a:tc>
                  <a:txBody>
                    <a:bodyPr/>
                    <a:lstStyle/>
                    <a:p>
                      <a:r>
                        <a:rPr kumimoji="1" lang="en-US" altLang="ja-JP" sz="1800" dirty="0" err="1">
                          <a:solidFill>
                            <a:schemeClr val="tx1"/>
                          </a:solidFill>
                          <a:latin typeface="メイリオ" panose="020B0604030504040204" pitchFamily="50" charset="-128"/>
                          <a:ea typeface="メイリオ" panose="020B0604030504040204" pitchFamily="50" charset="-128"/>
                        </a:rPr>
                        <a:t>micro:bit</a:t>
                      </a:r>
                      <a:endParaRPr kumimoji="1" lang="ja-JP" altLang="en-US" sz="18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solidFill>
                            <a:schemeClr val="tx1"/>
                          </a:solidFill>
                          <a:latin typeface="メイリオ" panose="020B0604030504040204" pitchFamily="50" charset="-128"/>
                          <a:ea typeface="メイリオ" panose="020B0604030504040204" pitchFamily="50" charset="-128"/>
                        </a:rPr>
                        <a:t>検索</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15394642"/>
                  </a:ext>
                </a:extLst>
              </a:tr>
            </a:tbl>
          </a:graphicData>
        </a:graphic>
      </p:graphicFrame>
      <p:sp>
        <p:nvSpPr>
          <p:cNvPr id="11" name="テキスト ボックス 10"/>
          <p:cNvSpPr txBox="1"/>
          <p:nvPr/>
        </p:nvSpPr>
        <p:spPr>
          <a:xfrm>
            <a:off x="-128764" y="1613887"/>
            <a:ext cx="8975188"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r>
              <a:rPr lang="en-US" altLang="ja-JP" dirty="0" err="1">
                <a:latin typeface="メイリオ" panose="020B0604030504040204" pitchFamily="50" charset="-128"/>
                <a:ea typeface="メイリオ" panose="020B0604030504040204" pitchFamily="50" charset="-128"/>
              </a:rPr>
              <a:t>Micro:bit</a:t>
            </a:r>
            <a:r>
              <a:rPr lang="ja-JP" altLang="en-US" dirty="0">
                <a:latin typeface="メイリオ" panose="020B0604030504040204" pitchFamily="50" charset="-128"/>
                <a:ea typeface="メイリオ" panose="020B0604030504040204" pitchFamily="50" charset="-128"/>
              </a:rPr>
              <a:t>財団は、技術による発明を誰にとっても楽しいものにする </a:t>
            </a:r>
            <a:r>
              <a:rPr lang="en-US" altLang="ja-JP" dirty="0">
                <a:latin typeface="メイリオ" panose="020B0604030504040204" pitchFamily="50" charset="-128"/>
                <a:ea typeface="メイリオ" panose="020B0604030504040204" pitchFamily="50" charset="-128"/>
              </a:rPr>
              <a:t>...</a:t>
            </a:r>
          </a:p>
        </p:txBody>
      </p:sp>
      <p:pic>
        <p:nvPicPr>
          <p:cNvPr id="5" name="図 4"/>
          <p:cNvPicPr>
            <a:picLocks noChangeAspect="1"/>
          </p:cNvPicPr>
          <p:nvPr/>
        </p:nvPicPr>
        <p:blipFill>
          <a:blip r:embed="rId3"/>
          <a:stretch>
            <a:fillRect/>
          </a:stretch>
        </p:blipFill>
        <p:spPr>
          <a:xfrm>
            <a:off x="241043" y="2227951"/>
            <a:ext cx="7280634" cy="718847"/>
          </a:xfrm>
          <a:prstGeom prst="rect">
            <a:avLst/>
          </a:prstGeom>
        </p:spPr>
      </p:pic>
      <p:sp>
        <p:nvSpPr>
          <p:cNvPr id="6" name="楕円 5"/>
          <p:cNvSpPr/>
          <p:nvPr/>
        </p:nvSpPr>
        <p:spPr>
          <a:xfrm>
            <a:off x="2680226" y="2255535"/>
            <a:ext cx="1533832" cy="66367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stretch>
            <a:fillRect/>
          </a:stretch>
        </p:blipFill>
        <p:spPr>
          <a:xfrm>
            <a:off x="241043" y="3319741"/>
            <a:ext cx="6898097" cy="3063698"/>
          </a:xfrm>
          <a:prstGeom prst="rect">
            <a:avLst/>
          </a:prstGeom>
        </p:spPr>
      </p:pic>
      <p:sp>
        <p:nvSpPr>
          <p:cNvPr id="14" name="楕円 13"/>
          <p:cNvSpPr/>
          <p:nvPr/>
        </p:nvSpPr>
        <p:spPr>
          <a:xfrm>
            <a:off x="4214058" y="5279923"/>
            <a:ext cx="1744290" cy="36870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4"/>
          <p:cNvSpPr>
            <a:spLocks noGrp="1"/>
          </p:cNvSpPr>
          <p:nvPr>
            <p:ph type="sldNum" sz="quarter" idx="12"/>
          </p:nvPr>
        </p:nvSpPr>
        <p:spPr/>
        <p:txBody>
          <a:bodyPr/>
          <a:lstStyle/>
          <a:p>
            <a:fld id="{B030202A-DB85-4EFC-835A-755258E4A586}" type="slidenum">
              <a:rPr kumimoji="1" lang="ja-JP" altLang="en-US" smtClean="0"/>
              <a:t>4</a:t>
            </a:fld>
            <a:endParaRPr kumimoji="1" lang="ja-JP" altLang="en-US"/>
          </a:p>
        </p:txBody>
      </p:sp>
    </p:spTree>
    <p:extLst>
      <p:ext uri="{BB962C8B-B14F-4D97-AF65-F5344CB8AC3E}">
        <p14:creationId xmlns:p14="http://schemas.microsoft.com/office/powerpoint/2010/main" val="2898564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248526" y="174767"/>
            <a:ext cx="7232644"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lvl="0"/>
            <a:r>
              <a:rPr lang="en-US" altLang="ja-JP" sz="2400" dirty="0">
                <a:solidFill>
                  <a:prstClr val="black"/>
                </a:solidFill>
                <a:latin typeface="メイリオ" panose="020B0604030504040204" pitchFamily="50" charset="-128"/>
                <a:ea typeface="メイリオ" panose="020B0604030504040204" pitchFamily="50" charset="-128"/>
              </a:rPr>
              <a:t>7. Scratch3.0 </a:t>
            </a:r>
            <a:r>
              <a:rPr lang="ja-JP" altLang="en-US" sz="2400" dirty="0">
                <a:solidFill>
                  <a:prstClr val="black"/>
                </a:solidFill>
                <a:latin typeface="メイリオ" panose="020B0604030504040204" pitchFamily="50" charset="-128"/>
                <a:ea typeface="メイリオ" panose="020B0604030504040204" pitchFamily="50" charset="-128"/>
              </a:rPr>
              <a:t>で</a:t>
            </a:r>
            <a:r>
              <a:rPr lang="en-US" altLang="ja-JP" sz="2400" dirty="0" err="1">
                <a:solidFill>
                  <a:prstClr val="black"/>
                </a:solidFill>
                <a:latin typeface="メイリオ" panose="020B0604030504040204" pitchFamily="50" charset="-128"/>
                <a:ea typeface="メイリオ" panose="020B0604030504040204" pitchFamily="50" charset="-128"/>
              </a:rPr>
              <a:t>micro:bit</a:t>
            </a:r>
            <a:r>
              <a:rPr lang="ja-JP" altLang="en-US" sz="2400" dirty="0">
                <a:solidFill>
                  <a:prstClr val="black"/>
                </a:solidFill>
                <a:latin typeface="メイリオ" panose="020B0604030504040204" pitchFamily="50" charset="-128"/>
                <a:ea typeface="メイリオ" panose="020B0604030504040204" pitchFamily="50" charset="-128"/>
              </a:rPr>
              <a:t>を使おう</a:t>
            </a:r>
            <a:endParaRPr lang="en-US" altLang="ja-JP" sz="2400" dirty="0">
              <a:solidFill>
                <a:prstClr val="black"/>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132525" y="858823"/>
            <a:ext cx="89751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2400" noProof="0" dirty="0">
                <a:solidFill>
                  <a:prstClr val="black"/>
                </a:solidFill>
                <a:latin typeface="メイリオ" panose="020B0604030504040204" pitchFamily="50" charset="-128"/>
                <a:ea typeface="メイリオ" panose="020B0604030504040204" pitchFamily="50" charset="-128"/>
              </a:rPr>
              <a:t>Scratch 3.0</a:t>
            </a:r>
            <a:r>
              <a:rPr lang="ja-JP" altLang="en-US" sz="2400" noProof="0" dirty="0">
                <a:solidFill>
                  <a:prstClr val="black"/>
                </a:solidFill>
                <a:latin typeface="メイリオ" panose="020B0604030504040204" pitchFamily="50" charset="-128"/>
                <a:ea typeface="メイリオ" panose="020B0604030504040204" pitchFamily="50" charset="-128"/>
              </a:rPr>
              <a:t>を使うと</a:t>
            </a:r>
            <a:r>
              <a:rPr lang="en-US" altLang="ja-JP" sz="2400" noProof="0" dirty="0" err="1">
                <a:solidFill>
                  <a:prstClr val="black"/>
                </a:solidFill>
                <a:latin typeface="メイリオ" panose="020B0604030504040204" pitchFamily="50" charset="-128"/>
                <a:ea typeface="メイリオ" panose="020B0604030504040204" pitchFamily="50" charset="-128"/>
              </a:rPr>
              <a:t>micro.bit</a:t>
            </a:r>
            <a:r>
              <a:rPr lang="ja-JP" altLang="en-US" sz="2400" noProof="0" dirty="0">
                <a:solidFill>
                  <a:prstClr val="black"/>
                </a:solidFill>
                <a:latin typeface="メイリオ" panose="020B0604030504040204" pitchFamily="50" charset="-128"/>
                <a:ea typeface="メイリオ" panose="020B0604030504040204" pitchFamily="50" charset="-128"/>
              </a:rPr>
              <a:t>と無線で接続し、</a:t>
            </a:r>
            <a:r>
              <a:rPr lang="en-US" altLang="ja-JP" sz="2400" noProof="0" dirty="0" err="1">
                <a:solidFill>
                  <a:prstClr val="black"/>
                </a:solidFill>
                <a:latin typeface="メイリオ" panose="020B0604030504040204" pitchFamily="50" charset="-128"/>
                <a:ea typeface="メイリオ" panose="020B0604030504040204" pitchFamily="50" charset="-128"/>
              </a:rPr>
              <a:t>micro:bit</a:t>
            </a:r>
            <a:r>
              <a:rPr lang="ja-JP" altLang="en-US" sz="2400" noProof="0" dirty="0">
                <a:solidFill>
                  <a:prstClr val="black"/>
                </a:solidFill>
                <a:latin typeface="メイリオ" panose="020B0604030504040204" pitchFamily="50" charset="-128"/>
                <a:ea typeface="メイリオ" panose="020B0604030504040204" pitchFamily="50" charset="-128"/>
              </a:rPr>
              <a:t>を使ったいろいろなプログラムを作ることができるよ</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5" name="スライド番号プレースホルダー 14"/>
          <p:cNvSpPr>
            <a:spLocks noGrp="1"/>
          </p:cNvSpPr>
          <p:nvPr>
            <p:ph type="sldNum" sz="quarter" idx="12"/>
          </p:nvPr>
        </p:nvSpPr>
        <p:spPr>
          <a:xfrm>
            <a:off x="6571383" y="660128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084" y="3041900"/>
            <a:ext cx="5681538" cy="3205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テキスト ボックス 33"/>
          <p:cNvSpPr txBox="1"/>
          <p:nvPr/>
        </p:nvSpPr>
        <p:spPr>
          <a:xfrm>
            <a:off x="5383597" y="6065401"/>
            <a:ext cx="1219200" cy="584775"/>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加速度・</a:t>
            </a:r>
            <a:br>
              <a:rPr lang="ja-JP" altLang="en-US"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方位センサ</a:t>
            </a:r>
            <a:endParaRPr kumimoji="1" lang="ja-JP" altLang="en-US" sz="1600"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6634210" y="6065402"/>
            <a:ext cx="2438400" cy="584775"/>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ピン</a:t>
            </a:r>
            <a:r>
              <a:rPr kumimoji="1" lang="ja-JP" altLang="en-US" sz="1600" dirty="0">
                <a:latin typeface="メイリオ" panose="020B0604030504040204" pitchFamily="50" charset="-128"/>
                <a:ea typeface="メイリオ" panose="020B0604030504040204" pitchFamily="50" charset="-128"/>
              </a:rPr>
              <a:t>エッジコネクター</a:t>
            </a:r>
            <a:br>
              <a:rPr kumimoji="1" lang="ja-JP" altLang="en-US" sz="1600" dirty="0">
                <a:latin typeface="メイリオ" panose="020B0604030504040204" pitchFamily="50" charset="-128"/>
                <a:ea typeface="メイリオ" panose="020B0604030504040204" pitchFamily="50" charset="-128"/>
              </a:rPr>
            </a:b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外部インタフェース</a:t>
            </a:r>
            <a:r>
              <a:rPr kumimoji="1" lang="en-US" altLang="ja-JP" sz="1600" dirty="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p:txBody>
      </p:sp>
      <p:sp>
        <p:nvSpPr>
          <p:cNvPr id="48" name="テキスト ボックス 47"/>
          <p:cNvSpPr txBox="1"/>
          <p:nvPr/>
        </p:nvSpPr>
        <p:spPr>
          <a:xfrm>
            <a:off x="2160089" y="4872305"/>
            <a:ext cx="870857" cy="584775"/>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ボタン</a:t>
            </a:r>
            <a:br>
              <a:rPr kumimoji="1" lang="en-US" altLang="ja-JP" sz="1600" dirty="0">
                <a:latin typeface="メイリオ" panose="020B0604030504040204" pitchFamily="50" charset="-128"/>
                <a:ea typeface="メイリオ" panose="020B0604030504040204" pitchFamily="50" charset="-128"/>
              </a:rPr>
            </a:br>
            <a:r>
              <a:rPr kumimoji="1" lang="en-US" altLang="ja-JP" sz="1600" dirty="0">
                <a:latin typeface="メイリオ" panose="020B0604030504040204" pitchFamily="50" charset="-128"/>
                <a:ea typeface="メイリオ" panose="020B0604030504040204" pitchFamily="50" charset="-128"/>
              </a:rPr>
              <a:t>A</a:t>
            </a:r>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B</a:t>
            </a:r>
            <a:endParaRPr kumimoji="1" lang="ja-JP" altLang="en-US" sz="1600" dirty="0">
              <a:latin typeface="メイリオ" panose="020B0604030504040204" pitchFamily="50" charset="-128"/>
              <a:ea typeface="メイリオ" panose="020B0604030504040204" pitchFamily="50" charset="-128"/>
            </a:endParaRPr>
          </a:p>
        </p:txBody>
      </p:sp>
      <p:sp>
        <p:nvSpPr>
          <p:cNvPr id="64" name="テキスト ボックス 63"/>
          <p:cNvSpPr txBox="1"/>
          <p:nvPr/>
        </p:nvSpPr>
        <p:spPr>
          <a:xfrm>
            <a:off x="3869190" y="6035278"/>
            <a:ext cx="1389909" cy="830997"/>
          </a:xfrm>
          <a:prstGeom prst="rect">
            <a:avLst/>
          </a:prstGeom>
          <a:noFill/>
        </p:spPr>
        <p:txBody>
          <a:bodyPr wrap="square" rtlCol="0">
            <a:spAutoFit/>
          </a:bodyPr>
          <a:lstStyle/>
          <a:p>
            <a:r>
              <a:rPr lang="en-US" altLang="ja-JP" sz="1600" dirty="0">
                <a:latin typeface="メイリオ" panose="020B0604030504040204" pitchFamily="50" charset="-128"/>
                <a:ea typeface="メイリオ" panose="020B0604030504040204" pitchFamily="50" charset="-128"/>
              </a:rPr>
              <a:t>5 x 5 LED</a:t>
            </a:r>
            <a:r>
              <a:rPr lang="ja-JP" altLang="en-US" sz="1600" dirty="0">
                <a:latin typeface="メイリオ" panose="020B0604030504040204" pitchFamily="50" charset="-128"/>
                <a:ea typeface="メイリオ" panose="020B0604030504040204" pitchFamily="50" charset="-128"/>
              </a:rPr>
              <a:t>マトリックス</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光センサー</a:t>
            </a:r>
            <a:endParaRPr kumimoji="1" lang="ja-JP" altLang="en-US" sz="1600" dirty="0">
              <a:latin typeface="メイリオ" panose="020B0604030504040204" pitchFamily="50" charset="-128"/>
              <a:ea typeface="メイリオ" panose="020B0604030504040204" pitchFamily="50" charset="-128"/>
            </a:endParaRPr>
          </a:p>
        </p:txBody>
      </p:sp>
      <p:sp>
        <p:nvSpPr>
          <p:cNvPr id="65" name="テキスト ボックス 64"/>
          <p:cNvSpPr txBox="1"/>
          <p:nvPr/>
        </p:nvSpPr>
        <p:spPr>
          <a:xfrm>
            <a:off x="5722994" y="2819809"/>
            <a:ext cx="1342572" cy="830997"/>
          </a:xfrm>
          <a:prstGeom prst="rect">
            <a:avLst/>
          </a:prstGeom>
          <a:noFill/>
        </p:spPr>
        <p:txBody>
          <a:bodyPr wrap="square" rtlCol="0">
            <a:spAutoFit/>
          </a:bodyPr>
          <a:lstStyle/>
          <a:p>
            <a:r>
              <a:rPr kumimoji="1" lang="en-US" altLang="ja-JP" sz="1600" dirty="0">
                <a:latin typeface="メイリオ" panose="020B0604030504040204" pitchFamily="50" charset="-128"/>
                <a:ea typeface="メイリオ" panose="020B0604030504040204" pitchFamily="50" charset="-128"/>
              </a:rPr>
              <a:t>CPU/</a:t>
            </a:r>
            <a:br>
              <a:rPr kumimoji="1" lang="ja-JP" altLang="en-US"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メモリ</a:t>
            </a:r>
            <a:br>
              <a:rPr kumimoji="1"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温度センサ</a:t>
            </a:r>
            <a:endParaRPr kumimoji="1" lang="ja-JP" altLang="en-US" sz="1600" dirty="0">
              <a:latin typeface="メイリオ" panose="020B0604030504040204" pitchFamily="50" charset="-128"/>
              <a:ea typeface="メイリオ" panose="020B0604030504040204" pitchFamily="50" charset="-128"/>
            </a:endParaRPr>
          </a:p>
        </p:txBody>
      </p:sp>
      <p:sp>
        <p:nvSpPr>
          <p:cNvPr id="67" name="テキスト ボックス 66"/>
          <p:cNvSpPr txBox="1"/>
          <p:nvPr/>
        </p:nvSpPr>
        <p:spPr>
          <a:xfrm>
            <a:off x="1918200" y="6035278"/>
            <a:ext cx="1977572" cy="830997"/>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デジタル</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アナログ</a:t>
            </a:r>
            <a:br>
              <a:rPr lang="ja-JP" altLang="en-US" sz="1600" dirty="0">
                <a:latin typeface="メイリオ" panose="020B0604030504040204" pitchFamily="50" charset="-128"/>
                <a:ea typeface="メイリオ" panose="020B0604030504040204" pitchFamily="50" charset="-128"/>
              </a:rPr>
            </a:br>
            <a:r>
              <a:rPr lang="en-US" altLang="ja-JP" sz="1600" dirty="0">
                <a:latin typeface="メイリオ" panose="020B0604030504040204" pitchFamily="50" charset="-128"/>
                <a:ea typeface="メイリオ" panose="020B0604030504040204" pitchFamily="50" charset="-128"/>
              </a:rPr>
              <a:t>IO</a:t>
            </a:r>
            <a:r>
              <a:rPr lang="ja-JP" altLang="en-US" sz="1600" dirty="0">
                <a:latin typeface="メイリオ" panose="020B0604030504040204" pitchFamily="50" charset="-128"/>
                <a:ea typeface="メイリオ" panose="020B0604030504040204" pitchFamily="50" charset="-128"/>
              </a:rPr>
              <a:t>リング</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大型ピン</a:t>
            </a:r>
            <a:r>
              <a:rPr kumimoji="1" lang="ja-JP" altLang="en-US" sz="1600" dirty="0">
                <a:latin typeface="メイリオ" panose="020B0604030504040204" pitchFamily="50" charset="-128"/>
                <a:ea typeface="メイリオ" panose="020B0604030504040204" pitchFamily="50" charset="-128"/>
              </a:rPr>
              <a:t>エッジコネクター</a:t>
            </a:r>
            <a:r>
              <a:rPr kumimoji="1" lang="en-US" altLang="ja-JP" sz="1600" dirty="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p:txBody>
      </p:sp>
      <p:sp>
        <p:nvSpPr>
          <p:cNvPr id="68" name="楕円 67"/>
          <p:cNvSpPr/>
          <p:nvPr/>
        </p:nvSpPr>
        <p:spPr>
          <a:xfrm>
            <a:off x="7157368" y="3697872"/>
            <a:ext cx="7374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7113123" y="3602007"/>
            <a:ext cx="132735" cy="191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カギ線コネクタ 69"/>
          <p:cNvCxnSpPr>
            <a:endCxn id="69" idx="2"/>
          </p:cNvCxnSpPr>
          <p:nvPr/>
        </p:nvCxnSpPr>
        <p:spPr>
          <a:xfrm rot="10800000">
            <a:off x="7179491" y="3793737"/>
            <a:ext cx="1075110" cy="503797"/>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784372" y="5556612"/>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3" name="正方形/長方形 2"/>
          <p:cNvSpPr/>
          <p:nvPr/>
        </p:nvSpPr>
        <p:spPr>
          <a:xfrm>
            <a:off x="1396487" y="2832718"/>
            <a:ext cx="2636464" cy="1027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4"/>
          <a:stretch>
            <a:fillRect/>
          </a:stretch>
        </p:blipFill>
        <p:spPr>
          <a:xfrm>
            <a:off x="1084437" y="2112458"/>
            <a:ext cx="2400300" cy="971550"/>
          </a:xfrm>
          <a:prstGeom prst="rect">
            <a:avLst/>
          </a:prstGeom>
        </p:spPr>
      </p:pic>
      <p:pic>
        <p:nvPicPr>
          <p:cNvPr id="22" name="図 2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38620" y="1573925"/>
            <a:ext cx="936187" cy="1122734"/>
          </a:xfrm>
          <a:prstGeom prst="rect">
            <a:avLst/>
          </a:prstGeom>
          <a:noFill/>
          <a:ln>
            <a:noFill/>
          </a:ln>
        </p:spPr>
      </p:pic>
      <p:sp>
        <p:nvSpPr>
          <p:cNvPr id="5" name="稲妻 4"/>
          <p:cNvSpPr/>
          <p:nvPr/>
        </p:nvSpPr>
        <p:spPr>
          <a:xfrm>
            <a:off x="3722914" y="2832718"/>
            <a:ext cx="1257300" cy="513553"/>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3668011" y="2364579"/>
            <a:ext cx="1806247"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無線で通信</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38536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493237" y="506122"/>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Scratch 3.0</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en-US" altLang="ja-JP" sz="24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の通信の仕組み</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5532867" y="2047716"/>
            <a:ext cx="3408911" cy="1200329"/>
          </a:xfrm>
          <a:prstGeom prst="rect">
            <a:avLst/>
          </a:prstGeom>
          <a:noFill/>
        </p:spPr>
        <p:txBody>
          <a:bodyPr wrap="square" rtlCol="0">
            <a:spAutoFit/>
          </a:bodyPr>
          <a:lstStyle/>
          <a:p>
            <a:pPr lvl="0">
              <a:defRPr/>
            </a:pPr>
            <a:r>
              <a:rPr lang="en-US" altLang="ja-JP" dirty="0" err="1">
                <a:solidFill>
                  <a:prstClr val="black"/>
                </a:solidFill>
                <a:latin typeface="メイリオ" panose="020B0604030504040204" pitchFamily="50" charset="-128"/>
                <a:ea typeface="メイリオ" panose="020B0604030504040204" pitchFamily="50" charset="-128"/>
              </a:rPr>
              <a:t>micor:bit</a:t>
            </a:r>
            <a:r>
              <a:rPr lang="ja-JP" altLang="en-US" dirty="0">
                <a:solidFill>
                  <a:prstClr val="black"/>
                </a:solidFill>
                <a:latin typeface="メイリオ" panose="020B0604030504040204" pitchFamily="50" charset="-128"/>
                <a:ea typeface="メイリオ" panose="020B0604030504040204" pitchFamily="50" charset="-128"/>
              </a:rPr>
              <a:t>の中には</a:t>
            </a:r>
          </a:p>
          <a:p>
            <a:pPr lvl="0">
              <a:defRPr/>
            </a:pPr>
            <a:r>
              <a:rPr lang="en-US" altLang="ja-JP" dirty="0">
                <a:solidFill>
                  <a:prstClr val="black"/>
                </a:solidFill>
                <a:latin typeface="メイリオ" panose="020B0604030504040204" pitchFamily="50" charset="-128"/>
                <a:ea typeface="メイリオ" panose="020B0604030504040204" pitchFamily="50" charset="-128"/>
              </a:rPr>
              <a:t>Scratch </a:t>
            </a:r>
            <a:r>
              <a:rPr lang="en-US" altLang="ja-JP" dirty="0" err="1">
                <a:solidFill>
                  <a:prstClr val="black"/>
                </a:solidFill>
                <a:latin typeface="メイリオ" panose="020B0604030504040204" pitchFamily="50" charset="-128"/>
                <a:ea typeface="メイリオ" panose="020B0604030504040204" pitchFamily="50" charset="-128"/>
              </a:rPr>
              <a:t>micro:bit</a:t>
            </a:r>
            <a:r>
              <a:rPr lang="en-US" altLang="ja-JP" dirty="0">
                <a:solidFill>
                  <a:prstClr val="black"/>
                </a:solidFill>
                <a:latin typeface="メイリオ" panose="020B0604030504040204" pitchFamily="50" charset="-128"/>
                <a:ea typeface="メイリオ" panose="020B0604030504040204" pitchFamily="50" charset="-128"/>
              </a:rPr>
              <a:t> HEX</a:t>
            </a:r>
          </a:p>
          <a:p>
            <a:pPr lvl="0">
              <a:defRPr/>
            </a:pPr>
            <a:r>
              <a:rPr lang="ja-JP" altLang="en-US" dirty="0">
                <a:solidFill>
                  <a:prstClr val="black"/>
                </a:solidFill>
                <a:latin typeface="メイリオ" panose="020B0604030504040204" pitchFamily="50" charset="-128"/>
                <a:ea typeface="メイリオ" panose="020B0604030504040204" pitchFamily="50" charset="-128"/>
              </a:rPr>
              <a:t>を入れて</a:t>
            </a:r>
            <a:r>
              <a:rPr lang="en-US" altLang="ja-JP" dirty="0">
                <a:solidFill>
                  <a:prstClr val="black"/>
                </a:solidFill>
                <a:latin typeface="メイリオ" panose="020B0604030504040204" pitchFamily="50" charset="-128"/>
                <a:ea typeface="メイリオ" panose="020B0604030504040204" pitchFamily="50" charset="-128"/>
              </a:rPr>
              <a:t>Scratch</a:t>
            </a:r>
            <a:r>
              <a:rPr lang="ja-JP" altLang="en-US" dirty="0">
                <a:solidFill>
                  <a:prstClr val="black"/>
                </a:solidFill>
                <a:latin typeface="メイリオ" panose="020B0604030504040204" pitchFamily="50" charset="-128"/>
                <a:ea typeface="メイリオ" panose="020B0604030504040204" pitchFamily="50" charset="-128"/>
              </a:rPr>
              <a:t>と通信します</a:t>
            </a:r>
            <a:endParaRPr lang="en-US" altLang="ja-JP"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solidFill>
                <a:prstClr val="black"/>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1785575" y="2486253"/>
            <a:ext cx="2691024" cy="2713264"/>
          </a:xfrm>
          <a:prstGeom prst="rect">
            <a:avLst/>
          </a:prstGeom>
        </p:spPr>
      </p:pic>
      <p:pic>
        <p:nvPicPr>
          <p:cNvPr id="5" name="図 4"/>
          <p:cNvPicPr>
            <a:picLocks noChangeAspect="1"/>
          </p:cNvPicPr>
          <p:nvPr/>
        </p:nvPicPr>
        <p:blipFill>
          <a:blip r:embed="rId4"/>
          <a:stretch>
            <a:fillRect/>
          </a:stretch>
        </p:blipFill>
        <p:spPr>
          <a:xfrm>
            <a:off x="346280" y="1195861"/>
            <a:ext cx="2878590" cy="1808555"/>
          </a:xfrm>
          <a:prstGeom prst="rect">
            <a:avLst/>
          </a:prstGeom>
        </p:spPr>
      </p:pic>
      <p:sp>
        <p:nvSpPr>
          <p:cNvPr id="6" name="テキスト ボックス 5"/>
          <p:cNvSpPr txBox="1"/>
          <p:nvPr/>
        </p:nvSpPr>
        <p:spPr>
          <a:xfrm>
            <a:off x="940571" y="1623084"/>
            <a:ext cx="1690007" cy="954107"/>
          </a:xfrm>
          <a:prstGeom prst="rect">
            <a:avLst/>
          </a:prstGeom>
          <a:noFill/>
          <a:ln w="15875">
            <a:noFill/>
          </a:ln>
        </p:spPr>
        <p:txBody>
          <a:bodyPr wrap="square" rtlCol="0">
            <a:spAutoFit/>
          </a:bodyPr>
          <a:lstStyle/>
          <a:p>
            <a:r>
              <a:rPr kumimoji="1" lang="en-US" altLang="ja-JP" sz="2800" dirty="0">
                <a:latin typeface="メイリオ" panose="020B0604030504040204" pitchFamily="50" charset="-128"/>
                <a:ea typeface="メイリオ" panose="020B0604030504040204" pitchFamily="50" charset="-128"/>
              </a:rPr>
              <a:t>Scratch 3.0</a:t>
            </a:r>
            <a:endParaRPr kumimoji="1" lang="ja-JP" altLang="en-US" sz="28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2988129" y="2405765"/>
            <a:ext cx="1218328" cy="707886"/>
          </a:xfrm>
          <a:prstGeom prst="rect">
            <a:avLst/>
          </a:prstGeom>
          <a:solidFill>
            <a:schemeClr val="bg1"/>
          </a:solidFill>
          <a:ln w="15875">
            <a:solidFill>
              <a:schemeClr val="tx1"/>
            </a:solidFill>
          </a:ln>
        </p:spPr>
        <p:txBody>
          <a:bodyPr wrap="square" rtlCol="0">
            <a:spAutoFit/>
          </a:bodyPr>
          <a:lstStyle/>
          <a:p>
            <a:r>
              <a:rPr lang="en-US" altLang="ja-JP" sz="2000" b="1" dirty="0">
                <a:latin typeface="+mn-ea"/>
              </a:rPr>
              <a:t>Scratch Link</a:t>
            </a:r>
            <a:endParaRPr kumimoji="1" lang="ja-JP" altLang="en-US" sz="2000" b="1" dirty="0">
              <a:latin typeface="+mn-ea"/>
            </a:endParaRPr>
          </a:p>
        </p:txBody>
      </p:sp>
      <p:sp>
        <p:nvSpPr>
          <p:cNvPr id="35" name="稲妻 34"/>
          <p:cNvSpPr/>
          <p:nvPr/>
        </p:nvSpPr>
        <p:spPr>
          <a:xfrm>
            <a:off x="4476598" y="3018154"/>
            <a:ext cx="1439295" cy="686566"/>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5"/>
          <a:stretch>
            <a:fillRect/>
          </a:stretch>
        </p:blipFill>
        <p:spPr>
          <a:xfrm>
            <a:off x="6175286" y="3842885"/>
            <a:ext cx="2124075" cy="1781175"/>
          </a:xfrm>
          <a:prstGeom prst="rect">
            <a:avLst/>
          </a:prstGeom>
        </p:spPr>
      </p:pic>
      <p:sp>
        <p:nvSpPr>
          <p:cNvPr id="39" name="テキスト ボックス 38"/>
          <p:cNvSpPr txBox="1"/>
          <p:nvPr/>
        </p:nvSpPr>
        <p:spPr>
          <a:xfrm>
            <a:off x="6018995" y="3519816"/>
            <a:ext cx="1773500" cy="646331"/>
          </a:xfrm>
          <a:prstGeom prst="rect">
            <a:avLst/>
          </a:prstGeom>
          <a:solidFill>
            <a:schemeClr val="bg1"/>
          </a:solidFill>
          <a:ln w="15875">
            <a:solidFill>
              <a:schemeClr val="tx1"/>
            </a:solidFill>
          </a:ln>
        </p:spPr>
        <p:txBody>
          <a:bodyPr wrap="square" rtlCol="0">
            <a:spAutoFit/>
          </a:bodyPr>
          <a:lstStyle/>
          <a:p>
            <a:r>
              <a:rPr lang="en-US" altLang="ja-JP" b="1" dirty="0"/>
              <a:t>Scratch </a:t>
            </a:r>
            <a:r>
              <a:rPr lang="en-US" altLang="ja-JP" b="1" dirty="0" err="1"/>
              <a:t>micro:bit</a:t>
            </a:r>
            <a:r>
              <a:rPr lang="en-US" altLang="ja-JP" b="1" dirty="0"/>
              <a:t> HEX</a:t>
            </a:r>
          </a:p>
        </p:txBody>
      </p:sp>
      <p:sp>
        <p:nvSpPr>
          <p:cNvPr id="42" name="テキスト ボックス 41"/>
          <p:cNvSpPr txBox="1"/>
          <p:nvPr/>
        </p:nvSpPr>
        <p:spPr>
          <a:xfrm>
            <a:off x="4517474" y="3807715"/>
            <a:ext cx="1379086" cy="369332"/>
          </a:xfrm>
          <a:prstGeom prst="rect">
            <a:avLst/>
          </a:prstGeom>
          <a:solidFill>
            <a:schemeClr val="bg1"/>
          </a:solidFill>
          <a:ln w="15875">
            <a:noFill/>
          </a:ln>
        </p:spPr>
        <p:txBody>
          <a:bodyPr wrap="square" rtlCol="0">
            <a:spAutoFit/>
          </a:bodyPr>
          <a:lstStyle/>
          <a:p>
            <a:r>
              <a:rPr lang="en-US" altLang="ja-JP" b="1" dirty="0"/>
              <a:t>Bluetooth</a:t>
            </a:r>
          </a:p>
        </p:txBody>
      </p:sp>
      <p:sp>
        <p:nvSpPr>
          <p:cNvPr id="47" name="テキスト ボックス 46"/>
          <p:cNvSpPr txBox="1"/>
          <p:nvPr/>
        </p:nvSpPr>
        <p:spPr>
          <a:xfrm>
            <a:off x="520559" y="5084927"/>
            <a:ext cx="4805383" cy="1477328"/>
          </a:xfrm>
          <a:prstGeom prst="rect">
            <a:avLst/>
          </a:prstGeom>
          <a:noFill/>
        </p:spPr>
        <p:txBody>
          <a:bodyPr wrap="square" rtlCol="0">
            <a:spAutoFit/>
          </a:bodyPr>
          <a:lstStyle/>
          <a:p>
            <a:pPr lvl="0">
              <a:defRPr/>
            </a:pPr>
            <a:r>
              <a:rPr lang="ja-JP" altLang="en-US" dirty="0">
                <a:solidFill>
                  <a:prstClr val="black"/>
                </a:solidFill>
                <a:latin typeface="メイリオ" panose="020B0604030504040204" pitchFamily="50" charset="-128"/>
                <a:ea typeface="メイリオ" panose="020B0604030504040204" pitchFamily="50" charset="-128"/>
              </a:rPr>
              <a:t>パソコンの中で、</a:t>
            </a:r>
            <a:r>
              <a:rPr lang="en-US" altLang="ja-JP" dirty="0">
                <a:solidFill>
                  <a:prstClr val="black"/>
                </a:solidFill>
                <a:latin typeface="メイリオ" panose="020B0604030504040204" pitchFamily="50" charset="-128"/>
                <a:ea typeface="メイリオ" panose="020B0604030504040204" pitchFamily="50" charset="-128"/>
              </a:rPr>
              <a:t>Scratch 3.0 </a:t>
            </a:r>
            <a:r>
              <a:rPr lang="ja-JP" altLang="en-US" dirty="0">
                <a:solidFill>
                  <a:prstClr val="black"/>
                </a:solidFill>
                <a:latin typeface="メイリオ" panose="020B0604030504040204" pitchFamily="50" charset="-128"/>
                <a:ea typeface="メイリオ" panose="020B0604030504040204" pitchFamily="50" charset="-128"/>
              </a:rPr>
              <a:t>は、</a:t>
            </a:r>
            <a:r>
              <a:rPr lang="en-US" altLang="ja-JP" dirty="0" err="1">
                <a:solidFill>
                  <a:prstClr val="black"/>
                </a:solidFill>
                <a:latin typeface="メイリオ" panose="020B0604030504040204" pitchFamily="50" charset="-128"/>
                <a:ea typeface="メイリオ" panose="020B0604030504040204" pitchFamily="50" charset="-128"/>
              </a:rPr>
              <a:t>ScratchLink</a:t>
            </a:r>
            <a:r>
              <a:rPr lang="ja-JP" altLang="en-US" dirty="0">
                <a:solidFill>
                  <a:prstClr val="black"/>
                </a:solidFill>
                <a:latin typeface="メイリオ" panose="020B0604030504040204" pitchFamily="50" charset="-128"/>
                <a:ea typeface="メイリオ" panose="020B0604030504040204" pitchFamily="50" charset="-128"/>
              </a:rPr>
              <a:t>というプログラムを使って</a:t>
            </a:r>
            <a:r>
              <a:rPr lang="en-US" altLang="ja-JP" dirty="0" err="1">
                <a:solidFill>
                  <a:prstClr val="black"/>
                </a:solidFill>
                <a:latin typeface="メイリオ" panose="020B0604030504040204" pitchFamily="50" charset="-128"/>
                <a:ea typeface="メイリオ" panose="020B0604030504040204" pitchFamily="50" charset="-128"/>
              </a:rPr>
              <a:t>micro:bit</a:t>
            </a:r>
            <a:r>
              <a:rPr lang="ja-JP" altLang="en-US" dirty="0">
                <a:solidFill>
                  <a:prstClr val="black"/>
                </a:solidFill>
                <a:latin typeface="メイリオ" panose="020B0604030504040204" pitchFamily="50" charset="-128"/>
                <a:ea typeface="メイリオ" panose="020B0604030504040204" pitchFamily="50" charset="-128"/>
              </a:rPr>
              <a:t>と通信します。</a:t>
            </a:r>
          </a:p>
          <a:p>
            <a:pPr lvl="0">
              <a:defRPr/>
            </a:pPr>
            <a:r>
              <a:rPr lang="en-US" altLang="ja-JP" dirty="0">
                <a:solidFill>
                  <a:prstClr val="black"/>
                </a:solidFill>
                <a:latin typeface="メイリオ" panose="020B0604030504040204" pitchFamily="50" charset="-128"/>
                <a:ea typeface="メイリオ" panose="020B0604030504040204" pitchFamily="50" charset="-128"/>
              </a:rPr>
              <a:t>Bluetooth</a:t>
            </a:r>
            <a:r>
              <a:rPr lang="ja-JP" altLang="en-US" dirty="0">
                <a:solidFill>
                  <a:prstClr val="black"/>
                </a:solidFill>
                <a:latin typeface="メイリオ" panose="020B0604030504040204" pitchFamily="50" charset="-128"/>
                <a:ea typeface="メイリオ" panose="020B0604030504040204" pitchFamily="50" charset="-128"/>
              </a:rPr>
              <a:t>という無線の形式で通信するので</a:t>
            </a:r>
            <a:r>
              <a:rPr lang="en-US" altLang="ja-JP" dirty="0">
                <a:solidFill>
                  <a:prstClr val="black"/>
                </a:solidFill>
                <a:latin typeface="メイリオ" panose="020B0604030504040204" pitchFamily="50" charset="-128"/>
                <a:ea typeface="メイリオ" panose="020B0604030504040204" pitchFamily="50" charset="-128"/>
              </a:rPr>
              <a:t>PC</a:t>
            </a:r>
            <a:r>
              <a:rPr lang="ja-JP" altLang="en-US" dirty="0">
                <a:solidFill>
                  <a:prstClr val="black"/>
                </a:solidFill>
                <a:latin typeface="メイリオ" panose="020B0604030504040204" pitchFamily="50" charset="-128"/>
                <a:ea typeface="メイリオ" panose="020B0604030504040204" pitchFamily="50" charset="-128"/>
              </a:rPr>
              <a:t>で</a:t>
            </a:r>
            <a:r>
              <a:rPr lang="en-US" altLang="ja-JP" dirty="0">
                <a:solidFill>
                  <a:prstClr val="black"/>
                </a:solidFill>
                <a:latin typeface="メイリオ" panose="020B0604030504040204" pitchFamily="50" charset="-128"/>
                <a:ea typeface="メイリオ" panose="020B0604030504040204" pitchFamily="50" charset="-128"/>
              </a:rPr>
              <a:t>Bluetooth</a:t>
            </a:r>
            <a:r>
              <a:rPr lang="ja-JP" altLang="en-US" dirty="0">
                <a:solidFill>
                  <a:prstClr val="black"/>
                </a:solidFill>
                <a:latin typeface="メイリオ" panose="020B0604030504040204" pitchFamily="50" charset="-128"/>
                <a:ea typeface="メイリオ" panose="020B0604030504040204" pitchFamily="50" charset="-128"/>
              </a:rPr>
              <a:t>を使えるようにしておくよ。</a:t>
            </a:r>
          </a:p>
        </p:txBody>
      </p:sp>
    </p:spTree>
    <p:extLst>
      <p:ext uri="{BB962C8B-B14F-4D97-AF65-F5344CB8AC3E}">
        <p14:creationId xmlns:p14="http://schemas.microsoft.com/office/powerpoint/2010/main" val="3255493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804328" y="354050"/>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Scratch 3.0</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en-US" altLang="ja-JP" sz="24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の通信</a:t>
            </a:r>
            <a:r>
              <a:rPr lang="ja-JP" altLang="en-US" sz="2400" dirty="0">
                <a:solidFill>
                  <a:prstClr val="black"/>
                </a:solidFill>
                <a:latin typeface="メイリオ" panose="020B0604030504040204" pitchFamily="50" charset="-128"/>
                <a:ea typeface="メイリオ" panose="020B0604030504040204" pitchFamily="50" charset="-128"/>
              </a:rPr>
              <a:t>の準備</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672408" y="987998"/>
            <a:ext cx="7842942" cy="1938992"/>
          </a:xfrm>
          <a:prstGeom prst="rect">
            <a:avLst/>
          </a:prstGeom>
          <a:noFill/>
        </p:spPr>
        <p:txBody>
          <a:bodyPr wrap="square" rtlCol="0">
            <a:spAutoFit/>
          </a:bodyPr>
          <a:lstStyle/>
          <a:p>
            <a:pPr lvl="0">
              <a:defRPr/>
            </a:pPr>
            <a:r>
              <a:rPr lang="en-US" altLang="ja-JP" sz="2400" dirty="0">
                <a:solidFill>
                  <a:prstClr val="black"/>
                </a:solidFill>
                <a:latin typeface="メイリオ" panose="020B0604030504040204" pitchFamily="50" charset="-128"/>
                <a:ea typeface="メイリオ" panose="020B0604030504040204" pitchFamily="50" charset="-128"/>
              </a:rPr>
              <a:t>Scratch</a:t>
            </a:r>
            <a:r>
              <a:rPr lang="ja-JP" altLang="en-US" sz="2400" dirty="0">
                <a:solidFill>
                  <a:prstClr val="black"/>
                </a:solidFill>
                <a:latin typeface="メイリオ" panose="020B0604030504040204" pitchFamily="50" charset="-128"/>
                <a:ea typeface="メイリオ" panose="020B0604030504040204" pitchFamily="50" charset="-128"/>
              </a:rPr>
              <a:t>と</a:t>
            </a:r>
            <a:r>
              <a:rPr lang="en-US" altLang="ja-JP" sz="2400" dirty="0" err="1">
                <a:solidFill>
                  <a:prstClr val="black"/>
                </a:solidFill>
                <a:latin typeface="メイリオ" panose="020B0604030504040204" pitchFamily="50" charset="-128"/>
                <a:ea typeface="メイリオ" panose="020B0604030504040204" pitchFamily="50" charset="-128"/>
              </a:rPr>
              <a:t>micor:bit</a:t>
            </a:r>
            <a:r>
              <a:rPr lang="ja-JP" altLang="en-US" sz="2400" dirty="0">
                <a:solidFill>
                  <a:prstClr val="black"/>
                </a:solidFill>
                <a:latin typeface="メイリオ" panose="020B0604030504040204" pitchFamily="50" charset="-128"/>
                <a:ea typeface="メイリオ" panose="020B0604030504040204" pitchFamily="50" charset="-128"/>
              </a:rPr>
              <a:t>のサイト</a:t>
            </a:r>
            <a:br>
              <a:rPr lang="ja-JP" altLang="en-US" sz="2400" dirty="0">
                <a:solidFill>
                  <a:prstClr val="black"/>
                </a:solidFill>
                <a:latin typeface="メイリオ" panose="020B0604030504040204" pitchFamily="50" charset="-128"/>
                <a:ea typeface="メイリオ" panose="020B0604030504040204" pitchFamily="50" charset="-128"/>
              </a:rPr>
            </a:br>
            <a:r>
              <a:rPr lang="en-US" altLang="ja-JP" sz="2400" dirty="0">
                <a:solidFill>
                  <a:prstClr val="black"/>
                </a:solidFill>
                <a:latin typeface="メイリオ" panose="020B0604030504040204" pitchFamily="50" charset="-128"/>
                <a:ea typeface="メイリオ" panose="020B0604030504040204" pitchFamily="50" charset="-128"/>
                <a:hlinkClick r:id="rId3"/>
              </a:rPr>
              <a:t>https://scratch.mit.edu/microbit</a:t>
            </a:r>
            <a:endParaRPr lang="ja-JP" altLang="en-US" sz="2400" dirty="0">
              <a:solidFill>
                <a:prstClr val="black"/>
              </a:solidFill>
              <a:latin typeface="メイリオ" panose="020B0604030504040204" pitchFamily="50" charset="-128"/>
              <a:ea typeface="メイリオ" panose="020B0604030504040204" pitchFamily="50" charset="-128"/>
            </a:endParaRP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lvl="0">
              <a:defRPr/>
            </a:pPr>
            <a:r>
              <a:rPr lang="ja-JP" altLang="en-US" sz="2400" dirty="0">
                <a:solidFill>
                  <a:prstClr val="black"/>
                </a:solidFill>
                <a:latin typeface="メイリオ" panose="020B0604030504040204" pitchFamily="50" charset="-128"/>
                <a:ea typeface="メイリオ" panose="020B0604030504040204" pitchFamily="50" charset="-128"/>
              </a:rPr>
              <a:t>サイトに準備の仕方や使い方の説明が丁寧にでてるので、見てください。</a:t>
            </a:r>
          </a:p>
        </p:txBody>
      </p:sp>
      <p:pic>
        <p:nvPicPr>
          <p:cNvPr id="3" name="図 2"/>
          <p:cNvPicPr>
            <a:picLocks noChangeAspect="1"/>
          </p:cNvPicPr>
          <p:nvPr/>
        </p:nvPicPr>
        <p:blipFill>
          <a:blip r:embed="rId4"/>
          <a:stretch>
            <a:fillRect/>
          </a:stretch>
        </p:blipFill>
        <p:spPr>
          <a:xfrm>
            <a:off x="963385" y="3095066"/>
            <a:ext cx="6981144" cy="3201585"/>
          </a:xfrm>
          <a:prstGeom prst="rect">
            <a:avLst/>
          </a:prstGeom>
        </p:spPr>
      </p:pic>
    </p:spTree>
    <p:extLst>
      <p:ext uri="{BB962C8B-B14F-4D97-AF65-F5344CB8AC3E}">
        <p14:creationId xmlns:p14="http://schemas.microsoft.com/office/powerpoint/2010/main" val="1558463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672408" y="442295"/>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Scratch 3.0</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en-US" altLang="ja-JP" sz="24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の通信</a:t>
            </a:r>
            <a:r>
              <a:rPr lang="ja-JP" altLang="en-US" sz="2400" dirty="0">
                <a:solidFill>
                  <a:prstClr val="black"/>
                </a:solidFill>
                <a:latin typeface="メイリオ" panose="020B0604030504040204" pitchFamily="50" charset="-128"/>
                <a:ea typeface="メイリオ" panose="020B0604030504040204" pitchFamily="50" charset="-128"/>
              </a:rPr>
              <a:t>の準備</a:t>
            </a:r>
            <a:r>
              <a:rPr lang="en-US" altLang="ja-JP" sz="2400" dirty="0">
                <a:solidFill>
                  <a:prstClr val="black"/>
                </a:solidFill>
                <a:latin typeface="メイリオ" panose="020B0604030504040204" pitchFamily="50" charset="-128"/>
                <a:ea typeface="メイリオ" panose="020B0604030504040204" pitchFamily="50" charset="-128"/>
              </a:rPr>
              <a:t>(2)</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672408" y="987998"/>
            <a:ext cx="7842942" cy="4278094"/>
          </a:xfrm>
          <a:prstGeom prst="rect">
            <a:avLst/>
          </a:prstGeom>
          <a:noFill/>
        </p:spPr>
        <p:txBody>
          <a:bodyPr wrap="square" rtlCol="0">
            <a:spAutoFit/>
          </a:bodyPr>
          <a:lstStyle/>
          <a:p>
            <a:pPr lvl="0">
              <a:defRPr/>
            </a:pPr>
            <a:r>
              <a:rPr lang="ja-JP" altLang="en-US" sz="2400" dirty="0">
                <a:solidFill>
                  <a:prstClr val="black"/>
                </a:solidFill>
                <a:latin typeface="メイリオ" panose="020B0604030504040204" pitchFamily="50" charset="-128"/>
                <a:ea typeface="メイリオ" panose="020B0604030504040204" pitchFamily="50" charset="-128"/>
              </a:rPr>
              <a:t>サイトを見ながら次の作業をするよ</a:t>
            </a: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lvl="0">
              <a:defRPr/>
            </a:pPr>
            <a:r>
              <a:rPr lang="ja-JP" altLang="en-US" sz="40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　</a:t>
            </a:r>
            <a:r>
              <a:rPr lang="en-US" altLang="ja-JP" sz="2400" dirty="0">
                <a:solidFill>
                  <a:prstClr val="black"/>
                </a:solidFill>
                <a:latin typeface="メイリオ" panose="020B0604030504040204" pitchFamily="50" charset="-128"/>
                <a:ea typeface="メイリオ" panose="020B0604030504040204" pitchFamily="50" charset="-128"/>
              </a:rPr>
              <a:t>Scratch Link</a:t>
            </a:r>
            <a:r>
              <a:rPr lang="ja-JP" altLang="en-US" sz="2400" dirty="0">
                <a:solidFill>
                  <a:prstClr val="black"/>
                </a:solidFill>
                <a:latin typeface="メイリオ" panose="020B0604030504040204" pitchFamily="50" charset="-128"/>
                <a:ea typeface="メイリオ" panose="020B0604030504040204" pitchFamily="50" charset="-128"/>
              </a:rPr>
              <a:t>をダウンロードしてからパソコンに</a:t>
            </a:r>
            <a:br>
              <a:rPr lang="ja-JP" altLang="en-US" sz="2400" dirty="0">
                <a:solidFill>
                  <a:prstClr val="black"/>
                </a:solidFill>
                <a:latin typeface="メイリオ" panose="020B0604030504040204" pitchFamily="50" charset="-128"/>
                <a:ea typeface="メイリオ" panose="020B0604030504040204" pitchFamily="50" charset="-128"/>
              </a:rPr>
            </a:br>
            <a:r>
              <a:rPr lang="ja-JP" altLang="en-US" sz="2400" dirty="0">
                <a:solidFill>
                  <a:prstClr val="black"/>
                </a:solidFill>
                <a:latin typeface="メイリオ" panose="020B0604030504040204" pitchFamily="50" charset="-128"/>
                <a:ea typeface="メイリオ" panose="020B0604030504040204" pitchFamily="50" charset="-128"/>
              </a:rPr>
              <a:t>　　インストールする</a:t>
            </a: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r>
              <a:rPr lang="ja-JP" altLang="en-US" sz="40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　</a:t>
            </a:r>
            <a:r>
              <a:rPr lang="en-US" altLang="ja-JP" sz="2400" dirty="0">
                <a:solidFill>
                  <a:prstClr val="black"/>
                </a:solidFill>
                <a:latin typeface="メイリオ" panose="020B0604030504040204" pitchFamily="50" charset="-128"/>
                <a:ea typeface="メイリオ" panose="020B0604030504040204" pitchFamily="50" charset="-128"/>
              </a:rPr>
              <a:t>Scratch </a:t>
            </a:r>
            <a:r>
              <a:rPr lang="en-US" altLang="ja-JP" sz="2400" dirty="0" err="1">
                <a:solidFill>
                  <a:prstClr val="black"/>
                </a:solidFill>
                <a:latin typeface="メイリオ" panose="020B0604030504040204" pitchFamily="50" charset="-128"/>
                <a:ea typeface="メイリオ" panose="020B0604030504040204" pitchFamily="50" charset="-128"/>
              </a:rPr>
              <a:t>micro:bit</a:t>
            </a:r>
            <a:r>
              <a:rPr lang="en-US" altLang="ja-JP" sz="2400" dirty="0">
                <a:solidFill>
                  <a:prstClr val="black"/>
                </a:solidFill>
                <a:latin typeface="メイリオ" panose="020B0604030504040204" pitchFamily="50" charset="-128"/>
                <a:ea typeface="メイリオ" panose="020B0604030504040204" pitchFamily="50" charset="-128"/>
              </a:rPr>
              <a:t> HEX</a:t>
            </a:r>
            <a:r>
              <a:rPr lang="ja-JP" altLang="en-US" sz="2400" dirty="0">
                <a:solidFill>
                  <a:prstClr val="black"/>
                </a:solidFill>
                <a:latin typeface="メイリオ" panose="020B0604030504040204" pitchFamily="50" charset="-128"/>
                <a:ea typeface="メイリオ" panose="020B0604030504040204" pitchFamily="50" charset="-128"/>
              </a:rPr>
              <a:t>を</a:t>
            </a:r>
            <a:r>
              <a:rPr lang="en-US" altLang="ja-JP" sz="2400" dirty="0">
                <a:solidFill>
                  <a:prstClr val="black"/>
                </a:solidFill>
                <a:latin typeface="メイリオ" panose="020B0604030504040204" pitchFamily="50" charset="-128"/>
                <a:ea typeface="メイリオ" panose="020B0604030504040204" pitchFamily="50" charset="-128"/>
              </a:rPr>
              <a:t>PC</a:t>
            </a:r>
            <a:r>
              <a:rPr lang="ja-JP" altLang="en-US" sz="2400" dirty="0" err="1">
                <a:solidFill>
                  <a:prstClr val="black"/>
                </a:solidFill>
                <a:latin typeface="メイリオ" panose="020B0604030504040204" pitchFamily="50" charset="-128"/>
                <a:ea typeface="メイリオ" panose="020B0604030504040204" pitchFamily="50" charset="-128"/>
              </a:rPr>
              <a:t>に</a:t>
            </a:r>
            <a:br>
              <a:rPr lang="ja-JP" altLang="en-US" sz="2400" dirty="0" err="1">
                <a:solidFill>
                  <a:prstClr val="black"/>
                </a:solidFill>
                <a:latin typeface="メイリオ" panose="020B0604030504040204" pitchFamily="50" charset="-128"/>
                <a:ea typeface="メイリオ" panose="020B0604030504040204" pitchFamily="50" charset="-128"/>
              </a:rPr>
            </a:br>
            <a:r>
              <a:rPr lang="ja-JP" altLang="en-US" sz="2400" dirty="0" err="1">
                <a:solidFill>
                  <a:prstClr val="black"/>
                </a:solidFill>
                <a:latin typeface="メイリオ" panose="020B0604030504040204" pitchFamily="50" charset="-128"/>
                <a:ea typeface="メイリオ" panose="020B0604030504040204" pitchFamily="50" charset="-128"/>
              </a:rPr>
              <a:t>　</a:t>
            </a:r>
            <a:r>
              <a:rPr lang="ja-JP" altLang="en-US" sz="2400" dirty="0">
                <a:solidFill>
                  <a:prstClr val="black"/>
                </a:solidFill>
                <a:latin typeface="メイリオ" panose="020B0604030504040204" pitchFamily="50" charset="-128"/>
                <a:ea typeface="メイリオ" panose="020B0604030504040204" pitchFamily="50" charset="-128"/>
              </a:rPr>
              <a:t>　ダウンロードしておく。</a:t>
            </a:r>
            <a:endParaRPr lang="en-US" altLang="ja-JP" sz="2400" dirty="0">
              <a:solidFill>
                <a:prstClr val="black"/>
              </a:solidFill>
              <a:latin typeface="メイリオ" panose="020B0604030504040204" pitchFamily="50" charset="-128"/>
              <a:ea typeface="メイリオ" panose="020B0604030504040204" pitchFamily="50" charset="-128"/>
            </a:endParaRP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97753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792765" y="389947"/>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Scratch 3.0</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en-US" altLang="ja-JP" sz="24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の接続</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641634" y="851612"/>
            <a:ext cx="7842942" cy="5755422"/>
          </a:xfrm>
          <a:prstGeom prst="rect">
            <a:avLst/>
          </a:prstGeom>
          <a:noFill/>
        </p:spPr>
        <p:txBody>
          <a:bodyPr wrap="square" rtlCol="0">
            <a:spAutoFit/>
          </a:bodyPr>
          <a:lstStyle/>
          <a:p>
            <a:pPr lvl="0">
              <a:defRPr/>
            </a:pPr>
            <a:r>
              <a:rPr lang="ja-JP" altLang="en-US" sz="2400" dirty="0">
                <a:solidFill>
                  <a:prstClr val="black"/>
                </a:solidFill>
                <a:latin typeface="メイリオ" panose="020B0604030504040204" pitchFamily="50" charset="-128"/>
                <a:ea typeface="メイリオ" panose="020B0604030504040204" pitchFamily="50" charset="-128"/>
              </a:rPr>
              <a:t>サイトを見ながら、</a:t>
            </a:r>
            <a:r>
              <a:rPr lang="en-US" altLang="ja-JP" sz="2400" dirty="0">
                <a:solidFill>
                  <a:prstClr val="black"/>
                </a:solidFill>
                <a:latin typeface="メイリオ" panose="020B0604030504040204" pitchFamily="50" charset="-128"/>
                <a:ea typeface="メイリオ" panose="020B0604030504040204" pitchFamily="50" charset="-128"/>
              </a:rPr>
              <a:t>Scratch</a:t>
            </a:r>
            <a:r>
              <a:rPr lang="ja-JP" altLang="en-US" sz="2400" dirty="0">
                <a:solidFill>
                  <a:prstClr val="black"/>
                </a:solidFill>
                <a:latin typeface="メイリオ" panose="020B0604030504040204" pitchFamily="50" charset="-128"/>
                <a:ea typeface="メイリオ" panose="020B0604030504040204" pitchFamily="50" charset="-128"/>
              </a:rPr>
              <a:t>と</a:t>
            </a:r>
            <a:r>
              <a:rPr lang="en-US" altLang="ja-JP" sz="2400" dirty="0" err="1">
                <a:solidFill>
                  <a:prstClr val="black"/>
                </a:solidFill>
                <a:latin typeface="メイリオ" panose="020B0604030504040204" pitchFamily="50" charset="-128"/>
                <a:ea typeface="メイリオ" panose="020B0604030504040204" pitchFamily="50" charset="-128"/>
              </a:rPr>
              <a:t>micro:bit</a:t>
            </a:r>
            <a:r>
              <a:rPr lang="ja-JP" altLang="en-US" sz="2400" dirty="0">
                <a:solidFill>
                  <a:prstClr val="black"/>
                </a:solidFill>
                <a:latin typeface="メイリオ" panose="020B0604030504040204" pitchFamily="50" charset="-128"/>
                <a:ea typeface="メイリオ" panose="020B0604030504040204" pitchFamily="50" charset="-128"/>
              </a:rPr>
              <a:t>を接続する場合毎回、次の作業をするよ</a:t>
            </a: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lvl="0">
              <a:defRPr/>
            </a:pPr>
            <a:r>
              <a:rPr lang="en-US" altLang="ja-JP" sz="2400" dirty="0" err="1">
                <a:solidFill>
                  <a:prstClr val="black"/>
                </a:solidFill>
                <a:latin typeface="メイリオ" panose="020B0604030504040204" pitchFamily="50" charset="-128"/>
                <a:ea typeface="メイリオ" panose="020B0604030504040204" pitchFamily="50" charset="-128"/>
              </a:rPr>
              <a:t>micor:bit</a:t>
            </a:r>
            <a:r>
              <a:rPr lang="ja-JP" altLang="en-US" sz="2400" dirty="0">
                <a:solidFill>
                  <a:prstClr val="black"/>
                </a:solidFill>
                <a:latin typeface="メイリオ" panose="020B0604030504040204" pitchFamily="50" charset="-128"/>
                <a:ea typeface="メイリオ" panose="020B0604030504040204" pitchFamily="50" charset="-128"/>
              </a:rPr>
              <a:t>側</a:t>
            </a:r>
          </a:p>
          <a:p>
            <a:pPr>
              <a:defRPr/>
            </a:pPr>
            <a:r>
              <a:rPr lang="ja-JP" altLang="en-US" sz="40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　</a:t>
            </a:r>
            <a:r>
              <a:rPr lang="en-US" altLang="ja-JP" sz="2400" dirty="0">
                <a:solidFill>
                  <a:prstClr val="black"/>
                </a:solidFill>
                <a:latin typeface="メイリオ" panose="020B0604030504040204" pitchFamily="50" charset="-128"/>
                <a:ea typeface="メイリオ" panose="020B0604030504040204" pitchFamily="50" charset="-128"/>
              </a:rPr>
              <a:t>PC</a:t>
            </a:r>
            <a:r>
              <a:rPr lang="ja-JP" altLang="en-US" sz="2400" dirty="0">
                <a:solidFill>
                  <a:prstClr val="black"/>
                </a:solidFill>
                <a:latin typeface="メイリオ" panose="020B0604030504040204" pitchFamily="50" charset="-128"/>
                <a:ea typeface="メイリオ" panose="020B0604030504040204" pitchFamily="50" charset="-128"/>
              </a:rPr>
              <a:t>にダウンロードした</a:t>
            </a:r>
            <a:r>
              <a:rPr lang="en-US" altLang="ja-JP" sz="2400" dirty="0">
                <a:solidFill>
                  <a:prstClr val="black"/>
                </a:solidFill>
                <a:latin typeface="メイリオ" panose="020B0604030504040204" pitchFamily="50" charset="-128"/>
                <a:ea typeface="メイリオ" panose="020B0604030504040204" pitchFamily="50" charset="-128"/>
              </a:rPr>
              <a:t>Scratch </a:t>
            </a:r>
            <a:r>
              <a:rPr lang="en-US" altLang="ja-JP" sz="2400" dirty="0" err="1">
                <a:solidFill>
                  <a:prstClr val="black"/>
                </a:solidFill>
                <a:latin typeface="メイリオ" panose="020B0604030504040204" pitchFamily="50" charset="-128"/>
                <a:ea typeface="メイリオ" panose="020B0604030504040204" pitchFamily="50" charset="-128"/>
              </a:rPr>
              <a:t>micro:bit</a:t>
            </a:r>
            <a:r>
              <a:rPr lang="en-US" altLang="ja-JP" sz="2400" dirty="0">
                <a:solidFill>
                  <a:prstClr val="black"/>
                </a:solidFill>
                <a:latin typeface="メイリオ" panose="020B0604030504040204" pitchFamily="50" charset="-128"/>
                <a:ea typeface="メイリオ" panose="020B0604030504040204" pitchFamily="50" charset="-128"/>
              </a:rPr>
              <a:t> HEX</a:t>
            </a:r>
            <a:r>
              <a:rPr lang="ja-JP" altLang="en-US" sz="2400" dirty="0">
                <a:solidFill>
                  <a:prstClr val="black"/>
                </a:solidFill>
                <a:latin typeface="メイリオ" panose="020B0604030504040204" pitchFamily="50" charset="-128"/>
                <a:ea typeface="メイリオ" panose="020B0604030504040204" pitchFamily="50" charset="-128"/>
              </a:rPr>
              <a:t>を</a:t>
            </a:r>
          </a:p>
          <a:p>
            <a:pPr>
              <a:defRPr/>
            </a:pPr>
            <a:r>
              <a:rPr lang="ja-JP" altLang="en-US" sz="2400" dirty="0">
                <a:solidFill>
                  <a:prstClr val="black"/>
                </a:solidFill>
                <a:latin typeface="メイリオ" panose="020B0604030504040204" pitchFamily="50" charset="-128"/>
                <a:ea typeface="メイリオ" panose="020B0604030504040204" pitchFamily="50" charset="-128"/>
              </a:rPr>
              <a:t>　　</a:t>
            </a:r>
            <a:r>
              <a:rPr lang="en-US" altLang="ja-JP" sz="2400" dirty="0" err="1">
                <a:solidFill>
                  <a:prstClr val="black"/>
                </a:solidFill>
                <a:latin typeface="メイリオ" panose="020B0604030504040204" pitchFamily="50" charset="-128"/>
                <a:ea typeface="メイリオ" panose="020B0604030504040204" pitchFamily="50" charset="-128"/>
              </a:rPr>
              <a:t>micro:bit</a:t>
            </a:r>
            <a:r>
              <a:rPr lang="ja-JP" altLang="en-US" sz="2400" dirty="0">
                <a:solidFill>
                  <a:prstClr val="black"/>
                </a:solidFill>
                <a:latin typeface="メイリオ" panose="020B0604030504040204" pitchFamily="50" charset="-128"/>
                <a:ea typeface="メイリオ" panose="020B0604030504040204" pitchFamily="50" charset="-128"/>
              </a:rPr>
              <a:t>を転送しておく</a:t>
            </a:r>
            <a:endParaRPr lang="en-US" altLang="ja-JP" sz="2400" dirty="0">
              <a:solidFill>
                <a:prstClr val="black"/>
              </a:solidFill>
              <a:latin typeface="メイリオ" panose="020B0604030504040204" pitchFamily="50" charset="-128"/>
              <a:ea typeface="メイリオ" panose="020B0604030504040204" pitchFamily="50" charset="-128"/>
            </a:endParaRP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r>
              <a:rPr lang="ja-JP" altLang="en-US" sz="40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　</a:t>
            </a:r>
            <a:r>
              <a:rPr lang="en-US" altLang="ja-JP" sz="2400" dirty="0">
                <a:solidFill>
                  <a:prstClr val="black"/>
                </a:solidFill>
                <a:latin typeface="メイリオ" panose="020B0604030504040204" pitchFamily="50" charset="-128"/>
                <a:ea typeface="メイリオ" panose="020B0604030504040204" pitchFamily="50" charset="-128"/>
              </a:rPr>
              <a:t>USB</a:t>
            </a:r>
            <a:r>
              <a:rPr lang="ja-JP" altLang="en-US" sz="2400" dirty="0">
                <a:solidFill>
                  <a:prstClr val="black"/>
                </a:solidFill>
                <a:latin typeface="メイリオ" panose="020B0604030504040204" pitchFamily="50" charset="-128"/>
                <a:ea typeface="メイリオ" panose="020B0604030504040204" pitchFamily="50" charset="-128"/>
              </a:rPr>
              <a:t>でつないで無い場合は、</a:t>
            </a:r>
            <a:br>
              <a:rPr lang="ja-JP" altLang="en-US" sz="2400" dirty="0">
                <a:solidFill>
                  <a:prstClr val="black"/>
                </a:solidFill>
                <a:latin typeface="メイリオ" panose="020B0604030504040204" pitchFamily="50" charset="-128"/>
                <a:ea typeface="メイリオ" panose="020B0604030504040204" pitchFamily="50" charset="-128"/>
              </a:rPr>
            </a:br>
            <a:r>
              <a:rPr lang="ja-JP" altLang="en-US" sz="2400" dirty="0">
                <a:solidFill>
                  <a:prstClr val="black"/>
                </a:solidFill>
                <a:latin typeface="メイリオ" panose="020B0604030504040204" pitchFamily="50" charset="-128"/>
                <a:ea typeface="メイリオ" panose="020B0604030504040204" pitchFamily="50" charset="-128"/>
              </a:rPr>
              <a:t>　　　</a:t>
            </a:r>
            <a:r>
              <a:rPr lang="en-US" altLang="ja-JP" sz="2400" dirty="0" err="1">
                <a:solidFill>
                  <a:prstClr val="black"/>
                </a:solidFill>
                <a:latin typeface="メイリオ" panose="020B0604030504040204" pitchFamily="50" charset="-128"/>
                <a:ea typeface="メイリオ" panose="020B0604030504040204" pitchFamily="50" charset="-128"/>
              </a:rPr>
              <a:t>micro:bit</a:t>
            </a:r>
            <a:r>
              <a:rPr lang="ja-JP" altLang="en-US" sz="2400" dirty="0">
                <a:solidFill>
                  <a:prstClr val="black"/>
                </a:solidFill>
                <a:latin typeface="メイリオ" panose="020B0604030504040204" pitchFamily="50" charset="-128"/>
                <a:ea typeface="メイリオ" panose="020B0604030504040204" pitchFamily="50" charset="-128"/>
              </a:rPr>
              <a:t>の電源を入れておく。</a:t>
            </a:r>
            <a:endParaRPr lang="en-US" altLang="ja-JP" sz="2400" dirty="0">
              <a:solidFill>
                <a:prstClr val="black"/>
              </a:solidFill>
              <a:latin typeface="メイリオ" panose="020B0604030504040204" pitchFamily="50" charset="-128"/>
              <a:ea typeface="メイリオ" panose="020B0604030504040204" pitchFamily="50" charset="-128"/>
            </a:endParaRPr>
          </a:p>
          <a:p>
            <a:pPr lvl="0">
              <a:defRPr/>
            </a:pPr>
            <a:endParaRPr lang="ja-JP" altLang="en-US" sz="2400" dirty="0">
              <a:solidFill>
                <a:prstClr val="black"/>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1753230" y="3433346"/>
            <a:ext cx="5619750" cy="1685925"/>
          </a:xfrm>
          <a:prstGeom prst="rect">
            <a:avLst/>
          </a:prstGeom>
        </p:spPr>
      </p:pic>
      <p:cxnSp>
        <p:nvCxnSpPr>
          <p:cNvPr id="7" name="直線矢印コネクタ 6"/>
          <p:cNvCxnSpPr/>
          <p:nvPr/>
        </p:nvCxnSpPr>
        <p:spPr>
          <a:xfrm flipH="1">
            <a:off x="3134575" y="4050207"/>
            <a:ext cx="1307819" cy="936833"/>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721420" y="4246149"/>
            <a:ext cx="3064185" cy="369332"/>
          </a:xfrm>
          <a:prstGeom prst="rect">
            <a:avLst/>
          </a:prstGeom>
          <a:solidFill>
            <a:schemeClr val="bg1"/>
          </a:solidFill>
          <a:ln w="15875">
            <a:solidFill>
              <a:schemeClr val="tx1"/>
            </a:solidFill>
          </a:ln>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MICROBIT</a:t>
            </a:r>
            <a:r>
              <a:rPr kumimoji="1" lang="ja-JP" altLang="en-US" dirty="0">
                <a:latin typeface="メイリオ" panose="020B0604030504040204" pitchFamily="50" charset="-128"/>
                <a:ea typeface="メイリオ" panose="020B0604030504040204" pitchFamily="50" charset="-128"/>
              </a:rPr>
              <a:t>にコピーする</a:t>
            </a:r>
          </a:p>
        </p:txBody>
      </p:sp>
      <p:sp>
        <p:nvSpPr>
          <p:cNvPr id="10" name="正方形/長方形 9"/>
          <p:cNvSpPr/>
          <p:nvPr/>
        </p:nvSpPr>
        <p:spPr>
          <a:xfrm>
            <a:off x="1753230" y="4798803"/>
            <a:ext cx="1381345" cy="376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9529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327719" y="3004721"/>
            <a:ext cx="3114675" cy="1714500"/>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362608" y="389947"/>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Scratch 3.0</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en-US" altLang="ja-JP" sz="24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の接続</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641634" y="851612"/>
            <a:ext cx="7842942" cy="6001643"/>
          </a:xfrm>
          <a:prstGeom prst="rect">
            <a:avLst/>
          </a:prstGeom>
          <a:noFill/>
        </p:spPr>
        <p:txBody>
          <a:bodyPr wrap="square" rtlCol="0">
            <a:spAutoFit/>
          </a:bodyPr>
          <a:lstStyle/>
          <a:p>
            <a:pPr lvl="0">
              <a:defRPr/>
            </a:pPr>
            <a:r>
              <a:rPr lang="en-US" altLang="ja-JP" sz="2400" dirty="0">
                <a:solidFill>
                  <a:prstClr val="black"/>
                </a:solidFill>
                <a:latin typeface="メイリオ" panose="020B0604030504040204" pitchFamily="50" charset="-128"/>
                <a:ea typeface="メイリオ" panose="020B0604030504040204" pitchFamily="50" charset="-128"/>
              </a:rPr>
              <a:t>PC</a:t>
            </a:r>
            <a:r>
              <a:rPr lang="ja-JP" altLang="en-US" sz="2400" dirty="0">
                <a:solidFill>
                  <a:prstClr val="black"/>
                </a:solidFill>
                <a:latin typeface="メイリオ" panose="020B0604030504040204" pitchFamily="50" charset="-128"/>
                <a:ea typeface="メイリオ" panose="020B0604030504040204" pitchFamily="50" charset="-128"/>
              </a:rPr>
              <a:t>側 </a:t>
            </a:r>
            <a:r>
              <a:rPr lang="en-US" altLang="ja-JP" sz="2400" dirty="0">
                <a:solidFill>
                  <a:prstClr val="black"/>
                </a:solidFill>
                <a:latin typeface="メイリオ" panose="020B0604030504040204" pitchFamily="50" charset="-128"/>
                <a:ea typeface="メイリオ" panose="020B0604030504040204" pitchFamily="50" charset="-128"/>
              </a:rPr>
              <a:t>(1)</a:t>
            </a: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r>
              <a:rPr lang="ja-JP" altLang="en-US" sz="40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　</a:t>
            </a:r>
            <a:r>
              <a:rPr lang="en-US" altLang="ja-JP" sz="2400" dirty="0">
                <a:solidFill>
                  <a:prstClr val="black"/>
                </a:solidFill>
                <a:latin typeface="メイリオ" panose="020B0604030504040204" pitchFamily="50" charset="-128"/>
                <a:ea typeface="メイリオ" panose="020B0604030504040204" pitchFamily="50" charset="-128"/>
              </a:rPr>
              <a:t>PC</a:t>
            </a:r>
            <a:r>
              <a:rPr lang="ja-JP" altLang="en-US" sz="2400" dirty="0">
                <a:solidFill>
                  <a:prstClr val="black"/>
                </a:solidFill>
                <a:latin typeface="メイリオ" panose="020B0604030504040204" pitchFamily="50" charset="-128"/>
                <a:ea typeface="メイリオ" panose="020B0604030504040204" pitchFamily="50" charset="-128"/>
              </a:rPr>
              <a:t>の</a:t>
            </a:r>
            <a:r>
              <a:rPr lang="en-US" altLang="ja-JP" sz="2400" dirty="0">
                <a:solidFill>
                  <a:prstClr val="black"/>
                </a:solidFill>
                <a:latin typeface="メイリオ" panose="020B0604030504040204" pitchFamily="50" charset="-128"/>
                <a:ea typeface="メイリオ" panose="020B0604030504040204" pitchFamily="50" charset="-128"/>
              </a:rPr>
              <a:t>Bluetooth</a:t>
            </a:r>
            <a:r>
              <a:rPr lang="ja-JP" altLang="en-US" sz="2400" dirty="0">
                <a:solidFill>
                  <a:prstClr val="black"/>
                </a:solidFill>
                <a:latin typeface="メイリオ" panose="020B0604030504040204" pitchFamily="50" charset="-128"/>
                <a:ea typeface="メイリオ" panose="020B0604030504040204" pitchFamily="50" charset="-128"/>
              </a:rPr>
              <a:t>が</a:t>
            </a:r>
            <a:r>
              <a:rPr lang="en-US" altLang="ja-JP" sz="2400" dirty="0">
                <a:solidFill>
                  <a:prstClr val="black"/>
                </a:solidFill>
                <a:latin typeface="メイリオ" panose="020B0604030504040204" pitchFamily="50" charset="-128"/>
                <a:ea typeface="メイリオ" panose="020B0604030504040204" pitchFamily="50" charset="-128"/>
              </a:rPr>
              <a:t>ON</a:t>
            </a:r>
            <a:r>
              <a:rPr lang="ja-JP" altLang="en-US" sz="2400" dirty="0">
                <a:solidFill>
                  <a:prstClr val="black"/>
                </a:solidFill>
                <a:latin typeface="メイリオ" panose="020B0604030504040204" pitchFamily="50" charset="-128"/>
                <a:ea typeface="メイリオ" panose="020B0604030504040204" pitchFamily="50" charset="-128"/>
              </a:rPr>
              <a:t>になっているか確認</a:t>
            </a:r>
            <a:br>
              <a:rPr lang="ja-JP" altLang="en-US" sz="2400" dirty="0">
                <a:solidFill>
                  <a:prstClr val="black"/>
                </a:solidFill>
                <a:latin typeface="メイリオ" panose="020B0604030504040204" pitchFamily="50" charset="-128"/>
                <a:ea typeface="メイリオ" panose="020B0604030504040204" pitchFamily="50" charset="-128"/>
              </a:rPr>
            </a:br>
            <a:r>
              <a:rPr lang="ja-JP" altLang="en-US" sz="2400" dirty="0">
                <a:solidFill>
                  <a:prstClr val="black"/>
                </a:solidFill>
                <a:latin typeface="メイリオ" panose="020B0604030504040204" pitchFamily="50" charset="-128"/>
                <a:ea typeface="メイリオ" panose="020B0604030504040204" pitchFamily="50" charset="-128"/>
              </a:rPr>
              <a:t>　　　</a:t>
            </a:r>
            <a:r>
              <a:rPr lang="en-US" altLang="ja-JP" sz="24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次のページの補足も参考にして</a:t>
            </a:r>
            <a:r>
              <a:rPr lang="en-US" altLang="ja-JP" sz="2400" dirty="0">
                <a:solidFill>
                  <a:prstClr val="black"/>
                </a:solidFill>
                <a:latin typeface="メイリオ" panose="020B0604030504040204" pitchFamily="50" charset="-128"/>
                <a:ea typeface="メイリオ" panose="020B0604030504040204" pitchFamily="50" charset="-128"/>
              </a:rPr>
              <a:t>)</a:t>
            </a: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r>
              <a:rPr lang="ja-JP" altLang="en-US" sz="40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　</a:t>
            </a:r>
            <a:r>
              <a:rPr lang="en-US" altLang="ja-JP" sz="2400" dirty="0" err="1">
                <a:solidFill>
                  <a:prstClr val="black"/>
                </a:solidFill>
                <a:latin typeface="メイリオ" panose="020B0604030504040204" pitchFamily="50" charset="-128"/>
                <a:ea typeface="メイリオ" panose="020B0604030504040204" pitchFamily="50" charset="-128"/>
              </a:rPr>
              <a:t>ScratchLink</a:t>
            </a:r>
            <a:r>
              <a:rPr lang="ja-JP" altLang="en-US" sz="2400" dirty="0">
                <a:solidFill>
                  <a:prstClr val="black"/>
                </a:solidFill>
                <a:latin typeface="メイリオ" panose="020B0604030504040204" pitchFamily="50" charset="-128"/>
                <a:ea typeface="メイリオ" panose="020B0604030504040204" pitchFamily="50" charset="-128"/>
              </a:rPr>
              <a:t>を起動</a:t>
            </a: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r>
              <a:rPr lang="ja-JP" altLang="en-US" sz="40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　ブラウザが</a:t>
            </a:r>
            <a:r>
              <a:rPr lang="en-US" altLang="ja-JP" sz="2400" dirty="0">
                <a:solidFill>
                  <a:prstClr val="black"/>
                </a:solidFill>
                <a:latin typeface="メイリオ" panose="020B0604030504040204" pitchFamily="50" charset="-128"/>
                <a:ea typeface="メイリオ" panose="020B0604030504040204" pitchFamily="50" charset="-128"/>
              </a:rPr>
              <a:t>Scratch 3.0</a:t>
            </a:r>
            <a:r>
              <a:rPr lang="ja-JP" altLang="en-US" sz="2400" dirty="0">
                <a:solidFill>
                  <a:prstClr val="black"/>
                </a:solidFill>
                <a:latin typeface="メイリオ" panose="020B0604030504040204" pitchFamily="50" charset="-128"/>
                <a:ea typeface="メイリオ" panose="020B0604030504040204" pitchFamily="50" charset="-128"/>
              </a:rPr>
              <a:t>を起動</a:t>
            </a: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998292" y="4576550"/>
            <a:ext cx="3835465" cy="646331"/>
          </a:xfrm>
          <a:prstGeom prst="rect">
            <a:avLst/>
          </a:prstGeom>
          <a:solidFill>
            <a:schemeClr val="bg1"/>
          </a:solidFill>
          <a:ln w="15875">
            <a:noFill/>
          </a:ln>
        </p:spPr>
        <p:txBody>
          <a:bodyPr wrap="square" rtlCol="0">
            <a:spAutoFit/>
          </a:bodyPr>
          <a:lstStyle/>
          <a:p>
            <a:r>
              <a:rPr lang="ja-JP" altLang="en-US" dirty="0">
                <a:latin typeface="メイリオ" panose="020B0604030504040204" pitchFamily="50" charset="-128"/>
                <a:ea typeface="メイリオ" panose="020B0604030504040204" pitchFamily="50" charset="-128"/>
              </a:rPr>
              <a:t>隠れているインディケータで起動しているか確認できます。</a:t>
            </a:r>
            <a:endParaRPr kumimoji="1" lang="ja-JP" altLang="en-US" dirty="0">
              <a:latin typeface="メイリオ" panose="020B0604030504040204" pitchFamily="50" charset="-128"/>
              <a:ea typeface="メイリオ" panose="020B0604030504040204" pitchFamily="50" charset="-128"/>
            </a:endParaRPr>
          </a:p>
        </p:txBody>
      </p:sp>
      <p:sp>
        <p:nvSpPr>
          <p:cNvPr id="10" name="正方形/長方形 9"/>
          <p:cNvSpPr/>
          <p:nvPr/>
        </p:nvSpPr>
        <p:spPr>
          <a:xfrm>
            <a:off x="1965501" y="3941075"/>
            <a:ext cx="1381345" cy="376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5260521" y="3004721"/>
            <a:ext cx="2801956" cy="1571829"/>
          </a:xfrm>
          <a:prstGeom prst="rect">
            <a:avLst/>
          </a:prstGeom>
        </p:spPr>
      </p:pic>
      <p:sp>
        <p:nvSpPr>
          <p:cNvPr id="6" name="楕円 5"/>
          <p:cNvSpPr/>
          <p:nvPr/>
        </p:nvSpPr>
        <p:spPr>
          <a:xfrm>
            <a:off x="5260521" y="3004721"/>
            <a:ext cx="764722" cy="78591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7994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849086" y="1954258"/>
            <a:ext cx="772886" cy="2622292"/>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641634" y="389947"/>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Scratch 3.0</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en-US" altLang="ja-JP" sz="24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の接続</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補足</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641634" y="851612"/>
            <a:ext cx="7842942" cy="830997"/>
          </a:xfrm>
          <a:prstGeom prst="rect">
            <a:avLst/>
          </a:prstGeom>
          <a:noFill/>
        </p:spPr>
        <p:txBody>
          <a:bodyPr wrap="square" rtlCol="0">
            <a:spAutoFit/>
          </a:bodyPr>
          <a:lstStyle/>
          <a:p>
            <a:pPr lvl="0">
              <a:defRPr/>
            </a:pPr>
            <a:r>
              <a:rPr lang="en-US" altLang="ja-JP" sz="2400" dirty="0">
                <a:solidFill>
                  <a:prstClr val="black"/>
                </a:solidFill>
                <a:latin typeface="メイリオ" panose="020B0604030504040204" pitchFamily="50" charset="-128"/>
                <a:ea typeface="メイリオ" panose="020B0604030504040204" pitchFamily="50" charset="-128"/>
              </a:rPr>
              <a:t>PC</a:t>
            </a:r>
            <a:r>
              <a:rPr lang="ja-JP" altLang="en-US" sz="2400" dirty="0">
                <a:solidFill>
                  <a:prstClr val="black"/>
                </a:solidFill>
                <a:latin typeface="メイリオ" panose="020B0604030504040204" pitchFamily="50" charset="-128"/>
                <a:ea typeface="メイリオ" panose="020B0604030504040204" pitchFamily="50" charset="-128"/>
              </a:rPr>
              <a:t>の</a:t>
            </a:r>
            <a:r>
              <a:rPr lang="en-US" altLang="ja-JP" sz="2400" dirty="0">
                <a:solidFill>
                  <a:prstClr val="black"/>
                </a:solidFill>
                <a:latin typeface="メイリオ" panose="020B0604030504040204" pitchFamily="50" charset="-128"/>
                <a:ea typeface="メイリオ" panose="020B0604030504040204" pitchFamily="50" charset="-128"/>
              </a:rPr>
              <a:t>Bluetooth</a:t>
            </a:r>
            <a:r>
              <a:rPr lang="ja-JP" altLang="en-US" sz="2400" dirty="0">
                <a:solidFill>
                  <a:prstClr val="black"/>
                </a:solidFill>
                <a:latin typeface="メイリオ" panose="020B0604030504040204" pitchFamily="50" charset="-128"/>
                <a:ea typeface="メイリオ" panose="020B0604030504040204" pitchFamily="50" charset="-128"/>
              </a:rPr>
              <a:t>が</a:t>
            </a:r>
            <a:r>
              <a:rPr lang="en-US" altLang="ja-JP" sz="2400" dirty="0">
                <a:solidFill>
                  <a:prstClr val="black"/>
                </a:solidFill>
                <a:latin typeface="メイリオ" panose="020B0604030504040204" pitchFamily="50" charset="-128"/>
                <a:ea typeface="メイリオ" panose="020B0604030504040204" pitchFamily="50" charset="-128"/>
              </a:rPr>
              <a:t>ON</a:t>
            </a:r>
            <a:r>
              <a:rPr lang="ja-JP" altLang="en-US" sz="2400" dirty="0">
                <a:solidFill>
                  <a:prstClr val="black"/>
                </a:solidFill>
                <a:latin typeface="メイリオ" panose="020B0604030504040204" pitchFamily="50" charset="-128"/>
                <a:ea typeface="メイリオ" panose="020B0604030504040204" pitchFamily="50" charset="-128"/>
              </a:rPr>
              <a:t>になっているか確認方法</a:t>
            </a:r>
            <a:br>
              <a:rPr lang="ja-JP" altLang="en-US" sz="2400" dirty="0">
                <a:solidFill>
                  <a:prstClr val="black"/>
                </a:solidFill>
                <a:latin typeface="メイリオ" panose="020B0604030504040204" pitchFamily="50" charset="-128"/>
                <a:ea typeface="メイリオ" panose="020B0604030504040204" pitchFamily="50" charset="-128"/>
              </a:rPr>
            </a:br>
            <a:endParaRPr lang="ja-JP" altLang="en-US" sz="2400" dirty="0">
              <a:solidFill>
                <a:prstClr val="black"/>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25113" y="4865221"/>
            <a:ext cx="1749999" cy="369332"/>
          </a:xfrm>
          <a:prstGeom prst="rect">
            <a:avLst/>
          </a:prstGeom>
          <a:solidFill>
            <a:schemeClr val="bg1"/>
          </a:solidFill>
          <a:ln w="15875">
            <a:noFill/>
          </a:ln>
        </p:spPr>
        <p:txBody>
          <a:bodyPr wrap="square" rtlCol="0">
            <a:spAutoFit/>
          </a:bodyPr>
          <a:lstStyle/>
          <a:p>
            <a:r>
              <a:rPr lang="ja-JP" altLang="en-US" dirty="0">
                <a:latin typeface="メイリオ" panose="020B0604030504040204" pitchFamily="50" charset="-128"/>
                <a:ea typeface="メイリオ" panose="020B0604030504040204" pitchFamily="50" charset="-128"/>
              </a:rPr>
              <a:t>設定を選択。</a:t>
            </a:r>
            <a:endParaRPr kumimoji="1" lang="ja-JP" altLang="en-US" dirty="0">
              <a:latin typeface="メイリオ" panose="020B0604030504040204" pitchFamily="50" charset="-128"/>
              <a:ea typeface="メイリオ" panose="020B0604030504040204" pitchFamily="50" charset="-128"/>
            </a:endParaRPr>
          </a:p>
        </p:txBody>
      </p:sp>
      <p:sp>
        <p:nvSpPr>
          <p:cNvPr id="6" name="楕円 5"/>
          <p:cNvSpPr/>
          <p:nvPr/>
        </p:nvSpPr>
        <p:spPr>
          <a:xfrm>
            <a:off x="751026" y="2612261"/>
            <a:ext cx="764722" cy="78591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stretch>
            <a:fillRect/>
          </a:stretch>
        </p:blipFill>
        <p:spPr>
          <a:xfrm>
            <a:off x="2970388" y="1903194"/>
            <a:ext cx="5305425" cy="2758556"/>
          </a:xfrm>
          <a:prstGeom prst="rect">
            <a:avLst/>
          </a:prstGeom>
        </p:spPr>
      </p:pic>
      <p:sp>
        <p:nvSpPr>
          <p:cNvPr id="10" name="正方形/長方形 9"/>
          <p:cNvSpPr/>
          <p:nvPr/>
        </p:nvSpPr>
        <p:spPr>
          <a:xfrm>
            <a:off x="5623100" y="3209938"/>
            <a:ext cx="2202053" cy="5782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2057400" y="2971800"/>
            <a:ext cx="734786"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192491" y="4911387"/>
            <a:ext cx="4083322" cy="646331"/>
          </a:xfrm>
          <a:prstGeom prst="rect">
            <a:avLst/>
          </a:prstGeom>
          <a:solidFill>
            <a:schemeClr val="bg1"/>
          </a:solidFill>
          <a:ln w="15875">
            <a:noFill/>
          </a:ln>
        </p:spPr>
        <p:txBody>
          <a:bodyPr wrap="square" rtlCol="0">
            <a:spAutoFit/>
          </a:bodyPr>
          <a:lstStyle/>
          <a:p>
            <a:r>
              <a:rPr lang="ja-JP" altLang="en-US" dirty="0">
                <a:latin typeface="メイリオ" panose="020B0604030504040204" pitchFamily="50" charset="-128"/>
                <a:ea typeface="メイリオ" panose="020B0604030504040204" pitchFamily="50" charset="-128"/>
              </a:rPr>
              <a:t>デバイスを選択して、その中で</a:t>
            </a:r>
            <a:r>
              <a:rPr lang="en-US" altLang="ja-JP" dirty="0">
                <a:latin typeface="メイリオ" panose="020B0604030504040204" pitchFamily="50" charset="-128"/>
                <a:ea typeface="メイリオ" panose="020B0604030504040204" pitchFamily="50" charset="-128"/>
              </a:rPr>
              <a:t>Bluetooth</a:t>
            </a:r>
            <a:r>
              <a:rPr lang="ja-JP" altLang="en-US" dirty="0">
                <a:latin typeface="メイリオ" panose="020B0604030504040204" pitchFamily="50" charset="-128"/>
                <a:ea typeface="メイリオ" panose="020B0604030504040204" pitchFamily="50" charset="-128"/>
              </a:rPr>
              <a:t>のオンを確認</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設定</a:t>
            </a:r>
            <a:r>
              <a:rPr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51111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634450" y="392129"/>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Scratch 3.0</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en-US" altLang="ja-JP" sz="24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の接続</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362608" y="1058398"/>
            <a:ext cx="7842942" cy="3908762"/>
          </a:xfrm>
          <a:prstGeom prst="rect">
            <a:avLst/>
          </a:prstGeom>
          <a:noFill/>
        </p:spPr>
        <p:txBody>
          <a:bodyPr wrap="square" rtlCol="0">
            <a:spAutoFit/>
          </a:bodyPr>
          <a:lstStyle/>
          <a:p>
            <a:pPr lvl="0">
              <a:defRPr/>
            </a:pPr>
            <a:r>
              <a:rPr lang="en-US" altLang="ja-JP" sz="2400" dirty="0">
                <a:solidFill>
                  <a:prstClr val="black"/>
                </a:solidFill>
                <a:latin typeface="メイリオ" panose="020B0604030504040204" pitchFamily="50" charset="-128"/>
                <a:ea typeface="メイリオ" panose="020B0604030504040204" pitchFamily="50" charset="-128"/>
              </a:rPr>
              <a:t>PC</a:t>
            </a:r>
            <a:r>
              <a:rPr lang="ja-JP" altLang="en-US" sz="2400" dirty="0">
                <a:solidFill>
                  <a:prstClr val="black"/>
                </a:solidFill>
                <a:latin typeface="メイリオ" panose="020B0604030504040204" pitchFamily="50" charset="-128"/>
                <a:ea typeface="メイリオ" panose="020B0604030504040204" pitchFamily="50" charset="-128"/>
              </a:rPr>
              <a:t>側 </a:t>
            </a:r>
            <a:r>
              <a:rPr lang="en-US" altLang="ja-JP" sz="2400" dirty="0">
                <a:solidFill>
                  <a:prstClr val="black"/>
                </a:solidFill>
                <a:latin typeface="メイリオ" panose="020B0604030504040204" pitchFamily="50" charset="-128"/>
                <a:ea typeface="メイリオ" panose="020B0604030504040204" pitchFamily="50" charset="-128"/>
              </a:rPr>
              <a:t>Scratch 3.0</a:t>
            </a:r>
            <a:r>
              <a:rPr lang="ja-JP" altLang="en-US" sz="2400" dirty="0">
                <a:solidFill>
                  <a:prstClr val="black"/>
                </a:solidFill>
                <a:latin typeface="メイリオ" panose="020B0604030504040204" pitchFamily="50" charset="-128"/>
                <a:ea typeface="メイリオ" panose="020B0604030504040204" pitchFamily="50" charset="-128"/>
              </a:rPr>
              <a:t>内</a:t>
            </a:r>
            <a:r>
              <a:rPr lang="en-US" altLang="ja-JP" sz="2400" dirty="0">
                <a:solidFill>
                  <a:prstClr val="black"/>
                </a:solidFill>
                <a:latin typeface="メイリオ" panose="020B0604030504040204" pitchFamily="50" charset="-128"/>
                <a:ea typeface="メイリオ" panose="020B0604030504040204" pitchFamily="50" charset="-128"/>
              </a:rPr>
              <a:t>(2)</a:t>
            </a: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r>
              <a:rPr lang="ja-JP" altLang="en-US" sz="40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　拡張機能を選ぶ　　　　</a:t>
            </a:r>
            <a:r>
              <a:rPr lang="ja-JP" altLang="en-US" sz="40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　</a:t>
            </a:r>
            <a:r>
              <a:rPr lang="en-US" altLang="ja-JP" sz="2400" dirty="0" err="1">
                <a:solidFill>
                  <a:prstClr val="black"/>
                </a:solidFill>
                <a:latin typeface="メイリオ" panose="020B0604030504040204" pitchFamily="50" charset="-128"/>
                <a:ea typeface="メイリオ" panose="020B0604030504040204" pitchFamily="50" charset="-128"/>
              </a:rPr>
              <a:t>micro:bit</a:t>
            </a:r>
            <a:r>
              <a:rPr lang="ja-JP" altLang="en-US" sz="2400" dirty="0">
                <a:solidFill>
                  <a:prstClr val="black"/>
                </a:solidFill>
                <a:latin typeface="メイリオ" panose="020B0604030504040204" pitchFamily="50" charset="-128"/>
                <a:ea typeface="メイリオ" panose="020B0604030504040204" pitchFamily="50" charset="-128"/>
              </a:rPr>
              <a:t>を追加　</a:t>
            </a: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a:p>
            <a:pPr>
              <a:defRPr/>
            </a:pPr>
            <a:r>
              <a:rPr lang="ja-JP" altLang="en-US" sz="4000" dirty="0">
                <a:solidFill>
                  <a:prstClr val="black"/>
                </a:solidFill>
                <a:latin typeface="メイリオ" panose="020B0604030504040204" pitchFamily="50" charset="-128"/>
                <a:ea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rPr>
              <a:t>　見つかった</a:t>
            </a:r>
            <a:r>
              <a:rPr lang="en-US" altLang="ja-JP" sz="2400" dirty="0" err="1">
                <a:solidFill>
                  <a:prstClr val="black"/>
                </a:solidFill>
                <a:latin typeface="メイリオ" panose="020B0604030504040204" pitchFamily="50" charset="-128"/>
                <a:ea typeface="メイリオ" panose="020B0604030504040204" pitchFamily="50" charset="-128"/>
              </a:rPr>
              <a:t>micro:bit</a:t>
            </a:r>
            <a:r>
              <a:rPr lang="ja-JP" altLang="en-US" sz="2400" dirty="0">
                <a:solidFill>
                  <a:prstClr val="black"/>
                </a:solidFill>
                <a:latin typeface="メイリオ" panose="020B0604030504040204" pitchFamily="50" charset="-128"/>
                <a:ea typeface="メイリオ" panose="020B0604030504040204" pitchFamily="50" charset="-128"/>
              </a:rPr>
              <a:t>を接続して完了</a:t>
            </a:r>
          </a:p>
          <a:p>
            <a:pPr>
              <a:defRPr/>
            </a:pPr>
            <a:endParaRPr lang="ja-JP" altLang="en-US" sz="2400" dirty="0">
              <a:solidFill>
                <a:prstClr val="black"/>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284079" y="4643994"/>
            <a:ext cx="3835465" cy="1754326"/>
          </a:xfrm>
          <a:prstGeom prst="rect">
            <a:avLst/>
          </a:prstGeom>
          <a:solidFill>
            <a:schemeClr val="bg1"/>
          </a:solidFill>
          <a:ln w="15875">
            <a:noFill/>
          </a:ln>
        </p:spPr>
        <p:txBody>
          <a:bodyPr wrap="square" rtlCol="0">
            <a:spAutoFit/>
          </a:bodyPr>
          <a:lstStyle/>
          <a:p>
            <a:r>
              <a:rPr lang="ja-JP" altLang="en-US" dirty="0">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micro:bit</a:t>
            </a:r>
            <a:r>
              <a:rPr lang="ja-JP" altLang="en-US" dirty="0">
                <a:latin typeface="メイリオ" panose="020B0604030504040204" pitchFamily="50" charset="-128"/>
                <a:ea typeface="メイリオ" panose="020B0604030504040204" pitchFamily="50" charset="-128"/>
              </a:rPr>
              <a:t>が見つからない場合は、</a:t>
            </a:r>
            <a:r>
              <a:rPr lang="en-US" altLang="ja-JP" dirty="0" err="1">
                <a:latin typeface="メイリオ" panose="020B0604030504040204" pitchFamily="50" charset="-128"/>
                <a:ea typeface="メイリオ" panose="020B0604030504040204" pitchFamily="50" charset="-128"/>
              </a:rPr>
              <a:t>micro:bit</a:t>
            </a:r>
            <a:r>
              <a:rPr lang="ja-JP" altLang="en-US" dirty="0">
                <a:latin typeface="メイリオ" panose="020B0604030504040204" pitchFamily="50" charset="-128"/>
                <a:ea typeface="メイリオ" panose="020B0604030504040204" pitchFamily="50" charset="-128"/>
              </a:rPr>
              <a:t>のリセットボタンを押すと、</a:t>
            </a:r>
            <a:r>
              <a:rPr lang="en-US" altLang="ja-JP" dirty="0" err="1">
                <a:latin typeface="メイリオ" panose="020B0604030504040204" pitchFamily="50" charset="-128"/>
                <a:ea typeface="メイリオ" panose="020B0604030504040204" pitchFamily="50" charset="-128"/>
              </a:rPr>
              <a:t>micro:bit</a:t>
            </a:r>
            <a:r>
              <a:rPr lang="ja-JP" altLang="en-US" dirty="0">
                <a:latin typeface="メイリオ" panose="020B0604030504040204" pitchFamily="50" charset="-128"/>
                <a:ea typeface="メイリオ" panose="020B0604030504040204" pitchFamily="50" charset="-128"/>
              </a:rPr>
              <a:t>側のプログラムが正常に動作する場合もあるよ。</a:t>
            </a:r>
          </a:p>
          <a:p>
            <a:r>
              <a:rPr kumimoji="1" lang="ja-JP" altLang="en-US" dirty="0">
                <a:latin typeface="メイリオ" panose="020B0604030504040204" pitchFamily="50" charset="-128"/>
                <a:ea typeface="メイリオ" panose="020B0604030504040204" pitchFamily="50" charset="-128"/>
              </a:rPr>
              <a:t>・うまく見つからない場合、接続の</a:t>
            </a:r>
            <a:r>
              <a:rPr kumimoji="1" lang="en-US" altLang="ja-JP" dirty="0">
                <a:latin typeface="メイリオ" panose="020B0604030504040204" pitchFamily="50" charset="-128"/>
                <a:ea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rPr>
              <a:t>から</a:t>
            </a:r>
            <a:r>
              <a:rPr kumimoji="1" lang="en-US" altLang="ja-JP" dirty="0">
                <a:latin typeface="メイリオ" panose="020B0604030504040204" pitchFamily="50" charset="-128"/>
                <a:ea typeface="メイリオ" panose="020B0604030504040204" pitchFamily="50" charset="-128"/>
              </a:rPr>
              <a:t>(3)</a:t>
            </a:r>
            <a:r>
              <a:rPr kumimoji="1" lang="ja-JP" altLang="en-US" dirty="0">
                <a:latin typeface="メイリオ" panose="020B0604030504040204" pitchFamily="50" charset="-128"/>
                <a:ea typeface="メイリオ" panose="020B0604030504040204" pitchFamily="50" charset="-128"/>
              </a:rPr>
              <a:t>を確認してみよう。</a:t>
            </a:r>
          </a:p>
        </p:txBody>
      </p:sp>
      <p:pic>
        <p:nvPicPr>
          <p:cNvPr id="3" name="図 2"/>
          <p:cNvPicPr>
            <a:picLocks noChangeAspect="1"/>
          </p:cNvPicPr>
          <p:nvPr/>
        </p:nvPicPr>
        <p:blipFill>
          <a:blip r:embed="rId3"/>
          <a:stretch>
            <a:fillRect/>
          </a:stretch>
        </p:blipFill>
        <p:spPr>
          <a:xfrm>
            <a:off x="1025979" y="2075769"/>
            <a:ext cx="1866900" cy="1628775"/>
          </a:xfrm>
          <a:prstGeom prst="rect">
            <a:avLst/>
          </a:prstGeom>
        </p:spPr>
      </p:pic>
      <p:sp>
        <p:nvSpPr>
          <p:cNvPr id="6" name="楕円 5"/>
          <p:cNvSpPr/>
          <p:nvPr/>
        </p:nvSpPr>
        <p:spPr>
          <a:xfrm>
            <a:off x="828837" y="2890156"/>
            <a:ext cx="764722" cy="78591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stretch>
            <a:fillRect/>
          </a:stretch>
        </p:blipFill>
        <p:spPr>
          <a:xfrm>
            <a:off x="5180396" y="2075769"/>
            <a:ext cx="1952625" cy="1847850"/>
          </a:xfrm>
          <a:prstGeom prst="rect">
            <a:avLst/>
          </a:prstGeom>
        </p:spPr>
      </p:pic>
      <p:pic>
        <p:nvPicPr>
          <p:cNvPr id="11" name="図 10"/>
          <p:cNvPicPr>
            <a:picLocks noChangeAspect="1"/>
          </p:cNvPicPr>
          <p:nvPr/>
        </p:nvPicPr>
        <p:blipFill>
          <a:blip r:embed="rId5"/>
          <a:stretch>
            <a:fillRect/>
          </a:stretch>
        </p:blipFill>
        <p:spPr>
          <a:xfrm>
            <a:off x="1025979" y="4575417"/>
            <a:ext cx="2744561" cy="2146059"/>
          </a:xfrm>
          <a:prstGeom prst="rect">
            <a:avLst/>
          </a:prstGeom>
        </p:spPr>
      </p:pic>
      <p:sp>
        <p:nvSpPr>
          <p:cNvPr id="12" name="楕円 11"/>
          <p:cNvSpPr/>
          <p:nvPr/>
        </p:nvSpPr>
        <p:spPr>
          <a:xfrm>
            <a:off x="3005818" y="4665447"/>
            <a:ext cx="764722" cy="78591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729132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689180" y="442692"/>
            <a:ext cx="7299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Scratch 3.0</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en-US" altLang="ja-JP" sz="24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のプログラミングしよう</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pic>
        <p:nvPicPr>
          <p:cNvPr id="4" name="図 3"/>
          <p:cNvPicPr>
            <a:picLocks noChangeAspect="1"/>
          </p:cNvPicPr>
          <p:nvPr/>
        </p:nvPicPr>
        <p:blipFill>
          <a:blip r:embed="rId3"/>
          <a:stretch>
            <a:fillRect/>
          </a:stretch>
        </p:blipFill>
        <p:spPr>
          <a:xfrm>
            <a:off x="538843" y="1142398"/>
            <a:ext cx="2284639" cy="5213953"/>
          </a:xfrm>
          <a:prstGeom prst="rect">
            <a:avLst/>
          </a:prstGeom>
        </p:spPr>
      </p:pic>
      <p:sp>
        <p:nvSpPr>
          <p:cNvPr id="14" name="テキスト ボックス 13"/>
          <p:cNvSpPr txBox="1"/>
          <p:nvPr/>
        </p:nvSpPr>
        <p:spPr>
          <a:xfrm>
            <a:off x="3430883" y="2280542"/>
            <a:ext cx="4980214" cy="1323439"/>
          </a:xfrm>
          <a:prstGeom prst="rect">
            <a:avLst/>
          </a:prstGeom>
          <a:solidFill>
            <a:schemeClr val="bg1"/>
          </a:solidFill>
          <a:ln w="15875">
            <a:noFill/>
          </a:ln>
        </p:spPr>
        <p:txBody>
          <a:bodyPr wrap="square" rtlCol="0">
            <a:spAutoFit/>
          </a:bodyPr>
          <a:lstStyle/>
          <a:p>
            <a:r>
              <a:rPr lang="en-US" altLang="ja-JP" sz="2000" dirty="0" err="1">
                <a:latin typeface="メイリオ" panose="020B0604030504040204" pitchFamily="50" charset="-128"/>
                <a:ea typeface="メイリオ" panose="020B0604030504040204" pitchFamily="50" charset="-128"/>
              </a:rPr>
              <a:t>micro:bit</a:t>
            </a:r>
            <a:r>
              <a:rPr lang="ja-JP" altLang="en-US" sz="2000" dirty="0">
                <a:latin typeface="メイリオ" panose="020B0604030504040204" pitchFamily="50" charset="-128"/>
                <a:ea typeface="メイリオ" panose="020B0604030504040204" pitchFamily="50" charset="-128"/>
              </a:rPr>
              <a:t>を接続すると、使えるブロックが表示されるよ。</a:t>
            </a:r>
          </a:p>
          <a:p>
            <a:r>
              <a:rPr kumimoji="1" lang="en-US" altLang="ja-JP" sz="2000" dirty="0" err="1">
                <a:latin typeface="メイリオ" panose="020B0604030504040204" pitchFamily="50" charset="-128"/>
                <a:ea typeface="メイリオ" panose="020B0604030504040204" pitchFamily="50" charset="-128"/>
              </a:rPr>
              <a:t>micro:bit</a:t>
            </a:r>
            <a:r>
              <a:rPr lang="ja-JP" altLang="en-US" sz="2000" dirty="0">
                <a:latin typeface="メイリオ" panose="020B0604030504040204" pitchFamily="50" charset="-128"/>
                <a:ea typeface="メイリオ" panose="020B0604030504040204" pitchFamily="50" charset="-128"/>
              </a:rPr>
              <a:t>と</a:t>
            </a:r>
            <a:r>
              <a:rPr lang="en-US" altLang="ja-JP" sz="2000" dirty="0">
                <a:latin typeface="メイリオ" panose="020B0604030504040204" pitchFamily="50" charset="-128"/>
                <a:ea typeface="メイリオ" panose="020B0604030504040204" pitchFamily="50" charset="-128"/>
              </a:rPr>
              <a:t>Scratch</a:t>
            </a:r>
            <a:r>
              <a:rPr lang="ja-JP" altLang="en-US" sz="2000" dirty="0">
                <a:latin typeface="メイリオ" panose="020B0604030504040204" pitchFamily="50" charset="-128"/>
                <a:ea typeface="メイリオ" panose="020B0604030504040204" pitchFamily="50" charset="-128"/>
              </a:rPr>
              <a:t>の</a:t>
            </a:r>
            <a:r>
              <a:rPr kumimoji="1" lang="ja-JP" altLang="en-US" sz="2000" dirty="0">
                <a:latin typeface="メイリオ" panose="020B0604030504040204" pitchFamily="50" charset="-128"/>
                <a:ea typeface="メイリオ" panose="020B0604030504040204" pitchFamily="50" charset="-128"/>
              </a:rPr>
              <a:t>プログラミングをやっているなら、すぐに使えると思うよ。</a:t>
            </a:r>
          </a:p>
        </p:txBody>
      </p:sp>
    </p:spTree>
    <p:extLst>
      <p:ext uri="{BB962C8B-B14F-4D97-AF65-F5344CB8AC3E}">
        <p14:creationId xmlns:p14="http://schemas.microsoft.com/office/powerpoint/2010/main" val="2605174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646282" y="485886"/>
            <a:ext cx="72992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Scratch</a:t>
            </a:r>
            <a:r>
              <a:rPr kumimoji="1" lang="en-US" altLang="ja-JP" sz="2400" b="0" i="0" u="none" strike="noStrike" kern="1200" cap="none" spc="0" normalizeH="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&amp; </a:t>
            </a:r>
            <a:r>
              <a:rPr kumimoji="1" lang="en-US" altLang="ja-JP" sz="2400" b="0" i="0" u="none" strike="noStrike" kern="1200" cap="none" spc="0" normalizeH="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m</a:t>
            </a:r>
            <a:r>
              <a:rPr kumimoji="1" lang="en-US" altLang="ja-JP" sz="24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icro:bit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プログラミング</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b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ネコ歩かせ</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4" name="テキスト ボックス 13"/>
          <p:cNvSpPr txBox="1"/>
          <p:nvPr/>
        </p:nvSpPr>
        <p:spPr>
          <a:xfrm>
            <a:off x="4012237" y="5476182"/>
            <a:ext cx="3933303" cy="707886"/>
          </a:xfrm>
          <a:prstGeom prst="rect">
            <a:avLst/>
          </a:prstGeom>
          <a:solidFill>
            <a:schemeClr val="bg1"/>
          </a:solidFill>
          <a:ln w="15875">
            <a:noFill/>
          </a:ln>
        </p:spPr>
        <p:txBody>
          <a:bodyPr wrap="square" rtlCol="0">
            <a:spAutoFit/>
          </a:bodyPr>
          <a:lstStyle/>
          <a:p>
            <a:r>
              <a:rPr lang="en-US" altLang="ja-JP" sz="2000" dirty="0" err="1">
                <a:latin typeface="メイリオ" panose="020B0604030504040204" pitchFamily="50" charset="-128"/>
                <a:ea typeface="メイリオ" panose="020B0604030504040204" pitchFamily="50" charset="-128"/>
              </a:rPr>
              <a:t>micro:bit</a:t>
            </a:r>
            <a:r>
              <a:rPr lang="ja-JP" altLang="en-US" sz="2000" dirty="0">
                <a:latin typeface="メイリオ" panose="020B0604030504040204" pitchFamily="50" charset="-128"/>
                <a:ea typeface="メイリオ" panose="020B0604030504040204" pitchFamily="50" charset="-128"/>
              </a:rPr>
              <a:t>の</a:t>
            </a:r>
            <a:r>
              <a:rPr lang="en-US" altLang="ja-JP" sz="2000" dirty="0">
                <a:latin typeface="メイリオ" panose="020B0604030504040204" pitchFamily="50" charset="-128"/>
                <a:ea typeface="メイリオ" panose="020B0604030504040204" pitchFamily="50" charset="-128"/>
              </a:rPr>
              <a:t>A</a:t>
            </a:r>
            <a:r>
              <a:rPr lang="ja-JP" altLang="en-US" sz="2000" dirty="0">
                <a:latin typeface="メイリオ" panose="020B0604030504040204" pitchFamily="50" charset="-128"/>
                <a:ea typeface="メイリオ" panose="020B0604030504040204" pitchFamily="50" charset="-128"/>
              </a:rPr>
              <a:t>ボタンと</a:t>
            </a:r>
            <a:r>
              <a:rPr lang="en-US" altLang="ja-JP" sz="2000" dirty="0">
                <a:latin typeface="メイリオ" panose="020B0604030504040204" pitchFamily="50" charset="-128"/>
                <a:ea typeface="メイリオ" panose="020B0604030504040204" pitchFamily="50" charset="-128"/>
              </a:rPr>
              <a:t>B</a:t>
            </a:r>
            <a:r>
              <a:rPr lang="ja-JP" altLang="en-US" sz="2000" dirty="0">
                <a:latin typeface="メイリオ" panose="020B0604030504040204" pitchFamily="50" charset="-128"/>
                <a:ea typeface="メイリオ" panose="020B0604030504040204" pitchFamily="50" charset="-128"/>
              </a:rPr>
              <a:t>ボタンを押すと、それ</a:t>
            </a:r>
            <a:r>
              <a:rPr lang="ja-JP" altLang="en-US" sz="2000" dirty="0" err="1">
                <a:latin typeface="メイリオ" panose="020B0604030504040204" pitchFamily="50" charset="-128"/>
                <a:ea typeface="メイリオ" panose="020B0604030504040204" pitchFamily="50" charset="-128"/>
              </a:rPr>
              <a:t>ぞけ</a:t>
            </a:r>
            <a:r>
              <a:rPr lang="ja-JP" altLang="en-US" sz="2000" dirty="0">
                <a:latin typeface="メイリオ" panose="020B0604030504040204" pitchFamily="50" charset="-128"/>
                <a:ea typeface="メイリオ" panose="020B0604030504040204" pitchFamily="50" charset="-128"/>
              </a:rPr>
              <a:t>左右に動くよ</a:t>
            </a:r>
            <a:endParaRPr kumimoji="1" lang="ja-JP" altLang="en-US" sz="20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522095" y="1316883"/>
            <a:ext cx="6410325" cy="3857625"/>
          </a:xfrm>
          <a:prstGeom prst="rect">
            <a:avLst/>
          </a:prstGeom>
        </p:spPr>
      </p:pic>
    </p:spTree>
    <p:extLst>
      <p:ext uri="{BB962C8B-B14F-4D97-AF65-F5344CB8AC3E}">
        <p14:creationId xmlns:p14="http://schemas.microsoft.com/office/powerpoint/2010/main" val="3689235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21743" y="258207"/>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lang="ja-JP" altLang="en-US" sz="2400" dirty="0">
                <a:solidFill>
                  <a:schemeClr val="tx1"/>
                </a:solidFill>
                <a:latin typeface="メイリオ" panose="020B0604030504040204" pitchFamily="50" charset="-128"/>
                <a:ea typeface="メイリオ" panose="020B0604030504040204" pitchFamily="50" charset="-128"/>
              </a:rPr>
              <a:t> </a:t>
            </a:r>
            <a:r>
              <a:rPr lang="en-US" altLang="ja-JP" sz="2400" dirty="0" err="1">
                <a:solidFill>
                  <a:schemeClr val="tx1"/>
                </a:solidFill>
                <a:latin typeface="メイリオ" panose="020B0604030504040204" pitchFamily="50" charset="-128"/>
                <a:ea typeface="メイリオ" panose="020B0604030504040204" pitchFamily="50" charset="-128"/>
              </a:rPr>
              <a:t>micro</a:t>
            </a:r>
            <a:r>
              <a:rPr kumimoji="1" lang="en-US" altLang="ja-JP" sz="2400" dirty="0" err="1">
                <a:solidFill>
                  <a:schemeClr val="tx1"/>
                </a:solidFill>
                <a:latin typeface="メイリオ" panose="020B0604030504040204" pitchFamily="50" charset="-128"/>
                <a:ea typeface="メイリオ" panose="020B0604030504040204" pitchFamily="50" charset="-128"/>
              </a:rPr>
              <a:t>:bit</a:t>
            </a:r>
            <a:r>
              <a:rPr kumimoji="1" lang="ja-JP" altLang="en-US" sz="2400" dirty="0">
                <a:solidFill>
                  <a:schemeClr val="tx1"/>
                </a:solidFill>
                <a:latin typeface="メイリオ" panose="020B0604030504040204" pitchFamily="50" charset="-128"/>
                <a:ea typeface="メイリオ" panose="020B0604030504040204" pitchFamily="50" charset="-128"/>
              </a:rPr>
              <a:t>の</a:t>
            </a:r>
            <a:r>
              <a:rPr lang="ja-JP" altLang="en-US" sz="2400" dirty="0">
                <a:solidFill>
                  <a:schemeClr val="tx1"/>
                </a:solidFill>
                <a:latin typeface="メイリオ" panose="020B0604030504040204" pitchFamily="50" charset="-128"/>
                <a:ea typeface="メイリオ" panose="020B0604030504040204" pitchFamily="50" charset="-128"/>
              </a:rPr>
              <a:t>初めの画面</a:t>
            </a:r>
            <a:endParaRPr kumimoji="1" lang="ja-JP" altLang="en-US" sz="2400" dirty="0">
              <a:latin typeface="メイリオ" panose="020B0604030504040204" pitchFamily="50" charset="-128"/>
              <a:ea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B030202A-DB85-4EFC-835A-755258E4A586}" type="slidenum">
              <a:rPr kumimoji="1" lang="ja-JP" altLang="en-US" smtClean="0"/>
              <a:t>5</a:t>
            </a:fld>
            <a:endParaRPr kumimoji="1" lang="ja-JP" altLang="en-US"/>
          </a:p>
        </p:txBody>
      </p:sp>
      <p:pic>
        <p:nvPicPr>
          <p:cNvPr id="6" name="図 5"/>
          <p:cNvPicPr>
            <a:picLocks noChangeAspect="1"/>
          </p:cNvPicPr>
          <p:nvPr/>
        </p:nvPicPr>
        <p:blipFill>
          <a:blip r:embed="rId3"/>
          <a:stretch>
            <a:fillRect/>
          </a:stretch>
        </p:blipFill>
        <p:spPr>
          <a:xfrm>
            <a:off x="840056" y="1263705"/>
            <a:ext cx="6873648" cy="3835572"/>
          </a:xfrm>
          <a:prstGeom prst="rect">
            <a:avLst/>
          </a:prstGeom>
        </p:spPr>
      </p:pic>
      <p:sp>
        <p:nvSpPr>
          <p:cNvPr id="7" name="楕円 6"/>
          <p:cNvSpPr/>
          <p:nvPr/>
        </p:nvSpPr>
        <p:spPr>
          <a:xfrm>
            <a:off x="975827" y="2955471"/>
            <a:ext cx="1244858" cy="12448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24593" y="818115"/>
            <a:ext cx="3008344" cy="646331"/>
          </a:xfrm>
          <a:prstGeom prst="rect">
            <a:avLst/>
          </a:prstGeom>
          <a:noFill/>
        </p:spPr>
        <p:txBody>
          <a:bodyPr wrap="square" rtlCol="0">
            <a:spAutoFit/>
          </a:bodyPr>
          <a:lstStyle/>
          <a:p>
            <a:r>
              <a:rPr kumimoji="1" lang="ja-JP" altLang="en-US" dirty="0">
                <a:solidFill>
                  <a:srgbClr val="FF0000"/>
                </a:solidFill>
                <a:latin typeface="メイリオ" panose="020B0604030504040204" pitchFamily="50" charset="-128"/>
                <a:ea typeface="メイリオ" panose="020B0604030504040204" pitchFamily="50" charset="-128"/>
              </a:rPr>
              <a:t>新しくプログラムを作る</a:t>
            </a:r>
            <a:r>
              <a:rPr lang="ja-JP" altLang="en-US" dirty="0">
                <a:solidFill>
                  <a:srgbClr val="FF0000"/>
                </a:solidFill>
                <a:latin typeface="メイリオ" panose="020B0604030504040204" pitchFamily="50" charset="-128"/>
                <a:ea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endParaRPr>
          </a:p>
        </p:txBody>
      </p:sp>
      <p:cxnSp>
        <p:nvCxnSpPr>
          <p:cNvPr id="9" name="直線矢印コネクタ 8"/>
          <p:cNvCxnSpPr/>
          <p:nvPr/>
        </p:nvCxnSpPr>
        <p:spPr>
          <a:xfrm>
            <a:off x="1289957" y="1141280"/>
            <a:ext cx="130629" cy="16998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楕円 9"/>
          <p:cNvSpPr/>
          <p:nvPr/>
        </p:nvSpPr>
        <p:spPr>
          <a:xfrm>
            <a:off x="2356456" y="2984793"/>
            <a:ext cx="5357248" cy="12448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209532" y="2827821"/>
            <a:ext cx="3008344" cy="646331"/>
          </a:xfrm>
          <a:prstGeom prst="rect">
            <a:avLst/>
          </a:prstGeom>
          <a:noFill/>
        </p:spPr>
        <p:txBody>
          <a:bodyPr wrap="square" rtlCol="0">
            <a:spAutoFit/>
          </a:bodyPr>
          <a:lstStyle/>
          <a:p>
            <a:r>
              <a:rPr kumimoji="1" lang="ja-JP" altLang="en-US" dirty="0">
                <a:solidFill>
                  <a:srgbClr val="FF0000"/>
                </a:solidFill>
                <a:latin typeface="メイリオ" panose="020B0604030504040204" pitchFamily="50" charset="-128"/>
                <a:ea typeface="メイリオ" panose="020B0604030504040204" pitchFamily="50" charset="-128"/>
              </a:rPr>
              <a:t>今までプログラム</a:t>
            </a:r>
            <a:r>
              <a:rPr lang="ja-JP" altLang="en-US" dirty="0">
                <a:solidFill>
                  <a:srgbClr val="FF0000"/>
                </a:solidFill>
                <a:latin typeface="メイリオ" panose="020B0604030504040204" pitchFamily="50" charset="-128"/>
                <a:ea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endParaRPr>
          </a:p>
        </p:txBody>
      </p:sp>
      <p:sp>
        <p:nvSpPr>
          <p:cNvPr id="12" name="楕円 11"/>
          <p:cNvSpPr/>
          <p:nvPr/>
        </p:nvSpPr>
        <p:spPr>
          <a:xfrm>
            <a:off x="975826" y="4344706"/>
            <a:ext cx="6976187" cy="12448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220685" y="5691354"/>
            <a:ext cx="5878286" cy="923330"/>
          </a:xfrm>
          <a:prstGeom prst="rect">
            <a:avLst/>
          </a:prstGeom>
          <a:noFill/>
        </p:spPr>
        <p:txBody>
          <a:bodyPr wrap="square" rtlCol="0">
            <a:spAutoFit/>
          </a:bodyPr>
          <a:lstStyle/>
          <a:p>
            <a:r>
              <a:rPr kumimoji="1" lang="ja-JP" altLang="en-US" dirty="0">
                <a:solidFill>
                  <a:srgbClr val="FF0000"/>
                </a:solidFill>
                <a:latin typeface="メイリオ" panose="020B0604030504040204" pitchFamily="50" charset="-128"/>
                <a:ea typeface="メイリオ" panose="020B0604030504040204" pitchFamily="50" charset="-128"/>
              </a:rPr>
              <a:t>チュートリアル</a:t>
            </a:r>
            <a:r>
              <a:rPr kumimoji="1" lang="en-US" altLang="ja-JP" dirty="0">
                <a:solidFill>
                  <a:srgbClr val="FF0000"/>
                </a:solidFill>
                <a:latin typeface="メイリオ" panose="020B0604030504040204" pitchFamily="50" charset="-128"/>
                <a:ea typeface="メイリオ" panose="020B0604030504040204" pitchFamily="50" charset="-128"/>
              </a:rPr>
              <a:t>: </a:t>
            </a:r>
            <a:r>
              <a:rPr kumimoji="1" lang="ja-JP" altLang="en-US" dirty="0">
                <a:solidFill>
                  <a:srgbClr val="FF0000"/>
                </a:solidFill>
                <a:latin typeface="メイリオ" panose="020B0604030504040204" pitchFamily="50" charset="-128"/>
                <a:ea typeface="メイリオ" panose="020B0604030504040204" pitchFamily="50" charset="-128"/>
              </a:rPr>
              <a:t>いろいろな楽しい入門用のプログラムサンプルです</a:t>
            </a:r>
            <a:r>
              <a:rPr lang="ja-JP" altLang="en-US" dirty="0">
                <a:solidFill>
                  <a:srgbClr val="FF0000"/>
                </a:solidFill>
                <a:latin typeface="メイリオ" panose="020B0604030504040204" pitchFamily="50" charset="-128"/>
                <a:ea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680441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435694" y="1220944"/>
            <a:ext cx="7509846" cy="4932364"/>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540988" y="288425"/>
            <a:ext cx="72992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Scratch</a:t>
            </a:r>
            <a:r>
              <a:rPr kumimoji="1" lang="en-US" altLang="ja-JP" sz="2400" b="0" i="0" u="none" strike="noStrike" kern="1200" cap="none" spc="0" normalizeH="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&amp; </a:t>
            </a:r>
            <a:r>
              <a:rPr kumimoji="1" lang="en-US" altLang="ja-JP" sz="2400" b="0" i="0" u="none" strike="noStrike" kern="1200" cap="none" spc="0" normalizeH="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m</a:t>
            </a:r>
            <a:r>
              <a:rPr kumimoji="1" lang="en-US" altLang="ja-JP" sz="24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icro:bit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プログラミング</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b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sz="2400" noProof="0" dirty="0">
                <a:solidFill>
                  <a:prstClr val="black"/>
                </a:solidFill>
                <a:latin typeface="メイリオ" panose="020B0604030504040204" pitchFamily="50" charset="-128"/>
                <a:ea typeface="メイリオ" panose="020B0604030504040204" pitchFamily="50" charset="-128"/>
              </a:rPr>
              <a:t>ボール動かし</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4" name="テキスト ボックス 13"/>
          <p:cNvSpPr txBox="1"/>
          <p:nvPr/>
        </p:nvSpPr>
        <p:spPr>
          <a:xfrm>
            <a:off x="1379880" y="6338858"/>
            <a:ext cx="6281986" cy="400110"/>
          </a:xfrm>
          <a:prstGeom prst="rect">
            <a:avLst/>
          </a:prstGeom>
          <a:solidFill>
            <a:schemeClr val="bg1"/>
          </a:solidFill>
          <a:ln w="15875">
            <a:noFill/>
          </a:ln>
        </p:spPr>
        <p:txBody>
          <a:bodyPr wrap="square" rtlCol="0">
            <a:spAutoFit/>
          </a:bodyPr>
          <a:lstStyle/>
          <a:p>
            <a:r>
              <a:rPr lang="en-US" altLang="ja-JP" sz="2000" dirty="0" err="1">
                <a:latin typeface="メイリオ" panose="020B0604030504040204" pitchFamily="50" charset="-128"/>
                <a:ea typeface="メイリオ" panose="020B0604030504040204" pitchFamily="50" charset="-128"/>
              </a:rPr>
              <a:t>micro:bit</a:t>
            </a:r>
            <a:r>
              <a:rPr lang="ja-JP" altLang="en-US" sz="2000" dirty="0">
                <a:latin typeface="メイリオ" panose="020B0604030504040204" pitchFamily="50" charset="-128"/>
                <a:ea typeface="メイリオ" panose="020B0604030504040204" pitchFamily="50" charset="-128"/>
              </a:rPr>
              <a:t>の前後左右に傾けるとボールが動くよ</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33324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705508" y="380758"/>
            <a:ext cx="72992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Scratch</a:t>
            </a:r>
            <a:r>
              <a:rPr kumimoji="1" lang="en-US" altLang="ja-JP" sz="2400" b="0" i="0" u="none" strike="noStrike" kern="1200" cap="none" spc="0" normalizeH="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&amp; </a:t>
            </a:r>
            <a:r>
              <a:rPr kumimoji="1" lang="en-US" altLang="ja-JP" sz="2400" b="0" i="0" u="none" strike="noStrike" kern="1200" cap="none" spc="0" normalizeH="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m</a:t>
            </a:r>
            <a:r>
              <a:rPr kumimoji="1" lang="en-US" altLang="ja-JP" sz="24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icro:bit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プログラミング </a:t>
            </a:r>
            <a:r>
              <a:rPr lang="ja-JP" altLang="en-US" sz="2400" dirty="0">
                <a:solidFill>
                  <a:prstClr val="black"/>
                </a:solidFill>
                <a:latin typeface="メイリオ" panose="020B0604030504040204" pitchFamily="50" charset="-128"/>
                <a:ea typeface="メイリオ" panose="020B0604030504040204" pitchFamily="50" charset="-128"/>
              </a:rPr>
              <a:t>チャレンジ</a:t>
            </a:r>
            <a:b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4" name="テキスト ボックス 13"/>
          <p:cNvSpPr txBox="1"/>
          <p:nvPr/>
        </p:nvSpPr>
        <p:spPr>
          <a:xfrm>
            <a:off x="1020651" y="5204491"/>
            <a:ext cx="6281986" cy="1015663"/>
          </a:xfrm>
          <a:prstGeom prst="rect">
            <a:avLst/>
          </a:prstGeom>
          <a:solidFill>
            <a:schemeClr val="bg1"/>
          </a:solidFill>
          <a:ln w="15875">
            <a:noFill/>
          </a:ln>
        </p:spPr>
        <p:txBody>
          <a:bodyPr wrap="square" rtlCol="0">
            <a:spAutoFit/>
          </a:bodyPr>
          <a:lstStyle/>
          <a:p>
            <a:r>
              <a:rPr lang="en-US" altLang="ja-JP" sz="2000" dirty="0" err="1">
                <a:latin typeface="メイリオ" panose="020B0604030504040204" pitchFamily="50" charset="-128"/>
                <a:ea typeface="メイリオ" panose="020B0604030504040204" pitchFamily="50" charset="-128"/>
              </a:rPr>
              <a:t>micro:bit</a:t>
            </a:r>
            <a:r>
              <a:rPr lang="ja-JP" altLang="en-US" sz="2000" dirty="0">
                <a:latin typeface="メイリオ" panose="020B0604030504040204" pitchFamily="50" charset="-128"/>
                <a:ea typeface="メイリオ" panose="020B0604030504040204" pitchFamily="50" charset="-128"/>
              </a:rPr>
              <a:t>工作して、本格的なジョイスティックゲームも作ることもできるよ。</a:t>
            </a:r>
            <a:br>
              <a:rPr lang="ja-JP" altLang="en-US"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スイッチはポート</a:t>
            </a:r>
            <a:r>
              <a:rPr lang="en-US" altLang="ja-JP" sz="2000" dirty="0">
                <a:latin typeface="メイリオ" panose="020B0604030504040204" pitchFamily="50" charset="-128"/>
                <a:ea typeface="メイリオ" panose="020B0604030504040204" pitchFamily="50" charset="-128"/>
              </a:rPr>
              <a:t>0</a:t>
            </a:r>
            <a:r>
              <a:rPr lang="ja-JP" altLang="en-US" sz="2000" dirty="0">
                <a:latin typeface="メイリオ" panose="020B0604030504040204" pitchFamily="50" charset="-128"/>
                <a:ea typeface="メイリオ" panose="020B0604030504040204" pitchFamily="50" charset="-128"/>
              </a:rPr>
              <a:t>に、つないでいます。</a:t>
            </a:r>
            <a:endParaRPr kumimoji="1" lang="ja-JP" altLang="en-US" sz="20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 y="1004206"/>
            <a:ext cx="5323114" cy="3992336"/>
          </a:xfrm>
          <a:prstGeom prst="rect">
            <a:avLst/>
          </a:prstGeom>
        </p:spPr>
      </p:pic>
    </p:spTree>
    <p:extLst>
      <p:ext uri="{BB962C8B-B14F-4D97-AF65-F5344CB8AC3E}">
        <p14:creationId xmlns:p14="http://schemas.microsoft.com/office/powerpoint/2010/main" val="15897271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2" name="テキスト ボックス 1"/>
          <p:cNvSpPr txBox="1"/>
          <p:nvPr/>
        </p:nvSpPr>
        <p:spPr>
          <a:xfrm>
            <a:off x="278365" y="346055"/>
            <a:ext cx="7860890" cy="400110"/>
          </a:xfrm>
          <a:prstGeom prst="rect">
            <a:avLst/>
          </a:prstGeom>
          <a:noFill/>
        </p:spPr>
        <p:txBody>
          <a:bodyPr wrap="square" rtlCol="0">
            <a:spAutoFit/>
          </a:bodyPr>
          <a:lstStyle/>
          <a:p>
            <a:pPr lvl="0">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補足資料</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2000" dirty="0" err="1">
                <a:solidFill>
                  <a:prstClr val="black"/>
                </a:solidFill>
                <a:latin typeface="メイリオ" panose="020B0604030504040204" pitchFamily="50" charset="-128"/>
                <a:ea typeface="メイリオ" panose="020B0604030504040204" pitchFamily="50" charset="-128"/>
              </a:rPr>
              <a:t>micro:bit</a:t>
            </a:r>
            <a:r>
              <a:rPr lang="ja-JP" altLang="en-US" sz="2000" dirty="0">
                <a:solidFill>
                  <a:prstClr val="black"/>
                </a:solidFill>
                <a:latin typeface="メイリオ" panose="020B0604030504040204" pitchFamily="50" charset="-128"/>
                <a:ea typeface="メイリオ" panose="020B0604030504040204" pitchFamily="50" charset="-128"/>
              </a:rPr>
              <a:t> </a:t>
            </a:r>
            <a:r>
              <a:rPr lang="en-US" altLang="ja-JP" sz="2000" dirty="0">
                <a:solidFill>
                  <a:prstClr val="black"/>
                </a:solidFill>
                <a:latin typeface="メイリオ" panose="020B0604030504040204" pitchFamily="50" charset="-128"/>
                <a:ea typeface="メイリオ" panose="020B0604030504040204" pitchFamily="50" charset="-128"/>
              </a:rPr>
              <a:t>Box</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14"/>
          <p:cNvSpPr>
            <a:spLocks noGrp="1"/>
          </p:cNvSpPr>
          <p:nvPr>
            <p:ph type="sldNum" sz="quarter" idx="12"/>
          </p:nvPr>
        </p:nvSpPr>
        <p:spPr>
          <a:xfrm>
            <a:off x="6443202" y="654535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658105" y="2381516"/>
            <a:ext cx="8318091" cy="338554"/>
          </a:xfrm>
          <a:prstGeom prst="rect">
            <a:avLst/>
          </a:prstGeom>
          <a:noFill/>
          <a:ln w="15875">
            <a:noFill/>
          </a:ln>
        </p:spPr>
        <p:txBody>
          <a:bodyPr wrap="square" rtlCol="0">
            <a:spAutoFit/>
          </a:bodyPr>
          <a:lstStyle/>
          <a:p>
            <a:endParaRPr kumimoji="1" lang="ja-JP" altLang="en-US" sz="16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278366" y="3571135"/>
            <a:ext cx="3484166" cy="1754326"/>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4. </a:t>
            </a:r>
            <a:r>
              <a:rPr lang="en-US" altLang="ja-JP" dirty="0" err="1">
                <a:latin typeface="メイリオ" panose="020B0604030504040204" pitchFamily="50" charset="-128"/>
                <a:ea typeface="メイリオ" panose="020B0604030504040204" pitchFamily="50" charset="-128"/>
              </a:rPr>
              <a:t>micro:bit</a:t>
            </a:r>
            <a:r>
              <a:rPr lang="ja-JP" altLang="en-US" dirty="0">
                <a:latin typeface="メイリオ" panose="020B0604030504040204" pitchFamily="50" charset="-128"/>
                <a:ea typeface="メイリオ" panose="020B0604030504040204" pitchFamily="50" charset="-128"/>
              </a:rPr>
              <a:t>で外部装置の制御</a:t>
            </a:r>
            <a:r>
              <a:rPr lang="en-US" altLang="ja-JP" dirty="0">
                <a:latin typeface="メイリオ" panose="020B0604030504040204" pitchFamily="50" charset="-128"/>
                <a:ea typeface="メイリオ" panose="020B0604030504040204" pitchFamily="50" charset="-128"/>
              </a:rPr>
              <a:t>(L</a:t>
            </a:r>
            <a:r>
              <a:rPr lang="ja-JP" altLang="en-US" dirty="0">
                <a:latin typeface="メイリオ" panose="020B0604030504040204" pitchFamily="50" charset="-128"/>
                <a:ea typeface="メイリオ" panose="020B0604030504040204" pitchFamily="50" charset="-128"/>
              </a:rPr>
              <a:t>チカに挑戦</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用に</a:t>
            </a:r>
            <a:r>
              <a:rPr lang="en-US" altLang="ja-JP" dirty="0" err="1">
                <a:latin typeface="メイリオ" panose="020B0604030504040204" pitchFamily="50" charset="-128"/>
                <a:ea typeface="メイリオ" panose="020B0604030504040204" pitchFamily="50" charset="-128"/>
              </a:rPr>
              <a:t>micro:bit</a:t>
            </a:r>
            <a:r>
              <a:rPr lang="ja-JP" altLang="en-US" dirty="0">
                <a:latin typeface="メイリオ" panose="020B0604030504040204" pitchFamily="50" charset="-128"/>
                <a:ea typeface="メイリオ" panose="020B0604030504040204" pitchFamily="50" charset="-128"/>
              </a:rPr>
              <a:t>を含めて、必要なパーツを</a:t>
            </a:r>
            <a:r>
              <a:rPr lang="en-US" altLang="ja-JP" dirty="0">
                <a:latin typeface="メイリオ" panose="020B0604030504040204" pitchFamily="50" charset="-128"/>
                <a:ea typeface="メイリオ" panose="020B0604030504040204" pitchFamily="50" charset="-128"/>
              </a:rPr>
              <a:t>100</a:t>
            </a:r>
            <a:r>
              <a:rPr lang="ja-JP" altLang="en-US" dirty="0">
                <a:latin typeface="メイリオ" panose="020B0604030504040204" pitchFamily="50" charset="-128"/>
                <a:ea typeface="メイリオ" panose="020B0604030504040204" pitchFamily="50" charset="-128"/>
              </a:rPr>
              <a:t>均のボックスに入れてセットにしておくと、子供達は使いやすいです。</a:t>
            </a:r>
            <a:endParaRPr lang="en-US" altLang="ja-JP"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278365" y="864969"/>
            <a:ext cx="3222913" cy="2267976"/>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4032135193"/>
              </p:ext>
            </p:extLst>
          </p:nvPr>
        </p:nvGraphicFramePr>
        <p:xfrm>
          <a:off x="3771441" y="406505"/>
          <a:ext cx="5204755" cy="5486400"/>
        </p:xfrm>
        <a:graphic>
          <a:graphicData uri="http://schemas.openxmlformats.org/drawingml/2006/table">
            <a:tbl>
              <a:tblPr firstRow="1" bandRow="1">
                <a:tableStyleId>{5C22544A-7EE6-4342-B048-85BDC9FD1C3A}</a:tableStyleId>
              </a:tblPr>
              <a:tblGrid>
                <a:gridCol w="2398427">
                  <a:extLst>
                    <a:ext uri="{9D8B030D-6E8A-4147-A177-3AD203B41FA5}">
                      <a16:colId xmlns:a16="http://schemas.microsoft.com/office/drawing/2014/main" val="801467236"/>
                    </a:ext>
                  </a:extLst>
                </a:gridCol>
                <a:gridCol w="2806328">
                  <a:extLst>
                    <a:ext uri="{9D8B030D-6E8A-4147-A177-3AD203B41FA5}">
                      <a16:colId xmlns:a16="http://schemas.microsoft.com/office/drawing/2014/main" val="198886503"/>
                    </a:ext>
                  </a:extLst>
                </a:gridCol>
              </a:tblGrid>
              <a:tr h="234759">
                <a:tc>
                  <a:txBody>
                    <a:bodyPr/>
                    <a:lstStyle/>
                    <a:p>
                      <a:r>
                        <a:rPr kumimoji="1" lang="ja-JP" altLang="en-US" sz="1800" dirty="0">
                          <a:solidFill>
                            <a:schemeClr val="tx1"/>
                          </a:solidFill>
                          <a:latin typeface="+mn-ea"/>
                          <a:ea typeface="+mn-ea"/>
                        </a:rPr>
                        <a:t>パーツ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800" dirty="0">
                          <a:solidFill>
                            <a:schemeClr val="tx1"/>
                          </a:solidFill>
                          <a:latin typeface="+mn-ea"/>
                          <a:ea typeface="+mn-ea"/>
                        </a:rPr>
                        <a:t>備考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56555837"/>
                  </a:ext>
                </a:extLst>
              </a:tr>
              <a:tr h="292947">
                <a:tc>
                  <a:txBody>
                    <a:bodyPr/>
                    <a:lstStyle/>
                    <a:p>
                      <a:r>
                        <a:rPr kumimoji="1" lang="ja-JP" altLang="en-US" sz="1800" dirty="0">
                          <a:solidFill>
                            <a:schemeClr val="tx1"/>
                          </a:solidFill>
                          <a:latin typeface="+mn-ea"/>
                          <a:ea typeface="+mn-ea"/>
                        </a:rPr>
                        <a:t>電池ボックス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solidFill>
                            <a:schemeClr val="tx1"/>
                          </a:solidFill>
                          <a:latin typeface="+mn-ea"/>
                          <a:ea typeface="+mn-ea"/>
                        </a:rPr>
                        <a:t>スイッチ付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5785961"/>
                  </a:ext>
                </a:extLst>
              </a:tr>
              <a:tr h="292947">
                <a:tc>
                  <a:txBody>
                    <a:bodyPr/>
                    <a:lstStyle/>
                    <a:p>
                      <a:r>
                        <a:rPr kumimoji="1" lang="ja-JP" altLang="en-US" sz="1800" dirty="0">
                          <a:solidFill>
                            <a:schemeClr val="tx1"/>
                          </a:solidFill>
                          <a:latin typeface="+mn-ea"/>
                          <a:ea typeface="+mn-ea"/>
                        </a:rPr>
                        <a:t>ブレッドボード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dirty="0">
                          <a:solidFill>
                            <a:schemeClr val="tx1"/>
                          </a:solidFill>
                          <a:latin typeface="+mn-ea"/>
                          <a:ea typeface="+mn-ea"/>
                        </a:rPr>
                        <a:t>45</a:t>
                      </a:r>
                      <a:r>
                        <a:rPr kumimoji="1" lang="ja-JP" altLang="en-US" sz="1800" dirty="0">
                          <a:solidFill>
                            <a:schemeClr val="tx1"/>
                          </a:solidFill>
                          <a:latin typeface="+mn-ea"/>
                          <a:ea typeface="+mn-ea"/>
                        </a:rPr>
                        <a:t> </a:t>
                      </a:r>
                      <a:r>
                        <a:rPr kumimoji="1" lang="en-US" altLang="ja-JP" sz="1800" dirty="0">
                          <a:solidFill>
                            <a:schemeClr val="tx1"/>
                          </a:solidFill>
                          <a:latin typeface="+mn-ea"/>
                          <a:ea typeface="+mn-ea"/>
                        </a:rPr>
                        <a:t>x 34.5mm</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7574960"/>
                  </a:ext>
                </a:extLst>
              </a:tr>
              <a:tr h="292947">
                <a:tc>
                  <a:txBody>
                    <a:bodyPr/>
                    <a:lstStyle/>
                    <a:p>
                      <a:r>
                        <a:rPr kumimoji="1" lang="ja-JP" altLang="en-US" sz="1800" dirty="0">
                          <a:solidFill>
                            <a:schemeClr val="tx1"/>
                          </a:solidFill>
                          <a:latin typeface="+mn-ea"/>
                          <a:ea typeface="+mn-ea"/>
                        </a:rPr>
                        <a:t>ワニ口クリップケーブル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solidFill>
                            <a:schemeClr val="tx1"/>
                          </a:solidFill>
                          <a:latin typeface="+mn-ea"/>
                          <a:ea typeface="+mn-ea"/>
                        </a:rPr>
                        <a:t>適宜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0243279"/>
                  </a:ext>
                </a:extLst>
              </a:tr>
              <a:tr h="600279">
                <a:tc>
                  <a:txBody>
                    <a:bodyPr/>
                    <a:lstStyle/>
                    <a:p>
                      <a:r>
                        <a:rPr kumimoji="1" lang="ja-JP" altLang="en-US" sz="1800" dirty="0">
                          <a:solidFill>
                            <a:schemeClr val="tx1"/>
                          </a:solidFill>
                          <a:latin typeface="+mn-ea"/>
                          <a:ea typeface="+mn-ea"/>
                        </a:rPr>
                        <a:t>ブレッドボード用ジャンバー線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solidFill>
                            <a:schemeClr val="tx1"/>
                          </a:solidFill>
                          <a:latin typeface="+mn-ea"/>
                          <a:ea typeface="+mn-ea"/>
                        </a:rPr>
                        <a:t>適宜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3272695"/>
                  </a:ext>
                </a:extLst>
              </a:tr>
              <a:tr h="292947">
                <a:tc>
                  <a:txBody>
                    <a:bodyPr/>
                    <a:lstStyle/>
                    <a:p>
                      <a:r>
                        <a:rPr kumimoji="1" lang="ja-JP" altLang="en-US" sz="1800" dirty="0">
                          <a:solidFill>
                            <a:schemeClr val="tx1"/>
                          </a:solidFill>
                          <a:latin typeface="+mn-ea"/>
                          <a:ea typeface="+mn-ea"/>
                        </a:rPr>
                        <a:t>スピーカー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5669661"/>
                  </a:ext>
                </a:extLst>
              </a:tr>
              <a:tr h="292947">
                <a:tc>
                  <a:txBody>
                    <a:bodyPr/>
                    <a:lstStyle/>
                    <a:p>
                      <a:r>
                        <a:rPr kumimoji="1" lang="ja-JP" altLang="en-US" sz="1800" dirty="0">
                          <a:solidFill>
                            <a:schemeClr val="tx1"/>
                          </a:solidFill>
                          <a:latin typeface="+mn-ea"/>
                          <a:ea typeface="+mn-ea"/>
                        </a:rPr>
                        <a:t>小型モーター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solidFill>
                            <a:schemeClr val="tx1"/>
                          </a:solidFill>
                          <a:latin typeface="+mn-ea"/>
                          <a:ea typeface="+mn-ea"/>
                        </a:rPr>
                        <a:t>振動モーター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8078165"/>
                  </a:ext>
                </a:extLst>
              </a:tr>
              <a:tr h="292947">
                <a:tc>
                  <a:txBody>
                    <a:bodyPr/>
                    <a:lstStyle/>
                    <a:p>
                      <a:r>
                        <a:rPr kumimoji="1" lang="en-US" altLang="ja-JP" sz="1800" dirty="0">
                          <a:solidFill>
                            <a:schemeClr val="tx1"/>
                          </a:solidFill>
                          <a:latin typeface="+mn-ea"/>
                          <a:ea typeface="+mn-ea"/>
                        </a:rPr>
                        <a:t>LED</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dirty="0">
                          <a:solidFill>
                            <a:schemeClr val="tx1"/>
                          </a:solidFill>
                          <a:latin typeface="+mn-ea"/>
                          <a:ea typeface="+mn-ea"/>
                        </a:rPr>
                        <a:t>2</a:t>
                      </a:r>
                      <a:r>
                        <a:rPr kumimoji="1" lang="ja-JP" altLang="en-US" sz="1800" dirty="0">
                          <a:solidFill>
                            <a:schemeClr val="tx1"/>
                          </a:solidFill>
                          <a:latin typeface="+mn-ea"/>
                          <a:ea typeface="+mn-ea"/>
                        </a:rPr>
                        <a:t>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734833"/>
                  </a:ext>
                </a:extLst>
              </a:tr>
              <a:tr h="292947">
                <a:tc>
                  <a:txBody>
                    <a:bodyPr/>
                    <a:lstStyle/>
                    <a:p>
                      <a:r>
                        <a:rPr kumimoji="1" lang="ja-JP" altLang="en-US" sz="1800" dirty="0">
                          <a:solidFill>
                            <a:schemeClr val="tx1"/>
                          </a:solidFill>
                          <a:latin typeface="+mn-ea"/>
                          <a:ea typeface="+mn-ea"/>
                        </a:rPr>
                        <a:t>抵抗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dirty="0">
                          <a:solidFill>
                            <a:schemeClr val="tx1"/>
                          </a:solidFill>
                          <a:latin typeface="+mn-ea"/>
                          <a:ea typeface="+mn-ea"/>
                        </a:rPr>
                        <a:t>330Ωx2</a:t>
                      </a:r>
                      <a:r>
                        <a:rPr kumimoji="1" lang="ja-JP" altLang="en-US" sz="1800" dirty="0">
                          <a:solidFill>
                            <a:schemeClr val="tx1"/>
                          </a:solidFill>
                          <a:latin typeface="+mn-ea"/>
                          <a:ea typeface="+mn-ea"/>
                        </a:rPr>
                        <a:t>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2699698"/>
                  </a:ext>
                </a:extLst>
              </a:tr>
              <a:tr h="292947">
                <a:tc>
                  <a:txBody>
                    <a:bodyPr/>
                    <a:lstStyle/>
                    <a:p>
                      <a:r>
                        <a:rPr kumimoji="1" lang="ja-JP" altLang="en-US" sz="1800" dirty="0">
                          <a:solidFill>
                            <a:schemeClr val="tx1"/>
                          </a:solidFill>
                          <a:latin typeface="+mn-ea"/>
                          <a:ea typeface="+mn-ea"/>
                        </a:rPr>
                        <a:t>電池ボックス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solidFill>
                            <a:schemeClr val="tx1"/>
                          </a:solidFill>
                          <a:latin typeface="+mn-ea"/>
                          <a:ea typeface="+mn-ea"/>
                        </a:rPr>
                        <a:t>単</a:t>
                      </a:r>
                      <a:r>
                        <a:rPr kumimoji="1" lang="en-US" altLang="ja-JP" sz="1800" dirty="0">
                          <a:solidFill>
                            <a:schemeClr val="tx1"/>
                          </a:solidFill>
                          <a:latin typeface="+mn-ea"/>
                          <a:ea typeface="+mn-ea"/>
                        </a:rPr>
                        <a:t>3x3</a:t>
                      </a:r>
                      <a:r>
                        <a:rPr kumimoji="1" lang="ja-JP" altLang="en-US" sz="1800" dirty="0">
                          <a:solidFill>
                            <a:schemeClr val="tx1"/>
                          </a:solidFill>
                          <a:latin typeface="+mn-ea"/>
                          <a:ea typeface="+mn-ea"/>
                        </a:rPr>
                        <a:t>本</a:t>
                      </a:r>
                      <a:r>
                        <a:rPr kumimoji="1" lang="en-US" altLang="ja-JP" sz="1800" dirty="0">
                          <a:solidFill>
                            <a:schemeClr val="tx1"/>
                          </a:solidFill>
                          <a:latin typeface="+mn-ea"/>
                          <a:ea typeface="+mn-ea"/>
                        </a:rPr>
                        <a:t>(</a:t>
                      </a:r>
                      <a:r>
                        <a:rPr kumimoji="1" lang="ja-JP" altLang="en-US" sz="1800" dirty="0">
                          <a:solidFill>
                            <a:schemeClr val="tx1"/>
                          </a:solidFill>
                          <a:latin typeface="+mn-ea"/>
                          <a:ea typeface="+mn-ea"/>
                        </a:rPr>
                        <a:t>サーボモーター用</a:t>
                      </a:r>
                      <a:r>
                        <a:rPr kumimoji="1" lang="en-US" altLang="ja-JP" sz="1800" dirty="0">
                          <a:solidFill>
                            <a:schemeClr val="tx1"/>
                          </a:solidFill>
                          <a:latin typeface="+mn-ea"/>
                          <a:ea typeface="+mn-ea"/>
                        </a:rPr>
                        <a:t>)</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069658"/>
                  </a:ext>
                </a:extLst>
              </a:tr>
              <a:tr h="292947">
                <a:tc>
                  <a:txBody>
                    <a:bodyPr/>
                    <a:lstStyle/>
                    <a:p>
                      <a:r>
                        <a:rPr kumimoji="1" lang="ja-JP" altLang="en-US" sz="1800" dirty="0">
                          <a:solidFill>
                            <a:schemeClr val="tx1"/>
                          </a:solidFill>
                          <a:latin typeface="+mn-ea"/>
                          <a:ea typeface="+mn-ea"/>
                        </a:rPr>
                        <a:t>サーボモーター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1800" dirty="0">
                          <a:latin typeface="メイリオ" panose="020B0604030504040204" pitchFamily="50" charset="-128"/>
                          <a:ea typeface="メイリオ" panose="020B0604030504040204" pitchFamily="50" charset="-128"/>
                        </a:rPr>
                        <a:t>MS18</a:t>
                      </a:r>
                      <a:r>
                        <a:rPr lang="ja-JP" altLang="en-US" sz="1800" dirty="0">
                          <a:latin typeface="メイリオ" panose="020B0604030504040204" pitchFamily="50" charset="-128"/>
                          <a:ea typeface="メイリオ" panose="020B0604030504040204" pitchFamily="50" charset="-128"/>
                        </a:rPr>
                        <a:t>等</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665931"/>
                  </a:ext>
                </a:extLst>
              </a:tr>
              <a:tr h="292947">
                <a:tc>
                  <a:txBody>
                    <a:bodyPr/>
                    <a:lstStyle/>
                    <a:p>
                      <a:r>
                        <a:rPr kumimoji="1" lang="ja-JP" altLang="en-US" sz="1800" dirty="0">
                          <a:solidFill>
                            <a:schemeClr val="tx1"/>
                          </a:solidFill>
                          <a:latin typeface="+mn-ea"/>
                          <a:ea typeface="+mn-ea"/>
                        </a:rPr>
                        <a:t>サーボモーター</a:t>
                      </a:r>
                      <a:r>
                        <a:rPr kumimoji="1" lang="en-US" altLang="ja-JP" sz="1800" dirty="0">
                          <a:solidFill>
                            <a:schemeClr val="tx1"/>
                          </a:solidFill>
                          <a:latin typeface="+mn-ea"/>
                          <a:ea typeface="+mn-ea"/>
                        </a:rPr>
                        <a:t>(360°)</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dirty="0">
                          <a:solidFill>
                            <a:schemeClr val="tx1"/>
                          </a:solidFill>
                          <a:latin typeface="+mn-ea"/>
                          <a:ea typeface="+mn-ea"/>
                        </a:rPr>
                        <a:t>2</a:t>
                      </a:r>
                      <a:r>
                        <a:rPr kumimoji="1" lang="ja-JP" altLang="en-US" sz="1800" dirty="0">
                          <a:solidFill>
                            <a:schemeClr val="tx1"/>
                          </a:solidFill>
                          <a:latin typeface="+mn-ea"/>
                          <a:ea typeface="+mn-ea"/>
                        </a:rPr>
                        <a:t>個</a:t>
                      </a:r>
                      <a:r>
                        <a:rPr lang="en-US" altLang="ja-JP" sz="1800" dirty="0">
                          <a:latin typeface="メイリオ" panose="020B0604030504040204" pitchFamily="50" charset="-128"/>
                          <a:ea typeface="メイリオ" panose="020B0604030504040204" pitchFamily="50" charset="-128"/>
                        </a:rPr>
                        <a:t>SG90-HV</a:t>
                      </a:r>
                      <a:r>
                        <a:rPr lang="ja-JP" altLang="en-US" sz="1800" dirty="0">
                          <a:latin typeface="メイリオ" panose="020B0604030504040204" pitchFamily="50" charset="-128"/>
                          <a:ea typeface="メイリオ" panose="020B0604030504040204" pitchFamily="50" charset="-128"/>
                        </a:rPr>
                        <a:t>等</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2143"/>
                  </a:ext>
                </a:extLst>
              </a:tr>
            </a:tbl>
          </a:graphicData>
        </a:graphic>
      </p:graphicFrame>
    </p:spTree>
    <p:extLst>
      <p:ext uri="{BB962C8B-B14F-4D97-AF65-F5344CB8AC3E}">
        <p14:creationId xmlns:p14="http://schemas.microsoft.com/office/powerpoint/2010/main" val="4253064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21743" y="258207"/>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lang="ja-JP" altLang="en-US" sz="2400" dirty="0">
                <a:solidFill>
                  <a:schemeClr val="tx1"/>
                </a:solidFill>
                <a:latin typeface="メイリオ" panose="020B0604030504040204" pitchFamily="50" charset="-128"/>
                <a:ea typeface="メイリオ" panose="020B0604030504040204" pitchFamily="50" charset="-128"/>
              </a:rPr>
              <a:t> </a:t>
            </a:r>
            <a:r>
              <a:rPr lang="en-US" altLang="ja-JP" sz="2400" dirty="0" err="1">
                <a:solidFill>
                  <a:schemeClr val="tx1"/>
                </a:solidFill>
                <a:latin typeface="メイリオ" panose="020B0604030504040204" pitchFamily="50" charset="-128"/>
                <a:ea typeface="メイリオ" panose="020B0604030504040204" pitchFamily="50" charset="-128"/>
              </a:rPr>
              <a:t>micro</a:t>
            </a:r>
            <a:r>
              <a:rPr kumimoji="1" lang="en-US" altLang="ja-JP" sz="2400" dirty="0" err="1">
                <a:solidFill>
                  <a:schemeClr val="tx1"/>
                </a:solidFill>
                <a:latin typeface="メイリオ" panose="020B0604030504040204" pitchFamily="50" charset="-128"/>
                <a:ea typeface="メイリオ" panose="020B0604030504040204" pitchFamily="50" charset="-128"/>
              </a:rPr>
              <a:t>:bit</a:t>
            </a:r>
            <a:r>
              <a:rPr kumimoji="1" lang="ja-JP" altLang="en-US" sz="2400" dirty="0">
                <a:solidFill>
                  <a:schemeClr val="tx1"/>
                </a:solidFill>
                <a:latin typeface="メイリオ" panose="020B0604030504040204" pitchFamily="50" charset="-128"/>
                <a:ea typeface="メイリオ" panose="020B0604030504040204" pitchFamily="50" charset="-128"/>
              </a:rPr>
              <a:t>の</a:t>
            </a:r>
            <a:r>
              <a:rPr lang="en-US" altLang="ja-JP" sz="2400" dirty="0">
                <a:solidFill>
                  <a:schemeClr val="tx1"/>
                </a:solidFill>
                <a:latin typeface="メイリオ" panose="020B0604030504040204" pitchFamily="50" charset="-128"/>
                <a:ea typeface="メイリオ" panose="020B0604030504040204" pitchFamily="50" charset="-128"/>
              </a:rPr>
              <a:t>JavaScript</a:t>
            </a:r>
            <a:r>
              <a:rPr lang="ja-JP" altLang="en-US" sz="2400" dirty="0">
                <a:solidFill>
                  <a:schemeClr val="tx1"/>
                </a:solidFill>
                <a:latin typeface="メイリオ" panose="020B0604030504040204" pitchFamily="50" charset="-128"/>
                <a:ea typeface="メイリオ" panose="020B0604030504040204" pitchFamily="50" charset="-128"/>
              </a:rPr>
              <a:t>ブロックエディター</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351696" y="4866968"/>
            <a:ext cx="7632056" cy="1477328"/>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Scratch</a:t>
            </a:r>
            <a:r>
              <a:rPr kumimoji="1" lang="ja-JP" altLang="en-US" dirty="0" err="1">
                <a:latin typeface="メイリオ" panose="020B0604030504040204" pitchFamily="50" charset="-128"/>
                <a:ea typeface="メイリオ" panose="020B0604030504040204" pitchFamily="50" charset="-128"/>
              </a:rPr>
              <a:t>のような</a:t>
            </a:r>
            <a:r>
              <a:rPr kumimoji="1" lang="ja-JP" altLang="en-US" dirty="0">
                <a:latin typeface="メイリオ" panose="020B0604030504040204" pitchFamily="50" charset="-128"/>
                <a:ea typeface="メイリオ" panose="020B0604030504040204" pitchFamily="50" charset="-128"/>
              </a:rPr>
              <a:t>画面でプログラムを作ることが</a:t>
            </a:r>
            <a:r>
              <a:rPr lang="ja-JP" altLang="en-US" dirty="0">
                <a:latin typeface="メイリオ" panose="020B0604030504040204" pitchFamily="50" charset="-128"/>
                <a:ea typeface="メイリオ" panose="020B0604030504040204" pitchFamily="50" charset="-128"/>
              </a:rPr>
              <a:t>できるよ。</a:t>
            </a:r>
          </a:p>
          <a:p>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Scratch</a:t>
            </a:r>
            <a:r>
              <a:rPr kumimoji="1" lang="ja-JP" altLang="en-US" dirty="0">
                <a:latin typeface="メイリオ" panose="020B0604030504040204" pitchFamily="50" charset="-128"/>
                <a:ea typeface="メイリオ" panose="020B0604030504040204" pitchFamily="50" charset="-128"/>
              </a:rPr>
              <a:t>と大きく違うことは何かな</a:t>
            </a:r>
            <a:r>
              <a:rPr kumimoji="1" lang="en-US" altLang="ja-JP" dirty="0">
                <a:latin typeface="メイリオ" panose="020B0604030504040204" pitchFamily="50" charset="-128"/>
                <a:ea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endParaRPr>
          </a:p>
          <a:p>
            <a:r>
              <a:rPr kumimoji="1" lang="en-US" altLang="ja-JP" dirty="0" err="1">
                <a:latin typeface="メイリオ" panose="020B0604030504040204" pitchFamily="50" charset="-128"/>
                <a:ea typeface="メイリオ" panose="020B0604030504040204" pitchFamily="50" charset="-128"/>
              </a:rPr>
              <a:t>Micro:bit</a:t>
            </a:r>
            <a:r>
              <a:rPr lang="ja-JP" altLang="en-US" dirty="0">
                <a:latin typeface="メイリオ" panose="020B0604030504040204" pitchFamily="50" charset="-128"/>
                <a:ea typeface="メイリオ" panose="020B0604030504040204" pitchFamily="50" charset="-128"/>
              </a:rPr>
              <a:t>を接続してない</a:t>
            </a:r>
            <a:r>
              <a:rPr lang="ja-JP" altLang="en-US" dirty="0" err="1">
                <a:latin typeface="メイリオ" panose="020B0604030504040204" pitchFamily="50" charset="-128"/>
                <a:ea typeface="メイリオ" panose="020B0604030504040204" pitchFamily="50" charset="-128"/>
              </a:rPr>
              <a:t>くても</a:t>
            </a:r>
            <a:r>
              <a:rPr lang="ja-JP" altLang="en-US" dirty="0">
                <a:latin typeface="メイリオ" panose="020B0604030504040204" pitchFamily="50" charset="-128"/>
                <a:ea typeface="メイリオ" panose="020B0604030504040204" pitchFamily="50" charset="-128"/>
              </a:rPr>
              <a:t>、画面上のシミュレータで動作を確認することができるよ。</a:t>
            </a:r>
            <a:endParaRPr kumimoji="1" lang="ja-JP" altLang="en-US"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674482" y="804834"/>
            <a:ext cx="7309270" cy="3518787"/>
          </a:xfrm>
          <a:prstGeom prst="rect">
            <a:avLst/>
          </a:prstGeom>
        </p:spPr>
      </p:pic>
      <p:sp>
        <p:nvSpPr>
          <p:cNvPr id="5" name="スライド番号プレースホルダー 4"/>
          <p:cNvSpPr>
            <a:spLocks noGrp="1"/>
          </p:cNvSpPr>
          <p:nvPr>
            <p:ph type="sldNum" sz="quarter" idx="12"/>
          </p:nvPr>
        </p:nvSpPr>
        <p:spPr/>
        <p:txBody>
          <a:bodyPr/>
          <a:lstStyle/>
          <a:p>
            <a:fld id="{B030202A-DB85-4EFC-835A-755258E4A586}" type="slidenum">
              <a:rPr kumimoji="1" lang="ja-JP" altLang="en-US" smtClean="0"/>
              <a:t>6</a:t>
            </a:fld>
            <a:endParaRPr kumimoji="1" lang="ja-JP" altLang="en-US"/>
          </a:p>
        </p:txBody>
      </p:sp>
      <p:sp>
        <p:nvSpPr>
          <p:cNvPr id="6" name="楕円 5"/>
          <p:cNvSpPr/>
          <p:nvPr/>
        </p:nvSpPr>
        <p:spPr>
          <a:xfrm>
            <a:off x="2601385" y="3830800"/>
            <a:ext cx="1333801" cy="4928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flipH="1" flipV="1">
            <a:off x="3268285" y="4323622"/>
            <a:ext cx="258686" cy="2157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675344" y="4379990"/>
            <a:ext cx="4308408" cy="646331"/>
          </a:xfrm>
          <a:prstGeom prst="rect">
            <a:avLst/>
          </a:prstGeom>
          <a:noFill/>
        </p:spPr>
        <p:txBody>
          <a:bodyPr wrap="square" rtlCol="0">
            <a:spAutoFit/>
          </a:bodyPr>
          <a:lstStyle/>
          <a:p>
            <a:r>
              <a:rPr lang="ja-JP" altLang="en-US" dirty="0">
                <a:solidFill>
                  <a:srgbClr val="FF0000"/>
                </a:solidFill>
                <a:latin typeface="メイリオ" panose="020B0604030504040204" pitchFamily="50" charset="-128"/>
                <a:ea typeface="メイリオ" panose="020B0604030504040204" pitchFamily="50" charset="-128"/>
              </a:rPr>
              <a:t>初めにプログラムの名前を入れよう。</a:t>
            </a:r>
          </a:p>
          <a:p>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81323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21743" y="338164"/>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lang="ja-JP" altLang="en-US" sz="2400" dirty="0">
                <a:solidFill>
                  <a:schemeClr val="tx1"/>
                </a:solidFill>
                <a:latin typeface="メイリオ" panose="020B0604030504040204" pitchFamily="50" charset="-128"/>
                <a:ea typeface="メイリオ" panose="020B0604030504040204" pitchFamily="50" charset="-128"/>
              </a:rPr>
              <a:t> </a:t>
            </a:r>
            <a:r>
              <a:rPr lang="en-US" altLang="ja-JP" sz="2400" dirty="0" err="1">
                <a:solidFill>
                  <a:schemeClr val="tx1"/>
                </a:solidFill>
                <a:latin typeface="メイリオ" panose="020B0604030504040204" pitchFamily="50" charset="-128"/>
                <a:ea typeface="メイリオ" panose="020B0604030504040204" pitchFamily="50" charset="-128"/>
              </a:rPr>
              <a:t>micro</a:t>
            </a:r>
            <a:r>
              <a:rPr kumimoji="1" lang="en-US" altLang="ja-JP" sz="2400" dirty="0" err="1">
                <a:solidFill>
                  <a:schemeClr val="tx1"/>
                </a:solidFill>
                <a:latin typeface="メイリオ" panose="020B0604030504040204" pitchFamily="50" charset="-128"/>
                <a:ea typeface="メイリオ" panose="020B0604030504040204" pitchFamily="50" charset="-128"/>
              </a:rPr>
              <a:t>:bit</a:t>
            </a:r>
            <a:r>
              <a:rPr kumimoji="1" lang="ja-JP" altLang="en-US" sz="2400" dirty="0">
                <a:solidFill>
                  <a:schemeClr val="tx1"/>
                </a:solidFill>
                <a:latin typeface="メイリオ" panose="020B0604030504040204" pitchFamily="50" charset="-128"/>
                <a:ea typeface="メイリオ" panose="020B0604030504040204" pitchFamily="50" charset="-128"/>
              </a:rPr>
              <a:t>の初めてのプログラム</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351696" y="5149760"/>
            <a:ext cx="7632056" cy="646331"/>
          </a:xfrm>
          <a:prstGeom prst="rect">
            <a:avLst/>
          </a:prstGeom>
          <a:noFill/>
        </p:spPr>
        <p:txBody>
          <a:bodyPr wrap="square" rtlCol="0">
            <a:spAutoFit/>
          </a:bodyPr>
          <a:lstStyle/>
          <a:p>
            <a:r>
              <a:rPr lang="ja-JP" altLang="en-US" dirty="0">
                <a:solidFill>
                  <a:srgbClr val="FF0000"/>
                </a:solidFill>
                <a:latin typeface="メイリオ" panose="020B0604030504040204" pitchFamily="50" charset="-128"/>
                <a:ea typeface="メイリオ" panose="020B0604030504040204" pitchFamily="50" charset="-128"/>
              </a:rPr>
              <a:t>自分の名前</a:t>
            </a:r>
            <a:r>
              <a:rPr lang="ja-JP" altLang="en-US" dirty="0">
                <a:latin typeface="メイリオ" panose="020B0604030504040204" pitchFamily="50" charset="-128"/>
                <a:ea typeface="メイリオ" panose="020B0604030504040204" pitchFamily="50" charset="-128"/>
              </a:rPr>
              <a:t>を</a:t>
            </a:r>
            <a:r>
              <a:rPr lang="en-US" altLang="ja-JP" dirty="0">
                <a:latin typeface="メイリオ" panose="020B0604030504040204" pitchFamily="50" charset="-128"/>
                <a:ea typeface="メイリオ" panose="020B0604030504040204" pitchFamily="50" charset="-128"/>
              </a:rPr>
              <a:t>LED</a:t>
            </a:r>
            <a:r>
              <a:rPr lang="ja-JP" altLang="en-US" dirty="0">
                <a:latin typeface="メイリオ" panose="020B0604030504040204" pitchFamily="50" charset="-128"/>
                <a:ea typeface="メイリオ" panose="020B0604030504040204" pitchFamily="50" charset="-128"/>
              </a:rPr>
              <a:t>に表示しよう</a:t>
            </a:r>
            <a:br>
              <a:rPr lang="ja-JP" altLang="en-US" dirty="0">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アルファベットだけしか使えないのでローマ字で入力</a:t>
            </a:r>
            <a:r>
              <a:rPr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7</a:t>
            </a:fld>
            <a:endParaRPr kumimoji="1" lang="ja-JP" altLang="en-US"/>
          </a:p>
        </p:txBody>
      </p:sp>
      <p:sp>
        <p:nvSpPr>
          <p:cNvPr id="7" name="対角する 2 つの角を丸めた四角形 6"/>
          <p:cNvSpPr/>
          <p:nvPr/>
        </p:nvSpPr>
        <p:spPr>
          <a:xfrm>
            <a:off x="351696" y="5782459"/>
            <a:ext cx="8366096" cy="729279"/>
          </a:xfrm>
          <a:prstGeom prst="round2Diag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solidFill>
                  <a:srgbClr val="FF0000"/>
                </a:solidFill>
                <a:latin typeface="メイリオ" panose="020B0604030504040204" pitchFamily="50" charset="-128"/>
                <a:ea typeface="メイリオ" panose="020B0604030504040204" pitchFamily="50" charset="-128"/>
              </a:rPr>
              <a:t>ワンポイント</a:t>
            </a:r>
            <a:r>
              <a:rPr lang="en-US" altLang="ja-JP" dirty="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 画面上のシミュレーター</a:t>
            </a:r>
            <a:br>
              <a:rPr lang="ja-JP" altLang="en-US" dirty="0">
                <a:solidFill>
                  <a:srgbClr val="FF0000"/>
                </a:solidFill>
                <a:latin typeface="メイリオ" panose="020B0604030504040204" pitchFamily="50" charset="-128"/>
                <a:ea typeface="メイリオ" panose="020B0604030504040204" pitchFamily="50" charset="-128"/>
              </a:rPr>
            </a:br>
            <a:r>
              <a:rPr lang="ja-JP" altLang="en-US" dirty="0">
                <a:solidFill>
                  <a:schemeClr val="tx1"/>
                </a:solidFill>
                <a:latin typeface="メイリオ" panose="020B0604030504040204" pitchFamily="50" charset="-128"/>
                <a:ea typeface="メイリオ" panose="020B0604030504040204" pitchFamily="50" charset="-128"/>
              </a:rPr>
              <a:t>画面上の</a:t>
            </a:r>
            <a:r>
              <a:rPr lang="en-US" altLang="ja-JP" dirty="0" err="1">
                <a:solidFill>
                  <a:schemeClr val="tx1"/>
                </a:solidFill>
                <a:latin typeface="メイリオ" panose="020B0604030504040204" pitchFamily="50" charset="-128"/>
                <a:ea typeface="メイリオ" panose="020B0604030504040204" pitchFamily="50" charset="-128"/>
              </a:rPr>
              <a:t>micro:bit</a:t>
            </a:r>
            <a:r>
              <a:rPr lang="ja-JP" altLang="en-US" dirty="0">
                <a:solidFill>
                  <a:schemeClr val="tx1"/>
                </a:solidFill>
                <a:latin typeface="メイリオ" panose="020B0604030504040204" pitchFamily="50" charset="-128"/>
                <a:ea typeface="メイリオ" panose="020B0604030504040204" pitchFamily="50" charset="-128"/>
              </a:rPr>
              <a:t>を操作して、予め動作を確認することができます。</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351696" y="917803"/>
            <a:ext cx="8027989" cy="3801873"/>
          </a:xfrm>
          <a:prstGeom prst="rect">
            <a:avLst/>
          </a:prstGeom>
        </p:spPr>
      </p:pic>
    </p:spTree>
    <p:extLst>
      <p:ext uri="{BB962C8B-B14F-4D97-AF65-F5344CB8AC3E}">
        <p14:creationId xmlns:p14="http://schemas.microsoft.com/office/powerpoint/2010/main" val="329017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26008" y="260818"/>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lang="ja-JP" altLang="en-US" sz="2400" dirty="0">
                <a:solidFill>
                  <a:schemeClr val="tx1"/>
                </a:solidFill>
                <a:latin typeface="メイリオ" panose="020B0604030504040204" pitchFamily="50" charset="-128"/>
                <a:ea typeface="メイリオ" panose="020B0604030504040204" pitchFamily="50" charset="-128"/>
              </a:rPr>
              <a:t> </a:t>
            </a:r>
            <a:r>
              <a:rPr lang="en-US" altLang="ja-JP" sz="2400" dirty="0" err="1">
                <a:solidFill>
                  <a:schemeClr val="tx1"/>
                </a:solidFill>
                <a:latin typeface="メイリオ" panose="020B0604030504040204" pitchFamily="50" charset="-128"/>
                <a:ea typeface="メイリオ" panose="020B0604030504040204" pitchFamily="50" charset="-128"/>
              </a:rPr>
              <a:t>micro</a:t>
            </a:r>
            <a:r>
              <a:rPr kumimoji="1" lang="en-US" altLang="ja-JP" sz="2400" dirty="0" err="1">
                <a:solidFill>
                  <a:schemeClr val="tx1"/>
                </a:solidFill>
                <a:latin typeface="メイリオ" panose="020B0604030504040204" pitchFamily="50" charset="-128"/>
                <a:ea typeface="メイリオ" panose="020B0604030504040204" pitchFamily="50" charset="-128"/>
              </a:rPr>
              <a:t>:bit</a:t>
            </a:r>
            <a:r>
              <a:rPr lang="ja-JP" altLang="en-US" sz="2400" dirty="0">
                <a:solidFill>
                  <a:schemeClr val="tx1"/>
                </a:solidFill>
                <a:latin typeface="メイリオ" panose="020B0604030504040204" pitchFamily="50" charset="-128"/>
                <a:ea typeface="メイリオ" panose="020B0604030504040204" pitchFamily="50" charset="-128"/>
              </a:rPr>
              <a:t>へプログラムを転送しよう</a:t>
            </a:r>
            <a:r>
              <a:rPr lang="en-US" altLang="ja-JP" sz="2400" dirty="0">
                <a:solidFill>
                  <a:schemeClr val="tx1"/>
                </a:solidFill>
                <a:latin typeface="メイリオ" panose="020B0604030504040204" pitchFamily="50" charset="-128"/>
                <a:ea typeface="メイリオ" panose="020B0604030504040204" pitchFamily="50" charset="-128"/>
              </a:rPr>
              <a:t>(1)</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5894331" y="3865471"/>
            <a:ext cx="2970110" cy="2031325"/>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ファイルの転送中は、</a:t>
            </a:r>
            <a:r>
              <a:rPr lang="en-US" altLang="ja-JP" dirty="0" err="1">
                <a:latin typeface="メイリオ" panose="020B0604030504040204" pitchFamily="50" charset="-128"/>
                <a:ea typeface="メイリオ" panose="020B0604030504040204" pitchFamily="50" charset="-128"/>
              </a:rPr>
              <a:t>micro:bit</a:t>
            </a:r>
            <a:r>
              <a:rPr lang="ja-JP" altLang="en-US" dirty="0">
                <a:latin typeface="メイリオ" panose="020B0604030504040204" pitchFamily="50" charset="-128"/>
                <a:ea typeface="メイリオ" panose="020B0604030504040204" pitchFamily="50" charset="-128"/>
              </a:rPr>
              <a:t>の「転送中</a:t>
            </a:r>
            <a:r>
              <a:rPr lang="en-US" altLang="ja-JP" dirty="0">
                <a:latin typeface="メイリオ" panose="020B0604030504040204" pitchFamily="50" charset="-128"/>
                <a:ea typeface="メイリオ" panose="020B0604030504040204" pitchFamily="50" charset="-128"/>
              </a:rPr>
              <a:t>LED</a:t>
            </a:r>
            <a:r>
              <a:rPr lang="ja-JP" altLang="en-US" dirty="0">
                <a:latin typeface="メイリオ" panose="020B0604030504040204" pitchFamily="50" charset="-128"/>
                <a:ea typeface="メイリオ" panose="020B0604030504040204" pitchFamily="50" charset="-128"/>
              </a:rPr>
              <a:t>」が点滅するので、点滅が終わったら転送完了だよ</a:t>
            </a:r>
            <a:r>
              <a:rPr lang="ja-JP" altLang="en-US" dirty="0">
                <a:solidFill>
                  <a:prstClr val="black"/>
                </a:solidFill>
                <a:latin typeface="メイリオ" panose="020B0604030504040204" pitchFamily="50" charset="-128"/>
                <a:ea typeface="メイリオ" panose="020B0604030504040204" pitchFamily="50" charset="-128"/>
              </a:rPr>
              <a:t>。</a:t>
            </a:r>
            <a:endParaRPr lang="en-US" altLang="ja-JP" dirty="0">
              <a:solidFill>
                <a:prstClr val="black"/>
              </a:solidFill>
              <a:latin typeface="メイリオ" panose="020B0604030504040204" pitchFamily="50" charset="-128"/>
              <a:ea typeface="メイリオ" panose="020B0604030504040204" pitchFamily="50" charset="-128"/>
            </a:endParaRPr>
          </a:p>
          <a:p>
            <a:endParaRPr kumimoji="1" lang="en-US" altLang="ja-JP" dirty="0">
              <a:solidFill>
                <a:prstClr val="black"/>
              </a:solidFill>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351696" y="942821"/>
            <a:ext cx="5343525" cy="695325"/>
          </a:xfrm>
          <a:prstGeom prst="rect">
            <a:avLst/>
          </a:prstGeom>
        </p:spPr>
      </p:pic>
      <p:sp>
        <p:nvSpPr>
          <p:cNvPr id="6" name="楕円 5"/>
          <p:cNvSpPr/>
          <p:nvPr/>
        </p:nvSpPr>
        <p:spPr>
          <a:xfrm>
            <a:off x="836677" y="921774"/>
            <a:ext cx="2319478" cy="7163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894331" y="1928588"/>
            <a:ext cx="2629183" cy="1477328"/>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ファイルを保存するダイアログがでるので、</a:t>
            </a:r>
            <a:r>
              <a:rPr lang="en-US" altLang="ja-JP" dirty="0" err="1">
                <a:latin typeface="メイリオ" panose="020B0604030504040204" pitchFamily="50" charset="-128"/>
                <a:ea typeface="メイリオ" panose="020B0604030504040204" pitchFamily="50" charset="-128"/>
              </a:rPr>
              <a:t>micro:bit</a:t>
            </a:r>
            <a:r>
              <a:rPr lang="en-US" altLang="ja-JP" dirty="0">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chibi:bit</a:t>
            </a:r>
            <a:r>
              <a:rPr lang="ja-JP" altLang="en-US" dirty="0">
                <a:latin typeface="メイリオ" panose="020B0604030504040204" pitchFamily="50" charset="-128"/>
                <a:ea typeface="メイリオ" panose="020B0604030504040204" pitchFamily="50" charset="-128"/>
              </a:rPr>
              <a:t>の装置にファイルを保存するよ</a:t>
            </a:r>
            <a:endParaRPr kumimoji="1" lang="ja-JP" altLang="en-US" dirty="0">
              <a:latin typeface="メイリオ" panose="020B0604030504040204" pitchFamily="50" charset="-128"/>
              <a:ea typeface="メイリオ" panose="020B0604030504040204" pitchFamily="50" charset="-128"/>
            </a:endParaRPr>
          </a:p>
        </p:txBody>
      </p:sp>
      <p:sp>
        <p:nvSpPr>
          <p:cNvPr id="10" name="スライド番号プレースホルダー 9"/>
          <p:cNvSpPr>
            <a:spLocks noGrp="1"/>
          </p:cNvSpPr>
          <p:nvPr>
            <p:ph type="sldNum" sz="quarter" idx="12"/>
          </p:nvPr>
        </p:nvSpPr>
        <p:spPr>
          <a:xfrm>
            <a:off x="7534934" y="10216290"/>
            <a:ext cx="2057400" cy="365125"/>
          </a:xfrm>
        </p:spPr>
        <p:txBody>
          <a:bodyPr/>
          <a:lstStyle/>
          <a:p>
            <a:fld id="{B030202A-DB85-4EFC-835A-755258E4A586}" type="slidenum">
              <a:rPr kumimoji="1" lang="ja-JP" altLang="en-US" smtClean="0"/>
              <a:t>8</a:t>
            </a:fld>
            <a:endParaRPr kumimoji="1" lang="ja-JP" altLang="en-US"/>
          </a:p>
        </p:txBody>
      </p:sp>
      <p:pic>
        <p:nvPicPr>
          <p:cNvPr id="5" name="図 4"/>
          <p:cNvPicPr>
            <a:picLocks noChangeAspect="1"/>
          </p:cNvPicPr>
          <p:nvPr/>
        </p:nvPicPr>
        <p:blipFill>
          <a:blip r:embed="rId4"/>
          <a:stretch>
            <a:fillRect/>
          </a:stretch>
        </p:blipFill>
        <p:spPr>
          <a:xfrm>
            <a:off x="626008" y="2544392"/>
            <a:ext cx="4692445" cy="3164672"/>
          </a:xfrm>
          <a:prstGeom prst="rect">
            <a:avLst/>
          </a:prstGeom>
        </p:spPr>
      </p:pic>
      <p:sp>
        <p:nvSpPr>
          <p:cNvPr id="13" name="楕円 12"/>
          <p:cNvSpPr/>
          <p:nvPr/>
        </p:nvSpPr>
        <p:spPr>
          <a:xfrm>
            <a:off x="2127175" y="5052179"/>
            <a:ext cx="2319478" cy="7163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1926771" y="1928588"/>
            <a:ext cx="457200" cy="4553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3156155" y="5940927"/>
            <a:ext cx="457200" cy="4553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833398" y="6033185"/>
            <a:ext cx="2970110"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次のページ</a:t>
            </a:r>
            <a:endParaRPr kumimoji="1" lang="en-US" altLang="ja-JP" dirty="0">
              <a:solidFill>
                <a:prstClr val="black"/>
              </a:solidFill>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049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626009" y="1408170"/>
            <a:ext cx="5317592" cy="3759673"/>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p>
        </p:txBody>
      </p:sp>
      <p:sp>
        <p:nvSpPr>
          <p:cNvPr id="15" name="スライド番号プレースホルダー 14"/>
          <p:cNvSpPr>
            <a:spLocks noGrp="1"/>
          </p:cNvSpPr>
          <p:nvPr>
            <p:ph type="sldNum" sz="quarter" idx="12"/>
          </p:nvPr>
        </p:nvSpPr>
        <p:spPr>
          <a:xfrm>
            <a:off x="6443202" y="654535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335042" y="643528"/>
            <a:ext cx="8318091" cy="4524315"/>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メイリオ" panose="020B0604030504040204" pitchFamily="50" charset="-128"/>
                <a:ea typeface="メイリオ" panose="020B0604030504040204" pitchFamily="50" charset="-128"/>
              </a:rPr>
              <a:t>マイクロビットの保存ダイアログが開くので、保存先を</a:t>
            </a:r>
            <a:r>
              <a:rPr lang="en-US" altLang="ja-JP" sz="1600" dirty="0">
                <a:solidFill>
                  <a:prstClr val="black"/>
                </a:solidFill>
                <a:latin typeface="メイリオ" panose="020B0604030504040204" pitchFamily="50" charset="-128"/>
                <a:ea typeface="メイリオ" panose="020B0604030504040204" pitchFamily="50" charset="-128"/>
              </a:rPr>
              <a:t>MICROBIT</a:t>
            </a:r>
            <a:r>
              <a:rPr lang="ja-JP" altLang="en-US" sz="1600" dirty="0">
                <a:solidFill>
                  <a:prstClr val="black"/>
                </a:solidFill>
                <a:latin typeface="メイリオ" panose="020B0604030504040204" pitchFamily="50" charset="-128"/>
                <a:ea typeface="メイリオ" panose="020B0604030504040204" pitchFamily="50" charset="-128"/>
              </a:rPr>
              <a:t>にしてから保存</a:t>
            </a:r>
            <a:b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b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b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b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b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b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b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b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b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b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b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b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b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b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b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b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0" name="直線矢印コネクタ 9"/>
          <p:cNvCxnSpPr/>
          <p:nvPr/>
        </p:nvCxnSpPr>
        <p:spPr>
          <a:xfrm flipH="1">
            <a:off x="2002177" y="3166299"/>
            <a:ext cx="1622766" cy="66023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793808" y="2889696"/>
            <a:ext cx="3064185" cy="369332"/>
          </a:xfrm>
          <a:prstGeom prst="rect">
            <a:avLst/>
          </a:prstGeom>
          <a:solidFill>
            <a:schemeClr val="bg1"/>
          </a:solidFill>
          <a:ln w="15875">
            <a:solidFill>
              <a:schemeClr val="tx1"/>
            </a:solidFill>
          </a:ln>
        </p:spPr>
        <p:txBody>
          <a:bodyPr wrap="square" rtlCol="0">
            <a:spAutoFit/>
          </a:bodyPr>
          <a:lstStyle/>
          <a:p>
            <a:r>
              <a:rPr lang="ja-JP" altLang="en-US" dirty="0">
                <a:latin typeface="メイリオ" panose="020B0604030504040204" pitchFamily="50" charset="-128"/>
                <a:ea typeface="メイリオ" panose="020B0604030504040204" pitchFamily="50" charset="-128"/>
              </a:rPr>
              <a:t>保存先を</a:t>
            </a:r>
            <a:r>
              <a:rPr lang="en-US" altLang="ja-JP" dirty="0" err="1">
                <a:latin typeface="メイリオ" panose="020B0604030504040204" pitchFamily="50" charset="-128"/>
                <a:ea typeface="メイリオ" panose="020B0604030504040204" pitchFamily="50" charset="-128"/>
              </a:rPr>
              <a:t>micro:bit</a:t>
            </a:r>
            <a:r>
              <a:rPr lang="ja-JP" altLang="en-US" dirty="0">
                <a:latin typeface="メイリオ" panose="020B0604030504040204" pitchFamily="50" charset="-128"/>
                <a:ea typeface="メイリオ" panose="020B0604030504040204" pitchFamily="50" charset="-128"/>
              </a:rPr>
              <a:t>にする。</a:t>
            </a:r>
            <a:endParaRPr kumimoji="1" lang="ja-JP" altLang="en-US" dirty="0">
              <a:latin typeface="メイリオ" panose="020B0604030504040204" pitchFamily="50" charset="-128"/>
              <a:ea typeface="メイリオ" panose="020B0604030504040204" pitchFamily="50" charset="-128"/>
            </a:endParaRPr>
          </a:p>
        </p:txBody>
      </p:sp>
      <p:sp>
        <p:nvSpPr>
          <p:cNvPr id="13" name="対角する 2 つの角を丸めた四角形 12"/>
          <p:cNvSpPr/>
          <p:nvPr/>
        </p:nvSpPr>
        <p:spPr>
          <a:xfrm>
            <a:off x="335042" y="5429584"/>
            <a:ext cx="8366096" cy="981689"/>
          </a:xfrm>
          <a:prstGeom prst="round2Diag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solidFill>
                  <a:srgbClr val="FF0000"/>
                </a:solidFill>
                <a:latin typeface="メイリオ" panose="020B0604030504040204" pitchFamily="50" charset="-128"/>
                <a:ea typeface="メイリオ" panose="020B0604030504040204" pitchFamily="50" charset="-128"/>
              </a:rPr>
              <a:t>ワンポイント</a:t>
            </a:r>
            <a:r>
              <a:rPr lang="en-US" altLang="ja-JP" dirty="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 パソコンから外しても動く</a:t>
            </a:r>
            <a:br>
              <a:rPr lang="ja-JP" altLang="en-US" dirty="0">
                <a:solidFill>
                  <a:srgbClr val="FF0000"/>
                </a:solidFill>
                <a:latin typeface="メイリオ" panose="020B0604030504040204" pitchFamily="50" charset="-128"/>
                <a:ea typeface="メイリオ" panose="020B0604030504040204" pitchFamily="50" charset="-128"/>
              </a:rPr>
            </a:br>
            <a:r>
              <a:rPr lang="en-US" altLang="ja-JP" dirty="0" err="1">
                <a:solidFill>
                  <a:schemeClr val="tx1"/>
                </a:solidFill>
                <a:latin typeface="メイリオ" panose="020B0604030504040204" pitchFamily="50" charset="-128"/>
                <a:ea typeface="メイリオ" panose="020B0604030504040204" pitchFamily="50" charset="-128"/>
              </a:rPr>
              <a:t>micro:bit</a:t>
            </a:r>
            <a:r>
              <a:rPr lang="ja-JP" altLang="en-US" dirty="0">
                <a:solidFill>
                  <a:schemeClr val="tx1"/>
                </a:solidFill>
                <a:latin typeface="メイリオ" panose="020B0604030504040204" pitchFamily="50" charset="-128"/>
                <a:ea typeface="メイリオ" panose="020B0604030504040204" pitchFamily="50" charset="-128"/>
              </a:rPr>
              <a:t>は単独のコンピュータです。電池をつなぐと、パソコンから外しても動くよ。</a:t>
            </a:r>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リセットボタンで初めから実行するよ</a:t>
            </a:r>
            <a:r>
              <a:rPr lang="en-US" altLang="ja-JP" dirty="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4" name="角丸四角形 13"/>
          <p:cNvSpPr/>
          <p:nvPr/>
        </p:nvSpPr>
        <p:spPr>
          <a:xfrm>
            <a:off x="626008" y="260818"/>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lang="ja-JP" altLang="en-US" sz="2400" dirty="0">
                <a:solidFill>
                  <a:schemeClr val="tx1"/>
                </a:solidFill>
                <a:latin typeface="メイリオ" panose="020B0604030504040204" pitchFamily="50" charset="-128"/>
                <a:ea typeface="メイリオ" panose="020B0604030504040204" pitchFamily="50" charset="-128"/>
              </a:rPr>
              <a:t> </a:t>
            </a:r>
            <a:r>
              <a:rPr lang="en-US" altLang="ja-JP" sz="2400" dirty="0" err="1">
                <a:solidFill>
                  <a:schemeClr val="tx1"/>
                </a:solidFill>
                <a:latin typeface="メイリオ" panose="020B0604030504040204" pitchFamily="50" charset="-128"/>
                <a:ea typeface="メイリオ" panose="020B0604030504040204" pitchFamily="50" charset="-128"/>
              </a:rPr>
              <a:t>micro</a:t>
            </a:r>
            <a:r>
              <a:rPr kumimoji="1" lang="en-US" altLang="ja-JP" sz="2400" dirty="0" err="1">
                <a:solidFill>
                  <a:schemeClr val="tx1"/>
                </a:solidFill>
                <a:latin typeface="メイリオ" panose="020B0604030504040204" pitchFamily="50" charset="-128"/>
                <a:ea typeface="メイリオ" panose="020B0604030504040204" pitchFamily="50" charset="-128"/>
              </a:rPr>
              <a:t>:bit</a:t>
            </a:r>
            <a:r>
              <a:rPr lang="ja-JP" altLang="en-US" sz="2400" dirty="0">
                <a:solidFill>
                  <a:schemeClr val="tx1"/>
                </a:solidFill>
                <a:latin typeface="メイリオ" panose="020B0604030504040204" pitchFamily="50" charset="-128"/>
                <a:ea typeface="メイリオ" panose="020B0604030504040204" pitchFamily="50" charset="-128"/>
              </a:rPr>
              <a:t>へプログラムを転送しよう</a:t>
            </a:r>
            <a:r>
              <a:rPr lang="en-US" altLang="ja-JP" sz="2400" dirty="0">
                <a:solidFill>
                  <a:schemeClr val="tx1"/>
                </a:solidFill>
                <a:latin typeface="メイリオ" panose="020B0604030504040204" pitchFamily="50" charset="-128"/>
                <a:ea typeface="メイリオ" panose="020B0604030504040204" pitchFamily="50" charset="-128"/>
              </a:rPr>
              <a:t>(1)</a:t>
            </a:r>
            <a:endParaRPr kumimoji="1" lang="ja-JP" altLang="en-US" sz="2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620832" y="3638292"/>
            <a:ext cx="1381345" cy="376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8490363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15875">
          <a:solidFill>
            <a:schemeClr val="tx1"/>
          </a:solidFill>
        </a:ln>
      </a:spPr>
      <a:bodyPr wrap="square" rtlCol="0">
        <a:spAutoFit/>
      </a:bodyPr>
      <a:lstStyle>
        <a:defPPr>
          <a:defRPr kumimoji="1" dirty="0" smtClean="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9784</TotalTime>
  <Words>7185</Words>
  <Application>Microsoft Office PowerPoint</Application>
  <PresentationFormat>画面に合わせる (4:3)</PresentationFormat>
  <Paragraphs>889</Paragraphs>
  <Slides>52</Slides>
  <Notes>48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52</vt:i4>
      </vt:variant>
    </vt:vector>
  </HeadingPairs>
  <TitlesOfParts>
    <vt:vector size="58" baseType="lpstr">
      <vt:lpstr>メイリオ</vt:lpstr>
      <vt:lpstr>游ゴシック</vt:lpstr>
      <vt:lpstr>游ゴシック Light</vt:lpstr>
      <vt:lpstr>游明朝</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サーボモーターの接続</vt:lpstr>
      <vt:lpstr>PowerPoint プレゼンテーション</vt:lpstr>
      <vt:lpstr>サーボモーターとmicro:bitの接続</vt:lpstr>
      <vt:lpstr>micro:bitのプログラム(普通/360度)</vt:lpstr>
      <vt:lpstr>ロボシャークの情報</vt:lpstr>
      <vt:lpstr>micro:bitのプログラム(360度)</vt:lpstr>
      <vt:lpstr>PowerPoint プレゼンテーション</vt:lpstr>
      <vt:lpstr>HiLetgo L9110S Hブリッジ モータ ドライバ</vt:lpstr>
      <vt:lpstr>モータ ドライバ配線例 (簡易版)</vt:lpstr>
      <vt:lpstr>micro:bitの端子の状態と動作</vt:lpstr>
      <vt:lpstr>micro:bit サンプルプログラム</vt:lpstr>
      <vt:lpstr>補足:主要部品(加工後) 100均のマットを使うとボディを簡単に作れるよ</vt:lpstr>
      <vt:lpstr>補足:完成状態: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コード忍者の里</dc:title>
  <dc:creator>gohome8</dc:creator>
  <cp:lastModifiedBy>Ota Go</cp:lastModifiedBy>
  <cp:revision>355</cp:revision>
  <cp:lastPrinted>2018-08-05T21:40:06Z</cp:lastPrinted>
  <dcterms:created xsi:type="dcterms:W3CDTF">2017-03-15T01:59:13Z</dcterms:created>
  <dcterms:modified xsi:type="dcterms:W3CDTF">2025-07-26T23:05:00Z</dcterms:modified>
</cp:coreProperties>
</file>