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524" r:id="rId3"/>
    <p:sldId id="258" r:id="rId4"/>
    <p:sldId id="261" r:id="rId5"/>
    <p:sldId id="264" r:id="rId6"/>
    <p:sldId id="265" r:id="rId7"/>
    <p:sldId id="259" r:id="rId8"/>
    <p:sldId id="260" r:id="rId9"/>
    <p:sldId id="266" r:id="rId10"/>
    <p:sldId id="267" r:id="rId11"/>
    <p:sldId id="268" r:id="rId12"/>
    <p:sldId id="290" r:id="rId13"/>
    <p:sldId id="289" r:id="rId14"/>
    <p:sldId id="525" r:id="rId15"/>
    <p:sldId id="508" r:id="rId16"/>
    <p:sldId id="515" r:id="rId17"/>
    <p:sldId id="518" r:id="rId18"/>
    <p:sldId id="519" r:id="rId19"/>
    <p:sldId id="516" r:id="rId20"/>
    <p:sldId id="517" r:id="rId21"/>
    <p:sldId id="526" r:id="rId22"/>
    <p:sldId id="520" r:id="rId23"/>
    <p:sldId id="511" r:id="rId24"/>
    <p:sldId id="262" r:id="rId25"/>
    <p:sldId id="509" r:id="rId26"/>
    <p:sldId id="491" r:id="rId27"/>
    <p:sldId id="510" r:id="rId28"/>
    <p:sldId id="490" r:id="rId29"/>
    <p:sldId id="501" r:id="rId30"/>
    <p:sldId id="512" r:id="rId31"/>
    <p:sldId id="513" r:id="rId32"/>
    <p:sldId id="503" r:id="rId33"/>
    <p:sldId id="521" r:id="rId34"/>
    <p:sldId id="527" r:id="rId35"/>
    <p:sldId id="514" r:id="rId36"/>
    <p:sldId id="292" r:id="rId37"/>
    <p:sldId id="313" r:id="rId38"/>
    <p:sldId id="316" r:id="rId39"/>
    <p:sldId id="523" r:id="rId40"/>
    <p:sldId id="522" r:id="rId41"/>
    <p:sldId id="287" r:id="rId4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797600744906636"/>
          <c:y val="0.1050056352516183"/>
          <c:w val="0.58017738649357109"/>
          <c:h val="0.843460470561262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P大区分!$E$9:$E$16</c:f>
              <c:strCache>
                <c:ptCount val="8"/>
                <c:pt idx="0">
                  <c:v>知識_1:情報社会の問題解決</c:v>
                </c:pt>
                <c:pt idx="1">
                  <c:v>知識_2:コミュニケーションと情報デザイン</c:v>
                </c:pt>
                <c:pt idx="2">
                  <c:v>知識_3:コンピュータとプログラミング</c:v>
                </c:pt>
                <c:pt idx="3">
                  <c:v>知識_4:情報通信ネットワークとデータの活用</c:v>
                </c:pt>
                <c:pt idx="4">
                  <c:v>応用_1:情報社会の問題解決</c:v>
                </c:pt>
                <c:pt idx="5">
                  <c:v>応用_2:コミュニケーションと情報デザイン</c:v>
                </c:pt>
                <c:pt idx="6">
                  <c:v>応用_3:コンピュータとプログラミング</c:v>
                </c:pt>
                <c:pt idx="7">
                  <c:v>応用_4:情報通信ネットワークとデータの活用</c:v>
                </c:pt>
              </c:strCache>
            </c:strRef>
          </c:cat>
          <c:val>
            <c:numRef>
              <c:f>P大区分!$F$9:$F$16</c:f>
              <c:numCache>
                <c:formatCode>General</c:formatCode>
                <c:ptCount val="8"/>
                <c:pt idx="0">
                  <c:v>45</c:v>
                </c:pt>
                <c:pt idx="1">
                  <c:v>49</c:v>
                </c:pt>
                <c:pt idx="2">
                  <c:v>13</c:v>
                </c:pt>
                <c:pt idx="3">
                  <c:v>49</c:v>
                </c:pt>
                <c:pt idx="4">
                  <c:v>1</c:v>
                </c:pt>
                <c:pt idx="5">
                  <c:v>12</c:v>
                </c:pt>
                <c:pt idx="6">
                  <c:v>98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2-4D7D-AE1B-706EEF99FC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08783840"/>
        <c:axId val="508787120"/>
      </c:barChart>
      <c:catAx>
        <c:axId val="508783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508787120"/>
        <c:crosses val="autoZero"/>
        <c:auto val="1"/>
        <c:lblAlgn val="ctr"/>
        <c:lblOffset val="100"/>
        <c:noMultiLvlLbl val="0"/>
      </c:catAx>
      <c:valAx>
        <c:axId val="508787120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50878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4AF2B5-B467-FD60-C568-D0EBC1AE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BD46CCA-D4F4-BC95-93D5-FB31069D6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E06322-E6FE-660C-734E-B64C33F0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500FBA-D3D1-E3D5-CAF9-683E3E68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BACDBC-F14E-6FE8-A98E-358893F04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2006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3634C9-4E78-D2B0-C9A0-E5F398E93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A95B54-BBFF-2A42-E9B7-19D93F7B8F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063D48-64CC-1B49-A469-74A226E1B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A26394-F738-D8B7-2F2F-FF5FFFCB5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9F006-FED5-05F6-A863-C3CA40FB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00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33414AA0-92C0-13F3-FDE9-E445401FB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56DB935-3AF1-67DC-849B-836F6663F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32A389-CF5B-8BCB-133E-A9AEA09E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0A2D66E-28D1-2042-F5D3-6ECBEFF3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487B02-32BB-FFBA-92F2-ADE4A3DC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10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8CA607-86F0-5DFF-DAE2-6699060F8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D8CB36-2796-1EAC-37CA-DCD13360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6A8047-E229-B600-AD97-3EB7BDA8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8F8EB3-B636-A2E3-A406-B6BDDCD8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DF24FE-DB48-0CF1-B4BF-15D1B6EB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74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C5C669-1AD6-95CE-93CE-92CC410B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DEDB41-ED71-FFD7-D469-2255F1CF4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FD0933A-1B80-55B5-A2D1-3BE672E5C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3014FD-B5AB-91B9-8093-8F4795789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C26B51-BAD8-5934-B070-4A554DC5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843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5A6046-8510-622C-74C4-F0E2F18A5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34E72E-84CA-85EF-B0EC-E6AABEB63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1672629-A14D-1DB4-BE06-1293ADA49B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53CE88-929E-5585-50AF-E99DF7EDA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5B590A-A839-E3D8-97EE-A50C15AB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C0580E-D0D4-8147-895B-276F6E250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5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3F5373-7D5C-918E-2308-C4E2E2FCF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1FD023-39BE-258E-6FDA-D33017533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A26DEE-553D-575E-BA87-4734B06DF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3A56BE5-137F-0AE4-6932-881BAA5EEC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2A43AE-DA43-17FB-46C0-7C2A3F6B9B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A6C2CCF-0028-7AD7-0A2B-19B5617E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1EB6386-978A-2D9D-0C7F-E7D80069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1219739-9854-BB69-51F9-CB83CEFF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80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FEDC5B-6420-6F55-7759-F8F22A639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DDB4FA-FF18-BBE9-81B5-298324863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477CDA-EA4D-82D5-1F92-AF11B74C0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80191D-C177-B1AE-E7D0-1DF63F4C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385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94E52D7-DAAC-5E2C-29E9-FE0AE7AB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36DCACD-929B-C07F-D79D-1A2A4638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8E1060-6D07-0809-F297-E5515BF5D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822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F0DB3D-CB2C-0D49-BE96-19DE26060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267E6C-FCE9-1DDB-6D3A-59615E56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72E88C-0229-4886-0736-238BEE8A9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6DCA932-B4CF-53D0-DD85-70A76B898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503DE6B-60CD-53C5-B08F-449040B34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386F16-2C5B-FC50-E726-0CB00806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497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EAA6FF-9E1A-4DD2-D52A-359E15202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B805D28-FE56-4F43-AB0E-07908189B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8104196-FA56-4882-F18C-12BF75AF9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D726CF-384E-5E47-D2C8-FAA4378D1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E2BD3-0CA5-874A-A515-588FD7E5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A8AAB14-659C-2318-C69C-0A9F855B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89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5C1D96F-E8E0-E92F-CCE3-61B6C07A6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CCA09BC-8C5A-015C-2DA2-AE802FC0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A0BCEA0-BA94-7CFF-A4CC-F62D0504A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E107-7310-4E04-9A85-4793BBF1D078}" type="datetimeFigureOut">
              <a:rPr kumimoji="1" lang="ja-JP" altLang="en-US" smtClean="0"/>
              <a:t>2023/4/2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CD0E1E-0962-36DC-5643-8050AEAD01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993363-88C8-883E-EC90-34AB73F51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6DB68-D3DB-4267-AE6F-A88B2AF74E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68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93" y="3219940"/>
            <a:ext cx="4448175" cy="3324225"/>
          </a:xfrm>
          <a:prstGeom prst="rect">
            <a:avLst/>
          </a:prstGeom>
          <a:effectLst>
            <a:softEdge rad="254000"/>
          </a:effectLst>
        </p:spPr>
      </p:pic>
      <p:sp>
        <p:nvSpPr>
          <p:cNvPr id="3" name="テキスト ボックス 2"/>
          <p:cNvSpPr txBox="1"/>
          <p:nvPr/>
        </p:nvSpPr>
        <p:spPr>
          <a:xfrm>
            <a:off x="507076" y="399012"/>
            <a:ext cx="639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高校 情報科 オリエンテーション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64029" y="967301"/>
            <a:ext cx="6683433" cy="1077218"/>
          </a:xfrm>
          <a:prstGeom prst="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高校 情報科 </a:t>
            </a:r>
            <a:b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オリエンテーション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6901578" y="6361603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z="180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fld>
            <a:endParaRPr kumimoji="1" lang="ja-JP" altLang="en-US" sz="18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雲形吹き出し 17"/>
          <p:cNvSpPr/>
          <p:nvPr/>
        </p:nvSpPr>
        <p:spPr>
          <a:xfrm>
            <a:off x="218070" y="2316183"/>
            <a:ext cx="4470666" cy="1902468"/>
          </a:xfrm>
          <a:prstGeom prst="cloudCallout">
            <a:avLst>
              <a:gd name="adj1" fmla="val 35863"/>
              <a:gd name="adj2" fmla="val 5638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で将来、今ある仕事の半分が無くなくなるって本当</a:t>
            </a:r>
          </a:p>
        </p:txBody>
      </p:sp>
      <p:sp>
        <p:nvSpPr>
          <p:cNvPr id="19" name="雲形吹き出し 18"/>
          <p:cNvSpPr/>
          <p:nvPr/>
        </p:nvSpPr>
        <p:spPr>
          <a:xfrm>
            <a:off x="4782981" y="2316183"/>
            <a:ext cx="4237193" cy="1902468"/>
          </a:xfrm>
          <a:prstGeom prst="cloudCallout">
            <a:avLst>
              <a:gd name="adj1" fmla="val -37397"/>
              <a:gd name="adj2" fmla="val 56386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年の共通テストで情報がはいるけど、どうするの</a:t>
            </a:r>
          </a:p>
        </p:txBody>
      </p:sp>
    </p:spTree>
    <p:extLst>
      <p:ext uri="{BB962C8B-B14F-4D97-AF65-F5344CB8AC3E}">
        <p14:creationId xmlns:p14="http://schemas.microsoft.com/office/powerpoint/2010/main" val="373156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318" y="285268"/>
            <a:ext cx="6172200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ea typeface="メイリオ" panose="020B0604030504040204" pitchFamily="50" charset="-128"/>
              </a:rPr>
              <a:t>加速する</a:t>
            </a:r>
            <a:r>
              <a:rPr lang="en-US" altLang="ja-JP" sz="3600" dirty="0">
                <a:ea typeface="メイリオ" panose="020B0604030504040204" pitchFamily="50" charset="-128"/>
              </a:rPr>
              <a:t>AI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51318" y="1078504"/>
            <a:ext cx="8072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ChatGPT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05C11DE-DF4C-697B-A02C-4F0B073FA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3" y="1911806"/>
            <a:ext cx="5734850" cy="386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1293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630785" y="6150080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41960" y="367478"/>
            <a:ext cx="6172200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ea typeface="メイリオ" panose="020B0604030504040204" pitchFamily="50" charset="-128"/>
              </a:rPr>
              <a:t>教育も変化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1264" y="719847"/>
            <a:ext cx="5365511" cy="4295651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AC6C7A-2728-24DD-1F53-435E103FB852}"/>
              </a:ext>
            </a:extLst>
          </p:cNvPr>
          <p:cNvSpPr txBox="1"/>
          <p:nvPr/>
        </p:nvSpPr>
        <p:spPr>
          <a:xfrm>
            <a:off x="5169895" y="367478"/>
            <a:ext cx="411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徒弟制度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職場やコミュニティの中で教育</a:t>
            </a:r>
            <a:endParaRPr kumimoji="1"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模写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試行錯誤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508CA5-39BE-2A94-1D6F-50225BA6E49E}"/>
              </a:ext>
            </a:extLst>
          </p:cNvPr>
          <p:cNvSpPr txBox="1"/>
          <p:nvPr/>
        </p:nvSpPr>
        <p:spPr>
          <a:xfrm>
            <a:off x="4967264" y="4443407"/>
            <a:ext cx="411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公的教育の登場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b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共通の知識の提供による</a:t>
            </a: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大量の労働者の育成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定型的な作業</a:t>
            </a: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教師中心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CDAE247-F534-3D3D-272F-9E6E9996D72B}"/>
              </a:ext>
            </a:extLst>
          </p:cNvPr>
          <p:cNvSpPr txBox="1"/>
          <p:nvPr/>
        </p:nvSpPr>
        <p:spPr>
          <a:xfrm>
            <a:off x="269476" y="3748360"/>
            <a:ext cx="411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世紀の教育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b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知識獲得のスキル</a:t>
            </a: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行動・社会的なスキル</a:t>
            </a:r>
          </a:p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思考・創造性</a:t>
            </a: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生徒中心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29A4B77-0673-7147-B131-D9B70E8AB710}"/>
              </a:ext>
            </a:extLst>
          </p:cNvPr>
          <p:cNvSpPr/>
          <p:nvPr/>
        </p:nvSpPr>
        <p:spPr>
          <a:xfrm>
            <a:off x="269476" y="3566160"/>
            <a:ext cx="3625868" cy="2583920"/>
          </a:xfrm>
          <a:prstGeom prst="roundRect">
            <a:avLst>
              <a:gd name="adj" fmla="val 1330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087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2715" y="598825"/>
            <a:ext cx="850231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思考力や活用力を測る問題の重視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知識と知識を組み合わせ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、または比較させて解答させる問題　資料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より････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ある知識をもとに、何かを推測させて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解答させる問題　結果は○○だが その中で････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・答えが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0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つに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定まらない問題、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最初の解答が次の解答の根拠になる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答えを導くプロセス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過程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そのもの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をマークまたは記述　ある実験の結果、○○となったが････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実用的文章、身近な題材、地域の課題から出題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学校の授業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探究学習や課題研究など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を場面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として想定させた出題　社会や理科で出題多し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日常的な出来事や題材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の活用を意識した出題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・会話や討論、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新聞記事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などを題材にした出題　省庁の白書、六法全書なども出題として想定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 センター試験で問われてきた知識はもちろん問われる！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・センター試験は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「学校で習得した知識が身についているかどうか」</a:t>
            </a:r>
            <a:b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・教科書に登場する知識の習得は前提条件！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2715" y="144379"/>
            <a:ext cx="753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変わる大学入学共通テスト</a:t>
            </a:r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28360" y="6425125"/>
            <a:ext cx="4186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引用元</a:t>
            </a:r>
            <a:r>
              <a:rPr kumimoji="1" lang="en-US" altLang="ja-JP" dirty="0"/>
              <a:t>: </a:t>
            </a:r>
            <a:r>
              <a:rPr kumimoji="1" lang="ja-JP" altLang="en-US" dirty="0"/>
              <a:t>代々木ゼミナール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サイト</a:t>
            </a:r>
          </a:p>
        </p:txBody>
      </p:sp>
    </p:spTree>
    <p:extLst>
      <p:ext uri="{BB962C8B-B14F-4D97-AF65-F5344CB8AC3E}">
        <p14:creationId xmlns:p14="http://schemas.microsoft.com/office/powerpoint/2010/main" val="2720831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5807C5E-EE55-B1B5-04C9-7E91762C7290}"/>
              </a:ext>
            </a:extLst>
          </p:cNvPr>
          <p:cNvSpPr/>
          <p:nvPr/>
        </p:nvSpPr>
        <p:spPr>
          <a:xfrm>
            <a:off x="1459308" y="687990"/>
            <a:ext cx="7495695" cy="3406637"/>
          </a:xfrm>
          <a:prstGeom prst="roundRect">
            <a:avLst>
              <a:gd name="adj" fmla="val 827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790C183-4F89-6140-162C-8272D4892C26}"/>
              </a:ext>
            </a:extLst>
          </p:cNvPr>
          <p:cNvSpPr/>
          <p:nvPr/>
        </p:nvSpPr>
        <p:spPr>
          <a:xfrm>
            <a:off x="950967" y="4443781"/>
            <a:ext cx="8107969" cy="21662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925336" y="6335641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ja-JP" sz="1400" dirty="0"/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45168" y="255292"/>
            <a:ext cx="556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記憶・知識のレベル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楕円 11"/>
          <p:cNvSpPr/>
          <p:nvPr/>
        </p:nvSpPr>
        <p:spPr>
          <a:xfrm>
            <a:off x="1105591" y="5439746"/>
            <a:ext cx="1828800" cy="5935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意味知識</a:t>
            </a:r>
          </a:p>
        </p:txBody>
      </p:sp>
      <p:sp>
        <p:nvSpPr>
          <p:cNvPr id="14" name="楕円 13"/>
          <p:cNvSpPr/>
          <p:nvPr/>
        </p:nvSpPr>
        <p:spPr>
          <a:xfrm>
            <a:off x="2619255" y="4637171"/>
            <a:ext cx="1828800" cy="5935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意味知識</a:t>
            </a:r>
          </a:p>
        </p:txBody>
      </p:sp>
      <p:sp>
        <p:nvSpPr>
          <p:cNvPr id="15" name="楕円 14"/>
          <p:cNvSpPr/>
          <p:nvPr/>
        </p:nvSpPr>
        <p:spPr>
          <a:xfrm>
            <a:off x="4797942" y="4637171"/>
            <a:ext cx="1828800" cy="5935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意味知識</a:t>
            </a:r>
          </a:p>
        </p:txBody>
      </p:sp>
      <p:sp>
        <p:nvSpPr>
          <p:cNvPr id="16" name="楕円 15"/>
          <p:cNvSpPr/>
          <p:nvPr/>
        </p:nvSpPr>
        <p:spPr>
          <a:xfrm>
            <a:off x="6007768" y="5350801"/>
            <a:ext cx="1828800" cy="5935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意味知識</a:t>
            </a:r>
          </a:p>
        </p:txBody>
      </p:sp>
      <p:sp>
        <p:nvSpPr>
          <p:cNvPr id="13" name="楕円 12"/>
          <p:cNvSpPr/>
          <p:nvPr/>
        </p:nvSpPr>
        <p:spPr>
          <a:xfrm>
            <a:off x="1500820" y="3132221"/>
            <a:ext cx="1828800" cy="5935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上位知識</a:t>
            </a:r>
          </a:p>
        </p:txBody>
      </p:sp>
      <p:cxnSp>
        <p:nvCxnSpPr>
          <p:cNvPr id="6" name="直線矢印コネクタ 5"/>
          <p:cNvCxnSpPr>
            <a:stCxn id="13" idx="4"/>
          </p:cNvCxnSpPr>
          <p:nvPr/>
        </p:nvCxnSpPr>
        <p:spPr>
          <a:xfrm flipH="1">
            <a:off x="2211184" y="3725779"/>
            <a:ext cx="204036" cy="17139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2907571" y="3725779"/>
            <a:ext cx="376707" cy="911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楕円 18"/>
          <p:cNvSpPr/>
          <p:nvPr/>
        </p:nvSpPr>
        <p:spPr>
          <a:xfrm>
            <a:off x="7126203" y="4571766"/>
            <a:ext cx="1828800" cy="5935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意味知識</a:t>
            </a:r>
          </a:p>
        </p:txBody>
      </p:sp>
      <p:sp>
        <p:nvSpPr>
          <p:cNvPr id="21" name="楕円 20"/>
          <p:cNvSpPr/>
          <p:nvPr/>
        </p:nvSpPr>
        <p:spPr>
          <a:xfrm>
            <a:off x="3536374" y="966815"/>
            <a:ext cx="1828800" cy="5935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メタ知識</a:t>
            </a: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6007768" y="3660374"/>
            <a:ext cx="559969" cy="911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>
            <a:off x="2770402" y="1525658"/>
            <a:ext cx="1097610" cy="16065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7414519" y="3660374"/>
            <a:ext cx="376707" cy="91139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V="1">
            <a:off x="206753" y="4170682"/>
            <a:ext cx="8723014" cy="4812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3085233" y="2698805"/>
            <a:ext cx="33622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意味知識を統合する物</a:t>
            </a:r>
          </a:p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・知識の関連</a:t>
            </a:r>
          </a:p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・知識の実体</a:t>
            </a:r>
          </a:p>
          <a:p>
            <a:r>
              <a: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・意味知識の共通的な概念</a:t>
            </a:r>
          </a:p>
        </p:txBody>
      </p:sp>
      <p:cxnSp>
        <p:nvCxnSpPr>
          <p:cNvPr id="27" name="直線コネクタ 26"/>
          <p:cNvCxnSpPr/>
          <p:nvPr/>
        </p:nvCxnSpPr>
        <p:spPr>
          <a:xfrm flipV="1">
            <a:off x="206753" y="2315910"/>
            <a:ext cx="8723014" cy="4812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楕円 27"/>
          <p:cNvSpPr/>
          <p:nvPr/>
        </p:nvSpPr>
        <p:spPr>
          <a:xfrm>
            <a:off x="6160168" y="3219216"/>
            <a:ext cx="1828800" cy="59355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上位知識</a:t>
            </a: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4742061" y="1581884"/>
            <a:ext cx="1884681" cy="1737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609341" y="687991"/>
            <a:ext cx="31096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知識を獲得・活用する</a:t>
            </a:r>
          </a:p>
          <a:p>
            <a:r>
              <a:rPr kumimoji="1" lang="ja-JP" altLang="en-US" sz="2000" b="1" dirty="0"/>
              <a:t>・問題解決</a:t>
            </a:r>
            <a:endParaRPr kumimoji="1" lang="en-US" altLang="ja-JP" sz="2000" b="1" dirty="0"/>
          </a:p>
          <a:p>
            <a:r>
              <a:rPr kumimoji="1" lang="ja-JP" altLang="en-US" sz="2000" b="1" dirty="0"/>
              <a:t>・計画実行</a:t>
            </a:r>
          </a:p>
          <a:p>
            <a:r>
              <a:rPr kumimoji="1" lang="ja-JP" altLang="en-US" sz="2000" b="1" dirty="0"/>
              <a:t>・勉強方法</a:t>
            </a:r>
          </a:p>
        </p:txBody>
      </p:sp>
      <p:sp>
        <p:nvSpPr>
          <p:cNvPr id="31" name="上矢印 30"/>
          <p:cNvSpPr/>
          <p:nvPr/>
        </p:nvSpPr>
        <p:spPr>
          <a:xfrm>
            <a:off x="283136" y="1470619"/>
            <a:ext cx="512033" cy="36049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5120" y="727490"/>
            <a:ext cx="2076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活用・応用</a:t>
            </a:r>
          </a:p>
          <a:p>
            <a:r>
              <a:rPr kumimoji="1" lang="ja-JP" altLang="en-US" dirty="0"/>
              <a:t>レベルが高い</a:t>
            </a:r>
          </a:p>
        </p:txBody>
      </p:sp>
      <p:cxnSp>
        <p:nvCxnSpPr>
          <p:cNvPr id="37" name="直線矢印コネクタ 36"/>
          <p:cNvCxnSpPr>
            <a:endCxn id="16" idx="0"/>
          </p:cNvCxnSpPr>
          <p:nvPr/>
        </p:nvCxnSpPr>
        <p:spPr>
          <a:xfrm>
            <a:off x="6907037" y="3794866"/>
            <a:ext cx="15131" cy="15559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E7CC7F0-4ED6-8834-7402-4A11A6B9B33D}"/>
              </a:ext>
            </a:extLst>
          </p:cNvPr>
          <p:cNvSpPr txBox="1"/>
          <p:nvPr/>
        </p:nvSpPr>
        <p:spPr>
          <a:xfrm>
            <a:off x="3383375" y="6072344"/>
            <a:ext cx="5335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暗記</a:t>
            </a:r>
            <a:r>
              <a:rPr kumimoji="1" lang="en-US" altLang="ja-JP" sz="2400" dirty="0">
                <a:solidFill>
                  <a:srgbClr val="FF0000"/>
                </a:solidFill>
              </a:rPr>
              <a:t>: </a:t>
            </a:r>
            <a:r>
              <a:rPr kumimoji="1" lang="ja-JP" altLang="en-US" sz="2400" dirty="0">
                <a:solidFill>
                  <a:srgbClr val="FF0000"/>
                </a:solidFill>
              </a:rPr>
              <a:t>従来のテストで問われていた物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206F431-BE4F-1C3C-2685-0DBE0728EEAC}"/>
              </a:ext>
            </a:extLst>
          </p:cNvPr>
          <p:cNvSpPr txBox="1"/>
          <p:nvPr/>
        </p:nvSpPr>
        <p:spPr>
          <a:xfrm>
            <a:off x="6597022" y="2366274"/>
            <a:ext cx="2525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21</a:t>
            </a:r>
            <a:r>
              <a:rPr kumimoji="1" lang="ja-JP" altLang="en-US" sz="2400" dirty="0">
                <a:solidFill>
                  <a:srgbClr val="FF0000"/>
                </a:solidFill>
              </a:rPr>
              <a:t>世紀のテストで問われるもの</a:t>
            </a:r>
          </a:p>
        </p:txBody>
      </p:sp>
    </p:spTree>
    <p:extLst>
      <p:ext uri="{BB962C8B-B14F-4D97-AF65-F5344CB8AC3E}">
        <p14:creationId xmlns:p14="http://schemas.microsoft.com/office/powerpoint/2010/main" val="25347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413674-84B0-7324-3467-8D755F9699F7}"/>
              </a:ext>
            </a:extLst>
          </p:cNvPr>
          <p:cNvSpPr txBox="1"/>
          <p:nvPr/>
        </p:nvSpPr>
        <p:spPr>
          <a:xfrm>
            <a:off x="1170432" y="2286000"/>
            <a:ext cx="619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情報科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の目的と学ぶ理由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951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77B30711-1F37-C5B6-EEB3-711CC70BC6DE}"/>
              </a:ext>
            </a:extLst>
          </p:cNvPr>
          <p:cNvGrpSpPr/>
          <p:nvPr/>
        </p:nvGrpSpPr>
        <p:grpSpPr>
          <a:xfrm>
            <a:off x="2770316" y="1995223"/>
            <a:ext cx="546100" cy="1503783"/>
            <a:chOff x="3958321" y="1968788"/>
            <a:chExt cx="728133" cy="2005044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A68A6193-75B1-6520-3C77-E41B2849C279}"/>
                </a:ext>
              </a:extLst>
            </p:cNvPr>
            <p:cNvCxnSpPr>
              <a:stCxn id="2" idx="3"/>
              <a:endCxn id="8" idx="1"/>
            </p:cNvCxnSpPr>
            <p:nvPr/>
          </p:nvCxnSpPr>
          <p:spPr>
            <a:xfrm>
              <a:off x="3958321" y="1984177"/>
              <a:ext cx="7281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D53A61A6-5A25-A99B-849F-3B405DCF3564}"/>
                </a:ext>
              </a:extLst>
            </p:cNvPr>
            <p:cNvCxnSpPr>
              <a:cxnSpLocks/>
            </p:cNvCxnSpPr>
            <p:nvPr/>
          </p:nvCxnSpPr>
          <p:spPr>
            <a:xfrm>
              <a:off x="4351867" y="2950921"/>
              <a:ext cx="3345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C89D575C-4B97-E7A1-A3B6-4AC9DC605B47}"/>
                </a:ext>
              </a:extLst>
            </p:cNvPr>
            <p:cNvCxnSpPr>
              <a:cxnSpLocks/>
            </p:cNvCxnSpPr>
            <p:nvPr/>
          </p:nvCxnSpPr>
          <p:spPr>
            <a:xfrm>
              <a:off x="4351867" y="1968788"/>
              <a:ext cx="0" cy="20050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0120B2EC-0117-0B0D-60D4-204BAC9D3D66}"/>
                </a:ext>
              </a:extLst>
            </p:cNvPr>
            <p:cNvCxnSpPr>
              <a:cxnSpLocks/>
            </p:cNvCxnSpPr>
            <p:nvPr/>
          </p:nvCxnSpPr>
          <p:spPr>
            <a:xfrm>
              <a:off x="4351867" y="3966921"/>
              <a:ext cx="3345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458915" y="480404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情報科の目標</a:t>
            </a:r>
          </a:p>
        </p:txBody>
      </p:sp>
      <p:pic>
        <p:nvPicPr>
          <p:cNvPr id="1026" name="Picture 2" descr="by-nc-sa">
            <a:extLst>
              <a:ext uri="{FF2B5EF4-FFF2-40B4-BE49-F238E27FC236}">
                <a16:creationId xmlns:a16="http://schemas.microsoft.com/office/drawing/2014/main" id="{90FBC387-5CD4-1153-95D7-04AD7259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5" y="6097709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BEF6F72-5DE2-7D3F-8571-BC94B0A27208}"/>
              </a:ext>
            </a:extLst>
          </p:cNvPr>
          <p:cNvSpPr txBox="1"/>
          <p:nvPr/>
        </p:nvSpPr>
        <p:spPr>
          <a:xfrm>
            <a:off x="458915" y="1775932"/>
            <a:ext cx="23114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問題解決能力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791759-5274-94F8-A25D-44125F78A577}"/>
              </a:ext>
            </a:extLst>
          </p:cNvPr>
          <p:cNvSpPr txBox="1"/>
          <p:nvPr/>
        </p:nvSpPr>
        <p:spPr>
          <a:xfrm>
            <a:off x="458915" y="1337351"/>
            <a:ext cx="17653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上位目標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BB7870E-A5FA-4765-2E79-E07FDA8A8A56}"/>
              </a:ext>
            </a:extLst>
          </p:cNvPr>
          <p:cNvSpPr txBox="1"/>
          <p:nvPr/>
        </p:nvSpPr>
        <p:spPr>
          <a:xfrm>
            <a:off x="3316415" y="1775932"/>
            <a:ext cx="49814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コミュニケーション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情報デザイン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64C8076-DE6E-D4DE-35C1-6037960D66AF}"/>
              </a:ext>
            </a:extLst>
          </p:cNvPr>
          <p:cNvSpPr txBox="1"/>
          <p:nvPr/>
        </p:nvSpPr>
        <p:spPr>
          <a:xfrm>
            <a:off x="3316415" y="2508774"/>
            <a:ext cx="49814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デジタル技術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5AFC5A-9538-8C62-9CB0-1F7BA3CED374}"/>
              </a:ext>
            </a:extLst>
          </p:cNvPr>
          <p:cNvSpPr txBox="1"/>
          <p:nvPr/>
        </p:nvSpPr>
        <p:spPr>
          <a:xfrm>
            <a:off x="3316415" y="3241615"/>
            <a:ext cx="498146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統計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データサイエンス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231A912-F107-157D-9A11-CF624801CAB1}"/>
              </a:ext>
            </a:extLst>
          </p:cNvPr>
          <p:cNvSpPr txBox="1"/>
          <p:nvPr/>
        </p:nvSpPr>
        <p:spPr>
          <a:xfrm>
            <a:off x="3440352" y="1337351"/>
            <a:ext cx="26888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下位目標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ツール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548D88-25E7-1A4D-3DB1-3DCF21132866}"/>
              </a:ext>
            </a:extLst>
          </p:cNvPr>
          <p:cNvSpPr txBox="1"/>
          <p:nvPr/>
        </p:nvSpPr>
        <p:spPr>
          <a:xfrm>
            <a:off x="1882387" y="4465279"/>
            <a:ext cx="725088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年からの大学入試の情報科の問題も、</a:t>
            </a:r>
            <a:b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この目標の考え方に沿ったもの</a:t>
            </a:r>
          </a:p>
        </p:txBody>
      </p:sp>
    </p:spTree>
    <p:extLst>
      <p:ext uri="{BB962C8B-B14F-4D97-AF65-F5344CB8AC3E}">
        <p14:creationId xmlns:p14="http://schemas.microsoft.com/office/powerpoint/2010/main" val="3814643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327795" y="480404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どうして情報科を学ぶか</a:t>
            </a:r>
            <a:r>
              <a:rPr lang="en-US" altLang="ja-JP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endParaRPr lang="ja-JP" altLang="en-US" sz="2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by-nc-sa">
            <a:extLst>
              <a:ext uri="{FF2B5EF4-FFF2-40B4-BE49-F238E27FC236}">
                <a16:creationId xmlns:a16="http://schemas.microsoft.com/office/drawing/2014/main" id="{90FBC387-5CD4-1153-95D7-04AD7259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4" y="6377596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548D88-25E7-1A4D-3DB1-3DCF21132866}"/>
              </a:ext>
            </a:extLst>
          </p:cNvPr>
          <p:cNvSpPr txBox="1"/>
          <p:nvPr/>
        </p:nvSpPr>
        <p:spPr>
          <a:xfrm>
            <a:off x="728785" y="1006600"/>
            <a:ext cx="711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国の都合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株式時価総額の世界ランキング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78BF38B-A2F7-5432-C700-346EB637C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942439"/>
              </p:ext>
            </p:extLst>
          </p:nvPr>
        </p:nvGraphicFramePr>
        <p:xfrm>
          <a:off x="327794" y="1887811"/>
          <a:ext cx="8488411" cy="4128135"/>
        </p:xfrm>
        <a:graphic>
          <a:graphicData uri="http://schemas.openxmlformats.org/drawingml/2006/table">
            <a:tbl>
              <a:tblPr/>
              <a:tblGrid>
                <a:gridCol w="635815">
                  <a:extLst>
                    <a:ext uri="{9D8B030D-6E8A-4147-A177-3AD203B41FA5}">
                      <a16:colId xmlns:a16="http://schemas.microsoft.com/office/drawing/2014/main" val="3656934432"/>
                    </a:ext>
                  </a:extLst>
                </a:gridCol>
                <a:gridCol w="3169479">
                  <a:extLst>
                    <a:ext uri="{9D8B030D-6E8A-4147-A177-3AD203B41FA5}">
                      <a16:colId xmlns:a16="http://schemas.microsoft.com/office/drawing/2014/main" val="3532505597"/>
                    </a:ext>
                  </a:extLst>
                </a:gridCol>
                <a:gridCol w="219456">
                  <a:extLst>
                    <a:ext uri="{9D8B030D-6E8A-4147-A177-3AD203B41FA5}">
                      <a16:colId xmlns:a16="http://schemas.microsoft.com/office/drawing/2014/main" val="466807814"/>
                    </a:ext>
                  </a:extLst>
                </a:gridCol>
                <a:gridCol w="475488">
                  <a:extLst>
                    <a:ext uri="{9D8B030D-6E8A-4147-A177-3AD203B41FA5}">
                      <a16:colId xmlns:a16="http://schemas.microsoft.com/office/drawing/2014/main" val="707252343"/>
                    </a:ext>
                  </a:extLst>
                </a:gridCol>
                <a:gridCol w="3988173">
                  <a:extLst>
                    <a:ext uri="{9D8B030D-6E8A-4147-A177-3AD203B41FA5}">
                      <a16:colId xmlns:a16="http://schemas.microsoft.com/office/drawing/2014/main" val="2594035695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1989</a:t>
                      </a:r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2022</a:t>
                      </a:r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513158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NTT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アップル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4375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日本興業銀行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サウジアラムコ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72783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住友銀行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マイクロソフト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53815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富士銀行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アルファベット</a:t>
                      </a:r>
                      <a:r>
                        <a:rPr lang="en-US" altLang="ja-JP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(Google)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4169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TW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第一勧業銀行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アマゾン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48276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IBM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バークシャー・ハサウェイ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60111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三菱銀行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ユナイテッドヘルス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28189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エクソン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ジョンソン＆ジョンソン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423060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東京電力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エクソンモービル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17185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ロイヤルダッチシェル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2400" b="0" i="0" u="none" strike="noStrike">
                        <a:solidFill>
                          <a:srgbClr val="000000"/>
                        </a:solidFill>
                        <a:effectLst/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ja-JP" altLang="en-US" sz="2400" b="0" i="0" u="none" strike="noStrike" dirty="0">
                          <a:solidFill>
                            <a:srgbClr val="464646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ビザ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312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91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327795" y="480404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どうして情報科を学ぶか</a:t>
            </a:r>
            <a:r>
              <a:rPr lang="en-US" altLang="ja-JP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endParaRPr lang="ja-JP" altLang="en-US" sz="2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by-nc-sa">
            <a:extLst>
              <a:ext uri="{FF2B5EF4-FFF2-40B4-BE49-F238E27FC236}">
                <a16:creationId xmlns:a16="http://schemas.microsoft.com/office/drawing/2014/main" id="{90FBC387-5CD4-1153-95D7-04AD7259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4" y="6377596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548D88-25E7-1A4D-3DB1-3DCF21132866}"/>
              </a:ext>
            </a:extLst>
          </p:cNvPr>
          <p:cNvSpPr txBox="1"/>
          <p:nvPr/>
        </p:nvSpPr>
        <p:spPr>
          <a:xfrm>
            <a:off x="728785" y="1006600"/>
            <a:ext cx="71167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生活・仕事に役立つから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文系・理系、どんな仕事でも</a:t>
            </a:r>
          </a:p>
        </p:txBody>
      </p:sp>
      <p:pic>
        <p:nvPicPr>
          <p:cNvPr id="2" name="Picture 4" descr="ãé«æ ¡éç ãã¼ã¿éçãã®ç»åæ¤ç´¢çµæ">
            <a:extLst>
              <a:ext uri="{FF2B5EF4-FFF2-40B4-BE49-F238E27FC236}">
                <a16:creationId xmlns:a16="http://schemas.microsoft.com/office/drawing/2014/main" id="{880F7C49-D98B-3253-740F-B206BADCC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21" y="2014186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058258-3E9D-7C72-2528-E6914FFEF8CA}"/>
              </a:ext>
            </a:extLst>
          </p:cNvPr>
          <p:cNvSpPr txBox="1"/>
          <p:nvPr/>
        </p:nvSpPr>
        <p:spPr>
          <a:xfrm>
            <a:off x="207443" y="3943186"/>
            <a:ext cx="3587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膳所高校のデータ解析専用野球部員</a:t>
            </a:r>
            <a:endParaRPr kumimoji="1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画像引用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https://www.asahi.com/articles/ASL3S3T0LL3SPTIL00C.html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061B3FA2-3833-E35A-7813-AE34D72BEDB7}"/>
              </a:ext>
            </a:extLst>
          </p:cNvPr>
          <p:cNvSpPr/>
          <p:nvPr/>
        </p:nvSpPr>
        <p:spPr>
          <a:xfrm>
            <a:off x="3999328" y="1903742"/>
            <a:ext cx="4533993" cy="830997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データの分析と活用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8A675BA4-7BEB-FFA9-8D96-E5661FDF33FF}"/>
              </a:ext>
            </a:extLst>
          </p:cNvPr>
          <p:cNvSpPr/>
          <p:nvPr/>
        </p:nvSpPr>
        <p:spPr>
          <a:xfrm>
            <a:off x="3999328" y="3066039"/>
            <a:ext cx="4533993" cy="830997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問題解決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0074901A-0105-5E6C-BDD7-CC7354559A89}"/>
              </a:ext>
            </a:extLst>
          </p:cNvPr>
          <p:cNvSpPr/>
          <p:nvPr/>
        </p:nvSpPr>
        <p:spPr>
          <a:xfrm>
            <a:off x="3999328" y="4316631"/>
            <a:ext cx="4533993" cy="830997"/>
          </a:xfrm>
          <a:prstGeom prst="wedgeRound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デジタル機器に囲まれて</a:t>
            </a:r>
            <a:endParaRPr kumimoji="1"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050" name="Picture 2" descr="IT土方のイラスト">
            <a:extLst>
              <a:ext uri="{FF2B5EF4-FFF2-40B4-BE49-F238E27FC236}">
                <a16:creationId xmlns:a16="http://schemas.microsoft.com/office/drawing/2014/main" id="{77F9469A-CAAC-B953-B0D0-826E5F224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90024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仕事をする人工知能のイラスト">
            <a:extLst>
              <a:ext uri="{FF2B5EF4-FFF2-40B4-BE49-F238E27FC236}">
                <a16:creationId xmlns:a16="http://schemas.microsoft.com/office/drawing/2014/main" id="{0AFA1F1E-387E-1F07-9366-C1B4D53C8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57" y="5290023"/>
            <a:ext cx="1417031" cy="14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58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10362EE6-2863-8EC3-BDA4-33C9F40BE9A8}"/>
              </a:ext>
            </a:extLst>
          </p:cNvPr>
          <p:cNvSpPr/>
          <p:nvPr/>
        </p:nvSpPr>
        <p:spPr>
          <a:xfrm>
            <a:off x="327794" y="1733744"/>
            <a:ext cx="5524366" cy="4264719"/>
          </a:xfrm>
          <a:prstGeom prst="roundRect">
            <a:avLst>
              <a:gd name="adj" fmla="val 912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327795" y="480404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どうして情報科を学ぶか</a:t>
            </a:r>
            <a:r>
              <a:rPr lang="en-US" altLang="ja-JP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(3)</a:t>
            </a:r>
            <a:endParaRPr lang="ja-JP" altLang="en-US" sz="2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026" name="Picture 2" descr="by-nc-sa">
            <a:extLst>
              <a:ext uri="{FF2B5EF4-FFF2-40B4-BE49-F238E27FC236}">
                <a16:creationId xmlns:a16="http://schemas.microsoft.com/office/drawing/2014/main" id="{90FBC387-5CD4-1153-95D7-04AD7259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94" y="6377596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548D88-25E7-1A4D-3DB1-3DCF21132866}"/>
              </a:ext>
            </a:extLst>
          </p:cNvPr>
          <p:cNvSpPr txBox="1"/>
          <p:nvPr/>
        </p:nvSpPr>
        <p:spPr>
          <a:xfrm>
            <a:off x="728785" y="1006600"/>
            <a:ext cx="7116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楽しいから  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どうしてゲームは面白い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DC3AC0C9-6414-73FD-DB98-F4D22200DB1C}"/>
              </a:ext>
            </a:extLst>
          </p:cNvPr>
          <p:cNvSpPr/>
          <p:nvPr/>
        </p:nvSpPr>
        <p:spPr>
          <a:xfrm>
            <a:off x="491041" y="1897564"/>
            <a:ext cx="2416751" cy="3090672"/>
          </a:xfrm>
          <a:prstGeom prst="roundRect">
            <a:avLst>
              <a:gd name="adj" fmla="val 121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E4CC8A-2F8E-CD75-5F9D-63BE53D74B1A}"/>
              </a:ext>
            </a:extLst>
          </p:cNvPr>
          <p:cNvSpPr txBox="1"/>
          <p:nvPr/>
        </p:nvSpPr>
        <p:spPr>
          <a:xfrm>
            <a:off x="728784" y="2146761"/>
            <a:ext cx="1941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世界を知る</a:t>
            </a:r>
            <a:endParaRPr kumimoji="1"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・科学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・数学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・歴史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・医学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462380E-3E91-AFF3-3111-57C9427A084D}"/>
              </a:ext>
            </a:extLst>
          </p:cNvPr>
          <p:cNvSpPr/>
          <p:nvPr/>
        </p:nvSpPr>
        <p:spPr>
          <a:xfrm>
            <a:off x="3145535" y="1897564"/>
            <a:ext cx="2416751" cy="3090672"/>
          </a:xfrm>
          <a:prstGeom prst="roundRect">
            <a:avLst>
              <a:gd name="adj" fmla="val 1212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565663D-8687-D4A6-93A3-0EB68E1EB871}"/>
              </a:ext>
            </a:extLst>
          </p:cNvPr>
          <p:cNvSpPr txBox="1"/>
          <p:nvPr/>
        </p:nvSpPr>
        <p:spPr>
          <a:xfrm>
            <a:off x="3383278" y="2146761"/>
            <a:ext cx="19412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世界を利用する</a:t>
            </a:r>
            <a:endParaRPr kumimoji="1"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・工学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・建築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・工業</a:t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9E57E78-2A4C-41C2-9C38-E061D8B81476}"/>
              </a:ext>
            </a:extLst>
          </p:cNvPr>
          <p:cNvSpPr txBox="1"/>
          <p:nvPr/>
        </p:nvSpPr>
        <p:spPr>
          <a:xfrm>
            <a:off x="1945630" y="5272080"/>
            <a:ext cx="2399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身の回りの世界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1F72AD82-483D-513A-630A-2BE59AECEC96}"/>
              </a:ext>
            </a:extLst>
          </p:cNvPr>
          <p:cNvSpPr/>
          <p:nvPr/>
        </p:nvSpPr>
        <p:spPr>
          <a:xfrm>
            <a:off x="6275517" y="1897564"/>
            <a:ext cx="2416751" cy="3090672"/>
          </a:xfrm>
          <a:prstGeom prst="roundRect">
            <a:avLst>
              <a:gd name="adj" fmla="val 1212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C1FC2A5-3E75-5252-3AF8-4C1C126AB0E0}"/>
              </a:ext>
            </a:extLst>
          </p:cNvPr>
          <p:cNvSpPr txBox="1"/>
          <p:nvPr/>
        </p:nvSpPr>
        <p:spPr>
          <a:xfrm>
            <a:off x="6513260" y="2146761"/>
            <a:ext cx="194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世界を作る</a:t>
            </a:r>
            <a:endParaRPr kumimoji="1"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情報の世界</a:t>
            </a:r>
            <a:endParaRPr kumimoji="1" lang="ja-JP" altLang="en-US" sz="24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002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ひし形 6"/>
          <p:cNvSpPr/>
          <p:nvPr/>
        </p:nvSpPr>
        <p:spPr>
          <a:xfrm>
            <a:off x="1064030" y="2345746"/>
            <a:ext cx="6916188" cy="292608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16520" y="448758"/>
            <a:ext cx="7831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デジタル・シティズンシップ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042802" y="1141389"/>
            <a:ext cx="4792389" cy="1496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デジタルを活用する能力</a:t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・操作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利用する能力</a:t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・正しく情報を判断する能力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348493" y="3060641"/>
            <a:ext cx="3890357" cy="1496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デジタル社会での協力</a:t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・他の人との協働</a:t>
            </a:r>
            <a:b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・市民としての責任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4890013" y="3037923"/>
            <a:ext cx="3890357" cy="1496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デジタル社会での規範</a:t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・健康への配慮</a:t>
            </a:r>
            <a:b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・モラル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エチケット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2226528" y="4970917"/>
            <a:ext cx="4460523" cy="1496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セキュリティとプライバシー</a:t>
            </a:r>
            <a:b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・安全の確保</a:t>
            </a:r>
            <a:b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・法の順守</a:t>
            </a:r>
          </a:p>
        </p:txBody>
      </p:sp>
    </p:spTree>
    <p:extLst>
      <p:ext uri="{BB962C8B-B14F-4D97-AF65-F5344CB8AC3E}">
        <p14:creationId xmlns:p14="http://schemas.microsoft.com/office/powerpoint/2010/main" val="161968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413674-84B0-7324-3467-8D755F9699F7}"/>
              </a:ext>
            </a:extLst>
          </p:cNvPr>
          <p:cNvSpPr txBox="1"/>
          <p:nvPr/>
        </p:nvSpPr>
        <p:spPr>
          <a:xfrm>
            <a:off x="1170432" y="2286000"/>
            <a:ext cx="6199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情報科を学ぶ背景</a:t>
            </a:r>
          </a:p>
          <a:p>
            <a:pPr algn="ctr"/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Society5.0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1341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8493" y="356492"/>
            <a:ext cx="7831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車に例えると</a:t>
            </a:r>
          </a:p>
        </p:txBody>
      </p:sp>
      <p:pic>
        <p:nvPicPr>
          <p:cNvPr id="2052" name="Picture 4" descr="高速道路のイラスト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97" y="941267"/>
            <a:ext cx="42862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車内から見た運転をする人のイラス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96" y="2185691"/>
            <a:ext cx="2759826" cy="27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330213" y="1126721"/>
            <a:ext cx="32322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車は便利なもので、社会の基盤であり、個人としても生活を豊かにするもの</a:t>
            </a:r>
            <a:r>
              <a:rPr lang="ja-JP" altLang="en-US" sz="2800"/>
              <a:t>で、どんどん利用しましょう</a:t>
            </a:r>
            <a:r>
              <a:rPr lang="ja-JP" altLang="en-US" sz="2800" dirty="0"/>
              <a:t>。</a:t>
            </a:r>
            <a:endParaRPr kumimoji="1" lang="ja-JP" altLang="en-US" sz="2800" dirty="0"/>
          </a:p>
        </p:txBody>
      </p:sp>
      <p:sp>
        <p:nvSpPr>
          <p:cNvPr id="9" name="下矢印 8"/>
          <p:cNvSpPr/>
          <p:nvPr/>
        </p:nvSpPr>
        <p:spPr>
          <a:xfrm>
            <a:off x="5878659" y="3989832"/>
            <a:ext cx="595076" cy="743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7405" y="4733105"/>
            <a:ext cx="75150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/>
              <a:t>ただし、</a:t>
            </a:r>
          </a:p>
          <a:p>
            <a:r>
              <a:rPr lang="ja-JP" altLang="en-US" sz="2800" dirty="0"/>
              <a:t>・車を使う技術を習得しましょう。</a:t>
            </a:r>
          </a:p>
          <a:p>
            <a:r>
              <a:rPr kumimoji="1" lang="ja-JP" altLang="en-US" sz="2800" dirty="0"/>
              <a:t>・市民として適切な使い方しましょう。</a:t>
            </a:r>
            <a:br>
              <a:rPr kumimoji="1" lang="ja-JP" altLang="en-US" sz="2800" dirty="0"/>
            </a:br>
            <a:r>
              <a:rPr kumimoji="1" lang="ja-JP" altLang="en-US" sz="2800" dirty="0"/>
              <a:t>・事故に巻き込まれないようにしましょう。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19862768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413674-84B0-7324-3467-8D755F9699F7}"/>
              </a:ext>
            </a:extLst>
          </p:cNvPr>
          <p:cNvSpPr txBox="1"/>
          <p:nvPr/>
        </p:nvSpPr>
        <p:spPr>
          <a:xfrm>
            <a:off x="1170432" y="2286000"/>
            <a:ext cx="619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情報科と大学入試</a:t>
            </a:r>
          </a:p>
        </p:txBody>
      </p:sp>
    </p:spTree>
    <p:extLst>
      <p:ext uri="{BB962C8B-B14F-4D97-AF65-F5344CB8AC3E}">
        <p14:creationId xmlns:p14="http://schemas.microsoft.com/office/powerpoint/2010/main" val="2518399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455826" y="404387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年の大学入試で情報を実施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24BEE6-A6BD-84C5-75E0-8256C6F4DFFB}"/>
              </a:ext>
            </a:extLst>
          </p:cNvPr>
          <p:cNvSpPr txBox="1"/>
          <p:nvPr/>
        </p:nvSpPr>
        <p:spPr>
          <a:xfrm>
            <a:off x="628030" y="1045257"/>
            <a:ext cx="8113634" cy="52629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月現在での公表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(ELDI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資料を引用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国公立大学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(142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校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北海道大学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東北大学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筑波大学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電気通信大学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東京医科歯科大学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東京工業大学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東京外国語大学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東京学芸大学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東京都立大学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お茶の水女子大学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横浜国立大学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名古屋大学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京都大学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九州大学など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私立大学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(79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校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麗澤大学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和洋女子大学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日本薬科大学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青山学院大学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大妻女子大学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学習院大学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杏林大学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専修大学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聖心女子大学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本体育大学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東京女子体育大学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東京理科大学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東洋学園大学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明治大学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武蔵大学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立教大学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早稲田大学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慶応大学</a:t>
            </a:r>
            <a:r>
              <a:rPr lang="en-US" altLang="zh-CN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, </a:t>
            </a:r>
            <a:r>
              <a:rPr lang="zh-CN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同志社大学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</a:p>
        </p:txBody>
      </p:sp>
      <p:pic>
        <p:nvPicPr>
          <p:cNvPr id="7" name="Picture 2" descr="by-nc-sa">
            <a:extLst>
              <a:ext uri="{FF2B5EF4-FFF2-40B4-BE49-F238E27FC236}">
                <a16:creationId xmlns:a16="http://schemas.microsoft.com/office/drawing/2014/main" id="{9FEE355E-D56F-87B1-274B-BC5C909B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3" y="6313669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34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279081" y="443498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大学共通テストでの、教科別コスパの検討</a:t>
            </a: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6B333745-0013-979D-3FBC-46E7F65A1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037724"/>
              </p:ext>
            </p:extLst>
          </p:nvPr>
        </p:nvGraphicFramePr>
        <p:xfrm>
          <a:off x="498923" y="1032338"/>
          <a:ext cx="8151301" cy="4840608"/>
        </p:xfrm>
        <a:graphic>
          <a:graphicData uri="http://schemas.openxmlformats.org/drawingml/2006/table">
            <a:tbl>
              <a:tblPr/>
              <a:tblGrid>
                <a:gridCol w="1879362">
                  <a:extLst>
                    <a:ext uri="{9D8B030D-6E8A-4147-A177-3AD203B41FA5}">
                      <a16:colId xmlns:a16="http://schemas.microsoft.com/office/drawing/2014/main" val="4067100837"/>
                    </a:ext>
                  </a:extLst>
                </a:gridCol>
                <a:gridCol w="3910170">
                  <a:extLst>
                    <a:ext uri="{9D8B030D-6E8A-4147-A177-3AD203B41FA5}">
                      <a16:colId xmlns:a16="http://schemas.microsoft.com/office/drawing/2014/main" val="3755293276"/>
                    </a:ext>
                  </a:extLst>
                </a:gridCol>
                <a:gridCol w="881166">
                  <a:extLst>
                    <a:ext uri="{9D8B030D-6E8A-4147-A177-3AD203B41FA5}">
                      <a16:colId xmlns:a16="http://schemas.microsoft.com/office/drawing/2014/main" val="3198347209"/>
                    </a:ext>
                  </a:extLst>
                </a:gridCol>
                <a:gridCol w="1480603">
                  <a:extLst>
                    <a:ext uri="{9D8B030D-6E8A-4147-A177-3AD203B41FA5}">
                      <a16:colId xmlns:a16="http://schemas.microsoft.com/office/drawing/2014/main" val="3697731440"/>
                    </a:ext>
                  </a:extLst>
                </a:gridCol>
              </a:tblGrid>
              <a:tr h="555784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入試教科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対応科目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組み合わせ例</a:t>
                      </a:r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単位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入試対応単位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0459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国語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現代の国語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60444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言語文化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6239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地理歴史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地理総合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730725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歴史総合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953613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数学</a:t>
                      </a: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数学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709590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理科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物理基礎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95717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化学基礎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2436948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英語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英語コミュニケーション</a:t>
                      </a:r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014058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英語コミュニケーション</a:t>
                      </a:r>
                      <a:r>
                        <a:rPr lang="en-US" altLang="ja-JP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II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4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830276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論理・表現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　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772491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3051628"/>
                  </a:ext>
                </a:extLst>
              </a:tr>
            </a:tbl>
          </a:graphicData>
        </a:graphic>
      </p:graphicFrame>
      <p:pic>
        <p:nvPicPr>
          <p:cNvPr id="1026" name="Picture 2" descr="by-nc-sa">
            <a:extLst>
              <a:ext uri="{FF2B5EF4-FFF2-40B4-BE49-F238E27FC236}">
                <a16:creationId xmlns:a16="http://schemas.microsoft.com/office/drawing/2014/main" id="{90FBC387-5CD4-1153-95D7-04AD7259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5" y="6083554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A971AD-C658-5A48-068D-377AFE4A6EA6}"/>
              </a:ext>
            </a:extLst>
          </p:cNvPr>
          <p:cNvSpPr txBox="1"/>
          <p:nvPr/>
        </p:nvSpPr>
        <p:spPr>
          <a:xfrm>
            <a:off x="493775" y="5422138"/>
            <a:ext cx="8151301" cy="4873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71829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455826" y="404387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情報科のコスパの落とし穴</a:t>
            </a:r>
          </a:p>
        </p:txBody>
      </p:sp>
      <p:graphicFrame>
        <p:nvGraphicFramePr>
          <p:cNvPr id="2" name="表 4">
            <a:extLst>
              <a:ext uri="{FF2B5EF4-FFF2-40B4-BE49-F238E27FC236}">
                <a16:creationId xmlns:a16="http://schemas.microsoft.com/office/drawing/2014/main" id="{6C7EB5B9-5C9E-57AE-1856-F58C00DF9A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15932"/>
              </p:ext>
            </p:extLst>
          </p:nvPr>
        </p:nvGraphicFramePr>
        <p:xfrm>
          <a:off x="513609" y="1337668"/>
          <a:ext cx="835131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341">
                  <a:extLst>
                    <a:ext uri="{9D8B030D-6E8A-4147-A177-3AD203B41FA5}">
                      <a16:colId xmlns:a16="http://schemas.microsoft.com/office/drawing/2014/main" val="174225794"/>
                    </a:ext>
                  </a:extLst>
                </a:gridCol>
                <a:gridCol w="3630199">
                  <a:extLst>
                    <a:ext uri="{9D8B030D-6E8A-4147-A177-3AD203B41FA5}">
                      <a16:colId xmlns:a16="http://schemas.microsoft.com/office/drawing/2014/main" val="1457048747"/>
                    </a:ext>
                  </a:extLst>
                </a:gridCol>
                <a:gridCol w="2783770">
                  <a:extLst>
                    <a:ext uri="{9D8B030D-6E8A-4147-A177-3AD203B41FA5}">
                      <a16:colId xmlns:a16="http://schemas.microsoft.com/office/drawing/2014/main" val="2252929233"/>
                    </a:ext>
                  </a:extLst>
                </a:gridCol>
              </a:tblGrid>
              <a:tr h="342900">
                <a:tc rowSpan="4"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</a:t>
                      </a:r>
                      <a:b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(2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単位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情報社会の問題解決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826704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コミュニケーションと情報デザイン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093181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コンピュータとプログラミング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923449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情報通信ネットワークとデータの活用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200844"/>
                  </a:ext>
                </a:extLst>
              </a:tr>
              <a:tr h="1485900"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中学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技術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b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プログラミング</a:t>
                      </a:r>
                    </a:p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ネットワーク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数学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</a:p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四分位数と箱ひげ図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表計算</a:t>
                      </a:r>
                      <a:endParaRPr kumimoji="1" lang="en-US" altLang="ja-JP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情報モラル</a:t>
                      </a:r>
                    </a:p>
                    <a:p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06010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小学校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6985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24BEE6-A6BD-84C5-75E0-8256C6F4DFFB}"/>
              </a:ext>
            </a:extLst>
          </p:cNvPr>
          <p:cNvSpPr txBox="1"/>
          <p:nvPr/>
        </p:nvSpPr>
        <p:spPr>
          <a:xfrm>
            <a:off x="2560320" y="5068617"/>
            <a:ext cx="547881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現状、小中学校で実施すべき、情報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に関連した内容の学習が不十分であるため、</a:t>
            </a: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高校段階で、これらについて学習の時間を確保している状況。</a:t>
            </a:r>
          </a:p>
        </p:txBody>
      </p:sp>
      <p:pic>
        <p:nvPicPr>
          <p:cNvPr id="7" name="Picture 2" descr="by-nc-sa">
            <a:extLst>
              <a:ext uri="{FF2B5EF4-FFF2-40B4-BE49-F238E27FC236}">
                <a16:creationId xmlns:a16="http://schemas.microsoft.com/office/drawing/2014/main" id="{9FEE355E-D56F-87B1-274B-BC5C909B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3" y="6313669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054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385763" y="513736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大学共通テストの問題は問題解決場面</a:t>
            </a:r>
          </a:p>
        </p:txBody>
      </p:sp>
      <p:pic>
        <p:nvPicPr>
          <p:cNvPr id="1026" name="Picture 2" descr="by-nc-sa">
            <a:extLst>
              <a:ext uri="{FF2B5EF4-FFF2-40B4-BE49-F238E27FC236}">
                <a16:creationId xmlns:a16="http://schemas.microsoft.com/office/drawing/2014/main" id="{90FBC387-5CD4-1153-95D7-04AD72597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55" y="5480050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B3E71B4-3B38-C734-BD02-D8B3A9808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12" y="1770508"/>
            <a:ext cx="1688967" cy="2362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30A56CF-E89C-13B4-5250-7DA861F560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413" y="2154927"/>
            <a:ext cx="1710347" cy="2389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3BE1141-498E-25C1-6C48-879750D39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375" y="2496587"/>
            <a:ext cx="1662243" cy="2431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B9C896C-1EA4-194A-2AA4-1C11462EE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929" y="3038131"/>
            <a:ext cx="1737071" cy="2362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8A20917-6834-DBA4-1943-B1DC4877BDC5}"/>
              </a:ext>
            </a:extLst>
          </p:cNvPr>
          <p:cNvSpPr txBox="1"/>
          <p:nvPr/>
        </p:nvSpPr>
        <p:spPr>
          <a:xfrm>
            <a:off x="5080000" y="1872427"/>
            <a:ext cx="322329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メインの問題は、問題を解決するような長い文章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32964FE4-147B-ADE4-A001-F177E4907B25}"/>
              </a:ext>
            </a:extLst>
          </p:cNvPr>
          <p:cNvGrpSpPr/>
          <p:nvPr/>
        </p:nvGrpSpPr>
        <p:grpSpPr>
          <a:xfrm>
            <a:off x="4978400" y="2951717"/>
            <a:ext cx="3952846" cy="738664"/>
            <a:chOff x="6637866" y="2792621"/>
            <a:chExt cx="5270461" cy="984885"/>
          </a:xfrm>
        </p:grpSpPr>
        <p:sp>
          <p:nvSpPr>
            <p:cNvPr id="18" name="矢印: 左 17">
              <a:extLst>
                <a:ext uri="{FF2B5EF4-FFF2-40B4-BE49-F238E27FC236}">
                  <a16:creationId xmlns:a16="http://schemas.microsoft.com/office/drawing/2014/main" id="{F6B8ECB4-9181-98FF-8A99-6270D8C99416}"/>
                </a:ext>
              </a:extLst>
            </p:cNvPr>
            <p:cNvSpPr/>
            <p:nvPr/>
          </p:nvSpPr>
          <p:spPr>
            <a:xfrm>
              <a:off x="6637866" y="2907841"/>
              <a:ext cx="711200" cy="52115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033A1657-4D98-0B13-0423-B72032B85C7A}"/>
                </a:ext>
              </a:extLst>
            </p:cNvPr>
            <p:cNvSpPr txBox="1"/>
            <p:nvPr/>
          </p:nvSpPr>
          <p:spPr>
            <a:xfrm>
              <a:off x="7610597" y="2792621"/>
              <a:ext cx="4297730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問題を解決するために</a:t>
              </a:r>
              <a:br>
                <a:rPr lang="en-US" altLang="ja-JP" sz="2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必要な知識の質問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23A246AA-F62D-4B10-0D1C-62AE69A1B5A4}"/>
              </a:ext>
            </a:extLst>
          </p:cNvPr>
          <p:cNvGrpSpPr/>
          <p:nvPr/>
        </p:nvGrpSpPr>
        <p:grpSpPr>
          <a:xfrm>
            <a:off x="4978400" y="3879125"/>
            <a:ext cx="3952846" cy="738664"/>
            <a:chOff x="6637866" y="2792621"/>
            <a:chExt cx="5270461" cy="984885"/>
          </a:xfrm>
        </p:grpSpPr>
        <p:sp>
          <p:nvSpPr>
            <p:cNvPr id="22" name="矢印: 左 21">
              <a:extLst>
                <a:ext uri="{FF2B5EF4-FFF2-40B4-BE49-F238E27FC236}">
                  <a16:creationId xmlns:a16="http://schemas.microsoft.com/office/drawing/2014/main" id="{C73015DE-F15C-BAC4-97CF-0B99C82A50F5}"/>
                </a:ext>
              </a:extLst>
            </p:cNvPr>
            <p:cNvSpPr/>
            <p:nvPr/>
          </p:nvSpPr>
          <p:spPr>
            <a:xfrm>
              <a:off x="6637866" y="2907841"/>
              <a:ext cx="711200" cy="521159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463A6987-A08D-41DC-8D48-E5111E2042D6}"/>
                </a:ext>
              </a:extLst>
            </p:cNvPr>
            <p:cNvSpPr txBox="1"/>
            <p:nvPr/>
          </p:nvSpPr>
          <p:spPr>
            <a:xfrm>
              <a:off x="7610597" y="2792621"/>
              <a:ext cx="4297730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問題自体を解決する</a:t>
              </a:r>
              <a:br>
                <a:rPr lang="ja-JP" altLang="en-US" sz="2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1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応用的な質問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5802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220DD164-A64D-59F7-323A-3E85267F08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6345103"/>
              </p:ext>
            </p:extLst>
          </p:nvPr>
        </p:nvGraphicFramePr>
        <p:xfrm>
          <a:off x="1045014" y="1779012"/>
          <a:ext cx="7850447" cy="367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372574" y="492067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情報科の過去の出題問題の傾向の分析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73AB200-80AE-0746-5E4D-2458F4733E20}"/>
              </a:ext>
            </a:extLst>
          </p:cNvPr>
          <p:cNvSpPr txBox="1"/>
          <p:nvPr/>
        </p:nvSpPr>
        <p:spPr>
          <a:xfrm>
            <a:off x="528637" y="1040348"/>
            <a:ext cx="808672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2018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2021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年度実施　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+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大学入試センター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のべ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48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試験、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549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大問題の中の小問題も問題としてカウント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69B0486-7E61-43E7-7CFD-27BEBCC5B94C}"/>
              </a:ext>
            </a:extLst>
          </p:cNvPr>
          <p:cNvSpPr/>
          <p:nvPr/>
        </p:nvSpPr>
        <p:spPr>
          <a:xfrm>
            <a:off x="358964" y="2121026"/>
            <a:ext cx="8426072" cy="1742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B46681D-6D5D-475C-E806-E1118670E9FF}"/>
              </a:ext>
            </a:extLst>
          </p:cNvPr>
          <p:cNvSpPr/>
          <p:nvPr/>
        </p:nvSpPr>
        <p:spPr>
          <a:xfrm>
            <a:off x="372574" y="3952218"/>
            <a:ext cx="8426072" cy="17429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18325F-D3DA-3844-7B30-F60EABE2024C}"/>
              </a:ext>
            </a:extLst>
          </p:cNvPr>
          <p:cNvSpPr txBox="1"/>
          <p:nvPr/>
        </p:nvSpPr>
        <p:spPr>
          <a:xfrm>
            <a:off x="544946" y="2530822"/>
            <a:ext cx="74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>
                <a:solidFill>
                  <a:srgbClr val="FF0000"/>
                </a:solidFill>
              </a:rPr>
              <a:t>知識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9170C94-E5B9-4C39-9562-B6F76F48511F}"/>
              </a:ext>
            </a:extLst>
          </p:cNvPr>
          <p:cNvSpPr txBox="1"/>
          <p:nvPr/>
        </p:nvSpPr>
        <p:spPr>
          <a:xfrm>
            <a:off x="544946" y="4233632"/>
            <a:ext cx="749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>
                <a:solidFill>
                  <a:srgbClr val="FF0000"/>
                </a:solidFill>
              </a:rPr>
              <a:t>応用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06FCB94-7044-6C7E-E145-BD1D222E2459}"/>
              </a:ext>
            </a:extLst>
          </p:cNvPr>
          <p:cNvSpPr txBox="1"/>
          <p:nvPr/>
        </p:nvSpPr>
        <p:spPr>
          <a:xfrm>
            <a:off x="372574" y="5882530"/>
            <a:ext cx="808672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応用的な問題としてプログラミングやシミュレーションが多い</a:t>
            </a:r>
            <a:endParaRPr lang="en-US" altLang="ja-JP" sz="21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lang="en-US" altLang="ja-JP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2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では統計やデータサイエンスも応用的なものも増えるだろう</a:t>
            </a:r>
          </a:p>
        </p:txBody>
      </p:sp>
    </p:spTree>
    <p:extLst>
      <p:ext uri="{BB962C8B-B14F-4D97-AF65-F5344CB8AC3E}">
        <p14:creationId xmlns:p14="http://schemas.microsoft.com/office/powerpoint/2010/main" val="2205028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309378" y="401572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情報科の出題問題の分類</a:t>
            </a:r>
            <a:r>
              <a:rPr lang="en-US" altLang="ja-JP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太田の想定</a:t>
            </a:r>
            <a:r>
              <a:rPr lang="en-US" altLang="ja-JP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Picture 2" descr="by-nc-sa">
            <a:extLst>
              <a:ext uri="{FF2B5EF4-FFF2-40B4-BE49-F238E27FC236}">
                <a16:creationId xmlns:a16="http://schemas.microsoft.com/office/drawing/2014/main" id="{8CB6D402-AC4C-27DD-61FC-E7067F7B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4" y="6299613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9FFB3366-89AE-09D8-FEB7-CCB34E3102F3}"/>
              </a:ext>
            </a:extLst>
          </p:cNvPr>
          <p:cNvGrpSpPr/>
          <p:nvPr/>
        </p:nvGrpSpPr>
        <p:grpSpPr>
          <a:xfrm>
            <a:off x="712176" y="1277692"/>
            <a:ext cx="8229601" cy="4621427"/>
            <a:chOff x="712176" y="1277693"/>
            <a:chExt cx="8229601" cy="4077917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756981D-A23F-2F2D-7C88-56126C32BBD8}"/>
                </a:ext>
              </a:extLst>
            </p:cNvPr>
            <p:cNvSpPr txBox="1"/>
            <p:nvPr/>
          </p:nvSpPr>
          <p:spPr>
            <a:xfrm>
              <a:off x="712177" y="1277693"/>
              <a:ext cx="1846385" cy="5703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知識・技能</a:t>
              </a:r>
            </a:p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知識・技能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608330FC-E2BC-8A6F-5EB2-C2D77B4A884F}"/>
                </a:ext>
              </a:extLst>
            </p:cNvPr>
            <p:cNvSpPr txBox="1"/>
            <p:nvPr/>
          </p:nvSpPr>
          <p:spPr>
            <a:xfrm>
              <a:off x="4572000" y="1277694"/>
              <a:ext cx="3156439" cy="57031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応用</a:t>
              </a:r>
            </a:p>
            <a:p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思考・判断・表現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主体的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657B138C-29B0-DBF5-9B4B-3116AEF19260}"/>
                </a:ext>
              </a:extLst>
            </p:cNvPr>
            <p:cNvSpPr txBox="1"/>
            <p:nvPr/>
          </p:nvSpPr>
          <p:spPr>
            <a:xfrm>
              <a:off x="712177" y="2051619"/>
              <a:ext cx="3064119" cy="1059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用語の定義・意味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略語　　・法令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基本的な理論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定型的な計算問題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7761587-824D-DC6D-105B-D0AEFD09E106}"/>
                </a:ext>
              </a:extLst>
            </p:cNvPr>
            <p:cNvSpPr txBox="1"/>
            <p:nvPr/>
          </p:nvSpPr>
          <p:spPr>
            <a:xfrm>
              <a:off x="4572000" y="2036669"/>
              <a:ext cx="3306152" cy="10591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アルゴリズム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シミュレーション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統計分析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データサイエンス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高度な選択問題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5B460D9-8E98-919B-C4AA-D5CB1FF90564}"/>
                </a:ext>
              </a:extLst>
            </p:cNvPr>
            <p:cNvSpPr txBox="1"/>
            <p:nvPr/>
          </p:nvSpPr>
          <p:spPr>
            <a:xfrm>
              <a:off x="1971674" y="3372583"/>
              <a:ext cx="3064119" cy="8147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リレーショナル</a:t>
              </a:r>
              <a:r>
                <a:rPr lang="en-US" altLang="ja-JP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DB</a:t>
              </a: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の操作</a:t>
              </a: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表計算の操作</a:t>
              </a:r>
              <a:endPara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257175" indent="-257175">
                <a:buFont typeface="Arial" panose="020B0604020202020204" pitchFamily="34" charset="0"/>
                <a:buChar char="•"/>
              </a:pPr>
              <a:r>
                <a:rPr lang="ja-JP" altLang="en-US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ネットワーク設計</a:t>
              </a:r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2B224E22-7F0F-99FD-5FBA-BC936BC870B7}"/>
                </a:ext>
              </a:extLst>
            </p:cNvPr>
            <p:cNvGrpSpPr/>
            <p:nvPr/>
          </p:nvGrpSpPr>
          <p:grpSpPr>
            <a:xfrm>
              <a:off x="712177" y="4370798"/>
              <a:ext cx="3758712" cy="984812"/>
              <a:chOff x="949569" y="5196798"/>
              <a:chExt cx="5011616" cy="1313084"/>
            </a:xfrm>
          </p:grpSpPr>
          <p:sp>
            <p:nvSpPr>
              <p:cNvPr id="4" name="右中かっこ 3">
                <a:extLst>
                  <a:ext uri="{FF2B5EF4-FFF2-40B4-BE49-F238E27FC236}">
                    <a16:creationId xmlns:a16="http://schemas.microsoft.com/office/drawing/2014/main" id="{018BA0D8-11CE-A3A1-C95A-546F1D6396D1}"/>
                  </a:ext>
                </a:extLst>
              </p:cNvPr>
              <p:cNvSpPr/>
              <p:nvPr/>
            </p:nvSpPr>
            <p:spPr>
              <a:xfrm rot="5400000">
                <a:off x="3244361" y="2902006"/>
                <a:ext cx="422031" cy="5011616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8370D0AC-478B-845F-EB8B-730D0F87DDF2}"/>
                  </a:ext>
                </a:extLst>
              </p:cNvPr>
              <p:cNvSpPr txBox="1"/>
              <p:nvPr/>
            </p:nvSpPr>
            <p:spPr>
              <a:xfrm>
                <a:off x="1677184" y="5749457"/>
                <a:ext cx="4284001" cy="7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短期間で、誰でも習得が可能な内容</a:t>
                </a:r>
              </a:p>
            </p:txBody>
          </p:sp>
        </p:grp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8469A1A4-6184-C95F-5F7A-8B57231C6565}"/>
                </a:ext>
              </a:extLst>
            </p:cNvPr>
            <p:cNvGrpSpPr/>
            <p:nvPr/>
          </p:nvGrpSpPr>
          <p:grpSpPr>
            <a:xfrm>
              <a:off x="4618196" y="4382219"/>
              <a:ext cx="4323581" cy="973391"/>
              <a:chOff x="6157594" y="5212026"/>
              <a:chExt cx="5764775" cy="1297856"/>
            </a:xfrm>
          </p:grpSpPr>
          <p:sp>
            <p:nvSpPr>
              <p:cNvPr id="9" name="右中かっこ 8">
                <a:extLst>
                  <a:ext uri="{FF2B5EF4-FFF2-40B4-BE49-F238E27FC236}">
                    <a16:creationId xmlns:a16="http://schemas.microsoft.com/office/drawing/2014/main" id="{14A95CAA-F5E6-F63B-EB89-AF4CB60D0128}"/>
                  </a:ext>
                </a:extLst>
              </p:cNvPr>
              <p:cNvSpPr/>
              <p:nvPr/>
            </p:nvSpPr>
            <p:spPr>
              <a:xfrm rot="5400000">
                <a:off x="8088578" y="3281042"/>
                <a:ext cx="422031" cy="4284000"/>
              </a:xfrm>
              <a:prstGeom prst="rightBrac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755D8FB6-A2CE-DE9C-D1FF-A493A74BF6FC}"/>
                  </a:ext>
                </a:extLst>
              </p:cNvPr>
              <p:cNvSpPr txBox="1"/>
              <p:nvPr/>
            </p:nvSpPr>
            <p:spPr>
              <a:xfrm>
                <a:off x="6454338" y="5749457"/>
                <a:ext cx="5468031" cy="7604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>
                    <a:solidFill>
                      <a:srgbClr val="FF00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ある程度時間をかけて習得するアルゴリズム・問題解決能力</a:t>
                </a:r>
              </a:p>
            </p:txBody>
          </p:sp>
        </p:grp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1B12295E-FE1E-38CB-028B-12ED9A7257D1}"/>
                </a:ext>
              </a:extLst>
            </p:cNvPr>
            <p:cNvSpPr/>
            <p:nvPr/>
          </p:nvSpPr>
          <p:spPr>
            <a:xfrm>
              <a:off x="712176" y="2049857"/>
              <a:ext cx="3064119" cy="10459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2E28D9ED-8D8C-7186-3816-3ED03E46B5D9}"/>
                </a:ext>
              </a:extLst>
            </p:cNvPr>
            <p:cNvSpPr/>
            <p:nvPr/>
          </p:nvSpPr>
          <p:spPr>
            <a:xfrm>
              <a:off x="4572000" y="2042549"/>
              <a:ext cx="3306152" cy="10918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5F656A6E-DD48-C550-DEAC-173BD1221F40}"/>
                </a:ext>
              </a:extLst>
            </p:cNvPr>
            <p:cNvSpPr/>
            <p:nvPr/>
          </p:nvSpPr>
          <p:spPr>
            <a:xfrm>
              <a:off x="1977014" y="3381655"/>
              <a:ext cx="3058780" cy="805669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1461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285868" y="422259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出題問題の分類と</a:t>
            </a:r>
            <a:r>
              <a:rPr lang="en-US" altLang="ja-JP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年間の学習計画</a:t>
            </a:r>
            <a:r>
              <a:rPr lang="en-US" altLang="ja-JP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7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Picture 2" descr="by-nc-sa">
            <a:extLst>
              <a:ext uri="{FF2B5EF4-FFF2-40B4-BE49-F238E27FC236}">
                <a16:creationId xmlns:a16="http://schemas.microsoft.com/office/drawing/2014/main" id="{E4CE2DE6-1001-9935-7D53-769DDAB75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41" y="6155854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D433A8D-8599-D51B-9927-7A7ED2908E3E}"/>
              </a:ext>
            </a:extLst>
          </p:cNvPr>
          <p:cNvGrpSpPr/>
          <p:nvPr/>
        </p:nvGrpSpPr>
        <p:grpSpPr>
          <a:xfrm>
            <a:off x="285868" y="1170432"/>
            <a:ext cx="8858132" cy="4571720"/>
            <a:chOff x="236355" y="1661741"/>
            <a:chExt cx="7269263" cy="3178044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826D0F13-24BB-FF62-5087-2A662D1164B8}"/>
                </a:ext>
              </a:extLst>
            </p:cNvPr>
            <p:cNvSpPr txBox="1"/>
            <p:nvPr/>
          </p:nvSpPr>
          <p:spPr>
            <a:xfrm>
              <a:off x="3394238" y="3504568"/>
              <a:ext cx="4079631" cy="706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+2/3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年生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: 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個人での勉強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marL="197644" indent="-197644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長期にわたって、繰り返し</a:t>
              </a:r>
              <a:b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アルゴリズム・問題解決を学習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F756981D-A23F-2F2D-7C88-56126C32BBD8}"/>
                </a:ext>
              </a:extLst>
            </p:cNvPr>
            <p:cNvSpPr txBox="1"/>
            <p:nvPr/>
          </p:nvSpPr>
          <p:spPr>
            <a:xfrm>
              <a:off x="387319" y="1661741"/>
              <a:ext cx="1846385" cy="49208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知識・技能</a:t>
              </a:r>
            </a:p>
            <a:p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知識・技能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608330FC-E2BC-8A6F-5EB2-C2D77B4A884F}"/>
                </a:ext>
              </a:extLst>
            </p:cNvPr>
            <p:cNvSpPr txBox="1"/>
            <p:nvPr/>
          </p:nvSpPr>
          <p:spPr>
            <a:xfrm>
              <a:off x="3425988" y="1661742"/>
              <a:ext cx="3156439" cy="49208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応用</a:t>
              </a:r>
            </a:p>
            <a:p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思考・判断・表現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主体的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" name="右中かっこ 3">
              <a:extLst>
                <a:ext uri="{FF2B5EF4-FFF2-40B4-BE49-F238E27FC236}">
                  <a16:creationId xmlns:a16="http://schemas.microsoft.com/office/drawing/2014/main" id="{018BA0D8-11CE-A3A1-C95A-546F1D6396D1}"/>
                </a:ext>
              </a:extLst>
            </p:cNvPr>
            <p:cNvSpPr/>
            <p:nvPr/>
          </p:nvSpPr>
          <p:spPr>
            <a:xfrm rot="5400000">
              <a:off x="1611118" y="961418"/>
              <a:ext cx="322858" cy="29700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2000"/>
            </a:p>
          </p:txBody>
        </p:sp>
        <p:sp>
          <p:nvSpPr>
            <p:cNvPr id="9" name="右中かっこ 8">
              <a:extLst>
                <a:ext uri="{FF2B5EF4-FFF2-40B4-BE49-F238E27FC236}">
                  <a16:creationId xmlns:a16="http://schemas.microsoft.com/office/drawing/2014/main" id="{14A95CAA-F5E6-F63B-EB89-AF4CB60D0128}"/>
                </a:ext>
              </a:extLst>
            </p:cNvPr>
            <p:cNvSpPr/>
            <p:nvPr/>
          </p:nvSpPr>
          <p:spPr>
            <a:xfrm rot="5400000">
              <a:off x="4862785" y="848171"/>
              <a:ext cx="316523" cy="3213000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ja-JP" altLang="en-US" sz="2000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8370D0AC-478B-845F-EB8B-730D0F87DDF2}"/>
                </a:ext>
              </a:extLst>
            </p:cNvPr>
            <p:cNvSpPr txBox="1"/>
            <p:nvPr/>
          </p:nvSpPr>
          <p:spPr>
            <a:xfrm>
              <a:off x="284562" y="2715986"/>
              <a:ext cx="3796585" cy="11339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年生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: 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情報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</a:p>
            <a:p>
              <a:pPr marL="197644" indent="-197644">
                <a:buFont typeface="Arial" panose="020B0604020202020204" pitchFamily="34" charset="0"/>
                <a:buChar char="•"/>
              </a:pP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基本的な知識・技能</a:t>
              </a:r>
            </a:p>
            <a:p>
              <a:pPr marL="197644" indent="-197644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基本的なアルゴリズム・</a:t>
              </a:r>
              <a:b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問題解決</a:t>
              </a:r>
              <a:endPara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探求などの他の授業の準備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FBFDF210-D20E-E1B0-1AE7-B5AF44BF3F82}"/>
                </a:ext>
              </a:extLst>
            </p:cNvPr>
            <p:cNvSpPr txBox="1"/>
            <p:nvPr/>
          </p:nvSpPr>
          <p:spPr>
            <a:xfrm>
              <a:off x="3425987" y="2672122"/>
              <a:ext cx="4079631" cy="7060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年生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: 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情報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</a:t>
              </a:r>
            </a:p>
            <a:p>
              <a:pPr marL="197644" indent="-197644">
                <a:buFont typeface="Arial" panose="020B0604020202020204" pitchFamily="34" charset="0"/>
                <a:buChar char="•"/>
              </a:pP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基本的なアルゴリズム・</a:t>
              </a:r>
              <a:b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問題解決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B0D871D2-CA39-6FA6-C4EB-63EC0D8659DD}"/>
                </a:ext>
              </a:extLst>
            </p:cNvPr>
            <p:cNvSpPr txBox="1"/>
            <p:nvPr/>
          </p:nvSpPr>
          <p:spPr>
            <a:xfrm>
              <a:off x="236355" y="4149837"/>
              <a:ext cx="3796585" cy="492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年生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: 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夏季授業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短期予備校</a:t>
              </a:r>
              <a:b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これで十分間に合う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9FA2062-728B-4175-56D1-6A311C594458}"/>
                </a:ext>
              </a:extLst>
            </p:cNvPr>
            <p:cNvSpPr txBox="1"/>
            <p:nvPr/>
          </p:nvSpPr>
          <p:spPr>
            <a:xfrm>
              <a:off x="3425987" y="4347696"/>
              <a:ext cx="4079631" cy="4920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個人での勉強</a:t>
              </a:r>
              <a:b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情報オリンピック、</a:t>
              </a:r>
              <a:r>
                <a:rPr lang="en-US" altLang="ja-JP" sz="2000" dirty="0" err="1">
                  <a:latin typeface="メイリオ" panose="020B0604030504040204" pitchFamily="50" charset="-128"/>
                  <a:ea typeface="メイリオ" panose="020B0604030504040204" pitchFamily="50" charset="-128"/>
                </a:rPr>
                <a:t>AtCoder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など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890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4776" y="426046"/>
            <a:ext cx="6172200" cy="355130"/>
          </a:xfrm>
        </p:spPr>
        <p:txBody>
          <a:bodyPr>
            <a:no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コンピュータとプログラミングの問題内容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457950" y="5844287"/>
            <a:ext cx="2057400" cy="365125"/>
          </a:xfrm>
        </p:spPr>
        <p:txBody>
          <a:bodyPr/>
          <a:lstStyle/>
          <a:p>
            <a:fld id="{C2503FE0-7E40-4FCE-BB32-01EA729AD67C}" type="slidenum">
              <a:rPr lang="en-US" altLang="ja-JP" smtClean="0"/>
              <a:pPr/>
              <a:t>29</a:t>
            </a:fld>
            <a:endParaRPr lang="en-US" altLang="ja-JP" dirty="0"/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249712"/>
              </p:ext>
            </p:extLst>
          </p:nvPr>
        </p:nvGraphicFramePr>
        <p:xfrm>
          <a:off x="158873" y="935384"/>
          <a:ext cx="427804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27">
                  <a:extLst>
                    <a:ext uri="{9D8B030D-6E8A-4147-A177-3AD203B41FA5}">
                      <a16:colId xmlns:a16="http://schemas.microsoft.com/office/drawing/2014/main" val="45177200"/>
                    </a:ext>
                  </a:extLst>
                </a:gridCol>
                <a:gridCol w="3234418">
                  <a:extLst>
                    <a:ext uri="{9D8B030D-6E8A-4147-A177-3AD203B41FA5}">
                      <a16:colId xmlns:a16="http://schemas.microsoft.com/office/drawing/2014/main" val="1502988093"/>
                    </a:ext>
                  </a:extLst>
                </a:gridCol>
              </a:tblGrid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2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基礎的な問題</a:t>
                      </a:r>
                      <a:endParaRPr kumimoji="1" lang="ja-JP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b="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4815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基本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関数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再帰含む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), 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乱数の利用、リスト・配列処理、</a:t>
                      </a:r>
                      <a:r>
                        <a:rPr kumimoji="1" lang="en-US" altLang="ja-JP" sz="16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WebAPI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の利用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59968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アプリケーション機能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簡単な統計機能，時刻や日時の計算機能，文字列の処理機能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972074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平面での物体の操作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ja-JP" sz="1600" kern="1200" dirty="0">
                          <a:solidFill>
                            <a:schemeClr val="dk1"/>
                          </a:solidFill>
                          <a:effectLst/>
                          <a:latin typeface="メイリオ" panose="020B0604030504040204" pitchFamily="50" charset="-128"/>
                          <a:ea typeface="メイリオ" panose="020B0604030504040204" pitchFamily="50" charset="-128"/>
                          <a:cs typeface="+mn-cs"/>
                        </a:rPr>
                        <a:t>マス目上でのロボットの移動制御 ，図形の描画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3450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パズル問題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ハノイの塔や</a:t>
                      </a:r>
                      <a:r>
                        <a:rPr kumimoji="1" lang="en-US" altLang="ja-JP" sz="16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FizzBuzz</a:t>
                      </a:r>
                      <a:r>
                        <a:rPr kumimoji="1" lang="ja-JP" altLang="en-US" sz="1600" dirty="0" err="1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，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マス目パズル等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642061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数学問題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一次方程式，素数や因数分解等</a:t>
                      </a:r>
                      <a:endParaRPr kumimoji="1" lang="en-US" altLang="ja-JP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l"/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4561516"/>
                  </a:ext>
                </a:extLst>
              </a:tr>
            </a:tbl>
          </a:graphicData>
        </a:graphic>
      </p:graphicFrame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48051"/>
              </p:ext>
            </p:extLst>
          </p:nvPr>
        </p:nvGraphicFramePr>
        <p:xfrm>
          <a:off x="4627954" y="945316"/>
          <a:ext cx="4278045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967">
                  <a:extLst>
                    <a:ext uri="{9D8B030D-6E8A-4147-A177-3AD203B41FA5}">
                      <a16:colId xmlns:a16="http://schemas.microsoft.com/office/drawing/2014/main" val="45177200"/>
                    </a:ext>
                  </a:extLst>
                </a:gridCol>
                <a:gridCol w="2859078">
                  <a:extLst>
                    <a:ext uri="{9D8B030D-6E8A-4147-A177-3AD203B41FA5}">
                      <a16:colId xmlns:a16="http://schemas.microsoft.com/office/drawing/2014/main" val="1502988093"/>
                    </a:ext>
                  </a:extLst>
                </a:gridCol>
              </a:tblGrid>
              <a:tr h="388620"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21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応用的な問題</a:t>
                      </a:r>
                      <a:endParaRPr kumimoji="1" lang="ja-JP" alt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b="0" dirty="0"/>
                    </a:p>
                  </a:txBody>
                  <a:tcPr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4815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情報数学問題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パリティ検査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,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ハミング符号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,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ガロア体とフェルマーの小定理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9968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ロボット制御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センサーからのフィードバックがあるロボットの制御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72074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最適化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リソース割当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部屋割つけ，配車計画等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345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物理現象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振り子の動作，動体の移動等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4206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グラフ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最短経路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最短経路</a:t>
                      </a:r>
                      <a:r>
                        <a:rPr kumimoji="1" lang="en-US" altLang="zh-TW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 </a:t>
                      </a:r>
                      <a:r>
                        <a:rPr kumimoji="1" lang="zh-TW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移動距離等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5615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予想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/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平均変化率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売り上げ予想</a:t>
                      </a:r>
                      <a:r>
                        <a:rPr kumimoji="1" lang="en-US" altLang="ja-JP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, </a:t>
                      </a:r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ローン計算等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0471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待ち行列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ファーストフード店，交通渋滞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0433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ライフゲーム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zh-TW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伝播状態</a:t>
                      </a:r>
                      <a:r>
                        <a:rPr kumimoji="1" lang="en-US" altLang="zh-TW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: </a:t>
                      </a:r>
                      <a:r>
                        <a:rPr kumimoji="1" lang="zh-TW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感染状態等</a:t>
                      </a:r>
                      <a:endParaRPr kumimoji="1" lang="ja-JP" altLang="en-US" sz="16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363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確率関係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モンテカルロ法，ベイズ統計等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99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450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630785" y="6150080"/>
            <a:ext cx="2057400" cy="365125"/>
          </a:xfrm>
        </p:spPr>
        <p:txBody>
          <a:bodyPr/>
          <a:lstStyle/>
          <a:p>
            <a:fld id="{4181D2F1-6E19-42EE-8015-FC358F6C8FF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41960" y="367478"/>
            <a:ext cx="6172200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ea typeface="メイリオ" panose="020B0604030504040204" pitchFamily="50" charset="-128"/>
              </a:rPr>
              <a:t>人類の歴史と社会・産業の変化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23" y="673865"/>
            <a:ext cx="6305550" cy="5048250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13" name="四角形吹き出し 12"/>
          <p:cNvSpPr/>
          <p:nvPr/>
        </p:nvSpPr>
        <p:spPr>
          <a:xfrm>
            <a:off x="6904066" y="1240372"/>
            <a:ext cx="1937905" cy="964277"/>
          </a:xfrm>
          <a:prstGeom prst="wedgeRectCallout">
            <a:avLst>
              <a:gd name="adj1" fmla="val -73416"/>
              <a:gd name="adj2" fmla="val 16031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Society 1.0  </a:t>
            </a:r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狩猟</a:t>
            </a:r>
          </a:p>
        </p:txBody>
      </p:sp>
      <p:sp>
        <p:nvSpPr>
          <p:cNvPr id="19" name="四角形吹き出し 18"/>
          <p:cNvSpPr/>
          <p:nvPr/>
        </p:nvSpPr>
        <p:spPr>
          <a:xfrm>
            <a:off x="6921731" y="3622752"/>
            <a:ext cx="1937905" cy="964277"/>
          </a:xfrm>
          <a:prstGeom prst="wedgeRectCallout">
            <a:avLst>
              <a:gd name="adj1" fmla="val -51969"/>
              <a:gd name="adj2" fmla="val -85693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Society 2.0</a:t>
            </a:r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農耕</a:t>
            </a:r>
          </a:p>
        </p:txBody>
      </p:sp>
      <p:sp>
        <p:nvSpPr>
          <p:cNvPr id="20" name="四角形吹き出し 19"/>
          <p:cNvSpPr/>
          <p:nvPr/>
        </p:nvSpPr>
        <p:spPr>
          <a:xfrm>
            <a:off x="5661833" y="5040855"/>
            <a:ext cx="1937905" cy="964277"/>
          </a:xfrm>
          <a:prstGeom prst="wedgeRectCallout">
            <a:avLst>
              <a:gd name="adj1" fmla="val -34811"/>
              <a:gd name="adj2" fmla="val -83969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Society 3.0</a:t>
            </a:r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工業</a:t>
            </a:r>
          </a:p>
        </p:txBody>
      </p:sp>
      <p:sp>
        <p:nvSpPr>
          <p:cNvPr id="21" name="四角形吹き出し 20"/>
          <p:cNvSpPr/>
          <p:nvPr/>
        </p:nvSpPr>
        <p:spPr>
          <a:xfrm>
            <a:off x="1240068" y="5133221"/>
            <a:ext cx="1937905" cy="964277"/>
          </a:xfrm>
          <a:prstGeom prst="wedgeRectCallout">
            <a:avLst>
              <a:gd name="adj1" fmla="val 28674"/>
              <a:gd name="adj2" fmla="val -87417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Society 4.0</a:t>
            </a:r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情報</a:t>
            </a:r>
          </a:p>
        </p:txBody>
      </p:sp>
      <p:sp>
        <p:nvSpPr>
          <p:cNvPr id="22" name="四角形吹き出し 21"/>
          <p:cNvSpPr/>
          <p:nvPr/>
        </p:nvSpPr>
        <p:spPr>
          <a:xfrm>
            <a:off x="271115" y="1498136"/>
            <a:ext cx="1937905" cy="964277"/>
          </a:xfrm>
          <a:prstGeom prst="wedgeRectCallout">
            <a:avLst>
              <a:gd name="adj1" fmla="val 64706"/>
              <a:gd name="adj2" fmla="val 29824"/>
            </a:avLst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Society 5.0</a:t>
            </a:r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新たな社会</a:t>
            </a:r>
          </a:p>
        </p:txBody>
      </p:sp>
      <p:sp>
        <p:nvSpPr>
          <p:cNvPr id="18" name="星 5 17"/>
          <p:cNvSpPr/>
          <p:nvPr/>
        </p:nvSpPr>
        <p:spPr>
          <a:xfrm>
            <a:off x="1797697" y="2874859"/>
            <a:ext cx="682781" cy="682781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42954" y="2926525"/>
            <a:ext cx="1588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今、この</a:t>
            </a: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あたり</a:t>
            </a:r>
          </a:p>
        </p:txBody>
      </p:sp>
    </p:spTree>
    <p:extLst>
      <p:ext uri="{BB962C8B-B14F-4D97-AF65-F5344CB8AC3E}">
        <p14:creationId xmlns:p14="http://schemas.microsoft.com/office/powerpoint/2010/main" val="1275140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372574" y="397568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情報の応用問題への対応方法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6780D7-42C8-19DB-F30D-553EB8C63151}"/>
              </a:ext>
            </a:extLst>
          </p:cNvPr>
          <p:cNvSpPr txBox="1"/>
          <p:nvPr/>
        </p:nvSpPr>
        <p:spPr>
          <a:xfrm>
            <a:off x="797584" y="1009273"/>
            <a:ext cx="805045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アルゴリズム・問題解決能力を育成する。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CD79EADF-2302-F18E-0F57-568566795810}"/>
              </a:ext>
            </a:extLst>
          </p:cNvPr>
          <p:cNvSpPr txBox="1"/>
          <p:nvPr/>
        </p:nvSpPr>
        <p:spPr>
          <a:xfrm>
            <a:off x="372574" y="1869881"/>
            <a:ext cx="39081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問題の出題内容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題材は、問題内で説明すれば何でも有り。</a:t>
            </a:r>
            <a:endParaRPr lang="en-US" altLang="ja-JP" sz="2000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逆ポーランド記法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ベイズの定理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フェルマーの小定理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最適化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リソース割り当て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ゲーム理論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予想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平均変化率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8DC27D0-930F-E338-5C28-1044632F93BF}"/>
              </a:ext>
            </a:extLst>
          </p:cNvPr>
          <p:cNvGrpSpPr/>
          <p:nvPr/>
        </p:nvGrpSpPr>
        <p:grpSpPr>
          <a:xfrm>
            <a:off x="4073159" y="1869880"/>
            <a:ext cx="4774882" cy="3412017"/>
            <a:chOff x="5430878" y="1721044"/>
            <a:chExt cx="6366509" cy="4549356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261686AC-5FE7-C182-C25D-EDBA69238CA5}"/>
                </a:ext>
              </a:extLst>
            </p:cNvPr>
            <p:cNvSpPr txBox="1"/>
            <p:nvPr/>
          </p:nvSpPr>
          <p:spPr>
            <a:xfrm>
              <a:off x="6484329" y="1721044"/>
              <a:ext cx="4453302" cy="135421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基本的なアルゴリズムと</a:t>
              </a:r>
              <a:b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プログラミング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検索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/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ソート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A66F90F9-C9B0-ED50-3B53-CBC74100C2E9}"/>
                </a:ext>
              </a:extLst>
            </p:cNvPr>
            <p:cNvSpPr txBox="1"/>
            <p:nvPr/>
          </p:nvSpPr>
          <p:spPr>
            <a:xfrm>
              <a:off x="6484329" y="3013501"/>
              <a:ext cx="4453302" cy="943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基本的なアルゴリズムパターンの学習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lang="ja-JP" altLang="en-US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題材は伴う</a:t>
              </a:r>
              <a:r>
                <a:rPr lang="en-US" altLang="ja-JP" sz="20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8" name="矢印: 下 17">
              <a:extLst>
                <a:ext uri="{FF2B5EF4-FFF2-40B4-BE49-F238E27FC236}">
                  <a16:creationId xmlns:a16="http://schemas.microsoft.com/office/drawing/2014/main" id="{C2E1FCA9-C89B-52EF-CBE1-38E9B8FE81D4}"/>
                </a:ext>
              </a:extLst>
            </p:cNvPr>
            <p:cNvSpPr/>
            <p:nvPr/>
          </p:nvSpPr>
          <p:spPr>
            <a:xfrm>
              <a:off x="8376873" y="2621243"/>
              <a:ext cx="474520" cy="335244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/>
            </a:p>
          </p:txBody>
        </p:sp>
        <p:sp>
          <p:nvSpPr>
            <p:cNvPr id="19" name="矢印: 上 18">
              <a:extLst>
                <a:ext uri="{FF2B5EF4-FFF2-40B4-BE49-F238E27FC236}">
                  <a16:creationId xmlns:a16="http://schemas.microsoft.com/office/drawing/2014/main" id="{169CF207-431E-E87D-36EE-274B15E21F25}"/>
                </a:ext>
              </a:extLst>
            </p:cNvPr>
            <p:cNvSpPr/>
            <p:nvPr/>
          </p:nvSpPr>
          <p:spPr>
            <a:xfrm>
              <a:off x="6752127" y="3936988"/>
              <a:ext cx="580292" cy="40444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000"/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ECE84F27-CF08-E2A7-1E2C-5C5EF683F513}"/>
                </a:ext>
              </a:extLst>
            </p:cNvPr>
            <p:cNvSpPr txBox="1"/>
            <p:nvPr/>
          </p:nvSpPr>
          <p:spPr>
            <a:xfrm>
              <a:off x="5430878" y="4505815"/>
              <a:ext cx="6366509" cy="17645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個々のパターンや題材を覚えることが目的ではない。</a:t>
              </a:r>
              <a:b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</a:b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学習を通じてアルゴリズムと問題解決の汎用的な能力を獲得する。</a:t>
              </a:r>
            </a:p>
          </p:txBody>
        </p:sp>
      </p:grpSp>
      <p:pic>
        <p:nvPicPr>
          <p:cNvPr id="5" name="Picture 2" descr="by-nc-sa">
            <a:extLst>
              <a:ext uri="{FF2B5EF4-FFF2-40B4-BE49-F238E27FC236}">
                <a16:creationId xmlns:a16="http://schemas.microsoft.com/office/drawing/2014/main" id="{04DD6B2E-5E23-3092-6975-4441CCED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67" y="6055340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F8165D7-52EC-CCB6-F5A5-75EFBE4C6C07}"/>
              </a:ext>
            </a:extLst>
          </p:cNvPr>
          <p:cNvSpPr/>
          <p:nvPr/>
        </p:nvSpPr>
        <p:spPr>
          <a:xfrm>
            <a:off x="372574" y="2181504"/>
            <a:ext cx="3908181" cy="6577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033877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438516" y="394108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情報の応用問題の意味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6780D7-42C8-19DB-F30D-553EB8C63151}"/>
              </a:ext>
            </a:extLst>
          </p:cNvPr>
          <p:cNvSpPr txBox="1"/>
          <p:nvPr/>
        </p:nvSpPr>
        <p:spPr>
          <a:xfrm>
            <a:off x="663263" y="892004"/>
            <a:ext cx="805045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問題の題材の知識を問うものでは無い、問題の状況についての</a:t>
            </a:r>
            <a:br>
              <a:rPr lang="en-US" altLang="ja-JP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アルゴリズム・問題解決能力を見る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64977C9-5EDD-F2CB-54EB-D31DBB4F87B9}"/>
              </a:ext>
            </a:extLst>
          </p:cNvPr>
          <p:cNvGrpSpPr/>
          <p:nvPr/>
        </p:nvGrpSpPr>
        <p:grpSpPr>
          <a:xfrm>
            <a:off x="438516" y="1712433"/>
            <a:ext cx="9351720" cy="4372854"/>
            <a:chOff x="280798" y="2378865"/>
            <a:chExt cx="9351720" cy="3329543"/>
          </a:xfrm>
        </p:grpSpPr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EDEBC379-E4B6-2F5B-8FD6-576DD1ED5778}"/>
                </a:ext>
              </a:extLst>
            </p:cNvPr>
            <p:cNvGrpSpPr/>
            <p:nvPr/>
          </p:nvGrpSpPr>
          <p:grpSpPr>
            <a:xfrm>
              <a:off x="280798" y="2378865"/>
              <a:ext cx="3446585" cy="2152370"/>
              <a:chOff x="7115908" y="1978391"/>
              <a:chExt cx="4595446" cy="2869826"/>
            </a:xfrm>
          </p:grpSpPr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A3300B1C-7F6F-B4B9-06CD-F347DF39337A}"/>
                  </a:ext>
                </a:extLst>
              </p:cNvPr>
              <p:cNvSpPr txBox="1"/>
              <p:nvPr/>
            </p:nvSpPr>
            <p:spPr>
              <a:xfrm>
                <a:off x="7115908" y="1978391"/>
                <a:ext cx="3839307" cy="40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数学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の場合</a:t>
                </a:r>
              </a:p>
            </p:txBody>
          </p:sp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176D3971-68D5-9DB4-D03E-23C43D6700B9}"/>
                  </a:ext>
                </a:extLst>
              </p:cNvPr>
              <p:cNvSpPr txBox="1"/>
              <p:nvPr/>
            </p:nvSpPr>
            <p:spPr>
              <a:xfrm>
                <a:off x="7115908" y="2591895"/>
                <a:ext cx="3839307" cy="7186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このデータについて</a:t>
                </a:r>
                <a:b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</a:b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相関係数を求めなさい</a:t>
                </a:r>
              </a:p>
            </p:txBody>
          </p:sp>
          <p:sp>
            <p:nvSpPr>
              <p:cNvPr id="7" name="矢印: 上 6">
                <a:extLst>
                  <a:ext uri="{FF2B5EF4-FFF2-40B4-BE49-F238E27FC236}">
                    <a16:creationId xmlns:a16="http://schemas.microsoft.com/office/drawing/2014/main" id="{E67DE4B1-8D34-526F-4DF6-6A9BA9F5C7DD}"/>
                  </a:ext>
                </a:extLst>
              </p:cNvPr>
              <p:cNvSpPr/>
              <p:nvPr/>
            </p:nvSpPr>
            <p:spPr>
              <a:xfrm>
                <a:off x="7335716" y="3574003"/>
                <a:ext cx="580292" cy="40444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/>
              </a:p>
            </p:txBody>
          </p:sp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DA77D31A-2030-CA94-E369-9180CF77802B}"/>
                  </a:ext>
                </a:extLst>
              </p:cNvPr>
              <p:cNvSpPr txBox="1"/>
              <p:nvPr/>
            </p:nvSpPr>
            <p:spPr>
              <a:xfrm>
                <a:off x="7115908" y="4129560"/>
                <a:ext cx="4595446" cy="7186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相関係数の求め方の知識・技能を問う</a:t>
                </a:r>
              </a:p>
            </p:txBody>
          </p:sp>
        </p:grp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3AE14662-562A-DA77-32A8-4F0B02B6663E}"/>
                </a:ext>
              </a:extLst>
            </p:cNvPr>
            <p:cNvGrpSpPr/>
            <p:nvPr/>
          </p:nvGrpSpPr>
          <p:grpSpPr>
            <a:xfrm>
              <a:off x="3681224" y="2378865"/>
              <a:ext cx="5951294" cy="3329543"/>
              <a:chOff x="786911" y="1978391"/>
              <a:chExt cx="7935058" cy="4439390"/>
            </a:xfrm>
          </p:grpSpPr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CD79EADF-2302-F18E-0F57-568566795810}"/>
                  </a:ext>
                </a:extLst>
              </p:cNvPr>
              <p:cNvSpPr txBox="1"/>
              <p:nvPr/>
            </p:nvSpPr>
            <p:spPr>
              <a:xfrm>
                <a:off x="961294" y="1978391"/>
                <a:ext cx="3839308" cy="40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情報</a:t>
                </a:r>
                <a:r>
                  <a:rPr lang="en-US" altLang="ja-JP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I</a:t>
                </a:r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の場合</a:t>
                </a:r>
              </a:p>
            </p:txBody>
          </p:sp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101A105D-6A4F-E6CD-6BA8-807D46851D24}"/>
                  </a:ext>
                </a:extLst>
              </p:cNvPr>
              <p:cNvSpPr txBox="1"/>
              <p:nvPr/>
            </p:nvSpPr>
            <p:spPr>
              <a:xfrm>
                <a:off x="961294" y="2591895"/>
                <a:ext cx="4114800" cy="4061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相関係数の求め方の説明</a:t>
                </a:r>
              </a:p>
            </p:txBody>
          </p:sp>
          <p:sp>
            <p:nvSpPr>
              <p:cNvPr id="11" name="矢印: 上 10">
                <a:extLst>
                  <a:ext uri="{FF2B5EF4-FFF2-40B4-BE49-F238E27FC236}">
                    <a16:creationId xmlns:a16="http://schemas.microsoft.com/office/drawing/2014/main" id="{50E457E3-7436-97EF-8C4A-336739B35799}"/>
                  </a:ext>
                </a:extLst>
              </p:cNvPr>
              <p:cNvSpPr/>
              <p:nvPr/>
            </p:nvSpPr>
            <p:spPr>
              <a:xfrm>
                <a:off x="1321777" y="5165662"/>
                <a:ext cx="580292" cy="404446"/>
              </a:xfrm>
              <a:prstGeom prst="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/>
              </a:p>
            </p:txBody>
          </p:sp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4B6F3E5D-C8D1-FA4E-507E-06E25BB7A6A6}"/>
                  </a:ext>
                </a:extLst>
              </p:cNvPr>
              <p:cNvSpPr txBox="1"/>
              <p:nvPr/>
            </p:nvSpPr>
            <p:spPr>
              <a:xfrm>
                <a:off x="786911" y="5699124"/>
                <a:ext cx="7935058" cy="7186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solidFill>
                      <a:schemeClr val="accent5">
                        <a:lumMod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問題の題材の状況から、根気よく</a:t>
                </a:r>
                <a:br>
                  <a:rPr lang="en-US" altLang="ja-JP" sz="2000" dirty="0">
                    <a:solidFill>
                      <a:schemeClr val="accent5">
                        <a:lumMod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</a:br>
                <a:r>
                  <a:rPr lang="ja-JP" altLang="en-US" sz="2000" dirty="0">
                    <a:solidFill>
                      <a:schemeClr val="accent5">
                        <a:lumMod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アルゴリズムを考え、問題を解決していく。</a:t>
                </a: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4F5715E-8D10-2B91-9FE9-CCF438A96C29}"/>
                  </a:ext>
                </a:extLst>
              </p:cNvPr>
              <p:cNvSpPr txBox="1"/>
              <p:nvPr/>
            </p:nvSpPr>
            <p:spPr>
              <a:xfrm>
                <a:off x="961294" y="3244441"/>
                <a:ext cx="4114800" cy="7186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相関係数を求めるプログラムを作成しなさい</a:t>
                </a: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6369423-35B4-96DD-34D2-A8AF857775DD}"/>
                  </a:ext>
                </a:extLst>
              </p:cNvPr>
              <p:cNvSpPr txBox="1"/>
              <p:nvPr/>
            </p:nvSpPr>
            <p:spPr>
              <a:xfrm>
                <a:off x="961294" y="4261968"/>
                <a:ext cx="4114800" cy="7186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相関係数から状況の分析説明をしなさい</a:t>
                </a:r>
              </a:p>
            </p:txBody>
          </p:sp>
          <p:sp>
            <p:nvSpPr>
              <p:cNvPr id="15" name="矢印: 下 14">
                <a:extLst>
                  <a:ext uri="{FF2B5EF4-FFF2-40B4-BE49-F238E27FC236}">
                    <a16:creationId xmlns:a16="http://schemas.microsoft.com/office/drawing/2014/main" id="{4E55E59F-0F59-458A-28AC-8831EA5F7E04}"/>
                  </a:ext>
                </a:extLst>
              </p:cNvPr>
              <p:cNvSpPr/>
              <p:nvPr/>
            </p:nvSpPr>
            <p:spPr>
              <a:xfrm>
                <a:off x="1447800" y="3064832"/>
                <a:ext cx="328246" cy="182253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/>
              </a:p>
            </p:txBody>
          </p:sp>
          <p:sp>
            <p:nvSpPr>
              <p:cNvPr id="16" name="矢印: 下 15">
                <a:extLst>
                  <a:ext uri="{FF2B5EF4-FFF2-40B4-BE49-F238E27FC236}">
                    <a16:creationId xmlns:a16="http://schemas.microsoft.com/office/drawing/2014/main" id="{D8884AD0-F2BA-0028-B90B-F89519BD14E4}"/>
                  </a:ext>
                </a:extLst>
              </p:cNvPr>
              <p:cNvSpPr/>
              <p:nvPr/>
            </p:nvSpPr>
            <p:spPr>
              <a:xfrm>
                <a:off x="1447800" y="4075438"/>
                <a:ext cx="328246" cy="182253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/>
              </a:p>
            </p:txBody>
          </p:sp>
          <p:sp>
            <p:nvSpPr>
              <p:cNvPr id="17" name="矢印: 下 16">
                <a:extLst>
                  <a:ext uri="{FF2B5EF4-FFF2-40B4-BE49-F238E27FC236}">
                    <a16:creationId xmlns:a16="http://schemas.microsoft.com/office/drawing/2014/main" id="{8F05D849-8AF5-A02D-B071-F8313F4A2EB3}"/>
                  </a:ext>
                </a:extLst>
              </p:cNvPr>
              <p:cNvSpPr/>
              <p:nvPr/>
            </p:nvSpPr>
            <p:spPr>
              <a:xfrm>
                <a:off x="5207244" y="2591895"/>
                <a:ext cx="580292" cy="2501070"/>
              </a:xfrm>
              <a:prstGeom prst="down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000"/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5FBD2E85-11AB-2FF5-7675-07559AF9B5C5}"/>
                  </a:ext>
                </a:extLst>
              </p:cNvPr>
              <p:cNvSpPr txBox="1"/>
              <p:nvPr/>
            </p:nvSpPr>
            <p:spPr>
              <a:xfrm>
                <a:off x="4176345" y="5116523"/>
                <a:ext cx="3839308" cy="40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一連の問題解決</a:t>
                </a:r>
              </a:p>
            </p:txBody>
          </p:sp>
        </p:grpSp>
      </p:grpSp>
      <p:pic>
        <p:nvPicPr>
          <p:cNvPr id="4" name="Picture 2" descr="by-nc-sa">
            <a:extLst>
              <a:ext uri="{FF2B5EF4-FFF2-40B4-BE49-F238E27FC236}">
                <a16:creationId xmlns:a16="http://schemas.microsoft.com/office/drawing/2014/main" id="{1CE62E17-9430-ECEA-FA08-A37F2D8A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6" y="6100539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00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28C71D2-4BAE-57D5-6892-5A8EE5FF1088}"/>
              </a:ext>
            </a:extLst>
          </p:cNvPr>
          <p:cNvSpPr txBox="1"/>
          <p:nvPr/>
        </p:nvSpPr>
        <p:spPr>
          <a:xfrm>
            <a:off x="313775" y="286709"/>
            <a:ext cx="7167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大学入試のプログラミング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シミュレーション　</a:t>
            </a:r>
            <a:endParaRPr lang="ja-JP" altLang="en-US" sz="2400" dirty="0"/>
          </a:p>
        </p:txBody>
      </p:sp>
      <p:graphicFrame>
        <p:nvGraphicFramePr>
          <p:cNvPr id="22" name="表 22">
            <a:extLst>
              <a:ext uri="{FF2B5EF4-FFF2-40B4-BE49-F238E27FC236}">
                <a16:creationId xmlns:a16="http://schemas.microsoft.com/office/drawing/2014/main" id="{D5C43FE6-6B4F-15FA-E59C-72177081A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218483"/>
              </p:ext>
            </p:extLst>
          </p:nvPr>
        </p:nvGraphicFramePr>
        <p:xfrm>
          <a:off x="301074" y="872058"/>
          <a:ext cx="8516452" cy="43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113">
                  <a:extLst>
                    <a:ext uri="{9D8B030D-6E8A-4147-A177-3AD203B41FA5}">
                      <a16:colId xmlns:a16="http://schemas.microsoft.com/office/drawing/2014/main" val="1137478265"/>
                    </a:ext>
                  </a:extLst>
                </a:gridCol>
                <a:gridCol w="2129113">
                  <a:extLst>
                    <a:ext uri="{9D8B030D-6E8A-4147-A177-3AD203B41FA5}">
                      <a16:colId xmlns:a16="http://schemas.microsoft.com/office/drawing/2014/main" val="3564103553"/>
                    </a:ext>
                  </a:extLst>
                </a:gridCol>
                <a:gridCol w="2129113">
                  <a:extLst>
                    <a:ext uri="{9D8B030D-6E8A-4147-A177-3AD203B41FA5}">
                      <a16:colId xmlns:a16="http://schemas.microsoft.com/office/drawing/2014/main" val="3635665296"/>
                    </a:ext>
                  </a:extLst>
                </a:gridCol>
                <a:gridCol w="2129113">
                  <a:extLst>
                    <a:ext uri="{9D8B030D-6E8A-4147-A177-3AD203B41FA5}">
                      <a16:colId xmlns:a16="http://schemas.microsoft.com/office/drawing/2014/main" val="154684447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入門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初級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中級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上級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12391"/>
                  </a:ext>
                </a:extLst>
              </a:tr>
            </a:tbl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EFE1B6F-3CFA-F890-1D84-F936C4095103}"/>
              </a:ext>
            </a:extLst>
          </p:cNvPr>
          <p:cNvSpPr/>
          <p:nvPr/>
        </p:nvSpPr>
        <p:spPr>
          <a:xfrm>
            <a:off x="274773" y="1342491"/>
            <a:ext cx="2107935" cy="4441276"/>
          </a:xfrm>
          <a:prstGeom prst="rect">
            <a:avLst/>
          </a:prstGeom>
          <a:solidFill>
            <a:srgbClr val="FFF4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/>
          </a:p>
        </p:txBody>
      </p:sp>
      <p:pic>
        <p:nvPicPr>
          <p:cNvPr id="5" name="Picture 2" descr="by-nc-sa">
            <a:extLst>
              <a:ext uri="{FF2B5EF4-FFF2-40B4-BE49-F238E27FC236}">
                <a16:creationId xmlns:a16="http://schemas.microsoft.com/office/drawing/2014/main" id="{9C8C2810-7E8A-3C1A-3C5D-A60A3955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9" y="6291404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00D057E-AE4D-F0A7-F9FE-0A615A1B9A44}"/>
              </a:ext>
            </a:extLst>
          </p:cNvPr>
          <p:cNvSpPr txBox="1"/>
          <p:nvPr/>
        </p:nvSpPr>
        <p:spPr>
          <a:xfrm>
            <a:off x="424884" y="1542742"/>
            <a:ext cx="1675548" cy="163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教えない</a:t>
            </a:r>
            <a:b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アルゴリズム</a:t>
            </a:r>
            <a:b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84A04A7-6FAD-485E-4822-372F89775D63}"/>
              </a:ext>
            </a:extLst>
          </p:cNvPr>
          <p:cNvSpPr txBox="1"/>
          <p:nvPr/>
        </p:nvSpPr>
        <p:spPr>
          <a:xfrm>
            <a:off x="2570152" y="1542742"/>
            <a:ext cx="167554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初級レベル教材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プログラミング編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Part1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公開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E90CC57-809F-13E2-D90E-05B4923E5A7E}"/>
              </a:ext>
            </a:extLst>
          </p:cNvPr>
          <p:cNvSpPr txBox="1"/>
          <p:nvPr/>
        </p:nvSpPr>
        <p:spPr>
          <a:xfrm>
            <a:off x="4715420" y="1542742"/>
            <a:ext cx="167554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中級レベル教材</a:t>
            </a:r>
          </a:p>
          <a:p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zh-TW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今後開発予定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A44B875-7C11-066F-469E-666B630D872D}"/>
              </a:ext>
            </a:extLst>
          </p:cNvPr>
          <p:cNvSpPr txBox="1"/>
          <p:nvPr/>
        </p:nvSpPr>
        <p:spPr>
          <a:xfrm>
            <a:off x="6860688" y="1542742"/>
            <a:ext cx="1675548" cy="16312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各種コンテスト</a:t>
            </a:r>
          </a:p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での個人学習</a:t>
            </a:r>
          </a:p>
          <a:p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6B7095A3-3F20-D90F-D909-D98E0519000A}"/>
              </a:ext>
            </a:extLst>
          </p:cNvPr>
          <p:cNvSpPr/>
          <p:nvPr/>
        </p:nvSpPr>
        <p:spPr>
          <a:xfrm>
            <a:off x="2100432" y="1787465"/>
            <a:ext cx="469720" cy="272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1807CE64-B771-A930-F1B4-D05FCB7B63F4}"/>
              </a:ext>
            </a:extLst>
          </p:cNvPr>
          <p:cNvSpPr/>
          <p:nvPr/>
        </p:nvSpPr>
        <p:spPr>
          <a:xfrm>
            <a:off x="4245699" y="1787465"/>
            <a:ext cx="469720" cy="272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769E4B29-8E66-F028-6D8C-CDF670D16ACF}"/>
              </a:ext>
            </a:extLst>
          </p:cNvPr>
          <p:cNvSpPr/>
          <p:nvPr/>
        </p:nvSpPr>
        <p:spPr>
          <a:xfrm>
            <a:off x="6383781" y="1787465"/>
            <a:ext cx="469720" cy="2723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0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2CE4F07A-6657-F205-FBF5-4E67C978CCDD}"/>
              </a:ext>
            </a:extLst>
          </p:cNvPr>
          <p:cNvSpPr txBox="1"/>
          <p:nvPr/>
        </p:nvSpPr>
        <p:spPr>
          <a:xfrm>
            <a:off x="424881" y="3402113"/>
            <a:ext cx="1869959" cy="163121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基本的なアルゴリズムとプログラムパターンの学習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授業の範囲</a:t>
            </a:r>
            <a:r>
              <a:rPr lang="en-US" altLang="ja-JP" sz="20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0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2931399-2D8A-4FBE-BFE4-D482185E117A}"/>
              </a:ext>
            </a:extLst>
          </p:cNvPr>
          <p:cNvSpPr txBox="1"/>
          <p:nvPr/>
        </p:nvSpPr>
        <p:spPr>
          <a:xfrm>
            <a:off x="2394235" y="3418681"/>
            <a:ext cx="2306051" cy="19389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プログラムパターンの活用と初歩的なアルゴリズム技法の学習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主に課題場面としての問題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A229C7-F306-EAEE-908E-6070DA920B7B}"/>
              </a:ext>
            </a:extLst>
          </p:cNvPr>
          <p:cNvSpPr txBox="1"/>
          <p:nvPr/>
        </p:nvSpPr>
        <p:spPr>
          <a:xfrm>
            <a:off x="4653359" y="3349619"/>
            <a:ext cx="2107935" cy="193899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いろいろなアルゴリズム技法の学習</a:t>
            </a:r>
            <a:endParaRPr lang="en-US" altLang="ja-JP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主にアルゴリズム技法としての問題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74DA897-8C87-67AB-47E4-91D922DF3A6D}"/>
              </a:ext>
            </a:extLst>
          </p:cNvPr>
          <p:cNvSpPr txBox="1"/>
          <p:nvPr/>
        </p:nvSpPr>
        <p:spPr>
          <a:xfrm>
            <a:off x="6860688" y="3418681"/>
            <a:ext cx="1675548" cy="1323439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いろいろなアルゴリズム技法の習得と活用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2E6402-D7D2-128F-96F2-0C3F482C7AA6}"/>
              </a:ext>
            </a:extLst>
          </p:cNvPr>
          <p:cNvSpPr txBox="1"/>
          <p:nvPr/>
        </p:nvSpPr>
        <p:spPr>
          <a:xfrm>
            <a:off x="2100433" y="5827697"/>
            <a:ext cx="4745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大学共通共通テスト　私学情報系学部</a:t>
            </a:r>
          </a:p>
        </p:txBody>
      </p:sp>
    </p:spTree>
    <p:extLst>
      <p:ext uri="{BB962C8B-B14F-4D97-AF65-F5344CB8AC3E}">
        <p14:creationId xmlns:p14="http://schemas.microsoft.com/office/powerpoint/2010/main" val="4166657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D8F8408-8299-7F80-61E9-7D84F50460A3}"/>
              </a:ext>
            </a:extLst>
          </p:cNvPr>
          <p:cNvSpPr txBox="1"/>
          <p:nvPr/>
        </p:nvSpPr>
        <p:spPr>
          <a:xfrm>
            <a:off x="438516" y="394108"/>
            <a:ext cx="69338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大学共通テスト用参考書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66780D7-42C8-19DB-F30D-553EB8C63151}"/>
              </a:ext>
            </a:extLst>
          </p:cNvPr>
          <p:cNvSpPr txBox="1"/>
          <p:nvPr/>
        </p:nvSpPr>
        <p:spPr>
          <a:xfrm>
            <a:off x="663263" y="892004"/>
            <a:ext cx="8050457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1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まだまだ数は少ないなですが。</a:t>
            </a:r>
          </a:p>
        </p:txBody>
      </p:sp>
      <p:pic>
        <p:nvPicPr>
          <p:cNvPr id="4" name="Picture 2" descr="by-nc-sa">
            <a:extLst>
              <a:ext uri="{FF2B5EF4-FFF2-40B4-BE49-F238E27FC236}">
                <a16:creationId xmlns:a16="http://schemas.microsoft.com/office/drawing/2014/main" id="{1CE62E17-9430-ECEA-FA08-A37F2D8A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6" y="6100539"/>
            <a:ext cx="801983" cy="27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ニューステップアップ情報Ⅰ">
            <a:extLst>
              <a:ext uri="{FF2B5EF4-FFF2-40B4-BE49-F238E27FC236}">
                <a16:creationId xmlns:a16="http://schemas.microsoft.com/office/drawing/2014/main" id="{BDFEDA50-E39C-61BB-7DB9-08895BF75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338" y="1569910"/>
            <a:ext cx="2304305" cy="32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4A0D7D2-20B9-D1D3-8312-53D9CC70469F}"/>
              </a:ext>
            </a:extLst>
          </p:cNvPr>
          <p:cNvSpPr txBox="1"/>
          <p:nvPr/>
        </p:nvSpPr>
        <p:spPr>
          <a:xfrm>
            <a:off x="3463203" y="5087582"/>
            <a:ext cx="28003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ニューステップアップ情報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Ⅰ 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教科書傍用問題集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日経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BP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社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東京書籍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A974F28-6619-C475-83F0-026BAE66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63" y="1493796"/>
            <a:ext cx="238125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B4AC062-4B1E-6B1B-8D7A-73D7487C7F31}"/>
              </a:ext>
            </a:extLst>
          </p:cNvPr>
          <p:cNvSpPr txBox="1"/>
          <p:nvPr/>
        </p:nvSpPr>
        <p:spPr>
          <a:xfrm>
            <a:off x="453713" y="5146212"/>
            <a:ext cx="28003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800" dirty="0"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大学入試共通テスト準備　情報</a:t>
            </a:r>
            <a:r>
              <a:rPr lang="en-US" altLang="ja-JP" sz="1800" dirty="0"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Ⅰ</a:t>
            </a:r>
            <a:r>
              <a:rPr lang="ja-JP" altLang="en-US" sz="1800" dirty="0">
                <a:effectLst/>
                <a:latin typeface="Arial" panose="020B0604020202020204" pitchFamily="34" charset="0"/>
                <a:ea typeface="メイリオ" panose="020B0604030504040204" pitchFamily="50" charset="-128"/>
              </a:rPr>
              <a:t>演習問題</a:t>
            </a:r>
            <a:endParaRPr lang="en-US" altLang="ja-JP" sz="1800" dirty="0">
              <a:effectLst/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数研出版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090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413674-84B0-7324-3467-8D755F9699F7}"/>
              </a:ext>
            </a:extLst>
          </p:cNvPr>
          <p:cNvSpPr txBox="1"/>
          <p:nvPr/>
        </p:nvSpPr>
        <p:spPr>
          <a:xfrm>
            <a:off x="1170432" y="2286000"/>
            <a:ext cx="6199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情報科の授業の進め方</a:t>
            </a:r>
          </a:p>
        </p:txBody>
      </p:sp>
    </p:spTree>
    <p:extLst>
      <p:ext uri="{BB962C8B-B14F-4D97-AF65-F5344CB8AC3E}">
        <p14:creationId xmlns:p14="http://schemas.microsoft.com/office/powerpoint/2010/main" val="17253913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7091" y="404712"/>
            <a:ext cx="8229600" cy="473507"/>
          </a:xfrm>
        </p:spPr>
        <p:txBody>
          <a:bodyPr>
            <a:normAutofit fontScale="90000"/>
          </a:bodyPr>
          <a:lstStyle/>
          <a:p>
            <a:pPr algn="l"/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学習の進め方</a:t>
            </a:r>
            <a:r>
              <a:rPr lang="en-US" altLang="ja-JP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変わる</a:t>
            </a:r>
            <a:r>
              <a:rPr lang="ja-JP" altLang="en-US" sz="3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</a:t>
            </a:r>
            <a:endParaRPr kumimoji="1" lang="ja-JP" altLang="en-US" sz="3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3587" y="4566429"/>
            <a:ext cx="2910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先生は授業中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にがんばる</a:t>
            </a:r>
          </a:p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生徒は先生の話すことを覚える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-57863" y="859243"/>
          <a:ext cx="6779029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7770">
                  <a:extLst>
                    <a:ext uri="{9D8B030D-6E8A-4147-A177-3AD203B41FA5}">
                      <a16:colId xmlns:a16="http://schemas.microsoft.com/office/drawing/2014/main" val="3486218728"/>
                    </a:ext>
                  </a:extLst>
                </a:gridCol>
                <a:gridCol w="780676">
                  <a:extLst>
                    <a:ext uri="{9D8B030D-6E8A-4147-A177-3AD203B41FA5}">
                      <a16:colId xmlns:a16="http://schemas.microsoft.com/office/drawing/2014/main" val="1159746634"/>
                    </a:ext>
                  </a:extLst>
                </a:gridCol>
                <a:gridCol w="3820583">
                  <a:extLst>
                    <a:ext uri="{9D8B030D-6E8A-4147-A177-3AD203B41FA5}">
                      <a16:colId xmlns:a16="http://schemas.microsoft.com/office/drawing/2014/main" val="977530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一斉授業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アクティブラーニング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92236"/>
                  </a:ext>
                </a:extLst>
              </a:tr>
            </a:tbl>
          </a:graphicData>
        </a:graphic>
      </p:graphicFrame>
      <p:sp>
        <p:nvSpPr>
          <p:cNvPr id="6" name="右矢印 5"/>
          <p:cNvSpPr/>
          <p:nvPr/>
        </p:nvSpPr>
        <p:spPr>
          <a:xfrm>
            <a:off x="2209800" y="859243"/>
            <a:ext cx="640080" cy="386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2" y="1639286"/>
            <a:ext cx="3766879" cy="291541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296" y="1842124"/>
            <a:ext cx="4413417" cy="2209593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578" y="4036058"/>
            <a:ext cx="1084517" cy="194040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3663834" y="6034786"/>
            <a:ext cx="555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先生は授業の前と後にがんばる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右矢印 15"/>
          <p:cNvSpPr/>
          <p:nvPr/>
        </p:nvSpPr>
        <p:spPr>
          <a:xfrm>
            <a:off x="3663834" y="3033586"/>
            <a:ext cx="640080" cy="386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8080" y="4077699"/>
            <a:ext cx="1236490" cy="1934420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119946" y="5006261"/>
            <a:ext cx="104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準備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作業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712413" y="5015623"/>
            <a:ext cx="104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評価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作業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右矢印 19"/>
          <p:cNvSpPr/>
          <p:nvPr/>
        </p:nvSpPr>
        <p:spPr>
          <a:xfrm rot="19369836">
            <a:off x="5178839" y="4227544"/>
            <a:ext cx="686267" cy="184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右矢印 20"/>
          <p:cNvSpPr/>
          <p:nvPr/>
        </p:nvSpPr>
        <p:spPr>
          <a:xfrm rot="2468288">
            <a:off x="6893673" y="4303279"/>
            <a:ext cx="686267" cy="18493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03FE0-7E40-4FCE-BB32-01EA729AD67C}" type="slidenum">
              <a:rPr lang="en-US" altLang="ja-JP" smtClean="0"/>
              <a:pPr/>
              <a:t>35</a:t>
            </a:fld>
            <a:endParaRPr lang="en-US" altLang="ja-JP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767821" y="1594226"/>
            <a:ext cx="555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生徒は授業中、自分で学ぶ</a:t>
            </a:r>
            <a:endParaRPr kumimoji="1"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5788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48403"/>
            <a:ext cx="4114800" cy="612775"/>
          </a:xfrm>
        </p:spPr>
        <p:txBody>
          <a:bodyPr/>
          <a:lstStyle/>
          <a:p>
            <a:pPr algn="l" eaLnBrk="1" hangingPunct="1"/>
            <a:r>
              <a:rPr lang="ja-JP" altLang="en-US" sz="3200" dirty="0">
                <a:ea typeface="メイリオ" panose="020B0604030504040204" pitchFamily="50" charset="-128"/>
              </a:rPr>
              <a:t>学習の進め方</a:t>
            </a:r>
            <a:r>
              <a:rPr lang="en-US" altLang="ja-JP" sz="3200" dirty="0">
                <a:ea typeface="メイリオ" panose="020B0604030504040204" pitchFamily="50" charset="-128"/>
              </a:rPr>
              <a:t>:</a:t>
            </a:r>
            <a:r>
              <a:rPr lang="ja-JP" altLang="en-US" sz="3200" dirty="0">
                <a:ea typeface="メイリオ" panose="020B0604030504040204" pitchFamily="50" charset="-128"/>
              </a:rPr>
              <a:t>補足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6700" y="861178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協働学習</a:t>
            </a:r>
            <a:r>
              <a:rPr kumimoji="1"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協同学習　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広い意味のグループ学習。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 descr="[無料イラスト] マラソン大会のゴール地点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16682"/>
            <a:ext cx="2280786" cy="2570935"/>
          </a:xfrm>
          <a:prstGeom prst="rect">
            <a:avLst/>
          </a:prstGeom>
        </p:spPr>
      </p:pic>
      <p:pic>
        <p:nvPicPr>
          <p:cNvPr id="4" name="図 3" descr="&lt;strong&gt;サッカー&lt;/strong&gt; - GATAG｜フリー素材集 壱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803056"/>
            <a:ext cx="2453440" cy="25023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90600" y="4512125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陸上部　　　　　　　　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サッカー部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基本、個人競技　　　　　　チーム競技</a:t>
            </a:r>
          </a:p>
          <a:p>
            <a:pPr algn="l"/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授業はこっちでいきます。</a:t>
            </a:r>
          </a:p>
          <a:p>
            <a:pPr algn="l"/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分からないことがあったら、</a:t>
            </a:r>
            <a:b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先生だけでなく友達に聞く</a:t>
            </a:r>
            <a:endParaRPr kumimoji="1" lang="ja-JP" altLang="en-US" sz="24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17A54-FE79-40E3-8923-9AE8081D1301}" type="slidenum">
              <a:rPr lang="en-US" altLang="ja-JP" smtClean="0"/>
              <a:pPr/>
              <a:t>36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4085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ja-JP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29650" cy="612775"/>
          </a:xfrm>
        </p:spPr>
        <p:txBody>
          <a:bodyPr/>
          <a:lstStyle/>
          <a:p>
            <a:pPr algn="l" eaLnBrk="1" hangingPunct="1"/>
            <a:r>
              <a:rPr lang="ja-JP" altLang="en-US" sz="3200" dirty="0">
                <a:ea typeface="メイリオ" panose="020B0604030504040204" pitchFamily="50" charset="-128"/>
              </a:rPr>
              <a:t>学習</a:t>
            </a:r>
            <a:r>
              <a:rPr lang="en-US" altLang="ja-JP" sz="3200" dirty="0">
                <a:ea typeface="メイリオ" panose="020B0604030504040204" pitchFamily="50" charset="-128"/>
              </a:rPr>
              <a:t>(</a:t>
            </a:r>
            <a:r>
              <a:rPr lang="ja-JP" altLang="en-US" sz="3200" dirty="0">
                <a:ea typeface="メイリオ" panose="020B0604030504040204" pitchFamily="50" charset="-128"/>
              </a:rPr>
              <a:t>座学・実習</a:t>
            </a:r>
            <a:r>
              <a:rPr lang="en-US" altLang="ja-JP" sz="3200" dirty="0">
                <a:ea typeface="メイリオ" panose="020B0604030504040204" pitchFamily="50" charset="-128"/>
              </a:rPr>
              <a:t>)</a:t>
            </a:r>
            <a:r>
              <a:rPr lang="ja-JP" altLang="en-US" sz="3200" dirty="0">
                <a:ea typeface="メイリオ" panose="020B0604030504040204" pitchFamily="50" charset="-128"/>
              </a:rPr>
              <a:t>の目的と</a:t>
            </a:r>
            <a:r>
              <a:rPr lang="en-US" altLang="ja-JP" sz="3200" dirty="0">
                <a:ea typeface="メイリオ" panose="020B0604030504040204" pitchFamily="50" charset="-128"/>
              </a:rPr>
              <a:t>1</a:t>
            </a:r>
            <a:r>
              <a:rPr lang="ja-JP" altLang="en-US" sz="3200" dirty="0">
                <a:ea typeface="メイリオ" panose="020B0604030504040204" pitchFamily="50" charset="-128"/>
              </a:rPr>
              <a:t>年間の概要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28625" y="1203454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学習の目的</a:t>
            </a:r>
          </a:p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・新しい時代の基礎となる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ICT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の基本的な知識を習得する。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・情報社会を安全に生活するための方法を学ぶ。</a:t>
            </a:r>
          </a:p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・勉強方法も含めて、日常の問題を解決したり、計画して実行する方法を学ぶ。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2800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社会や高等教育で必須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となる、ワープロや表計算の役に立つ使い方を学習する。</a:t>
            </a:r>
          </a:p>
          <a:p>
            <a:pPr algn="l"/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・グラフの理解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や小論文の書き方などを含めた</a:t>
            </a:r>
            <a:r>
              <a:rPr lang="ja-JP" altLang="en-US" sz="2800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情報の基礎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を学習する。</a:t>
            </a:r>
            <a:endParaRPr lang="en-US" altLang="ja-JP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・大学入試の基礎を学習する。</a:t>
            </a:r>
          </a:p>
          <a:p>
            <a:pPr algn="l"/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15239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ja-JP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ea typeface="メイリオ" panose="020B0604030504040204" pitchFamily="50" charset="-128"/>
              </a:rPr>
              <a:t>成績の付け方について</a:t>
            </a:r>
            <a:r>
              <a:rPr lang="en-US" altLang="ja-JP" sz="2800" dirty="0"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ea typeface="メイリオ" panose="020B0604030504040204" pitchFamily="50" charset="-128"/>
              </a:rPr>
              <a:t>各学期末</a:t>
            </a:r>
            <a:r>
              <a:rPr lang="en-US" altLang="ja-JP" sz="2800" dirty="0">
                <a:ea typeface="メイリオ" panose="020B0604030504040204" pitchFamily="50" charset="-128"/>
              </a:rPr>
              <a:t>)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012223"/>
              </p:ext>
            </p:extLst>
          </p:nvPr>
        </p:nvGraphicFramePr>
        <p:xfrm>
          <a:off x="533400" y="1066973"/>
          <a:ext cx="4876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377142199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904414296"/>
                    </a:ext>
                  </a:extLst>
                </a:gridCol>
              </a:tblGrid>
              <a:tr h="45075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およそ</a:t>
                      </a:r>
                      <a:r>
                        <a:rPr kumimoji="1" lang="en-US" altLang="ja-JP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  <a:r>
                        <a:rPr kumimoji="1" lang="ja-JP" alt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点</a:t>
                      </a:r>
                      <a:r>
                        <a:rPr kumimoji="1" lang="en-US" altLang="ja-JP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(</a:t>
                      </a:r>
                      <a:r>
                        <a:rPr kumimoji="1" lang="ja-JP" alt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およそ</a:t>
                      </a:r>
                      <a:r>
                        <a:rPr kumimoji="1" lang="en-US" altLang="ja-JP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  <a:r>
                        <a:rPr kumimoji="1" lang="ja-JP" altLang="en-US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点</a:t>
                      </a:r>
                      <a:r>
                        <a:rPr kumimoji="1" lang="en-US" altLang="ja-JP" sz="2400" b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)</a:t>
                      </a:r>
                      <a:endParaRPr kumimoji="1" lang="ja-JP" altLang="en-US" sz="2400" b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2175707"/>
                  </a:ext>
                </a:extLst>
              </a:tr>
              <a:tr h="4177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学期末交差試験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実習点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87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4290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ja-JP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ea typeface="メイリオ" panose="020B0604030504040204" pitchFamily="50" charset="-128"/>
              </a:rPr>
              <a:t>参考図書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FE4A1C-296E-8920-890F-5A024B848C78}"/>
              </a:ext>
            </a:extLst>
          </p:cNvPr>
          <p:cNvSpPr txBox="1"/>
          <p:nvPr/>
        </p:nvSpPr>
        <p:spPr>
          <a:xfrm>
            <a:off x="4270520" y="1629692"/>
            <a:ext cx="44528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小学生用ながら、技術的な内容については教科書に比べて、詳しく最新になっています。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多分、情報の知識に関するものについては、半分以上網羅しています。</a:t>
            </a:r>
          </a:p>
        </p:txBody>
      </p:sp>
      <p:pic>
        <p:nvPicPr>
          <p:cNvPr id="5122" name="Picture 2" descr="ドラえもん科学ワールドｓｐｅｃｉａｌ　みんなのためのデジタル入門">
            <a:extLst>
              <a:ext uri="{FF2B5EF4-FFF2-40B4-BE49-F238E27FC236}">
                <a16:creationId xmlns:a16="http://schemas.microsoft.com/office/drawing/2014/main" id="{41F7A93C-AD88-CB75-4D50-718D815B0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9201"/>
            <a:ext cx="3062478" cy="435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27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614160" y="6506311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ja-JP" sz="14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59" y="367478"/>
            <a:ext cx="8305801" cy="612775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Society 5.0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「すぐそこの未来」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政府広報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015" y="2438643"/>
            <a:ext cx="4613807" cy="2702586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15" y="1125126"/>
            <a:ext cx="4635818" cy="268349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15" y="4026459"/>
            <a:ext cx="4635818" cy="26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775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ja-JP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71318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ea typeface="メイリオ" panose="020B0604030504040204" pitchFamily="50" charset="-128"/>
              </a:rPr>
              <a:t>試してみよう大学入試問題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FA17EDC-98B6-3712-1649-55DA2FFEC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622" y="1019428"/>
            <a:ext cx="4802130" cy="395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FE4A1C-296E-8920-890F-5A024B848C78}"/>
              </a:ext>
            </a:extLst>
          </p:cNvPr>
          <p:cNvSpPr txBox="1"/>
          <p:nvPr/>
        </p:nvSpPr>
        <p:spPr>
          <a:xfrm>
            <a:off x="1049274" y="5233496"/>
            <a:ext cx="74660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大学入試センター </a:t>
            </a:r>
            <a:r>
              <a:rPr lang="zh-TW" altLang="en-US" sz="2400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試作問題</a:t>
            </a:r>
            <a:r>
              <a:rPr lang="en-US" altLang="zh-TW" sz="2400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zh-TW" altLang="en-US" sz="2400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lang="en-US" altLang="zh-TW" sz="2400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Ⅰ』</a:t>
            </a:r>
            <a:r>
              <a:rPr lang="ja-JP" altLang="en-US" sz="2400" b="0" i="0" dirty="0"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　２０２２年</a:t>
            </a:r>
            <a:endParaRPr lang="en-US" altLang="ja-JP" sz="2400" b="0" i="0" dirty="0"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プログラムとしては中学レベルの内容です。</a:t>
            </a:r>
          </a:p>
        </p:txBody>
      </p:sp>
    </p:spTree>
    <p:extLst>
      <p:ext uri="{BB962C8B-B14F-4D97-AF65-F5344CB8AC3E}">
        <p14:creationId xmlns:p14="http://schemas.microsoft.com/office/powerpoint/2010/main" val="33841613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ja-JP" sz="1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944688" y="2435225"/>
            <a:ext cx="6913562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90600" indent="-5334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371600" indent="-4572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752600" indent="-3810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209800" indent="-3810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6670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1242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5814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038600" indent="-381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None/>
            </a:pPr>
            <a:endParaRPr lang="en-US" altLang="ja-JP" sz="240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58" y="1536510"/>
            <a:ext cx="3662062" cy="3911979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34126" y="1919210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3200" dirty="0"/>
              <a:t>では、一年間</a:t>
            </a:r>
            <a:br>
              <a:rPr lang="ja-JP" altLang="en-US" sz="3200" dirty="0"/>
            </a:br>
            <a:r>
              <a:rPr lang="ja-JP" altLang="en-US" sz="3200" dirty="0"/>
              <a:t>張り切って</a:t>
            </a:r>
            <a:br>
              <a:rPr lang="ja-JP" altLang="en-US" sz="3200" dirty="0"/>
            </a:br>
            <a:r>
              <a:rPr lang="ja-JP" altLang="en-US" sz="3200" dirty="0"/>
              <a:t>いきましょう。</a:t>
            </a:r>
          </a:p>
          <a:p>
            <a:pPr algn="l"/>
            <a:r>
              <a:rPr kumimoji="1" lang="ja-JP" altLang="en-US" sz="3200" dirty="0"/>
              <a:t>内容開始します。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41762" y="305844"/>
            <a:ext cx="845038" cy="4616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お話</a:t>
            </a:r>
          </a:p>
        </p:txBody>
      </p:sp>
    </p:spTree>
    <p:extLst>
      <p:ext uri="{BB962C8B-B14F-4D97-AF65-F5344CB8AC3E}">
        <p14:creationId xmlns:p14="http://schemas.microsoft.com/office/powerpoint/2010/main" val="229059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6614160" y="6506311"/>
            <a:ext cx="2133600" cy="476250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ja-JP" sz="1400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1959" y="367478"/>
            <a:ext cx="8305801" cy="612775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Society 5.0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「すぐそこの未来」 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政府広報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291" y="2149671"/>
            <a:ext cx="4635818" cy="26940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31" y="950628"/>
            <a:ext cx="4635818" cy="268982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31" y="3842936"/>
            <a:ext cx="4635818" cy="26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1959" y="367478"/>
            <a:ext cx="7388629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ea typeface="メイリオ" panose="020B0604030504040204" pitchFamily="50" charset="-128"/>
              </a:rPr>
              <a:t>情報社会から</a:t>
            </a:r>
            <a:r>
              <a:rPr lang="en-US" altLang="ja-JP" sz="3200" dirty="0">
                <a:ea typeface="メイリオ" panose="020B0604030504040204" pitchFamily="50" charset="-128"/>
              </a:rPr>
              <a:t>AI</a:t>
            </a:r>
            <a:r>
              <a:rPr lang="ja-JP" altLang="en-US" sz="3200" dirty="0">
                <a:ea typeface="メイリオ" panose="020B0604030504040204" pitchFamily="50" charset="-128"/>
              </a:rPr>
              <a:t>とロボットの社会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4"/>
          <a:srcRect l="894" t="6722" b="1005"/>
          <a:stretch/>
        </p:blipFill>
        <p:spPr>
          <a:xfrm>
            <a:off x="1197033" y="1197033"/>
            <a:ext cx="6833062" cy="3638598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197034" y="813374"/>
            <a:ext cx="7318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Society 4.0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       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Society 5.0 </a:t>
            </a:r>
            <a:r>
              <a:rPr kumimoji="1"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新たな社会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</a:p>
        </p:txBody>
      </p:sp>
      <p:graphicFrame>
        <p:nvGraphicFramePr>
          <p:cNvPr id="22" name="表 21"/>
          <p:cNvGraphicFramePr>
            <a:graphicFrameLocks noGrp="1"/>
          </p:cNvGraphicFramePr>
          <p:nvPr/>
        </p:nvGraphicFramePr>
        <p:xfrm>
          <a:off x="199506" y="5027040"/>
          <a:ext cx="8695113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782">
                  <a:extLst>
                    <a:ext uri="{9D8B030D-6E8A-4147-A177-3AD203B41FA5}">
                      <a16:colId xmlns:a16="http://schemas.microsoft.com/office/drawing/2014/main" val="649930799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777538006"/>
                    </a:ext>
                  </a:extLst>
                </a:gridCol>
                <a:gridCol w="1607194">
                  <a:extLst>
                    <a:ext uri="{9D8B030D-6E8A-4147-A177-3AD203B41FA5}">
                      <a16:colId xmlns:a16="http://schemas.microsoft.com/office/drawing/2014/main" val="299483685"/>
                    </a:ext>
                  </a:extLst>
                </a:gridCol>
                <a:gridCol w="1490056">
                  <a:extLst>
                    <a:ext uri="{9D8B030D-6E8A-4147-A177-3AD203B41FA5}">
                      <a16:colId xmlns:a16="http://schemas.microsoft.com/office/drawing/2014/main" val="179425629"/>
                    </a:ext>
                  </a:extLst>
                </a:gridCol>
                <a:gridCol w="2574801">
                  <a:extLst>
                    <a:ext uri="{9D8B030D-6E8A-4147-A177-3AD203B41FA5}">
                      <a16:colId xmlns:a16="http://schemas.microsoft.com/office/drawing/2014/main" val="3859127505"/>
                    </a:ext>
                  </a:extLst>
                </a:gridCol>
              </a:tblGrid>
              <a:tr h="286992">
                <a:tc>
                  <a:txBody>
                    <a:bodyPr/>
                    <a:lstStyle/>
                    <a:p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情報の入力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情報の分析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情報の判断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情報を元にした行動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6375365"/>
                  </a:ext>
                </a:extLst>
              </a:tr>
              <a:tr h="331526"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情報社会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人間・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IT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人間・機械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26486"/>
                  </a:ext>
                </a:extLst>
              </a:tr>
            </a:tbl>
          </a:graphicData>
        </a:graphic>
      </p:graphicFrame>
      <p:graphicFrame>
        <p:nvGraphicFramePr>
          <p:cNvPr id="23" name="表 22"/>
          <p:cNvGraphicFramePr>
            <a:graphicFrameLocks noGrp="1"/>
          </p:cNvGraphicFramePr>
          <p:nvPr/>
        </p:nvGraphicFramePr>
        <p:xfrm>
          <a:off x="199506" y="5815080"/>
          <a:ext cx="8695113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782">
                  <a:extLst>
                    <a:ext uri="{9D8B030D-6E8A-4147-A177-3AD203B41FA5}">
                      <a16:colId xmlns:a16="http://schemas.microsoft.com/office/drawing/2014/main" val="649930799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val="2777538006"/>
                    </a:ext>
                  </a:extLst>
                </a:gridCol>
                <a:gridCol w="1607194">
                  <a:extLst>
                    <a:ext uri="{9D8B030D-6E8A-4147-A177-3AD203B41FA5}">
                      <a16:colId xmlns:a16="http://schemas.microsoft.com/office/drawing/2014/main" val="299483685"/>
                    </a:ext>
                  </a:extLst>
                </a:gridCol>
                <a:gridCol w="1490056">
                  <a:extLst>
                    <a:ext uri="{9D8B030D-6E8A-4147-A177-3AD203B41FA5}">
                      <a16:colId xmlns:a16="http://schemas.microsoft.com/office/drawing/2014/main" val="179425629"/>
                    </a:ext>
                  </a:extLst>
                </a:gridCol>
                <a:gridCol w="2574801">
                  <a:extLst>
                    <a:ext uri="{9D8B030D-6E8A-4147-A177-3AD203B41FA5}">
                      <a16:colId xmlns:a16="http://schemas.microsoft.com/office/drawing/2014/main" val="3859127505"/>
                    </a:ext>
                  </a:extLst>
                </a:gridCol>
              </a:tblGrid>
              <a:tr h="516227"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rgbClr val="FF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新たな社会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センサー・</a:t>
                      </a:r>
                      <a:r>
                        <a:rPr kumimoji="1" lang="en-US" altLang="ja-JP" sz="2000" b="0" dirty="0" err="1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IoT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・人間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・人間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人間・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人間・</a:t>
                      </a:r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AI</a:t>
                      </a:r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・ロボット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042663"/>
                  </a:ext>
                </a:extLst>
              </a:tr>
            </a:tbl>
          </a:graphicData>
        </a:graphic>
      </p:graphicFrame>
      <p:pic>
        <p:nvPicPr>
          <p:cNvPr id="25" name="speech_A020_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425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41960" y="367478"/>
            <a:ext cx="6172200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ea typeface="メイリオ" panose="020B0604030504040204" pitchFamily="50" charset="-128"/>
              </a:rPr>
              <a:t>仕事の変化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815792" y="4913967"/>
            <a:ext cx="318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マイケル・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オズボーン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「雇用の未来」著者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70666" y="984195"/>
            <a:ext cx="32585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10~20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年程度で米国の総雇用者の約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47%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の仕事が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・ロボット化されるリスクが高い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25" name="表 24"/>
          <p:cNvGraphicFramePr>
            <a:graphicFrameLocks noGrp="1"/>
          </p:cNvGraphicFramePr>
          <p:nvPr/>
        </p:nvGraphicFramePr>
        <p:xfrm>
          <a:off x="488373" y="920764"/>
          <a:ext cx="5072149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39">
                  <a:extLst>
                    <a:ext uri="{9D8B030D-6E8A-4147-A177-3AD203B41FA5}">
                      <a16:colId xmlns:a16="http://schemas.microsoft.com/office/drawing/2014/main" val="523069960"/>
                    </a:ext>
                  </a:extLst>
                </a:gridCol>
                <a:gridCol w="1492828">
                  <a:extLst>
                    <a:ext uri="{9D8B030D-6E8A-4147-A177-3AD203B41FA5}">
                      <a16:colId xmlns:a16="http://schemas.microsoft.com/office/drawing/2014/main" val="389509273"/>
                    </a:ext>
                  </a:extLst>
                </a:gridCol>
                <a:gridCol w="2878282">
                  <a:extLst>
                    <a:ext uri="{9D8B030D-6E8A-4147-A177-3AD203B41FA5}">
                      <a16:colId xmlns:a16="http://schemas.microsoft.com/office/drawing/2014/main" val="41786862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順位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無くなる</a:t>
                      </a:r>
                      <a:br>
                        <a:rPr kumimoji="1" lang="ja-JP" altLang="en-US" sz="2000" b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</a:br>
                      <a:r>
                        <a:rPr kumimoji="1" lang="ja-JP" altLang="en-US" sz="2000" b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確率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仕事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498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99%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電話勧誘・販売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17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99%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保険事務員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211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99%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貨物運送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014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99%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データ入力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18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17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98%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融資業務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664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19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98%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スポーツの審判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3971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98%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弁護士助手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0832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34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98%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モデル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894613"/>
                  </a:ext>
                </a:extLst>
              </a:tr>
              <a:tr h="12225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8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 </a:t>
                      </a:r>
                      <a:endParaRPr kumimoji="1" lang="ja-JP" altLang="en-US" sz="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8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967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683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小中学校の先生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7608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688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内科医と外科医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16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701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最前線の修理工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147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702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0%</a:t>
                      </a:r>
                      <a:endParaRPr kumimoji="1" lang="ja-JP" altLang="en-US" sz="2000" b="0" dirty="0">
                        <a:solidFill>
                          <a:schemeClr val="tx1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0" dirty="0">
                          <a:solidFill>
                            <a:schemeClr val="tx1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余暇セラピスト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38438"/>
                  </a:ext>
                </a:extLst>
              </a:tr>
            </a:tbl>
          </a:graphicData>
        </a:graphic>
      </p:graphicFrame>
      <p:pic>
        <p:nvPicPr>
          <p:cNvPr id="26" name="図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896" y="2421860"/>
            <a:ext cx="2202180" cy="225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0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318" y="285268"/>
            <a:ext cx="6172200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ea typeface="メイリオ" panose="020B0604030504040204" pitchFamily="50" charset="-128"/>
              </a:rPr>
              <a:t>AI</a:t>
            </a:r>
            <a:r>
              <a:rPr lang="ja-JP" altLang="en-US" sz="3200" dirty="0">
                <a:ea typeface="メイリオ" panose="020B0604030504040204" pitchFamily="50" charset="-128"/>
              </a:rPr>
              <a:t>の特徴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33" name="下矢印 32"/>
          <p:cNvSpPr/>
          <p:nvPr/>
        </p:nvSpPr>
        <p:spPr>
          <a:xfrm>
            <a:off x="1148826" y="4416057"/>
            <a:ext cx="627693" cy="476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451318" y="4959845"/>
            <a:ext cx="2087880" cy="954107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b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人工知能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195" y="4485718"/>
            <a:ext cx="1950780" cy="1557125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720231" y="6016264"/>
            <a:ext cx="38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過去の評判から、一番美味しいと感じる味を計算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451318" y="991745"/>
            <a:ext cx="4134740" cy="34243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" b="100000" l="0" r="98438">
                        <a14:foregroundMark x1="27902" y1="72258" x2="27902" y2="72258"/>
                        <a14:foregroundMark x1="20536" y1="72258" x2="20536" y2="72258"/>
                        <a14:foregroundMark x1="19866" y1="80000" x2="19866" y2="80000"/>
                        <a14:foregroundMark x1="22545" y1="66129" x2="22545" y2="66129"/>
                        <a14:foregroundMark x1="26116" y1="82258" x2="26116" y2="82258"/>
                        <a14:foregroundMark x1="29464" y1="66129" x2="29464" y2="66129"/>
                        <a14:foregroundMark x1="16295" y1="66129" x2="16295" y2="66129"/>
                        <a14:foregroundMark x1="33929" y1="63226" x2="33929" y2="63226"/>
                        <a14:foregroundMark x1="28348" y1="35484" x2="28348" y2="35484"/>
                        <a14:foregroundMark x1="31027" y1="42903" x2="31027" y2="42903"/>
                        <a14:foregroundMark x1="23438" y1="31613" x2="23438" y2="31613"/>
                        <a14:foregroundMark x1="45089" y1="22581" x2="45089" y2="22581"/>
                        <a14:foregroundMark x1="45089" y1="30645" x2="45089" y2="30645"/>
                        <a14:foregroundMark x1="38170" y1="27097" x2="38170" y2="27097"/>
                        <a14:foregroundMark x1="50670" y1="27097" x2="50670" y2="27097"/>
                        <a14:foregroundMark x1="55357" y1="54839" x2="55357" y2="54839"/>
                        <a14:foregroundMark x1="56920" y1="83548" x2="56920" y2="83548"/>
                        <a14:foregroundMark x1="87723" y1="70645" x2="87723" y2="70645"/>
                        <a14:foregroundMark x1="80134" y1="59355" x2="80134" y2="59355"/>
                        <a14:foregroundMark x1="73661" y1="63226" x2="73661" y2="63226"/>
                        <a14:foregroundMark x1="85714" y1="58710" x2="85714" y2="58710"/>
                        <a14:foregroundMark x1="91964" y1="60323" x2="91964" y2="60323"/>
                        <a14:foregroundMark x1="96205" y1="67097" x2="96205" y2="67097"/>
                        <a14:foregroundMark x1="93750" y1="63226" x2="93750" y2="63226"/>
                        <a14:foregroundMark x1="84598" y1="77419" x2="84598" y2="77419"/>
                        <a14:foregroundMark x1="83036" y1="77742" x2="83036" y2="77742"/>
                        <a14:foregroundMark x1="73661" y1="66452" x2="73661" y2="66452"/>
                        <a14:foregroundMark x1="75893" y1="72258" x2="75893" y2="72258"/>
                        <a14:foregroundMark x1="77902" y1="36129" x2="77902" y2="36129"/>
                        <a14:foregroundMark x1="76786" y1="44516" x2="76786" y2="44516"/>
                        <a14:foregroundMark x1="73884" y1="43548" x2="73884" y2="43548"/>
                        <a14:foregroundMark x1="83259" y1="21613" x2="83259" y2="21613"/>
                        <a14:foregroundMark x1="82143" y1="20968" x2="82143" y2="20968"/>
                        <a14:foregroundMark x1="75446" y1="18710" x2="75446" y2="18710"/>
                        <a14:foregroundMark x1="44420" y1="4516" x2="44420" y2="4516"/>
                        <a14:foregroundMark x1="16741" y1="39677" x2="16741" y2="39677"/>
                        <a14:foregroundMark x1="17188" y1="42258" x2="17188" y2="42258"/>
                        <a14:foregroundMark x1="76786" y1="59677" x2="76786" y2="59677"/>
                        <a14:foregroundMark x1="80580" y1="42258" x2="80580" y2="42258"/>
                        <a14:foregroundMark x1="14063" y1="67097" x2="14063" y2="67097"/>
                        <a14:foregroundMark x1="50670" y1="58710" x2="50670" y2="58710"/>
                        <a14:foregroundMark x1="60714" y1="45161" x2="60714" y2="45161"/>
                        <a14:foregroundMark x1="41964" y1="40645" x2="41964" y2="40645"/>
                        <a14:foregroundMark x1="46429" y1="58065" x2="46429" y2="58065"/>
                        <a14:foregroundMark x1="47545" y1="60968" x2="47545" y2="60968"/>
                        <a14:foregroundMark x1="47991" y1="38387" x2="47991" y2="38387"/>
                        <a14:foregroundMark x1="53348" y1="59677" x2="53348" y2="59677"/>
                        <a14:foregroundMark x1="53795" y1="53226" x2="53795" y2="53226"/>
                        <a14:foregroundMark x1="40848" y1="28710" x2="40848" y2="287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966" y="1098646"/>
            <a:ext cx="3803073" cy="2631591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854922" y="3550229"/>
            <a:ext cx="3557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ビックデータ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いろいろなラーメンの味と評判</a:t>
            </a: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6650" y="2792759"/>
            <a:ext cx="1378015" cy="1936969"/>
          </a:xfrm>
          <a:prstGeom prst="rect">
            <a:avLst/>
          </a:prstGeom>
        </p:spPr>
      </p:pic>
      <p:pic>
        <p:nvPicPr>
          <p:cNvPr id="43" name="図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767" y="2534683"/>
            <a:ext cx="2030759" cy="2855438"/>
          </a:xfrm>
          <a:prstGeom prst="rect">
            <a:avLst/>
          </a:prstGeom>
        </p:spPr>
      </p:pic>
      <p:sp>
        <p:nvSpPr>
          <p:cNvPr id="41" name="角丸四角形吹き出し 40"/>
          <p:cNvSpPr/>
          <p:nvPr/>
        </p:nvSpPr>
        <p:spPr>
          <a:xfrm>
            <a:off x="6226309" y="1158103"/>
            <a:ext cx="2620435" cy="948681"/>
          </a:xfrm>
          <a:prstGeom prst="wedgeRoundRectCallout">
            <a:avLst>
              <a:gd name="adj1" fmla="val -31972"/>
              <a:gd name="adj2" fmla="val 8487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新しいラーメンつくってみたぜ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643684" y="5380082"/>
            <a:ext cx="31172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全く新しいもの</a:t>
            </a:r>
            <a:b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8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創造性</a:t>
            </a:r>
            <a:endParaRPr kumimoji="1" lang="ja-JP" altLang="en-US" sz="280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乗算 44"/>
          <p:cNvSpPr/>
          <p:nvPr/>
        </p:nvSpPr>
        <p:spPr>
          <a:xfrm>
            <a:off x="5555671" y="4994462"/>
            <a:ext cx="3089565" cy="1551145"/>
          </a:xfrm>
          <a:prstGeom prst="mathMultiply">
            <a:avLst>
              <a:gd name="adj1" fmla="val 9201"/>
            </a:avLst>
          </a:prstGeom>
          <a:solidFill>
            <a:schemeClr val="tx1">
              <a:alpha val="3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37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D2F1-6E19-42EE-8015-FC358F6C8FF4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1318" y="285268"/>
            <a:ext cx="6172200" cy="6127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ea typeface="メイリオ" panose="020B0604030504040204" pitchFamily="50" charset="-128"/>
              </a:rPr>
              <a:t>AI</a:t>
            </a:r>
            <a:r>
              <a:rPr lang="ja-JP" altLang="en-US" sz="3200" dirty="0">
                <a:ea typeface="メイリオ" panose="020B0604030504040204" pitchFamily="50" charset="-128"/>
              </a:rPr>
              <a:t>の創造性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51318" y="1078504"/>
            <a:ext cx="807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高度な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の創造性は、人間の創造性と区別がつかなくなる</a:t>
            </a:r>
            <a:endParaRPr kumimoji="1" lang="ja-JP" altLang="en-US" sz="2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8D1E07B-3D81-4070-523B-49F18CB5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49" y="2213072"/>
            <a:ext cx="4655439" cy="310362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7910C7-EB59-7DC6-5131-AE4BE0704571}"/>
              </a:ext>
            </a:extLst>
          </p:cNvPr>
          <p:cNvSpPr txBox="1"/>
          <p:nvPr/>
        </p:nvSpPr>
        <p:spPr>
          <a:xfrm>
            <a:off x="451318" y="5779496"/>
            <a:ext cx="5690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画像引用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Jason Allen via The New York Times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63E5389-7EF4-75AD-C910-B0428FDA0070}"/>
              </a:ext>
            </a:extLst>
          </p:cNvPr>
          <p:cNvSpPr txBox="1"/>
          <p:nvPr/>
        </p:nvSpPr>
        <p:spPr>
          <a:xfrm>
            <a:off x="5760935" y="2521058"/>
            <a:ext cx="30733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絵画や文学のコンクールで</a:t>
            </a:r>
            <a:r>
              <a:rPr kumimoji="1"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の応募禁止になったところもある。</a:t>
            </a:r>
          </a:p>
        </p:txBody>
      </p:sp>
    </p:spTree>
    <p:extLst>
      <p:ext uri="{BB962C8B-B14F-4D97-AF65-F5344CB8AC3E}">
        <p14:creationId xmlns:p14="http://schemas.microsoft.com/office/powerpoint/2010/main" val="2714062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2626</Words>
  <Application>Microsoft Office PowerPoint</Application>
  <PresentationFormat>画面に合わせる (4:3)</PresentationFormat>
  <Paragraphs>468</Paragraphs>
  <Slides>41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41</vt:i4>
      </vt:variant>
    </vt:vector>
  </HeadingPairs>
  <TitlesOfParts>
    <vt:vector size="46" baseType="lpstr">
      <vt:lpstr>メイリオ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Society 5.0「すぐそこの未来」 (政府広報)</vt:lpstr>
      <vt:lpstr>Society 5.0「すぐそこの未来」 (政府広報)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コンピュータとプログラミングの問題内容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学習の進め方: 変わる授業</vt:lpstr>
      <vt:lpstr>学習の進め方:補足</vt:lpstr>
      <vt:lpstr>学習(座学・実習)の目的と1年間の概要</vt:lpstr>
      <vt:lpstr>成績の付け方について(各学期末)</vt:lpstr>
      <vt:lpstr>参考図書</vt:lpstr>
      <vt:lpstr>試してみよう大学入試問題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Go Ota</dc:creator>
  <cp:lastModifiedBy>Go Ota</cp:lastModifiedBy>
  <cp:revision>8</cp:revision>
  <dcterms:created xsi:type="dcterms:W3CDTF">2023-04-01T21:23:15Z</dcterms:created>
  <dcterms:modified xsi:type="dcterms:W3CDTF">2023-04-02T07:35:13Z</dcterms:modified>
</cp:coreProperties>
</file>