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8" r:id="rId3"/>
    <p:sldId id="257" r:id="rId4"/>
    <p:sldId id="260" r:id="rId5"/>
    <p:sldId id="264" r:id="rId6"/>
    <p:sldId id="261" r:id="rId7"/>
    <p:sldId id="259" r:id="rId8"/>
    <p:sldId id="262" r:id="rId9"/>
    <p:sldId id="265" r:id="rId10"/>
    <p:sldId id="263" r:id="rId11"/>
    <p:sldId id="266" r:id="rId12"/>
    <p:sldId id="267" r:id="rId13"/>
    <p:sldId id="268" r:id="rId14"/>
    <p:sldId id="269" r:id="rId15"/>
    <p:sldId id="272" r:id="rId16"/>
    <p:sldId id="273" r:id="rId17"/>
    <p:sldId id="274" r:id="rId18"/>
    <p:sldId id="275" r:id="rId19"/>
    <p:sldId id="270" r:id="rId20"/>
    <p:sldId id="271"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699"/>
    <a:srgbClr val="DAE3F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127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994C8E-5AD7-4925-8CD3-828B6AFD49E3}" type="doc">
      <dgm:prSet loTypeId="urn:microsoft.com/office/officeart/2005/8/layout/pyramid1" loCatId="pyramid" qsTypeId="urn:microsoft.com/office/officeart/2005/8/quickstyle/simple3" qsCatId="simple" csTypeId="urn:microsoft.com/office/officeart/2005/8/colors/colorful4" csCatId="colorful" phldr="1"/>
      <dgm:spPr/>
    </dgm:pt>
    <dgm:pt modelId="{F8EC2041-3489-46AB-A1AF-37EBC04D4EE2}">
      <dgm:prSet phldrT="[テキスト]"/>
      <dgm:spPr/>
      <dgm:t>
        <a:bodyPr/>
        <a:lstStyle/>
        <a:p>
          <a:r>
            <a:rPr kumimoji="1" lang="ja-JP" altLang="en-US" dirty="0">
              <a:latin typeface="UD デジタル 教科書体 NP-B" panose="02020700000000000000" pitchFamily="18" charset="-128"/>
              <a:ea typeface="UD デジタル 教科書体 NP-B" panose="02020700000000000000" pitchFamily="18" charset="-128"/>
            </a:rPr>
            <a:t>基本</a:t>
          </a:r>
          <a:br>
            <a:rPr kumimoji="1" lang="en-US" altLang="ja-JP" dirty="0">
              <a:latin typeface="UD デジタル 教科書体 NP-B" panose="02020700000000000000" pitchFamily="18" charset="-128"/>
              <a:ea typeface="UD デジタル 教科書体 NP-B" panose="02020700000000000000" pitchFamily="18" charset="-128"/>
            </a:rPr>
          </a:br>
          <a:r>
            <a:rPr kumimoji="1" lang="ja-JP" altLang="en-US" dirty="0">
              <a:latin typeface="UD デジタル 教科書体 NP-B" panose="02020700000000000000" pitchFamily="18" charset="-128"/>
              <a:ea typeface="UD デジタル 教科書体 NP-B" panose="02020700000000000000" pitchFamily="18" charset="-128"/>
            </a:rPr>
            <a:t>方針</a:t>
          </a:r>
        </a:p>
      </dgm:t>
    </dgm:pt>
    <dgm:pt modelId="{046FE903-CD51-471C-B8F7-1321F4FB0963}" type="parTrans" cxnId="{6BF1DEBD-DC66-4D9C-9281-6F84FA2952E6}">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75CD83D1-4C28-4F2F-8468-F9D42FEF12C5}" type="sibTrans" cxnId="{6BF1DEBD-DC66-4D9C-9281-6F84FA2952E6}">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CDC192D7-34DA-4858-AB3C-BF25EF69D05B}">
      <dgm:prSet phldrT="[テキスト]"/>
      <dgm:spPr/>
      <dgm:t>
        <a:bodyPr/>
        <a:lstStyle/>
        <a:p>
          <a:r>
            <a:rPr kumimoji="1" lang="ja-JP" altLang="en-US" dirty="0">
              <a:latin typeface="UD デジタル 教科書体 NP-B" panose="02020700000000000000" pitchFamily="18" charset="-128"/>
              <a:ea typeface="UD デジタル 教科書体 NP-B" panose="02020700000000000000" pitchFamily="18" charset="-128"/>
            </a:rPr>
            <a:t>対策基準</a:t>
          </a:r>
        </a:p>
      </dgm:t>
    </dgm:pt>
    <dgm:pt modelId="{76737BF8-98F7-47CA-B070-1F76ED825DCC}" type="parTrans" cxnId="{065D1829-DE09-4E19-BF1F-1B9E08803DEB}">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23210AFB-45C1-401A-A26F-515E1B78574A}" type="sibTrans" cxnId="{065D1829-DE09-4E19-BF1F-1B9E08803DEB}">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CB9EBCC6-79DB-4790-B7EA-9A36E39B4887}">
      <dgm:prSet phldrT="[テキスト]"/>
      <dgm:spPr/>
      <dgm:t>
        <a:bodyPr/>
        <a:lstStyle/>
        <a:p>
          <a:r>
            <a:rPr kumimoji="1" lang="ja-JP" altLang="en-US" dirty="0">
              <a:latin typeface="UD デジタル 教科書体 NP-B" panose="02020700000000000000" pitchFamily="18" charset="-128"/>
              <a:ea typeface="UD デジタル 教科書体 NP-B" panose="02020700000000000000" pitchFamily="18" charset="-128"/>
            </a:rPr>
            <a:t>実施手順・</a:t>
          </a:r>
          <a:br>
            <a:rPr kumimoji="1" lang="en-US" altLang="ja-JP" dirty="0">
              <a:latin typeface="UD デジタル 教科書体 NP-B" panose="02020700000000000000" pitchFamily="18" charset="-128"/>
              <a:ea typeface="UD デジタル 教科書体 NP-B" panose="02020700000000000000" pitchFamily="18" charset="-128"/>
            </a:rPr>
          </a:br>
          <a:r>
            <a:rPr kumimoji="1" lang="ja-JP" altLang="en-US" dirty="0">
              <a:latin typeface="UD デジタル 教科書体 NP-B" panose="02020700000000000000" pitchFamily="18" charset="-128"/>
              <a:ea typeface="UD デジタル 教科書体 NP-B" panose="02020700000000000000" pitchFamily="18" charset="-128"/>
            </a:rPr>
            <a:t>運用規則等</a:t>
          </a:r>
        </a:p>
      </dgm:t>
    </dgm:pt>
    <dgm:pt modelId="{7B387942-6006-424D-AE50-A79489D0B70A}" type="parTrans" cxnId="{19A913E7-221D-4C58-99EA-75062F6FAD5A}">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38DE717B-0B0C-4AD8-946F-36506E4856AE}" type="sibTrans" cxnId="{19A913E7-221D-4C58-99EA-75062F6FAD5A}">
      <dgm:prSet/>
      <dgm:spPr/>
      <dgm:t>
        <a:bodyPr/>
        <a:lstStyle/>
        <a:p>
          <a:endParaRPr kumimoji="1" lang="ja-JP" altLang="en-US">
            <a:latin typeface="UD デジタル 教科書体 NP-B" panose="02020700000000000000" pitchFamily="18" charset="-128"/>
            <a:ea typeface="UD デジタル 教科書体 NP-B" panose="02020700000000000000" pitchFamily="18" charset="-128"/>
          </a:endParaRPr>
        </a:p>
      </dgm:t>
    </dgm:pt>
    <dgm:pt modelId="{103A96E3-EABD-4EB1-B416-34EEDD4BC332}" type="pres">
      <dgm:prSet presAssocID="{6B994C8E-5AD7-4925-8CD3-828B6AFD49E3}" presName="Name0" presStyleCnt="0">
        <dgm:presLayoutVars>
          <dgm:dir/>
          <dgm:animLvl val="lvl"/>
          <dgm:resizeHandles val="exact"/>
        </dgm:presLayoutVars>
      </dgm:prSet>
      <dgm:spPr/>
    </dgm:pt>
    <dgm:pt modelId="{C774DD0D-A4A5-4E26-8B66-DCFFA7868FFA}" type="pres">
      <dgm:prSet presAssocID="{F8EC2041-3489-46AB-A1AF-37EBC04D4EE2}" presName="Name8" presStyleCnt="0"/>
      <dgm:spPr/>
    </dgm:pt>
    <dgm:pt modelId="{DB010B0C-35FC-4C0E-8DF1-6EE9114CB9B7}" type="pres">
      <dgm:prSet presAssocID="{F8EC2041-3489-46AB-A1AF-37EBC04D4EE2}" presName="level" presStyleLbl="node1" presStyleIdx="0" presStyleCnt="3">
        <dgm:presLayoutVars>
          <dgm:chMax val="1"/>
          <dgm:bulletEnabled val="1"/>
        </dgm:presLayoutVars>
      </dgm:prSet>
      <dgm:spPr/>
    </dgm:pt>
    <dgm:pt modelId="{7D7F899F-526E-4BFE-8D75-99DF46942B53}" type="pres">
      <dgm:prSet presAssocID="{F8EC2041-3489-46AB-A1AF-37EBC04D4EE2}" presName="levelTx" presStyleLbl="revTx" presStyleIdx="0" presStyleCnt="0">
        <dgm:presLayoutVars>
          <dgm:chMax val="1"/>
          <dgm:bulletEnabled val="1"/>
        </dgm:presLayoutVars>
      </dgm:prSet>
      <dgm:spPr/>
    </dgm:pt>
    <dgm:pt modelId="{0678C368-6322-4017-A76D-A2B4B37FBF8F}" type="pres">
      <dgm:prSet presAssocID="{CDC192D7-34DA-4858-AB3C-BF25EF69D05B}" presName="Name8" presStyleCnt="0"/>
      <dgm:spPr/>
    </dgm:pt>
    <dgm:pt modelId="{C98F7529-BDCE-45E4-8684-B1012F9A2C62}" type="pres">
      <dgm:prSet presAssocID="{CDC192D7-34DA-4858-AB3C-BF25EF69D05B}" presName="level" presStyleLbl="node1" presStyleIdx="1" presStyleCnt="3">
        <dgm:presLayoutVars>
          <dgm:chMax val="1"/>
          <dgm:bulletEnabled val="1"/>
        </dgm:presLayoutVars>
      </dgm:prSet>
      <dgm:spPr/>
    </dgm:pt>
    <dgm:pt modelId="{31A3E1FD-02A7-42F6-B414-A1E18C18726F}" type="pres">
      <dgm:prSet presAssocID="{CDC192D7-34DA-4858-AB3C-BF25EF69D05B}" presName="levelTx" presStyleLbl="revTx" presStyleIdx="0" presStyleCnt="0">
        <dgm:presLayoutVars>
          <dgm:chMax val="1"/>
          <dgm:bulletEnabled val="1"/>
        </dgm:presLayoutVars>
      </dgm:prSet>
      <dgm:spPr/>
    </dgm:pt>
    <dgm:pt modelId="{5EA88F0A-4627-4229-B094-481C2FAAFC23}" type="pres">
      <dgm:prSet presAssocID="{CB9EBCC6-79DB-4790-B7EA-9A36E39B4887}" presName="Name8" presStyleCnt="0"/>
      <dgm:spPr/>
    </dgm:pt>
    <dgm:pt modelId="{709A797B-83F1-4838-8706-E4670F378C55}" type="pres">
      <dgm:prSet presAssocID="{CB9EBCC6-79DB-4790-B7EA-9A36E39B4887}" presName="level" presStyleLbl="node1" presStyleIdx="2" presStyleCnt="3">
        <dgm:presLayoutVars>
          <dgm:chMax val="1"/>
          <dgm:bulletEnabled val="1"/>
        </dgm:presLayoutVars>
      </dgm:prSet>
      <dgm:spPr/>
    </dgm:pt>
    <dgm:pt modelId="{5BD626A5-0F31-4023-9C39-DC7FDEC84963}" type="pres">
      <dgm:prSet presAssocID="{CB9EBCC6-79DB-4790-B7EA-9A36E39B4887}" presName="levelTx" presStyleLbl="revTx" presStyleIdx="0" presStyleCnt="0">
        <dgm:presLayoutVars>
          <dgm:chMax val="1"/>
          <dgm:bulletEnabled val="1"/>
        </dgm:presLayoutVars>
      </dgm:prSet>
      <dgm:spPr/>
    </dgm:pt>
  </dgm:ptLst>
  <dgm:cxnLst>
    <dgm:cxn modelId="{E9653410-1895-4F6C-85E6-9103B4CD278A}" type="presOf" srcId="{F8EC2041-3489-46AB-A1AF-37EBC04D4EE2}" destId="{DB010B0C-35FC-4C0E-8DF1-6EE9114CB9B7}" srcOrd="0" destOrd="0" presId="urn:microsoft.com/office/officeart/2005/8/layout/pyramid1"/>
    <dgm:cxn modelId="{065D1829-DE09-4E19-BF1F-1B9E08803DEB}" srcId="{6B994C8E-5AD7-4925-8CD3-828B6AFD49E3}" destId="{CDC192D7-34DA-4858-AB3C-BF25EF69D05B}" srcOrd="1" destOrd="0" parTransId="{76737BF8-98F7-47CA-B070-1F76ED825DCC}" sibTransId="{23210AFB-45C1-401A-A26F-515E1B78574A}"/>
    <dgm:cxn modelId="{5D636548-8327-4705-A6BA-4454C51CE5D1}" type="presOf" srcId="{F8EC2041-3489-46AB-A1AF-37EBC04D4EE2}" destId="{7D7F899F-526E-4BFE-8D75-99DF46942B53}" srcOrd="1" destOrd="0" presId="urn:microsoft.com/office/officeart/2005/8/layout/pyramid1"/>
    <dgm:cxn modelId="{8DA8A3AD-98B5-4443-9E0D-9107C84D2945}" type="presOf" srcId="{CDC192D7-34DA-4858-AB3C-BF25EF69D05B}" destId="{31A3E1FD-02A7-42F6-B414-A1E18C18726F}" srcOrd="1" destOrd="0" presId="urn:microsoft.com/office/officeart/2005/8/layout/pyramid1"/>
    <dgm:cxn modelId="{BE58BCAF-8E24-4058-80E0-8F27C2D2C788}" type="presOf" srcId="{CB9EBCC6-79DB-4790-B7EA-9A36E39B4887}" destId="{5BD626A5-0F31-4023-9C39-DC7FDEC84963}" srcOrd="1" destOrd="0" presId="urn:microsoft.com/office/officeart/2005/8/layout/pyramid1"/>
    <dgm:cxn modelId="{6BF1DEBD-DC66-4D9C-9281-6F84FA2952E6}" srcId="{6B994C8E-5AD7-4925-8CD3-828B6AFD49E3}" destId="{F8EC2041-3489-46AB-A1AF-37EBC04D4EE2}" srcOrd="0" destOrd="0" parTransId="{046FE903-CD51-471C-B8F7-1321F4FB0963}" sibTransId="{75CD83D1-4C28-4F2F-8468-F9D42FEF12C5}"/>
    <dgm:cxn modelId="{19A913E7-221D-4C58-99EA-75062F6FAD5A}" srcId="{6B994C8E-5AD7-4925-8CD3-828B6AFD49E3}" destId="{CB9EBCC6-79DB-4790-B7EA-9A36E39B4887}" srcOrd="2" destOrd="0" parTransId="{7B387942-6006-424D-AE50-A79489D0B70A}" sibTransId="{38DE717B-0B0C-4AD8-946F-36506E4856AE}"/>
    <dgm:cxn modelId="{AADDA2EB-4D5C-41EB-9C7F-00B43469C3EF}" type="presOf" srcId="{CB9EBCC6-79DB-4790-B7EA-9A36E39B4887}" destId="{709A797B-83F1-4838-8706-E4670F378C55}" srcOrd="0" destOrd="0" presId="urn:microsoft.com/office/officeart/2005/8/layout/pyramid1"/>
    <dgm:cxn modelId="{1B31D4ED-2237-488C-B3CA-A7CA4A8499EE}" type="presOf" srcId="{6B994C8E-5AD7-4925-8CD3-828B6AFD49E3}" destId="{103A96E3-EABD-4EB1-B416-34EEDD4BC332}" srcOrd="0" destOrd="0" presId="urn:microsoft.com/office/officeart/2005/8/layout/pyramid1"/>
    <dgm:cxn modelId="{FF0385FD-0684-4FCE-95CD-D6499B8F3381}" type="presOf" srcId="{CDC192D7-34DA-4858-AB3C-BF25EF69D05B}" destId="{C98F7529-BDCE-45E4-8684-B1012F9A2C62}" srcOrd="0" destOrd="0" presId="urn:microsoft.com/office/officeart/2005/8/layout/pyramid1"/>
    <dgm:cxn modelId="{0E96D1D7-7441-4E79-B01A-F679F183A982}" type="presParOf" srcId="{103A96E3-EABD-4EB1-B416-34EEDD4BC332}" destId="{C774DD0D-A4A5-4E26-8B66-DCFFA7868FFA}" srcOrd="0" destOrd="0" presId="urn:microsoft.com/office/officeart/2005/8/layout/pyramid1"/>
    <dgm:cxn modelId="{1F583D58-CB0B-4A39-8475-30D5A06E7BCD}" type="presParOf" srcId="{C774DD0D-A4A5-4E26-8B66-DCFFA7868FFA}" destId="{DB010B0C-35FC-4C0E-8DF1-6EE9114CB9B7}" srcOrd="0" destOrd="0" presId="urn:microsoft.com/office/officeart/2005/8/layout/pyramid1"/>
    <dgm:cxn modelId="{1CDEC2CC-F22E-4570-9319-5A5A56E79E51}" type="presParOf" srcId="{C774DD0D-A4A5-4E26-8B66-DCFFA7868FFA}" destId="{7D7F899F-526E-4BFE-8D75-99DF46942B53}" srcOrd="1" destOrd="0" presId="urn:microsoft.com/office/officeart/2005/8/layout/pyramid1"/>
    <dgm:cxn modelId="{69388556-AD78-43F2-A89A-B56167FD88B0}" type="presParOf" srcId="{103A96E3-EABD-4EB1-B416-34EEDD4BC332}" destId="{0678C368-6322-4017-A76D-A2B4B37FBF8F}" srcOrd="1" destOrd="0" presId="urn:microsoft.com/office/officeart/2005/8/layout/pyramid1"/>
    <dgm:cxn modelId="{17D92370-4A6F-441A-AAC0-82E68F09D37E}" type="presParOf" srcId="{0678C368-6322-4017-A76D-A2B4B37FBF8F}" destId="{C98F7529-BDCE-45E4-8684-B1012F9A2C62}" srcOrd="0" destOrd="0" presId="urn:microsoft.com/office/officeart/2005/8/layout/pyramid1"/>
    <dgm:cxn modelId="{5526CD91-BB4C-4642-A0A9-81A4EFE2CADC}" type="presParOf" srcId="{0678C368-6322-4017-A76D-A2B4B37FBF8F}" destId="{31A3E1FD-02A7-42F6-B414-A1E18C18726F}" srcOrd="1" destOrd="0" presId="urn:microsoft.com/office/officeart/2005/8/layout/pyramid1"/>
    <dgm:cxn modelId="{80A81786-546B-47BA-9012-97CBC2AEC592}" type="presParOf" srcId="{103A96E3-EABD-4EB1-B416-34EEDD4BC332}" destId="{5EA88F0A-4627-4229-B094-481C2FAAFC23}" srcOrd="2" destOrd="0" presId="urn:microsoft.com/office/officeart/2005/8/layout/pyramid1"/>
    <dgm:cxn modelId="{54F39801-E3BA-4D80-AA5C-5BFC1D163279}" type="presParOf" srcId="{5EA88F0A-4627-4229-B094-481C2FAAFC23}" destId="{709A797B-83F1-4838-8706-E4670F378C55}" srcOrd="0" destOrd="0" presId="urn:microsoft.com/office/officeart/2005/8/layout/pyramid1"/>
    <dgm:cxn modelId="{2AB8DA66-5714-4CF0-BFF2-36693CB4129A}" type="presParOf" srcId="{5EA88F0A-4627-4229-B094-481C2FAAFC23}" destId="{5BD626A5-0F31-4023-9C39-DC7FDEC84963}"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B03FD2-4084-454C-891B-7AAA24E25671}"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kumimoji="1" lang="ja-JP" altLang="en-US"/>
        </a:p>
      </dgm:t>
    </dgm:pt>
    <dgm:pt modelId="{4D14C4D4-B83A-4F05-B9BB-0976F138AA89}">
      <dgm:prSet phldrT="[テキスト]" custT="1"/>
      <dgm:spPr>
        <a:solidFill>
          <a:srgbClr val="66FF66"/>
        </a:solidFill>
      </dgm:spPr>
      <dgm:t>
        <a:bodyPr/>
        <a:lstStyle/>
        <a:p>
          <a:r>
            <a:rPr kumimoji="1" lang="en-US" altLang="ja-JP" sz="1000" dirty="0">
              <a:solidFill>
                <a:schemeClr val="tx1"/>
              </a:solidFill>
              <a:latin typeface="UD デジタル 教科書体 NP-B" panose="02020700000000000000" pitchFamily="18" charset="-128"/>
              <a:ea typeface="UD デジタル 教科書体 NP-B" panose="02020700000000000000" pitchFamily="18" charset="-128"/>
            </a:rPr>
            <a:t>Plan</a:t>
          </a:r>
          <a:endParaRPr kumimoji="1" lang="ja-JP" altLang="en-US" sz="1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763956BE-7D0A-492F-BFA9-CA56785C6FE5}" type="parTrans" cxnId="{B12C9AFC-A1F3-4CEF-95A7-2A22DA58C239}">
      <dgm:prSet/>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E01AED83-6400-4372-8368-F1BADE097B3E}" type="sibTrans" cxnId="{B12C9AFC-A1F3-4CEF-95A7-2A22DA58C239}">
      <dgm:prSet custT="1"/>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A61AC35E-EFCF-4C25-A93D-2CBB5B251D49}">
      <dgm:prSet phldrT="[テキスト]" custT="1"/>
      <dgm:spPr/>
      <dgm:t>
        <a:bodyPr/>
        <a:lstStyle/>
        <a:p>
          <a:r>
            <a:rPr kumimoji="1" lang="en-US" altLang="ja-JP" sz="1000" dirty="0">
              <a:solidFill>
                <a:schemeClr val="tx1"/>
              </a:solidFill>
              <a:latin typeface="UD デジタル 教科書体 NP-B" panose="02020700000000000000" pitchFamily="18" charset="-128"/>
              <a:ea typeface="UD デジタル 教科書体 NP-B" panose="02020700000000000000" pitchFamily="18" charset="-128"/>
            </a:rPr>
            <a:t>Do</a:t>
          </a:r>
          <a:endParaRPr kumimoji="1" lang="ja-JP" altLang="en-US" sz="1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B0172567-ACDC-4DB0-8733-6D52CC333D20}" type="parTrans" cxnId="{A272D9E1-260F-4968-A918-75893E1FA460}">
      <dgm:prSet/>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23B3429D-4E12-41CC-AB39-274BE4C09282}" type="sibTrans" cxnId="{A272D9E1-260F-4968-A918-75893E1FA460}">
      <dgm:prSet custT="1"/>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00E0A1B5-A33B-4178-B4B3-FDEA08FC359E}">
      <dgm:prSet phldrT="[テキスト]" custT="1"/>
      <dgm:spPr>
        <a:solidFill>
          <a:srgbClr val="FFCCFF"/>
        </a:solidFill>
      </dgm:spPr>
      <dgm:t>
        <a:bodyPr/>
        <a:lstStyle/>
        <a:p>
          <a:r>
            <a:rPr kumimoji="1" lang="en-US" altLang="ja-JP" sz="1000" dirty="0">
              <a:solidFill>
                <a:schemeClr val="tx1"/>
              </a:solidFill>
              <a:latin typeface="UD デジタル 教科書体 NP-B" panose="02020700000000000000" pitchFamily="18" charset="-128"/>
              <a:ea typeface="UD デジタル 教科書体 NP-B" panose="02020700000000000000" pitchFamily="18" charset="-128"/>
            </a:rPr>
            <a:t>Check</a:t>
          </a:r>
          <a:endParaRPr kumimoji="1" lang="ja-JP" altLang="en-US" sz="1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5658C833-87FB-4839-AF5A-4E944320FEB9}" type="parTrans" cxnId="{E038C91E-7396-4922-A93F-F9B06B9FB1C8}">
      <dgm:prSet/>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ACC08F62-73F1-4AFE-8A1D-317E6A0D1029}" type="sibTrans" cxnId="{E038C91E-7396-4922-A93F-F9B06B9FB1C8}">
      <dgm:prSet custT="1"/>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8B738AB7-8738-4291-A861-281C6521EAE1}">
      <dgm:prSet phldrT="[テキスト]" custT="1"/>
      <dgm:spPr>
        <a:solidFill>
          <a:srgbClr val="FFFF00"/>
        </a:solidFill>
      </dgm:spPr>
      <dgm:t>
        <a:bodyPr/>
        <a:lstStyle/>
        <a:p>
          <a:r>
            <a:rPr kumimoji="1" lang="en-US" altLang="ja-JP" sz="1000" dirty="0">
              <a:solidFill>
                <a:schemeClr val="tx1"/>
              </a:solidFill>
              <a:latin typeface="UD デジタル 教科書体 NP-B" panose="02020700000000000000" pitchFamily="18" charset="-128"/>
              <a:ea typeface="UD デジタル 教科書体 NP-B" panose="02020700000000000000" pitchFamily="18" charset="-128"/>
            </a:rPr>
            <a:t>Act</a:t>
          </a:r>
          <a:endParaRPr kumimoji="1" lang="ja-JP" altLang="en-US" sz="1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B99A9841-0EEA-4359-BE40-264CCD30A9C2}" type="parTrans" cxnId="{4131F3A7-FE50-4FC1-92CD-39443B2D86DA}">
      <dgm:prSet/>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D6F7D5CB-92ED-4430-AD37-AB561471487D}" type="sibTrans" cxnId="{4131F3A7-FE50-4FC1-92CD-39443B2D86DA}">
      <dgm:prSet custT="1"/>
      <dgm:spPr/>
      <dgm:t>
        <a:bodyPr/>
        <a:lstStyle/>
        <a:p>
          <a:endParaRPr kumimoji="1" lang="ja-JP" altLang="en-US" sz="1000">
            <a:latin typeface="UD デジタル 教科書体 NP-B" panose="02020700000000000000" pitchFamily="18" charset="-128"/>
            <a:ea typeface="UD デジタル 教科書体 NP-B" panose="02020700000000000000" pitchFamily="18" charset="-128"/>
          </a:endParaRPr>
        </a:p>
      </dgm:t>
    </dgm:pt>
    <dgm:pt modelId="{F2BD9A25-CFE1-42F9-9B48-90B5B4F9E248}" type="pres">
      <dgm:prSet presAssocID="{A1B03FD2-4084-454C-891B-7AAA24E25671}" presName="cycle" presStyleCnt="0">
        <dgm:presLayoutVars>
          <dgm:dir/>
          <dgm:resizeHandles val="exact"/>
        </dgm:presLayoutVars>
      </dgm:prSet>
      <dgm:spPr/>
    </dgm:pt>
    <dgm:pt modelId="{359C84A1-8062-4D6A-BF74-B5F011C3B3EE}" type="pres">
      <dgm:prSet presAssocID="{4D14C4D4-B83A-4F05-B9BB-0976F138AA89}" presName="node" presStyleLbl="node1" presStyleIdx="0" presStyleCnt="4">
        <dgm:presLayoutVars>
          <dgm:bulletEnabled val="1"/>
        </dgm:presLayoutVars>
      </dgm:prSet>
      <dgm:spPr/>
    </dgm:pt>
    <dgm:pt modelId="{AF61E5D3-B12C-427A-AD95-74BE22BCFDB0}" type="pres">
      <dgm:prSet presAssocID="{E01AED83-6400-4372-8368-F1BADE097B3E}" presName="sibTrans" presStyleLbl="sibTrans2D1" presStyleIdx="0" presStyleCnt="4"/>
      <dgm:spPr/>
    </dgm:pt>
    <dgm:pt modelId="{9B8A8143-4A1D-4682-AF08-C1FFBEB8EF35}" type="pres">
      <dgm:prSet presAssocID="{E01AED83-6400-4372-8368-F1BADE097B3E}" presName="connectorText" presStyleLbl="sibTrans2D1" presStyleIdx="0" presStyleCnt="4"/>
      <dgm:spPr/>
    </dgm:pt>
    <dgm:pt modelId="{4B1BEBB5-B359-447F-8A2B-C183435BFB57}" type="pres">
      <dgm:prSet presAssocID="{A61AC35E-EFCF-4C25-A93D-2CBB5B251D49}" presName="node" presStyleLbl="node1" presStyleIdx="1" presStyleCnt="4">
        <dgm:presLayoutVars>
          <dgm:bulletEnabled val="1"/>
        </dgm:presLayoutVars>
      </dgm:prSet>
      <dgm:spPr/>
    </dgm:pt>
    <dgm:pt modelId="{2EF1D7A8-941E-4B62-A4B4-60E18EDC4300}" type="pres">
      <dgm:prSet presAssocID="{23B3429D-4E12-41CC-AB39-274BE4C09282}" presName="sibTrans" presStyleLbl="sibTrans2D1" presStyleIdx="1" presStyleCnt="4"/>
      <dgm:spPr/>
    </dgm:pt>
    <dgm:pt modelId="{361B9177-DCC0-4AD6-9788-7495A0E23F6E}" type="pres">
      <dgm:prSet presAssocID="{23B3429D-4E12-41CC-AB39-274BE4C09282}" presName="connectorText" presStyleLbl="sibTrans2D1" presStyleIdx="1" presStyleCnt="4"/>
      <dgm:spPr/>
    </dgm:pt>
    <dgm:pt modelId="{86D38D23-D74F-4407-9EB2-FC2083D8AAAD}" type="pres">
      <dgm:prSet presAssocID="{00E0A1B5-A33B-4178-B4B3-FDEA08FC359E}" presName="node" presStyleLbl="node1" presStyleIdx="2" presStyleCnt="4">
        <dgm:presLayoutVars>
          <dgm:bulletEnabled val="1"/>
        </dgm:presLayoutVars>
      </dgm:prSet>
      <dgm:spPr/>
    </dgm:pt>
    <dgm:pt modelId="{0D8689E3-DC44-4989-97F7-E7E391B03B59}" type="pres">
      <dgm:prSet presAssocID="{ACC08F62-73F1-4AFE-8A1D-317E6A0D1029}" presName="sibTrans" presStyleLbl="sibTrans2D1" presStyleIdx="2" presStyleCnt="4"/>
      <dgm:spPr/>
    </dgm:pt>
    <dgm:pt modelId="{C2793D04-7F29-48F3-8BA6-AFDDEF43D5F2}" type="pres">
      <dgm:prSet presAssocID="{ACC08F62-73F1-4AFE-8A1D-317E6A0D1029}" presName="connectorText" presStyleLbl="sibTrans2D1" presStyleIdx="2" presStyleCnt="4"/>
      <dgm:spPr/>
    </dgm:pt>
    <dgm:pt modelId="{C1F39D5C-25EE-42C3-9708-EC15FBED6AF9}" type="pres">
      <dgm:prSet presAssocID="{8B738AB7-8738-4291-A861-281C6521EAE1}" presName="node" presStyleLbl="node1" presStyleIdx="3" presStyleCnt="4">
        <dgm:presLayoutVars>
          <dgm:bulletEnabled val="1"/>
        </dgm:presLayoutVars>
      </dgm:prSet>
      <dgm:spPr/>
    </dgm:pt>
    <dgm:pt modelId="{73D3D301-7DA0-470B-9148-528FE7312721}" type="pres">
      <dgm:prSet presAssocID="{D6F7D5CB-92ED-4430-AD37-AB561471487D}" presName="sibTrans" presStyleLbl="sibTrans2D1" presStyleIdx="3" presStyleCnt="4"/>
      <dgm:spPr/>
    </dgm:pt>
    <dgm:pt modelId="{CFBDB0F3-8C7C-45CD-A6C6-DD428D03EAFF}" type="pres">
      <dgm:prSet presAssocID="{D6F7D5CB-92ED-4430-AD37-AB561471487D}" presName="connectorText" presStyleLbl="sibTrans2D1" presStyleIdx="3" presStyleCnt="4"/>
      <dgm:spPr/>
    </dgm:pt>
  </dgm:ptLst>
  <dgm:cxnLst>
    <dgm:cxn modelId="{D410F90D-7261-4499-9EC7-6FAEE96FAAA0}" type="presOf" srcId="{ACC08F62-73F1-4AFE-8A1D-317E6A0D1029}" destId="{C2793D04-7F29-48F3-8BA6-AFDDEF43D5F2}" srcOrd="1" destOrd="0" presId="urn:microsoft.com/office/officeart/2005/8/layout/cycle2"/>
    <dgm:cxn modelId="{E038C91E-7396-4922-A93F-F9B06B9FB1C8}" srcId="{A1B03FD2-4084-454C-891B-7AAA24E25671}" destId="{00E0A1B5-A33B-4178-B4B3-FDEA08FC359E}" srcOrd="2" destOrd="0" parTransId="{5658C833-87FB-4839-AF5A-4E944320FEB9}" sibTransId="{ACC08F62-73F1-4AFE-8A1D-317E6A0D1029}"/>
    <dgm:cxn modelId="{EB4D3227-6FCE-4CC7-9CDC-68BB7AE126BD}" type="presOf" srcId="{D6F7D5CB-92ED-4430-AD37-AB561471487D}" destId="{CFBDB0F3-8C7C-45CD-A6C6-DD428D03EAFF}" srcOrd="1" destOrd="0" presId="urn:microsoft.com/office/officeart/2005/8/layout/cycle2"/>
    <dgm:cxn modelId="{6B0C723D-72B8-4D0E-B76A-6052E5E30E86}" type="presOf" srcId="{4D14C4D4-B83A-4F05-B9BB-0976F138AA89}" destId="{359C84A1-8062-4D6A-BF74-B5F011C3B3EE}" srcOrd="0" destOrd="0" presId="urn:microsoft.com/office/officeart/2005/8/layout/cycle2"/>
    <dgm:cxn modelId="{ACF2646A-2AC8-479C-AAA8-EFEE93A4821B}" type="presOf" srcId="{A61AC35E-EFCF-4C25-A93D-2CBB5B251D49}" destId="{4B1BEBB5-B359-447F-8A2B-C183435BFB57}" srcOrd="0" destOrd="0" presId="urn:microsoft.com/office/officeart/2005/8/layout/cycle2"/>
    <dgm:cxn modelId="{F015CA83-EB23-47C1-94D1-D1CCC004F322}" type="presOf" srcId="{D6F7D5CB-92ED-4430-AD37-AB561471487D}" destId="{73D3D301-7DA0-470B-9148-528FE7312721}" srcOrd="0" destOrd="0" presId="urn:microsoft.com/office/officeart/2005/8/layout/cycle2"/>
    <dgm:cxn modelId="{37685A8C-0781-4F3D-B910-816EB10F5DD0}" type="presOf" srcId="{23B3429D-4E12-41CC-AB39-274BE4C09282}" destId="{2EF1D7A8-941E-4B62-A4B4-60E18EDC4300}" srcOrd="0" destOrd="0" presId="urn:microsoft.com/office/officeart/2005/8/layout/cycle2"/>
    <dgm:cxn modelId="{1F3E1990-10C5-47D1-9ECC-FE3FB1D1A583}" type="presOf" srcId="{00E0A1B5-A33B-4178-B4B3-FDEA08FC359E}" destId="{86D38D23-D74F-4407-9EB2-FC2083D8AAAD}" srcOrd="0" destOrd="0" presId="urn:microsoft.com/office/officeart/2005/8/layout/cycle2"/>
    <dgm:cxn modelId="{B1A07290-08A4-4814-B746-4A2D1DB1376B}" type="presOf" srcId="{23B3429D-4E12-41CC-AB39-274BE4C09282}" destId="{361B9177-DCC0-4AD6-9788-7495A0E23F6E}" srcOrd="1" destOrd="0" presId="urn:microsoft.com/office/officeart/2005/8/layout/cycle2"/>
    <dgm:cxn modelId="{47FF7693-BD2A-440A-86C2-299828DA1365}" type="presOf" srcId="{ACC08F62-73F1-4AFE-8A1D-317E6A0D1029}" destId="{0D8689E3-DC44-4989-97F7-E7E391B03B59}" srcOrd="0" destOrd="0" presId="urn:microsoft.com/office/officeart/2005/8/layout/cycle2"/>
    <dgm:cxn modelId="{4131F3A7-FE50-4FC1-92CD-39443B2D86DA}" srcId="{A1B03FD2-4084-454C-891B-7AAA24E25671}" destId="{8B738AB7-8738-4291-A861-281C6521EAE1}" srcOrd="3" destOrd="0" parTransId="{B99A9841-0EEA-4359-BE40-264CCD30A9C2}" sibTransId="{D6F7D5CB-92ED-4430-AD37-AB561471487D}"/>
    <dgm:cxn modelId="{7FED68AB-BD16-4E97-93E6-51CBE97E6B27}" type="presOf" srcId="{8B738AB7-8738-4291-A861-281C6521EAE1}" destId="{C1F39D5C-25EE-42C3-9708-EC15FBED6AF9}" srcOrd="0" destOrd="0" presId="urn:microsoft.com/office/officeart/2005/8/layout/cycle2"/>
    <dgm:cxn modelId="{592119B4-9057-451A-89B7-143FED81F75E}" type="presOf" srcId="{E01AED83-6400-4372-8368-F1BADE097B3E}" destId="{9B8A8143-4A1D-4682-AF08-C1FFBEB8EF35}" srcOrd="1" destOrd="0" presId="urn:microsoft.com/office/officeart/2005/8/layout/cycle2"/>
    <dgm:cxn modelId="{7A8689B8-A410-47D4-8A4C-1D526F3D0E6A}" type="presOf" srcId="{A1B03FD2-4084-454C-891B-7AAA24E25671}" destId="{F2BD9A25-CFE1-42F9-9B48-90B5B4F9E248}" srcOrd="0" destOrd="0" presId="urn:microsoft.com/office/officeart/2005/8/layout/cycle2"/>
    <dgm:cxn modelId="{9B20FACC-8813-4AD9-9716-C065FB16C75B}" type="presOf" srcId="{E01AED83-6400-4372-8368-F1BADE097B3E}" destId="{AF61E5D3-B12C-427A-AD95-74BE22BCFDB0}" srcOrd="0" destOrd="0" presId="urn:microsoft.com/office/officeart/2005/8/layout/cycle2"/>
    <dgm:cxn modelId="{A272D9E1-260F-4968-A918-75893E1FA460}" srcId="{A1B03FD2-4084-454C-891B-7AAA24E25671}" destId="{A61AC35E-EFCF-4C25-A93D-2CBB5B251D49}" srcOrd="1" destOrd="0" parTransId="{B0172567-ACDC-4DB0-8733-6D52CC333D20}" sibTransId="{23B3429D-4E12-41CC-AB39-274BE4C09282}"/>
    <dgm:cxn modelId="{B12C9AFC-A1F3-4CEF-95A7-2A22DA58C239}" srcId="{A1B03FD2-4084-454C-891B-7AAA24E25671}" destId="{4D14C4D4-B83A-4F05-B9BB-0976F138AA89}" srcOrd="0" destOrd="0" parTransId="{763956BE-7D0A-492F-BFA9-CA56785C6FE5}" sibTransId="{E01AED83-6400-4372-8368-F1BADE097B3E}"/>
    <dgm:cxn modelId="{BF66E8E6-BB29-4F22-9685-743D4B8EA9AE}" type="presParOf" srcId="{F2BD9A25-CFE1-42F9-9B48-90B5B4F9E248}" destId="{359C84A1-8062-4D6A-BF74-B5F011C3B3EE}" srcOrd="0" destOrd="0" presId="urn:microsoft.com/office/officeart/2005/8/layout/cycle2"/>
    <dgm:cxn modelId="{CC5A49E4-A913-4F4D-8D7A-BEC76D13CB68}" type="presParOf" srcId="{F2BD9A25-CFE1-42F9-9B48-90B5B4F9E248}" destId="{AF61E5D3-B12C-427A-AD95-74BE22BCFDB0}" srcOrd="1" destOrd="0" presId="urn:microsoft.com/office/officeart/2005/8/layout/cycle2"/>
    <dgm:cxn modelId="{A4A27D0C-7F56-479B-8B36-17B749703CEC}" type="presParOf" srcId="{AF61E5D3-B12C-427A-AD95-74BE22BCFDB0}" destId="{9B8A8143-4A1D-4682-AF08-C1FFBEB8EF35}" srcOrd="0" destOrd="0" presId="urn:microsoft.com/office/officeart/2005/8/layout/cycle2"/>
    <dgm:cxn modelId="{E5C951C4-837E-45F0-82BE-4381A1B1EB5D}" type="presParOf" srcId="{F2BD9A25-CFE1-42F9-9B48-90B5B4F9E248}" destId="{4B1BEBB5-B359-447F-8A2B-C183435BFB57}" srcOrd="2" destOrd="0" presId="urn:microsoft.com/office/officeart/2005/8/layout/cycle2"/>
    <dgm:cxn modelId="{F607B354-8BF5-4554-B030-83F890D905DC}" type="presParOf" srcId="{F2BD9A25-CFE1-42F9-9B48-90B5B4F9E248}" destId="{2EF1D7A8-941E-4B62-A4B4-60E18EDC4300}" srcOrd="3" destOrd="0" presId="urn:microsoft.com/office/officeart/2005/8/layout/cycle2"/>
    <dgm:cxn modelId="{22EA761C-A557-4CC9-A890-0EB98B15EAD4}" type="presParOf" srcId="{2EF1D7A8-941E-4B62-A4B4-60E18EDC4300}" destId="{361B9177-DCC0-4AD6-9788-7495A0E23F6E}" srcOrd="0" destOrd="0" presId="urn:microsoft.com/office/officeart/2005/8/layout/cycle2"/>
    <dgm:cxn modelId="{7A3F6395-5673-413B-8B93-43763158AEAE}" type="presParOf" srcId="{F2BD9A25-CFE1-42F9-9B48-90B5B4F9E248}" destId="{86D38D23-D74F-4407-9EB2-FC2083D8AAAD}" srcOrd="4" destOrd="0" presId="urn:microsoft.com/office/officeart/2005/8/layout/cycle2"/>
    <dgm:cxn modelId="{CF24B310-CCFF-4F58-A826-AA4C661057C8}" type="presParOf" srcId="{F2BD9A25-CFE1-42F9-9B48-90B5B4F9E248}" destId="{0D8689E3-DC44-4989-97F7-E7E391B03B59}" srcOrd="5" destOrd="0" presId="urn:microsoft.com/office/officeart/2005/8/layout/cycle2"/>
    <dgm:cxn modelId="{1F03B4F0-E35F-47DF-99BC-C5C11E83D087}" type="presParOf" srcId="{0D8689E3-DC44-4989-97F7-E7E391B03B59}" destId="{C2793D04-7F29-48F3-8BA6-AFDDEF43D5F2}" srcOrd="0" destOrd="0" presId="urn:microsoft.com/office/officeart/2005/8/layout/cycle2"/>
    <dgm:cxn modelId="{2E226A5C-9713-4D09-9059-5D6E2C26B844}" type="presParOf" srcId="{F2BD9A25-CFE1-42F9-9B48-90B5B4F9E248}" destId="{C1F39D5C-25EE-42C3-9708-EC15FBED6AF9}" srcOrd="6" destOrd="0" presId="urn:microsoft.com/office/officeart/2005/8/layout/cycle2"/>
    <dgm:cxn modelId="{926ECFCC-65B2-4AD3-920B-98E87B3C17A4}" type="presParOf" srcId="{F2BD9A25-CFE1-42F9-9B48-90B5B4F9E248}" destId="{73D3D301-7DA0-470B-9148-528FE7312721}" srcOrd="7" destOrd="0" presId="urn:microsoft.com/office/officeart/2005/8/layout/cycle2"/>
    <dgm:cxn modelId="{15655EDE-9E2E-4CBC-B45F-54E9CA20ED28}" type="presParOf" srcId="{73D3D301-7DA0-470B-9148-528FE7312721}" destId="{CFBDB0F3-8C7C-45CD-A6C6-DD428D03EAF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010B0C-35FC-4C0E-8DF1-6EE9114CB9B7}">
      <dsp:nvSpPr>
        <dsp:cNvPr id="0" name=""/>
        <dsp:cNvSpPr/>
      </dsp:nvSpPr>
      <dsp:spPr>
        <a:xfrm>
          <a:off x="681033" y="0"/>
          <a:ext cx="681033" cy="494976"/>
        </a:xfrm>
        <a:prstGeom prst="trapezoid">
          <a:avLst>
            <a:gd name="adj" fmla="val 68795"/>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latin typeface="UD デジタル 教科書体 NP-B" panose="02020700000000000000" pitchFamily="18" charset="-128"/>
              <a:ea typeface="UD デジタル 教科書体 NP-B" panose="02020700000000000000" pitchFamily="18" charset="-128"/>
            </a:rPr>
            <a:t>基本</a:t>
          </a:r>
          <a:br>
            <a:rPr kumimoji="1" lang="en-US" altLang="ja-JP" sz="1300" kern="1200" dirty="0">
              <a:latin typeface="UD デジタル 教科書体 NP-B" panose="02020700000000000000" pitchFamily="18" charset="-128"/>
              <a:ea typeface="UD デジタル 教科書体 NP-B" panose="02020700000000000000" pitchFamily="18" charset="-128"/>
            </a:rPr>
          </a:br>
          <a:r>
            <a:rPr kumimoji="1" lang="ja-JP" altLang="en-US" sz="1300" kern="1200" dirty="0">
              <a:latin typeface="UD デジタル 教科書体 NP-B" panose="02020700000000000000" pitchFamily="18" charset="-128"/>
              <a:ea typeface="UD デジタル 教科書体 NP-B" panose="02020700000000000000" pitchFamily="18" charset="-128"/>
            </a:rPr>
            <a:t>方針</a:t>
          </a:r>
        </a:p>
      </dsp:txBody>
      <dsp:txXfrm>
        <a:off x="681033" y="0"/>
        <a:ext cx="681033" cy="494976"/>
      </dsp:txXfrm>
    </dsp:sp>
    <dsp:sp modelId="{C98F7529-BDCE-45E4-8684-B1012F9A2C62}">
      <dsp:nvSpPr>
        <dsp:cNvPr id="0" name=""/>
        <dsp:cNvSpPr/>
      </dsp:nvSpPr>
      <dsp:spPr>
        <a:xfrm>
          <a:off x="340516" y="494976"/>
          <a:ext cx="1362066" cy="494976"/>
        </a:xfrm>
        <a:prstGeom prst="trapezoid">
          <a:avLst>
            <a:gd name="adj" fmla="val 68795"/>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latin typeface="UD デジタル 教科書体 NP-B" panose="02020700000000000000" pitchFamily="18" charset="-128"/>
              <a:ea typeface="UD デジタル 教科書体 NP-B" panose="02020700000000000000" pitchFamily="18" charset="-128"/>
            </a:rPr>
            <a:t>対策基準</a:t>
          </a:r>
        </a:p>
      </dsp:txBody>
      <dsp:txXfrm>
        <a:off x="578878" y="494976"/>
        <a:ext cx="885342" cy="494976"/>
      </dsp:txXfrm>
    </dsp:sp>
    <dsp:sp modelId="{709A797B-83F1-4838-8706-E4670F378C55}">
      <dsp:nvSpPr>
        <dsp:cNvPr id="0" name=""/>
        <dsp:cNvSpPr/>
      </dsp:nvSpPr>
      <dsp:spPr>
        <a:xfrm>
          <a:off x="0" y="989952"/>
          <a:ext cx="2043099" cy="494976"/>
        </a:xfrm>
        <a:prstGeom prst="trapezoid">
          <a:avLst>
            <a:gd name="adj" fmla="val 68795"/>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latin typeface="UD デジタル 教科書体 NP-B" panose="02020700000000000000" pitchFamily="18" charset="-128"/>
              <a:ea typeface="UD デジタル 教科書体 NP-B" panose="02020700000000000000" pitchFamily="18" charset="-128"/>
            </a:rPr>
            <a:t>実施手順・</a:t>
          </a:r>
          <a:br>
            <a:rPr kumimoji="1" lang="en-US" altLang="ja-JP" sz="1300" kern="1200" dirty="0">
              <a:latin typeface="UD デジタル 教科書体 NP-B" panose="02020700000000000000" pitchFamily="18" charset="-128"/>
              <a:ea typeface="UD デジタル 教科書体 NP-B" panose="02020700000000000000" pitchFamily="18" charset="-128"/>
            </a:rPr>
          </a:br>
          <a:r>
            <a:rPr kumimoji="1" lang="ja-JP" altLang="en-US" sz="1300" kern="1200" dirty="0">
              <a:latin typeface="UD デジタル 教科書体 NP-B" panose="02020700000000000000" pitchFamily="18" charset="-128"/>
              <a:ea typeface="UD デジタル 教科書体 NP-B" panose="02020700000000000000" pitchFamily="18" charset="-128"/>
            </a:rPr>
            <a:t>運用規則等</a:t>
          </a:r>
        </a:p>
      </dsp:txBody>
      <dsp:txXfrm>
        <a:off x="357542" y="989952"/>
        <a:ext cx="1328014" cy="494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C84A1-8062-4D6A-BF74-B5F011C3B3EE}">
      <dsp:nvSpPr>
        <dsp:cNvPr id="0" name=""/>
        <dsp:cNvSpPr/>
      </dsp:nvSpPr>
      <dsp:spPr>
        <a:xfrm>
          <a:off x="796034" y="419"/>
          <a:ext cx="613991" cy="613991"/>
        </a:xfrm>
        <a:prstGeom prst="ellipse">
          <a:avLst/>
        </a:prstGeom>
        <a:solidFill>
          <a:srgbClr val="66FF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dirty="0">
              <a:solidFill>
                <a:schemeClr val="tx1"/>
              </a:solidFill>
              <a:latin typeface="UD デジタル 教科書体 NP-B" panose="02020700000000000000" pitchFamily="18" charset="-128"/>
              <a:ea typeface="UD デジタル 教科書体 NP-B" panose="02020700000000000000" pitchFamily="18" charset="-128"/>
            </a:rPr>
            <a:t>Plan</a:t>
          </a:r>
          <a:endParaRPr kumimoji="1" lang="ja-JP" altLang="en-US" sz="1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885951" y="90336"/>
        <a:ext cx="434157" cy="434157"/>
      </dsp:txXfrm>
    </dsp:sp>
    <dsp:sp modelId="{AF61E5D3-B12C-427A-AD95-74BE22BCFDB0}">
      <dsp:nvSpPr>
        <dsp:cNvPr id="0" name=""/>
        <dsp:cNvSpPr/>
      </dsp:nvSpPr>
      <dsp:spPr>
        <a:xfrm rot="2700000">
          <a:off x="1344161" y="526707"/>
          <a:ext cx="163544" cy="20722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latin typeface="UD デジタル 教科書体 NP-B" panose="02020700000000000000" pitchFamily="18" charset="-128"/>
            <a:ea typeface="UD デジタル 教科書体 NP-B" panose="02020700000000000000" pitchFamily="18" charset="-128"/>
          </a:endParaRPr>
        </a:p>
      </dsp:txBody>
      <dsp:txXfrm>
        <a:off x="1351346" y="550805"/>
        <a:ext cx="114481" cy="124334"/>
      </dsp:txXfrm>
    </dsp:sp>
    <dsp:sp modelId="{4B1BEBB5-B359-447F-8A2B-C183435BFB57}">
      <dsp:nvSpPr>
        <dsp:cNvPr id="0" name=""/>
        <dsp:cNvSpPr/>
      </dsp:nvSpPr>
      <dsp:spPr>
        <a:xfrm>
          <a:off x="1448387" y="652771"/>
          <a:ext cx="613991" cy="613991"/>
        </a:xfrm>
        <a:prstGeom prst="ellipse">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dirty="0">
              <a:solidFill>
                <a:schemeClr val="tx1"/>
              </a:solidFill>
              <a:latin typeface="UD デジタル 教科書体 NP-B" panose="02020700000000000000" pitchFamily="18" charset="-128"/>
              <a:ea typeface="UD デジタル 教科書体 NP-B" panose="02020700000000000000" pitchFamily="18" charset="-128"/>
            </a:rPr>
            <a:t>Do</a:t>
          </a:r>
          <a:endParaRPr kumimoji="1" lang="ja-JP" altLang="en-US" sz="1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1538304" y="742688"/>
        <a:ext cx="434157" cy="434157"/>
      </dsp:txXfrm>
    </dsp:sp>
    <dsp:sp modelId="{2EF1D7A8-941E-4B62-A4B4-60E18EDC4300}">
      <dsp:nvSpPr>
        <dsp:cNvPr id="0" name=""/>
        <dsp:cNvSpPr/>
      </dsp:nvSpPr>
      <dsp:spPr>
        <a:xfrm rot="8100000">
          <a:off x="1350707" y="1179059"/>
          <a:ext cx="163544" cy="207222"/>
        </a:xfrm>
        <a:prstGeom prst="rightArrow">
          <a:avLst>
            <a:gd name="adj1" fmla="val 60000"/>
            <a:gd name="adj2" fmla="val 50000"/>
          </a:avLst>
        </a:prstGeom>
        <a:solidFill>
          <a:schemeClr val="accent5">
            <a:hueOff val="-2252848"/>
            <a:satOff val="-5806"/>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latin typeface="UD デジタル 教科書体 NP-B" panose="02020700000000000000" pitchFamily="18" charset="-128"/>
            <a:ea typeface="UD デジタル 教科書体 NP-B" panose="02020700000000000000" pitchFamily="18" charset="-128"/>
          </a:endParaRPr>
        </a:p>
      </dsp:txBody>
      <dsp:txXfrm rot="10800000">
        <a:off x="1392585" y="1203157"/>
        <a:ext cx="114481" cy="124334"/>
      </dsp:txXfrm>
    </dsp:sp>
    <dsp:sp modelId="{86D38D23-D74F-4407-9EB2-FC2083D8AAAD}">
      <dsp:nvSpPr>
        <dsp:cNvPr id="0" name=""/>
        <dsp:cNvSpPr/>
      </dsp:nvSpPr>
      <dsp:spPr>
        <a:xfrm>
          <a:off x="796034" y="1305124"/>
          <a:ext cx="613991" cy="613991"/>
        </a:xfrm>
        <a:prstGeom prst="ellipse">
          <a:avLst/>
        </a:prstGeom>
        <a:solidFill>
          <a:srgbClr val="FF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dirty="0">
              <a:solidFill>
                <a:schemeClr val="tx1"/>
              </a:solidFill>
              <a:latin typeface="UD デジタル 教科書体 NP-B" panose="02020700000000000000" pitchFamily="18" charset="-128"/>
              <a:ea typeface="UD デジタル 教科書体 NP-B" panose="02020700000000000000" pitchFamily="18" charset="-128"/>
            </a:rPr>
            <a:t>Check</a:t>
          </a:r>
          <a:endParaRPr kumimoji="1" lang="ja-JP" altLang="en-US" sz="1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885951" y="1395041"/>
        <a:ext cx="434157" cy="434157"/>
      </dsp:txXfrm>
    </dsp:sp>
    <dsp:sp modelId="{0D8689E3-DC44-4989-97F7-E7E391B03B59}">
      <dsp:nvSpPr>
        <dsp:cNvPr id="0" name=""/>
        <dsp:cNvSpPr/>
      </dsp:nvSpPr>
      <dsp:spPr>
        <a:xfrm rot="13500000">
          <a:off x="698355" y="1185605"/>
          <a:ext cx="163544" cy="207222"/>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latin typeface="UD デジタル 教科書体 NP-B" panose="02020700000000000000" pitchFamily="18" charset="-128"/>
            <a:ea typeface="UD デジタル 教科書体 NP-B" panose="02020700000000000000" pitchFamily="18" charset="-128"/>
          </a:endParaRPr>
        </a:p>
      </dsp:txBody>
      <dsp:txXfrm rot="10800000">
        <a:off x="740233" y="1244395"/>
        <a:ext cx="114481" cy="124334"/>
      </dsp:txXfrm>
    </dsp:sp>
    <dsp:sp modelId="{C1F39D5C-25EE-42C3-9708-EC15FBED6AF9}">
      <dsp:nvSpPr>
        <dsp:cNvPr id="0" name=""/>
        <dsp:cNvSpPr/>
      </dsp:nvSpPr>
      <dsp:spPr>
        <a:xfrm>
          <a:off x="143682" y="652771"/>
          <a:ext cx="613991" cy="613991"/>
        </a:xfrm>
        <a:prstGeom prst="ellipse">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kumimoji="1" lang="en-US" altLang="ja-JP" sz="1000" kern="1200" dirty="0">
              <a:solidFill>
                <a:schemeClr val="tx1"/>
              </a:solidFill>
              <a:latin typeface="UD デジタル 教科書体 NP-B" panose="02020700000000000000" pitchFamily="18" charset="-128"/>
              <a:ea typeface="UD デジタル 教科書体 NP-B" panose="02020700000000000000" pitchFamily="18" charset="-128"/>
            </a:rPr>
            <a:t>Act</a:t>
          </a:r>
          <a:endParaRPr kumimoji="1" lang="ja-JP" altLang="en-US" sz="1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233599" y="742688"/>
        <a:ext cx="434157" cy="434157"/>
      </dsp:txXfrm>
    </dsp:sp>
    <dsp:sp modelId="{73D3D301-7DA0-470B-9148-528FE7312721}">
      <dsp:nvSpPr>
        <dsp:cNvPr id="0" name=""/>
        <dsp:cNvSpPr/>
      </dsp:nvSpPr>
      <dsp:spPr>
        <a:xfrm rot="18900000">
          <a:off x="691809" y="533253"/>
          <a:ext cx="163544" cy="207222"/>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latin typeface="UD デジタル 教科書体 NP-B" panose="02020700000000000000" pitchFamily="18" charset="-128"/>
            <a:ea typeface="UD デジタル 教科書体 NP-B" panose="02020700000000000000" pitchFamily="18" charset="-128"/>
          </a:endParaRPr>
        </a:p>
      </dsp:txBody>
      <dsp:txXfrm>
        <a:off x="698994" y="592043"/>
        <a:ext cx="114481" cy="12433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34" tIns="45717" rIns="91434" bIns="45717" rtlCol="0"/>
          <a:lstStyle>
            <a:lvl1pPr algn="r">
              <a:defRPr sz="1200"/>
            </a:lvl1pPr>
          </a:lstStyle>
          <a:p>
            <a:fld id="{22FDCF7C-F06A-4655-BE43-81709C8D1DFA}" type="datetimeFigureOut">
              <a:rPr kumimoji="1" lang="ja-JP" altLang="en-US" smtClean="0"/>
              <a:t>2024/6/21</a:t>
            </a:fld>
            <a:endParaRPr kumimoji="1" lang="ja-JP" altLang="en-US"/>
          </a:p>
        </p:txBody>
      </p:sp>
      <p:sp>
        <p:nvSpPr>
          <p:cNvPr id="4" name="スライド イメージ プレースホルダー 3"/>
          <p:cNvSpPr>
            <a:spLocks noGrp="1" noRot="1" noChangeAspect="1"/>
          </p:cNvSpPr>
          <p:nvPr>
            <p:ph type="sldImg" idx="2"/>
          </p:nvPr>
        </p:nvSpPr>
        <p:spPr>
          <a:xfrm>
            <a:off x="1190625" y="1243013"/>
            <a:ext cx="4476750" cy="3357562"/>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ー 4"/>
          <p:cNvSpPr>
            <a:spLocks noGrp="1"/>
          </p:cNvSpPr>
          <p:nvPr>
            <p:ph type="body" sz="quarter" idx="3"/>
          </p:nvPr>
        </p:nvSpPr>
        <p:spPr>
          <a:xfrm>
            <a:off x="685800" y="4786314"/>
            <a:ext cx="5486400" cy="391636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4"/>
            <a:ext cx="2971800" cy="498475"/>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4"/>
            <a:ext cx="2971800" cy="498475"/>
          </a:xfrm>
          <a:prstGeom prst="rect">
            <a:avLst/>
          </a:prstGeom>
        </p:spPr>
        <p:txBody>
          <a:bodyPr vert="horz" lIns="91434" tIns="45717" rIns="91434" bIns="45717" rtlCol="0" anchor="b"/>
          <a:lstStyle>
            <a:lvl1pPr algn="r">
              <a:defRPr sz="1200"/>
            </a:lvl1pPr>
          </a:lstStyle>
          <a:p>
            <a:fld id="{CEBA04E1-ECB8-4902-8ECD-2DA5CB72D560}" type="slidenum">
              <a:rPr kumimoji="1" lang="ja-JP" altLang="en-US" smtClean="0"/>
              <a:t>‹#›</a:t>
            </a:fld>
            <a:endParaRPr kumimoji="1" lang="ja-JP" altLang="en-US"/>
          </a:p>
        </p:txBody>
      </p:sp>
    </p:spTree>
    <p:extLst>
      <p:ext uri="{BB962C8B-B14F-4D97-AF65-F5344CB8AC3E}">
        <p14:creationId xmlns:p14="http://schemas.microsoft.com/office/powerpoint/2010/main" val="12696130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7</a:t>
            </a:fld>
            <a:endParaRPr kumimoji="1" lang="ja-JP" altLang="en-US"/>
          </a:p>
        </p:txBody>
      </p:sp>
    </p:spTree>
    <p:extLst>
      <p:ext uri="{BB962C8B-B14F-4D97-AF65-F5344CB8AC3E}">
        <p14:creationId xmlns:p14="http://schemas.microsoft.com/office/powerpoint/2010/main" val="2696881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25</a:t>
            </a:fld>
            <a:endParaRPr kumimoji="1" lang="ja-JP" altLang="en-US"/>
          </a:p>
        </p:txBody>
      </p:sp>
    </p:spTree>
    <p:extLst>
      <p:ext uri="{BB962C8B-B14F-4D97-AF65-F5344CB8AC3E}">
        <p14:creationId xmlns:p14="http://schemas.microsoft.com/office/powerpoint/2010/main" val="3963935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27</a:t>
            </a:fld>
            <a:endParaRPr kumimoji="1" lang="ja-JP" altLang="en-US"/>
          </a:p>
        </p:txBody>
      </p:sp>
    </p:spTree>
    <p:extLst>
      <p:ext uri="{BB962C8B-B14F-4D97-AF65-F5344CB8AC3E}">
        <p14:creationId xmlns:p14="http://schemas.microsoft.com/office/powerpoint/2010/main" val="1531034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29</a:t>
            </a:fld>
            <a:endParaRPr kumimoji="1" lang="ja-JP" altLang="en-US"/>
          </a:p>
        </p:txBody>
      </p:sp>
    </p:spTree>
    <p:extLst>
      <p:ext uri="{BB962C8B-B14F-4D97-AF65-F5344CB8AC3E}">
        <p14:creationId xmlns:p14="http://schemas.microsoft.com/office/powerpoint/2010/main" val="420843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9</a:t>
            </a:fld>
            <a:endParaRPr kumimoji="1" lang="ja-JP" altLang="en-US"/>
          </a:p>
        </p:txBody>
      </p:sp>
    </p:spTree>
    <p:extLst>
      <p:ext uri="{BB962C8B-B14F-4D97-AF65-F5344CB8AC3E}">
        <p14:creationId xmlns:p14="http://schemas.microsoft.com/office/powerpoint/2010/main" val="1768195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11</a:t>
            </a:fld>
            <a:endParaRPr kumimoji="1" lang="ja-JP" altLang="en-US"/>
          </a:p>
        </p:txBody>
      </p:sp>
    </p:spTree>
    <p:extLst>
      <p:ext uri="{BB962C8B-B14F-4D97-AF65-F5344CB8AC3E}">
        <p14:creationId xmlns:p14="http://schemas.microsoft.com/office/powerpoint/2010/main" val="1163632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13</a:t>
            </a:fld>
            <a:endParaRPr kumimoji="1" lang="ja-JP" altLang="en-US"/>
          </a:p>
        </p:txBody>
      </p:sp>
    </p:spTree>
    <p:extLst>
      <p:ext uri="{BB962C8B-B14F-4D97-AF65-F5344CB8AC3E}">
        <p14:creationId xmlns:p14="http://schemas.microsoft.com/office/powerpoint/2010/main" val="698861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15</a:t>
            </a:fld>
            <a:endParaRPr kumimoji="1" lang="ja-JP" altLang="en-US"/>
          </a:p>
        </p:txBody>
      </p:sp>
    </p:spTree>
    <p:extLst>
      <p:ext uri="{BB962C8B-B14F-4D97-AF65-F5344CB8AC3E}">
        <p14:creationId xmlns:p14="http://schemas.microsoft.com/office/powerpoint/2010/main" val="13023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17</a:t>
            </a:fld>
            <a:endParaRPr kumimoji="1" lang="ja-JP" altLang="en-US"/>
          </a:p>
        </p:txBody>
      </p:sp>
    </p:spTree>
    <p:extLst>
      <p:ext uri="{BB962C8B-B14F-4D97-AF65-F5344CB8AC3E}">
        <p14:creationId xmlns:p14="http://schemas.microsoft.com/office/powerpoint/2010/main" val="4075155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19</a:t>
            </a:fld>
            <a:endParaRPr kumimoji="1" lang="ja-JP" altLang="en-US"/>
          </a:p>
        </p:txBody>
      </p:sp>
    </p:spTree>
    <p:extLst>
      <p:ext uri="{BB962C8B-B14F-4D97-AF65-F5344CB8AC3E}">
        <p14:creationId xmlns:p14="http://schemas.microsoft.com/office/powerpoint/2010/main" val="3819114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21</a:t>
            </a:fld>
            <a:endParaRPr kumimoji="1" lang="ja-JP" altLang="en-US"/>
          </a:p>
        </p:txBody>
      </p:sp>
    </p:spTree>
    <p:extLst>
      <p:ext uri="{BB962C8B-B14F-4D97-AF65-F5344CB8AC3E}">
        <p14:creationId xmlns:p14="http://schemas.microsoft.com/office/powerpoint/2010/main" val="3348615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23</a:t>
            </a:fld>
            <a:endParaRPr kumimoji="1" lang="ja-JP" altLang="en-US"/>
          </a:p>
        </p:txBody>
      </p:sp>
    </p:spTree>
    <p:extLst>
      <p:ext uri="{BB962C8B-B14F-4D97-AF65-F5344CB8AC3E}">
        <p14:creationId xmlns:p14="http://schemas.microsoft.com/office/powerpoint/2010/main" val="769534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127152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46978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218684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947340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4254841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425718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162057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176817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3837146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2479090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35C9F5-0896-4E1D-B27D-E5A8813B622D}" type="datetimeFigureOut">
              <a:rPr kumimoji="1" lang="ja-JP" altLang="en-US" smtClean="0"/>
              <a:t>2024/6/21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444554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35C9F5-0896-4E1D-B27D-E5A8813B622D}" type="datetimeFigureOut">
              <a:rPr kumimoji="1" lang="ja-JP" altLang="en-US" smtClean="0"/>
              <a:t>2024/6/21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53B4E-E693-4A04-AC4C-D6B9E98197A8}" type="slidenum">
              <a:rPr kumimoji="1" lang="ja-JP" altLang="en-US" smtClean="0"/>
              <a:t>‹#›</a:t>
            </a:fld>
            <a:endParaRPr kumimoji="1" lang="ja-JP" altLang="en-US"/>
          </a:p>
        </p:txBody>
      </p:sp>
    </p:spTree>
    <p:extLst>
      <p:ext uri="{BB962C8B-B14F-4D97-AF65-F5344CB8AC3E}">
        <p14:creationId xmlns:p14="http://schemas.microsoft.com/office/powerpoint/2010/main" val="8653249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2" y="259808"/>
            <a:ext cx="3943350"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情報の定義と分類</a:t>
            </a:r>
          </a:p>
        </p:txBody>
      </p:sp>
      <p:sp>
        <p:nvSpPr>
          <p:cNvPr id="5" name="テキスト ボックス 4">
            <a:extLst>
              <a:ext uri="{FF2B5EF4-FFF2-40B4-BE49-F238E27FC236}">
                <a16:creationId xmlns:a16="http://schemas.microsoft.com/office/drawing/2014/main" id="{72C0F12C-C062-2788-EF16-681EC7398239}"/>
              </a:ext>
            </a:extLst>
          </p:cNvPr>
          <p:cNvSpPr txBox="1"/>
          <p:nvPr/>
        </p:nvSpPr>
        <p:spPr>
          <a:xfrm>
            <a:off x="757251" y="691318"/>
            <a:ext cx="160020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情報の定義</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grpSp>
        <p:nvGrpSpPr>
          <p:cNvPr id="13" name="グループ化 12">
            <a:extLst>
              <a:ext uri="{FF2B5EF4-FFF2-40B4-BE49-F238E27FC236}">
                <a16:creationId xmlns:a16="http://schemas.microsoft.com/office/drawing/2014/main" id="{F90CF66F-0E59-0688-6DF2-371A55DC2DDD}"/>
              </a:ext>
            </a:extLst>
          </p:cNvPr>
          <p:cNvGrpSpPr/>
          <p:nvPr/>
        </p:nvGrpSpPr>
        <p:grpSpPr>
          <a:xfrm>
            <a:off x="757251" y="942971"/>
            <a:ext cx="1600200" cy="1111210"/>
            <a:chOff x="385763" y="1105675"/>
            <a:chExt cx="1600200" cy="1111210"/>
          </a:xfrm>
        </p:grpSpPr>
        <p:sp>
          <p:nvSpPr>
            <p:cNvPr id="7" name="四角形: 角を丸くする 6">
              <a:extLst>
                <a:ext uri="{FF2B5EF4-FFF2-40B4-BE49-F238E27FC236}">
                  <a16:creationId xmlns:a16="http://schemas.microsoft.com/office/drawing/2014/main" id="{D8B2DCE7-7C3A-0727-B652-A16FDC84D2B3}"/>
                </a:ext>
              </a:extLst>
            </p:cNvPr>
            <p:cNvSpPr/>
            <p:nvPr/>
          </p:nvSpPr>
          <p:spPr>
            <a:xfrm>
              <a:off x="385763" y="1105675"/>
              <a:ext cx="1185862" cy="385762"/>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事象と現象</a:t>
              </a:r>
            </a:p>
          </p:txBody>
        </p:sp>
        <p:sp>
          <p:nvSpPr>
            <p:cNvPr id="11" name="四角形: 角を丸くする 10">
              <a:extLst>
                <a:ext uri="{FF2B5EF4-FFF2-40B4-BE49-F238E27FC236}">
                  <a16:creationId xmlns:a16="http://schemas.microsoft.com/office/drawing/2014/main" id="{251D7628-B68C-B5AE-4A72-62B3B6A70CDC}"/>
                </a:ext>
              </a:extLst>
            </p:cNvPr>
            <p:cNvSpPr/>
            <p:nvPr/>
          </p:nvSpPr>
          <p:spPr>
            <a:xfrm>
              <a:off x="552448" y="1435508"/>
              <a:ext cx="1300163" cy="781377"/>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いろいろな物事や現象</a:t>
              </a:r>
            </a:p>
          </p:txBody>
        </p:sp>
        <p:sp>
          <p:nvSpPr>
            <p:cNvPr id="12" name="矢印: 右 11">
              <a:extLst>
                <a:ext uri="{FF2B5EF4-FFF2-40B4-BE49-F238E27FC236}">
                  <a16:creationId xmlns:a16="http://schemas.microsoft.com/office/drawing/2014/main" id="{E1A10D0F-647C-277C-886F-7DA5FE7CA134}"/>
                </a:ext>
              </a:extLst>
            </p:cNvPr>
            <p:cNvSpPr/>
            <p:nvPr/>
          </p:nvSpPr>
          <p:spPr>
            <a:xfrm>
              <a:off x="1700213" y="1105675"/>
              <a:ext cx="285750" cy="2769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P-B" panose="02020700000000000000" pitchFamily="18" charset="-128"/>
                <a:ea typeface="UD デジタル 教科書体 NP-B" panose="02020700000000000000" pitchFamily="18" charset="-128"/>
              </a:endParaRPr>
            </a:p>
          </p:txBody>
        </p:sp>
      </p:grpSp>
      <p:grpSp>
        <p:nvGrpSpPr>
          <p:cNvPr id="14" name="グループ化 13">
            <a:extLst>
              <a:ext uri="{FF2B5EF4-FFF2-40B4-BE49-F238E27FC236}">
                <a16:creationId xmlns:a16="http://schemas.microsoft.com/office/drawing/2014/main" id="{34D6EEA1-378C-F35F-47A2-15618802D27F}"/>
              </a:ext>
            </a:extLst>
          </p:cNvPr>
          <p:cNvGrpSpPr/>
          <p:nvPr/>
        </p:nvGrpSpPr>
        <p:grpSpPr>
          <a:xfrm>
            <a:off x="2426800" y="942971"/>
            <a:ext cx="1600200" cy="1111210"/>
            <a:chOff x="385763" y="1105675"/>
            <a:chExt cx="1600200" cy="1111210"/>
          </a:xfrm>
        </p:grpSpPr>
        <p:sp>
          <p:nvSpPr>
            <p:cNvPr id="15" name="四角形: 角を丸くする 14">
              <a:extLst>
                <a:ext uri="{FF2B5EF4-FFF2-40B4-BE49-F238E27FC236}">
                  <a16:creationId xmlns:a16="http://schemas.microsoft.com/office/drawing/2014/main" id="{7F1C96FD-0B7E-D7DA-2603-7BCA60C3CAE8}"/>
                </a:ext>
              </a:extLst>
            </p:cNvPr>
            <p:cNvSpPr/>
            <p:nvPr/>
          </p:nvSpPr>
          <p:spPr>
            <a:xfrm>
              <a:off x="385763" y="1105675"/>
              <a:ext cx="1185862" cy="385762"/>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データ</a:t>
              </a:r>
            </a:p>
          </p:txBody>
        </p:sp>
        <p:sp>
          <p:nvSpPr>
            <p:cNvPr id="16" name="四角形: 角を丸くする 15">
              <a:extLst>
                <a:ext uri="{FF2B5EF4-FFF2-40B4-BE49-F238E27FC236}">
                  <a16:creationId xmlns:a16="http://schemas.microsoft.com/office/drawing/2014/main" id="{9DF5DC2E-4E3A-6C34-8531-153320CF126A}"/>
                </a:ext>
              </a:extLst>
            </p:cNvPr>
            <p:cNvSpPr/>
            <p:nvPr/>
          </p:nvSpPr>
          <p:spPr>
            <a:xfrm>
              <a:off x="552448" y="1435508"/>
              <a:ext cx="1300163" cy="781377"/>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事象や現象を文字や数値で表現</a:t>
              </a:r>
            </a:p>
          </p:txBody>
        </p:sp>
        <p:sp>
          <p:nvSpPr>
            <p:cNvPr id="17" name="矢印: 右 16">
              <a:extLst>
                <a:ext uri="{FF2B5EF4-FFF2-40B4-BE49-F238E27FC236}">
                  <a16:creationId xmlns:a16="http://schemas.microsoft.com/office/drawing/2014/main" id="{EC75F2E8-9087-AA25-DFFB-245657D940F5}"/>
                </a:ext>
              </a:extLst>
            </p:cNvPr>
            <p:cNvSpPr/>
            <p:nvPr/>
          </p:nvSpPr>
          <p:spPr>
            <a:xfrm>
              <a:off x="1700213" y="1105675"/>
              <a:ext cx="285750" cy="2769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P-B" panose="02020700000000000000" pitchFamily="18" charset="-128"/>
                <a:ea typeface="UD デジタル 教科書体 NP-B" panose="02020700000000000000" pitchFamily="18" charset="-128"/>
              </a:endParaRPr>
            </a:p>
          </p:txBody>
        </p:sp>
      </p:grpSp>
      <p:grpSp>
        <p:nvGrpSpPr>
          <p:cNvPr id="18" name="グループ化 17">
            <a:extLst>
              <a:ext uri="{FF2B5EF4-FFF2-40B4-BE49-F238E27FC236}">
                <a16:creationId xmlns:a16="http://schemas.microsoft.com/office/drawing/2014/main" id="{05EFC5DD-75B2-55C3-F30C-845F08341811}"/>
              </a:ext>
            </a:extLst>
          </p:cNvPr>
          <p:cNvGrpSpPr/>
          <p:nvPr/>
        </p:nvGrpSpPr>
        <p:grpSpPr>
          <a:xfrm>
            <a:off x="4096349" y="942971"/>
            <a:ext cx="1651402" cy="1111210"/>
            <a:chOff x="385763" y="1105675"/>
            <a:chExt cx="1651402" cy="1111210"/>
          </a:xfrm>
        </p:grpSpPr>
        <p:sp>
          <p:nvSpPr>
            <p:cNvPr id="19" name="四角形: 角を丸くする 18">
              <a:extLst>
                <a:ext uri="{FF2B5EF4-FFF2-40B4-BE49-F238E27FC236}">
                  <a16:creationId xmlns:a16="http://schemas.microsoft.com/office/drawing/2014/main" id="{8B50BC00-48D8-EBCD-A588-72399AA76A03}"/>
                </a:ext>
              </a:extLst>
            </p:cNvPr>
            <p:cNvSpPr/>
            <p:nvPr/>
          </p:nvSpPr>
          <p:spPr>
            <a:xfrm>
              <a:off x="385763" y="1105675"/>
              <a:ext cx="1185862" cy="385762"/>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情報</a:t>
              </a:r>
            </a:p>
          </p:txBody>
        </p:sp>
        <p:sp>
          <p:nvSpPr>
            <p:cNvPr id="20" name="四角形: 角を丸くする 19">
              <a:extLst>
                <a:ext uri="{FF2B5EF4-FFF2-40B4-BE49-F238E27FC236}">
                  <a16:creationId xmlns:a16="http://schemas.microsoft.com/office/drawing/2014/main" id="{EDB5BBA1-60A8-7DF3-DE93-77D6A417858C}"/>
                </a:ext>
              </a:extLst>
            </p:cNvPr>
            <p:cNvSpPr/>
            <p:nvPr/>
          </p:nvSpPr>
          <p:spPr>
            <a:xfrm>
              <a:off x="450061" y="1435508"/>
              <a:ext cx="1587104" cy="781377"/>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個々の判断や行動の元になるもの</a:t>
              </a:r>
              <a:b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データを意図をもって加工したもの</a:t>
              </a:r>
            </a:p>
          </p:txBody>
        </p:sp>
        <p:sp>
          <p:nvSpPr>
            <p:cNvPr id="21" name="矢印: 右 20">
              <a:extLst>
                <a:ext uri="{FF2B5EF4-FFF2-40B4-BE49-F238E27FC236}">
                  <a16:creationId xmlns:a16="http://schemas.microsoft.com/office/drawing/2014/main" id="{A34CC005-1790-7A38-46C9-18FDDF162925}"/>
                </a:ext>
              </a:extLst>
            </p:cNvPr>
            <p:cNvSpPr/>
            <p:nvPr/>
          </p:nvSpPr>
          <p:spPr>
            <a:xfrm>
              <a:off x="1700213" y="1105675"/>
              <a:ext cx="285750" cy="2769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P-B" panose="02020700000000000000" pitchFamily="18" charset="-128"/>
                <a:ea typeface="UD デジタル 教科書体 NP-B" panose="02020700000000000000" pitchFamily="18" charset="-128"/>
              </a:endParaRPr>
            </a:p>
          </p:txBody>
        </p:sp>
      </p:grpSp>
      <p:grpSp>
        <p:nvGrpSpPr>
          <p:cNvPr id="22" name="グループ化 21">
            <a:extLst>
              <a:ext uri="{FF2B5EF4-FFF2-40B4-BE49-F238E27FC236}">
                <a16:creationId xmlns:a16="http://schemas.microsoft.com/office/drawing/2014/main" id="{04DB6D7C-523E-FFE0-1E24-24409DA921AE}"/>
              </a:ext>
            </a:extLst>
          </p:cNvPr>
          <p:cNvGrpSpPr/>
          <p:nvPr/>
        </p:nvGrpSpPr>
        <p:grpSpPr>
          <a:xfrm>
            <a:off x="5817100" y="942971"/>
            <a:ext cx="1600200" cy="1111210"/>
            <a:chOff x="385763" y="1105675"/>
            <a:chExt cx="1600200" cy="1111210"/>
          </a:xfrm>
        </p:grpSpPr>
        <p:sp>
          <p:nvSpPr>
            <p:cNvPr id="23" name="四角形: 角を丸くする 22">
              <a:extLst>
                <a:ext uri="{FF2B5EF4-FFF2-40B4-BE49-F238E27FC236}">
                  <a16:creationId xmlns:a16="http://schemas.microsoft.com/office/drawing/2014/main" id="{9E6A9B50-BA33-6A3A-934C-44DD1C9BFC4B}"/>
                </a:ext>
              </a:extLst>
            </p:cNvPr>
            <p:cNvSpPr/>
            <p:nvPr/>
          </p:nvSpPr>
          <p:spPr>
            <a:xfrm>
              <a:off x="385763" y="1105675"/>
              <a:ext cx="1185862" cy="385762"/>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知識</a:t>
              </a:r>
            </a:p>
          </p:txBody>
        </p:sp>
        <p:sp>
          <p:nvSpPr>
            <p:cNvPr id="24" name="四角形: 角を丸くする 23">
              <a:extLst>
                <a:ext uri="{FF2B5EF4-FFF2-40B4-BE49-F238E27FC236}">
                  <a16:creationId xmlns:a16="http://schemas.microsoft.com/office/drawing/2014/main" id="{BE9E5D75-014F-B323-0129-F9CAB2D298A3}"/>
                </a:ext>
              </a:extLst>
            </p:cNvPr>
            <p:cNvSpPr/>
            <p:nvPr/>
          </p:nvSpPr>
          <p:spPr>
            <a:xfrm>
              <a:off x="552448" y="1435508"/>
              <a:ext cx="1300163" cy="781377"/>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情報を分析、整理して蓄積したもの</a:t>
              </a:r>
            </a:p>
          </p:txBody>
        </p:sp>
        <p:sp>
          <p:nvSpPr>
            <p:cNvPr id="25" name="矢印: 右 24">
              <a:extLst>
                <a:ext uri="{FF2B5EF4-FFF2-40B4-BE49-F238E27FC236}">
                  <a16:creationId xmlns:a16="http://schemas.microsoft.com/office/drawing/2014/main" id="{00386A71-B65C-1248-7416-4E4DB6F61C76}"/>
                </a:ext>
              </a:extLst>
            </p:cNvPr>
            <p:cNvSpPr/>
            <p:nvPr/>
          </p:nvSpPr>
          <p:spPr>
            <a:xfrm>
              <a:off x="1700213" y="1105675"/>
              <a:ext cx="285750" cy="27699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P-B" panose="02020700000000000000" pitchFamily="18" charset="-128"/>
                <a:ea typeface="UD デジタル 教科書体 NP-B" panose="02020700000000000000" pitchFamily="18" charset="-128"/>
              </a:endParaRPr>
            </a:p>
          </p:txBody>
        </p:sp>
      </p:grpSp>
      <p:grpSp>
        <p:nvGrpSpPr>
          <p:cNvPr id="26" name="グループ化 25">
            <a:extLst>
              <a:ext uri="{FF2B5EF4-FFF2-40B4-BE49-F238E27FC236}">
                <a16:creationId xmlns:a16="http://schemas.microsoft.com/office/drawing/2014/main" id="{539DE553-3448-A9EA-D60C-3B1BBE3F622A}"/>
              </a:ext>
            </a:extLst>
          </p:cNvPr>
          <p:cNvGrpSpPr/>
          <p:nvPr/>
        </p:nvGrpSpPr>
        <p:grpSpPr>
          <a:xfrm>
            <a:off x="7486648" y="942971"/>
            <a:ext cx="1466848" cy="1111210"/>
            <a:chOff x="385763" y="1105675"/>
            <a:chExt cx="1466848" cy="1111210"/>
          </a:xfrm>
        </p:grpSpPr>
        <p:sp>
          <p:nvSpPr>
            <p:cNvPr id="27" name="四角形: 角を丸くする 26">
              <a:extLst>
                <a:ext uri="{FF2B5EF4-FFF2-40B4-BE49-F238E27FC236}">
                  <a16:creationId xmlns:a16="http://schemas.microsoft.com/office/drawing/2014/main" id="{8E3B0977-3086-3B35-FB54-931DA852DDB1}"/>
                </a:ext>
              </a:extLst>
            </p:cNvPr>
            <p:cNvSpPr/>
            <p:nvPr/>
          </p:nvSpPr>
          <p:spPr>
            <a:xfrm>
              <a:off x="385763" y="1105675"/>
              <a:ext cx="1185862" cy="385762"/>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知恵</a:t>
              </a:r>
            </a:p>
          </p:txBody>
        </p:sp>
        <p:sp>
          <p:nvSpPr>
            <p:cNvPr id="28" name="四角形: 角を丸くする 27">
              <a:extLst>
                <a:ext uri="{FF2B5EF4-FFF2-40B4-BE49-F238E27FC236}">
                  <a16:creationId xmlns:a16="http://schemas.microsoft.com/office/drawing/2014/main" id="{F59C7B46-2406-646A-19DF-84A00049BC43}"/>
                </a:ext>
              </a:extLst>
            </p:cNvPr>
            <p:cNvSpPr/>
            <p:nvPr/>
          </p:nvSpPr>
          <p:spPr>
            <a:xfrm>
              <a:off x="552448" y="1435508"/>
              <a:ext cx="1300163" cy="781377"/>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知識を実際の場面、問題解決で利用できるもの</a:t>
              </a:r>
            </a:p>
          </p:txBody>
        </p:sp>
      </p:grpSp>
      <p:sp>
        <p:nvSpPr>
          <p:cNvPr id="3" name="テキスト ボックス 2">
            <a:extLst>
              <a:ext uri="{FF2B5EF4-FFF2-40B4-BE49-F238E27FC236}">
                <a16:creationId xmlns:a16="http://schemas.microsoft.com/office/drawing/2014/main" id="{4C9F6865-0589-7E4A-74B5-D0C775318F56}"/>
              </a:ext>
            </a:extLst>
          </p:cNvPr>
          <p:cNvSpPr txBox="1"/>
          <p:nvPr/>
        </p:nvSpPr>
        <p:spPr>
          <a:xfrm>
            <a:off x="757251" y="2164068"/>
            <a:ext cx="160020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情報の特徴</a:t>
            </a:r>
          </a:p>
        </p:txBody>
      </p:sp>
      <p:graphicFrame>
        <p:nvGraphicFramePr>
          <p:cNvPr id="4" name="表 3">
            <a:extLst>
              <a:ext uri="{FF2B5EF4-FFF2-40B4-BE49-F238E27FC236}">
                <a16:creationId xmlns:a16="http://schemas.microsoft.com/office/drawing/2014/main" id="{642A31B5-42D5-9CA0-F3F6-FDFAEAFC598F}"/>
              </a:ext>
            </a:extLst>
          </p:cNvPr>
          <p:cNvGraphicFramePr>
            <a:graphicFrameLocks noGrp="1"/>
          </p:cNvGraphicFramePr>
          <p:nvPr>
            <p:extLst>
              <p:ext uri="{D42A27DB-BD31-4B8C-83A1-F6EECF244321}">
                <p14:modId xmlns:p14="http://schemas.microsoft.com/office/powerpoint/2010/main" val="452385094"/>
              </p:ext>
            </p:extLst>
          </p:nvPr>
        </p:nvGraphicFramePr>
        <p:xfrm>
          <a:off x="920366" y="2441067"/>
          <a:ext cx="7752143" cy="1036320"/>
        </p:xfrm>
        <a:graphic>
          <a:graphicData uri="http://schemas.openxmlformats.org/drawingml/2006/table">
            <a:tbl>
              <a:tblPr firstRow="1" bandRow="1">
                <a:tableStyleId>{5C22544A-7EE6-4342-B048-85BDC9FD1C3A}</a:tableStyleId>
              </a:tblPr>
              <a:tblGrid>
                <a:gridCol w="1578138">
                  <a:extLst>
                    <a:ext uri="{9D8B030D-6E8A-4147-A177-3AD203B41FA5}">
                      <a16:colId xmlns:a16="http://schemas.microsoft.com/office/drawing/2014/main" val="89545408"/>
                    </a:ext>
                  </a:extLst>
                </a:gridCol>
                <a:gridCol w="951560">
                  <a:extLst>
                    <a:ext uri="{9D8B030D-6E8A-4147-A177-3AD203B41FA5}">
                      <a16:colId xmlns:a16="http://schemas.microsoft.com/office/drawing/2014/main" val="4026933490"/>
                    </a:ext>
                  </a:extLst>
                </a:gridCol>
                <a:gridCol w="5222445">
                  <a:extLst>
                    <a:ext uri="{9D8B030D-6E8A-4147-A177-3AD203B41FA5}">
                      <a16:colId xmlns:a16="http://schemas.microsoft.com/office/drawing/2014/main" val="696462640"/>
                    </a:ext>
                  </a:extLst>
                </a:gridCol>
              </a:tblGrid>
              <a:tr h="205070">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形がない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他の文字や数値などのシンボルなどで表示や保存可能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0838743"/>
                  </a:ext>
                </a:extLst>
              </a:tr>
              <a:tr h="205070">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簡単に複製できる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複製性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短時間に大量の複製ができる、複製しても劣化しない。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546872"/>
                  </a:ext>
                </a:extLst>
              </a:tr>
              <a:tr h="205070">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消えない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残存性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長く保存が可能である。複製した場合は、元のものが残る。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4856648"/>
                  </a:ext>
                </a:extLst>
              </a:tr>
              <a:tr h="205070">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容易に伝播する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伝播性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手軽に素早く移動や引き渡しが可能である。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56282366"/>
                  </a:ext>
                </a:extLst>
              </a:tr>
            </a:tbl>
          </a:graphicData>
        </a:graphic>
      </p:graphicFrame>
      <p:sp>
        <p:nvSpPr>
          <p:cNvPr id="8" name="テキスト ボックス 7">
            <a:extLst>
              <a:ext uri="{FF2B5EF4-FFF2-40B4-BE49-F238E27FC236}">
                <a16:creationId xmlns:a16="http://schemas.microsoft.com/office/drawing/2014/main" id="{B740FCF9-D339-E4F3-8C9B-1AD70EC3FB2E}"/>
              </a:ext>
            </a:extLst>
          </p:cNvPr>
          <p:cNvSpPr txBox="1"/>
          <p:nvPr/>
        </p:nvSpPr>
        <p:spPr>
          <a:xfrm>
            <a:off x="757251" y="3648234"/>
            <a:ext cx="160020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一次情報</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二次情報</a:t>
            </a:r>
          </a:p>
        </p:txBody>
      </p:sp>
      <p:graphicFrame>
        <p:nvGraphicFramePr>
          <p:cNvPr id="9" name="表 8">
            <a:extLst>
              <a:ext uri="{FF2B5EF4-FFF2-40B4-BE49-F238E27FC236}">
                <a16:creationId xmlns:a16="http://schemas.microsoft.com/office/drawing/2014/main" id="{40FA117A-0AEC-7864-0828-8574C8A619A1}"/>
              </a:ext>
            </a:extLst>
          </p:cNvPr>
          <p:cNvGraphicFramePr>
            <a:graphicFrameLocks noGrp="1"/>
          </p:cNvGraphicFramePr>
          <p:nvPr>
            <p:extLst>
              <p:ext uri="{D42A27DB-BD31-4B8C-83A1-F6EECF244321}">
                <p14:modId xmlns:p14="http://schemas.microsoft.com/office/powerpoint/2010/main" val="3919058484"/>
              </p:ext>
            </p:extLst>
          </p:nvPr>
        </p:nvGraphicFramePr>
        <p:xfrm>
          <a:off x="906072" y="3914869"/>
          <a:ext cx="7762267" cy="518160"/>
        </p:xfrm>
        <a:graphic>
          <a:graphicData uri="http://schemas.openxmlformats.org/drawingml/2006/table">
            <a:tbl>
              <a:tblPr firstRow="1" bandRow="1">
                <a:tableStyleId>{5C22544A-7EE6-4342-B048-85BDC9FD1C3A}</a:tableStyleId>
              </a:tblPr>
              <a:tblGrid>
                <a:gridCol w="1577394">
                  <a:extLst>
                    <a:ext uri="{9D8B030D-6E8A-4147-A177-3AD203B41FA5}">
                      <a16:colId xmlns:a16="http://schemas.microsoft.com/office/drawing/2014/main" val="89545408"/>
                    </a:ext>
                  </a:extLst>
                </a:gridCol>
                <a:gridCol w="6184873">
                  <a:extLst>
                    <a:ext uri="{9D8B030D-6E8A-4147-A177-3AD203B41FA5}">
                      <a16:colId xmlns:a16="http://schemas.microsoft.com/office/drawing/2014/main" val="4026933490"/>
                    </a:ext>
                  </a:extLst>
                </a:gridCol>
              </a:tblGrid>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一次情報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自分で直接的に見聞きした物事や事象。自分で直接的に調査した内容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0838743"/>
                  </a:ext>
                </a:extLst>
              </a:tr>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二次情報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他人が伝えた、調査したデータや情報</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政府など権威があっても二次情報</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546872"/>
                  </a:ext>
                </a:extLst>
              </a:tr>
            </a:tbl>
          </a:graphicData>
        </a:graphic>
      </p:graphicFrame>
      <p:sp>
        <p:nvSpPr>
          <p:cNvPr id="10" name="テキスト ボックス 9">
            <a:extLst>
              <a:ext uri="{FF2B5EF4-FFF2-40B4-BE49-F238E27FC236}">
                <a16:creationId xmlns:a16="http://schemas.microsoft.com/office/drawing/2014/main" id="{4C5AAAE0-3F57-D002-EA5C-1701DBDBAA73}"/>
              </a:ext>
            </a:extLst>
          </p:cNvPr>
          <p:cNvSpPr txBox="1"/>
          <p:nvPr/>
        </p:nvSpPr>
        <p:spPr>
          <a:xfrm>
            <a:off x="757251" y="4551870"/>
            <a:ext cx="3507578"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情報の分類</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基礎情報学での分類</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29" name="四角形: 角を丸くする 28">
            <a:extLst>
              <a:ext uri="{FF2B5EF4-FFF2-40B4-BE49-F238E27FC236}">
                <a16:creationId xmlns:a16="http://schemas.microsoft.com/office/drawing/2014/main" id="{47FEB43A-A926-5123-D179-7455FE3DB208}"/>
              </a:ext>
            </a:extLst>
          </p:cNvPr>
          <p:cNvSpPr/>
          <p:nvPr/>
        </p:nvSpPr>
        <p:spPr>
          <a:xfrm>
            <a:off x="928707" y="4855060"/>
            <a:ext cx="7729018" cy="1397538"/>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生命情報</a:t>
            </a: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個々の生物が持つ個別に意味付けられた講義の情報</a:t>
            </a: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感情、個体の反応等</a:t>
            </a:r>
          </a:p>
        </p:txBody>
      </p:sp>
      <p:sp>
        <p:nvSpPr>
          <p:cNvPr id="30" name="四角形: 角を丸くする 29">
            <a:extLst>
              <a:ext uri="{FF2B5EF4-FFF2-40B4-BE49-F238E27FC236}">
                <a16:creationId xmlns:a16="http://schemas.microsoft.com/office/drawing/2014/main" id="{FFB93009-744A-759E-98D9-CCF1375C6851}"/>
              </a:ext>
            </a:extLst>
          </p:cNvPr>
          <p:cNvSpPr/>
          <p:nvPr/>
        </p:nvSpPr>
        <p:spPr>
          <a:xfrm>
            <a:off x="1066824" y="5184441"/>
            <a:ext cx="7596207" cy="1068156"/>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社会情報</a:t>
            </a: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人間を含む個々の生物が他者とのやりとりを行うための社会的な情報であり、文脈の中で交換、理解される物。</a:t>
            </a: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声、ジェスチャーなど</a:t>
            </a:r>
          </a:p>
        </p:txBody>
      </p:sp>
      <p:sp>
        <p:nvSpPr>
          <p:cNvPr id="31" name="四角形: 角を丸くする 30">
            <a:extLst>
              <a:ext uri="{FF2B5EF4-FFF2-40B4-BE49-F238E27FC236}">
                <a16:creationId xmlns:a16="http://schemas.microsoft.com/office/drawing/2014/main" id="{5957911A-D5FD-EE46-B14E-57A291CF4F7A}"/>
              </a:ext>
            </a:extLst>
          </p:cNvPr>
          <p:cNvSpPr/>
          <p:nvPr/>
        </p:nvSpPr>
        <p:spPr>
          <a:xfrm>
            <a:off x="1204942" y="5653129"/>
            <a:ext cx="7463397" cy="59947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機械情報</a:t>
            </a: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文字や数値など背景・文脈から切り離されたシンボル・記号が独立した情報</a:t>
            </a:r>
          </a:p>
        </p:txBody>
      </p:sp>
    </p:spTree>
    <p:extLst>
      <p:ext uri="{BB962C8B-B14F-4D97-AF65-F5344CB8AC3E}">
        <p14:creationId xmlns:p14="http://schemas.microsoft.com/office/powerpoint/2010/main" val="893308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C4633F4D-0F8C-BD26-8E6F-74963760CD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139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情報デザイン</a:t>
            </a:r>
            <a:r>
              <a:rPr kumimoji="1" lang="en-US" altLang="ja-JP" dirty="0">
                <a:latin typeface="UD デジタル 教科書体 NP-B" panose="02020700000000000000" pitchFamily="18" charset="-128"/>
                <a:ea typeface="UD デジタル 教科書体 NP-B" panose="02020700000000000000" pitchFamily="18" charset="-128"/>
              </a:rPr>
              <a:t>(1)</a:t>
            </a:r>
            <a:r>
              <a:rPr kumimoji="1" lang="ja-JP" altLang="en-US" dirty="0">
                <a:latin typeface="UD デジタル 教科書体 NP-B" panose="02020700000000000000" pitchFamily="18" charset="-128"/>
                <a:ea typeface="UD デジタル 教科書体 NP-B" panose="02020700000000000000" pitchFamily="18" charset="-128"/>
              </a:rPr>
              <a:t>　</a:t>
            </a:r>
            <a:r>
              <a:rPr kumimoji="1" lang="en-US" altLang="ja-JP" dirty="0">
                <a:latin typeface="UD デジタル 教科書体 NP-B" panose="02020700000000000000" pitchFamily="18" charset="-128"/>
                <a:ea typeface="UD デジタル 教科書体 NP-B" panose="02020700000000000000" pitchFamily="18" charset="-128"/>
              </a:rPr>
              <a:t>(</a:t>
            </a:r>
            <a:r>
              <a:rPr kumimoji="1" lang="ja-JP" altLang="en-US" dirty="0">
                <a:latin typeface="UD デジタル 教科書体 NP-B" panose="02020700000000000000" pitchFamily="18" charset="-128"/>
                <a:ea typeface="UD デジタル 教科書体 NP-B" panose="02020700000000000000" pitchFamily="18" charset="-128"/>
              </a:rPr>
              <a:t>いろいろな見方や考え方がある</a:t>
            </a:r>
            <a:r>
              <a:rPr kumimoji="1" lang="en-US" altLang="ja-JP" dirty="0">
                <a:latin typeface="UD デジタル 教科書体 NP-B" panose="02020700000000000000" pitchFamily="18" charset="-128"/>
                <a:ea typeface="UD デジタル 教科書体 NP-B" panose="02020700000000000000" pitchFamily="18" charset="-128"/>
              </a:rPr>
              <a:t>)</a:t>
            </a:r>
            <a:endParaRPr kumimoji="1" lang="ja-JP" altLang="en-US" dirty="0">
              <a:latin typeface="UD デジタル 教科書体 NP-B" panose="02020700000000000000" pitchFamily="18" charset="-128"/>
              <a:ea typeface="UD デジタル 教科書体 NP-B" panose="02020700000000000000" pitchFamily="18" charset="-128"/>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76934"/>
            <a:ext cx="394334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コミュニケーションと情報デザイン</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7" name="図 6">
            <a:extLst>
              <a:ext uri="{FF2B5EF4-FFF2-40B4-BE49-F238E27FC236}">
                <a16:creationId xmlns:a16="http://schemas.microsoft.com/office/drawing/2014/main" id="{A2BEE809-F6C7-7851-29C2-554A6EC4C9CF}"/>
              </a:ext>
            </a:extLst>
          </p:cNvPr>
          <p:cNvPicPr>
            <a:picLocks noChangeAspect="1"/>
          </p:cNvPicPr>
          <p:nvPr/>
        </p:nvPicPr>
        <p:blipFill>
          <a:blip r:embed="rId3"/>
          <a:stretch>
            <a:fillRect/>
          </a:stretch>
        </p:blipFill>
        <p:spPr>
          <a:xfrm>
            <a:off x="1566766" y="1001727"/>
            <a:ext cx="562072" cy="763643"/>
          </a:xfrm>
          <a:prstGeom prst="rect">
            <a:avLst/>
          </a:prstGeom>
        </p:spPr>
      </p:pic>
      <p:grpSp>
        <p:nvGrpSpPr>
          <p:cNvPr id="11" name="グループ化 10">
            <a:extLst>
              <a:ext uri="{FF2B5EF4-FFF2-40B4-BE49-F238E27FC236}">
                <a16:creationId xmlns:a16="http://schemas.microsoft.com/office/drawing/2014/main" id="{E6CABA17-0A14-9DE8-974F-390639B2248F}"/>
              </a:ext>
            </a:extLst>
          </p:cNvPr>
          <p:cNvGrpSpPr/>
          <p:nvPr/>
        </p:nvGrpSpPr>
        <p:grpSpPr>
          <a:xfrm>
            <a:off x="1407200" y="1926585"/>
            <a:ext cx="881204" cy="656746"/>
            <a:chOff x="1407200" y="2033482"/>
            <a:chExt cx="881204" cy="656746"/>
          </a:xfrm>
        </p:grpSpPr>
        <p:pic>
          <p:nvPicPr>
            <p:cNvPr id="9" name="図 8">
              <a:extLst>
                <a:ext uri="{FF2B5EF4-FFF2-40B4-BE49-F238E27FC236}">
                  <a16:creationId xmlns:a16="http://schemas.microsoft.com/office/drawing/2014/main" id="{1EC9353E-3BDC-69C5-B939-6A513E5FACA8}"/>
                </a:ext>
              </a:extLst>
            </p:cNvPr>
            <p:cNvPicPr>
              <a:picLocks noChangeAspect="1"/>
            </p:cNvPicPr>
            <p:nvPr/>
          </p:nvPicPr>
          <p:blipFill>
            <a:blip r:embed="rId4"/>
            <a:stretch>
              <a:fillRect/>
            </a:stretch>
          </p:blipFill>
          <p:spPr>
            <a:xfrm>
              <a:off x="1407200" y="2033482"/>
              <a:ext cx="881204" cy="656746"/>
            </a:xfrm>
            <a:prstGeom prst="rect">
              <a:avLst/>
            </a:prstGeom>
          </p:spPr>
        </p:pic>
        <p:sp>
          <p:nvSpPr>
            <p:cNvPr id="10" name="正方形/長方形 9">
              <a:extLst>
                <a:ext uri="{FF2B5EF4-FFF2-40B4-BE49-F238E27FC236}">
                  <a16:creationId xmlns:a16="http://schemas.microsoft.com/office/drawing/2014/main" id="{E909389D-A044-3472-5DE1-A55C1DE46FD0}"/>
                </a:ext>
              </a:extLst>
            </p:cNvPr>
            <p:cNvSpPr/>
            <p:nvPr/>
          </p:nvSpPr>
          <p:spPr>
            <a:xfrm>
              <a:off x="1700213" y="2157413"/>
              <a:ext cx="328612" cy="32861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3" name="図 12">
            <a:extLst>
              <a:ext uri="{FF2B5EF4-FFF2-40B4-BE49-F238E27FC236}">
                <a16:creationId xmlns:a16="http://schemas.microsoft.com/office/drawing/2014/main" id="{6DA41953-F1F8-7955-DA6F-4FE42D6FD42C}"/>
              </a:ext>
            </a:extLst>
          </p:cNvPr>
          <p:cNvPicPr>
            <a:picLocks noChangeAspect="1"/>
          </p:cNvPicPr>
          <p:nvPr/>
        </p:nvPicPr>
        <p:blipFill>
          <a:blip r:embed="rId5"/>
          <a:stretch>
            <a:fillRect/>
          </a:stretch>
        </p:blipFill>
        <p:spPr>
          <a:xfrm>
            <a:off x="1348725" y="1775346"/>
            <a:ext cx="409964" cy="457347"/>
          </a:xfrm>
          <a:prstGeom prst="rect">
            <a:avLst/>
          </a:prstGeom>
        </p:spPr>
      </p:pic>
      <p:pic>
        <p:nvPicPr>
          <p:cNvPr id="15" name="図 14">
            <a:extLst>
              <a:ext uri="{FF2B5EF4-FFF2-40B4-BE49-F238E27FC236}">
                <a16:creationId xmlns:a16="http://schemas.microsoft.com/office/drawing/2014/main" id="{B952991E-335B-626E-1E13-B1611CD405DE}"/>
              </a:ext>
            </a:extLst>
          </p:cNvPr>
          <p:cNvPicPr>
            <a:picLocks noChangeAspect="1"/>
          </p:cNvPicPr>
          <p:nvPr/>
        </p:nvPicPr>
        <p:blipFill>
          <a:blip r:embed="rId6"/>
          <a:stretch>
            <a:fillRect/>
          </a:stretch>
        </p:blipFill>
        <p:spPr>
          <a:xfrm flipH="1">
            <a:off x="2128838" y="1802837"/>
            <a:ext cx="218682" cy="576291"/>
          </a:xfrm>
          <a:prstGeom prst="rect">
            <a:avLst/>
          </a:prstGeom>
        </p:spPr>
      </p:pic>
      <p:pic>
        <p:nvPicPr>
          <p:cNvPr id="16" name="図 15">
            <a:extLst>
              <a:ext uri="{FF2B5EF4-FFF2-40B4-BE49-F238E27FC236}">
                <a16:creationId xmlns:a16="http://schemas.microsoft.com/office/drawing/2014/main" id="{DDE1FB82-E553-06ED-FEC8-AA0230C22E62}"/>
              </a:ext>
            </a:extLst>
          </p:cNvPr>
          <p:cNvPicPr>
            <a:picLocks noChangeAspect="1"/>
          </p:cNvPicPr>
          <p:nvPr/>
        </p:nvPicPr>
        <p:blipFill>
          <a:blip r:embed="rId3"/>
          <a:stretch>
            <a:fillRect/>
          </a:stretch>
        </p:blipFill>
        <p:spPr>
          <a:xfrm>
            <a:off x="4265393" y="1166334"/>
            <a:ext cx="562072" cy="763643"/>
          </a:xfrm>
          <a:prstGeom prst="rect">
            <a:avLst/>
          </a:prstGeom>
        </p:spPr>
      </p:pic>
      <p:sp>
        <p:nvSpPr>
          <p:cNvPr id="17" name="矢印: 右 16">
            <a:extLst>
              <a:ext uri="{FF2B5EF4-FFF2-40B4-BE49-F238E27FC236}">
                <a16:creationId xmlns:a16="http://schemas.microsoft.com/office/drawing/2014/main" id="{C40CFD77-578A-2A3E-07FE-22CA6F9ADC3E}"/>
              </a:ext>
            </a:extLst>
          </p:cNvPr>
          <p:cNvSpPr/>
          <p:nvPr/>
        </p:nvSpPr>
        <p:spPr>
          <a:xfrm>
            <a:off x="2623759" y="1466109"/>
            <a:ext cx="1531462" cy="326385"/>
          </a:xfrm>
          <a:prstGeom prst="rightArrow">
            <a:avLst/>
          </a:prstGeom>
          <a:solidFill>
            <a:schemeClr val="tx1">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A74C07F-FAF2-77E7-1183-6DD8B96E6EAE}"/>
              </a:ext>
            </a:extLst>
          </p:cNvPr>
          <p:cNvSpPr txBox="1"/>
          <p:nvPr/>
        </p:nvSpPr>
        <p:spPr>
          <a:xfrm>
            <a:off x="2815609" y="1208087"/>
            <a:ext cx="1147762" cy="276999"/>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情報伝達</a:t>
            </a:r>
          </a:p>
        </p:txBody>
      </p:sp>
      <p:sp>
        <p:nvSpPr>
          <p:cNvPr id="19" name="テキスト ボックス 18">
            <a:extLst>
              <a:ext uri="{FF2B5EF4-FFF2-40B4-BE49-F238E27FC236}">
                <a16:creationId xmlns:a16="http://schemas.microsoft.com/office/drawing/2014/main" id="{894184D2-A1E4-D282-CF9C-DB6ABDE57E89}"/>
              </a:ext>
            </a:extLst>
          </p:cNvPr>
          <p:cNvSpPr txBox="1"/>
          <p:nvPr/>
        </p:nvSpPr>
        <p:spPr>
          <a:xfrm>
            <a:off x="2497357" y="1773517"/>
            <a:ext cx="1784267" cy="46166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ユーザインタフェース</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アフォーダンス</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0" name="テキスト ボックス 19">
            <a:extLst>
              <a:ext uri="{FF2B5EF4-FFF2-40B4-BE49-F238E27FC236}">
                <a16:creationId xmlns:a16="http://schemas.microsoft.com/office/drawing/2014/main" id="{C57002FC-936A-A361-5BA9-6E8DEB325AE9}"/>
              </a:ext>
            </a:extLst>
          </p:cNvPr>
          <p:cNvSpPr txBox="1"/>
          <p:nvPr/>
        </p:nvSpPr>
        <p:spPr>
          <a:xfrm>
            <a:off x="4847007" y="1106549"/>
            <a:ext cx="2948267" cy="1015663"/>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受け手の特性</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・人間としての情報処理能力の限界</a:t>
            </a:r>
          </a:p>
          <a:p>
            <a:r>
              <a:rPr kumimoji="1" lang="ja-JP" altLang="en-US" sz="1200" dirty="0">
                <a:latin typeface="UD デジタル 教科書体 NP-B" panose="02020700000000000000" pitchFamily="18" charset="-128"/>
                <a:ea typeface="UD デジタル 教科書体 NP-B" panose="02020700000000000000" pitchFamily="18" charset="-128"/>
              </a:rPr>
              <a:t>・個人としての情報処理能力の特性</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・既存知識</a:t>
            </a:r>
          </a:p>
          <a:p>
            <a:r>
              <a:rPr kumimoji="1" lang="ja-JP" altLang="en-US" sz="1200" dirty="0">
                <a:latin typeface="UD デジタル 教科書体 NP-B" panose="02020700000000000000" pitchFamily="18" charset="-128"/>
                <a:ea typeface="UD デジタル 教科書体 NP-B" panose="02020700000000000000" pitchFamily="18" charset="-128"/>
              </a:rPr>
              <a:t>・興味</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動機</a:t>
            </a:r>
          </a:p>
        </p:txBody>
      </p:sp>
      <p:sp>
        <p:nvSpPr>
          <p:cNvPr id="21" name="テキスト ボックス 20">
            <a:extLst>
              <a:ext uri="{FF2B5EF4-FFF2-40B4-BE49-F238E27FC236}">
                <a16:creationId xmlns:a16="http://schemas.microsoft.com/office/drawing/2014/main" id="{20A85AB3-6E94-B45F-5213-A891BB95EB8B}"/>
              </a:ext>
            </a:extLst>
          </p:cNvPr>
          <p:cNvSpPr txBox="1"/>
          <p:nvPr/>
        </p:nvSpPr>
        <p:spPr>
          <a:xfrm>
            <a:off x="2816561" y="2157946"/>
            <a:ext cx="4259422" cy="461665"/>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情報デザイン</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受け手の特性を考慮して情報を的確に伝えるための方法</a:t>
            </a:r>
          </a:p>
        </p:txBody>
      </p:sp>
      <p:sp>
        <p:nvSpPr>
          <p:cNvPr id="22" name="テキスト ボックス 21">
            <a:extLst>
              <a:ext uri="{FF2B5EF4-FFF2-40B4-BE49-F238E27FC236}">
                <a16:creationId xmlns:a16="http://schemas.microsoft.com/office/drawing/2014/main" id="{B1D4D631-2DD3-BAB1-0354-E456199A6263}"/>
              </a:ext>
            </a:extLst>
          </p:cNvPr>
          <p:cNvSpPr txBox="1"/>
          <p:nvPr/>
        </p:nvSpPr>
        <p:spPr>
          <a:xfrm>
            <a:off x="628651" y="2576650"/>
            <a:ext cx="474589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受け手の特性を考慮した情報デザインのいろいろな考え方</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3" name="テキスト ボックス 22">
            <a:extLst>
              <a:ext uri="{FF2B5EF4-FFF2-40B4-BE49-F238E27FC236}">
                <a16:creationId xmlns:a16="http://schemas.microsoft.com/office/drawing/2014/main" id="{175C739D-F858-F434-8F77-C4C80D362639}"/>
              </a:ext>
            </a:extLst>
          </p:cNvPr>
          <p:cNvSpPr txBox="1"/>
          <p:nvPr/>
        </p:nvSpPr>
        <p:spPr>
          <a:xfrm>
            <a:off x="1088159" y="2889501"/>
            <a:ext cx="5441229"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適切な情報の固まり</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チャンク</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と構造化</a:t>
            </a:r>
          </a:p>
        </p:txBody>
      </p:sp>
      <p:sp>
        <p:nvSpPr>
          <p:cNvPr id="24" name="テキスト ボックス 23">
            <a:extLst>
              <a:ext uri="{FF2B5EF4-FFF2-40B4-BE49-F238E27FC236}">
                <a16:creationId xmlns:a16="http://schemas.microsoft.com/office/drawing/2014/main" id="{53F734EE-A17C-A426-C7F0-FFC31BC40898}"/>
              </a:ext>
            </a:extLst>
          </p:cNvPr>
          <p:cNvSpPr txBox="1"/>
          <p:nvPr/>
        </p:nvSpPr>
        <p:spPr>
          <a:xfrm>
            <a:off x="1088159" y="3263320"/>
            <a:ext cx="5441229" cy="276999"/>
          </a:xfrm>
          <a:prstGeom prst="rect">
            <a:avLst/>
          </a:prstGeom>
          <a:solidFill>
            <a:schemeClr val="bg1"/>
          </a:solidFill>
          <a:ln>
            <a:solidFill>
              <a:schemeClr val="tx1"/>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5</a:t>
            </a:r>
            <a:r>
              <a:rPr kumimoji="1" lang="ja-JP" altLang="en-US" sz="1200" dirty="0">
                <a:latin typeface="UD デジタル 教科書体 NP-B" panose="02020700000000000000" pitchFamily="18" charset="-128"/>
                <a:ea typeface="UD デジタル 教科書体 NP-B" panose="02020700000000000000" pitchFamily="18" charset="-128"/>
              </a:rPr>
              <a:t>つの整理</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分類基準</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場所、アルファベット、時間、カテゴリー、階層</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5" name="テキスト ボックス 24">
            <a:extLst>
              <a:ext uri="{FF2B5EF4-FFF2-40B4-BE49-F238E27FC236}">
                <a16:creationId xmlns:a16="http://schemas.microsoft.com/office/drawing/2014/main" id="{28CEFC60-C370-7E8E-D605-C2B998586B5D}"/>
              </a:ext>
            </a:extLst>
          </p:cNvPr>
          <p:cNvSpPr txBox="1"/>
          <p:nvPr/>
        </p:nvSpPr>
        <p:spPr>
          <a:xfrm>
            <a:off x="1088159" y="3637139"/>
            <a:ext cx="5441229"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視覚化</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図表、グラフ化、インフォグラフ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6" name="テキスト ボックス 25">
            <a:extLst>
              <a:ext uri="{FF2B5EF4-FFF2-40B4-BE49-F238E27FC236}">
                <a16:creationId xmlns:a16="http://schemas.microsoft.com/office/drawing/2014/main" id="{D9235E92-3895-CB1B-190B-379D013C048E}"/>
              </a:ext>
            </a:extLst>
          </p:cNvPr>
          <p:cNvSpPr txBox="1"/>
          <p:nvPr/>
        </p:nvSpPr>
        <p:spPr>
          <a:xfrm>
            <a:off x="1088159" y="4010958"/>
            <a:ext cx="5441229"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具体化</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比喩、抽象化</a:t>
            </a:r>
          </a:p>
        </p:txBody>
      </p:sp>
      <p:sp>
        <p:nvSpPr>
          <p:cNvPr id="27" name="テキスト ボックス 26">
            <a:extLst>
              <a:ext uri="{FF2B5EF4-FFF2-40B4-BE49-F238E27FC236}">
                <a16:creationId xmlns:a16="http://schemas.microsoft.com/office/drawing/2014/main" id="{1A0167C8-8967-CDFF-5DCC-308E099CC84E}"/>
              </a:ext>
            </a:extLst>
          </p:cNvPr>
          <p:cNvSpPr txBox="1"/>
          <p:nvPr/>
        </p:nvSpPr>
        <p:spPr>
          <a:xfrm>
            <a:off x="1088159" y="4384778"/>
            <a:ext cx="5441229"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要素の配置</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近接、整列、反復、対比</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強弱</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1026" name="Picture 2" descr="やり投げ">
            <a:extLst>
              <a:ext uri="{FF2B5EF4-FFF2-40B4-BE49-F238E27FC236}">
                <a16:creationId xmlns:a16="http://schemas.microsoft.com/office/drawing/2014/main" id="{D4E76831-807D-4F33-E591-AEFF99009D8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9910" y="2785030"/>
            <a:ext cx="1416777" cy="1416777"/>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D7D7454A-1ED5-398D-7F94-FFB72D4007ED}"/>
              </a:ext>
            </a:extLst>
          </p:cNvPr>
          <p:cNvSpPr txBox="1"/>
          <p:nvPr/>
        </p:nvSpPr>
        <p:spPr>
          <a:xfrm>
            <a:off x="7353357" y="4201807"/>
            <a:ext cx="1147762" cy="46166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抽象化の例</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ピクトグラム</a:t>
            </a: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628650" y="4758598"/>
            <a:ext cx="474589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情報デザインの構成要素の一つ</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配色の工夫</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1028" name="Picture 4">
            <a:extLst>
              <a:ext uri="{FF2B5EF4-FFF2-40B4-BE49-F238E27FC236}">
                <a16:creationId xmlns:a16="http://schemas.microsoft.com/office/drawing/2014/main" id="{6310380B-B93C-CAED-584D-6A239680C88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8159" y="5022350"/>
            <a:ext cx="1657543" cy="1657543"/>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9CCBEC78-2E7B-D5DD-4A83-DB5F3BBC55E9}"/>
              </a:ext>
            </a:extLst>
          </p:cNvPr>
          <p:cNvSpPr txBox="1"/>
          <p:nvPr/>
        </p:nvSpPr>
        <p:spPr>
          <a:xfrm>
            <a:off x="2911991" y="5083391"/>
            <a:ext cx="4259422" cy="120032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色相環</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色の違い</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赤、黄色、緑等</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の関係を表した図</a:t>
            </a:r>
          </a:p>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補色</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向かい合った色</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派手な印象になる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目立つ</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類似色</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隣あった色</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まとまりのある印象</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272155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E8496593-BE2C-497B-34EF-FE61714942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8228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問題解決の基礎</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0" y="620924"/>
            <a:ext cx="3257549" cy="646331"/>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問題解決の一般的にプロセス</a:t>
            </a:r>
            <a:b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教科書によって、似たようなプロセスや用語が使用されている</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0" name="テキスト ボックス 19">
            <a:extLst>
              <a:ext uri="{FF2B5EF4-FFF2-40B4-BE49-F238E27FC236}">
                <a16:creationId xmlns:a16="http://schemas.microsoft.com/office/drawing/2014/main" id="{C57002FC-936A-A361-5BA9-6E8DEB325AE9}"/>
              </a:ext>
            </a:extLst>
          </p:cNvPr>
          <p:cNvSpPr txBox="1"/>
          <p:nvPr/>
        </p:nvSpPr>
        <p:spPr>
          <a:xfrm>
            <a:off x="750827" y="3656805"/>
            <a:ext cx="7985903" cy="46166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　問題解決を進める上で，情報を収集・分析し，原因や解決策を効果的に考えることは欠かせない。そのために，現状や目に見えないアイデアや考えなどの情報を可視化することは非常に重要である。</a:t>
            </a:r>
          </a:p>
        </p:txBody>
      </p:sp>
      <p:sp>
        <p:nvSpPr>
          <p:cNvPr id="21" name="テキスト ボックス 20">
            <a:extLst>
              <a:ext uri="{FF2B5EF4-FFF2-40B4-BE49-F238E27FC236}">
                <a16:creationId xmlns:a16="http://schemas.microsoft.com/office/drawing/2014/main" id="{20A85AB3-6E94-B45F-5213-A891BB95EB8B}"/>
              </a:ext>
            </a:extLst>
          </p:cNvPr>
          <p:cNvSpPr txBox="1"/>
          <p:nvPr/>
        </p:nvSpPr>
        <p:spPr>
          <a:xfrm>
            <a:off x="6792265" y="629140"/>
            <a:ext cx="2074323" cy="1938992"/>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問題解決の関連用語</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フィードバック</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問題解決や目標達成に向けて前段階の作業軌道修正を促すための評価や結果の情報</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トレードオフ</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ある選択をすると、ひとつの課題が改善していても、ほかの課題が悪化し、両立ができないこと</a:t>
            </a: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750828" y="3427013"/>
            <a:ext cx="474589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代表的な問題の発見</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明確化のフレームワーク</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手法</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784114" y="4051661"/>
            <a:ext cx="3045897" cy="646331"/>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ブレーンストーミング</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数人で状況や改善方法を自由に話し合う</a:t>
            </a:r>
            <a:r>
              <a:rPr kumimoji="1" lang="en-US" altLang="ja-JP" sz="1200" dirty="0">
                <a:latin typeface="UD デジタル 教科書体 NP-B" panose="02020700000000000000" pitchFamily="18" charset="-128"/>
                <a:ea typeface="UD デジタル 教科書体 NP-B" panose="02020700000000000000" pitchFamily="18" charset="-128"/>
              </a:rPr>
              <a:t> </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ブレーンストーミングのルール</a:t>
            </a:r>
          </a:p>
        </p:txBody>
      </p:sp>
      <p:grpSp>
        <p:nvGrpSpPr>
          <p:cNvPr id="12" name="グループ化 11">
            <a:extLst>
              <a:ext uri="{FF2B5EF4-FFF2-40B4-BE49-F238E27FC236}">
                <a16:creationId xmlns:a16="http://schemas.microsoft.com/office/drawing/2014/main" id="{AA5C3349-F136-59AD-E1BD-CE396A04E2F4}"/>
              </a:ext>
            </a:extLst>
          </p:cNvPr>
          <p:cNvGrpSpPr/>
          <p:nvPr/>
        </p:nvGrpSpPr>
        <p:grpSpPr>
          <a:xfrm>
            <a:off x="344074" y="1271367"/>
            <a:ext cx="3145712" cy="2112575"/>
            <a:chOff x="454738" y="964417"/>
            <a:chExt cx="8105062" cy="5187930"/>
          </a:xfrm>
        </p:grpSpPr>
        <p:sp>
          <p:nvSpPr>
            <p:cNvPr id="14" name="L 字 13">
              <a:extLst>
                <a:ext uri="{FF2B5EF4-FFF2-40B4-BE49-F238E27FC236}">
                  <a16:creationId xmlns:a16="http://schemas.microsoft.com/office/drawing/2014/main" id="{FD0C30A1-9E29-0C34-6DB2-12B91FFC6D30}"/>
                </a:ext>
              </a:extLst>
            </p:cNvPr>
            <p:cNvSpPr/>
            <p:nvPr/>
          </p:nvSpPr>
          <p:spPr bwMode="auto">
            <a:xfrm rot="5400000">
              <a:off x="4462446" y="-1440627"/>
              <a:ext cx="1666911" cy="6477000"/>
            </a:xfrm>
            <a:prstGeom prst="corner">
              <a:avLst>
                <a:gd name="adj1" fmla="val 50000"/>
                <a:gd name="adj2" fmla="val 60906"/>
              </a:avLst>
            </a:prstGeom>
            <a:solidFill>
              <a:srgbClr val="F2F2F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28" name="テキスト ボックス 27">
              <a:extLst>
                <a:ext uri="{FF2B5EF4-FFF2-40B4-BE49-F238E27FC236}">
                  <a16:creationId xmlns:a16="http://schemas.microsoft.com/office/drawing/2014/main" id="{C8C3D8DE-0B6A-CCF7-F2B0-E23D5A19BFD0}"/>
                </a:ext>
              </a:extLst>
            </p:cNvPr>
            <p:cNvSpPr txBox="1"/>
            <p:nvPr/>
          </p:nvSpPr>
          <p:spPr>
            <a:xfrm>
              <a:off x="2057400" y="990600"/>
              <a:ext cx="6477001" cy="430887"/>
            </a:xfrm>
            <a:prstGeom prst="rect">
              <a:avLst/>
            </a:prstGeom>
            <a:noFill/>
          </p:spPr>
          <p:txBody>
            <a:bodyPr wrap="square" rtlCol="0">
              <a:spAutoFit/>
            </a:bodyPr>
            <a:lstStyle/>
            <a:p>
              <a:pPr algn="l"/>
              <a:r>
                <a:rPr lang="ja-JP" altLang="en-US" sz="1100" dirty="0">
                  <a:latin typeface="UD デジタル 教科書体 NP-B" panose="02020700000000000000" pitchFamily="18" charset="-128"/>
                  <a:ea typeface="UD デジタル 教科書体 NP-B" panose="02020700000000000000" pitchFamily="18" charset="-128"/>
                </a:rPr>
                <a:t>問題の発見</a:t>
              </a:r>
              <a:r>
                <a:rPr lang="en-US" altLang="ja-JP" sz="1100" dirty="0">
                  <a:latin typeface="UD デジタル 教科書体 NP-B" panose="02020700000000000000" pitchFamily="18" charset="-128"/>
                  <a:ea typeface="UD デジタル 教科書体 NP-B" panose="02020700000000000000" pitchFamily="18" charset="-128"/>
                </a:rPr>
                <a:t>/</a:t>
              </a:r>
              <a:r>
                <a:rPr lang="ja-JP" altLang="en-US" sz="1100" dirty="0">
                  <a:latin typeface="UD デジタル 教科書体 NP-B" panose="02020700000000000000" pitchFamily="18" charset="-128"/>
                  <a:ea typeface="UD デジタル 教科書体 NP-B" panose="02020700000000000000" pitchFamily="18" charset="-128"/>
                </a:rPr>
                <a:t>問題の明確化</a:t>
              </a:r>
            </a:p>
            <a:p>
              <a:pPr algn="l"/>
              <a:r>
                <a:rPr kumimoji="1" lang="ja-JP" altLang="en-US" sz="1100" dirty="0">
                  <a:latin typeface="UD デジタル 教科書体 NP-B" panose="02020700000000000000" pitchFamily="18" charset="-128"/>
                  <a:ea typeface="UD デジタル 教科書体 NP-B" panose="02020700000000000000" pitchFamily="18" charset="-128"/>
                </a:rPr>
                <a:t>　</a:t>
              </a:r>
              <a:r>
                <a:rPr kumimoji="1" lang="en-US" altLang="ja-JP" sz="1100" dirty="0">
                  <a:latin typeface="UD デジタル 教科書体 NP-B" panose="02020700000000000000" pitchFamily="18" charset="-128"/>
                  <a:ea typeface="UD デジタル 教科書体 NP-B" panose="02020700000000000000" pitchFamily="18" charset="-128"/>
                </a:rPr>
                <a:t>(</a:t>
              </a:r>
              <a:r>
                <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現状</a:t>
              </a:r>
              <a:r>
                <a:rPr kumimoji="1" lang="ja-JP" altLang="en-US" sz="1100" dirty="0">
                  <a:latin typeface="UD デジタル 教科書体 NP-B" panose="02020700000000000000" pitchFamily="18" charset="-128"/>
                  <a:ea typeface="UD デジタル 教科書体 NP-B" panose="02020700000000000000" pitchFamily="18" charset="-128"/>
                </a:rPr>
                <a:t>と</a:t>
              </a:r>
              <a:r>
                <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目的</a:t>
              </a:r>
              <a:r>
                <a:rPr kumimoji="1" lang="ja-JP" altLang="en-US" sz="1100" dirty="0">
                  <a:latin typeface="UD デジタル 教科書体 NP-B" panose="02020700000000000000" pitchFamily="18" charset="-128"/>
                  <a:ea typeface="UD デジタル 教科書体 NP-B" panose="02020700000000000000" pitchFamily="18" charset="-128"/>
                </a:rPr>
                <a:t>の整理と分析</a:t>
              </a:r>
              <a:r>
                <a:rPr kumimoji="1" lang="en-US" altLang="ja-JP" sz="1100" dirty="0">
                  <a:latin typeface="UD デジタル 教科書体 NP-B" panose="02020700000000000000" pitchFamily="18" charset="-128"/>
                  <a:ea typeface="UD デジタル 教科書体 NP-B" panose="02020700000000000000" pitchFamily="18" charset="-128"/>
                </a:rPr>
                <a:t>/</a:t>
              </a:r>
              <a:r>
                <a:rPr kumimoji="1" lang="ja-JP" altLang="en-US" sz="1100" dirty="0">
                  <a:latin typeface="UD デジタル 教科書体 NP-B" panose="02020700000000000000" pitchFamily="18" charset="-128"/>
                  <a:ea typeface="UD デジタル 教科書体 NP-B" panose="02020700000000000000" pitchFamily="18" charset="-128"/>
                </a:rPr>
                <a:t>定義</a:t>
              </a:r>
              <a:r>
                <a:rPr kumimoji="1" lang="en-US" altLang="ja-JP" sz="1100" dirty="0">
                  <a:latin typeface="UD デジタル 教科書体 NP-B" panose="02020700000000000000" pitchFamily="18" charset="-128"/>
                  <a:ea typeface="UD デジタル 教科書体 NP-B" panose="02020700000000000000" pitchFamily="18" charset="-128"/>
                </a:rPr>
                <a:t>)</a:t>
              </a:r>
              <a:endParaRPr kumimoji="1" lang="ja-JP" altLang="en-US" sz="1100" dirty="0">
                <a:latin typeface="UD デジタル 教科書体 NP-B" panose="02020700000000000000" pitchFamily="18" charset="-128"/>
                <a:ea typeface="UD デジタル 教科書体 NP-B" panose="02020700000000000000" pitchFamily="18" charset="-128"/>
              </a:endParaRPr>
            </a:p>
          </p:txBody>
        </p:sp>
        <p:sp>
          <p:nvSpPr>
            <p:cNvPr id="29" name="L 字 28">
              <a:extLst>
                <a:ext uri="{FF2B5EF4-FFF2-40B4-BE49-F238E27FC236}">
                  <a16:creationId xmlns:a16="http://schemas.microsoft.com/office/drawing/2014/main" id="{929806DC-7299-DDCF-DF83-A2FD228A3CBE}"/>
                </a:ext>
              </a:extLst>
            </p:cNvPr>
            <p:cNvSpPr/>
            <p:nvPr/>
          </p:nvSpPr>
          <p:spPr bwMode="auto">
            <a:xfrm rot="5400000" flipH="1">
              <a:off x="4466678" y="369196"/>
              <a:ext cx="1666912" cy="6477000"/>
            </a:xfrm>
            <a:prstGeom prst="corner">
              <a:avLst>
                <a:gd name="adj1" fmla="val 50000"/>
                <a:gd name="adj2" fmla="val 59890"/>
              </a:avLst>
            </a:prstGeom>
            <a:solidFill>
              <a:srgbClr val="F2F2F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30" name="テキスト ボックス 29">
              <a:extLst>
                <a:ext uri="{FF2B5EF4-FFF2-40B4-BE49-F238E27FC236}">
                  <a16:creationId xmlns:a16="http://schemas.microsoft.com/office/drawing/2014/main" id="{F14E5490-0680-B291-5F77-D7778E505435}"/>
                </a:ext>
              </a:extLst>
            </p:cNvPr>
            <p:cNvSpPr txBox="1"/>
            <p:nvPr/>
          </p:nvSpPr>
          <p:spPr>
            <a:xfrm>
              <a:off x="2057401" y="3487045"/>
              <a:ext cx="5410200" cy="430887"/>
            </a:xfrm>
            <a:prstGeom prst="rect">
              <a:avLst/>
            </a:prstGeom>
            <a:noFill/>
          </p:spPr>
          <p:txBody>
            <a:bodyPr wrap="square" rtlCol="0">
              <a:spAutoFit/>
            </a:bodyPr>
            <a:lstStyle/>
            <a:p>
              <a:pPr algn="l"/>
              <a:r>
                <a:rPr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解決方法</a:t>
              </a:r>
              <a:r>
                <a:rPr lang="ja-JP" altLang="en-US" sz="1100" dirty="0">
                  <a:latin typeface="UD デジタル 教科書体 NP-B" panose="02020700000000000000" pitchFamily="18" charset="-128"/>
                  <a:ea typeface="UD デジタル 教科書体 NP-B" panose="02020700000000000000" pitchFamily="18" charset="-128"/>
                </a:rPr>
                <a:t>の探索</a:t>
              </a:r>
              <a:r>
                <a:rPr lang="en-US" altLang="ja-JP" sz="1100" dirty="0">
                  <a:latin typeface="UD デジタル 教科書体 NP-B" panose="02020700000000000000" pitchFamily="18" charset="-128"/>
                  <a:ea typeface="UD デジタル 教科書体 NP-B" panose="02020700000000000000" pitchFamily="18" charset="-128"/>
                </a:rPr>
                <a:t>/</a:t>
              </a:r>
              <a:r>
                <a:rPr lang="ja-JP" altLang="en-US" sz="1100" dirty="0">
                  <a:latin typeface="UD デジタル 教科書体 NP-B" panose="02020700000000000000" pitchFamily="18" charset="-128"/>
                  <a:ea typeface="UD デジタル 教科書体 NP-B" panose="02020700000000000000" pitchFamily="18" charset="-128"/>
                </a:rPr>
                <a:t>立案</a:t>
              </a:r>
            </a:p>
            <a:p>
              <a:pPr algn="l"/>
              <a:r>
                <a:rPr kumimoji="1" lang="ja-JP" altLang="en-US" sz="1100" dirty="0">
                  <a:latin typeface="UD デジタル 教科書体 NP-B" panose="02020700000000000000" pitchFamily="18" charset="-128"/>
                  <a:ea typeface="UD デジタル 教科書体 NP-B" panose="02020700000000000000" pitchFamily="18" charset="-128"/>
                </a:rPr>
                <a:t>　</a:t>
              </a:r>
              <a:r>
                <a:rPr kumimoji="1" lang="en-US" altLang="ja-JP" sz="1100" dirty="0">
                  <a:latin typeface="UD デジタル 教科書体 NP-B" panose="02020700000000000000" pitchFamily="18" charset="-128"/>
                  <a:ea typeface="UD デジタル 教科書体 NP-B" panose="02020700000000000000" pitchFamily="18" charset="-128"/>
                </a:rPr>
                <a:t>(</a:t>
              </a:r>
              <a:r>
                <a:rPr kumimoji="1" lang="ja-JP" altLang="en-US" sz="1100" dirty="0">
                  <a:latin typeface="UD デジタル 教科書体 NP-B" panose="02020700000000000000" pitchFamily="18" charset="-128"/>
                  <a:ea typeface="UD デジタル 教科書体 NP-B" panose="02020700000000000000" pitchFamily="18" charset="-128"/>
                </a:rPr>
                <a:t>計画の立案</a:t>
              </a:r>
              <a:r>
                <a:rPr kumimoji="1" lang="en-US" altLang="ja-JP" sz="1100" dirty="0">
                  <a:latin typeface="UD デジタル 教科書体 NP-B" panose="02020700000000000000" pitchFamily="18" charset="-128"/>
                  <a:ea typeface="UD デジタル 教科書体 NP-B" panose="02020700000000000000" pitchFamily="18" charset="-128"/>
                </a:rPr>
                <a:t>)</a:t>
              </a:r>
              <a:endParaRPr kumimoji="1" lang="ja-JP" altLang="en-US" sz="1100" dirty="0">
                <a:latin typeface="UD デジタル 教科書体 NP-B" panose="02020700000000000000" pitchFamily="18" charset="-128"/>
                <a:ea typeface="UD デジタル 教科書体 NP-B" panose="02020700000000000000" pitchFamily="18" charset="-128"/>
              </a:endParaRPr>
            </a:p>
          </p:txBody>
        </p:sp>
        <p:sp>
          <p:nvSpPr>
            <p:cNvPr id="31" name="矢印: 下 30">
              <a:extLst>
                <a:ext uri="{FF2B5EF4-FFF2-40B4-BE49-F238E27FC236}">
                  <a16:creationId xmlns:a16="http://schemas.microsoft.com/office/drawing/2014/main" id="{3FC6DFF9-6FD8-CE43-6031-4B88A1F7D86D}"/>
                </a:ext>
              </a:extLst>
            </p:cNvPr>
            <p:cNvSpPr/>
            <p:nvPr/>
          </p:nvSpPr>
          <p:spPr bwMode="auto">
            <a:xfrm>
              <a:off x="2209801" y="2366359"/>
              <a:ext cx="457200" cy="725507"/>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24" name="正方形/長方形 1023">
              <a:extLst>
                <a:ext uri="{FF2B5EF4-FFF2-40B4-BE49-F238E27FC236}">
                  <a16:creationId xmlns:a16="http://schemas.microsoft.com/office/drawing/2014/main" id="{FC4BE714-3E7E-43F2-2D71-B2B1811C31AA}"/>
                </a:ext>
              </a:extLst>
            </p:cNvPr>
            <p:cNvSpPr/>
            <p:nvPr/>
          </p:nvSpPr>
          <p:spPr bwMode="auto">
            <a:xfrm>
              <a:off x="3500967" y="2183617"/>
              <a:ext cx="5033433" cy="95410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25" name="テキスト ボックス 1024">
              <a:extLst>
                <a:ext uri="{FF2B5EF4-FFF2-40B4-BE49-F238E27FC236}">
                  <a16:creationId xmlns:a16="http://schemas.microsoft.com/office/drawing/2014/main" id="{DD8D54C3-52DA-38F8-30B4-D8E552C37F8B}"/>
                </a:ext>
              </a:extLst>
            </p:cNvPr>
            <p:cNvSpPr txBox="1"/>
            <p:nvPr/>
          </p:nvSpPr>
          <p:spPr>
            <a:xfrm>
              <a:off x="3390902" y="2443928"/>
              <a:ext cx="4758266" cy="261610"/>
            </a:xfrm>
            <a:prstGeom prst="rect">
              <a:avLst/>
            </a:prstGeom>
            <a:noFill/>
          </p:spPr>
          <p:txBody>
            <a:bodyPr wrap="square" rtlCol="0">
              <a:spAutoFit/>
            </a:bodyPr>
            <a:lstStyle/>
            <a:p>
              <a:pPr algn="l"/>
              <a:r>
                <a:rPr kumimoji="1" lang="ja-JP" altLang="en-US" sz="1100" dirty="0">
                  <a:latin typeface="UD デジタル 教科書体 NP-B" panose="02020700000000000000" pitchFamily="18" charset="-128"/>
                  <a:ea typeface="UD デジタル 教科書体 NP-B" panose="02020700000000000000" pitchFamily="18" charset="-128"/>
                </a:rPr>
                <a:t>情報の収集と整理・</a:t>
              </a:r>
              <a:r>
                <a:rPr lang="ja-JP" altLang="en-US" sz="1100" dirty="0">
                  <a:latin typeface="UD デジタル 教科書体 NP-B" panose="02020700000000000000" pitchFamily="18" charset="-128"/>
                  <a:ea typeface="UD デジタル 教科書体 NP-B" panose="02020700000000000000" pitchFamily="18" charset="-128"/>
                </a:rPr>
                <a:t>分析</a:t>
              </a:r>
              <a:endParaRPr kumimoji="1" lang="ja-JP" altLang="en-US" sz="1100" dirty="0">
                <a:latin typeface="UD デジタル 教科書体 NP-B" panose="02020700000000000000" pitchFamily="18" charset="-128"/>
                <a:ea typeface="UD デジタル 教科書体 NP-B" panose="02020700000000000000" pitchFamily="18" charset="-128"/>
              </a:endParaRPr>
            </a:p>
          </p:txBody>
        </p:sp>
        <p:sp>
          <p:nvSpPr>
            <p:cNvPr id="1027" name="矢印: 左 1026">
              <a:extLst>
                <a:ext uri="{FF2B5EF4-FFF2-40B4-BE49-F238E27FC236}">
                  <a16:creationId xmlns:a16="http://schemas.microsoft.com/office/drawing/2014/main" id="{CC4F397A-33E3-2DA9-5DD9-786EDC11AEFA}"/>
                </a:ext>
              </a:extLst>
            </p:cNvPr>
            <p:cNvSpPr/>
            <p:nvPr/>
          </p:nvSpPr>
          <p:spPr bwMode="auto">
            <a:xfrm>
              <a:off x="2895601" y="218361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29" name="矢印: 左 1028">
              <a:extLst>
                <a:ext uri="{FF2B5EF4-FFF2-40B4-BE49-F238E27FC236}">
                  <a16:creationId xmlns:a16="http://schemas.microsoft.com/office/drawing/2014/main" id="{F5D7EF3D-18E2-25FE-9679-8695B5193235}"/>
                </a:ext>
              </a:extLst>
            </p:cNvPr>
            <p:cNvSpPr/>
            <p:nvPr/>
          </p:nvSpPr>
          <p:spPr bwMode="auto">
            <a:xfrm>
              <a:off x="2895601" y="281047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30" name="左中かっこ 1029">
              <a:extLst>
                <a:ext uri="{FF2B5EF4-FFF2-40B4-BE49-F238E27FC236}">
                  <a16:creationId xmlns:a16="http://schemas.microsoft.com/office/drawing/2014/main" id="{BE7DF57E-E91D-3456-1F36-A384B2F3067D}"/>
                </a:ext>
              </a:extLst>
            </p:cNvPr>
            <p:cNvSpPr/>
            <p:nvPr/>
          </p:nvSpPr>
          <p:spPr bwMode="auto">
            <a:xfrm>
              <a:off x="1504875" y="990600"/>
              <a:ext cx="167293" cy="3450552"/>
            </a:xfrm>
            <a:prstGeom prst="leftBrace">
              <a:avLst>
                <a:gd name="adj1" fmla="val 8333"/>
                <a:gd name="adj2" fmla="val 34680"/>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31" name="Rectangle 2">
              <a:extLst>
                <a:ext uri="{FF2B5EF4-FFF2-40B4-BE49-F238E27FC236}">
                  <a16:creationId xmlns:a16="http://schemas.microsoft.com/office/drawing/2014/main" id="{482133C8-C3F1-BF22-92B6-1FC733976D14}"/>
                </a:ext>
              </a:extLst>
            </p:cNvPr>
            <p:cNvSpPr txBox="1">
              <a:spLocks noChangeArrowheads="1"/>
            </p:cNvSpPr>
            <p:nvPr/>
          </p:nvSpPr>
          <p:spPr bwMode="auto">
            <a:xfrm>
              <a:off x="454738" y="2003865"/>
              <a:ext cx="104802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計画</a:t>
              </a:r>
              <a:endParaRPr lang="ja-JP" altLang="ja-JP" sz="11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032" name="正方形/長方形 1031">
              <a:extLst>
                <a:ext uri="{FF2B5EF4-FFF2-40B4-BE49-F238E27FC236}">
                  <a16:creationId xmlns:a16="http://schemas.microsoft.com/office/drawing/2014/main" id="{46242E69-9E9F-1E8F-E942-67AF3A481823}"/>
                </a:ext>
              </a:extLst>
            </p:cNvPr>
            <p:cNvSpPr/>
            <p:nvPr/>
          </p:nvSpPr>
          <p:spPr bwMode="auto">
            <a:xfrm>
              <a:off x="2087031" y="4771465"/>
              <a:ext cx="6472769" cy="569894"/>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33" name="テキスト ボックス 1032">
              <a:extLst>
                <a:ext uri="{FF2B5EF4-FFF2-40B4-BE49-F238E27FC236}">
                  <a16:creationId xmlns:a16="http://schemas.microsoft.com/office/drawing/2014/main" id="{DC245336-4928-A361-452E-67E0E45A98A5}"/>
                </a:ext>
              </a:extLst>
            </p:cNvPr>
            <p:cNvSpPr txBox="1"/>
            <p:nvPr/>
          </p:nvSpPr>
          <p:spPr>
            <a:xfrm>
              <a:off x="2209801" y="4835675"/>
              <a:ext cx="6118917" cy="261610"/>
            </a:xfrm>
            <a:prstGeom prst="rect">
              <a:avLst/>
            </a:prstGeom>
            <a:noFill/>
          </p:spPr>
          <p:txBody>
            <a:bodyPr wrap="square" rtlCol="0">
              <a:spAutoFit/>
            </a:bodyPr>
            <a:lstStyle/>
            <a:p>
              <a:pPr algn="l"/>
              <a:r>
                <a:rPr lang="ja-JP" altLang="en-US" sz="1100" dirty="0">
                  <a:latin typeface="UD デジタル 教科書体 NP-B" panose="02020700000000000000" pitchFamily="18" charset="-128"/>
                  <a:ea typeface="UD デジタル 教科書体 NP-B" panose="02020700000000000000" pitchFamily="18" charset="-128"/>
                </a:rPr>
                <a:t>計画・解決方法の</a:t>
              </a:r>
              <a:r>
                <a:rPr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実行</a:t>
              </a:r>
              <a:endPar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034" name="正方形/長方形 1033">
              <a:extLst>
                <a:ext uri="{FF2B5EF4-FFF2-40B4-BE49-F238E27FC236}">
                  <a16:creationId xmlns:a16="http://schemas.microsoft.com/office/drawing/2014/main" id="{21A12858-997D-13CC-6D2C-D21BE2D478F8}"/>
                </a:ext>
              </a:extLst>
            </p:cNvPr>
            <p:cNvSpPr/>
            <p:nvPr/>
          </p:nvSpPr>
          <p:spPr bwMode="auto">
            <a:xfrm>
              <a:off x="2070098" y="5582453"/>
              <a:ext cx="6472769" cy="569894"/>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35" name="テキスト ボックス 1034">
              <a:extLst>
                <a:ext uri="{FF2B5EF4-FFF2-40B4-BE49-F238E27FC236}">
                  <a16:creationId xmlns:a16="http://schemas.microsoft.com/office/drawing/2014/main" id="{9642AB91-10D7-38FA-FC19-0D179A58589C}"/>
                </a:ext>
              </a:extLst>
            </p:cNvPr>
            <p:cNvSpPr txBox="1"/>
            <p:nvPr/>
          </p:nvSpPr>
          <p:spPr>
            <a:xfrm>
              <a:off x="2192869" y="5646663"/>
              <a:ext cx="4436532" cy="261610"/>
            </a:xfrm>
            <a:prstGeom prst="rect">
              <a:avLst/>
            </a:prstGeom>
            <a:noFill/>
          </p:spPr>
          <p:txBody>
            <a:bodyPr wrap="square" rtlCol="0">
              <a:spAutoFit/>
            </a:bodyPr>
            <a:lstStyle/>
            <a:p>
              <a:pPr algn="l"/>
              <a:r>
                <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評価</a:t>
              </a:r>
              <a:r>
                <a:rPr kumimoji="1" lang="en-US" altLang="ja-JP" sz="1100" dirty="0">
                  <a:latin typeface="UD デジタル 教科書体 NP-B" panose="02020700000000000000" pitchFamily="18" charset="-128"/>
                  <a:ea typeface="UD デジタル 教科書体 NP-B" panose="02020700000000000000" pitchFamily="18" charset="-128"/>
                </a:rPr>
                <a:t>(</a:t>
              </a:r>
              <a:r>
                <a:rPr kumimoji="1" lang="ja-JP" altLang="en-US" sz="1100" dirty="0">
                  <a:latin typeface="UD デジタル 教科書体 NP-B" panose="02020700000000000000" pitchFamily="18" charset="-128"/>
                  <a:ea typeface="UD デジタル 教科書体 NP-B" panose="02020700000000000000" pitchFamily="18" charset="-128"/>
                </a:rPr>
                <a:t>反省</a:t>
              </a:r>
              <a:r>
                <a:rPr lang="ja-JP" altLang="en-US" sz="1100" dirty="0">
                  <a:latin typeface="UD デジタル 教科書体 NP-B" panose="02020700000000000000" pitchFamily="18" charset="-128"/>
                  <a:ea typeface="UD デジタル 教科書体 NP-B" panose="02020700000000000000" pitchFamily="18" charset="-128"/>
                </a:rPr>
                <a:t>・振り返り</a:t>
              </a:r>
              <a:r>
                <a:rPr lang="en-US" altLang="ja-JP" sz="1100" dirty="0">
                  <a:latin typeface="UD デジタル 教科書体 NP-B" panose="02020700000000000000" pitchFamily="18" charset="-128"/>
                  <a:ea typeface="UD デジタル 教科書体 NP-B" panose="02020700000000000000" pitchFamily="18" charset="-128"/>
                </a:rPr>
                <a:t>)</a:t>
              </a:r>
              <a:endParaRPr kumimoji="1" lang="ja-JP" altLang="en-US" sz="1100" dirty="0">
                <a:latin typeface="UD デジタル 教科書体 NP-B" panose="02020700000000000000" pitchFamily="18" charset="-128"/>
                <a:ea typeface="UD デジタル 教科書体 NP-B" panose="02020700000000000000" pitchFamily="18" charset="-128"/>
              </a:endParaRPr>
            </a:p>
          </p:txBody>
        </p:sp>
        <p:sp>
          <p:nvSpPr>
            <p:cNvPr id="1036" name="矢印: 下 1035">
              <a:extLst>
                <a:ext uri="{FF2B5EF4-FFF2-40B4-BE49-F238E27FC236}">
                  <a16:creationId xmlns:a16="http://schemas.microsoft.com/office/drawing/2014/main" id="{B54C0DA9-358F-7C78-AC72-1F77B9A67579}"/>
                </a:ext>
              </a:extLst>
            </p:cNvPr>
            <p:cNvSpPr/>
            <p:nvPr/>
          </p:nvSpPr>
          <p:spPr bwMode="auto">
            <a:xfrm>
              <a:off x="2209801" y="4446296"/>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sp>
          <p:nvSpPr>
            <p:cNvPr id="1037" name="矢印: 下 1036">
              <a:extLst>
                <a:ext uri="{FF2B5EF4-FFF2-40B4-BE49-F238E27FC236}">
                  <a16:creationId xmlns:a16="http://schemas.microsoft.com/office/drawing/2014/main" id="{89F2A9ED-A4E6-4A29-6842-C69BFCEB2B3E}"/>
                </a:ext>
              </a:extLst>
            </p:cNvPr>
            <p:cNvSpPr/>
            <p:nvPr/>
          </p:nvSpPr>
          <p:spPr bwMode="auto">
            <a:xfrm>
              <a:off x="2209801" y="5258449"/>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tx1"/>
                </a:solidFill>
                <a:effectLst/>
                <a:latin typeface="UD デジタル 教科書体 NP-B" panose="02020700000000000000" pitchFamily="18" charset="-128"/>
                <a:ea typeface="UD デジタル 教科書体 NP-B" panose="02020700000000000000" pitchFamily="18" charset="-128"/>
              </a:endParaRPr>
            </a:p>
          </p:txBody>
        </p:sp>
      </p:grpSp>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3999431" y="620924"/>
            <a:ext cx="3257549" cy="461665"/>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実社会でよく使用されているプロセス</a:t>
            </a:r>
          </a:p>
          <a:p>
            <a:r>
              <a:rPr kumimoji="1" lang="en-US" altLang="ja-JP" sz="1200" dirty="0">
                <a:latin typeface="UD デジタル 教科書体 NP-B" panose="02020700000000000000" pitchFamily="18" charset="-128"/>
                <a:ea typeface="UD デジタル 教科書体 NP-B" panose="02020700000000000000" pitchFamily="18" charset="-128"/>
              </a:rPr>
              <a:t>PDCA</a:t>
            </a:r>
            <a:r>
              <a:rPr kumimoji="1" lang="ja-JP" altLang="en-US" sz="1200" dirty="0">
                <a:latin typeface="UD デジタル 教科書体 NP-B" panose="02020700000000000000" pitchFamily="18" charset="-128"/>
                <a:ea typeface="UD デジタル 教科書体 NP-B" panose="02020700000000000000" pitchFamily="18" charset="-128"/>
              </a:rPr>
              <a:t>サイクル</a:t>
            </a:r>
          </a:p>
        </p:txBody>
      </p:sp>
      <p:graphicFrame>
        <p:nvGraphicFramePr>
          <p:cNvPr id="1039" name="図表 1038">
            <a:extLst>
              <a:ext uri="{FF2B5EF4-FFF2-40B4-BE49-F238E27FC236}">
                <a16:creationId xmlns:a16="http://schemas.microsoft.com/office/drawing/2014/main" id="{8233F564-B8D1-CE4C-593C-DE462336B3CE}"/>
              </a:ext>
            </a:extLst>
          </p:cNvPr>
          <p:cNvGraphicFramePr/>
          <p:nvPr>
            <p:extLst>
              <p:ext uri="{D42A27DB-BD31-4B8C-83A1-F6EECF244321}">
                <p14:modId xmlns:p14="http://schemas.microsoft.com/office/powerpoint/2010/main" val="67467796"/>
              </p:ext>
            </p:extLst>
          </p:nvPr>
        </p:nvGraphicFramePr>
        <p:xfrm>
          <a:off x="3605694" y="1117357"/>
          <a:ext cx="2206061" cy="19195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40" name="表 1039">
            <a:extLst>
              <a:ext uri="{FF2B5EF4-FFF2-40B4-BE49-F238E27FC236}">
                <a16:creationId xmlns:a16="http://schemas.microsoft.com/office/drawing/2014/main" id="{4641EEEE-F08F-3461-C4CF-47765ECB0D92}"/>
              </a:ext>
            </a:extLst>
          </p:cNvPr>
          <p:cNvGraphicFramePr>
            <a:graphicFrameLocks noGrp="1"/>
          </p:cNvGraphicFramePr>
          <p:nvPr>
            <p:extLst>
              <p:ext uri="{D42A27DB-BD31-4B8C-83A1-F6EECF244321}">
                <p14:modId xmlns:p14="http://schemas.microsoft.com/office/powerpoint/2010/main" val="3099402156"/>
              </p:ext>
            </p:extLst>
          </p:nvPr>
        </p:nvGraphicFramePr>
        <p:xfrm>
          <a:off x="5161281" y="2445512"/>
          <a:ext cx="1279774" cy="983488"/>
        </p:xfrm>
        <a:graphic>
          <a:graphicData uri="http://schemas.openxmlformats.org/drawingml/2006/table">
            <a:tbl>
              <a:tblPr firstRow="1" bandRow="1">
                <a:tableStyleId>{5C22544A-7EE6-4342-B048-85BDC9FD1C3A}</a:tableStyleId>
              </a:tblPr>
              <a:tblGrid>
                <a:gridCol w="621605">
                  <a:extLst>
                    <a:ext uri="{9D8B030D-6E8A-4147-A177-3AD203B41FA5}">
                      <a16:colId xmlns:a16="http://schemas.microsoft.com/office/drawing/2014/main" val="1881147062"/>
                    </a:ext>
                  </a:extLst>
                </a:gridCol>
                <a:gridCol w="658169">
                  <a:extLst>
                    <a:ext uri="{9D8B030D-6E8A-4147-A177-3AD203B41FA5}">
                      <a16:colId xmlns:a16="http://schemas.microsoft.com/office/drawing/2014/main" val="1012719575"/>
                    </a:ext>
                  </a:extLst>
                </a:gridCol>
              </a:tblGrid>
              <a:tr h="200964">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Plan</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計画</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200964">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Do</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実行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0964">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Check</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評価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0964">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Act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改善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8570753"/>
                  </a:ext>
                </a:extLst>
              </a:tr>
            </a:tbl>
          </a:graphicData>
        </a:graphic>
      </p:graphicFrame>
      <p:graphicFrame>
        <p:nvGraphicFramePr>
          <p:cNvPr id="1041" name="表 1040">
            <a:extLst>
              <a:ext uri="{FF2B5EF4-FFF2-40B4-BE49-F238E27FC236}">
                <a16:creationId xmlns:a16="http://schemas.microsoft.com/office/drawing/2014/main" id="{D5E3238A-07B5-95FD-1780-5ADD3577A30A}"/>
              </a:ext>
            </a:extLst>
          </p:cNvPr>
          <p:cNvGraphicFramePr>
            <a:graphicFrameLocks noGrp="1"/>
          </p:cNvGraphicFramePr>
          <p:nvPr>
            <p:extLst>
              <p:ext uri="{D42A27DB-BD31-4B8C-83A1-F6EECF244321}">
                <p14:modId xmlns:p14="http://schemas.microsoft.com/office/powerpoint/2010/main" val="138243202"/>
              </p:ext>
            </p:extLst>
          </p:nvPr>
        </p:nvGraphicFramePr>
        <p:xfrm>
          <a:off x="842819" y="4695303"/>
          <a:ext cx="3168264" cy="1745488"/>
        </p:xfrm>
        <a:graphic>
          <a:graphicData uri="http://schemas.openxmlformats.org/drawingml/2006/table">
            <a:tbl>
              <a:tblPr firstRow="1" bandRow="1">
                <a:tableStyleId>{5C22544A-7EE6-4342-B048-85BDC9FD1C3A}</a:tableStyleId>
              </a:tblPr>
              <a:tblGrid>
                <a:gridCol w="753676">
                  <a:extLst>
                    <a:ext uri="{9D8B030D-6E8A-4147-A177-3AD203B41FA5}">
                      <a16:colId xmlns:a16="http://schemas.microsoft.com/office/drawing/2014/main" val="1881147062"/>
                    </a:ext>
                  </a:extLst>
                </a:gridCol>
                <a:gridCol w="2414588">
                  <a:extLst>
                    <a:ext uri="{9D8B030D-6E8A-4147-A177-3AD203B41FA5}">
                      <a16:colId xmlns:a16="http://schemas.microsoft.com/office/drawing/2014/main" val="1012719575"/>
                    </a:ext>
                  </a:extLst>
                </a:gridCol>
              </a:tblGrid>
              <a:tr h="200964">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質より量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アイデアの良い悪いは問わず，とにかくたくさんのアイデアを出す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200964">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制約を設けない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テーマに関係しそうなことならどんな奇抜な発想でも受け入れる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0964">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便乗の奨励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他人の意見を参考にさらに発想を広げるアイデアも歓迎する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0964">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批判の禁止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批判すると萎縮してしまい発想の範囲が狭まる恐れがあるため，アイデアを出すときは批判をしない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8570753"/>
                  </a:ext>
                </a:extLst>
              </a:tr>
            </a:tbl>
          </a:graphicData>
        </a:graphic>
      </p:graphicFrame>
      <p:sp>
        <p:nvSpPr>
          <p:cNvPr id="1042" name="テキスト ボックス 1041">
            <a:extLst>
              <a:ext uri="{FF2B5EF4-FFF2-40B4-BE49-F238E27FC236}">
                <a16:creationId xmlns:a16="http://schemas.microsoft.com/office/drawing/2014/main" id="{8B67B737-66BC-F4D3-54DC-0D87B2752941}"/>
              </a:ext>
            </a:extLst>
          </p:cNvPr>
          <p:cNvSpPr txBox="1"/>
          <p:nvPr/>
        </p:nvSpPr>
        <p:spPr>
          <a:xfrm>
            <a:off x="4011082" y="4051662"/>
            <a:ext cx="2018243"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KJ</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法</a:t>
            </a:r>
          </a:p>
        </p:txBody>
      </p:sp>
      <p:sp>
        <p:nvSpPr>
          <p:cNvPr id="1044" name="テキスト ボックス 1043">
            <a:extLst>
              <a:ext uri="{FF2B5EF4-FFF2-40B4-BE49-F238E27FC236}">
                <a16:creationId xmlns:a16="http://schemas.microsoft.com/office/drawing/2014/main" id="{BF16FC0B-F414-36BE-16BA-2BFC0A147523}"/>
              </a:ext>
            </a:extLst>
          </p:cNvPr>
          <p:cNvSpPr txBox="1"/>
          <p:nvPr/>
        </p:nvSpPr>
        <p:spPr>
          <a:xfrm>
            <a:off x="4011083" y="4267226"/>
            <a:ext cx="2275417" cy="938719"/>
          </a:xfrm>
          <a:prstGeom prst="rect">
            <a:avLst/>
          </a:prstGeom>
          <a:noFill/>
        </p:spPr>
        <p:txBody>
          <a:bodyPr wrap="square">
            <a:spAutoFit/>
          </a:bodyPr>
          <a:lstStyle/>
          <a:p>
            <a:r>
              <a:rPr lang="en-US" altLang="ja-JP" sz="1100" dirty="0">
                <a:latin typeface="UD デジタル 教科書体 NP-B" panose="02020700000000000000" pitchFamily="18" charset="-128"/>
                <a:ea typeface="UD デジタル 教科書体 NP-B" panose="02020700000000000000" pitchFamily="18" charset="-128"/>
              </a:rPr>
              <a:t>1.</a:t>
            </a:r>
            <a:r>
              <a:rPr lang="ja-JP" altLang="en-US" sz="1100" dirty="0">
                <a:latin typeface="UD デジタル 教科書体 NP-B" panose="02020700000000000000" pitchFamily="18" charset="-128"/>
                <a:ea typeface="UD デジタル 教科書体 NP-B" panose="02020700000000000000" pitchFamily="18" charset="-128"/>
              </a:rPr>
              <a:t>アイデアをまとめてカードに記入する</a:t>
            </a:r>
            <a:r>
              <a:rPr lang="en-US" altLang="ja-JP" sz="1100" dirty="0">
                <a:latin typeface="UD デジタル 教科書体 NP-B" panose="02020700000000000000" pitchFamily="18" charset="-128"/>
                <a:ea typeface="UD デジタル 教科書体 NP-B" panose="02020700000000000000" pitchFamily="18" charset="-128"/>
              </a:rPr>
              <a:t>(1</a:t>
            </a:r>
            <a:r>
              <a:rPr lang="ja-JP" altLang="en-US" sz="1100" dirty="0">
                <a:latin typeface="UD デジタル 教科書体 NP-B" panose="02020700000000000000" pitchFamily="18" charset="-128"/>
                <a:ea typeface="UD デジタル 教科書体 NP-B" panose="02020700000000000000" pitchFamily="18" charset="-128"/>
              </a:rPr>
              <a:t>カード</a:t>
            </a:r>
            <a:r>
              <a:rPr lang="en-US" altLang="ja-JP" sz="1100" dirty="0">
                <a:latin typeface="UD デジタル 教科書体 NP-B" panose="02020700000000000000" pitchFamily="18" charset="-128"/>
                <a:ea typeface="UD デジタル 教科書体 NP-B" panose="02020700000000000000" pitchFamily="18" charset="-128"/>
              </a:rPr>
              <a:t>1</a:t>
            </a:r>
            <a:r>
              <a:rPr lang="ja-JP" altLang="en-US" sz="1100" dirty="0">
                <a:latin typeface="UD デジタル 教科書体 NP-B" panose="02020700000000000000" pitchFamily="18" charset="-128"/>
                <a:ea typeface="UD デジタル 教科書体 NP-B" panose="02020700000000000000" pitchFamily="18" charset="-128"/>
              </a:rPr>
              <a:t>アイディア</a:t>
            </a:r>
            <a:r>
              <a:rPr lang="en-US" altLang="ja-JP" sz="1100" dirty="0">
                <a:latin typeface="UD デジタル 教科書体 NP-B" panose="02020700000000000000" pitchFamily="18" charset="-128"/>
                <a:ea typeface="UD デジタル 教科書体 NP-B" panose="02020700000000000000" pitchFamily="18" charset="-128"/>
              </a:rPr>
              <a:t>)</a:t>
            </a:r>
            <a:endParaRPr lang="ja-JP" altLang="en-US" sz="1100" dirty="0">
              <a:latin typeface="UD デジタル 教科書体 NP-B" panose="02020700000000000000" pitchFamily="18" charset="-128"/>
              <a:ea typeface="UD デジタル 教科書体 NP-B" panose="02020700000000000000" pitchFamily="18" charset="-128"/>
            </a:endParaRPr>
          </a:p>
          <a:p>
            <a:r>
              <a:rPr lang="en-US" altLang="ja-JP" sz="1100" dirty="0">
                <a:latin typeface="UD デジタル 教科書体 NP-B" panose="02020700000000000000" pitchFamily="18" charset="-128"/>
                <a:ea typeface="UD デジタル 教科書体 NP-B" panose="02020700000000000000" pitchFamily="18" charset="-128"/>
              </a:rPr>
              <a:t>2.</a:t>
            </a:r>
            <a:r>
              <a:rPr lang="ja-JP" altLang="en-US" sz="1100" dirty="0">
                <a:latin typeface="UD デジタル 教科書体 NP-B" panose="02020700000000000000" pitchFamily="18" charset="-128"/>
                <a:ea typeface="UD デジタル 教科書体 NP-B" panose="02020700000000000000" pitchFamily="18" charset="-128"/>
              </a:rPr>
              <a:t>カードをグループに分ける</a:t>
            </a:r>
          </a:p>
          <a:p>
            <a:r>
              <a:rPr lang="en-US" altLang="ja-JP" sz="1100" dirty="0">
                <a:latin typeface="UD デジタル 教科書体 NP-B" panose="02020700000000000000" pitchFamily="18" charset="-128"/>
                <a:ea typeface="UD デジタル 教科書体 NP-B" panose="02020700000000000000" pitchFamily="18" charset="-128"/>
              </a:rPr>
              <a:t>3.</a:t>
            </a:r>
            <a:r>
              <a:rPr lang="ja-JP" altLang="en-US" sz="1100" dirty="0">
                <a:latin typeface="UD デジタル 教科書体 NP-B" panose="02020700000000000000" pitchFamily="18" charset="-128"/>
                <a:ea typeface="UD デジタル 教科書体 NP-B" panose="02020700000000000000" pitchFamily="18" charset="-128"/>
              </a:rPr>
              <a:t>グループ同士の関係を図解化</a:t>
            </a:r>
          </a:p>
          <a:p>
            <a:r>
              <a:rPr lang="en-US" altLang="ja-JP" sz="1100" dirty="0">
                <a:latin typeface="UD デジタル 教科書体 NP-B" panose="02020700000000000000" pitchFamily="18" charset="-128"/>
                <a:ea typeface="UD デジタル 教科書体 NP-B" panose="02020700000000000000" pitchFamily="18" charset="-128"/>
              </a:rPr>
              <a:t>4.</a:t>
            </a:r>
            <a:r>
              <a:rPr lang="ja-JP" altLang="en-US" sz="1100" dirty="0">
                <a:latin typeface="UD デジタル 教科書体 NP-B" panose="02020700000000000000" pitchFamily="18" charset="-128"/>
                <a:ea typeface="UD デジタル 教科書体 NP-B" panose="02020700000000000000" pitchFamily="18" charset="-128"/>
              </a:rPr>
              <a:t>図解化した関係を文章化</a:t>
            </a:r>
          </a:p>
        </p:txBody>
      </p:sp>
      <p:pic>
        <p:nvPicPr>
          <p:cNvPr id="1045" name="Picture 2">
            <a:extLst>
              <a:ext uri="{FF2B5EF4-FFF2-40B4-BE49-F238E27FC236}">
                <a16:creationId xmlns:a16="http://schemas.microsoft.com/office/drawing/2014/main" id="{C9EBE648-3D4F-D2C7-4469-01C604CAC65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2155" y="5196649"/>
            <a:ext cx="1837170" cy="1527147"/>
          </a:xfrm>
          <a:prstGeom prst="rect">
            <a:avLst/>
          </a:prstGeom>
          <a:noFill/>
          <a:extLst>
            <a:ext uri="{909E8E84-426E-40DD-AFC4-6F175D3DCCD1}">
              <a14:hiddenFill xmlns:a14="http://schemas.microsoft.com/office/drawing/2010/main">
                <a:solidFill>
                  <a:srgbClr val="FFFFFF"/>
                </a:solidFill>
              </a14:hiddenFill>
            </a:ext>
          </a:extLst>
        </p:spPr>
      </p:pic>
      <p:sp>
        <p:nvSpPr>
          <p:cNvPr id="1046" name="テキスト ボックス 1045">
            <a:extLst>
              <a:ext uri="{FF2B5EF4-FFF2-40B4-BE49-F238E27FC236}">
                <a16:creationId xmlns:a16="http://schemas.microsoft.com/office/drawing/2014/main" id="{403F13EA-CABF-ED7F-6BBF-D5FFBF3659C5}"/>
              </a:ext>
            </a:extLst>
          </p:cNvPr>
          <p:cNvSpPr txBox="1"/>
          <p:nvPr/>
        </p:nvSpPr>
        <p:spPr>
          <a:xfrm>
            <a:off x="6496049" y="4048375"/>
            <a:ext cx="2647951" cy="120032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その他の手法</a:t>
            </a:r>
          </a:p>
          <a:p>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・コンセプト</a:t>
            </a:r>
            <a:r>
              <a:rPr kumimoji="1" lang="en-US" altLang="ja-JP" sz="1200" dirty="0">
                <a:solidFill>
                  <a:srgbClr val="00206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マインド</a:t>
            </a:r>
            <a:r>
              <a:rPr kumimoji="1" lang="en-US" altLang="ja-JP" sz="1200" dirty="0">
                <a:solidFill>
                  <a:srgbClr val="00206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マップ</a:t>
            </a:r>
          </a:p>
          <a:p>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・ロジックツリー</a:t>
            </a:r>
            <a:endParaRPr kumimoji="1" lang="en-US" altLang="ja-JP" sz="1200" dirty="0">
              <a:solidFill>
                <a:srgbClr val="002060"/>
              </a:solidFill>
              <a:latin typeface="UD デジタル 教科書体 NP-B" panose="02020700000000000000" pitchFamily="18" charset="-128"/>
              <a:ea typeface="UD デジタル 教科書体 NP-B" panose="02020700000000000000" pitchFamily="18" charset="-128"/>
            </a:endParaRPr>
          </a:p>
          <a:p>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・マトリクス表</a:t>
            </a:r>
          </a:p>
          <a:p>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・フィッシュボーン図</a:t>
            </a:r>
          </a:p>
          <a:p>
            <a:r>
              <a:rPr kumimoji="1" lang="ja-JP" altLang="en-US" sz="1200" dirty="0">
                <a:solidFill>
                  <a:srgbClr val="002060"/>
                </a:solidFill>
                <a:latin typeface="UD デジタル 教科書体 NP-B" panose="02020700000000000000" pitchFamily="18" charset="-128"/>
                <a:ea typeface="UD デジタル 教科書体 NP-B" panose="02020700000000000000" pitchFamily="18" charset="-128"/>
              </a:rPr>
              <a:t>などいろいろ。</a:t>
            </a:r>
          </a:p>
        </p:txBody>
      </p:sp>
    </p:spTree>
    <p:extLst>
      <p:ext uri="{BB962C8B-B14F-4D97-AF65-F5344CB8AC3E}">
        <p14:creationId xmlns:p14="http://schemas.microsoft.com/office/powerpoint/2010/main" val="1443843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2882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知的財産</a:t>
            </a:r>
            <a:r>
              <a:rPr kumimoji="1" lang="en-US" altLang="ja-JP" dirty="0">
                <a:latin typeface="UD デジタル 教科書体 NP-B" panose="02020700000000000000" pitchFamily="18" charset="-128"/>
                <a:ea typeface="UD デジタル 教科書体 NP-B" panose="02020700000000000000" pitchFamily="18" charset="-128"/>
              </a:rPr>
              <a:t>:</a:t>
            </a:r>
            <a:r>
              <a:rPr kumimoji="1" lang="ja-JP" altLang="en-US" dirty="0">
                <a:latin typeface="UD デジタル 教科書体 NP-B" panose="02020700000000000000" pitchFamily="18" charset="-128"/>
                <a:ea typeface="UD デジタル 教科書体 NP-B" panose="02020700000000000000" pitchFamily="18" charset="-128"/>
              </a:rPr>
              <a:t>著作権と産業財産権</a:t>
            </a:r>
            <a:r>
              <a:rPr kumimoji="1" lang="en-US" altLang="ja-JP" dirty="0">
                <a:latin typeface="UD デジタル 教科書体 NP-B" panose="02020700000000000000" pitchFamily="18" charset="-128"/>
                <a:ea typeface="UD デジタル 教科書体 NP-B" panose="02020700000000000000" pitchFamily="18" charset="-128"/>
              </a:rPr>
              <a:t>(1)</a:t>
            </a:r>
            <a:endParaRPr kumimoji="1" lang="ja-JP" altLang="en-US" dirty="0">
              <a:latin typeface="UD デジタル 教科書体 NP-B" panose="02020700000000000000" pitchFamily="18" charset="-128"/>
              <a:ea typeface="UD デジタル 教科書体 NP-B" panose="02020700000000000000" pitchFamily="18" charset="-128"/>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76934"/>
            <a:ext cx="394334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知的財産</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無体財産</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3769458" y="687913"/>
            <a:ext cx="474589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著作権の内容</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628651" y="3288934"/>
            <a:ext cx="244981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産業財産権の内容</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64" name="テキスト ボックス 63">
            <a:extLst>
              <a:ext uri="{FF2B5EF4-FFF2-40B4-BE49-F238E27FC236}">
                <a16:creationId xmlns:a16="http://schemas.microsoft.com/office/drawing/2014/main" id="{C9640CE7-0F16-7CB2-78D3-8D6224326295}"/>
              </a:ext>
            </a:extLst>
          </p:cNvPr>
          <p:cNvSpPr txBox="1"/>
          <p:nvPr/>
        </p:nvSpPr>
        <p:spPr>
          <a:xfrm>
            <a:off x="5302962" y="769107"/>
            <a:ext cx="1045519" cy="46166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譲渡・相続</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不可</a:t>
            </a:r>
          </a:p>
        </p:txBody>
      </p:sp>
      <p:grpSp>
        <p:nvGrpSpPr>
          <p:cNvPr id="98" name="グループ化 97">
            <a:extLst>
              <a:ext uri="{FF2B5EF4-FFF2-40B4-BE49-F238E27FC236}">
                <a16:creationId xmlns:a16="http://schemas.microsoft.com/office/drawing/2014/main" id="{35B4216F-A2AA-85E5-B381-CD3D91424AA1}"/>
              </a:ext>
            </a:extLst>
          </p:cNvPr>
          <p:cNvGrpSpPr/>
          <p:nvPr/>
        </p:nvGrpSpPr>
        <p:grpSpPr>
          <a:xfrm>
            <a:off x="765327" y="1014495"/>
            <a:ext cx="3211515" cy="2047509"/>
            <a:chOff x="765327" y="1014495"/>
            <a:chExt cx="3211515" cy="2047509"/>
          </a:xfrm>
        </p:grpSpPr>
        <p:sp>
          <p:nvSpPr>
            <p:cNvPr id="10" name="四角形: 角を丸くする 9">
              <a:extLst>
                <a:ext uri="{FF2B5EF4-FFF2-40B4-BE49-F238E27FC236}">
                  <a16:creationId xmlns:a16="http://schemas.microsoft.com/office/drawing/2014/main" id="{A8327FF3-9DAD-75CC-E64E-5D450A80621A}"/>
                </a:ext>
              </a:extLst>
            </p:cNvPr>
            <p:cNvSpPr/>
            <p:nvPr/>
          </p:nvSpPr>
          <p:spPr>
            <a:xfrm>
              <a:off x="765327" y="1014495"/>
              <a:ext cx="892023"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知的財産</a:t>
              </a:r>
            </a:p>
          </p:txBody>
        </p:sp>
        <p:sp>
          <p:nvSpPr>
            <p:cNvPr id="3" name="四角形: 角を丸くする 2">
              <a:extLst>
                <a:ext uri="{FF2B5EF4-FFF2-40B4-BE49-F238E27FC236}">
                  <a16:creationId xmlns:a16="http://schemas.microsoft.com/office/drawing/2014/main" id="{C1F9D1A5-E67A-4FC7-EE7A-BBDED7C8288F}"/>
                </a:ext>
              </a:extLst>
            </p:cNvPr>
            <p:cNvSpPr/>
            <p:nvPr/>
          </p:nvSpPr>
          <p:spPr>
            <a:xfrm>
              <a:off x="1019786" y="1254473"/>
              <a:ext cx="1066186" cy="16404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著作権</a:t>
              </a:r>
            </a:p>
          </p:txBody>
        </p:sp>
        <p:sp>
          <p:nvSpPr>
            <p:cNvPr id="7" name="四角形: 角を丸くする 6">
              <a:extLst>
                <a:ext uri="{FF2B5EF4-FFF2-40B4-BE49-F238E27FC236}">
                  <a16:creationId xmlns:a16="http://schemas.microsoft.com/office/drawing/2014/main" id="{8116A403-791F-C342-968E-9FF052948A48}"/>
                </a:ext>
              </a:extLst>
            </p:cNvPr>
            <p:cNvSpPr/>
            <p:nvPr/>
          </p:nvSpPr>
          <p:spPr>
            <a:xfrm>
              <a:off x="1019782" y="1924099"/>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産業財産権</a:t>
              </a:r>
            </a:p>
          </p:txBody>
        </p:sp>
        <p:sp>
          <p:nvSpPr>
            <p:cNvPr id="17" name="四角形: 角を丸くする 16">
              <a:extLst>
                <a:ext uri="{FF2B5EF4-FFF2-40B4-BE49-F238E27FC236}">
                  <a16:creationId xmlns:a16="http://schemas.microsoft.com/office/drawing/2014/main" id="{32A2E808-68E0-79F5-BD2A-616E5589E05A}"/>
                </a:ext>
              </a:extLst>
            </p:cNvPr>
            <p:cNvSpPr/>
            <p:nvPr/>
          </p:nvSpPr>
          <p:spPr>
            <a:xfrm>
              <a:off x="1019782" y="2596362"/>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その他</a:t>
              </a:r>
            </a:p>
          </p:txBody>
        </p:sp>
        <p:sp>
          <p:nvSpPr>
            <p:cNvPr id="19" name="テキスト ボックス 18">
              <a:extLst>
                <a:ext uri="{FF2B5EF4-FFF2-40B4-BE49-F238E27FC236}">
                  <a16:creationId xmlns:a16="http://schemas.microsoft.com/office/drawing/2014/main" id="{7D023471-7080-C87E-1315-26DE2F44439C}"/>
                </a:ext>
              </a:extLst>
            </p:cNvPr>
            <p:cNvSpPr txBox="1"/>
            <p:nvPr/>
          </p:nvSpPr>
          <p:spPr>
            <a:xfrm>
              <a:off x="1048985" y="1440476"/>
              <a:ext cx="2913882" cy="461665"/>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創作活動</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文学、学術、美術、音楽等</a:t>
              </a:r>
              <a:r>
                <a:rPr kumimoji="1" lang="en-US" altLang="ja-JP" sz="1200" dirty="0">
                  <a:latin typeface="UD デジタル 教科書体 NP-B" panose="02020700000000000000" pitchFamily="18" charset="-128"/>
                  <a:ea typeface="UD デジタル 教科書体 NP-B" panose="02020700000000000000" pitchFamily="18" charset="-128"/>
                </a:rPr>
                <a:t>)</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ja-JP" altLang="en-US" sz="1200" dirty="0">
                  <a:solidFill>
                    <a:schemeClr val="tx2">
                      <a:lumMod val="75000"/>
                    </a:schemeClr>
                  </a:solidFill>
                  <a:latin typeface="UD デジタル 教科書体 NP-B" panose="02020700000000000000" pitchFamily="18" charset="-128"/>
                  <a:ea typeface="UD デジタル 教科書体 NP-B" panose="02020700000000000000" pitchFamily="18" charset="-128"/>
                </a:rPr>
                <a:t>無方式主義</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創造と同時に自然に発生</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1" name="テキスト ボックス 20">
              <a:extLst>
                <a:ext uri="{FF2B5EF4-FFF2-40B4-BE49-F238E27FC236}">
                  <a16:creationId xmlns:a16="http://schemas.microsoft.com/office/drawing/2014/main" id="{8486FA5A-90C0-85F2-1CD8-328475A9E3A9}"/>
                </a:ext>
              </a:extLst>
            </p:cNvPr>
            <p:cNvSpPr txBox="1"/>
            <p:nvPr/>
          </p:nvSpPr>
          <p:spPr>
            <a:xfrm>
              <a:off x="1037482" y="2112739"/>
              <a:ext cx="2913882" cy="461665"/>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工業、農業等の分野に発明、発見等</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ja-JP" altLang="en-US" sz="1200" dirty="0">
                  <a:solidFill>
                    <a:schemeClr val="tx2">
                      <a:lumMod val="75000"/>
                    </a:schemeClr>
                  </a:solidFill>
                  <a:latin typeface="UD デジタル 教科書体 NP-B" panose="02020700000000000000" pitchFamily="18" charset="-128"/>
                  <a:ea typeface="UD デジタル 教科書体 NP-B" panose="02020700000000000000" pitchFamily="18" charset="-128"/>
                </a:rPr>
                <a:t>方式主義</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届け出して発生</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2" name="テキスト ボックス 21">
              <a:extLst>
                <a:ext uri="{FF2B5EF4-FFF2-40B4-BE49-F238E27FC236}">
                  <a16:creationId xmlns:a16="http://schemas.microsoft.com/office/drawing/2014/main" id="{E94382A0-EA47-F1B6-991B-8DA7A89615B2}"/>
                </a:ext>
              </a:extLst>
            </p:cNvPr>
            <p:cNvSpPr txBox="1"/>
            <p:nvPr/>
          </p:nvSpPr>
          <p:spPr>
            <a:xfrm>
              <a:off x="1062960" y="2785005"/>
              <a:ext cx="2913882" cy="276999"/>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回路配置、種苗、営業情報等</a:t>
              </a:r>
            </a:p>
          </p:txBody>
        </p:sp>
        <p:cxnSp>
          <p:nvCxnSpPr>
            <p:cNvPr id="24" name="直線コネクタ 23">
              <a:extLst>
                <a:ext uri="{FF2B5EF4-FFF2-40B4-BE49-F238E27FC236}">
                  <a16:creationId xmlns:a16="http://schemas.microsoft.com/office/drawing/2014/main" id="{D380C7C8-34C9-1600-3FDB-042757CD4C47}"/>
                </a:ext>
              </a:extLst>
            </p:cNvPr>
            <p:cNvCxnSpPr/>
            <p:nvPr/>
          </p:nvCxnSpPr>
          <p:spPr>
            <a:xfrm>
              <a:off x="903767" y="1181177"/>
              <a:ext cx="0" cy="15051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7DF0A2E-814F-5DCF-508F-EFB0854982D3}"/>
                </a:ext>
              </a:extLst>
            </p:cNvPr>
            <p:cNvCxnSpPr>
              <a:endCxn id="17" idx="1"/>
            </p:cNvCxnSpPr>
            <p:nvPr/>
          </p:nvCxnSpPr>
          <p:spPr>
            <a:xfrm>
              <a:off x="903767" y="267970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2722FF70-376D-6931-D6DB-7173DE9B13BB}"/>
                </a:ext>
              </a:extLst>
            </p:cNvPr>
            <p:cNvCxnSpPr/>
            <p:nvPr/>
          </p:nvCxnSpPr>
          <p:spPr>
            <a:xfrm>
              <a:off x="903767" y="2007440"/>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8F69AE9-758E-AC51-D54A-F70175831FF3}"/>
                </a:ext>
              </a:extLst>
            </p:cNvPr>
            <p:cNvCxnSpPr/>
            <p:nvPr/>
          </p:nvCxnSpPr>
          <p:spPr>
            <a:xfrm>
              <a:off x="903767" y="1336495"/>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54" name="表 53">
            <a:extLst>
              <a:ext uri="{FF2B5EF4-FFF2-40B4-BE49-F238E27FC236}">
                <a16:creationId xmlns:a16="http://schemas.microsoft.com/office/drawing/2014/main" id="{63F13149-9665-0ED7-B326-A1EE2DD98C6C}"/>
              </a:ext>
            </a:extLst>
          </p:cNvPr>
          <p:cNvGraphicFramePr>
            <a:graphicFrameLocks noGrp="1"/>
          </p:cNvGraphicFramePr>
          <p:nvPr>
            <p:extLst>
              <p:ext uri="{D42A27DB-BD31-4B8C-83A1-F6EECF244321}">
                <p14:modId xmlns:p14="http://schemas.microsoft.com/office/powerpoint/2010/main" val="3603280946"/>
              </p:ext>
            </p:extLst>
          </p:nvPr>
        </p:nvGraphicFramePr>
        <p:xfrm>
          <a:off x="6248230" y="702860"/>
          <a:ext cx="2467796" cy="737616"/>
        </p:xfrm>
        <a:graphic>
          <a:graphicData uri="http://schemas.openxmlformats.org/drawingml/2006/table">
            <a:tbl>
              <a:tblPr firstRow="1" bandRow="1">
                <a:tableStyleId>{5C22544A-7EE6-4342-B048-85BDC9FD1C3A}</a:tableStyleId>
              </a:tblPr>
              <a:tblGrid>
                <a:gridCol w="2467796">
                  <a:extLst>
                    <a:ext uri="{9D8B030D-6E8A-4147-A177-3AD203B41FA5}">
                      <a16:colId xmlns:a16="http://schemas.microsoft.com/office/drawing/2014/main" val="1881147062"/>
                    </a:ext>
                  </a:extLst>
                </a:gridCol>
              </a:tblGrid>
              <a:tr h="141703">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公表権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氏名表示権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同一性保持権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grpSp>
        <p:nvGrpSpPr>
          <p:cNvPr id="97" name="グループ化 96">
            <a:extLst>
              <a:ext uri="{FF2B5EF4-FFF2-40B4-BE49-F238E27FC236}">
                <a16:creationId xmlns:a16="http://schemas.microsoft.com/office/drawing/2014/main" id="{04DDB422-FC8D-8534-E24E-E03B1A7DEB71}"/>
              </a:ext>
            </a:extLst>
          </p:cNvPr>
          <p:cNvGrpSpPr/>
          <p:nvPr/>
        </p:nvGrpSpPr>
        <p:grpSpPr>
          <a:xfrm>
            <a:off x="3623761" y="1014495"/>
            <a:ext cx="1718283" cy="1936123"/>
            <a:chOff x="3806634" y="1014495"/>
            <a:chExt cx="1718283" cy="1936123"/>
          </a:xfrm>
        </p:grpSpPr>
        <p:sp>
          <p:nvSpPr>
            <p:cNvPr id="47" name="四角形: 角を丸くする 46">
              <a:extLst>
                <a:ext uri="{FF2B5EF4-FFF2-40B4-BE49-F238E27FC236}">
                  <a16:creationId xmlns:a16="http://schemas.microsoft.com/office/drawing/2014/main" id="{94D6231B-99B7-A6E7-8E0A-0C2633CC1BAA}"/>
                </a:ext>
              </a:extLst>
            </p:cNvPr>
            <p:cNvSpPr/>
            <p:nvPr/>
          </p:nvSpPr>
          <p:spPr>
            <a:xfrm>
              <a:off x="3806634" y="1014495"/>
              <a:ext cx="892023"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著作権</a:t>
              </a:r>
            </a:p>
          </p:txBody>
        </p:sp>
        <p:sp>
          <p:nvSpPr>
            <p:cNvPr id="48" name="四角形: 角を丸くする 47">
              <a:extLst>
                <a:ext uri="{FF2B5EF4-FFF2-40B4-BE49-F238E27FC236}">
                  <a16:creationId xmlns:a16="http://schemas.microsoft.com/office/drawing/2014/main" id="{C74CB750-E4C3-F2B5-969D-F8CD56EFD418}"/>
                </a:ext>
              </a:extLst>
            </p:cNvPr>
            <p:cNvSpPr/>
            <p:nvPr/>
          </p:nvSpPr>
          <p:spPr>
            <a:xfrm>
              <a:off x="4087924" y="1254473"/>
              <a:ext cx="1312751" cy="35682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著作権</a:t>
              </a:r>
              <a:b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b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創造者の権利</a:t>
              </a: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50" name="四角形: 角を丸くする 49">
              <a:extLst>
                <a:ext uri="{FF2B5EF4-FFF2-40B4-BE49-F238E27FC236}">
                  <a16:creationId xmlns:a16="http://schemas.microsoft.com/office/drawing/2014/main" id="{0D95CE5B-2AEF-FC82-FB80-7E62056AF928}"/>
                </a:ext>
              </a:extLst>
            </p:cNvPr>
            <p:cNvSpPr/>
            <p:nvPr/>
          </p:nvSpPr>
          <p:spPr>
            <a:xfrm>
              <a:off x="4087919" y="2127671"/>
              <a:ext cx="1312756" cy="34962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著作隣接権</a:t>
              </a:r>
              <a:b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b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伝達者の権利</a:t>
              </a: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cxnSp>
          <p:nvCxnSpPr>
            <p:cNvPr id="60" name="直線コネクタ 59">
              <a:extLst>
                <a:ext uri="{FF2B5EF4-FFF2-40B4-BE49-F238E27FC236}">
                  <a16:creationId xmlns:a16="http://schemas.microsoft.com/office/drawing/2014/main" id="{6C727774-713A-3A75-0BF8-B63646CBABE9}"/>
                </a:ext>
              </a:extLst>
            </p:cNvPr>
            <p:cNvCxnSpPr>
              <a:cxnSpLocks/>
            </p:cNvCxnSpPr>
            <p:nvPr/>
          </p:nvCxnSpPr>
          <p:spPr>
            <a:xfrm>
              <a:off x="3945075" y="1117203"/>
              <a:ext cx="6289" cy="11623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8BE55787-66E8-D8F1-3E8E-395E8ADCFA20}"/>
                </a:ext>
              </a:extLst>
            </p:cNvPr>
            <p:cNvCxnSpPr>
              <a:cxnSpLocks/>
            </p:cNvCxnSpPr>
            <p:nvPr/>
          </p:nvCxnSpPr>
          <p:spPr>
            <a:xfrm>
              <a:off x="3945075" y="1336495"/>
              <a:ext cx="1428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四角形: 角を丸くする 74">
              <a:extLst>
                <a:ext uri="{FF2B5EF4-FFF2-40B4-BE49-F238E27FC236}">
                  <a16:creationId xmlns:a16="http://schemas.microsoft.com/office/drawing/2014/main" id="{2270EA66-141A-987D-4C8F-B3EF3DC6CC84}"/>
                </a:ext>
              </a:extLst>
            </p:cNvPr>
            <p:cNvSpPr/>
            <p:nvPr/>
          </p:nvSpPr>
          <p:spPr>
            <a:xfrm>
              <a:off x="4310620" y="1676440"/>
              <a:ext cx="1201291" cy="15926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著作人格権</a:t>
              </a:r>
            </a:p>
          </p:txBody>
        </p:sp>
        <p:sp>
          <p:nvSpPr>
            <p:cNvPr id="76" name="四角形: 角を丸くする 75">
              <a:extLst>
                <a:ext uri="{FF2B5EF4-FFF2-40B4-BE49-F238E27FC236}">
                  <a16:creationId xmlns:a16="http://schemas.microsoft.com/office/drawing/2014/main" id="{A80E0B0B-C606-9DA7-24DC-796E675B9C73}"/>
                </a:ext>
              </a:extLst>
            </p:cNvPr>
            <p:cNvSpPr/>
            <p:nvPr/>
          </p:nvSpPr>
          <p:spPr>
            <a:xfrm>
              <a:off x="4310616" y="1899529"/>
              <a:ext cx="1201299" cy="19123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著作権</a:t>
              </a: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財産権</a:t>
              </a:r>
            </a:p>
          </p:txBody>
        </p:sp>
        <p:cxnSp>
          <p:nvCxnSpPr>
            <p:cNvPr id="78" name="直線コネクタ 77">
              <a:extLst>
                <a:ext uri="{FF2B5EF4-FFF2-40B4-BE49-F238E27FC236}">
                  <a16:creationId xmlns:a16="http://schemas.microsoft.com/office/drawing/2014/main" id="{E707083D-0FCB-1BDF-7DE5-C828D8E9B62D}"/>
                </a:ext>
              </a:extLst>
            </p:cNvPr>
            <p:cNvCxnSpPr>
              <a:cxnSpLocks/>
            </p:cNvCxnSpPr>
            <p:nvPr/>
          </p:nvCxnSpPr>
          <p:spPr>
            <a:xfrm>
              <a:off x="4194602" y="1603143"/>
              <a:ext cx="0" cy="4042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350A1320-B964-D9CC-5880-22AD27BB4B52}"/>
                </a:ext>
              </a:extLst>
            </p:cNvPr>
            <p:cNvCxnSpPr/>
            <p:nvPr/>
          </p:nvCxnSpPr>
          <p:spPr>
            <a:xfrm>
              <a:off x="4194601" y="1982871"/>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BE4AF16F-7351-4034-86D1-6E1FD0FEA8B1}"/>
                </a:ext>
              </a:extLst>
            </p:cNvPr>
            <p:cNvCxnSpPr/>
            <p:nvPr/>
          </p:nvCxnSpPr>
          <p:spPr>
            <a:xfrm>
              <a:off x="4194602" y="1758461"/>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90DB2113-7C9D-AB21-BB67-2CE98915D7CB}"/>
                </a:ext>
              </a:extLst>
            </p:cNvPr>
            <p:cNvCxnSpPr>
              <a:cxnSpLocks/>
            </p:cNvCxnSpPr>
            <p:nvPr/>
          </p:nvCxnSpPr>
          <p:spPr>
            <a:xfrm>
              <a:off x="3945075" y="2279598"/>
              <a:ext cx="1428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四角形: 角を丸くする 91">
              <a:extLst>
                <a:ext uri="{FF2B5EF4-FFF2-40B4-BE49-F238E27FC236}">
                  <a16:creationId xmlns:a16="http://schemas.microsoft.com/office/drawing/2014/main" id="{FCAE070B-946B-DD90-C4F9-8380B39DFE7C}"/>
                </a:ext>
              </a:extLst>
            </p:cNvPr>
            <p:cNvSpPr/>
            <p:nvPr/>
          </p:nvSpPr>
          <p:spPr>
            <a:xfrm>
              <a:off x="4323622" y="2536292"/>
              <a:ext cx="1201291" cy="15926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演奏家人格権</a:t>
              </a:r>
            </a:p>
          </p:txBody>
        </p:sp>
        <p:sp>
          <p:nvSpPr>
            <p:cNvPr id="93" name="四角形: 角を丸くする 92">
              <a:extLst>
                <a:ext uri="{FF2B5EF4-FFF2-40B4-BE49-F238E27FC236}">
                  <a16:creationId xmlns:a16="http://schemas.microsoft.com/office/drawing/2014/main" id="{82054FC9-92E5-028A-7C54-930F0250A890}"/>
                </a:ext>
              </a:extLst>
            </p:cNvPr>
            <p:cNvSpPr/>
            <p:nvPr/>
          </p:nvSpPr>
          <p:spPr>
            <a:xfrm>
              <a:off x="4323618" y="2759381"/>
              <a:ext cx="1201299" cy="19123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財産権</a:t>
              </a:r>
            </a:p>
          </p:txBody>
        </p:sp>
        <p:cxnSp>
          <p:nvCxnSpPr>
            <p:cNvPr id="94" name="直線コネクタ 93">
              <a:extLst>
                <a:ext uri="{FF2B5EF4-FFF2-40B4-BE49-F238E27FC236}">
                  <a16:creationId xmlns:a16="http://schemas.microsoft.com/office/drawing/2014/main" id="{103A44A3-D85E-7138-D649-DAB251A37503}"/>
                </a:ext>
              </a:extLst>
            </p:cNvPr>
            <p:cNvCxnSpPr>
              <a:cxnSpLocks/>
            </p:cNvCxnSpPr>
            <p:nvPr/>
          </p:nvCxnSpPr>
          <p:spPr>
            <a:xfrm>
              <a:off x="4207604" y="2462995"/>
              <a:ext cx="0" cy="4042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9F7D15D2-25A0-4D6C-0CB8-5B8562DDCF65}"/>
                </a:ext>
              </a:extLst>
            </p:cNvPr>
            <p:cNvCxnSpPr/>
            <p:nvPr/>
          </p:nvCxnSpPr>
          <p:spPr>
            <a:xfrm>
              <a:off x="4207603" y="284272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290A9DA9-344B-5053-EAE1-A77D1D60A042}"/>
                </a:ext>
              </a:extLst>
            </p:cNvPr>
            <p:cNvCxnSpPr/>
            <p:nvPr/>
          </p:nvCxnSpPr>
          <p:spPr>
            <a:xfrm>
              <a:off x="4207604" y="261831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0" name="コネクタ: カギ線 99">
            <a:extLst>
              <a:ext uri="{FF2B5EF4-FFF2-40B4-BE49-F238E27FC236}">
                <a16:creationId xmlns:a16="http://schemas.microsoft.com/office/drawing/2014/main" id="{ED033E34-4EF4-DD03-55E0-E9E94266D604}"/>
              </a:ext>
            </a:extLst>
          </p:cNvPr>
          <p:cNvCxnSpPr>
            <a:stCxn id="3" idx="3"/>
            <a:endCxn id="47" idx="1"/>
          </p:cNvCxnSpPr>
          <p:nvPr/>
        </p:nvCxnSpPr>
        <p:spPr>
          <a:xfrm flipV="1">
            <a:off x="2085972" y="1097836"/>
            <a:ext cx="1537789" cy="23866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01" name="表 100">
            <a:extLst>
              <a:ext uri="{FF2B5EF4-FFF2-40B4-BE49-F238E27FC236}">
                <a16:creationId xmlns:a16="http://schemas.microsoft.com/office/drawing/2014/main" id="{5A89B04D-B57E-4017-63F5-518EBF285EE0}"/>
              </a:ext>
            </a:extLst>
          </p:cNvPr>
          <p:cNvGraphicFramePr>
            <a:graphicFrameLocks noGrp="1"/>
          </p:cNvGraphicFramePr>
          <p:nvPr>
            <p:extLst>
              <p:ext uri="{D42A27DB-BD31-4B8C-83A1-F6EECF244321}">
                <p14:modId xmlns:p14="http://schemas.microsoft.com/office/powerpoint/2010/main" val="1991333839"/>
              </p:ext>
            </p:extLst>
          </p:nvPr>
        </p:nvGraphicFramePr>
        <p:xfrm>
          <a:off x="6248230" y="1511309"/>
          <a:ext cx="2480374" cy="2212848"/>
        </p:xfrm>
        <a:graphic>
          <a:graphicData uri="http://schemas.openxmlformats.org/drawingml/2006/table">
            <a:tbl>
              <a:tblPr firstRow="1" bandRow="1">
                <a:tableStyleId>{5C22544A-7EE6-4342-B048-85BDC9FD1C3A}</a:tableStyleId>
              </a:tblPr>
              <a:tblGrid>
                <a:gridCol w="2480374">
                  <a:extLst>
                    <a:ext uri="{9D8B030D-6E8A-4147-A177-3AD203B41FA5}">
                      <a16:colId xmlns:a16="http://schemas.microsoft.com/office/drawing/2014/main" val="1881147062"/>
                    </a:ext>
                  </a:extLst>
                </a:gridCol>
              </a:tblGrid>
              <a:tr h="141703">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複製権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上映権・演奏権・上映権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公衆送信権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316057"/>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口述権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8399783"/>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展示権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7659154"/>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頒布権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9455856"/>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譲渡・貸与権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84394656"/>
                  </a:ext>
                </a:extLst>
              </a:tr>
              <a:tr h="195926">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翻訳権・翻案権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5070238"/>
                  </a:ext>
                </a:extLst>
              </a:tr>
              <a:tr h="195926">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二次的著作物の利用に関する権利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cxnSp>
        <p:nvCxnSpPr>
          <p:cNvPr id="109" name="コネクタ: カギ線 108">
            <a:extLst>
              <a:ext uri="{FF2B5EF4-FFF2-40B4-BE49-F238E27FC236}">
                <a16:creationId xmlns:a16="http://schemas.microsoft.com/office/drawing/2014/main" id="{BE11E1A3-DF06-3180-977D-C340C3D90CC8}"/>
              </a:ext>
            </a:extLst>
          </p:cNvPr>
          <p:cNvCxnSpPr>
            <a:stCxn id="75" idx="3"/>
            <a:endCxn id="54" idx="1"/>
          </p:cNvCxnSpPr>
          <p:nvPr/>
        </p:nvCxnSpPr>
        <p:spPr>
          <a:xfrm flipV="1">
            <a:off x="5329038" y="1071668"/>
            <a:ext cx="919192" cy="684404"/>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コネクタ: カギ線 109">
            <a:extLst>
              <a:ext uri="{FF2B5EF4-FFF2-40B4-BE49-F238E27FC236}">
                <a16:creationId xmlns:a16="http://schemas.microsoft.com/office/drawing/2014/main" id="{1C3FB8FF-9C9F-6FE7-5412-58653A19ABE9}"/>
              </a:ext>
            </a:extLst>
          </p:cNvPr>
          <p:cNvCxnSpPr>
            <a:cxnSpLocks/>
            <a:endCxn id="101" idx="1"/>
          </p:cNvCxnSpPr>
          <p:nvPr/>
        </p:nvCxnSpPr>
        <p:spPr>
          <a:xfrm>
            <a:off x="5315063" y="1992999"/>
            <a:ext cx="933167" cy="624734"/>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 name="テキスト ボックス 111">
            <a:extLst>
              <a:ext uri="{FF2B5EF4-FFF2-40B4-BE49-F238E27FC236}">
                <a16:creationId xmlns:a16="http://schemas.microsoft.com/office/drawing/2014/main" id="{0CF1A61E-FA08-B4C3-AB44-A1BB3E28596D}"/>
              </a:ext>
            </a:extLst>
          </p:cNvPr>
          <p:cNvSpPr txBox="1"/>
          <p:nvPr/>
        </p:nvSpPr>
        <p:spPr>
          <a:xfrm>
            <a:off x="5302961" y="2721457"/>
            <a:ext cx="1045519" cy="46166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譲渡・相続</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可</a:t>
            </a:r>
          </a:p>
        </p:txBody>
      </p:sp>
      <p:sp>
        <p:nvSpPr>
          <p:cNvPr id="114" name="四角形: 角を丸くする 113">
            <a:extLst>
              <a:ext uri="{FF2B5EF4-FFF2-40B4-BE49-F238E27FC236}">
                <a16:creationId xmlns:a16="http://schemas.microsoft.com/office/drawing/2014/main" id="{A144EB9C-B287-F36D-D3E1-E08CEAC34314}"/>
              </a:ext>
            </a:extLst>
          </p:cNvPr>
          <p:cNvSpPr/>
          <p:nvPr/>
        </p:nvSpPr>
        <p:spPr>
          <a:xfrm>
            <a:off x="762791" y="3590842"/>
            <a:ext cx="1066185" cy="185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産業財産権</a:t>
            </a:r>
          </a:p>
        </p:txBody>
      </p:sp>
      <p:sp>
        <p:nvSpPr>
          <p:cNvPr id="115" name="四角形: 角を丸くする 114">
            <a:extLst>
              <a:ext uri="{FF2B5EF4-FFF2-40B4-BE49-F238E27FC236}">
                <a16:creationId xmlns:a16="http://schemas.microsoft.com/office/drawing/2014/main" id="{4CE49354-5669-C330-97D7-C48809AC34E8}"/>
              </a:ext>
            </a:extLst>
          </p:cNvPr>
          <p:cNvSpPr/>
          <p:nvPr/>
        </p:nvSpPr>
        <p:spPr>
          <a:xfrm>
            <a:off x="1017250" y="3830821"/>
            <a:ext cx="1066186" cy="16404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特許権</a:t>
            </a:r>
          </a:p>
        </p:txBody>
      </p:sp>
      <p:sp>
        <p:nvSpPr>
          <p:cNvPr id="116" name="四角形: 角を丸くする 115">
            <a:extLst>
              <a:ext uri="{FF2B5EF4-FFF2-40B4-BE49-F238E27FC236}">
                <a16:creationId xmlns:a16="http://schemas.microsoft.com/office/drawing/2014/main" id="{35B4CAEC-97EA-8109-BD16-7B0FF380564F}"/>
              </a:ext>
            </a:extLst>
          </p:cNvPr>
          <p:cNvSpPr/>
          <p:nvPr/>
        </p:nvSpPr>
        <p:spPr>
          <a:xfrm>
            <a:off x="1017246" y="4500447"/>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実用新案権</a:t>
            </a:r>
          </a:p>
        </p:txBody>
      </p:sp>
      <p:sp>
        <p:nvSpPr>
          <p:cNvPr id="117" name="四角形: 角を丸くする 116">
            <a:extLst>
              <a:ext uri="{FF2B5EF4-FFF2-40B4-BE49-F238E27FC236}">
                <a16:creationId xmlns:a16="http://schemas.microsoft.com/office/drawing/2014/main" id="{567671FC-301A-1D4C-80F4-E2D58CD88055}"/>
              </a:ext>
            </a:extLst>
          </p:cNvPr>
          <p:cNvSpPr/>
          <p:nvPr/>
        </p:nvSpPr>
        <p:spPr>
          <a:xfrm>
            <a:off x="1017246" y="5172710"/>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意匠権</a:t>
            </a:r>
          </a:p>
        </p:txBody>
      </p:sp>
      <p:sp>
        <p:nvSpPr>
          <p:cNvPr id="118" name="テキスト ボックス 117">
            <a:extLst>
              <a:ext uri="{FF2B5EF4-FFF2-40B4-BE49-F238E27FC236}">
                <a16:creationId xmlns:a16="http://schemas.microsoft.com/office/drawing/2014/main" id="{A350F476-86C0-90C3-45DE-A902B09A9776}"/>
              </a:ext>
            </a:extLst>
          </p:cNvPr>
          <p:cNvSpPr txBox="1"/>
          <p:nvPr/>
        </p:nvSpPr>
        <p:spPr>
          <a:xfrm>
            <a:off x="1046449" y="4016824"/>
            <a:ext cx="2913882" cy="461665"/>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自然法則を利用した高度な発明</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経済活動、精神活動等は含まない</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19" name="テキスト ボックス 118">
            <a:extLst>
              <a:ext uri="{FF2B5EF4-FFF2-40B4-BE49-F238E27FC236}">
                <a16:creationId xmlns:a16="http://schemas.microsoft.com/office/drawing/2014/main" id="{6FA58025-3D81-CCD4-7E76-9CA570DF3BFA}"/>
              </a:ext>
            </a:extLst>
          </p:cNvPr>
          <p:cNvSpPr txBox="1"/>
          <p:nvPr/>
        </p:nvSpPr>
        <p:spPr>
          <a:xfrm>
            <a:off x="1034946" y="4689087"/>
            <a:ext cx="2913882" cy="461665"/>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物品の形状、構造の考案</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プログラム、化合物等は含まない</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20" name="テキスト ボックス 119">
            <a:extLst>
              <a:ext uri="{FF2B5EF4-FFF2-40B4-BE49-F238E27FC236}">
                <a16:creationId xmlns:a16="http://schemas.microsoft.com/office/drawing/2014/main" id="{80E44BB4-4AA5-8BC1-6111-DE10CFC717B7}"/>
              </a:ext>
            </a:extLst>
          </p:cNvPr>
          <p:cNvSpPr txBox="1"/>
          <p:nvPr/>
        </p:nvSpPr>
        <p:spPr>
          <a:xfrm>
            <a:off x="1060424" y="5361353"/>
            <a:ext cx="2913882" cy="276999"/>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見た目の新しいデザイン等</a:t>
            </a:r>
          </a:p>
        </p:txBody>
      </p:sp>
      <p:cxnSp>
        <p:nvCxnSpPr>
          <p:cNvPr id="121" name="直線コネクタ 120">
            <a:extLst>
              <a:ext uri="{FF2B5EF4-FFF2-40B4-BE49-F238E27FC236}">
                <a16:creationId xmlns:a16="http://schemas.microsoft.com/office/drawing/2014/main" id="{237CEF5F-B525-915E-59BF-BD238EBDCC09}"/>
              </a:ext>
            </a:extLst>
          </p:cNvPr>
          <p:cNvCxnSpPr>
            <a:cxnSpLocks/>
          </p:cNvCxnSpPr>
          <p:nvPr/>
        </p:nvCxnSpPr>
        <p:spPr>
          <a:xfrm>
            <a:off x="901231" y="3757525"/>
            <a:ext cx="2536" cy="19160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21507B99-A3BC-48ED-F774-847EFD1353D2}"/>
              </a:ext>
            </a:extLst>
          </p:cNvPr>
          <p:cNvCxnSpPr>
            <a:endCxn id="117" idx="1"/>
          </p:cNvCxnSpPr>
          <p:nvPr/>
        </p:nvCxnSpPr>
        <p:spPr>
          <a:xfrm>
            <a:off x="901231" y="5256051"/>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0B14556A-87C6-EEC6-F60D-15600507AF3C}"/>
              </a:ext>
            </a:extLst>
          </p:cNvPr>
          <p:cNvCxnSpPr/>
          <p:nvPr/>
        </p:nvCxnSpPr>
        <p:spPr>
          <a:xfrm>
            <a:off x="901231" y="4583788"/>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BBAA79A4-DE10-85C3-CFBA-C68118DA73E8}"/>
              </a:ext>
            </a:extLst>
          </p:cNvPr>
          <p:cNvCxnSpPr/>
          <p:nvPr/>
        </p:nvCxnSpPr>
        <p:spPr>
          <a:xfrm>
            <a:off x="901231" y="391284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四角形: 角を丸くする 124">
            <a:extLst>
              <a:ext uri="{FF2B5EF4-FFF2-40B4-BE49-F238E27FC236}">
                <a16:creationId xmlns:a16="http://schemas.microsoft.com/office/drawing/2014/main" id="{AD20540F-DBCD-CC99-1B18-94E3D222F521}"/>
              </a:ext>
            </a:extLst>
          </p:cNvPr>
          <p:cNvSpPr/>
          <p:nvPr/>
        </p:nvSpPr>
        <p:spPr>
          <a:xfrm>
            <a:off x="1013139" y="5590272"/>
            <a:ext cx="1066190" cy="16668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商標権</a:t>
            </a:r>
          </a:p>
        </p:txBody>
      </p:sp>
      <p:sp>
        <p:nvSpPr>
          <p:cNvPr id="126" name="テキスト ボックス 125">
            <a:extLst>
              <a:ext uri="{FF2B5EF4-FFF2-40B4-BE49-F238E27FC236}">
                <a16:creationId xmlns:a16="http://schemas.microsoft.com/office/drawing/2014/main" id="{B7B20696-0D4E-4475-F008-B6AD4E7CB342}"/>
              </a:ext>
            </a:extLst>
          </p:cNvPr>
          <p:cNvSpPr txBox="1"/>
          <p:nvPr/>
        </p:nvSpPr>
        <p:spPr>
          <a:xfrm>
            <a:off x="1056317" y="5778915"/>
            <a:ext cx="2567444" cy="461665"/>
          </a:xfrm>
          <a:prstGeom prst="rect">
            <a:avLst/>
          </a:prstGeom>
          <a:solidFill>
            <a:schemeClr val="bg1"/>
          </a:solid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サービスや商品を区別するための、マーク、商標</a:t>
            </a:r>
          </a:p>
        </p:txBody>
      </p:sp>
      <p:cxnSp>
        <p:nvCxnSpPr>
          <p:cNvPr id="127" name="直線コネクタ 126">
            <a:extLst>
              <a:ext uri="{FF2B5EF4-FFF2-40B4-BE49-F238E27FC236}">
                <a16:creationId xmlns:a16="http://schemas.microsoft.com/office/drawing/2014/main" id="{752818C7-CF06-01DA-7340-E1B1E80E8E6F}"/>
              </a:ext>
            </a:extLst>
          </p:cNvPr>
          <p:cNvCxnSpPr>
            <a:endCxn id="125" idx="1"/>
          </p:cNvCxnSpPr>
          <p:nvPr/>
        </p:nvCxnSpPr>
        <p:spPr>
          <a:xfrm>
            <a:off x="897124" y="5673613"/>
            <a:ext cx="1160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テキスト ボックス 129">
            <a:extLst>
              <a:ext uri="{FF2B5EF4-FFF2-40B4-BE49-F238E27FC236}">
                <a16:creationId xmlns:a16="http://schemas.microsoft.com/office/drawing/2014/main" id="{60B9D432-D03C-BFCA-730E-1EE3D9A998AC}"/>
              </a:ext>
            </a:extLst>
          </p:cNvPr>
          <p:cNvSpPr txBox="1"/>
          <p:nvPr/>
        </p:nvSpPr>
        <p:spPr>
          <a:xfrm>
            <a:off x="3798411" y="3488589"/>
            <a:ext cx="244981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権利の保護期間</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131" name="表 130">
            <a:extLst>
              <a:ext uri="{FF2B5EF4-FFF2-40B4-BE49-F238E27FC236}">
                <a16:creationId xmlns:a16="http://schemas.microsoft.com/office/drawing/2014/main" id="{EA9CB957-2990-087D-1495-DD8EC37D6FBE}"/>
              </a:ext>
            </a:extLst>
          </p:cNvPr>
          <p:cNvGraphicFramePr>
            <a:graphicFrameLocks noGrp="1"/>
          </p:cNvGraphicFramePr>
          <p:nvPr>
            <p:extLst>
              <p:ext uri="{D42A27DB-BD31-4B8C-83A1-F6EECF244321}">
                <p14:modId xmlns:p14="http://schemas.microsoft.com/office/powerpoint/2010/main" val="3779546354"/>
              </p:ext>
            </p:extLst>
          </p:nvPr>
        </p:nvGraphicFramePr>
        <p:xfrm>
          <a:off x="3839044" y="3865176"/>
          <a:ext cx="4894911" cy="2330704"/>
        </p:xfrm>
        <a:graphic>
          <a:graphicData uri="http://schemas.openxmlformats.org/drawingml/2006/table">
            <a:tbl>
              <a:tblPr firstRow="1" bandRow="1">
                <a:tableStyleId>{5C22544A-7EE6-4342-B048-85BDC9FD1C3A}</a:tableStyleId>
              </a:tblPr>
              <a:tblGrid>
                <a:gridCol w="890010">
                  <a:extLst>
                    <a:ext uri="{9D8B030D-6E8A-4147-A177-3AD203B41FA5}">
                      <a16:colId xmlns:a16="http://schemas.microsoft.com/office/drawing/2014/main" val="1881147062"/>
                    </a:ext>
                  </a:extLst>
                </a:gridCol>
                <a:gridCol w="1597484">
                  <a:extLst>
                    <a:ext uri="{9D8B030D-6E8A-4147-A177-3AD203B41FA5}">
                      <a16:colId xmlns:a16="http://schemas.microsoft.com/office/drawing/2014/main" val="3983259049"/>
                    </a:ext>
                  </a:extLst>
                </a:gridCol>
                <a:gridCol w="2407417">
                  <a:extLst>
                    <a:ext uri="{9D8B030D-6E8A-4147-A177-3AD203B41FA5}">
                      <a16:colId xmlns:a16="http://schemas.microsoft.com/office/drawing/2014/main" val="3322085506"/>
                    </a:ext>
                  </a:extLst>
                </a:gridCol>
              </a:tblGrid>
              <a:tr h="195926">
                <a:tc rowSpan="3">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著作権関係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著作者人格権</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著作者死亡時消滅</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zh-TW"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著作権</a:t>
                      </a:r>
                      <a:r>
                        <a:rPr kumimoji="1" lang="en-US" altLang="zh-TW"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zh-TW" altLang="en-US" sz="1100" b="0" dirty="0">
                          <a:solidFill>
                            <a:schemeClr val="tx1"/>
                          </a:solidFill>
                          <a:latin typeface="UD デジタル 教科書体 NP-B" panose="02020700000000000000" pitchFamily="18" charset="-128"/>
                          <a:ea typeface="UD デジタル 教科書体 NP-B" panose="02020700000000000000" pitchFamily="18" charset="-128"/>
                        </a:rPr>
                        <a:t>財産権</a:t>
                      </a:r>
                      <a:endParaRPr kumimoji="1" lang="en-US" altLang="zh-TW"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小説等の個人の著作物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著作者死亡後</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年間保護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団体名義の著作物</a:t>
                      </a: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映画の著作物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公開後</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年間保護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2933058"/>
                  </a:ext>
                </a:extLst>
              </a:tr>
              <a:tr h="195926">
                <a:tc rowSpan="4">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産業財産権関係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特許権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出願から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新薬など特例とした最大</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年延長</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566696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実用新案権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出願から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14210638"/>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意匠権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出願から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25</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4275340"/>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商標権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rPr>
                        <a:t>登録</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から</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年保護</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rPr>
                        <a:t>更新可能</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4629646"/>
                  </a:ext>
                </a:extLst>
              </a:tr>
            </a:tbl>
          </a:graphicData>
        </a:graphic>
      </p:graphicFrame>
      <p:cxnSp>
        <p:nvCxnSpPr>
          <p:cNvPr id="133" name="コネクタ: カギ線 132">
            <a:extLst>
              <a:ext uri="{FF2B5EF4-FFF2-40B4-BE49-F238E27FC236}">
                <a16:creationId xmlns:a16="http://schemas.microsoft.com/office/drawing/2014/main" id="{79188840-9478-2628-9B28-A4C2D7F321DE}"/>
              </a:ext>
            </a:extLst>
          </p:cNvPr>
          <p:cNvCxnSpPr>
            <a:cxnSpLocks/>
            <a:endCxn id="114" idx="1"/>
          </p:cNvCxnSpPr>
          <p:nvPr/>
        </p:nvCxnSpPr>
        <p:spPr>
          <a:xfrm rot="16200000" flipH="1">
            <a:off x="-6322" y="2914571"/>
            <a:ext cx="1404087" cy="134140"/>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コネクタ: カギ線 136">
            <a:extLst>
              <a:ext uri="{FF2B5EF4-FFF2-40B4-BE49-F238E27FC236}">
                <a16:creationId xmlns:a16="http://schemas.microsoft.com/office/drawing/2014/main" id="{0B392216-C534-F2CB-02DC-93F288E99CDF}"/>
              </a:ext>
            </a:extLst>
          </p:cNvPr>
          <p:cNvCxnSpPr/>
          <p:nvPr/>
        </p:nvCxnSpPr>
        <p:spPr>
          <a:xfrm rot="10800000" flipV="1">
            <a:off x="628652" y="2112739"/>
            <a:ext cx="434309" cy="166858"/>
          </a:xfrm>
          <a:prstGeom prst="bentConnector3">
            <a:avLst>
              <a:gd name="adj1" fmla="val 2905"/>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0210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1420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4495189-A395-3368-18A9-9BD378924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1732" y="2689085"/>
            <a:ext cx="1401148" cy="1401148"/>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知的財産</a:t>
            </a:r>
            <a:r>
              <a:rPr kumimoji="1" lang="en-US" altLang="ja-JP" dirty="0">
                <a:latin typeface="UD デジタル 教科書体 NP-B" panose="02020700000000000000" pitchFamily="18" charset="-128"/>
                <a:ea typeface="UD デジタル 教科書体 NP-B" panose="02020700000000000000" pitchFamily="18" charset="-128"/>
              </a:rPr>
              <a:t>:</a:t>
            </a:r>
            <a:r>
              <a:rPr kumimoji="1" lang="ja-JP" altLang="en-US" dirty="0">
                <a:latin typeface="UD デジタル 教科書体 NP-B" panose="02020700000000000000" pitchFamily="18" charset="-128"/>
                <a:ea typeface="UD デジタル 教科書体 NP-B" panose="02020700000000000000" pitchFamily="18" charset="-128"/>
              </a:rPr>
              <a:t>著作権と産業財産権</a:t>
            </a:r>
            <a:r>
              <a:rPr kumimoji="1" lang="en-US" altLang="ja-JP" dirty="0">
                <a:latin typeface="UD デジタル 教科書体 NP-B" panose="02020700000000000000" pitchFamily="18" charset="-128"/>
                <a:ea typeface="UD デジタル 教科書体 NP-B" panose="02020700000000000000" pitchFamily="18" charset="-128"/>
              </a:rPr>
              <a:t>(2)</a:t>
            </a:r>
            <a:endParaRPr kumimoji="1" lang="ja-JP" altLang="en-US" dirty="0">
              <a:latin typeface="UD デジタル 教科書体 NP-B" panose="02020700000000000000" pitchFamily="18" charset="-128"/>
              <a:ea typeface="UD デジタル 教科書体 NP-B" panose="02020700000000000000" pitchFamily="18" charset="-128"/>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22958"/>
            <a:ext cx="394334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著作権の例外規定</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131" name="表 130">
            <a:extLst>
              <a:ext uri="{FF2B5EF4-FFF2-40B4-BE49-F238E27FC236}">
                <a16:creationId xmlns:a16="http://schemas.microsoft.com/office/drawing/2014/main" id="{EA9CB957-2990-087D-1495-DD8EC37D6FBE}"/>
              </a:ext>
            </a:extLst>
          </p:cNvPr>
          <p:cNvGraphicFramePr>
            <a:graphicFrameLocks noGrp="1"/>
          </p:cNvGraphicFramePr>
          <p:nvPr>
            <p:extLst>
              <p:ext uri="{D42A27DB-BD31-4B8C-83A1-F6EECF244321}">
                <p14:modId xmlns:p14="http://schemas.microsoft.com/office/powerpoint/2010/main" val="2592778334"/>
              </p:ext>
            </p:extLst>
          </p:nvPr>
        </p:nvGraphicFramePr>
        <p:xfrm>
          <a:off x="628651" y="953933"/>
          <a:ext cx="4017777" cy="3442208"/>
        </p:xfrm>
        <a:graphic>
          <a:graphicData uri="http://schemas.openxmlformats.org/drawingml/2006/table">
            <a:tbl>
              <a:tblPr firstRow="1" bandRow="1">
                <a:tableStyleId>{5C22544A-7EE6-4342-B048-85BDC9FD1C3A}</a:tableStyleId>
              </a:tblPr>
              <a:tblGrid>
                <a:gridCol w="671019">
                  <a:extLst>
                    <a:ext uri="{9D8B030D-6E8A-4147-A177-3AD203B41FA5}">
                      <a16:colId xmlns:a16="http://schemas.microsoft.com/office/drawing/2014/main" val="1881147062"/>
                    </a:ext>
                  </a:extLst>
                </a:gridCol>
                <a:gridCol w="922535">
                  <a:extLst>
                    <a:ext uri="{9D8B030D-6E8A-4147-A177-3AD203B41FA5}">
                      <a16:colId xmlns:a16="http://schemas.microsoft.com/office/drawing/2014/main" val="3983259049"/>
                    </a:ext>
                  </a:extLst>
                </a:gridCol>
                <a:gridCol w="1967023">
                  <a:extLst>
                    <a:ext uri="{9D8B030D-6E8A-4147-A177-3AD203B41FA5}">
                      <a16:colId xmlns:a16="http://schemas.microsoft.com/office/drawing/2014/main" val="250213846"/>
                    </a:ext>
                  </a:extLst>
                </a:gridCol>
                <a:gridCol w="457200">
                  <a:extLst>
                    <a:ext uri="{9D8B030D-6E8A-4147-A177-3AD203B41FA5}">
                      <a16:colId xmlns:a16="http://schemas.microsoft.com/office/drawing/2014/main" val="3322085506"/>
                    </a:ext>
                  </a:extLst>
                </a:gridCol>
              </a:tblGrid>
              <a:tr h="195926">
                <a:tc rowSpan="9">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身の回り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家庭</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家族のための複製</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学校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授業の中での少量の複製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195926">
                <a:tc vMerge="1">
                  <a:txBody>
                    <a:bodyPr/>
                    <a:lstStyle/>
                    <a:p>
                      <a:endParaRPr kumimoji="1" lang="ja-JP" altLang="en-US"/>
                    </a:p>
                  </a:txBody>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授業のレポート内の引用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8415371"/>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高校のクラブ活動での使用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2933058"/>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運動会</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文化祭での使用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563872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先生の研修での複製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4727820"/>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学校ホームページでの使用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69703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YouTube</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楽曲の使用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1623236"/>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楽曲の演奏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2463615"/>
                  </a:ext>
                </a:extLst>
              </a:tr>
              <a:tr h="195926">
                <a:tc rowSpan="5">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その他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図書館での一部コピー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5666962"/>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教科書、入試問題内での一部使用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14210638"/>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障がい者のための複製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4275340"/>
                  </a:ext>
                </a:extLst>
              </a:tr>
              <a:tr h="195926">
                <a:tc vMerge="1">
                  <a:txBody>
                    <a:bodyPr/>
                    <a:lstStyle/>
                    <a:p>
                      <a:endParaRPr kumimoji="1" lang="ja-JP" altLang="en-US"/>
                    </a:p>
                  </a:txBody>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行政情報</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データ</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特に禁止の明記無し</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8091170"/>
                  </a:ext>
                </a:extLst>
              </a:tr>
              <a:tr h="195926">
                <a:tc v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営利を目的としない上演・演奏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rPr>
                        <a:t>〇</a:t>
                      </a:r>
                      <a:endParaRPr kumimoji="1" lang="en-US" altLang="ja-JP" sz="1100" b="0" i="0" u="none" strike="noStrike" kern="1200" cap="none" spc="0" normalizeH="0" baseline="0" noProof="0" dirty="0">
                        <a:ln>
                          <a:noFill/>
                        </a:ln>
                        <a:solidFill>
                          <a:prstClr val="black"/>
                        </a:solidFill>
                        <a:effectLst/>
                        <a:uLnTx/>
                        <a:uFillTx/>
                        <a:latin typeface="UD デジタル 教科書体 NP-B" panose="02020700000000000000" pitchFamily="18" charset="-128"/>
                        <a:ea typeface="UD デジタル 教科書体 NP-B" panose="02020700000000000000" pitchFamily="18"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4629646"/>
                  </a:ext>
                </a:extLst>
              </a:tr>
            </a:tbl>
          </a:graphicData>
        </a:graphic>
      </p:graphicFrame>
      <p:sp>
        <p:nvSpPr>
          <p:cNvPr id="9" name="テキスト ボックス 8">
            <a:extLst>
              <a:ext uri="{FF2B5EF4-FFF2-40B4-BE49-F238E27FC236}">
                <a16:creationId xmlns:a16="http://schemas.microsoft.com/office/drawing/2014/main" id="{6F0817F3-134F-3630-D5BB-026319E2BFF5}"/>
              </a:ext>
            </a:extLst>
          </p:cNvPr>
          <p:cNvSpPr txBox="1"/>
          <p:nvPr/>
        </p:nvSpPr>
        <p:spPr>
          <a:xfrm>
            <a:off x="4983973" y="622958"/>
            <a:ext cx="3943349" cy="1754326"/>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引用時の条件</a:t>
            </a:r>
          </a:p>
          <a:p>
            <a:r>
              <a:rPr kumimoji="1" lang="ja-JP" altLang="en-US" sz="1200" dirty="0">
                <a:latin typeface="UD デジタル 教科書体 NP-B" panose="02020700000000000000" pitchFamily="18" charset="-128"/>
                <a:ea typeface="UD デジタル 教科書体 NP-B" panose="02020700000000000000" pitchFamily="18" charset="-128"/>
              </a:rPr>
              <a:t>・すでに公表されている著作物であること</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・引用を行う「必然性」があること</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・カギ括弧などにより「引用部分」が明確になっていること</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・引用部分とそれ以外の部分の「主従関係」が明確であること</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・引用される分量が必要最小限度の範囲内であること</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出所の明示</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が必要</a:t>
            </a:r>
          </a:p>
        </p:txBody>
      </p:sp>
      <p:grpSp>
        <p:nvGrpSpPr>
          <p:cNvPr id="11" name="グループ化 10">
            <a:extLst>
              <a:ext uri="{FF2B5EF4-FFF2-40B4-BE49-F238E27FC236}">
                <a16:creationId xmlns:a16="http://schemas.microsoft.com/office/drawing/2014/main" id="{8F3F685B-F171-44EF-C024-091A3E2B1330}"/>
              </a:ext>
            </a:extLst>
          </p:cNvPr>
          <p:cNvGrpSpPr/>
          <p:nvPr/>
        </p:nvGrpSpPr>
        <p:grpSpPr>
          <a:xfrm>
            <a:off x="2292824" y="4751922"/>
            <a:ext cx="2044484" cy="1604774"/>
            <a:chOff x="3932972" y="1967697"/>
            <a:chExt cx="4433103" cy="2950182"/>
          </a:xfrm>
        </p:grpSpPr>
        <p:sp>
          <p:nvSpPr>
            <p:cNvPr id="12" name="四角形: 角を丸くする 11">
              <a:extLst>
                <a:ext uri="{FF2B5EF4-FFF2-40B4-BE49-F238E27FC236}">
                  <a16:creationId xmlns:a16="http://schemas.microsoft.com/office/drawing/2014/main" id="{49DF9CE1-1095-8B23-7FD5-9E997C6FF0A4}"/>
                </a:ext>
              </a:extLst>
            </p:cNvPr>
            <p:cNvSpPr/>
            <p:nvPr/>
          </p:nvSpPr>
          <p:spPr>
            <a:xfrm>
              <a:off x="3932972" y="1967697"/>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オープンライセンス</a:t>
              </a:r>
            </a:p>
          </p:txBody>
        </p:sp>
        <p:sp>
          <p:nvSpPr>
            <p:cNvPr id="13" name="四角形: 角を丸くする 12">
              <a:extLst>
                <a:ext uri="{FF2B5EF4-FFF2-40B4-BE49-F238E27FC236}">
                  <a16:creationId xmlns:a16="http://schemas.microsoft.com/office/drawing/2014/main" id="{B24459E4-574D-182A-9C3E-19648F163704}"/>
                </a:ext>
              </a:extLst>
            </p:cNvPr>
            <p:cNvSpPr/>
            <p:nvPr/>
          </p:nvSpPr>
          <p:spPr>
            <a:xfrm>
              <a:off x="3932972" y="2582489"/>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解放特許</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14" name="四角形: 角を丸くする 13">
              <a:extLst>
                <a:ext uri="{FF2B5EF4-FFF2-40B4-BE49-F238E27FC236}">
                  <a16:creationId xmlns:a16="http://schemas.microsoft.com/office/drawing/2014/main" id="{3D1506D2-5E67-59DD-A109-9371B33FBFC8}"/>
                </a:ext>
              </a:extLst>
            </p:cNvPr>
            <p:cNvSpPr/>
            <p:nvPr/>
          </p:nvSpPr>
          <p:spPr>
            <a:xfrm>
              <a:off x="3932972" y="3197281"/>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オープンソース</a:t>
              </a:r>
            </a:p>
          </p:txBody>
        </p:sp>
        <p:sp>
          <p:nvSpPr>
            <p:cNvPr id="15" name="四角形: 角を丸くする 14">
              <a:extLst>
                <a:ext uri="{FF2B5EF4-FFF2-40B4-BE49-F238E27FC236}">
                  <a16:creationId xmlns:a16="http://schemas.microsoft.com/office/drawing/2014/main" id="{0E4C46E6-AED2-F5E2-61E3-ACD80A268E20}"/>
                </a:ext>
              </a:extLst>
            </p:cNvPr>
            <p:cNvSpPr/>
            <p:nvPr/>
          </p:nvSpPr>
          <p:spPr>
            <a:xfrm>
              <a:off x="3932972" y="3812073"/>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オープンデータ</a:t>
              </a:r>
            </a:p>
          </p:txBody>
        </p:sp>
        <p:sp>
          <p:nvSpPr>
            <p:cNvPr id="16" name="四角形: 角を丸くする 15">
              <a:extLst>
                <a:ext uri="{FF2B5EF4-FFF2-40B4-BE49-F238E27FC236}">
                  <a16:creationId xmlns:a16="http://schemas.microsoft.com/office/drawing/2014/main" id="{A70A1F2B-5BAC-79C8-0FEC-926496C70BEF}"/>
                </a:ext>
              </a:extLst>
            </p:cNvPr>
            <p:cNvSpPr/>
            <p:nvPr/>
          </p:nvSpPr>
          <p:spPr>
            <a:xfrm>
              <a:off x="3932972" y="4426865"/>
              <a:ext cx="4433103" cy="4910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CC</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ライセンス</a:t>
              </a:r>
            </a:p>
          </p:txBody>
        </p:sp>
      </p:grpSp>
      <p:sp>
        <p:nvSpPr>
          <p:cNvPr id="30" name="テキスト ボックス 29">
            <a:extLst>
              <a:ext uri="{FF2B5EF4-FFF2-40B4-BE49-F238E27FC236}">
                <a16:creationId xmlns:a16="http://schemas.microsoft.com/office/drawing/2014/main" id="{9F310113-694C-476F-084C-9A80D9E0A999}"/>
              </a:ext>
            </a:extLst>
          </p:cNvPr>
          <p:cNvSpPr txBox="1"/>
          <p:nvPr/>
        </p:nvSpPr>
        <p:spPr>
          <a:xfrm>
            <a:off x="628650" y="4481105"/>
            <a:ext cx="394334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知的財産のオープン化</a:t>
            </a:r>
          </a:p>
        </p:txBody>
      </p:sp>
      <p:sp>
        <p:nvSpPr>
          <p:cNvPr id="31" name="テキスト ボックス 30">
            <a:extLst>
              <a:ext uri="{FF2B5EF4-FFF2-40B4-BE49-F238E27FC236}">
                <a16:creationId xmlns:a16="http://schemas.microsoft.com/office/drawing/2014/main" id="{83D19962-B6AE-5137-DE2C-D2821B48DA69}"/>
              </a:ext>
            </a:extLst>
          </p:cNvPr>
          <p:cNvSpPr txBox="1"/>
          <p:nvPr/>
        </p:nvSpPr>
        <p:spPr>
          <a:xfrm>
            <a:off x="628649" y="4740828"/>
            <a:ext cx="1664175" cy="1569660"/>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・知的財産の共有による、知的活動の活性化</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・知的財産の</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条件付き</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の共有および自由利用</a:t>
            </a:r>
          </a:p>
          <a:p>
            <a:endParaRPr kumimoji="1" lang="ja-JP" altLang="en-US" sz="1200" dirty="0">
              <a:latin typeface="UD デジタル 教科書体 NP-B" panose="02020700000000000000" pitchFamily="18" charset="-128"/>
              <a:ea typeface="UD デジタル 教科書体 NP-B" panose="02020700000000000000" pitchFamily="18" charset="-128"/>
            </a:endParaRPr>
          </a:p>
          <a:p>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39" name="テキスト ボックス 38">
            <a:extLst>
              <a:ext uri="{FF2B5EF4-FFF2-40B4-BE49-F238E27FC236}">
                <a16:creationId xmlns:a16="http://schemas.microsoft.com/office/drawing/2014/main" id="{4A231F64-CB07-A31A-C163-B09186A8C5B1}"/>
              </a:ext>
            </a:extLst>
          </p:cNvPr>
          <p:cNvSpPr txBox="1"/>
          <p:nvPr/>
        </p:nvSpPr>
        <p:spPr>
          <a:xfrm>
            <a:off x="4983973" y="2336105"/>
            <a:ext cx="3943349" cy="646331"/>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解放特許例</a:t>
            </a:r>
            <a:endPar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endParaRPr>
          </a:p>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QR</a:t>
            </a:r>
            <a:r>
              <a:rPr kumimoji="1" lang="ja-JP" altLang="en-US" sz="1200" dirty="0">
                <a:latin typeface="UD デジタル 教科書体 NP-B" panose="02020700000000000000" pitchFamily="18" charset="-128"/>
                <a:ea typeface="UD デジタル 教科書体 NP-B" panose="02020700000000000000" pitchFamily="18" charset="-128"/>
              </a:rPr>
              <a:t>コードは</a:t>
            </a:r>
            <a:r>
              <a:rPr lang="ja-JP" altLang="en-US" sz="1200" b="1" i="0" dirty="0">
                <a:effectLst/>
                <a:highlight>
                  <a:srgbClr val="FFFFFF"/>
                </a:highlight>
                <a:latin typeface="Meiryo" panose="020B0604030504040204" pitchFamily="50" charset="-128"/>
                <a:ea typeface="Meiryo" panose="020B0604030504040204" pitchFamily="50" charset="-128"/>
              </a:rPr>
              <a:t>（株）デンソーが開発し、オープン化</a:t>
            </a:r>
          </a:p>
          <a:p>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42" name="テキスト ボックス 41">
            <a:extLst>
              <a:ext uri="{FF2B5EF4-FFF2-40B4-BE49-F238E27FC236}">
                <a16:creationId xmlns:a16="http://schemas.microsoft.com/office/drawing/2014/main" id="{70D493B5-96E9-CFA7-6283-881C9CE5E917}"/>
              </a:ext>
            </a:extLst>
          </p:cNvPr>
          <p:cNvSpPr txBox="1"/>
          <p:nvPr/>
        </p:nvSpPr>
        <p:spPr>
          <a:xfrm>
            <a:off x="4983973" y="4048367"/>
            <a:ext cx="3943349" cy="830997"/>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CC</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ライセンス</a:t>
            </a:r>
            <a:endPar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endParaRPr>
          </a:p>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著作者がみずからの著作物の再利用を許可するという意思表示を手軽に行えるようしたもの</a:t>
            </a:r>
            <a:endParaRPr lang="ja-JP" altLang="en-US" sz="1200" b="1" i="0" dirty="0">
              <a:effectLst/>
              <a:highlight>
                <a:srgbClr val="FFFFFF"/>
              </a:highlight>
              <a:latin typeface="Meiryo" panose="020B0604030504040204" pitchFamily="50" charset="-128"/>
              <a:ea typeface="Meiryo" panose="020B0604030504040204" pitchFamily="50" charset="-128"/>
            </a:endParaRPr>
          </a:p>
          <a:p>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p:txBody>
      </p:sp>
      <p:graphicFrame>
        <p:nvGraphicFramePr>
          <p:cNvPr id="43" name="表 42">
            <a:extLst>
              <a:ext uri="{FF2B5EF4-FFF2-40B4-BE49-F238E27FC236}">
                <a16:creationId xmlns:a16="http://schemas.microsoft.com/office/drawing/2014/main" id="{73DBD640-53A0-799E-FB82-FF080B933841}"/>
              </a:ext>
            </a:extLst>
          </p:cNvPr>
          <p:cNvGraphicFramePr>
            <a:graphicFrameLocks noGrp="1"/>
          </p:cNvGraphicFramePr>
          <p:nvPr>
            <p:extLst>
              <p:ext uri="{D42A27DB-BD31-4B8C-83A1-F6EECF244321}">
                <p14:modId xmlns:p14="http://schemas.microsoft.com/office/powerpoint/2010/main" val="3992426253"/>
              </p:ext>
            </p:extLst>
          </p:nvPr>
        </p:nvGraphicFramePr>
        <p:xfrm>
          <a:off x="4449170" y="4709957"/>
          <a:ext cx="4585648" cy="1652016"/>
        </p:xfrm>
        <a:graphic>
          <a:graphicData uri="http://schemas.openxmlformats.org/drawingml/2006/table">
            <a:tbl>
              <a:tblPr firstRow="1" bandRow="1">
                <a:tableStyleId>{5C22544A-7EE6-4342-B048-85BDC9FD1C3A}</a:tableStyleId>
              </a:tblPr>
              <a:tblGrid>
                <a:gridCol w="1146412">
                  <a:extLst>
                    <a:ext uri="{9D8B030D-6E8A-4147-A177-3AD203B41FA5}">
                      <a16:colId xmlns:a16="http://schemas.microsoft.com/office/drawing/2014/main" val="1881147062"/>
                    </a:ext>
                  </a:extLst>
                </a:gridCol>
                <a:gridCol w="1146412">
                  <a:extLst>
                    <a:ext uri="{9D8B030D-6E8A-4147-A177-3AD203B41FA5}">
                      <a16:colId xmlns:a16="http://schemas.microsoft.com/office/drawing/2014/main" val="2270710977"/>
                    </a:ext>
                  </a:extLst>
                </a:gridCol>
                <a:gridCol w="1146412">
                  <a:extLst>
                    <a:ext uri="{9D8B030D-6E8A-4147-A177-3AD203B41FA5}">
                      <a16:colId xmlns:a16="http://schemas.microsoft.com/office/drawing/2014/main" val="288229746"/>
                    </a:ext>
                  </a:extLst>
                </a:gridCol>
                <a:gridCol w="1146412">
                  <a:extLst>
                    <a:ext uri="{9D8B030D-6E8A-4147-A177-3AD203B41FA5}">
                      <a16:colId xmlns:a16="http://schemas.microsoft.com/office/drawing/2014/main" val="1896065468"/>
                    </a:ext>
                  </a:extLst>
                </a:gridCol>
              </a:tblGrid>
              <a:tr h="141703">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BY(</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表示</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NC(</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非営利</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ND(</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改変禁止</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SA(</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継承</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0">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195926">
                <a:tc>
                  <a:txBody>
                    <a:bodyPr/>
                    <a:lstStyle/>
                    <a:p>
                      <a:pPr defTabSz="982663">
                        <a:lnSpc>
                          <a:spcPts val="1200"/>
                        </a:lnSpc>
                        <a:tabLst/>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著作権者の表示を要求する。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非営利目的での利用に限定する。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いかなる改変も禁止する。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　元になった作品と同じライセンスを継承させた上で頒布を認める。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pic>
        <p:nvPicPr>
          <p:cNvPr id="45" name="図 44" descr="図形&#10;&#10;低い精度で自動的に生成された説明">
            <a:extLst>
              <a:ext uri="{FF2B5EF4-FFF2-40B4-BE49-F238E27FC236}">
                <a16:creationId xmlns:a16="http://schemas.microsoft.com/office/drawing/2014/main" id="{BE8BEBC3-7936-8289-0FC0-E15FFC71B4AF}"/>
              </a:ext>
            </a:extLst>
          </p:cNvPr>
          <p:cNvPicPr>
            <a:picLocks noChangeAspect="1"/>
          </p:cNvPicPr>
          <p:nvPr/>
        </p:nvPicPr>
        <p:blipFill>
          <a:blip r:embed="rId4"/>
          <a:stretch>
            <a:fillRect/>
          </a:stretch>
        </p:blipFill>
        <p:spPr>
          <a:xfrm>
            <a:off x="4745848" y="4994816"/>
            <a:ext cx="476250" cy="476250"/>
          </a:xfrm>
          <a:prstGeom prst="rect">
            <a:avLst/>
          </a:prstGeom>
        </p:spPr>
      </p:pic>
      <p:pic>
        <p:nvPicPr>
          <p:cNvPr id="49" name="図 48" descr="図形&#10;&#10;低い精度で自動的に生成された説明">
            <a:extLst>
              <a:ext uri="{FF2B5EF4-FFF2-40B4-BE49-F238E27FC236}">
                <a16:creationId xmlns:a16="http://schemas.microsoft.com/office/drawing/2014/main" id="{D4106A72-0C2A-42D7-8C25-D47EE8A803F4}"/>
              </a:ext>
            </a:extLst>
          </p:cNvPr>
          <p:cNvPicPr>
            <a:picLocks noChangeAspect="1"/>
          </p:cNvPicPr>
          <p:nvPr/>
        </p:nvPicPr>
        <p:blipFill>
          <a:blip r:embed="rId5"/>
          <a:stretch>
            <a:fillRect/>
          </a:stretch>
        </p:blipFill>
        <p:spPr>
          <a:xfrm>
            <a:off x="5922974" y="4994816"/>
            <a:ext cx="476250" cy="476250"/>
          </a:xfrm>
          <a:prstGeom prst="rect">
            <a:avLst/>
          </a:prstGeom>
        </p:spPr>
      </p:pic>
      <p:pic>
        <p:nvPicPr>
          <p:cNvPr id="52" name="図 51" descr="図形&#10;&#10;低い精度で自動的に生成された説明">
            <a:extLst>
              <a:ext uri="{FF2B5EF4-FFF2-40B4-BE49-F238E27FC236}">
                <a16:creationId xmlns:a16="http://schemas.microsoft.com/office/drawing/2014/main" id="{74B9857B-0176-BE91-45FE-CD345117D5F7}"/>
              </a:ext>
            </a:extLst>
          </p:cNvPr>
          <p:cNvPicPr>
            <a:picLocks noChangeAspect="1"/>
          </p:cNvPicPr>
          <p:nvPr/>
        </p:nvPicPr>
        <p:blipFill>
          <a:blip r:embed="rId6"/>
          <a:stretch>
            <a:fillRect/>
          </a:stretch>
        </p:blipFill>
        <p:spPr>
          <a:xfrm>
            <a:off x="7100100" y="4994816"/>
            <a:ext cx="476250" cy="476250"/>
          </a:xfrm>
          <a:prstGeom prst="rect">
            <a:avLst/>
          </a:prstGeom>
        </p:spPr>
      </p:pic>
      <p:pic>
        <p:nvPicPr>
          <p:cNvPr id="55" name="図 54" descr="図形&#10;&#10;低い精度で自動的に生成された説明">
            <a:extLst>
              <a:ext uri="{FF2B5EF4-FFF2-40B4-BE49-F238E27FC236}">
                <a16:creationId xmlns:a16="http://schemas.microsoft.com/office/drawing/2014/main" id="{B3968A80-E9CB-1ABD-FBBD-4DA3D41F3B8B}"/>
              </a:ext>
            </a:extLst>
          </p:cNvPr>
          <p:cNvPicPr>
            <a:picLocks noChangeAspect="1"/>
          </p:cNvPicPr>
          <p:nvPr/>
        </p:nvPicPr>
        <p:blipFill>
          <a:blip r:embed="rId7"/>
          <a:stretch>
            <a:fillRect/>
          </a:stretch>
        </p:blipFill>
        <p:spPr>
          <a:xfrm>
            <a:off x="8277226" y="4994816"/>
            <a:ext cx="476250" cy="476250"/>
          </a:xfrm>
          <a:prstGeom prst="rect">
            <a:avLst/>
          </a:prstGeom>
        </p:spPr>
      </p:pic>
    </p:spTree>
    <p:extLst>
      <p:ext uri="{BB962C8B-B14F-4D97-AF65-F5344CB8AC3E}">
        <p14:creationId xmlns:p14="http://schemas.microsoft.com/office/powerpoint/2010/main" val="1887810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855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直線矢印コネクタ 61">
            <a:extLst>
              <a:ext uri="{FF2B5EF4-FFF2-40B4-BE49-F238E27FC236}">
                <a16:creationId xmlns:a16="http://schemas.microsoft.com/office/drawing/2014/main" id="{16D6C682-8897-8208-B1B1-1A87FD78E90E}"/>
              </a:ext>
            </a:extLst>
          </p:cNvPr>
          <p:cNvCxnSpPr/>
          <p:nvPr/>
        </p:nvCxnSpPr>
        <p:spPr>
          <a:xfrm>
            <a:off x="3361401" y="4656399"/>
            <a:ext cx="0" cy="49450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直線矢印コネクタ 60">
            <a:extLst>
              <a:ext uri="{FF2B5EF4-FFF2-40B4-BE49-F238E27FC236}">
                <a16:creationId xmlns:a16="http://schemas.microsoft.com/office/drawing/2014/main" id="{BF596B4D-8FA3-B5E9-E7A8-898DF3351FE0}"/>
              </a:ext>
            </a:extLst>
          </p:cNvPr>
          <p:cNvCxnSpPr/>
          <p:nvPr/>
        </p:nvCxnSpPr>
        <p:spPr>
          <a:xfrm>
            <a:off x="1957388" y="4656400"/>
            <a:ext cx="0" cy="49450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四角形: 角を丸くする 54">
            <a:extLst>
              <a:ext uri="{FF2B5EF4-FFF2-40B4-BE49-F238E27FC236}">
                <a16:creationId xmlns:a16="http://schemas.microsoft.com/office/drawing/2014/main" id="{0EA02CD7-EA98-D3F2-45E1-6350F02AB109}"/>
              </a:ext>
            </a:extLst>
          </p:cNvPr>
          <p:cNvSpPr/>
          <p:nvPr/>
        </p:nvSpPr>
        <p:spPr>
          <a:xfrm>
            <a:off x="6402478" y="2130097"/>
            <a:ext cx="2298610" cy="1112445"/>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個人情報とプライバシー</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1" y="676934"/>
            <a:ext cx="394334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個人情報とプライバシーに関する用語と低具</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0" name="テキスト ボックス 19">
            <a:extLst>
              <a:ext uri="{FF2B5EF4-FFF2-40B4-BE49-F238E27FC236}">
                <a16:creationId xmlns:a16="http://schemas.microsoft.com/office/drawing/2014/main" id="{C57002FC-936A-A361-5BA9-6E8DEB325AE9}"/>
              </a:ext>
            </a:extLst>
          </p:cNvPr>
          <p:cNvSpPr txBox="1"/>
          <p:nvPr/>
        </p:nvSpPr>
        <p:spPr>
          <a:xfrm>
            <a:off x="7900988" y="2457346"/>
            <a:ext cx="885825" cy="46166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要配慮</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個人情報</a:t>
            </a: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5102992" y="676933"/>
            <a:ext cx="474589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個人情報の種類と分類</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628651" y="4096450"/>
            <a:ext cx="5114924"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個人情報の利用に関して</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個人情報保護法などで規定されている</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9" name="Picture 2" descr="盗撮のイラスト（カメラ）">
            <a:extLst>
              <a:ext uri="{FF2B5EF4-FFF2-40B4-BE49-F238E27FC236}">
                <a16:creationId xmlns:a16="http://schemas.microsoft.com/office/drawing/2014/main" id="{4AA9C17D-54A0-6A73-12AD-9BE889F9A2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4216" y="2117364"/>
            <a:ext cx="1089601" cy="1125178"/>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id="{A8327FF3-9DAD-75CC-E64E-5D450A80621A}"/>
              </a:ext>
            </a:extLst>
          </p:cNvPr>
          <p:cNvSpPr/>
          <p:nvPr/>
        </p:nvSpPr>
        <p:spPr>
          <a:xfrm>
            <a:off x="2217501" y="1001727"/>
            <a:ext cx="1663804" cy="26220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個人</a:t>
            </a:r>
          </a:p>
        </p:txBody>
      </p:sp>
      <p:sp>
        <p:nvSpPr>
          <p:cNvPr id="11" name="四角形: 角を丸くする 10">
            <a:extLst>
              <a:ext uri="{FF2B5EF4-FFF2-40B4-BE49-F238E27FC236}">
                <a16:creationId xmlns:a16="http://schemas.microsoft.com/office/drawing/2014/main" id="{9D6FDCC0-B567-2F11-0F65-CDCC36942DF5}"/>
              </a:ext>
            </a:extLst>
          </p:cNvPr>
          <p:cNvSpPr/>
          <p:nvPr/>
        </p:nvSpPr>
        <p:spPr>
          <a:xfrm>
            <a:off x="901316" y="1388847"/>
            <a:ext cx="1726216" cy="57291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個人情報</a:t>
            </a:r>
            <a:br>
              <a:rPr kumimoji="1" lang="ja-JP" altLang="en-US" sz="1200" dirty="0">
                <a:solidFill>
                  <a:srgbClr val="002060"/>
                </a:solidFill>
                <a:latin typeface="UD デジタル 教科書体 NK-R" panose="02020400000000000000" pitchFamily="18" charset="-128"/>
                <a:ea typeface="UD デジタル 教科書体 NK-R" panose="02020400000000000000" pitchFamily="18" charset="-128"/>
              </a:rPr>
            </a:b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個人の特定</a:t>
            </a:r>
            <a:b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b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氏名、住所、所属など</a:t>
            </a:r>
            <a:r>
              <a:rPr kumimoji="1" lang="en-US" altLang="ja-JP" sz="1200" dirty="0">
                <a:solidFill>
                  <a:schemeClr val="tx1"/>
                </a:solidFill>
                <a:latin typeface="UD デジタル 教科書体 NK-R" panose="02020400000000000000" pitchFamily="18" charset="-128"/>
                <a:ea typeface="UD デジタル 教科書体 NK-R" panose="02020400000000000000" pitchFamily="18" charset="-128"/>
              </a:rPr>
              <a:t>)</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12" name="四角形: 角を丸くする 11">
            <a:extLst>
              <a:ext uri="{FF2B5EF4-FFF2-40B4-BE49-F238E27FC236}">
                <a16:creationId xmlns:a16="http://schemas.microsoft.com/office/drawing/2014/main" id="{071AFE4B-CC93-E8C8-69D9-C05AC94044CA}"/>
              </a:ext>
            </a:extLst>
          </p:cNvPr>
          <p:cNvSpPr/>
          <p:nvPr/>
        </p:nvSpPr>
        <p:spPr>
          <a:xfrm>
            <a:off x="3049069" y="1389471"/>
            <a:ext cx="1813104" cy="295060"/>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行動等</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13" name="四角形: 角を丸くする 12">
            <a:extLst>
              <a:ext uri="{FF2B5EF4-FFF2-40B4-BE49-F238E27FC236}">
                <a16:creationId xmlns:a16="http://schemas.microsoft.com/office/drawing/2014/main" id="{DC2CB7C0-40BA-C790-871C-63E3450D3B49}"/>
              </a:ext>
            </a:extLst>
          </p:cNvPr>
          <p:cNvSpPr/>
          <p:nvPr/>
        </p:nvSpPr>
        <p:spPr>
          <a:xfrm>
            <a:off x="3049069" y="1813139"/>
            <a:ext cx="1813104" cy="390498"/>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プライバシー</a:t>
            </a:r>
            <a:br>
              <a:rPr kumimoji="1" lang="ja-JP" altLang="en-US" sz="1200" dirty="0">
                <a:solidFill>
                  <a:srgbClr val="002060"/>
                </a:solidFill>
                <a:latin typeface="UD デジタル 教科書体 NK-R" panose="02020400000000000000" pitchFamily="18" charset="-128"/>
                <a:ea typeface="UD デジタル 教科書体 NK-R" panose="02020400000000000000" pitchFamily="18" charset="-128"/>
              </a:rPr>
            </a:b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人に知られたくない物</a:t>
            </a:r>
          </a:p>
        </p:txBody>
      </p:sp>
      <p:cxnSp>
        <p:nvCxnSpPr>
          <p:cNvPr id="14" name="直線矢印コネクタ 13">
            <a:extLst>
              <a:ext uri="{FF2B5EF4-FFF2-40B4-BE49-F238E27FC236}">
                <a16:creationId xmlns:a16="http://schemas.microsoft.com/office/drawing/2014/main" id="{D8714F49-D3E1-F97E-F9D9-C0B1E3C041E2}"/>
              </a:ext>
            </a:extLst>
          </p:cNvPr>
          <p:cNvCxnSpPr/>
          <p:nvPr/>
        </p:nvCxnSpPr>
        <p:spPr>
          <a:xfrm>
            <a:off x="2474551" y="1263931"/>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9EC589BA-7A89-D3B0-87EA-A16479BCFC03}"/>
              </a:ext>
            </a:extLst>
          </p:cNvPr>
          <p:cNvCxnSpPr/>
          <p:nvPr/>
        </p:nvCxnSpPr>
        <p:spPr>
          <a:xfrm>
            <a:off x="3767494" y="1263930"/>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A10726D0-2E37-5487-BE55-620D334143F7}"/>
              </a:ext>
            </a:extLst>
          </p:cNvPr>
          <p:cNvCxnSpPr/>
          <p:nvPr/>
        </p:nvCxnSpPr>
        <p:spPr>
          <a:xfrm>
            <a:off x="3367430" y="1684530"/>
            <a:ext cx="0" cy="1249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93F4B3BF-3A6C-12FA-BDBB-DE2A6F29C66D}"/>
              </a:ext>
            </a:extLst>
          </p:cNvPr>
          <p:cNvCxnSpPr>
            <a:cxnSpLocks/>
            <a:stCxn id="11" idx="3"/>
            <a:endCxn id="13" idx="1"/>
          </p:cNvCxnSpPr>
          <p:nvPr/>
        </p:nvCxnSpPr>
        <p:spPr>
          <a:xfrm>
            <a:off x="2627532" y="1675302"/>
            <a:ext cx="421537" cy="333086"/>
          </a:xfrm>
          <a:prstGeom prst="bent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四角形: 角を丸くする 28">
            <a:extLst>
              <a:ext uri="{FF2B5EF4-FFF2-40B4-BE49-F238E27FC236}">
                <a16:creationId xmlns:a16="http://schemas.microsoft.com/office/drawing/2014/main" id="{6C23EE87-1F17-F5F4-5DB1-E74B8DB49C5E}"/>
              </a:ext>
            </a:extLst>
          </p:cNvPr>
          <p:cNvSpPr/>
          <p:nvPr/>
        </p:nvSpPr>
        <p:spPr>
          <a:xfrm>
            <a:off x="3361401" y="2434335"/>
            <a:ext cx="1500772"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プライバシー権</a:t>
            </a:r>
          </a:p>
        </p:txBody>
      </p:sp>
      <p:sp>
        <p:nvSpPr>
          <p:cNvPr id="30" name="四角形: 角を丸くする 29">
            <a:extLst>
              <a:ext uri="{FF2B5EF4-FFF2-40B4-BE49-F238E27FC236}">
                <a16:creationId xmlns:a16="http://schemas.microsoft.com/office/drawing/2014/main" id="{87998EC2-DDA7-F234-E1D6-23530DD3DF5E}"/>
              </a:ext>
            </a:extLst>
          </p:cNvPr>
          <p:cNvSpPr/>
          <p:nvPr/>
        </p:nvSpPr>
        <p:spPr>
          <a:xfrm>
            <a:off x="3584912" y="2908839"/>
            <a:ext cx="1267573"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肖像権</a:t>
            </a:r>
          </a:p>
        </p:txBody>
      </p:sp>
      <p:sp>
        <p:nvSpPr>
          <p:cNvPr id="31" name="矢印: 上 30">
            <a:extLst>
              <a:ext uri="{FF2B5EF4-FFF2-40B4-BE49-F238E27FC236}">
                <a16:creationId xmlns:a16="http://schemas.microsoft.com/office/drawing/2014/main" id="{0F877A1C-9270-D698-CE11-5137EAC0570D}"/>
              </a:ext>
            </a:extLst>
          </p:cNvPr>
          <p:cNvSpPr/>
          <p:nvPr/>
        </p:nvSpPr>
        <p:spPr>
          <a:xfrm>
            <a:off x="3481243" y="2203636"/>
            <a:ext cx="207340" cy="23069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UD デジタル 教科書体 NK-R" panose="02020400000000000000" pitchFamily="18" charset="-128"/>
              <a:ea typeface="UD デジタル 教科書体 NK-R" panose="02020400000000000000" pitchFamily="18" charset="-128"/>
            </a:endParaRPr>
          </a:p>
        </p:txBody>
      </p:sp>
      <p:sp>
        <p:nvSpPr>
          <p:cNvPr id="32" name="矢印: 上 31">
            <a:extLst>
              <a:ext uri="{FF2B5EF4-FFF2-40B4-BE49-F238E27FC236}">
                <a16:creationId xmlns:a16="http://schemas.microsoft.com/office/drawing/2014/main" id="{7786E388-E6B8-2914-A062-1E80443C8B44}"/>
              </a:ext>
            </a:extLst>
          </p:cNvPr>
          <p:cNvSpPr/>
          <p:nvPr/>
        </p:nvSpPr>
        <p:spPr>
          <a:xfrm>
            <a:off x="3584912" y="2686518"/>
            <a:ext cx="207340" cy="22232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UD デジタル 教科書体 NK-R" panose="02020400000000000000" pitchFamily="18" charset="-128"/>
              <a:ea typeface="UD デジタル 教科書体 NK-R" panose="02020400000000000000" pitchFamily="18" charset="-128"/>
            </a:endParaRPr>
          </a:p>
        </p:txBody>
      </p:sp>
      <p:sp>
        <p:nvSpPr>
          <p:cNvPr id="33" name="テキスト ボックス 32">
            <a:extLst>
              <a:ext uri="{FF2B5EF4-FFF2-40B4-BE49-F238E27FC236}">
                <a16:creationId xmlns:a16="http://schemas.microsoft.com/office/drawing/2014/main" id="{EC5C66EE-1A5E-1A4C-F4C7-15E244A73853}"/>
              </a:ext>
            </a:extLst>
          </p:cNvPr>
          <p:cNvSpPr txBox="1"/>
          <p:nvPr/>
        </p:nvSpPr>
        <p:spPr>
          <a:xfrm>
            <a:off x="3603505" y="2196966"/>
            <a:ext cx="1690842" cy="147919"/>
          </a:xfrm>
          <a:prstGeom prst="rect">
            <a:avLst/>
          </a:prstGeom>
          <a:noFill/>
        </p:spPr>
        <p:txBody>
          <a:bodyPr wrap="square" rtlCol="0">
            <a:spAutoFit/>
          </a:bodyPr>
          <a:lstStyle/>
          <a:p>
            <a:r>
              <a:rPr kumimoji="1" lang="ja-JP" altLang="en-US" sz="1200" dirty="0">
                <a:latin typeface="UD デジタル 教科書体 NK-R" panose="02020400000000000000" pitchFamily="18" charset="-128"/>
                <a:ea typeface="UD デジタル 教科書体 NK-R" panose="02020400000000000000" pitchFamily="18" charset="-128"/>
              </a:rPr>
              <a:t>知られることを保護</a:t>
            </a:r>
          </a:p>
        </p:txBody>
      </p:sp>
      <p:sp>
        <p:nvSpPr>
          <p:cNvPr id="34" name="テキスト ボックス 33">
            <a:extLst>
              <a:ext uri="{FF2B5EF4-FFF2-40B4-BE49-F238E27FC236}">
                <a16:creationId xmlns:a16="http://schemas.microsoft.com/office/drawing/2014/main" id="{556E2A58-C883-BBCF-D08D-A510EFBAAAF9}"/>
              </a:ext>
            </a:extLst>
          </p:cNvPr>
          <p:cNvSpPr txBox="1"/>
          <p:nvPr/>
        </p:nvSpPr>
        <p:spPr>
          <a:xfrm>
            <a:off x="3813968" y="3147072"/>
            <a:ext cx="1062913" cy="276999"/>
          </a:xfrm>
          <a:prstGeom prst="rect">
            <a:avLst/>
          </a:prstGeom>
          <a:noFill/>
        </p:spPr>
        <p:txBody>
          <a:bodyPr wrap="square" rtlCol="0">
            <a:spAutoFit/>
          </a:bodyPr>
          <a:lstStyle/>
          <a:p>
            <a:r>
              <a:rPr kumimoji="1" lang="ja-JP" altLang="en-US" sz="1200" dirty="0">
                <a:latin typeface="UD デジタル 教科書体 NK-R" panose="02020400000000000000" pitchFamily="18" charset="-128"/>
                <a:ea typeface="UD デジタル 教科書体 NK-R" panose="02020400000000000000" pitchFamily="18" charset="-128"/>
              </a:rPr>
              <a:t>顔</a:t>
            </a:r>
            <a:r>
              <a:rPr lang="ja-JP" altLang="en-US" sz="1200" dirty="0">
                <a:latin typeface="UD デジタル 教科書体 NK-R" panose="02020400000000000000" pitchFamily="18" charset="-128"/>
                <a:ea typeface="UD デジタル 教科書体 NK-R" panose="02020400000000000000" pitchFamily="18" charset="-128"/>
              </a:rPr>
              <a:t>・姿</a:t>
            </a:r>
            <a:r>
              <a:rPr lang="en-US" altLang="ja-JP" sz="1200" dirty="0">
                <a:latin typeface="UD デジタル 教科書体 NK-R" panose="02020400000000000000" pitchFamily="18" charset="-128"/>
                <a:ea typeface="UD デジタル 教科書体 NK-R" panose="02020400000000000000" pitchFamily="18" charset="-128"/>
              </a:rPr>
              <a:t>:</a:t>
            </a:r>
            <a:r>
              <a:rPr lang="ja-JP" altLang="en-US" sz="1200" dirty="0">
                <a:latin typeface="UD デジタル 教科書体 NK-R" panose="02020400000000000000" pitchFamily="18" charset="-128"/>
                <a:ea typeface="UD デジタル 教科書体 NK-R" panose="02020400000000000000" pitchFamily="18" charset="-128"/>
              </a:rPr>
              <a:t>誰でも</a:t>
            </a:r>
            <a:endParaRPr kumimoji="1" lang="ja-JP" altLang="en-US" sz="1200" dirty="0">
              <a:latin typeface="UD デジタル 教科書体 NK-R" panose="02020400000000000000" pitchFamily="18" charset="-128"/>
              <a:ea typeface="UD デジタル 教科書体 NK-R" panose="02020400000000000000" pitchFamily="18" charset="-128"/>
            </a:endParaRPr>
          </a:p>
        </p:txBody>
      </p:sp>
      <p:sp>
        <p:nvSpPr>
          <p:cNvPr id="35" name="四角形: 角を丸くする 34">
            <a:extLst>
              <a:ext uri="{FF2B5EF4-FFF2-40B4-BE49-F238E27FC236}">
                <a16:creationId xmlns:a16="http://schemas.microsoft.com/office/drawing/2014/main" id="{8B02E586-33E9-C6F3-57F4-C4BC28DEBE8B}"/>
              </a:ext>
            </a:extLst>
          </p:cNvPr>
          <p:cNvSpPr/>
          <p:nvPr/>
        </p:nvSpPr>
        <p:spPr>
          <a:xfrm>
            <a:off x="3594600" y="3371058"/>
            <a:ext cx="1267573" cy="269153"/>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パブリシティ</a:t>
            </a: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権</a:t>
            </a:r>
          </a:p>
        </p:txBody>
      </p:sp>
      <p:cxnSp>
        <p:nvCxnSpPr>
          <p:cNvPr id="36" name="直線矢印コネクタ 35">
            <a:extLst>
              <a:ext uri="{FF2B5EF4-FFF2-40B4-BE49-F238E27FC236}">
                <a16:creationId xmlns:a16="http://schemas.microsoft.com/office/drawing/2014/main" id="{49F32B9C-E1E1-6C92-7513-CE5BFCA9DAAE}"/>
              </a:ext>
            </a:extLst>
          </p:cNvPr>
          <p:cNvCxnSpPr>
            <a:cxnSpLocks/>
          </p:cNvCxnSpPr>
          <p:nvPr/>
        </p:nvCxnSpPr>
        <p:spPr>
          <a:xfrm>
            <a:off x="3792252" y="3177992"/>
            <a:ext cx="0" cy="19306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EE7DD218-70FA-7E7C-A143-5DE8D24E80B9}"/>
              </a:ext>
            </a:extLst>
          </p:cNvPr>
          <p:cNvSpPr txBox="1"/>
          <p:nvPr/>
        </p:nvSpPr>
        <p:spPr>
          <a:xfrm>
            <a:off x="3445585" y="3630227"/>
            <a:ext cx="1546226" cy="276999"/>
          </a:xfrm>
          <a:prstGeom prst="rect">
            <a:avLst/>
          </a:prstGeom>
          <a:noFill/>
        </p:spPr>
        <p:txBody>
          <a:bodyPr wrap="square" rtlCol="0">
            <a:spAutoFit/>
          </a:bodyPr>
          <a:lstStyle/>
          <a:p>
            <a:r>
              <a:rPr lang="ja-JP" altLang="en-US" sz="1200" dirty="0">
                <a:latin typeface="UD デジタル 教科書体 NK-R" panose="02020400000000000000" pitchFamily="18" charset="-128"/>
                <a:ea typeface="UD デジタル 教科書体 NK-R" panose="02020400000000000000" pitchFamily="18" charset="-128"/>
              </a:rPr>
              <a:t>顔・姿が価値</a:t>
            </a:r>
            <a:r>
              <a:rPr lang="en-US" altLang="ja-JP" sz="1200" dirty="0">
                <a:latin typeface="UD デジタル 教科書体 NK-R" panose="02020400000000000000" pitchFamily="18" charset="-128"/>
                <a:ea typeface="UD デジタル 教科書体 NK-R" panose="02020400000000000000" pitchFamily="18" charset="-128"/>
              </a:rPr>
              <a:t>:</a:t>
            </a:r>
            <a:r>
              <a:rPr lang="ja-JP" altLang="en-US" sz="1200" dirty="0">
                <a:latin typeface="UD デジタル 教科書体 NK-R" panose="02020400000000000000" pitchFamily="18" charset="-128"/>
                <a:ea typeface="UD デジタル 教科書体 NK-R" panose="02020400000000000000" pitchFamily="18" charset="-128"/>
              </a:rPr>
              <a:t>有名人</a:t>
            </a:r>
            <a:endParaRPr kumimoji="1" lang="ja-JP" altLang="en-US" sz="1200" dirty="0">
              <a:latin typeface="UD デジタル 教科書体 NK-R" panose="02020400000000000000" pitchFamily="18" charset="-128"/>
              <a:ea typeface="UD デジタル 教科書体 NK-R" panose="02020400000000000000" pitchFamily="18" charset="-128"/>
            </a:endParaRPr>
          </a:p>
        </p:txBody>
      </p:sp>
      <p:sp>
        <p:nvSpPr>
          <p:cNvPr id="39" name="乗算記号 38">
            <a:extLst>
              <a:ext uri="{FF2B5EF4-FFF2-40B4-BE49-F238E27FC236}">
                <a16:creationId xmlns:a16="http://schemas.microsoft.com/office/drawing/2014/main" id="{4B055C00-0997-178D-91DE-9AC7671378D8}"/>
              </a:ext>
            </a:extLst>
          </p:cNvPr>
          <p:cNvSpPr/>
          <p:nvPr/>
        </p:nvSpPr>
        <p:spPr>
          <a:xfrm>
            <a:off x="2818744" y="2568912"/>
            <a:ext cx="766169" cy="700199"/>
          </a:xfrm>
          <a:prstGeom prst="mathMultiply">
            <a:avLst>
              <a:gd name="adj1" fmla="val 790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UD デジタル 教科書体 NK-R" panose="02020400000000000000" pitchFamily="18" charset="-128"/>
              <a:ea typeface="UD デジタル 教科書体 NK-R" panose="02020400000000000000" pitchFamily="18" charset="-128"/>
            </a:endParaRPr>
          </a:p>
        </p:txBody>
      </p:sp>
      <p:sp>
        <p:nvSpPr>
          <p:cNvPr id="40" name="四角形: 角を丸くする 39">
            <a:extLst>
              <a:ext uri="{FF2B5EF4-FFF2-40B4-BE49-F238E27FC236}">
                <a16:creationId xmlns:a16="http://schemas.microsoft.com/office/drawing/2014/main" id="{357D11AC-D419-6162-01F5-CF0C56987CBC}"/>
              </a:ext>
            </a:extLst>
          </p:cNvPr>
          <p:cNvSpPr/>
          <p:nvPr/>
        </p:nvSpPr>
        <p:spPr>
          <a:xfrm>
            <a:off x="814428" y="2203640"/>
            <a:ext cx="1915680" cy="160762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企業での利用</a:t>
            </a:r>
            <a:br>
              <a:rPr lang="en-US" altLang="ja-JP" sz="1200" dirty="0">
                <a:solidFill>
                  <a:srgbClr val="002060"/>
                </a:solidFill>
                <a:latin typeface="UD デジタル 教科書体 NK-R" panose="02020400000000000000" pitchFamily="18" charset="-128"/>
                <a:ea typeface="UD デジタル 教科書体 NK-R" panose="02020400000000000000" pitchFamily="18" charset="-128"/>
              </a:rPr>
            </a:br>
            <a:endParaRPr lang="ja-JP" altLang="en-US" sz="1200" dirty="0">
              <a:solidFill>
                <a:srgbClr val="002060"/>
              </a:solidFill>
              <a:latin typeface="UD デジタル 教科書体 NK-R" panose="02020400000000000000" pitchFamily="18" charset="-128"/>
              <a:ea typeface="UD デジタル 教科書体 NK-R" panose="02020400000000000000" pitchFamily="18" charset="-128"/>
            </a:endParaRPr>
          </a:p>
          <a:p>
            <a:pPr algn="ctr"/>
            <a:endParaRPr lang="ja-JP" altLang="en-US" sz="1200" dirty="0">
              <a:solidFill>
                <a:srgbClr val="002060"/>
              </a:solidFill>
              <a:latin typeface="UD デジタル 教科書体 NK-R" panose="02020400000000000000" pitchFamily="18" charset="-128"/>
              <a:ea typeface="UD デジタル 教科書体 NK-R" panose="02020400000000000000" pitchFamily="18" charset="-128"/>
            </a:endParaRPr>
          </a:p>
          <a:p>
            <a:pPr algn="ctr"/>
            <a:endParaRPr lang="ja-JP" altLang="en-US" sz="1200" dirty="0">
              <a:solidFill>
                <a:srgbClr val="002060"/>
              </a:solidFill>
              <a:latin typeface="UD デジタル 教科書体 NK-R" panose="02020400000000000000" pitchFamily="18" charset="-128"/>
              <a:ea typeface="UD デジタル 教科書体 NK-R" panose="02020400000000000000" pitchFamily="18" charset="-128"/>
            </a:endParaRPr>
          </a:p>
          <a:p>
            <a:pPr algn="ctr"/>
            <a:endParaRPr kumimoji="1" lang="ja-JP" altLang="en-US" sz="1200" dirty="0">
              <a:solidFill>
                <a:srgbClr val="002060"/>
              </a:solidFill>
              <a:latin typeface="UD デジタル 教科書体 NK-R" panose="02020400000000000000" pitchFamily="18" charset="-128"/>
              <a:ea typeface="UD デジタル 教科書体 NK-R" panose="02020400000000000000" pitchFamily="18" charset="-128"/>
            </a:endParaRPr>
          </a:p>
          <a:p>
            <a:pPr algn="ctr"/>
            <a:endParaRPr lang="ja-JP" altLang="en-US" sz="1200" dirty="0">
              <a:solidFill>
                <a:srgbClr val="002060"/>
              </a:solidFill>
              <a:latin typeface="UD デジタル 教科書体 NK-R" panose="02020400000000000000" pitchFamily="18" charset="-128"/>
              <a:ea typeface="UD デジタル 教科書体 NK-R" panose="02020400000000000000" pitchFamily="18" charset="-128"/>
            </a:endParaRPr>
          </a:p>
          <a:p>
            <a:pPr algn="ctr"/>
            <a:endParaRPr kumimoji="1" lang="ja-JP" altLang="en-US" sz="1200" dirty="0">
              <a:solidFill>
                <a:srgbClr val="002060"/>
              </a:solidFill>
              <a:latin typeface="UD デジタル 教科書体 NK-R" panose="02020400000000000000" pitchFamily="18" charset="-128"/>
              <a:ea typeface="UD デジタル 教科書体 NK-R" panose="02020400000000000000" pitchFamily="18" charset="-128"/>
            </a:endParaRPr>
          </a:p>
          <a:p>
            <a:pPr algn="ct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41" name="四角形: 角を丸くする 40">
            <a:extLst>
              <a:ext uri="{FF2B5EF4-FFF2-40B4-BE49-F238E27FC236}">
                <a16:creationId xmlns:a16="http://schemas.microsoft.com/office/drawing/2014/main" id="{6A4D9FEC-5523-063B-E350-D1EA4B38A084}"/>
              </a:ext>
            </a:extLst>
          </p:cNvPr>
          <p:cNvSpPr/>
          <p:nvPr/>
        </p:nvSpPr>
        <p:spPr>
          <a:xfrm>
            <a:off x="974833" y="2488830"/>
            <a:ext cx="1500772" cy="38224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個人情報保護法</a:t>
            </a:r>
            <a:br>
              <a:rPr kumimoji="1" lang="ja-JP" altLang="en-US" sz="1200" dirty="0">
                <a:solidFill>
                  <a:srgbClr val="002060"/>
                </a:solidFill>
                <a:latin typeface="UD デジタル 教科書体 NK-R" panose="02020400000000000000" pitchFamily="18" charset="-128"/>
                <a:ea typeface="UD デジタル 教科書体 NK-R" panose="02020400000000000000" pitchFamily="18" charset="-128"/>
              </a:rPr>
            </a:b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企業が守る法律</a:t>
            </a:r>
          </a:p>
        </p:txBody>
      </p:sp>
      <p:cxnSp>
        <p:nvCxnSpPr>
          <p:cNvPr id="42" name="直線矢印コネクタ 41">
            <a:extLst>
              <a:ext uri="{FF2B5EF4-FFF2-40B4-BE49-F238E27FC236}">
                <a16:creationId xmlns:a16="http://schemas.microsoft.com/office/drawing/2014/main" id="{A5C26D7B-F023-C61D-0506-3C5EB064B992}"/>
              </a:ext>
            </a:extLst>
          </p:cNvPr>
          <p:cNvCxnSpPr>
            <a:cxnSpLocks/>
            <a:stCxn id="40" idx="0"/>
            <a:endCxn id="11" idx="2"/>
          </p:cNvCxnSpPr>
          <p:nvPr/>
        </p:nvCxnSpPr>
        <p:spPr>
          <a:xfrm flipH="1" flipV="1">
            <a:off x="1764424" y="1961757"/>
            <a:ext cx="7844" cy="2418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四角形: 角を丸くする 42">
            <a:extLst>
              <a:ext uri="{FF2B5EF4-FFF2-40B4-BE49-F238E27FC236}">
                <a16:creationId xmlns:a16="http://schemas.microsoft.com/office/drawing/2014/main" id="{4C111398-8382-F6E1-E714-1A1085C5A903}"/>
              </a:ext>
            </a:extLst>
          </p:cNvPr>
          <p:cNvSpPr/>
          <p:nvPr/>
        </p:nvSpPr>
        <p:spPr>
          <a:xfrm>
            <a:off x="901316" y="3098622"/>
            <a:ext cx="1754203" cy="647598"/>
          </a:xfrm>
          <a:prstGeom prst="roundRect">
            <a:avLst/>
          </a:prstGeom>
          <a:solidFill>
            <a:schemeClr val="bg1"/>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K-R" panose="02020400000000000000" pitchFamily="18" charset="-128"/>
                <a:ea typeface="UD デジタル 教科書体 NK-R" panose="02020400000000000000" pitchFamily="18" charset="-128"/>
              </a:rPr>
              <a:t>プライバシーポリシー</a:t>
            </a:r>
            <a:endParaRPr kumimoji="1" lang="en-US" altLang="ja-JP" sz="1200" dirty="0">
              <a:solidFill>
                <a:srgbClr val="FF0000"/>
              </a:solidFill>
              <a:latin typeface="UD デジタル 教科書体 NK-R" panose="02020400000000000000" pitchFamily="18" charset="-128"/>
              <a:ea typeface="UD デジタル 教科書体 NK-R" panose="02020400000000000000" pitchFamily="18" charset="-128"/>
            </a:endParaRPr>
          </a:p>
          <a:p>
            <a:pPr algn="ctr"/>
            <a:r>
              <a:rPr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企業内の個人情報を扱うルール</a:t>
            </a:r>
            <a:endPar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endParaRPr>
          </a:p>
        </p:txBody>
      </p:sp>
      <p:sp>
        <p:nvSpPr>
          <p:cNvPr id="44" name="矢印: 上 43">
            <a:extLst>
              <a:ext uri="{FF2B5EF4-FFF2-40B4-BE49-F238E27FC236}">
                <a16:creationId xmlns:a16="http://schemas.microsoft.com/office/drawing/2014/main" id="{D5217220-A859-A398-E5F7-2F914C706D58}"/>
              </a:ext>
            </a:extLst>
          </p:cNvPr>
          <p:cNvSpPr/>
          <p:nvPr/>
        </p:nvSpPr>
        <p:spPr>
          <a:xfrm rot="10800000">
            <a:off x="1631037" y="2908839"/>
            <a:ext cx="207340" cy="1520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UD デジタル 教科書体 NK-R" panose="02020400000000000000" pitchFamily="18" charset="-128"/>
              <a:ea typeface="UD デジタル 教科書体 NK-R" panose="02020400000000000000" pitchFamily="18" charset="-128"/>
            </a:endParaRPr>
          </a:p>
        </p:txBody>
      </p:sp>
      <p:graphicFrame>
        <p:nvGraphicFramePr>
          <p:cNvPr id="54" name="表 53">
            <a:extLst>
              <a:ext uri="{FF2B5EF4-FFF2-40B4-BE49-F238E27FC236}">
                <a16:creationId xmlns:a16="http://schemas.microsoft.com/office/drawing/2014/main" id="{63F13149-9665-0ED7-B326-A1EE2DD98C6C}"/>
              </a:ext>
            </a:extLst>
          </p:cNvPr>
          <p:cNvGraphicFramePr>
            <a:graphicFrameLocks noGrp="1"/>
          </p:cNvGraphicFramePr>
          <p:nvPr>
            <p:extLst>
              <p:ext uri="{D42A27DB-BD31-4B8C-83A1-F6EECF244321}">
                <p14:modId xmlns:p14="http://schemas.microsoft.com/office/powerpoint/2010/main" val="1558276428"/>
              </p:ext>
            </p:extLst>
          </p:nvPr>
        </p:nvGraphicFramePr>
        <p:xfrm>
          <a:off x="5181134" y="1181177"/>
          <a:ext cx="2719854" cy="2529918"/>
        </p:xfrm>
        <a:graphic>
          <a:graphicData uri="http://schemas.openxmlformats.org/drawingml/2006/table">
            <a:tbl>
              <a:tblPr firstRow="1" bandRow="1">
                <a:tableStyleId>{5C22544A-7EE6-4342-B048-85BDC9FD1C3A}</a:tableStyleId>
              </a:tblPr>
              <a:tblGrid>
                <a:gridCol w="1218297">
                  <a:extLst>
                    <a:ext uri="{9D8B030D-6E8A-4147-A177-3AD203B41FA5}">
                      <a16:colId xmlns:a16="http://schemas.microsoft.com/office/drawing/2014/main" val="1881147062"/>
                    </a:ext>
                  </a:extLst>
                </a:gridCol>
                <a:gridCol w="1501557">
                  <a:extLst>
                    <a:ext uri="{9D8B030D-6E8A-4147-A177-3AD203B41FA5}">
                      <a16:colId xmlns:a16="http://schemas.microsoft.com/office/drawing/2014/main" val="1012719575"/>
                    </a:ext>
                  </a:extLst>
                </a:gridCol>
              </a:tblGrid>
              <a:tr h="268302">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情報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434605">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公知</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基本</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情報</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法令に基づき公開される場合有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氏名、性別、</a:t>
                      </a: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生年月日、住所、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600907">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非公知</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必要とされる場合に取得さくることがある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職業、趣味、所得、学歴、資格、人種</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健康状態、病歴</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600907">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機微</a:t>
                      </a:r>
                    </a:p>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センシティブ</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p>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本人の同意の元取得されなけばならない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犯罪歴、思想信条、宗教、思想信条</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本籍地、性癖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56" name="四角形: 角を丸くする 55">
            <a:extLst>
              <a:ext uri="{FF2B5EF4-FFF2-40B4-BE49-F238E27FC236}">
                <a16:creationId xmlns:a16="http://schemas.microsoft.com/office/drawing/2014/main" id="{B3CAB740-FB36-2DB3-DB40-11115BAF51A2}"/>
              </a:ext>
            </a:extLst>
          </p:cNvPr>
          <p:cNvSpPr/>
          <p:nvPr/>
        </p:nvSpPr>
        <p:spPr>
          <a:xfrm>
            <a:off x="1465798" y="4458886"/>
            <a:ext cx="2403429" cy="1975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高度情報通信社会の発展</a:t>
            </a:r>
          </a:p>
        </p:txBody>
      </p:sp>
      <p:sp>
        <p:nvSpPr>
          <p:cNvPr id="57" name="四角形: 角を丸くする 56">
            <a:extLst>
              <a:ext uri="{FF2B5EF4-FFF2-40B4-BE49-F238E27FC236}">
                <a16:creationId xmlns:a16="http://schemas.microsoft.com/office/drawing/2014/main" id="{F4DB42B3-EE0D-C0BA-3B1E-EDA494CED3DB}"/>
              </a:ext>
            </a:extLst>
          </p:cNvPr>
          <p:cNvSpPr/>
          <p:nvPr/>
        </p:nvSpPr>
        <p:spPr>
          <a:xfrm>
            <a:off x="763793" y="4796507"/>
            <a:ext cx="1756108" cy="21599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個人情報の利用拡大</a:t>
            </a:r>
          </a:p>
        </p:txBody>
      </p:sp>
      <p:sp>
        <p:nvSpPr>
          <p:cNvPr id="58" name="四角形: 角を丸くする 57">
            <a:extLst>
              <a:ext uri="{FF2B5EF4-FFF2-40B4-BE49-F238E27FC236}">
                <a16:creationId xmlns:a16="http://schemas.microsoft.com/office/drawing/2014/main" id="{BEA4139C-7B41-1351-7FF4-709DF2C91044}"/>
              </a:ext>
            </a:extLst>
          </p:cNvPr>
          <p:cNvSpPr/>
          <p:nvPr/>
        </p:nvSpPr>
        <p:spPr>
          <a:xfrm>
            <a:off x="2815124" y="4803567"/>
            <a:ext cx="1756108" cy="20893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個人情報の漏洩の危険</a:t>
            </a:r>
          </a:p>
        </p:txBody>
      </p:sp>
      <p:sp>
        <p:nvSpPr>
          <p:cNvPr id="59" name="四角形: 角を丸くする 58">
            <a:extLst>
              <a:ext uri="{FF2B5EF4-FFF2-40B4-BE49-F238E27FC236}">
                <a16:creationId xmlns:a16="http://schemas.microsoft.com/office/drawing/2014/main" id="{1A7DC1DB-686D-D40E-B393-0E289BEE9877}"/>
              </a:ext>
            </a:extLst>
          </p:cNvPr>
          <p:cNvSpPr/>
          <p:nvPr/>
        </p:nvSpPr>
        <p:spPr>
          <a:xfrm>
            <a:off x="1485815" y="5150905"/>
            <a:ext cx="2403429" cy="197514"/>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K-R" panose="02020400000000000000" pitchFamily="18" charset="-128"/>
                <a:ea typeface="UD デジタル 教科書体 NK-R" panose="02020400000000000000" pitchFamily="18" charset="-128"/>
              </a:rPr>
              <a:t>個人情報の適切な扱い</a:t>
            </a:r>
          </a:p>
        </p:txBody>
      </p:sp>
      <p:sp>
        <p:nvSpPr>
          <p:cNvPr id="63" name="テキスト ボックス 62">
            <a:extLst>
              <a:ext uri="{FF2B5EF4-FFF2-40B4-BE49-F238E27FC236}">
                <a16:creationId xmlns:a16="http://schemas.microsoft.com/office/drawing/2014/main" id="{6620D37C-42EF-BB5E-6670-E35661FE78E0}"/>
              </a:ext>
            </a:extLst>
          </p:cNvPr>
          <p:cNvSpPr txBox="1"/>
          <p:nvPr/>
        </p:nvSpPr>
        <p:spPr>
          <a:xfrm>
            <a:off x="1491148" y="5435559"/>
            <a:ext cx="2647951" cy="1015663"/>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・利用目的の制限</a:t>
            </a:r>
          </a:p>
          <a:p>
            <a:r>
              <a:rPr kumimoji="1" lang="ja-JP" altLang="en-US" sz="1200" dirty="0">
                <a:latin typeface="UD デジタル 教科書体 NP-B" panose="02020700000000000000" pitchFamily="18" charset="-128"/>
                <a:ea typeface="UD デジタル 教科書体 NP-B" panose="02020700000000000000" pitchFamily="18" charset="-128"/>
              </a:rPr>
              <a:t>・利用目的の取得時の説明</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・個人情報データの正確性の保持</a:t>
            </a:r>
          </a:p>
          <a:p>
            <a:r>
              <a:rPr kumimoji="1" lang="ja-JP" altLang="en-US" sz="1200" dirty="0">
                <a:latin typeface="UD デジタル 教科書体 NP-B" panose="02020700000000000000" pitchFamily="18" charset="-128"/>
                <a:ea typeface="UD デジタル 教科書体 NP-B" panose="02020700000000000000" pitchFamily="18" charset="-128"/>
              </a:rPr>
              <a:t>・個人情報データの安全管理</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・第三者提供の制限</a:t>
            </a:r>
          </a:p>
        </p:txBody>
      </p:sp>
      <p:sp>
        <p:nvSpPr>
          <p:cNvPr id="64" name="テキスト ボックス 63">
            <a:extLst>
              <a:ext uri="{FF2B5EF4-FFF2-40B4-BE49-F238E27FC236}">
                <a16:creationId xmlns:a16="http://schemas.microsoft.com/office/drawing/2014/main" id="{C9640CE7-0F16-7CB2-78D3-8D6224326295}"/>
              </a:ext>
            </a:extLst>
          </p:cNvPr>
          <p:cNvSpPr txBox="1"/>
          <p:nvPr/>
        </p:nvSpPr>
        <p:spPr>
          <a:xfrm>
            <a:off x="4823910" y="4557643"/>
            <a:ext cx="4042676" cy="1384995"/>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いくつかの例</a:t>
            </a:r>
          </a:p>
          <a:p>
            <a:r>
              <a:rPr kumimoji="1" lang="ja-JP" altLang="en-US" sz="1200" dirty="0">
                <a:latin typeface="UD デジタル 教科書体 NP-B" panose="02020700000000000000" pitchFamily="18" charset="-128"/>
                <a:ea typeface="UD デジタル 教科書体 NP-B" panose="02020700000000000000" pitchFamily="18" charset="-128"/>
              </a:rPr>
              <a:t>〇オプトイン方式</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オプトアウト方式</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関連する情報や広告を希望する人のみに提供する方式</a:t>
            </a:r>
          </a:p>
          <a:p>
            <a:endParaRPr kumimoji="1" lang="ja-JP" altLang="en-US"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〇 匿名加工情報</a:t>
            </a:r>
          </a:p>
          <a:p>
            <a:r>
              <a:rPr kumimoji="1" lang="ja-JP" altLang="en-US" sz="1200" dirty="0">
                <a:latin typeface="UD デジタル 教科書体 NP-B" panose="02020700000000000000" pitchFamily="18" charset="-128"/>
                <a:ea typeface="UD デジタル 教科書体 NP-B" panose="02020700000000000000" pitchFamily="18" charset="-128"/>
              </a:rPr>
              <a:t>　特定の個人が識別できないように加工されたデータ。第三者への提供が可能。</a:t>
            </a:r>
          </a:p>
        </p:txBody>
      </p:sp>
    </p:spTree>
    <p:extLst>
      <p:ext uri="{BB962C8B-B14F-4D97-AF65-F5344CB8AC3E}">
        <p14:creationId xmlns:p14="http://schemas.microsoft.com/office/powerpoint/2010/main" val="1348837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extLst>
              <p:ext uri="{D42A27DB-BD31-4B8C-83A1-F6EECF244321}">
                <p14:modId xmlns:p14="http://schemas.microsoft.com/office/powerpoint/2010/main" val="2992990731"/>
              </p:ext>
            </p:extLst>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5D85E7FB-34AE-00B7-426D-13B03E7BC0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035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78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アナログとデジタル</a:t>
            </a:r>
            <a:r>
              <a:rPr kumimoji="1" lang="en-US" altLang="ja-JP" dirty="0">
                <a:latin typeface="UD デジタル 教科書体 NP-B" panose="02020700000000000000" pitchFamily="18" charset="-128"/>
                <a:ea typeface="UD デジタル 教科書体 NP-B" panose="02020700000000000000" pitchFamily="18" charset="-128"/>
              </a:rPr>
              <a:t>/</a:t>
            </a:r>
            <a:r>
              <a:rPr kumimoji="1" lang="ja-JP" altLang="en-US" dirty="0">
                <a:latin typeface="UD デジタル 教科書体 NP-B" panose="02020700000000000000" pitchFamily="18" charset="-128"/>
                <a:ea typeface="UD デジタル 教科書体 NP-B" panose="02020700000000000000" pitchFamily="18" charset="-128"/>
              </a:rPr>
              <a:t>情報量と文字の表現</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2" y="686084"/>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アナログとデジタル</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564281" y="1814573"/>
            <a:ext cx="371281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デジタル情報の処理と特徴</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4802104" y="3985491"/>
            <a:ext cx="3942581"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ASCII</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コード表</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一部</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1" name="四角形: 角を丸くする 10">
            <a:extLst>
              <a:ext uri="{FF2B5EF4-FFF2-40B4-BE49-F238E27FC236}">
                <a16:creationId xmlns:a16="http://schemas.microsoft.com/office/drawing/2014/main" id="{9D6FDCC0-B567-2F11-0F65-CDCC36942DF5}"/>
              </a:ext>
            </a:extLst>
          </p:cNvPr>
          <p:cNvSpPr/>
          <p:nvPr/>
        </p:nvSpPr>
        <p:spPr>
          <a:xfrm>
            <a:off x="628651" y="967915"/>
            <a:ext cx="1443807" cy="73917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アナログ</a:t>
            </a:r>
            <a:b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連続データ</a:t>
            </a:r>
            <a:b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水銀体温計</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b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レコード等</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38" name="テキスト ボックス 37">
            <a:extLst>
              <a:ext uri="{FF2B5EF4-FFF2-40B4-BE49-F238E27FC236}">
                <a16:creationId xmlns:a16="http://schemas.microsoft.com/office/drawing/2014/main" id="{EE7DD218-70FA-7E7C-A143-5DE8D24E80B9}"/>
              </a:ext>
            </a:extLst>
          </p:cNvPr>
          <p:cNvSpPr txBox="1"/>
          <p:nvPr/>
        </p:nvSpPr>
        <p:spPr>
          <a:xfrm>
            <a:off x="2134449" y="936297"/>
            <a:ext cx="770904" cy="276999"/>
          </a:xfrm>
          <a:prstGeom prst="rect">
            <a:avLst/>
          </a:prstGeom>
          <a:noFill/>
        </p:spPr>
        <p:txBody>
          <a:bodyPr wrap="square" rtlCol="0">
            <a:spAutoFit/>
          </a:bodyPr>
          <a:lstStyle/>
          <a:p>
            <a:r>
              <a:rPr lang="en-US" altLang="ja-JP" sz="1200" dirty="0">
                <a:latin typeface="UD デジタル 教科書体 NK-B" panose="02020700000000000000" pitchFamily="18" charset="-128"/>
                <a:ea typeface="UD デジタル 教科書体 NK-B" panose="02020700000000000000" pitchFamily="18" charset="-128"/>
              </a:rPr>
              <a:t>AD</a:t>
            </a:r>
            <a:r>
              <a:rPr lang="ja-JP" altLang="en-US" sz="1200" dirty="0">
                <a:latin typeface="UD デジタル 教科書体 NK-B" panose="02020700000000000000" pitchFamily="18" charset="-128"/>
                <a:ea typeface="UD デジタル 教科書体 NK-B" panose="02020700000000000000" pitchFamily="18" charset="-128"/>
              </a:rPr>
              <a:t>変換</a:t>
            </a:r>
            <a:endParaRPr kumimoji="1" lang="ja-JP" altLang="en-US" sz="1200" dirty="0">
              <a:latin typeface="UD デジタル 教科書体 NK-B" panose="02020700000000000000" pitchFamily="18" charset="-128"/>
              <a:ea typeface="UD デジタル 教科書体 NK-B" panose="02020700000000000000" pitchFamily="18" charset="-128"/>
            </a:endParaRPr>
          </a:p>
        </p:txBody>
      </p:sp>
      <p:graphicFrame>
        <p:nvGraphicFramePr>
          <p:cNvPr id="54" name="表 53">
            <a:extLst>
              <a:ext uri="{FF2B5EF4-FFF2-40B4-BE49-F238E27FC236}">
                <a16:creationId xmlns:a16="http://schemas.microsoft.com/office/drawing/2014/main" id="{63F13149-9665-0ED7-B326-A1EE2DD98C6C}"/>
              </a:ext>
            </a:extLst>
          </p:cNvPr>
          <p:cNvGraphicFramePr>
            <a:graphicFrameLocks noGrp="1"/>
          </p:cNvGraphicFramePr>
          <p:nvPr>
            <p:extLst>
              <p:ext uri="{D42A27DB-BD31-4B8C-83A1-F6EECF244321}">
                <p14:modId xmlns:p14="http://schemas.microsoft.com/office/powerpoint/2010/main" val="853971624"/>
              </p:ext>
            </p:extLst>
          </p:nvPr>
        </p:nvGraphicFramePr>
        <p:xfrm>
          <a:off x="616735" y="2148516"/>
          <a:ext cx="3712811" cy="1780032"/>
        </p:xfrm>
        <a:graphic>
          <a:graphicData uri="http://schemas.openxmlformats.org/drawingml/2006/table">
            <a:tbl>
              <a:tblPr firstRow="1" bandRow="1">
                <a:tableStyleId>{5C22544A-7EE6-4342-B048-85BDC9FD1C3A}</a:tableStyleId>
              </a:tblPr>
              <a:tblGrid>
                <a:gridCol w="591370">
                  <a:extLst>
                    <a:ext uri="{9D8B030D-6E8A-4147-A177-3AD203B41FA5}">
                      <a16:colId xmlns:a16="http://schemas.microsoft.com/office/drawing/2014/main" val="1881147062"/>
                    </a:ext>
                  </a:extLst>
                </a:gridCol>
                <a:gridCol w="3121441">
                  <a:extLst>
                    <a:ext uri="{9D8B030D-6E8A-4147-A177-3AD203B41FA5}">
                      <a16:colId xmlns:a16="http://schemas.microsoft.com/office/drawing/2014/main" val="1012719575"/>
                    </a:ext>
                  </a:extLst>
                </a:gridCol>
              </a:tblGrid>
              <a:tr h="227555">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処理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268983">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複製</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簡単に複製出来て、なくならない。複製しても</a:t>
                      </a:r>
                      <a:r>
                        <a:rPr kumimoji="1" lang="ja-JP" altLang="en-US" sz="1100" b="1" dirty="0">
                          <a:solidFill>
                            <a:srgbClr val="FF0000"/>
                          </a:solidFill>
                          <a:latin typeface="UD デジタル 教科書体 NP-B" panose="02020700000000000000" pitchFamily="18" charset="-128"/>
                          <a:ea typeface="UD デジタル 教科書体 NP-B" panose="02020700000000000000" pitchFamily="18" charset="-128"/>
                        </a:rPr>
                        <a:t>ノイズ</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など劣化しない。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編集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簡単に編集、加工できる。</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統合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文字、数値、音、図、映像などを統合できる。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8531">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圧縮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その内容を壊さずにデータ量を減らすこと。必要に応じてもとに復元できる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375914"/>
                  </a:ext>
                </a:extLst>
              </a:tr>
              <a:tr h="208531">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検索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要な情報を効率よく正確にさがすことができる。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186723"/>
                  </a:ext>
                </a:extLst>
              </a:tr>
            </a:tbl>
          </a:graphicData>
        </a:graphic>
      </p:graphicFrame>
      <p:sp>
        <p:nvSpPr>
          <p:cNvPr id="64" name="テキスト ボックス 63">
            <a:extLst>
              <a:ext uri="{FF2B5EF4-FFF2-40B4-BE49-F238E27FC236}">
                <a16:creationId xmlns:a16="http://schemas.microsoft.com/office/drawing/2014/main" id="{C9640CE7-0F16-7CB2-78D3-8D6224326295}"/>
              </a:ext>
            </a:extLst>
          </p:cNvPr>
          <p:cNvSpPr txBox="1"/>
          <p:nvPr/>
        </p:nvSpPr>
        <p:spPr>
          <a:xfrm>
            <a:off x="5054104" y="1196889"/>
            <a:ext cx="1774522" cy="646331"/>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一つの</a:t>
            </a:r>
            <a:r>
              <a:rPr kumimoji="1" lang="en-US" altLang="ja-JP" sz="1200" dirty="0">
                <a:latin typeface="UD デジタル 教科書体 NP-B" panose="02020700000000000000" pitchFamily="18" charset="-128"/>
                <a:ea typeface="UD デジタル 教科書体 NP-B" panose="02020700000000000000" pitchFamily="18" charset="-128"/>
              </a:rPr>
              <a:t>ON/OFF</a:t>
            </a:r>
            <a:r>
              <a:rPr kumimoji="1" lang="ja-JP" altLang="en-US" sz="1200" dirty="0">
                <a:latin typeface="UD デジタル 教科書体 NP-B" panose="02020700000000000000" pitchFamily="18" charset="-128"/>
                <a:ea typeface="UD デジタル 教科書体 NP-B" panose="02020700000000000000" pitchFamily="18" charset="-128"/>
              </a:rPr>
              <a:t>の状態 </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ビット</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進法 </a:t>
            </a:r>
            <a:r>
              <a:rPr kumimoji="1" lang="en-US" altLang="ja-JP" sz="1200" dirty="0">
                <a:latin typeface="UD デジタル 教科書体 NP-B" panose="02020700000000000000" pitchFamily="18" charset="-128"/>
                <a:ea typeface="UD デジタル 教科書体 NP-B" panose="02020700000000000000" pitchFamily="18" charset="-128"/>
              </a:rPr>
              <a:t>ON =1, OFF 0</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3" name="四角形: 角を丸くする 2">
            <a:extLst>
              <a:ext uri="{FF2B5EF4-FFF2-40B4-BE49-F238E27FC236}">
                <a16:creationId xmlns:a16="http://schemas.microsoft.com/office/drawing/2014/main" id="{C8452526-684B-D83A-8058-AD25A2F6E3EB}"/>
              </a:ext>
            </a:extLst>
          </p:cNvPr>
          <p:cNvSpPr/>
          <p:nvPr/>
        </p:nvSpPr>
        <p:spPr>
          <a:xfrm>
            <a:off x="2937227" y="953932"/>
            <a:ext cx="1443807" cy="73917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デジタル</a:t>
            </a:r>
            <a:b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離散データ</a:t>
            </a:r>
            <a:b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デジタル体温計</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/CD</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等</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p:txBody>
      </p:sp>
      <p:cxnSp>
        <p:nvCxnSpPr>
          <p:cNvPr id="17" name="直線矢印コネクタ 16">
            <a:extLst>
              <a:ext uri="{FF2B5EF4-FFF2-40B4-BE49-F238E27FC236}">
                <a16:creationId xmlns:a16="http://schemas.microsoft.com/office/drawing/2014/main" id="{740ADF79-A658-0972-E108-94F9A6F3FA7C}"/>
              </a:ext>
            </a:extLst>
          </p:cNvPr>
          <p:cNvCxnSpPr/>
          <p:nvPr/>
        </p:nvCxnSpPr>
        <p:spPr>
          <a:xfrm>
            <a:off x="2072458" y="1181177"/>
            <a:ext cx="86476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476BD461-2B23-6ADD-1C3C-AA50D9385D52}"/>
              </a:ext>
            </a:extLst>
          </p:cNvPr>
          <p:cNvCxnSpPr>
            <a:cxnSpLocks/>
          </p:cNvCxnSpPr>
          <p:nvPr/>
        </p:nvCxnSpPr>
        <p:spPr>
          <a:xfrm flipH="1">
            <a:off x="2050028" y="1366376"/>
            <a:ext cx="88719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4E358CB0-92F8-60CD-641C-1A5FE3C92847}"/>
              </a:ext>
            </a:extLst>
          </p:cNvPr>
          <p:cNvSpPr txBox="1"/>
          <p:nvPr/>
        </p:nvSpPr>
        <p:spPr>
          <a:xfrm>
            <a:off x="2155523" y="1413075"/>
            <a:ext cx="770904" cy="276999"/>
          </a:xfrm>
          <a:prstGeom prst="rect">
            <a:avLst/>
          </a:prstGeom>
          <a:noFill/>
        </p:spPr>
        <p:txBody>
          <a:bodyPr wrap="square" rtlCol="0">
            <a:spAutoFit/>
          </a:bodyPr>
          <a:lstStyle/>
          <a:p>
            <a:r>
              <a:rPr lang="en-US" altLang="ja-JP" sz="1200" dirty="0">
                <a:latin typeface="UD デジタル 教科書体 NK-B" panose="02020700000000000000" pitchFamily="18" charset="-128"/>
                <a:ea typeface="UD デジタル 教科書体 NK-B" panose="02020700000000000000" pitchFamily="18" charset="-128"/>
              </a:rPr>
              <a:t>DA</a:t>
            </a:r>
            <a:r>
              <a:rPr lang="ja-JP" altLang="en-US" sz="1200" dirty="0">
                <a:latin typeface="UD デジタル 教科書体 NK-B" panose="02020700000000000000" pitchFamily="18" charset="-128"/>
                <a:ea typeface="UD デジタル 教科書体 NK-B" panose="02020700000000000000" pitchFamily="18" charset="-128"/>
              </a:rPr>
              <a:t>変換</a:t>
            </a:r>
            <a:endParaRPr kumimoji="1" lang="ja-JP" altLang="en-US" sz="1200" dirty="0">
              <a:latin typeface="UD デジタル 教科書体 NK-B" panose="02020700000000000000" pitchFamily="18" charset="-128"/>
              <a:ea typeface="UD デジタル 教科書体 NK-B" panose="02020700000000000000" pitchFamily="18" charset="-128"/>
            </a:endParaRPr>
          </a:p>
        </p:txBody>
      </p:sp>
      <p:sp>
        <p:nvSpPr>
          <p:cNvPr id="23" name="テキスト ボックス 22">
            <a:extLst>
              <a:ext uri="{FF2B5EF4-FFF2-40B4-BE49-F238E27FC236}">
                <a16:creationId xmlns:a16="http://schemas.microsoft.com/office/drawing/2014/main" id="{D57E5080-7C32-0273-57D0-41E53638F6D2}"/>
              </a:ext>
            </a:extLst>
          </p:cNvPr>
          <p:cNvSpPr txBox="1"/>
          <p:nvPr/>
        </p:nvSpPr>
        <p:spPr>
          <a:xfrm>
            <a:off x="4743188" y="627982"/>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ビットとバイト</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25" name="図 24">
            <a:extLst>
              <a:ext uri="{FF2B5EF4-FFF2-40B4-BE49-F238E27FC236}">
                <a16:creationId xmlns:a16="http://schemas.microsoft.com/office/drawing/2014/main" id="{BBBEC5D1-A4C7-CCE0-CF7D-42AD24CC7877}"/>
              </a:ext>
            </a:extLst>
          </p:cNvPr>
          <p:cNvPicPr>
            <a:picLocks noChangeAspect="1"/>
          </p:cNvPicPr>
          <p:nvPr/>
        </p:nvPicPr>
        <p:blipFill>
          <a:blip r:embed="rId3"/>
          <a:stretch>
            <a:fillRect/>
          </a:stretch>
        </p:blipFill>
        <p:spPr>
          <a:xfrm>
            <a:off x="5808994" y="839096"/>
            <a:ext cx="2401114" cy="405695"/>
          </a:xfrm>
          <a:prstGeom prst="rect">
            <a:avLst/>
          </a:prstGeom>
        </p:spPr>
      </p:pic>
      <p:sp>
        <p:nvSpPr>
          <p:cNvPr id="26" name="テキスト ボックス 25">
            <a:extLst>
              <a:ext uri="{FF2B5EF4-FFF2-40B4-BE49-F238E27FC236}">
                <a16:creationId xmlns:a16="http://schemas.microsoft.com/office/drawing/2014/main" id="{8E3AD3C6-94E4-7986-43D4-C5FC2E3C998B}"/>
              </a:ext>
            </a:extLst>
          </p:cNvPr>
          <p:cNvSpPr txBox="1"/>
          <p:nvPr/>
        </p:nvSpPr>
        <p:spPr>
          <a:xfrm>
            <a:off x="6828626" y="1191888"/>
            <a:ext cx="1774522" cy="461665"/>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8</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ビット </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１バイト</a:t>
            </a:r>
          </a:p>
          <a:p>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7" name="テキスト ボックス 26">
            <a:extLst>
              <a:ext uri="{FF2B5EF4-FFF2-40B4-BE49-F238E27FC236}">
                <a16:creationId xmlns:a16="http://schemas.microsoft.com/office/drawing/2014/main" id="{6A661489-2591-9249-7A55-3EF8D2951208}"/>
              </a:ext>
            </a:extLst>
          </p:cNvPr>
          <p:cNvSpPr txBox="1"/>
          <p:nvPr/>
        </p:nvSpPr>
        <p:spPr>
          <a:xfrm>
            <a:off x="4743188" y="1814573"/>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情報量の単位</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37" name="表 36">
            <a:extLst>
              <a:ext uri="{FF2B5EF4-FFF2-40B4-BE49-F238E27FC236}">
                <a16:creationId xmlns:a16="http://schemas.microsoft.com/office/drawing/2014/main" id="{A7417424-1CC1-5324-4F75-CAFA38F7BB85}"/>
              </a:ext>
            </a:extLst>
          </p:cNvPr>
          <p:cNvGraphicFramePr>
            <a:graphicFrameLocks noGrp="1"/>
          </p:cNvGraphicFramePr>
          <p:nvPr>
            <p:extLst>
              <p:ext uri="{D42A27DB-BD31-4B8C-83A1-F6EECF244321}">
                <p14:modId xmlns:p14="http://schemas.microsoft.com/office/powerpoint/2010/main" val="3382159589"/>
              </p:ext>
            </p:extLst>
          </p:nvPr>
        </p:nvGraphicFramePr>
        <p:xfrm>
          <a:off x="4571232" y="2137509"/>
          <a:ext cx="4404326" cy="1721104"/>
        </p:xfrm>
        <a:graphic>
          <a:graphicData uri="http://schemas.openxmlformats.org/drawingml/2006/table">
            <a:tbl>
              <a:tblPr firstRow="1" bandRow="1">
                <a:tableStyleId>{5C22544A-7EE6-4342-B048-85BDC9FD1C3A}</a:tableStyleId>
              </a:tblPr>
              <a:tblGrid>
                <a:gridCol w="794084">
                  <a:extLst>
                    <a:ext uri="{9D8B030D-6E8A-4147-A177-3AD203B41FA5}">
                      <a16:colId xmlns:a16="http://schemas.microsoft.com/office/drawing/2014/main" val="1881147062"/>
                    </a:ext>
                  </a:extLst>
                </a:gridCol>
                <a:gridCol w="697832">
                  <a:extLst>
                    <a:ext uri="{9D8B030D-6E8A-4147-A177-3AD203B41FA5}">
                      <a16:colId xmlns:a16="http://schemas.microsoft.com/office/drawing/2014/main" val="2215700253"/>
                    </a:ext>
                  </a:extLst>
                </a:gridCol>
                <a:gridCol w="673768">
                  <a:extLst>
                    <a:ext uri="{9D8B030D-6E8A-4147-A177-3AD203B41FA5}">
                      <a16:colId xmlns:a16="http://schemas.microsoft.com/office/drawing/2014/main" val="1012719575"/>
                    </a:ext>
                  </a:extLst>
                </a:gridCol>
                <a:gridCol w="2238642">
                  <a:extLst>
                    <a:ext uri="{9D8B030D-6E8A-4147-A177-3AD203B41FA5}">
                      <a16:colId xmlns:a16="http://schemas.microsoft.com/office/drawing/2014/main" val="519511966"/>
                    </a:ext>
                  </a:extLst>
                </a:gridCol>
              </a:tblGrid>
              <a:tr h="227555">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単位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読み方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倍率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bit(b)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ピット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Byte(B)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バイト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x8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1B = 8b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KB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キロ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1KB = 1024B(1000B)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8531">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MB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メガ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1MB = 1024KB(1000KB)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375914"/>
                  </a:ext>
                </a:extLst>
              </a:tr>
              <a:tr h="208531">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GB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ギガ</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1GB = 1024MB(1000MB)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4186723"/>
                  </a:ext>
                </a:extLst>
              </a:tr>
              <a:tr h="208531">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TB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テラ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x1024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1TB = 1024GB(1000GB)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56057122"/>
                  </a:ext>
                </a:extLst>
              </a:tr>
            </a:tbl>
          </a:graphicData>
        </a:graphic>
      </p:graphicFrame>
      <p:graphicFrame>
        <p:nvGraphicFramePr>
          <p:cNvPr id="46" name="表 45">
            <a:extLst>
              <a:ext uri="{FF2B5EF4-FFF2-40B4-BE49-F238E27FC236}">
                <a16:creationId xmlns:a16="http://schemas.microsoft.com/office/drawing/2014/main" id="{6028901D-6F26-D66F-0B07-43E952C44883}"/>
              </a:ext>
            </a:extLst>
          </p:cNvPr>
          <p:cNvGraphicFramePr>
            <a:graphicFrameLocks noGrp="1"/>
          </p:cNvGraphicFramePr>
          <p:nvPr>
            <p:extLst>
              <p:ext uri="{D42A27DB-BD31-4B8C-83A1-F6EECF244321}">
                <p14:modId xmlns:p14="http://schemas.microsoft.com/office/powerpoint/2010/main" val="280654836"/>
              </p:ext>
            </p:extLst>
          </p:nvPr>
        </p:nvGraphicFramePr>
        <p:xfrm>
          <a:off x="616735" y="4324405"/>
          <a:ext cx="4114536" cy="1991360"/>
        </p:xfrm>
        <a:graphic>
          <a:graphicData uri="http://schemas.openxmlformats.org/drawingml/2006/table">
            <a:tbl>
              <a:tblPr firstRow="1" bandRow="1">
                <a:tableStyleId>{5C22544A-7EE6-4342-B048-85BDC9FD1C3A}</a:tableStyleId>
              </a:tblPr>
              <a:tblGrid>
                <a:gridCol w="682792">
                  <a:extLst>
                    <a:ext uri="{9D8B030D-6E8A-4147-A177-3AD203B41FA5}">
                      <a16:colId xmlns:a16="http://schemas.microsoft.com/office/drawing/2014/main" val="28147832"/>
                    </a:ext>
                  </a:extLst>
                </a:gridCol>
                <a:gridCol w="806116">
                  <a:extLst>
                    <a:ext uri="{9D8B030D-6E8A-4147-A177-3AD203B41FA5}">
                      <a16:colId xmlns:a16="http://schemas.microsoft.com/office/drawing/2014/main" val="2253657569"/>
                    </a:ext>
                  </a:extLst>
                </a:gridCol>
                <a:gridCol w="733810">
                  <a:extLst>
                    <a:ext uri="{9D8B030D-6E8A-4147-A177-3AD203B41FA5}">
                      <a16:colId xmlns:a16="http://schemas.microsoft.com/office/drawing/2014/main" val="766487428"/>
                    </a:ext>
                  </a:extLst>
                </a:gridCol>
                <a:gridCol w="1891818">
                  <a:extLst>
                    <a:ext uri="{9D8B030D-6E8A-4147-A177-3AD203B41FA5}">
                      <a16:colId xmlns:a16="http://schemas.microsoft.com/office/drawing/2014/main" val="2538800040"/>
                    </a:ext>
                  </a:extLst>
                </a:gridCol>
              </a:tblGrid>
              <a:tr h="227555">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コード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サイズ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論理</a:t>
                      </a: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文字数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48318098"/>
                  </a:ext>
                </a:extLst>
              </a:tr>
              <a:tr h="219286">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ASCII</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7b/</a:t>
                      </a: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拡張</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128</a:t>
                      </a:r>
                      <a:b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(256)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英数と制御コードを表した文字コード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0493071"/>
                  </a:ext>
                </a:extLst>
              </a:tr>
              <a:tr h="171829">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シフト</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JIS</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65536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日本語の漢字などを表すための文字コード</a:t>
                      </a: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3373385"/>
                  </a:ext>
                </a:extLst>
              </a:tr>
              <a:tr h="208531">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Unicode</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世界中の文字に対して番号を割り当てて管理する方法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6359625"/>
                  </a:ext>
                </a:extLst>
              </a:tr>
              <a:tr h="208531">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UTF-8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12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Unicode</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の実現方法のひとつで最も普及している。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0019241"/>
                  </a:ext>
                </a:extLst>
              </a:tr>
            </a:tbl>
          </a:graphicData>
        </a:graphic>
      </p:graphicFrame>
      <p:sp>
        <p:nvSpPr>
          <p:cNvPr id="47" name="テキスト ボックス 46">
            <a:extLst>
              <a:ext uri="{FF2B5EF4-FFF2-40B4-BE49-F238E27FC236}">
                <a16:creationId xmlns:a16="http://schemas.microsoft.com/office/drawing/2014/main" id="{43FE96A5-852B-71DF-A0F2-0F53DA2E1183}"/>
              </a:ext>
            </a:extLst>
          </p:cNvPr>
          <p:cNvSpPr txBox="1"/>
          <p:nvPr/>
        </p:nvSpPr>
        <p:spPr>
          <a:xfrm>
            <a:off x="628651" y="3985492"/>
            <a:ext cx="394258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文字コードの例</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48" name="表 47">
            <a:extLst>
              <a:ext uri="{FF2B5EF4-FFF2-40B4-BE49-F238E27FC236}">
                <a16:creationId xmlns:a16="http://schemas.microsoft.com/office/drawing/2014/main" id="{822AC646-F32C-F6AE-59C1-05DE36361EDE}"/>
              </a:ext>
            </a:extLst>
          </p:cNvPr>
          <p:cNvGraphicFramePr>
            <a:graphicFrameLocks noGrp="1"/>
          </p:cNvGraphicFramePr>
          <p:nvPr>
            <p:extLst>
              <p:ext uri="{D42A27DB-BD31-4B8C-83A1-F6EECF244321}">
                <p14:modId xmlns:p14="http://schemas.microsoft.com/office/powerpoint/2010/main" val="66990772"/>
              </p:ext>
            </p:extLst>
          </p:nvPr>
        </p:nvGraphicFramePr>
        <p:xfrm>
          <a:off x="5085160" y="4279590"/>
          <a:ext cx="3781428" cy="2438400"/>
        </p:xfrm>
        <a:graphic>
          <a:graphicData uri="http://schemas.openxmlformats.org/drawingml/2006/table">
            <a:tbl>
              <a:tblPr firstRow="1" bandRow="1">
                <a:tableStyleId>{5C22544A-7EE6-4342-B048-85BDC9FD1C3A}</a:tableStyleId>
              </a:tblPr>
              <a:tblGrid>
                <a:gridCol w="540204">
                  <a:extLst>
                    <a:ext uri="{9D8B030D-6E8A-4147-A177-3AD203B41FA5}">
                      <a16:colId xmlns:a16="http://schemas.microsoft.com/office/drawing/2014/main" val="4080592747"/>
                    </a:ext>
                  </a:extLst>
                </a:gridCol>
                <a:gridCol w="540204">
                  <a:extLst>
                    <a:ext uri="{9D8B030D-6E8A-4147-A177-3AD203B41FA5}">
                      <a16:colId xmlns:a16="http://schemas.microsoft.com/office/drawing/2014/main" val="2789527642"/>
                    </a:ext>
                  </a:extLst>
                </a:gridCol>
                <a:gridCol w="540204">
                  <a:extLst>
                    <a:ext uri="{9D8B030D-6E8A-4147-A177-3AD203B41FA5}">
                      <a16:colId xmlns:a16="http://schemas.microsoft.com/office/drawing/2014/main" val="167793648"/>
                    </a:ext>
                  </a:extLst>
                </a:gridCol>
                <a:gridCol w="540204">
                  <a:extLst>
                    <a:ext uri="{9D8B030D-6E8A-4147-A177-3AD203B41FA5}">
                      <a16:colId xmlns:a16="http://schemas.microsoft.com/office/drawing/2014/main" val="619907537"/>
                    </a:ext>
                  </a:extLst>
                </a:gridCol>
                <a:gridCol w="540204">
                  <a:extLst>
                    <a:ext uri="{9D8B030D-6E8A-4147-A177-3AD203B41FA5}">
                      <a16:colId xmlns:a16="http://schemas.microsoft.com/office/drawing/2014/main" val="3153627680"/>
                    </a:ext>
                  </a:extLst>
                </a:gridCol>
                <a:gridCol w="540204">
                  <a:extLst>
                    <a:ext uri="{9D8B030D-6E8A-4147-A177-3AD203B41FA5}">
                      <a16:colId xmlns:a16="http://schemas.microsoft.com/office/drawing/2014/main" val="4011247460"/>
                    </a:ext>
                  </a:extLst>
                </a:gridCol>
                <a:gridCol w="540204">
                  <a:extLst>
                    <a:ext uri="{9D8B030D-6E8A-4147-A177-3AD203B41FA5}">
                      <a16:colId xmlns:a16="http://schemas.microsoft.com/office/drawing/2014/main" val="491505048"/>
                    </a:ext>
                  </a:extLst>
                </a:gridCol>
              </a:tblGrid>
              <a:tr h="0">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endParaRPr kumimoji="1" lang="ja-JP" altLang="en-US" sz="1000" b="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b="0" dirty="0">
                          <a:solidFill>
                            <a:schemeClr val="tx1"/>
                          </a:solidFill>
                          <a:latin typeface="メイリオ" panose="020B0604030504040204" pitchFamily="50" charset="-128"/>
                          <a:ea typeface="メイリオ" panose="020B0604030504040204" pitchFamily="50" charset="-128"/>
                        </a:rPr>
                        <a:t>0000</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b="0" dirty="0">
                          <a:solidFill>
                            <a:schemeClr val="tx1"/>
                          </a:solidFill>
                          <a:latin typeface="メイリオ" panose="020B0604030504040204" pitchFamily="50" charset="-128"/>
                          <a:ea typeface="メイリオ" panose="020B0604030504040204" pitchFamily="50" charset="-128"/>
                        </a:rPr>
                        <a:t>0001</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b="0" dirty="0">
                          <a:solidFill>
                            <a:schemeClr val="tx1"/>
                          </a:solidFill>
                          <a:latin typeface="メイリオ" panose="020B0604030504040204" pitchFamily="50" charset="-128"/>
                          <a:ea typeface="メイリオ" panose="020B0604030504040204" pitchFamily="50" charset="-128"/>
                        </a:rPr>
                        <a:t>0020</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a:txBody>
                    <a:bodyPr/>
                    <a:lstStyle/>
                    <a:p>
                      <a:pPr algn="ct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メイリオ" panose="020B0604030504040204" pitchFamily="50" charset="-128"/>
                          <a:ea typeface="メイリオ" panose="020B0604030504040204" pitchFamily="50" charset="-128"/>
                        </a:rPr>
                        <a:t>0111</a:t>
                      </a:r>
                      <a:endParaRPr kumimoji="1" lang="ja-JP" altLang="en-US" sz="1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39236205"/>
                  </a:ext>
                </a:extLst>
              </a:tr>
              <a:tr h="0">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0</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1</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2</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7</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1444736770"/>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0000</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0</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NUL</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DLE</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(SP)</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p</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717602456"/>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0001</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1</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SOH</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DC1</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q</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268263890"/>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0010</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2</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STX</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DC2</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r</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510002234"/>
                  </a:ext>
                </a:extLst>
              </a:tr>
              <a:tr h="0">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5732101"/>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1100</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C</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FF</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FS</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59341110"/>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1101</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D</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CR</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GS</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289146610"/>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1110</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E</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SO</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RS</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347874366"/>
                  </a:ext>
                </a:extLst>
              </a:tr>
              <a:tr h="0">
                <a:tc>
                  <a:txBody>
                    <a:bodyPr/>
                    <a:lstStyle/>
                    <a:p>
                      <a:pPr algn="ctr"/>
                      <a:r>
                        <a:rPr kumimoji="1" lang="en-US" altLang="ja-JP" sz="1000" dirty="0">
                          <a:latin typeface="メイリオ" panose="020B0604030504040204" pitchFamily="50" charset="-128"/>
                          <a:ea typeface="メイリオ" panose="020B0604030504040204" pitchFamily="50" charset="-128"/>
                        </a:rPr>
                        <a:t>1111</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F</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SI</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US</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AE3F3"/>
                    </a:solidFill>
                  </a:tcPr>
                </a:tc>
                <a:tc>
                  <a:txBody>
                    <a:bodyPr/>
                    <a:lstStyle/>
                    <a:p>
                      <a:pPr algn="ct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dirty="0">
                          <a:latin typeface="メイリオ" panose="020B0604030504040204" pitchFamily="50" charset="-128"/>
                          <a:ea typeface="メイリオ" panose="020B0604030504040204" pitchFamily="50" charset="-128"/>
                        </a:rPr>
                        <a:t>DEL</a:t>
                      </a:r>
                      <a:endParaRPr kumimoji="1" lang="ja-JP" altLang="en-US" sz="1000"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705135345"/>
                  </a:ext>
                </a:extLst>
              </a:tr>
            </a:tbl>
          </a:graphicData>
        </a:graphic>
      </p:graphicFrame>
    </p:spTree>
    <p:extLst>
      <p:ext uri="{BB962C8B-B14F-4D97-AF65-F5344CB8AC3E}">
        <p14:creationId xmlns:p14="http://schemas.microsoft.com/office/powerpoint/2010/main" val="3185569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919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表 36">
            <a:extLst>
              <a:ext uri="{FF2B5EF4-FFF2-40B4-BE49-F238E27FC236}">
                <a16:creationId xmlns:a16="http://schemas.microsoft.com/office/drawing/2014/main" id="{A7417424-1CC1-5324-4F75-CAFA38F7BB85}"/>
              </a:ext>
            </a:extLst>
          </p:cNvPr>
          <p:cNvGraphicFramePr>
            <a:graphicFrameLocks noGrp="1"/>
          </p:cNvGraphicFramePr>
          <p:nvPr>
            <p:extLst>
              <p:ext uri="{D42A27DB-BD31-4B8C-83A1-F6EECF244321}">
                <p14:modId xmlns:p14="http://schemas.microsoft.com/office/powerpoint/2010/main" val="3210662414"/>
              </p:ext>
            </p:extLst>
          </p:nvPr>
        </p:nvGraphicFramePr>
        <p:xfrm>
          <a:off x="1367373" y="966431"/>
          <a:ext cx="2554922" cy="945388"/>
        </p:xfrm>
        <a:graphic>
          <a:graphicData uri="http://schemas.openxmlformats.org/drawingml/2006/table">
            <a:tbl>
              <a:tblPr firstRow="1" bandRow="1">
                <a:tableStyleId>{5C22544A-7EE6-4342-B048-85BDC9FD1C3A}</a:tableStyleId>
              </a:tblPr>
              <a:tblGrid>
                <a:gridCol w="605657">
                  <a:extLst>
                    <a:ext uri="{9D8B030D-6E8A-4147-A177-3AD203B41FA5}">
                      <a16:colId xmlns:a16="http://schemas.microsoft.com/office/drawing/2014/main" val="1881147062"/>
                    </a:ext>
                  </a:extLst>
                </a:gridCol>
                <a:gridCol w="532245">
                  <a:extLst>
                    <a:ext uri="{9D8B030D-6E8A-4147-A177-3AD203B41FA5}">
                      <a16:colId xmlns:a16="http://schemas.microsoft.com/office/drawing/2014/main" val="2215700253"/>
                    </a:ext>
                  </a:extLst>
                </a:gridCol>
                <a:gridCol w="513891">
                  <a:extLst>
                    <a:ext uri="{9D8B030D-6E8A-4147-A177-3AD203B41FA5}">
                      <a16:colId xmlns:a16="http://schemas.microsoft.com/office/drawing/2014/main" val="1012719575"/>
                    </a:ext>
                  </a:extLst>
                </a:gridCol>
                <a:gridCol w="903129">
                  <a:extLst>
                    <a:ext uri="{9D8B030D-6E8A-4147-A177-3AD203B41FA5}">
                      <a16:colId xmlns:a16="http://schemas.microsoft.com/office/drawing/2014/main" val="2973095657"/>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en-US" altLang="ja-JP" dirty="0">
                <a:latin typeface="UD デジタル 教科書体 NP-B" panose="02020700000000000000" pitchFamily="18" charset="-128"/>
                <a:ea typeface="UD デジタル 教科書体 NP-B" panose="02020700000000000000" pitchFamily="18" charset="-128"/>
              </a:rPr>
              <a:t>n</a:t>
            </a:r>
            <a:r>
              <a:rPr kumimoji="1" lang="ja-JP" altLang="en-US" dirty="0">
                <a:latin typeface="UD デジタル 教科書体 NP-B" panose="02020700000000000000" pitchFamily="18" charset="-128"/>
                <a:ea typeface="UD デジタル 教科書体 NP-B" panose="02020700000000000000" pitchFamily="18" charset="-128"/>
              </a:rPr>
              <a:t>進法とその変換</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628652" y="613892"/>
            <a:ext cx="2732750"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n</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進法の意味</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64" name="テキスト ボックス 63">
            <a:extLst>
              <a:ext uri="{FF2B5EF4-FFF2-40B4-BE49-F238E27FC236}">
                <a16:creationId xmlns:a16="http://schemas.microsoft.com/office/drawing/2014/main" id="{C9640CE7-0F16-7CB2-78D3-8D6224326295}"/>
              </a:ext>
            </a:extLst>
          </p:cNvPr>
          <p:cNvSpPr txBox="1"/>
          <p:nvPr/>
        </p:nvSpPr>
        <p:spPr>
          <a:xfrm>
            <a:off x="628651" y="1030660"/>
            <a:ext cx="1774522" cy="646331"/>
          </a:xfrm>
          <a:prstGeom prst="rect">
            <a:avLst/>
          </a:prstGeom>
          <a:noFill/>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10</a:t>
            </a:r>
            <a:r>
              <a:rPr kumimoji="1" lang="ja-JP" altLang="en-US" sz="1200" dirty="0">
                <a:latin typeface="UD デジタル 教科書体 NP-B" panose="02020700000000000000" pitchFamily="18" charset="-128"/>
                <a:ea typeface="UD デジタル 教科書体 NP-B" panose="02020700000000000000" pitchFamily="18" charset="-128"/>
              </a:rPr>
              <a:t>進法</a:t>
            </a:r>
            <a:endParaRPr kumimoji="1" lang="en-US" altLang="ja-JP" sz="1200" dirty="0">
              <a:latin typeface="UD デジタル 教科書体 NP-B" panose="02020700000000000000" pitchFamily="18" charset="-128"/>
              <a:ea typeface="UD デジタル 教科書体 NP-B" panose="02020700000000000000" pitchFamily="18" charset="-128"/>
            </a:endParaRPr>
          </a:p>
          <a:p>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105</a:t>
            </a:r>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23" name="テキスト ボックス 22">
            <a:extLst>
              <a:ext uri="{FF2B5EF4-FFF2-40B4-BE49-F238E27FC236}">
                <a16:creationId xmlns:a16="http://schemas.microsoft.com/office/drawing/2014/main" id="{D57E5080-7C32-0273-57D0-41E53638F6D2}"/>
              </a:ext>
            </a:extLst>
          </p:cNvPr>
          <p:cNvSpPr txBox="1"/>
          <p:nvPr/>
        </p:nvSpPr>
        <p:spPr>
          <a:xfrm>
            <a:off x="4743188" y="555790"/>
            <a:ext cx="2732750"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/10</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/16</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進対応表</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7" name="テキスト ボックス 26">
            <a:extLst>
              <a:ext uri="{FF2B5EF4-FFF2-40B4-BE49-F238E27FC236}">
                <a16:creationId xmlns:a16="http://schemas.microsoft.com/office/drawing/2014/main" id="{6A661489-2591-9249-7A55-3EF8D2951208}"/>
              </a:ext>
            </a:extLst>
          </p:cNvPr>
          <p:cNvSpPr txBox="1"/>
          <p:nvPr/>
        </p:nvSpPr>
        <p:spPr>
          <a:xfrm>
            <a:off x="1778322" y="1636788"/>
            <a:ext cx="1694575"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         =</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7" name="表 6">
            <a:extLst>
              <a:ext uri="{FF2B5EF4-FFF2-40B4-BE49-F238E27FC236}">
                <a16:creationId xmlns:a16="http://schemas.microsoft.com/office/drawing/2014/main" id="{AB8BDFEB-1B90-28E8-6500-838A8BCA7626}"/>
              </a:ext>
            </a:extLst>
          </p:cNvPr>
          <p:cNvGraphicFramePr>
            <a:graphicFrameLocks noGrp="1"/>
          </p:cNvGraphicFramePr>
          <p:nvPr>
            <p:extLst>
              <p:ext uri="{D42A27DB-BD31-4B8C-83A1-F6EECF244321}">
                <p14:modId xmlns:p14="http://schemas.microsoft.com/office/powerpoint/2010/main" val="1421642270"/>
              </p:ext>
            </p:extLst>
          </p:nvPr>
        </p:nvGraphicFramePr>
        <p:xfrm>
          <a:off x="1367373" y="1987182"/>
          <a:ext cx="2518827" cy="945388"/>
        </p:xfrm>
        <a:graphic>
          <a:graphicData uri="http://schemas.openxmlformats.org/drawingml/2006/table">
            <a:tbl>
              <a:tblPr firstRow="1" bandRow="1">
                <a:tableStyleId>{5C22544A-7EE6-4342-B048-85BDC9FD1C3A}</a:tableStyleId>
              </a:tblPr>
              <a:tblGrid>
                <a:gridCol w="605657">
                  <a:extLst>
                    <a:ext uri="{9D8B030D-6E8A-4147-A177-3AD203B41FA5}">
                      <a16:colId xmlns:a16="http://schemas.microsoft.com/office/drawing/2014/main" val="1881147062"/>
                    </a:ext>
                  </a:extLst>
                </a:gridCol>
                <a:gridCol w="532245">
                  <a:extLst>
                    <a:ext uri="{9D8B030D-6E8A-4147-A177-3AD203B41FA5}">
                      <a16:colId xmlns:a16="http://schemas.microsoft.com/office/drawing/2014/main" val="2215700253"/>
                    </a:ext>
                  </a:extLst>
                </a:gridCol>
                <a:gridCol w="513891">
                  <a:extLst>
                    <a:ext uri="{9D8B030D-6E8A-4147-A177-3AD203B41FA5}">
                      <a16:colId xmlns:a16="http://schemas.microsoft.com/office/drawing/2014/main" val="1012719575"/>
                    </a:ext>
                  </a:extLst>
                </a:gridCol>
                <a:gridCol w="867034">
                  <a:extLst>
                    <a:ext uri="{9D8B030D-6E8A-4147-A177-3AD203B41FA5}">
                      <a16:colId xmlns:a16="http://schemas.microsoft.com/office/drawing/2014/main" val="2973095657"/>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256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9" name="テキスト ボックス 8">
            <a:extLst>
              <a:ext uri="{FF2B5EF4-FFF2-40B4-BE49-F238E27FC236}">
                <a16:creationId xmlns:a16="http://schemas.microsoft.com/office/drawing/2014/main" id="{58B364DD-6BD7-9A77-029B-C6669DDDB760}"/>
              </a:ext>
            </a:extLst>
          </p:cNvPr>
          <p:cNvSpPr txBox="1"/>
          <p:nvPr/>
        </p:nvSpPr>
        <p:spPr>
          <a:xfrm>
            <a:off x="628651" y="2077946"/>
            <a:ext cx="1774522" cy="646331"/>
          </a:xfrm>
          <a:prstGeom prst="rect">
            <a:avLst/>
          </a:prstGeom>
          <a:noFill/>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進法</a:t>
            </a:r>
            <a:endParaRPr kumimoji="1" lang="en-US" altLang="ja-JP" sz="1200" dirty="0">
              <a:latin typeface="UD デジタル 教科書体 NP-B" panose="02020700000000000000" pitchFamily="18" charset="-128"/>
              <a:ea typeface="UD デジタル 教科書体 NP-B" panose="02020700000000000000" pitchFamily="18" charset="-128"/>
            </a:endParaRPr>
          </a:p>
          <a:p>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069</a:t>
            </a:r>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0" name="テキスト ボックス 9">
            <a:extLst>
              <a:ext uri="{FF2B5EF4-FFF2-40B4-BE49-F238E27FC236}">
                <a16:creationId xmlns:a16="http://schemas.microsoft.com/office/drawing/2014/main" id="{2EE4202E-3E5B-CF46-5DE6-7D0149538D80}"/>
              </a:ext>
            </a:extLst>
          </p:cNvPr>
          <p:cNvSpPr txBox="1"/>
          <p:nvPr/>
        </p:nvSpPr>
        <p:spPr>
          <a:xfrm>
            <a:off x="1778322" y="2657716"/>
            <a:ext cx="1694575"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         =</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3" name="テキスト ボックス 12">
            <a:extLst>
              <a:ext uri="{FF2B5EF4-FFF2-40B4-BE49-F238E27FC236}">
                <a16:creationId xmlns:a16="http://schemas.microsoft.com/office/drawing/2014/main" id="{04F99913-58F6-A5C3-8D98-2843B9728FC9}"/>
              </a:ext>
            </a:extLst>
          </p:cNvPr>
          <p:cNvSpPr txBox="1"/>
          <p:nvPr/>
        </p:nvSpPr>
        <p:spPr>
          <a:xfrm>
            <a:off x="449115" y="3098874"/>
            <a:ext cx="1774522" cy="646331"/>
          </a:xfrm>
          <a:prstGeom prst="rect">
            <a:avLst/>
          </a:prstGeom>
          <a:noFill/>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進法</a:t>
            </a:r>
            <a:endParaRPr kumimoji="1" lang="en-US" altLang="ja-JP" sz="1200" dirty="0">
              <a:latin typeface="UD デジタル 教科書体 NP-B" panose="02020700000000000000" pitchFamily="18" charset="-128"/>
              <a:ea typeface="UD デジタル 教科書体 NP-B" panose="02020700000000000000" pitchFamily="18" charset="-128"/>
            </a:endParaRPr>
          </a:p>
          <a:p>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110 1001</a:t>
            </a:r>
            <a:endPar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4" name="テキスト ボックス 13">
            <a:extLst>
              <a:ext uri="{FF2B5EF4-FFF2-40B4-BE49-F238E27FC236}">
                <a16:creationId xmlns:a16="http://schemas.microsoft.com/office/drawing/2014/main" id="{E9E28B77-DB28-B78B-F3F3-412B72454323}"/>
              </a:ext>
            </a:extLst>
          </p:cNvPr>
          <p:cNvSpPr txBox="1"/>
          <p:nvPr/>
        </p:nvSpPr>
        <p:spPr>
          <a:xfrm>
            <a:off x="1778322" y="3684339"/>
            <a:ext cx="3804332"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         +         +       +         +       =</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15" name="表 14">
            <a:extLst>
              <a:ext uri="{FF2B5EF4-FFF2-40B4-BE49-F238E27FC236}">
                <a16:creationId xmlns:a16="http://schemas.microsoft.com/office/drawing/2014/main" id="{92FA44D5-489F-478B-93DE-B68FE1239468}"/>
              </a:ext>
            </a:extLst>
          </p:cNvPr>
          <p:cNvGraphicFramePr>
            <a:graphicFrameLocks noGrp="1"/>
          </p:cNvGraphicFramePr>
          <p:nvPr>
            <p:extLst>
              <p:ext uri="{D42A27DB-BD31-4B8C-83A1-F6EECF244321}">
                <p14:modId xmlns:p14="http://schemas.microsoft.com/office/powerpoint/2010/main" val="1275773234"/>
              </p:ext>
            </p:extLst>
          </p:nvPr>
        </p:nvGraphicFramePr>
        <p:xfrm>
          <a:off x="4854682" y="832789"/>
          <a:ext cx="4003040" cy="2836164"/>
        </p:xfrm>
        <a:graphic>
          <a:graphicData uri="http://schemas.openxmlformats.org/drawingml/2006/table">
            <a:tbl>
              <a:tblPr firstRow="1" bandRow="1">
                <a:tableStyleId>{5C22544A-7EE6-4342-B048-85BDC9FD1C3A}</a:tableStyleId>
              </a:tblPr>
              <a:tblGrid>
                <a:gridCol w="655781">
                  <a:extLst>
                    <a:ext uri="{9D8B030D-6E8A-4147-A177-3AD203B41FA5}">
                      <a16:colId xmlns:a16="http://schemas.microsoft.com/office/drawing/2014/main" val="1881147062"/>
                    </a:ext>
                  </a:extLst>
                </a:gridCol>
                <a:gridCol w="709863">
                  <a:extLst>
                    <a:ext uri="{9D8B030D-6E8A-4147-A177-3AD203B41FA5}">
                      <a16:colId xmlns:a16="http://schemas.microsoft.com/office/drawing/2014/main" val="2215700253"/>
                    </a:ext>
                  </a:extLst>
                </a:gridCol>
                <a:gridCol w="613611">
                  <a:extLst>
                    <a:ext uri="{9D8B030D-6E8A-4147-A177-3AD203B41FA5}">
                      <a16:colId xmlns:a16="http://schemas.microsoft.com/office/drawing/2014/main" val="1012719575"/>
                    </a:ext>
                  </a:extLst>
                </a:gridCol>
                <a:gridCol w="577516">
                  <a:extLst>
                    <a:ext uri="{9D8B030D-6E8A-4147-A177-3AD203B41FA5}">
                      <a16:colId xmlns:a16="http://schemas.microsoft.com/office/drawing/2014/main" val="2973095657"/>
                    </a:ext>
                  </a:extLst>
                </a:gridCol>
                <a:gridCol w="802102">
                  <a:extLst>
                    <a:ext uri="{9D8B030D-6E8A-4147-A177-3AD203B41FA5}">
                      <a16:colId xmlns:a16="http://schemas.microsoft.com/office/drawing/2014/main" val="4022840730"/>
                    </a:ext>
                  </a:extLst>
                </a:gridCol>
                <a:gridCol w="644167">
                  <a:extLst>
                    <a:ext uri="{9D8B030D-6E8A-4147-A177-3AD203B41FA5}">
                      <a16:colId xmlns:a16="http://schemas.microsoft.com/office/drawing/2014/main" val="83894203"/>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56384655"/>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0001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0972098"/>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A</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6639397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0011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B</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8585074"/>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C</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0101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E</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0111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7</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F</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3772800"/>
                  </a:ext>
                </a:extLst>
              </a:tr>
              <a:tr h="208531">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8308972"/>
                  </a:ext>
                </a:extLst>
              </a:tr>
              <a:tr h="208531">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11111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1F</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553134"/>
                  </a:ext>
                </a:extLst>
              </a:tr>
              <a:tr h="208531">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100000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36265236"/>
                  </a:ext>
                </a:extLst>
              </a:tr>
            </a:tbl>
          </a:graphicData>
        </a:graphic>
      </p:graphicFrame>
      <p:sp>
        <p:nvSpPr>
          <p:cNvPr id="16" name="テキスト ボックス 15">
            <a:extLst>
              <a:ext uri="{FF2B5EF4-FFF2-40B4-BE49-F238E27FC236}">
                <a16:creationId xmlns:a16="http://schemas.microsoft.com/office/drawing/2014/main" id="{6EAC7C31-5708-F504-4C0D-65493E6691DE}"/>
              </a:ext>
            </a:extLst>
          </p:cNvPr>
          <p:cNvSpPr txBox="1"/>
          <p:nvPr/>
        </p:nvSpPr>
        <p:spPr>
          <a:xfrm>
            <a:off x="628652" y="4052976"/>
            <a:ext cx="4412580"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n</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進法の変換</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いろいろ方法があるなかの例</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19" name="表 18">
            <a:extLst>
              <a:ext uri="{FF2B5EF4-FFF2-40B4-BE49-F238E27FC236}">
                <a16:creationId xmlns:a16="http://schemas.microsoft.com/office/drawing/2014/main" id="{92ECC34A-4275-7DFF-23C0-5534E0F2B251}"/>
              </a:ext>
            </a:extLst>
          </p:cNvPr>
          <p:cNvGraphicFramePr>
            <a:graphicFrameLocks noGrp="1"/>
          </p:cNvGraphicFramePr>
          <p:nvPr>
            <p:extLst>
              <p:ext uri="{D42A27DB-BD31-4B8C-83A1-F6EECF244321}">
                <p14:modId xmlns:p14="http://schemas.microsoft.com/office/powerpoint/2010/main" val="881749018"/>
              </p:ext>
            </p:extLst>
          </p:nvPr>
        </p:nvGraphicFramePr>
        <p:xfrm>
          <a:off x="872079" y="5145742"/>
          <a:ext cx="4354296" cy="472694"/>
        </p:xfrm>
        <a:graphic>
          <a:graphicData uri="http://schemas.openxmlformats.org/drawingml/2006/table">
            <a:tbl>
              <a:tblPr firstRow="1" bandRow="1">
                <a:tableStyleId>{5C22544A-7EE6-4342-B048-85BDC9FD1C3A}</a:tableStyleId>
              </a:tblPr>
              <a:tblGrid>
                <a:gridCol w="717956">
                  <a:extLst>
                    <a:ext uri="{9D8B030D-6E8A-4147-A177-3AD203B41FA5}">
                      <a16:colId xmlns:a16="http://schemas.microsoft.com/office/drawing/2014/main" val="2873507971"/>
                    </a:ext>
                  </a:extLst>
                </a:gridCol>
                <a:gridCol w="510633">
                  <a:extLst>
                    <a:ext uri="{9D8B030D-6E8A-4147-A177-3AD203B41FA5}">
                      <a16:colId xmlns:a16="http://schemas.microsoft.com/office/drawing/2014/main" val="1631209699"/>
                    </a:ext>
                  </a:extLst>
                </a:gridCol>
                <a:gridCol w="510633">
                  <a:extLst>
                    <a:ext uri="{9D8B030D-6E8A-4147-A177-3AD203B41FA5}">
                      <a16:colId xmlns:a16="http://schemas.microsoft.com/office/drawing/2014/main" val="1881147062"/>
                    </a:ext>
                  </a:extLst>
                </a:gridCol>
                <a:gridCol w="448739">
                  <a:extLst>
                    <a:ext uri="{9D8B030D-6E8A-4147-A177-3AD203B41FA5}">
                      <a16:colId xmlns:a16="http://schemas.microsoft.com/office/drawing/2014/main" val="2215700253"/>
                    </a:ext>
                  </a:extLst>
                </a:gridCol>
                <a:gridCol w="433267">
                  <a:extLst>
                    <a:ext uri="{9D8B030D-6E8A-4147-A177-3AD203B41FA5}">
                      <a16:colId xmlns:a16="http://schemas.microsoft.com/office/drawing/2014/main" val="1012719575"/>
                    </a:ext>
                  </a:extLst>
                </a:gridCol>
                <a:gridCol w="433267">
                  <a:extLst>
                    <a:ext uri="{9D8B030D-6E8A-4147-A177-3AD203B41FA5}">
                      <a16:colId xmlns:a16="http://schemas.microsoft.com/office/drawing/2014/main" val="2973095657"/>
                    </a:ext>
                  </a:extLst>
                </a:gridCol>
                <a:gridCol w="433267">
                  <a:extLst>
                    <a:ext uri="{9D8B030D-6E8A-4147-A177-3AD203B41FA5}">
                      <a16:colId xmlns:a16="http://schemas.microsoft.com/office/drawing/2014/main" val="483004145"/>
                    </a:ext>
                  </a:extLst>
                </a:gridCol>
                <a:gridCol w="433267">
                  <a:extLst>
                    <a:ext uri="{9D8B030D-6E8A-4147-A177-3AD203B41FA5}">
                      <a16:colId xmlns:a16="http://schemas.microsoft.com/office/drawing/2014/main" val="2233182869"/>
                    </a:ext>
                  </a:extLst>
                </a:gridCol>
                <a:gridCol w="433267">
                  <a:extLst>
                    <a:ext uri="{9D8B030D-6E8A-4147-A177-3AD203B41FA5}">
                      <a16:colId xmlns:a16="http://schemas.microsoft.com/office/drawing/2014/main" val="1923508388"/>
                    </a:ext>
                  </a:extLst>
                </a:gridCol>
              </a:tblGrid>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rPr>
                        <a:t>進数</a:t>
                      </a:r>
                      <a:endPar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進数</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gridSpan="4">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9</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hMerge="1">
                  <a:txBody>
                    <a:bodyPr/>
                    <a:lstStyle/>
                    <a:p>
                      <a:endParaRPr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20" name="テキスト ボックス 19">
            <a:extLst>
              <a:ext uri="{FF2B5EF4-FFF2-40B4-BE49-F238E27FC236}">
                <a16:creationId xmlns:a16="http://schemas.microsoft.com/office/drawing/2014/main" id="{6814D581-0468-C694-AF3E-C7C3CE382366}"/>
              </a:ext>
            </a:extLst>
          </p:cNvPr>
          <p:cNvSpPr txBox="1"/>
          <p:nvPr/>
        </p:nvSpPr>
        <p:spPr>
          <a:xfrm>
            <a:off x="803032" y="4302034"/>
            <a:ext cx="5200726" cy="830997"/>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〇</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&lt;&gt;16</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b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進数の</a:t>
            </a:r>
            <a:r>
              <a:rPr kumimoji="1" lang="en-US" altLang="ja-JP" sz="1200" dirty="0">
                <a:latin typeface="UD デジタル 教科書体 NP-B" panose="02020700000000000000" pitchFamily="18" charset="-128"/>
                <a:ea typeface="UD デジタル 教科書体 NP-B" panose="02020700000000000000" pitchFamily="18" charset="-128"/>
              </a:rPr>
              <a:t>4</a:t>
            </a:r>
            <a:r>
              <a:rPr kumimoji="1" lang="ja-JP" altLang="en-US" sz="1200" dirty="0">
                <a:latin typeface="UD デジタル 教科書体 NP-B" panose="02020700000000000000" pitchFamily="18" charset="-128"/>
                <a:ea typeface="UD デジタル 教科書体 NP-B" panose="02020700000000000000" pitchFamily="18" charset="-128"/>
              </a:rPr>
              <a:t>桁が</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進数の</a:t>
            </a:r>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桁に対応するため。</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進数 </a:t>
            </a:r>
            <a:r>
              <a:rPr kumimoji="1" lang="en-US" altLang="ja-JP" sz="1200" dirty="0">
                <a:latin typeface="UD デジタル 教科書体 NP-B" panose="02020700000000000000" pitchFamily="18" charset="-128"/>
                <a:ea typeface="UD デジタル 教科書体 NP-B" panose="02020700000000000000" pitchFamily="18" charset="-128"/>
              </a:rPr>
              <a:t>&gt; 16</a:t>
            </a:r>
            <a:r>
              <a:rPr kumimoji="1" lang="ja-JP" altLang="en-US" sz="1200" dirty="0">
                <a:latin typeface="UD デジタル 教科書体 NP-B" panose="02020700000000000000" pitchFamily="18" charset="-128"/>
                <a:ea typeface="UD デジタル 教科書体 NP-B" panose="02020700000000000000" pitchFamily="18" charset="-128"/>
              </a:rPr>
              <a:t>進数 </a:t>
            </a:r>
            <a:r>
              <a:rPr kumimoji="1" lang="en-US" altLang="ja-JP" sz="1200" dirty="0">
                <a:latin typeface="UD デジタル 教科書体 NP-B" panose="02020700000000000000" pitchFamily="18" charset="-128"/>
                <a:ea typeface="UD デジタル 教科書体 NP-B" panose="02020700000000000000" pitchFamily="18" charset="-128"/>
              </a:rPr>
              <a:t>: 2</a:t>
            </a:r>
            <a:r>
              <a:rPr kumimoji="1" lang="ja-JP" altLang="en-US" sz="1200" dirty="0">
                <a:latin typeface="UD デジタル 教科書体 NP-B" panose="02020700000000000000" pitchFamily="18" charset="-128"/>
                <a:ea typeface="UD デジタル 教科書体 NP-B" panose="02020700000000000000" pitchFamily="18" charset="-128"/>
              </a:rPr>
              <a:t>進数を</a:t>
            </a:r>
            <a:r>
              <a:rPr kumimoji="1" lang="en-US" altLang="ja-JP" sz="1200" dirty="0">
                <a:latin typeface="UD デジタル 教科書体 NP-B" panose="02020700000000000000" pitchFamily="18" charset="-128"/>
                <a:ea typeface="UD デジタル 教科書体 NP-B" panose="02020700000000000000" pitchFamily="18" charset="-128"/>
              </a:rPr>
              <a:t>4</a:t>
            </a:r>
            <a:r>
              <a:rPr kumimoji="1" lang="ja-JP" altLang="en-US" sz="1200" dirty="0">
                <a:latin typeface="UD デジタル 教科書体 NP-B" panose="02020700000000000000" pitchFamily="18" charset="-128"/>
                <a:ea typeface="UD デジタル 教科書体 NP-B" panose="02020700000000000000" pitchFamily="18" charset="-128"/>
              </a:rPr>
              <a:t>桁に区切り対応する</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進数にする。</a:t>
            </a:r>
          </a:p>
          <a:p>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進数 </a:t>
            </a:r>
            <a:r>
              <a:rPr kumimoji="1" lang="en-US" altLang="ja-JP" sz="1200" dirty="0">
                <a:latin typeface="UD デジタル 教科書体 NP-B" panose="02020700000000000000" pitchFamily="18" charset="-128"/>
                <a:ea typeface="UD デジタル 教科書体 NP-B" panose="02020700000000000000" pitchFamily="18" charset="-128"/>
              </a:rPr>
              <a:t>&gt; 2</a:t>
            </a:r>
            <a:r>
              <a:rPr kumimoji="1" lang="ja-JP" altLang="en-US" sz="1200" dirty="0">
                <a:latin typeface="UD デジタル 教科書体 NP-B" panose="02020700000000000000" pitchFamily="18" charset="-128"/>
                <a:ea typeface="UD デジタル 教科書体 NP-B" panose="02020700000000000000" pitchFamily="18" charset="-128"/>
              </a:rPr>
              <a:t>進数</a:t>
            </a:r>
            <a:r>
              <a:rPr kumimoji="1" lang="en-US" altLang="ja-JP" sz="1200" dirty="0">
                <a:latin typeface="UD デジタル 教科書体 NP-B" panose="02020700000000000000" pitchFamily="18" charset="-128"/>
                <a:ea typeface="UD デジタル 教科書体 NP-B" panose="02020700000000000000" pitchFamily="18" charset="-128"/>
              </a:rPr>
              <a:t>: 16</a:t>
            </a:r>
            <a:r>
              <a:rPr kumimoji="1" lang="ja-JP" altLang="en-US" sz="1200" dirty="0">
                <a:latin typeface="UD デジタル 教科書体 NP-B" panose="02020700000000000000" pitchFamily="18" charset="-128"/>
                <a:ea typeface="UD デジタル 教科書体 NP-B" panose="02020700000000000000" pitchFamily="18" charset="-128"/>
              </a:rPr>
              <a:t>数の</a:t>
            </a:r>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桁をそれぞれ</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進数に直してくっつける。</a:t>
            </a:r>
          </a:p>
        </p:txBody>
      </p:sp>
      <p:graphicFrame>
        <p:nvGraphicFramePr>
          <p:cNvPr id="12" name="表 11">
            <a:extLst>
              <a:ext uri="{FF2B5EF4-FFF2-40B4-BE49-F238E27FC236}">
                <a16:creationId xmlns:a16="http://schemas.microsoft.com/office/drawing/2014/main" id="{EFE69D0B-3797-44DA-861C-2C6497987863}"/>
              </a:ext>
            </a:extLst>
          </p:cNvPr>
          <p:cNvGraphicFramePr>
            <a:graphicFrameLocks noGrp="1"/>
          </p:cNvGraphicFramePr>
          <p:nvPr>
            <p:extLst>
              <p:ext uri="{D42A27DB-BD31-4B8C-83A1-F6EECF244321}">
                <p14:modId xmlns:p14="http://schemas.microsoft.com/office/powerpoint/2010/main" val="744307460"/>
              </p:ext>
            </p:extLst>
          </p:nvPr>
        </p:nvGraphicFramePr>
        <p:xfrm>
          <a:off x="1351275" y="3020079"/>
          <a:ext cx="4604357" cy="945388"/>
        </p:xfrm>
        <a:graphic>
          <a:graphicData uri="http://schemas.openxmlformats.org/drawingml/2006/table">
            <a:tbl>
              <a:tblPr firstRow="1" bandRow="1">
                <a:tableStyleId>{5C22544A-7EE6-4342-B048-85BDC9FD1C3A}</a:tableStyleId>
              </a:tblPr>
              <a:tblGrid>
                <a:gridCol w="604799">
                  <a:extLst>
                    <a:ext uri="{9D8B030D-6E8A-4147-A177-3AD203B41FA5}">
                      <a16:colId xmlns:a16="http://schemas.microsoft.com/office/drawing/2014/main" val="1881147062"/>
                    </a:ext>
                  </a:extLst>
                </a:gridCol>
                <a:gridCol w="531492">
                  <a:extLst>
                    <a:ext uri="{9D8B030D-6E8A-4147-A177-3AD203B41FA5}">
                      <a16:colId xmlns:a16="http://schemas.microsoft.com/office/drawing/2014/main" val="2215700253"/>
                    </a:ext>
                  </a:extLst>
                </a:gridCol>
                <a:gridCol w="513165">
                  <a:extLst>
                    <a:ext uri="{9D8B030D-6E8A-4147-A177-3AD203B41FA5}">
                      <a16:colId xmlns:a16="http://schemas.microsoft.com/office/drawing/2014/main" val="1012719575"/>
                    </a:ext>
                  </a:extLst>
                </a:gridCol>
                <a:gridCol w="513165">
                  <a:extLst>
                    <a:ext uri="{9D8B030D-6E8A-4147-A177-3AD203B41FA5}">
                      <a16:colId xmlns:a16="http://schemas.microsoft.com/office/drawing/2014/main" val="2973095657"/>
                    </a:ext>
                  </a:extLst>
                </a:gridCol>
                <a:gridCol w="513165">
                  <a:extLst>
                    <a:ext uri="{9D8B030D-6E8A-4147-A177-3AD203B41FA5}">
                      <a16:colId xmlns:a16="http://schemas.microsoft.com/office/drawing/2014/main" val="483004145"/>
                    </a:ext>
                  </a:extLst>
                </a:gridCol>
                <a:gridCol w="513165">
                  <a:extLst>
                    <a:ext uri="{9D8B030D-6E8A-4147-A177-3AD203B41FA5}">
                      <a16:colId xmlns:a16="http://schemas.microsoft.com/office/drawing/2014/main" val="2233182869"/>
                    </a:ext>
                  </a:extLst>
                </a:gridCol>
                <a:gridCol w="513165">
                  <a:extLst>
                    <a:ext uri="{9D8B030D-6E8A-4147-A177-3AD203B41FA5}">
                      <a16:colId xmlns:a16="http://schemas.microsoft.com/office/drawing/2014/main" val="1923508388"/>
                    </a:ext>
                  </a:extLst>
                </a:gridCol>
                <a:gridCol w="902241">
                  <a:extLst>
                    <a:ext uri="{9D8B030D-6E8A-4147-A177-3AD203B41FA5}">
                      <a16:colId xmlns:a16="http://schemas.microsoft.com/office/drawing/2014/main" val="3694459819"/>
                    </a:ext>
                  </a:extLst>
                </a:gridCol>
              </a:tblGrid>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6</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5</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3</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en-US" altLang="ja-JP" sz="1100" b="0" baseline="3000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endParaRPr kumimoji="1" lang="ja-JP" altLang="en-US" sz="1100" b="0" baseline="300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82027883"/>
                  </a:ext>
                </a:extLst>
              </a:tr>
              <a:tr h="0">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16</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位の重み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171829">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ts val="1100"/>
                        </a:lnSpc>
                        <a:spcBef>
                          <a:spcPts val="0"/>
                        </a:spcBef>
                        <a:spcAft>
                          <a:spcPts val="0"/>
                        </a:spcAft>
                        <a:buClrTx/>
                        <a:buSzTx/>
                        <a:buFontTx/>
                        <a:buNone/>
                        <a:tabLst/>
                        <a:defRPr/>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rgbClr val="FF0000"/>
                          </a:solidFill>
                          <a:latin typeface="UD デジタル 教科書体 NP-B" panose="02020700000000000000" pitchFamily="18" charset="-128"/>
                          <a:ea typeface="UD デジタル 教科書体 NP-B" panose="02020700000000000000" pitchFamily="18" charset="-128"/>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endPar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8531">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64</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32</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8</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0</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100"/>
                        </a:lnSpc>
                      </a:pP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105</a:t>
                      </a:r>
                      <a:endPar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bl>
          </a:graphicData>
        </a:graphic>
      </p:graphicFrame>
      <p:sp>
        <p:nvSpPr>
          <p:cNvPr id="21" name="テキスト ボックス 20">
            <a:extLst>
              <a:ext uri="{FF2B5EF4-FFF2-40B4-BE49-F238E27FC236}">
                <a16:creationId xmlns:a16="http://schemas.microsoft.com/office/drawing/2014/main" id="{B1390007-619A-19DE-09C1-2C50B6175F0F}"/>
              </a:ext>
            </a:extLst>
          </p:cNvPr>
          <p:cNvSpPr txBox="1"/>
          <p:nvPr/>
        </p:nvSpPr>
        <p:spPr>
          <a:xfrm>
            <a:off x="778970" y="5644393"/>
            <a:ext cx="5200726" cy="120032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〇</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　</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&gt; 10</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b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n</a:t>
            </a:r>
            <a:r>
              <a:rPr kumimoji="1" lang="ja-JP" altLang="en-US" sz="1200" dirty="0">
                <a:latin typeface="UD デジタル 教科書体 NP-B" panose="02020700000000000000" pitchFamily="18" charset="-128"/>
                <a:ea typeface="UD デジタル 教科書体 NP-B" panose="02020700000000000000" pitchFamily="18" charset="-128"/>
              </a:rPr>
              <a:t>進法の意味で示した、</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進数の各桁の重みを掛けた数値を合計して</a:t>
            </a:r>
          </a:p>
          <a:p>
            <a:r>
              <a:rPr kumimoji="1" lang="en-US" altLang="ja-JP" sz="1200" dirty="0">
                <a:latin typeface="UD デジタル 教科書体 NP-B" panose="02020700000000000000" pitchFamily="18" charset="-128"/>
                <a:ea typeface="UD デジタル 教科書体 NP-B" panose="02020700000000000000" pitchFamily="18" charset="-128"/>
              </a:rPr>
              <a:t>10</a:t>
            </a:r>
            <a:r>
              <a:rPr kumimoji="1" lang="ja-JP" altLang="en-US" sz="1200" dirty="0">
                <a:latin typeface="UD デジタル 教科書体 NP-B" panose="02020700000000000000" pitchFamily="18" charset="-128"/>
                <a:ea typeface="UD デジタル 教科書体 NP-B" panose="02020700000000000000" pitchFamily="18" charset="-128"/>
              </a:rPr>
              <a:t>進数を計算する。</a:t>
            </a:r>
          </a:p>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〇</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16</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 </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&gt; 10</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b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n</a:t>
            </a:r>
            <a:r>
              <a:rPr kumimoji="1" lang="ja-JP" altLang="en-US" sz="1200" dirty="0">
                <a:latin typeface="UD デジタル 教科書体 NP-B" panose="02020700000000000000" pitchFamily="18" charset="-128"/>
                <a:ea typeface="UD デジタル 教科書体 NP-B" panose="02020700000000000000" pitchFamily="18" charset="-128"/>
              </a:rPr>
              <a:t>進法の意味で示した、</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進数の各桁の重みを掛けた数値を合計して</a:t>
            </a:r>
            <a:r>
              <a:rPr kumimoji="1" lang="en-US" altLang="ja-JP" sz="1200" dirty="0">
                <a:latin typeface="UD デジタル 教科書体 NP-B" panose="02020700000000000000" pitchFamily="18" charset="-128"/>
                <a:ea typeface="UD デジタル 教科書体 NP-B" panose="02020700000000000000" pitchFamily="18" charset="-128"/>
              </a:rPr>
              <a:t>10</a:t>
            </a:r>
            <a:r>
              <a:rPr kumimoji="1" lang="ja-JP" altLang="en-US" sz="1200" dirty="0">
                <a:latin typeface="UD デジタル 教科書体 NP-B" panose="02020700000000000000" pitchFamily="18" charset="-128"/>
                <a:ea typeface="UD デジタル 教科書体 NP-B" panose="02020700000000000000" pitchFamily="18" charset="-128"/>
              </a:rPr>
              <a:t>進数を計算する。</a:t>
            </a:r>
          </a:p>
        </p:txBody>
      </p:sp>
      <p:sp>
        <p:nvSpPr>
          <p:cNvPr id="24" name="テキスト ボックス 23">
            <a:extLst>
              <a:ext uri="{FF2B5EF4-FFF2-40B4-BE49-F238E27FC236}">
                <a16:creationId xmlns:a16="http://schemas.microsoft.com/office/drawing/2014/main" id="{6C8AB1B5-F502-1116-268F-E466505CF20E}"/>
              </a:ext>
            </a:extLst>
          </p:cNvPr>
          <p:cNvSpPr txBox="1"/>
          <p:nvPr/>
        </p:nvSpPr>
        <p:spPr>
          <a:xfrm>
            <a:off x="5782600" y="4129651"/>
            <a:ext cx="2931021" cy="1938992"/>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〇</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10</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　</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&gt; 16</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b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n</a:t>
            </a:r>
            <a:r>
              <a:rPr kumimoji="1" lang="ja-JP" altLang="en-US" sz="1200" dirty="0">
                <a:latin typeface="UD デジタル 教科書体 NP-B" panose="02020700000000000000" pitchFamily="18" charset="-128"/>
                <a:ea typeface="UD デジタル 教科書体 NP-B" panose="02020700000000000000" pitchFamily="18" charset="-128"/>
              </a:rPr>
              <a:t>進法の意味で示した、</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進数の各桁の重みで割った数を並べて、</a:t>
            </a:r>
            <a:r>
              <a:rPr kumimoji="1" lang="en-US" altLang="ja-JP" sz="1200" dirty="0">
                <a:latin typeface="UD デジタル 教科書体 NP-B" panose="02020700000000000000" pitchFamily="18" charset="-128"/>
                <a:ea typeface="UD デジタル 教科書体 NP-B" panose="02020700000000000000" pitchFamily="18" charset="-128"/>
              </a:rPr>
              <a:t>10</a:t>
            </a:r>
            <a:r>
              <a:rPr kumimoji="1" lang="ja-JP" altLang="en-US" sz="1200" dirty="0">
                <a:latin typeface="UD デジタル 教科書体 NP-B" panose="02020700000000000000" pitchFamily="18" charset="-128"/>
                <a:ea typeface="UD デジタル 教科書体 NP-B" panose="02020700000000000000" pitchFamily="18" charset="-128"/>
              </a:rPr>
              <a:t>進数とする。</a:t>
            </a:r>
            <a:r>
              <a:rPr kumimoji="1" lang="en-US" altLang="ja-JP" sz="1200" dirty="0">
                <a:latin typeface="UD デジタル 教科書体 NP-B" panose="02020700000000000000" pitchFamily="18" charset="-128"/>
                <a:ea typeface="UD デジタル 教科書体 NP-B" panose="02020700000000000000" pitchFamily="18" charset="-128"/>
              </a:rPr>
              <a:t>256</a:t>
            </a:r>
            <a:r>
              <a:rPr kumimoji="1" lang="ja-JP" altLang="en-US" sz="1200" dirty="0">
                <a:latin typeface="UD デジタル 教科書体 NP-B" panose="02020700000000000000" pitchFamily="18" charset="-128"/>
                <a:ea typeface="UD デジタル 教科書体 NP-B" panose="02020700000000000000" pitchFamily="18" charset="-128"/>
              </a:rPr>
              <a:t>の上の桁は</a:t>
            </a:r>
            <a:r>
              <a:rPr kumimoji="1" lang="en-US" altLang="ja-JP" sz="1200" dirty="0">
                <a:latin typeface="UD デジタル 教科書体 NP-B" panose="02020700000000000000" pitchFamily="18" charset="-128"/>
                <a:ea typeface="UD デジタル 教科書体 NP-B" panose="02020700000000000000" pitchFamily="18" charset="-128"/>
              </a:rPr>
              <a:t>4096</a:t>
            </a:r>
            <a:endParaRPr kumimoji="1" lang="ja-JP" altLang="en-US"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〇</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10</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 </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&gt; (16</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&gt; 2</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進法</a:t>
            </a:r>
            <a:b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10</a:t>
            </a:r>
            <a:r>
              <a:rPr kumimoji="1" lang="ja-JP" altLang="en-US" sz="1200" dirty="0">
                <a:latin typeface="UD デジタル 教科書体 NP-B" panose="02020700000000000000" pitchFamily="18" charset="-128"/>
                <a:ea typeface="UD デジタル 教科書体 NP-B" panose="02020700000000000000" pitchFamily="18" charset="-128"/>
              </a:rPr>
              <a:t>進法</a:t>
            </a:r>
            <a:r>
              <a:rPr kumimoji="1" lang="en-US" altLang="ja-JP" sz="1200" dirty="0">
                <a:latin typeface="UD デジタル 教科書体 NP-B" panose="02020700000000000000" pitchFamily="18" charset="-128"/>
                <a:ea typeface="UD デジタル 教科書体 NP-B" panose="02020700000000000000" pitchFamily="18" charset="-128"/>
              </a:rPr>
              <a:t>&gt;16</a:t>
            </a:r>
            <a:r>
              <a:rPr kumimoji="1" lang="ja-JP" altLang="en-US" sz="1200" dirty="0">
                <a:latin typeface="UD デジタル 教科書体 NP-B" panose="02020700000000000000" pitchFamily="18" charset="-128"/>
                <a:ea typeface="UD デジタル 教科書体 NP-B" panose="02020700000000000000" pitchFamily="18" charset="-128"/>
              </a:rPr>
              <a:t>進法で示した方法でいったん</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進数に変換したあと、</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進数に変換する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教科などでは</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で割っていく方法が一般的であるが計算ミスが多くなる</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42034874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254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音のデジタル化</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873062" y="584102"/>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標本化・量子化・符号化</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857213" y="3820772"/>
            <a:ext cx="371281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音のデジタル化のデータ量の計算</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7" name="表 6">
            <a:extLst>
              <a:ext uri="{FF2B5EF4-FFF2-40B4-BE49-F238E27FC236}">
                <a16:creationId xmlns:a16="http://schemas.microsoft.com/office/drawing/2014/main" id="{5A9A935D-DFB0-F953-E110-C2447FDDB087}"/>
              </a:ext>
            </a:extLst>
          </p:cNvPr>
          <p:cNvGraphicFramePr>
            <a:graphicFrameLocks noGrp="1"/>
          </p:cNvGraphicFramePr>
          <p:nvPr>
            <p:extLst>
              <p:ext uri="{D42A27DB-BD31-4B8C-83A1-F6EECF244321}">
                <p14:modId xmlns:p14="http://schemas.microsoft.com/office/powerpoint/2010/main" val="2276645305"/>
              </p:ext>
            </p:extLst>
          </p:nvPr>
        </p:nvGraphicFramePr>
        <p:xfrm>
          <a:off x="719099" y="912368"/>
          <a:ext cx="2211190" cy="1668450"/>
        </p:xfrm>
        <a:graphic>
          <a:graphicData uri="http://schemas.openxmlformats.org/drawingml/2006/table">
            <a:tbl>
              <a:tblPr firstRow="1" bandRow="1">
                <a:tableStyleId>{5C22544A-7EE6-4342-B048-85BDC9FD1C3A}</a:tableStyleId>
              </a:tblPr>
              <a:tblGrid>
                <a:gridCol w="221119">
                  <a:extLst>
                    <a:ext uri="{9D8B030D-6E8A-4147-A177-3AD203B41FA5}">
                      <a16:colId xmlns:a16="http://schemas.microsoft.com/office/drawing/2014/main" val="1432249974"/>
                    </a:ext>
                  </a:extLst>
                </a:gridCol>
                <a:gridCol w="221119">
                  <a:extLst>
                    <a:ext uri="{9D8B030D-6E8A-4147-A177-3AD203B41FA5}">
                      <a16:colId xmlns:a16="http://schemas.microsoft.com/office/drawing/2014/main" val="947970340"/>
                    </a:ext>
                  </a:extLst>
                </a:gridCol>
                <a:gridCol w="221119">
                  <a:extLst>
                    <a:ext uri="{9D8B030D-6E8A-4147-A177-3AD203B41FA5}">
                      <a16:colId xmlns:a16="http://schemas.microsoft.com/office/drawing/2014/main" val="3813046724"/>
                    </a:ext>
                  </a:extLst>
                </a:gridCol>
                <a:gridCol w="221119">
                  <a:extLst>
                    <a:ext uri="{9D8B030D-6E8A-4147-A177-3AD203B41FA5}">
                      <a16:colId xmlns:a16="http://schemas.microsoft.com/office/drawing/2014/main" val="1769700377"/>
                    </a:ext>
                  </a:extLst>
                </a:gridCol>
                <a:gridCol w="221119">
                  <a:extLst>
                    <a:ext uri="{9D8B030D-6E8A-4147-A177-3AD203B41FA5}">
                      <a16:colId xmlns:a16="http://schemas.microsoft.com/office/drawing/2014/main" val="3181603476"/>
                    </a:ext>
                  </a:extLst>
                </a:gridCol>
                <a:gridCol w="221119">
                  <a:extLst>
                    <a:ext uri="{9D8B030D-6E8A-4147-A177-3AD203B41FA5}">
                      <a16:colId xmlns:a16="http://schemas.microsoft.com/office/drawing/2014/main" val="2437233666"/>
                    </a:ext>
                  </a:extLst>
                </a:gridCol>
                <a:gridCol w="221119">
                  <a:extLst>
                    <a:ext uri="{9D8B030D-6E8A-4147-A177-3AD203B41FA5}">
                      <a16:colId xmlns:a16="http://schemas.microsoft.com/office/drawing/2014/main" val="3108827169"/>
                    </a:ext>
                  </a:extLst>
                </a:gridCol>
                <a:gridCol w="221119">
                  <a:extLst>
                    <a:ext uri="{9D8B030D-6E8A-4147-A177-3AD203B41FA5}">
                      <a16:colId xmlns:a16="http://schemas.microsoft.com/office/drawing/2014/main" val="2586841634"/>
                    </a:ext>
                  </a:extLst>
                </a:gridCol>
                <a:gridCol w="221119">
                  <a:extLst>
                    <a:ext uri="{9D8B030D-6E8A-4147-A177-3AD203B41FA5}">
                      <a16:colId xmlns:a16="http://schemas.microsoft.com/office/drawing/2014/main" val="3546791495"/>
                    </a:ext>
                  </a:extLst>
                </a:gridCol>
                <a:gridCol w="221119">
                  <a:extLst>
                    <a:ext uri="{9D8B030D-6E8A-4147-A177-3AD203B41FA5}">
                      <a16:colId xmlns:a16="http://schemas.microsoft.com/office/drawing/2014/main" val="2853883793"/>
                    </a:ext>
                  </a:extLst>
                </a:gridCol>
              </a:tblGrid>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0363069"/>
                  </a:ext>
                </a:extLst>
              </a:tr>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4091268"/>
                  </a:ext>
                </a:extLst>
              </a:tr>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3097172"/>
                  </a:ext>
                </a:extLst>
              </a:tr>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0809448"/>
                  </a:ext>
                </a:extLst>
              </a:tr>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1948421754"/>
                  </a:ext>
                </a:extLst>
              </a:tr>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5848073"/>
                  </a:ext>
                </a:extLst>
              </a:tr>
              <a:tr h="238350">
                <a:tc>
                  <a:txBody>
                    <a:bodyPr/>
                    <a:lstStyle/>
                    <a:p>
                      <a:endParaRPr kumimoji="1" lang="ja-JP" altLang="en-US" sz="8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4191086067"/>
                  </a:ext>
                </a:extLst>
              </a:tr>
            </a:tbl>
          </a:graphicData>
        </a:graphic>
      </p:graphicFrame>
      <p:sp>
        <p:nvSpPr>
          <p:cNvPr id="9" name="フリーフォーム 56">
            <a:extLst>
              <a:ext uri="{FF2B5EF4-FFF2-40B4-BE49-F238E27FC236}">
                <a16:creationId xmlns:a16="http://schemas.microsoft.com/office/drawing/2014/main" id="{CA6FC68D-17DA-6420-8C98-EA29D63849A3}"/>
              </a:ext>
            </a:extLst>
          </p:cNvPr>
          <p:cNvSpPr/>
          <p:nvPr/>
        </p:nvSpPr>
        <p:spPr>
          <a:xfrm>
            <a:off x="938303" y="891781"/>
            <a:ext cx="1991981" cy="1269527"/>
          </a:xfrm>
          <a:custGeom>
            <a:avLst/>
            <a:gdLst>
              <a:gd name="connsiteX0" fmla="*/ 0 w 3413760"/>
              <a:gd name="connsiteY0" fmla="*/ 1076772 h 1914743"/>
              <a:gd name="connsiteX1" fmla="*/ 457200 w 3413760"/>
              <a:gd name="connsiteY1" fmla="*/ 1473012 h 1914743"/>
              <a:gd name="connsiteX2" fmla="*/ 883920 w 3413760"/>
              <a:gd name="connsiteY2" fmla="*/ 1823532 h 1914743"/>
              <a:gd name="connsiteX3" fmla="*/ 1234440 w 3413760"/>
              <a:gd name="connsiteY3" fmla="*/ 1854012 h 1914743"/>
              <a:gd name="connsiteX4" fmla="*/ 1676400 w 3413760"/>
              <a:gd name="connsiteY4" fmla="*/ 1092012 h 1914743"/>
              <a:gd name="connsiteX5" fmla="*/ 2118360 w 3413760"/>
              <a:gd name="connsiteY5" fmla="*/ 360492 h 1914743"/>
              <a:gd name="connsiteX6" fmla="*/ 2529840 w 3413760"/>
              <a:gd name="connsiteY6" fmla="*/ 9972 h 1914743"/>
              <a:gd name="connsiteX7" fmla="*/ 2956560 w 3413760"/>
              <a:gd name="connsiteY7" fmla="*/ 726252 h 1914743"/>
              <a:gd name="connsiteX8" fmla="*/ 3413760 w 3413760"/>
              <a:gd name="connsiteY8" fmla="*/ 1457772 h 191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914743">
                <a:moveTo>
                  <a:pt x="0" y="1076772"/>
                </a:moveTo>
                <a:cubicBezTo>
                  <a:pt x="154940" y="1211392"/>
                  <a:pt x="309880" y="1348552"/>
                  <a:pt x="457200" y="1473012"/>
                </a:cubicBezTo>
                <a:cubicBezTo>
                  <a:pt x="604520" y="1597472"/>
                  <a:pt x="754380" y="1760032"/>
                  <a:pt x="883920" y="1823532"/>
                </a:cubicBezTo>
                <a:cubicBezTo>
                  <a:pt x="1013460" y="1887032"/>
                  <a:pt x="1102360" y="1975932"/>
                  <a:pt x="1234440" y="1854012"/>
                </a:cubicBezTo>
                <a:cubicBezTo>
                  <a:pt x="1366520" y="1732092"/>
                  <a:pt x="1529080" y="1340932"/>
                  <a:pt x="1676400" y="1092012"/>
                </a:cubicBezTo>
                <a:cubicBezTo>
                  <a:pt x="1823720" y="843092"/>
                  <a:pt x="1976120" y="540832"/>
                  <a:pt x="2118360" y="360492"/>
                </a:cubicBezTo>
                <a:cubicBezTo>
                  <a:pt x="2260600" y="180152"/>
                  <a:pt x="2390140" y="-50988"/>
                  <a:pt x="2529840" y="9972"/>
                </a:cubicBezTo>
                <a:cubicBezTo>
                  <a:pt x="2669540" y="70932"/>
                  <a:pt x="2809240" y="484952"/>
                  <a:pt x="2956560" y="726252"/>
                </a:cubicBezTo>
                <a:cubicBezTo>
                  <a:pt x="3103880" y="967552"/>
                  <a:pt x="3258820" y="1212662"/>
                  <a:pt x="3413760" y="1457772"/>
                </a:cubicBezTo>
              </a:path>
            </a:pathLst>
          </a:cu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0" name="表 9">
            <a:extLst>
              <a:ext uri="{FF2B5EF4-FFF2-40B4-BE49-F238E27FC236}">
                <a16:creationId xmlns:a16="http://schemas.microsoft.com/office/drawing/2014/main" id="{CC8637CA-9D12-27E9-EEC8-A4B5F46248D8}"/>
              </a:ext>
            </a:extLst>
          </p:cNvPr>
          <p:cNvGraphicFramePr>
            <a:graphicFrameLocks noGrp="1"/>
          </p:cNvGraphicFramePr>
          <p:nvPr>
            <p:extLst>
              <p:ext uri="{D42A27DB-BD31-4B8C-83A1-F6EECF244321}">
                <p14:modId xmlns:p14="http://schemas.microsoft.com/office/powerpoint/2010/main" val="3541040864"/>
              </p:ext>
            </p:extLst>
          </p:nvPr>
        </p:nvGraphicFramePr>
        <p:xfrm>
          <a:off x="3288981" y="925675"/>
          <a:ext cx="2211190" cy="1875603"/>
        </p:xfrm>
        <a:graphic>
          <a:graphicData uri="http://schemas.openxmlformats.org/drawingml/2006/table">
            <a:tbl>
              <a:tblPr firstRow="1" bandRow="1">
                <a:tableStyleId>{5C22544A-7EE6-4342-B048-85BDC9FD1C3A}</a:tableStyleId>
              </a:tblPr>
              <a:tblGrid>
                <a:gridCol w="221119">
                  <a:extLst>
                    <a:ext uri="{9D8B030D-6E8A-4147-A177-3AD203B41FA5}">
                      <a16:colId xmlns:a16="http://schemas.microsoft.com/office/drawing/2014/main" val="1432249974"/>
                    </a:ext>
                  </a:extLst>
                </a:gridCol>
                <a:gridCol w="221119">
                  <a:extLst>
                    <a:ext uri="{9D8B030D-6E8A-4147-A177-3AD203B41FA5}">
                      <a16:colId xmlns:a16="http://schemas.microsoft.com/office/drawing/2014/main" val="947970340"/>
                    </a:ext>
                  </a:extLst>
                </a:gridCol>
                <a:gridCol w="221119">
                  <a:extLst>
                    <a:ext uri="{9D8B030D-6E8A-4147-A177-3AD203B41FA5}">
                      <a16:colId xmlns:a16="http://schemas.microsoft.com/office/drawing/2014/main" val="3813046724"/>
                    </a:ext>
                  </a:extLst>
                </a:gridCol>
                <a:gridCol w="221119">
                  <a:extLst>
                    <a:ext uri="{9D8B030D-6E8A-4147-A177-3AD203B41FA5}">
                      <a16:colId xmlns:a16="http://schemas.microsoft.com/office/drawing/2014/main" val="1769700377"/>
                    </a:ext>
                  </a:extLst>
                </a:gridCol>
                <a:gridCol w="221119">
                  <a:extLst>
                    <a:ext uri="{9D8B030D-6E8A-4147-A177-3AD203B41FA5}">
                      <a16:colId xmlns:a16="http://schemas.microsoft.com/office/drawing/2014/main" val="3181603476"/>
                    </a:ext>
                  </a:extLst>
                </a:gridCol>
                <a:gridCol w="221119">
                  <a:extLst>
                    <a:ext uri="{9D8B030D-6E8A-4147-A177-3AD203B41FA5}">
                      <a16:colId xmlns:a16="http://schemas.microsoft.com/office/drawing/2014/main" val="2437233666"/>
                    </a:ext>
                  </a:extLst>
                </a:gridCol>
                <a:gridCol w="221119">
                  <a:extLst>
                    <a:ext uri="{9D8B030D-6E8A-4147-A177-3AD203B41FA5}">
                      <a16:colId xmlns:a16="http://schemas.microsoft.com/office/drawing/2014/main" val="3108827169"/>
                    </a:ext>
                  </a:extLst>
                </a:gridCol>
                <a:gridCol w="221119">
                  <a:extLst>
                    <a:ext uri="{9D8B030D-6E8A-4147-A177-3AD203B41FA5}">
                      <a16:colId xmlns:a16="http://schemas.microsoft.com/office/drawing/2014/main" val="2586841634"/>
                    </a:ext>
                  </a:extLst>
                </a:gridCol>
                <a:gridCol w="221119">
                  <a:extLst>
                    <a:ext uri="{9D8B030D-6E8A-4147-A177-3AD203B41FA5}">
                      <a16:colId xmlns:a16="http://schemas.microsoft.com/office/drawing/2014/main" val="3546791495"/>
                    </a:ext>
                  </a:extLst>
                </a:gridCol>
                <a:gridCol w="221119">
                  <a:extLst>
                    <a:ext uri="{9D8B030D-6E8A-4147-A177-3AD203B41FA5}">
                      <a16:colId xmlns:a16="http://schemas.microsoft.com/office/drawing/2014/main" val="2853883793"/>
                    </a:ext>
                  </a:extLst>
                </a:gridCol>
              </a:tblGrid>
              <a:tr h="178384">
                <a:tc>
                  <a:txBody>
                    <a:bodyPr/>
                    <a:lstStyle/>
                    <a:p>
                      <a:pPr>
                        <a:lnSpc>
                          <a:spcPts val="960"/>
                        </a:lnSpc>
                      </a:pPr>
                      <a:r>
                        <a:rPr kumimoji="1" lang="en-US" altLang="ja-JP" sz="1400" dirty="0">
                          <a:solidFill>
                            <a:schemeClr val="tx1"/>
                          </a:solidFill>
                        </a:rPr>
                        <a:t>7</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0363069"/>
                  </a:ext>
                </a:extLst>
              </a:tr>
              <a:tr h="178384">
                <a:tc>
                  <a:txBody>
                    <a:bodyPr/>
                    <a:lstStyle/>
                    <a:p>
                      <a:pPr>
                        <a:lnSpc>
                          <a:spcPts val="960"/>
                        </a:lnSpc>
                      </a:pPr>
                      <a:r>
                        <a:rPr kumimoji="1" lang="en-US" altLang="ja-JP" sz="1400" dirty="0">
                          <a:solidFill>
                            <a:schemeClr val="tx1"/>
                          </a:solidFill>
                        </a:rPr>
                        <a:t>6</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4091268"/>
                  </a:ext>
                </a:extLst>
              </a:tr>
              <a:tr h="178384">
                <a:tc>
                  <a:txBody>
                    <a:bodyPr/>
                    <a:lstStyle/>
                    <a:p>
                      <a:pPr>
                        <a:lnSpc>
                          <a:spcPts val="960"/>
                        </a:lnSpc>
                      </a:pPr>
                      <a:r>
                        <a:rPr kumimoji="1" lang="en-US" altLang="ja-JP" sz="1400" dirty="0">
                          <a:solidFill>
                            <a:schemeClr val="tx1"/>
                          </a:solidFill>
                        </a:rPr>
                        <a:t>5</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3097172"/>
                  </a:ext>
                </a:extLst>
              </a:tr>
              <a:tr h="178384">
                <a:tc>
                  <a:txBody>
                    <a:bodyPr/>
                    <a:lstStyle/>
                    <a:p>
                      <a:pPr>
                        <a:lnSpc>
                          <a:spcPts val="960"/>
                        </a:lnSpc>
                      </a:pPr>
                      <a:r>
                        <a:rPr kumimoji="1" lang="en-US" altLang="ja-JP" sz="1400" dirty="0">
                          <a:solidFill>
                            <a:schemeClr val="tx1"/>
                          </a:solidFill>
                        </a:rPr>
                        <a:t>4</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0809448"/>
                  </a:ext>
                </a:extLst>
              </a:tr>
              <a:tr h="178384">
                <a:tc>
                  <a:txBody>
                    <a:bodyPr/>
                    <a:lstStyle/>
                    <a:p>
                      <a:pPr>
                        <a:lnSpc>
                          <a:spcPts val="960"/>
                        </a:lnSpc>
                      </a:pPr>
                      <a:r>
                        <a:rPr kumimoji="1" lang="en-US" altLang="ja-JP" sz="1400" dirty="0">
                          <a:solidFill>
                            <a:schemeClr val="tx1"/>
                          </a:solidFill>
                        </a:rPr>
                        <a:t>3</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1948421754"/>
                  </a:ext>
                </a:extLst>
              </a:tr>
              <a:tr h="178384">
                <a:tc>
                  <a:txBody>
                    <a:bodyPr/>
                    <a:lstStyle/>
                    <a:p>
                      <a:pPr>
                        <a:lnSpc>
                          <a:spcPts val="960"/>
                        </a:lnSpc>
                      </a:pPr>
                      <a:r>
                        <a:rPr kumimoji="1" lang="en-US" altLang="ja-JP" sz="1400" dirty="0">
                          <a:solidFill>
                            <a:schemeClr val="tx1"/>
                          </a:solidFill>
                        </a:rPr>
                        <a:t>2</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5848073"/>
                  </a:ext>
                </a:extLst>
              </a:tr>
              <a:tr h="178384">
                <a:tc>
                  <a:txBody>
                    <a:bodyPr/>
                    <a:lstStyle/>
                    <a:p>
                      <a:pPr>
                        <a:lnSpc>
                          <a:spcPts val="960"/>
                        </a:lnSpc>
                      </a:pPr>
                      <a:r>
                        <a:rPr kumimoji="1" lang="en-US" altLang="ja-JP" sz="1400" dirty="0">
                          <a:solidFill>
                            <a:schemeClr val="tx1"/>
                          </a:solidFill>
                        </a:rPr>
                        <a:t>1</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4191086067"/>
                  </a:ext>
                </a:extLst>
              </a:tr>
              <a:tr h="178384">
                <a:tc>
                  <a:txBody>
                    <a:bodyPr/>
                    <a:lstStyle/>
                    <a:p>
                      <a:pPr>
                        <a:lnSpc>
                          <a:spcPts val="960"/>
                        </a:lnSpc>
                      </a:pP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4</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3</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2</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2</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4</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6</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7</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5</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3</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4137676"/>
                  </a:ext>
                </a:extLst>
              </a:tr>
            </a:tbl>
          </a:graphicData>
        </a:graphic>
      </p:graphicFrame>
      <p:sp>
        <p:nvSpPr>
          <p:cNvPr id="12" name="フリーフォーム 56">
            <a:extLst>
              <a:ext uri="{FF2B5EF4-FFF2-40B4-BE49-F238E27FC236}">
                <a16:creationId xmlns:a16="http://schemas.microsoft.com/office/drawing/2014/main" id="{5CF66F2E-CC5D-1144-7468-EBE164083441}"/>
              </a:ext>
            </a:extLst>
          </p:cNvPr>
          <p:cNvSpPr/>
          <p:nvPr/>
        </p:nvSpPr>
        <p:spPr>
          <a:xfrm>
            <a:off x="3508185" y="908837"/>
            <a:ext cx="1991981" cy="1119467"/>
          </a:xfrm>
          <a:custGeom>
            <a:avLst/>
            <a:gdLst>
              <a:gd name="connsiteX0" fmla="*/ 0 w 3413760"/>
              <a:gd name="connsiteY0" fmla="*/ 1076772 h 1914743"/>
              <a:gd name="connsiteX1" fmla="*/ 457200 w 3413760"/>
              <a:gd name="connsiteY1" fmla="*/ 1473012 h 1914743"/>
              <a:gd name="connsiteX2" fmla="*/ 883920 w 3413760"/>
              <a:gd name="connsiteY2" fmla="*/ 1823532 h 1914743"/>
              <a:gd name="connsiteX3" fmla="*/ 1234440 w 3413760"/>
              <a:gd name="connsiteY3" fmla="*/ 1854012 h 1914743"/>
              <a:gd name="connsiteX4" fmla="*/ 1676400 w 3413760"/>
              <a:gd name="connsiteY4" fmla="*/ 1092012 h 1914743"/>
              <a:gd name="connsiteX5" fmla="*/ 2118360 w 3413760"/>
              <a:gd name="connsiteY5" fmla="*/ 360492 h 1914743"/>
              <a:gd name="connsiteX6" fmla="*/ 2529840 w 3413760"/>
              <a:gd name="connsiteY6" fmla="*/ 9972 h 1914743"/>
              <a:gd name="connsiteX7" fmla="*/ 2956560 w 3413760"/>
              <a:gd name="connsiteY7" fmla="*/ 726252 h 1914743"/>
              <a:gd name="connsiteX8" fmla="*/ 3413760 w 3413760"/>
              <a:gd name="connsiteY8" fmla="*/ 1457772 h 191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914743">
                <a:moveTo>
                  <a:pt x="0" y="1076772"/>
                </a:moveTo>
                <a:cubicBezTo>
                  <a:pt x="154940" y="1211392"/>
                  <a:pt x="309880" y="1348552"/>
                  <a:pt x="457200" y="1473012"/>
                </a:cubicBezTo>
                <a:cubicBezTo>
                  <a:pt x="604520" y="1597472"/>
                  <a:pt x="754380" y="1760032"/>
                  <a:pt x="883920" y="1823532"/>
                </a:cubicBezTo>
                <a:cubicBezTo>
                  <a:pt x="1013460" y="1887032"/>
                  <a:pt x="1102360" y="1975932"/>
                  <a:pt x="1234440" y="1854012"/>
                </a:cubicBezTo>
                <a:cubicBezTo>
                  <a:pt x="1366520" y="1732092"/>
                  <a:pt x="1529080" y="1340932"/>
                  <a:pt x="1676400" y="1092012"/>
                </a:cubicBezTo>
                <a:cubicBezTo>
                  <a:pt x="1823720" y="843092"/>
                  <a:pt x="1976120" y="540832"/>
                  <a:pt x="2118360" y="360492"/>
                </a:cubicBezTo>
                <a:cubicBezTo>
                  <a:pt x="2260600" y="180152"/>
                  <a:pt x="2390140" y="-50988"/>
                  <a:pt x="2529840" y="9972"/>
                </a:cubicBezTo>
                <a:cubicBezTo>
                  <a:pt x="2669540" y="70932"/>
                  <a:pt x="2809240" y="484952"/>
                  <a:pt x="2956560" y="726252"/>
                </a:cubicBezTo>
                <a:cubicBezTo>
                  <a:pt x="3103880" y="967552"/>
                  <a:pt x="3258820" y="1212662"/>
                  <a:pt x="3413760" y="1457772"/>
                </a:cubicBezTo>
              </a:path>
            </a:pathLst>
          </a:cu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3" name="表 12">
            <a:extLst>
              <a:ext uri="{FF2B5EF4-FFF2-40B4-BE49-F238E27FC236}">
                <a16:creationId xmlns:a16="http://schemas.microsoft.com/office/drawing/2014/main" id="{B2CC3D94-25D6-39D3-C2F0-B5CE757FF645}"/>
              </a:ext>
            </a:extLst>
          </p:cNvPr>
          <p:cNvGraphicFramePr>
            <a:graphicFrameLocks noGrp="1"/>
          </p:cNvGraphicFramePr>
          <p:nvPr>
            <p:extLst>
              <p:ext uri="{D42A27DB-BD31-4B8C-83A1-F6EECF244321}">
                <p14:modId xmlns:p14="http://schemas.microsoft.com/office/powerpoint/2010/main" val="3784917519"/>
              </p:ext>
            </p:extLst>
          </p:nvPr>
        </p:nvGraphicFramePr>
        <p:xfrm>
          <a:off x="6104527" y="925675"/>
          <a:ext cx="2211190" cy="1875603"/>
        </p:xfrm>
        <a:graphic>
          <a:graphicData uri="http://schemas.openxmlformats.org/drawingml/2006/table">
            <a:tbl>
              <a:tblPr firstRow="1" bandRow="1">
                <a:tableStyleId>{5C22544A-7EE6-4342-B048-85BDC9FD1C3A}</a:tableStyleId>
              </a:tblPr>
              <a:tblGrid>
                <a:gridCol w="221119">
                  <a:extLst>
                    <a:ext uri="{9D8B030D-6E8A-4147-A177-3AD203B41FA5}">
                      <a16:colId xmlns:a16="http://schemas.microsoft.com/office/drawing/2014/main" val="1432249974"/>
                    </a:ext>
                  </a:extLst>
                </a:gridCol>
                <a:gridCol w="221119">
                  <a:extLst>
                    <a:ext uri="{9D8B030D-6E8A-4147-A177-3AD203B41FA5}">
                      <a16:colId xmlns:a16="http://schemas.microsoft.com/office/drawing/2014/main" val="947970340"/>
                    </a:ext>
                  </a:extLst>
                </a:gridCol>
                <a:gridCol w="221119">
                  <a:extLst>
                    <a:ext uri="{9D8B030D-6E8A-4147-A177-3AD203B41FA5}">
                      <a16:colId xmlns:a16="http://schemas.microsoft.com/office/drawing/2014/main" val="3813046724"/>
                    </a:ext>
                  </a:extLst>
                </a:gridCol>
                <a:gridCol w="221119">
                  <a:extLst>
                    <a:ext uri="{9D8B030D-6E8A-4147-A177-3AD203B41FA5}">
                      <a16:colId xmlns:a16="http://schemas.microsoft.com/office/drawing/2014/main" val="1769700377"/>
                    </a:ext>
                  </a:extLst>
                </a:gridCol>
                <a:gridCol w="221119">
                  <a:extLst>
                    <a:ext uri="{9D8B030D-6E8A-4147-A177-3AD203B41FA5}">
                      <a16:colId xmlns:a16="http://schemas.microsoft.com/office/drawing/2014/main" val="3181603476"/>
                    </a:ext>
                  </a:extLst>
                </a:gridCol>
                <a:gridCol w="221119">
                  <a:extLst>
                    <a:ext uri="{9D8B030D-6E8A-4147-A177-3AD203B41FA5}">
                      <a16:colId xmlns:a16="http://schemas.microsoft.com/office/drawing/2014/main" val="2437233666"/>
                    </a:ext>
                  </a:extLst>
                </a:gridCol>
                <a:gridCol w="221119">
                  <a:extLst>
                    <a:ext uri="{9D8B030D-6E8A-4147-A177-3AD203B41FA5}">
                      <a16:colId xmlns:a16="http://schemas.microsoft.com/office/drawing/2014/main" val="3108827169"/>
                    </a:ext>
                  </a:extLst>
                </a:gridCol>
                <a:gridCol w="221119">
                  <a:extLst>
                    <a:ext uri="{9D8B030D-6E8A-4147-A177-3AD203B41FA5}">
                      <a16:colId xmlns:a16="http://schemas.microsoft.com/office/drawing/2014/main" val="2586841634"/>
                    </a:ext>
                  </a:extLst>
                </a:gridCol>
                <a:gridCol w="221119">
                  <a:extLst>
                    <a:ext uri="{9D8B030D-6E8A-4147-A177-3AD203B41FA5}">
                      <a16:colId xmlns:a16="http://schemas.microsoft.com/office/drawing/2014/main" val="3546791495"/>
                    </a:ext>
                  </a:extLst>
                </a:gridCol>
                <a:gridCol w="221119">
                  <a:extLst>
                    <a:ext uri="{9D8B030D-6E8A-4147-A177-3AD203B41FA5}">
                      <a16:colId xmlns:a16="http://schemas.microsoft.com/office/drawing/2014/main" val="2853883793"/>
                    </a:ext>
                  </a:extLst>
                </a:gridCol>
              </a:tblGrid>
              <a:tr h="178384">
                <a:tc>
                  <a:txBody>
                    <a:bodyPr/>
                    <a:lstStyle/>
                    <a:p>
                      <a:pPr>
                        <a:lnSpc>
                          <a:spcPts val="960"/>
                        </a:lnSpc>
                      </a:pPr>
                      <a:r>
                        <a:rPr kumimoji="1" lang="en-US" altLang="ja-JP" sz="1400" dirty="0">
                          <a:solidFill>
                            <a:schemeClr val="tx1"/>
                          </a:solidFill>
                        </a:rPr>
                        <a:t>7</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0363069"/>
                  </a:ext>
                </a:extLst>
              </a:tr>
              <a:tr h="178384">
                <a:tc>
                  <a:txBody>
                    <a:bodyPr/>
                    <a:lstStyle/>
                    <a:p>
                      <a:pPr>
                        <a:lnSpc>
                          <a:spcPts val="960"/>
                        </a:lnSpc>
                      </a:pPr>
                      <a:r>
                        <a:rPr kumimoji="1" lang="en-US" altLang="ja-JP" sz="1400" dirty="0">
                          <a:solidFill>
                            <a:schemeClr val="tx1"/>
                          </a:solidFill>
                        </a:rPr>
                        <a:t>6</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14091268"/>
                  </a:ext>
                </a:extLst>
              </a:tr>
              <a:tr h="178384">
                <a:tc>
                  <a:txBody>
                    <a:bodyPr/>
                    <a:lstStyle/>
                    <a:p>
                      <a:pPr>
                        <a:lnSpc>
                          <a:spcPts val="960"/>
                        </a:lnSpc>
                      </a:pPr>
                      <a:r>
                        <a:rPr kumimoji="1" lang="en-US" altLang="ja-JP" sz="1400" dirty="0">
                          <a:solidFill>
                            <a:schemeClr val="tx1"/>
                          </a:solidFill>
                        </a:rPr>
                        <a:t>5</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3097172"/>
                  </a:ext>
                </a:extLst>
              </a:tr>
              <a:tr h="178384">
                <a:tc>
                  <a:txBody>
                    <a:bodyPr/>
                    <a:lstStyle/>
                    <a:p>
                      <a:pPr>
                        <a:lnSpc>
                          <a:spcPts val="960"/>
                        </a:lnSpc>
                      </a:pPr>
                      <a:r>
                        <a:rPr kumimoji="1" lang="en-US" altLang="ja-JP" sz="1400" dirty="0">
                          <a:solidFill>
                            <a:schemeClr val="tx1"/>
                          </a:solidFill>
                        </a:rPr>
                        <a:t>4</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80809448"/>
                  </a:ext>
                </a:extLst>
              </a:tr>
              <a:tr h="178384">
                <a:tc>
                  <a:txBody>
                    <a:bodyPr/>
                    <a:lstStyle/>
                    <a:p>
                      <a:pPr>
                        <a:lnSpc>
                          <a:spcPts val="960"/>
                        </a:lnSpc>
                      </a:pPr>
                      <a:r>
                        <a:rPr kumimoji="1" lang="en-US" altLang="ja-JP" sz="1400" dirty="0">
                          <a:solidFill>
                            <a:schemeClr val="tx1"/>
                          </a:solidFill>
                        </a:rPr>
                        <a:t>3</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1948421754"/>
                  </a:ext>
                </a:extLst>
              </a:tr>
              <a:tr h="178384">
                <a:tc>
                  <a:txBody>
                    <a:bodyPr/>
                    <a:lstStyle/>
                    <a:p>
                      <a:pPr>
                        <a:lnSpc>
                          <a:spcPts val="960"/>
                        </a:lnSpc>
                      </a:pPr>
                      <a:r>
                        <a:rPr kumimoji="1" lang="en-US" altLang="ja-JP" sz="1400" dirty="0">
                          <a:solidFill>
                            <a:schemeClr val="tx1"/>
                          </a:solidFill>
                        </a:rPr>
                        <a:t>2</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5848073"/>
                  </a:ext>
                </a:extLst>
              </a:tr>
              <a:tr h="178384">
                <a:tc>
                  <a:txBody>
                    <a:bodyPr/>
                    <a:lstStyle/>
                    <a:p>
                      <a:pPr>
                        <a:lnSpc>
                          <a:spcPts val="960"/>
                        </a:lnSpc>
                      </a:pPr>
                      <a:r>
                        <a:rPr kumimoji="1" lang="en-US" altLang="ja-JP" sz="1400" dirty="0">
                          <a:solidFill>
                            <a:schemeClr val="tx1"/>
                          </a:solidFill>
                        </a:rPr>
                        <a:t>1</a:t>
                      </a: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tc>
                  <a:txBody>
                    <a:bodyPr/>
                    <a:lstStyle/>
                    <a:p>
                      <a:pPr>
                        <a:lnSpc>
                          <a:spcPts val="960"/>
                        </a:lnSpc>
                      </a:pPr>
                      <a:endParaRPr kumimoji="1" lang="ja-JP" altLang="en-US" sz="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6699"/>
                    </a:solidFill>
                  </a:tcPr>
                </a:tc>
                <a:extLst>
                  <a:ext uri="{0D108BD9-81ED-4DB2-BD59-A6C34878D82A}">
                    <a16:rowId xmlns:a16="http://schemas.microsoft.com/office/drawing/2014/main" val="4191086067"/>
                  </a:ext>
                </a:extLst>
              </a:tr>
              <a:tr h="178384">
                <a:tc>
                  <a:txBody>
                    <a:bodyPr/>
                    <a:lstStyle/>
                    <a:p>
                      <a:pPr>
                        <a:lnSpc>
                          <a:spcPts val="960"/>
                        </a:lnSpc>
                      </a:pPr>
                      <a:endParaRPr kumimoji="1" lang="ja-JP" altLang="en-US" sz="1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4</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3</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2</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2</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4</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6</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7</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5</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960"/>
                        </a:lnSpc>
                      </a:pPr>
                      <a:r>
                        <a:rPr kumimoji="1" lang="en-US" altLang="ja-JP" sz="1600" dirty="0">
                          <a:solidFill>
                            <a:schemeClr val="tx1"/>
                          </a:solidFill>
                        </a:rPr>
                        <a:t>3</a:t>
                      </a:r>
                      <a:endParaRPr kumimoji="1" lang="ja-JP" altLang="en-US" sz="16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4137676"/>
                  </a:ext>
                </a:extLst>
              </a:tr>
            </a:tbl>
          </a:graphicData>
        </a:graphic>
      </p:graphicFrame>
      <p:sp>
        <p:nvSpPr>
          <p:cNvPr id="14" name="フリーフォーム 56">
            <a:extLst>
              <a:ext uri="{FF2B5EF4-FFF2-40B4-BE49-F238E27FC236}">
                <a16:creationId xmlns:a16="http://schemas.microsoft.com/office/drawing/2014/main" id="{82E1D356-87A0-D0BD-AE0A-BF2D50738D10}"/>
              </a:ext>
            </a:extLst>
          </p:cNvPr>
          <p:cNvSpPr/>
          <p:nvPr/>
        </p:nvSpPr>
        <p:spPr>
          <a:xfrm>
            <a:off x="6323731" y="908837"/>
            <a:ext cx="1991981" cy="1119467"/>
          </a:xfrm>
          <a:custGeom>
            <a:avLst/>
            <a:gdLst>
              <a:gd name="connsiteX0" fmla="*/ 0 w 3413760"/>
              <a:gd name="connsiteY0" fmla="*/ 1076772 h 1914743"/>
              <a:gd name="connsiteX1" fmla="*/ 457200 w 3413760"/>
              <a:gd name="connsiteY1" fmla="*/ 1473012 h 1914743"/>
              <a:gd name="connsiteX2" fmla="*/ 883920 w 3413760"/>
              <a:gd name="connsiteY2" fmla="*/ 1823532 h 1914743"/>
              <a:gd name="connsiteX3" fmla="*/ 1234440 w 3413760"/>
              <a:gd name="connsiteY3" fmla="*/ 1854012 h 1914743"/>
              <a:gd name="connsiteX4" fmla="*/ 1676400 w 3413760"/>
              <a:gd name="connsiteY4" fmla="*/ 1092012 h 1914743"/>
              <a:gd name="connsiteX5" fmla="*/ 2118360 w 3413760"/>
              <a:gd name="connsiteY5" fmla="*/ 360492 h 1914743"/>
              <a:gd name="connsiteX6" fmla="*/ 2529840 w 3413760"/>
              <a:gd name="connsiteY6" fmla="*/ 9972 h 1914743"/>
              <a:gd name="connsiteX7" fmla="*/ 2956560 w 3413760"/>
              <a:gd name="connsiteY7" fmla="*/ 726252 h 1914743"/>
              <a:gd name="connsiteX8" fmla="*/ 3413760 w 3413760"/>
              <a:gd name="connsiteY8" fmla="*/ 1457772 h 191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914743">
                <a:moveTo>
                  <a:pt x="0" y="1076772"/>
                </a:moveTo>
                <a:cubicBezTo>
                  <a:pt x="154940" y="1211392"/>
                  <a:pt x="309880" y="1348552"/>
                  <a:pt x="457200" y="1473012"/>
                </a:cubicBezTo>
                <a:cubicBezTo>
                  <a:pt x="604520" y="1597472"/>
                  <a:pt x="754380" y="1760032"/>
                  <a:pt x="883920" y="1823532"/>
                </a:cubicBezTo>
                <a:cubicBezTo>
                  <a:pt x="1013460" y="1887032"/>
                  <a:pt x="1102360" y="1975932"/>
                  <a:pt x="1234440" y="1854012"/>
                </a:cubicBezTo>
                <a:cubicBezTo>
                  <a:pt x="1366520" y="1732092"/>
                  <a:pt x="1529080" y="1340932"/>
                  <a:pt x="1676400" y="1092012"/>
                </a:cubicBezTo>
                <a:cubicBezTo>
                  <a:pt x="1823720" y="843092"/>
                  <a:pt x="1976120" y="540832"/>
                  <a:pt x="2118360" y="360492"/>
                </a:cubicBezTo>
                <a:cubicBezTo>
                  <a:pt x="2260600" y="180152"/>
                  <a:pt x="2390140" y="-50988"/>
                  <a:pt x="2529840" y="9972"/>
                </a:cubicBezTo>
                <a:cubicBezTo>
                  <a:pt x="2669540" y="70932"/>
                  <a:pt x="2809240" y="484952"/>
                  <a:pt x="2956560" y="726252"/>
                </a:cubicBezTo>
                <a:cubicBezTo>
                  <a:pt x="3103880" y="967552"/>
                  <a:pt x="3258820" y="1212662"/>
                  <a:pt x="3413760" y="1457772"/>
                </a:cubicBezTo>
              </a:path>
            </a:pathLst>
          </a:custGeom>
          <a:noFill/>
          <a:ln w="539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ADE0D99C-59EB-9A0B-4E84-FDE07162C6BD}"/>
              </a:ext>
            </a:extLst>
          </p:cNvPr>
          <p:cNvSpPr/>
          <p:nvPr/>
        </p:nvSpPr>
        <p:spPr>
          <a:xfrm>
            <a:off x="2986436" y="1288532"/>
            <a:ext cx="316912" cy="5422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59A96E0E-4EF5-ADDE-2B44-C6E9CF81BFFF}"/>
              </a:ext>
            </a:extLst>
          </p:cNvPr>
          <p:cNvSpPr/>
          <p:nvPr/>
        </p:nvSpPr>
        <p:spPr>
          <a:xfrm>
            <a:off x="5663228" y="1331978"/>
            <a:ext cx="316912" cy="5422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08D596B1-B078-F770-31B9-FCB40EF1A469}"/>
              </a:ext>
            </a:extLst>
          </p:cNvPr>
          <p:cNvSpPr txBox="1"/>
          <p:nvPr/>
        </p:nvSpPr>
        <p:spPr>
          <a:xfrm>
            <a:off x="857213" y="2682211"/>
            <a:ext cx="2748599" cy="1015663"/>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標本化</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サンプリング</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b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一定間隔で区切り、音の大きさ</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振れの大きさ</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を取り出す。</a:t>
            </a:r>
            <a:br>
              <a:rPr kumimoji="1" lang="ja-JP" altLang="en-US" sz="1200" dirty="0">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標本化周期</a:t>
            </a:r>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秒間に区切る回数</a:t>
            </a:r>
          </a:p>
          <a:p>
            <a:r>
              <a:rPr kumimoji="1" lang="ja-JP" altLang="en-US" sz="1200" dirty="0">
                <a:latin typeface="UD デジタル 教科書体 NP-B" panose="02020700000000000000" pitchFamily="18" charset="-128"/>
                <a:ea typeface="UD デジタル 教科書体 NP-B" panose="02020700000000000000" pitchFamily="18" charset="-128"/>
              </a:rPr>
              <a:t>標本化周波数</a:t>
            </a:r>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秒間</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表法周波数</a:t>
            </a:r>
          </a:p>
        </p:txBody>
      </p:sp>
      <p:sp>
        <p:nvSpPr>
          <p:cNvPr id="20" name="テキスト ボックス 19">
            <a:extLst>
              <a:ext uri="{FF2B5EF4-FFF2-40B4-BE49-F238E27FC236}">
                <a16:creationId xmlns:a16="http://schemas.microsoft.com/office/drawing/2014/main" id="{6C6A4DBF-11C2-D6FC-8826-ED562C8273D1}"/>
              </a:ext>
            </a:extLst>
          </p:cNvPr>
          <p:cNvSpPr txBox="1"/>
          <p:nvPr/>
        </p:nvSpPr>
        <p:spPr>
          <a:xfrm>
            <a:off x="3282420" y="2703750"/>
            <a:ext cx="2639916" cy="120032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量子化</a:t>
            </a:r>
            <a:b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200" dirty="0">
                <a:latin typeface="UD デジタル 教科書体 NP-B" panose="02020700000000000000" pitchFamily="18" charset="-128"/>
                <a:ea typeface="UD デジタル 教科書体 NP-B" panose="02020700000000000000" pitchFamily="18" charset="-128"/>
              </a:rPr>
              <a:t>音の大きさの段階を決めておき個々の取り出しだ最も近い値がいくつになるか変換する。</a:t>
            </a:r>
          </a:p>
          <a:p>
            <a:r>
              <a:rPr kumimoji="1" lang="ja-JP" altLang="en-US" sz="1200" dirty="0">
                <a:latin typeface="UD デジタル 教科書体 NP-B" panose="02020700000000000000" pitchFamily="18" charset="-128"/>
                <a:ea typeface="UD デジタル 教科書体 NP-B" panose="02020700000000000000" pitchFamily="18" charset="-128"/>
              </a:rPr>
              <a:t>量子化ビット数</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大きさの段階を決めるもの。例</a:t>
            </a:r>
            <a:r>
              <a:rPr kumimoji="1" lang="en-US" altLang="ja-JP" sz="1200" dirty="0">
                <a:latin typeface="UD デジタル 教科書体 NP-B" panose="02020700000000000000" pitchFamily="18" charset="-128"/>
                <a:ea typeface="UD デジタル 教科書体 NP-B" panose="02020700000000000000" pitchFamily="18" charset="-128"/>
              </a:rPr>
              <a:t>:8</a:t>
            </a:r>
            <a:r>
              <a:rPr kumimoji="1" lang="ja-JP" altLang="en-US" sz="1200" dirty="0">
                <a:latin typeface="UD デジタル 教科書体 NP-B" panose="02020700000000000000" pitchFamily="18" charset="-128"/>
                <a:ea typeface="UD デジタル 教科書体 NP-B" panose="02020700000000000000" pitchFamily="18" charset="-128"/>
              </a:rPr>
              <a:t>ビット</a:t>
            </a:r>
            <a:r>
              <a:rPr kumimoji="1" lang="en-US" altLang="ja-JP" sz="1200" dirty="0">
                <a:latin typeface="UD デジタル 教科書体 NP-B" panose="02020700000000000000" pitchFamily="18" charset="-128"/>
                <a:ea typeface="UD デジタル 教科書体 NP-B" panose="02020700000000000000" pitchFamily="18" charset="-128"/>
              </a:rPr>
              <a:t>=256</a:t>
            </a:r>
            <a:r>
              <a:rPr kumimoji="1" lang="ja-JP" altLang="en-US" sz="1200" dirty="0">
                <a:latin typeface="UD デジタル 教科書体 NP-B" panose="02020700000000000000" pitchFamily="18" charset="-128"/>
                <a:ea typeface="UD デジタル 教科書体 NP-B" panose="02020700000000000000" pitchFamily="18" charset="-128"/>
              </a:rPr>
              <a:t>段階</a:t>
            </a:r>
          </a:p>
        </p:txBody>
      </p:sp>
      <p:graphicFrame>
        <p:nvGraphicFramePr>
          <p:cNvPr id="21" name="表 20">
            <a:extLst>
              <a:ext uri="{FF2B5EF4-FFF2-40B4-BE49-F238E27FC236}">
                <a16:creationId xmlns:a16="http://schemas.microsoft.com/office/drawing/2014/main" id="{58CFC871-82CB-E13B-1A96-366DC793C5DA}"/>
              </a:ext>
            </a:extLst>
          </p:cNvPr>
          <p:cNvGraphicFramePr>
            <a:graphicFrameLocks noGrp="1"/>
          </p:cNvGraphicFramePr>
          <p:nvPr>
            <p:extLst>
              <p:ext uri="{D42A27DB-BD31-4B8C-83A1-F6EECF244321}">
                <p14:modId xmlns:p14="http://schemas.microsoft.com/office/powerpoint/2010/main" val="2869800888"/>
              </p:ext>
            </p:extLst>
          </p:nvPr>
        </p:nvGraphicFramePr>
        <p:xfrm>
          <a:off x="5752287" y="2739850"/>
          <a:ext cx="3391713" cy="235949"/>
        </p:xfrm>
        <a:graphic>
          <a:graphicData uri="http://schemas.openxmlformats.org/drawingml/2006/table">
            <a:tbl>
              <a:tblPr firstRow="1" bandRow="1">
                <a:tableStyleId>{5C22544A-7EE6-4342-B048-85BDC9FD1C3A}</a:tableStyleId>
              </a:tblPr>
              <a:tblGrid>
                <a:gridCol w="376857">
                  <a:extLst>
                    <a:ext uri="{9D8B030D-6E8A-4147-A177-3AD203B41FA5}">
                      <a16:colId xmlns:a16="http://schemas.microsoft.com/office/drawing/2014/main" val="1077850781"/>
                    </a:ext>
                  </a:extLst>
                </a:gridCol>
                <a:gridCol w="376857">
                  <a:extLst>
                    <a:ext uri="{9D8B030D-6E8A-4147-A177-3AD203B41FA5}">
                      <a16:colId xmlns:a16="http://schemas.microsoft.com/office/drawing/2014/main" val="3130892002"/>
                    </a:ext>
                  </a:extLst>
                </a:gridCol>
                <a:gridCol w="376857">
                  <a:extLst>
                    <a:ext uri="{9D8B030D-6E8A-4147-A177-3AD203B41FA5}">
                      <a16:colId xmlns:a16="http://schemas.microsoft.com/office/drawing/2014/main" val="3474454668"/>
                    </a:ext>
                  </a:extLst>
                </a:gridCol>
                <a:gridCol w="376857">
                  <a:extLst>
                    <a:ext uri="{9D8B030D-6E8A-4147-A177-3AD203B41FA5}">
                      <a16:colId xmlns:a16="http://schemas.microsoft.com/office/drawing/2014/main" val="3143440689"/>
                    </a:ext>
                  </a:extLst>
                </a:gridCol>
                <a:gridCol w="376857">
                  <a:extLst>
                    <a:ext uri="{9D8B030D-6E8A-4147-A177-3AD203B41FA5}">
                      <a16:colId xmlns:a16="http://schemas.microsoft.com/office/drawing/2014/main" val="3696431864"/>
                    </a:ext>
                  </a:extLst>
                </a:gridCol>
                <a:gridCol w="376857">
                  <a:extLst>
                    <a:ext uri="{9D8B030D-6E8A-4147-A177-3AD203B41FA5}">
                      <a16:colId xmlns:a16="http://schemas.microsoft.com/office/drawing/2014/main" val="2517076786"/>
                    </a:ext>
                  </a:extLst>
                </a:gridCol>
                <a:gridCol w="376857">
                  <a:extLst>
                    <a:ext uri="{9D8B030D-6E8A-4147-A177-3AD203B41FA5}">
                      <a16:colId xmlns:a16="http://schemas.microsoft.com/office/drawing/2014/main" val="772514459"/>
                    </a:ext>
                  </a:extLst>
                </a:gridCol>
                <a:gridCol w="376857">
                  <a:extLst>
                    <a:ext uri="{9D8B030D-6E8A-4147-A177-3AD203B41FA5}">
                      <a16:colId xmlns:a16="http://schemas.microsoft.com/office/drawing/2014/main" val="291664531"/>
                    </a:ext>
                  </a:extLst>
                </a:gridCol>
                <a:gridCol w="376857">
                  <a:extLst>
                    <a:ext uri="{9D8B030D-6E8A-4147-A177-3AD203B41FA5}">
                      <a16:colId xmlns:a16="http://schemas.microsoft.com/office/drawing/2014/main" val="3786224690"/>
                    </a:ext>
                  </a:extLst>
                </a:gridCol>
              </a:tblGrid>
              <a:tr h="235949">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100</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011</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010</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010</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100</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110</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111</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101</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solidFill>
                        <a:schemeClr val="tx1"/>
                      </a:solid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800" b="0" dirty="0">
                          <a:solidFill>
                            <a:schemeClr val="tx1"/>
                          </a:solidFill>
                          <a:latin typeface="メイリオ" panose="020B0604030504040204" pitchFamily="50" charset="-128"/>
                          <a:ea typeface="メイリオ" panose="020B0604030504040204" pitchFamily="50" charset="-128"/>
                        </a:rPr>
                        <a:t>011</a:t>
                      </a:r>
                      <a:endParaRPr kumimoji="1" lang="ja-JP" altLang="en-US" sz="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ys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10656857"/>
                  </a:ext>
                </a:extLst>
              </a:tr>
            </a:tbl>
          </a:graphicData>
        </a:graphic>
      </p:graphicFrame>
      <p:sp>
        <p:nvSpPr>
          <p:cNvPr id="24" name="テキスト ボックス 23">
            <a:extLst>
              <a:ext uri="{FF2B5EF4-FFF2-40B4-BE49-F238E27FC236}">
                <a16:creationId xmlns:a16="http://schemas.microsoft.com/office/drawing/2014/main" id="{31377DC2-A92C-1DB1-B978-744EA132F9EC}"/>
              </a:ext>
            </a:extLst>
          </p:cNvPr>
          <p:cNvSpPr txBox="1"/>
          <p:nvPr/>
        </p:nvSpPr>
        <p:spPr>
          <a:xfrm>
            <a:off x="6213210" y="2971393"/>
            <a:ext cx="2748599" cy="646331"/>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符号化</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コード化</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量子化で変換した数値をコンピュータで扱えるように</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進数で表現する。</a:t>
            </a:r>
          </a:p>
        </p:txBody>
      </p:sp>
      <p:sp>
        <p:nvSpPr>
          <p:cNvPr id="28" name="テキスト ボックス 27">
            <a:extLst>
              <a:ext uri="{FF2B5EF4-FFF2-40B4-BE49-F238E27FC236}">
                <a16:creationId xmlns:a16="http://schemas.microsoft.com/office/drawing/2014/main" id="{D03CC9D8-E215-299A-D88D-2AE9D51B8CFF}"/>
              </a:ext>
            </a:extLst>
          </p:cNvPr>
          <p:cNvSpPr txBox="1"/>
          <p:nvPr/>
        </p:nvSpPr>
        <p:spPr>
          <a:xfrm>
            <a:off x="873062" y="4070786"/>
            <a:ext cx="7712223" cy="646331"/>
          </a:xfrm>
          <a:prstGeom prst="rect">
            <a:avLst/>
          </a:prstGeom>
          <a:noFill/>
          <a:ln>
            <a:solidFill>
              <a:schemeClr val="tx1"/>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秒間のデータ量 </a:t>
            </a:r>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回に発生するデータ量</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量子化ビット数</a:t>
            </a:r>
            <a:r>
              <a:rPr kumimoji="1" lang="en-US" altLang="ja-JP" sz="1200" dirty="0">
                <a:latin typeface="UD デジタル 教科書体 NP-B" panose="02020700000000000000" pitchFamily="18" charset="-128"/>
                <a:ea typeface="UD デジタル 教科書体 NP-B" panose="02020700000000000000" pitchFamily="18" charset="-128"/>
              </a:rPr>
              <a:t>) x (1</a:t>
            </a:r>
            <a:r>
              <a:rPr kumimoji="1" lang="ja-JP" altLang="en-US" sz="1200" dirty="0">
                <a:latin typeface="UD デジタル 教科書体 NP-B" panose="02020700000000000000" pitchFamily="18" charset="-128"/>
                <a:ea typeface="UD デジタル 教科書体 NP-B" panose="02020700000000000000" pitchFamily="18" charset="-128"/>
              </a:rPr>
              <a:t>秒間に発生数データ数</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標本周波数</a:t>
            </a:r>
            <a:r>
              <a:rPr kumimoji="1" lang="en-US" altLang="ja-JP" sz="1200" dirty="0">
                <a:latin typeface="UD デジタル 教科書体 NP-B" panose="02020700000000000000" pitchFamily="18" charset="-128"/>
                <a:ea typeface="UD デジタル 教科書体 NP-B" panose="02020700000000000000" pitchFamily="18" charset="-128"/>
              </a:rPr>
              <a:t>) </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                            x (</a:t>
            </a:r>
            <a:r>
              <a:rPr kumimoji="1" lang="ja-JP" altLang="en-US" sz="1200" dirty="0">
                <a:latin typeface="UD デジタル 教科書体 NP-B" panose="02020700000000000000" pitchFamily="18" charset="-128"/>
                <a:ea typeface="UD デジタル 教科書体 NP-B" panose="02020700000000000000" pitchFamily="18" charset="-128"/>
              </a:rPr>
              <a:t>チャネル数</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ステレオは左右</a:t>
            </a:r>
            <a:r>
              <a:rPr kumimoji="1" lang="en-US" altLang="ja-JP" sz="1200" dirty="0">
                <a:latin typeface="UD デジタル 教科書体 NP-B" panose="02020700000000000000" pitchFamily="18" charset="-128"/>
                <a:ea typeface="UD デジタル 教科書体 NP-B" panose="02020700000000000000" pitchFamily="18" charset="-128"/>
              </a:rPr>
              <a:t>2, </a:t>
            </a:r>
            <a:r>
              <a:rPr kumimoji="1" lang="ja-JP" altLang="en-US" sz="1200" dirty="0">
                <a:latin typeface="UD デジタル 教科書体 NP-B" panose="02020700000000000000" pitchFamily="18" charset="-128"/>
                <a:ea typeface="UD デジタル 教科書体 NP-B" panose="02020700000000000000" pitchFamily="18" charset="-128"/>
              </a:rPr>
              <a:t>モノラルは</a:t>
            </a:r>
            <a:r>
              <a:rPr kumimoji="1" lang="en-US" altLang="ja-JP" sz="1200" dirty="0">
                <a:latin typeface="UD デジタル 教科書体 NP-B" panose="02020700000000000000" pitchFamily="18" charset="-128"/>
                <a:ea typeface="UD デジタル 教科書体 NP-B" panose="02020700000000000000" pitchFamily="18" charset="-128"/>
              </a:rPr>
              <a:t>1)</a:t>
            </a:r>
          </a:p>
          <a:p>
            <a:r>
              <a:rPr kumimoji="1" lang="en-US" altLang="ja-JP" sz="1200" dirty="0">
                <a:latin typeface="UD デジタル 教科書体 NP-B" panose="02020700000000000000" pitchFamily="18" charset="-128"/>
                <a:ea typeface="UD デジタル 教科書体 NP-B" panose="02020700000000000000" pitchFamily="18" charset="-128"/>
              </a:rPr>
              <a:t>n</a:t>
            </a:r>
            <a:r>
              <a:rPr kumimoji="1" lang="ja-JP" altLang="en-US" sz="1200" dirty="0">
                <a:latin typeface="UD デジタル 教科書体 NP-B" panose="02020700000000000000" pitchFamily="18" charset="-128"/>
                <a:ea typeface="UD デジタル 教科書体 NP-B" panose="02020700000000000000" pitchFamily="18" charset="-128"/>
              </a:rPr>
              <a:t>秒間のデータ量　</a:t>
            </a:r>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秒間のデータ量 </a:t>
            </a:r>
            <a:r>
              <a:rPr kumimoji="1" lang="en-US" altLang="ja-JP" sz="1200" dirty="0">
                <a:latin typeface="UD デジタル 教科書体 NP-B" panose="02020700000000000000" pitchFamily="18" charset="-128"/>
                <a:ea typeface="UD デジタル 教科書体 NP-B" panose="02020700000000000000" pitchFamily="18" charset="-128"/>
              </a:rPr>
              <a:t>x </a:t>
            </a:r>
            <a:r>
              <a:rPr kumimoji="1" lang="ja-JP" altLang="en-US" sz="1200" dirty="0">
                <a:latin typeface="UD デジタル 教科書体 NP-B" panose="02020700000000000000" pitchFamily="18" charset="-128"/>
                <a:ea typeface="UD デジタル 教科書体 NP-B" panose="02020700000000000000" pitchFamily="18" charset="-128"/>
              </a:rPr>
              <a:t>秒数</a:t>
            </a:r>
          </a:p>
        </p:txBody>
      </p:sp>
      <p:sp>
        <p:nvSpPr>
          <p:cNvPr id="29" name="テキスト ボックス 28">
            <a:extLst>
              <a:ext uri="{FF2B5EF4-FFF2-40B4-BE49-F238E27FC236}">
                <a16:creationId xmlns:a16="http://schemas.microsoft.com/office/drawing/2014/main" id="{A5AF0DE3-93FB-CEAB-F30B-A120C0C27349}"/>
              </a:ext>
            </a:extLst>
          </p:cNvPr>
          <p:cNvSpPr txBox="1"/>
          <p:nvPr/>
        </p:nvSpPr>
        <p:spPr>
          <a:xfrm>
            <a:off x="857213" y="4745197"/>
            <a:ext cx="7712223" cy="1200329"/>
          </a:xfrm>
          <a:prstGeom prst="rect">
            <a:avLst/>
          </a:prstGeom>
          <a:noFill/>
          <a:ln>
            <a:no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計算例</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標本化周波数</a:t>
            </a:r>
            <a:r>
              <a:rPr kumimoji="1" lang="en-US" altLang="ja-JP" sz="1200" dirty="0">
                <a:latin typeface="UD デジタル 教科書体 NP-B" panose="02020700000000000000" pitchFamily="18" charset="-128"/>
                <a:ea typeface="UD デジタル 教科書体 NP-B" panose="02020700000000000000" pitchFamily="18" charset="-128"/>
              </a:rPr>
              <a:t>44000Hz</a:t>
            </a:r>
            <a:r>
              <a:rPr kumimoji="1" lang="ja-JP" altLang="en-US" sz="1200" dirty="0">
                <a:latin typeface="UD デジタル 教科書体 NP-B" panose="02020700000000000000" pitchFamily="18" charset="-128"/>
                <a:ea typeface="UD デジタル 教科書体 NP-B" panose="02020700000000000000" pitchFamily="18" charset="-128"/>
              </a:rPr>
              <a:t>で量子化ビット</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ビットでデジタル化する</a:t>
            </a:r>
            <a:r>
              <a:rPr kumimoji="1" lang="en-US" altLang="ja-JP" sz="1200" dirty="0">
                <a:latin typeface="UD デジタル 教科書体 NP-B" panose="02020700000000000000" pitchFamily="18" charset="-128"/>
                <a:ea typeface="UD デジタル 教科書体 NP-B" panose="02020700000000000000" pitchFamily="18" charset="-128"/>
              </a:rPr>
              <a:t>3</a:t>
            </a:r>
            <a:r>
              <a:rPr kumimoji="1" lang="ja-JP" altLang="en-US" sz="1200" dirty="0">
                <a:latin typeface="UD デジタル 教科書体 NP-B" panose="02020700000000000000" pitchFamily="18" charset="-128"/>
                <a:ea typeface="UD デジタル 教科書体 NP-B" panose="02020700000000000000" pitchFamily="18" charset="-128"/>
              </a:rPr>
              <a:t>分のステレオ音楽の場合、何</a:t>
            </a:r>
            <a:r>
              <a:rPr kumimoji="1" lang="en-US" altLang="ja-JP" sz="1200" dirty="0">
                <a:latin typeface="UD デジタル 教科書体 NP-B" panose="02020700000000000000" pitchFamily="18" charset="-128"/>
                <a:ea typeface="UD デジタル 教科書体 NP-B" panose="02020700000000000000" pitchFamily="18" charset="-128"/>
              </a:rPr>
              <a:t>MB</a:t>
            </a:r>
            <a:r>
              <a:rPr kumimoji="1" lang="ja-JP" altLang="en-US" sz="1200" dirty="0">
                <a:latin typeface="UD デジタル 教科書体 NP-B" panose="02020700000000000000" pitchFamily="18" charset="-128"/>
                <a:ea typeface="UD デジタル 教科書体 NP-B" panose="02020700000000000000" pitchFamily="18" charset="-128"/>
              </a:rPr>
              <a:t>になるか。</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latin typeface="UD デジタル 教科書体 NP-B" panose="02020700000000000000" pitchFamily="18" charset="-128"/>
                <a:ea typeface="UD デジタル 教科書体 NP-B" panose="02020700000000000000" pitchFamily="18" charset="-128"/>
              </a:rPr>
              <a:t>    (1B = 8bit, 1KB=1000B, 1MB=1000KB</a:t>
            </a:r>
            <a:r>
              <a:rPr kumimoji="1" lang="ja-JP" altLang="en-US" sz="1200" dirty="0">
                <a:latin typeface="UD デジタル 教科書体 NP-B" panose="02020700000000000000" pitchFamily="18" charset="-128"/>
                <a:ea typeface="UD デジタル 教科書体 NP-B" panose="02020700000000000000" pitchFamily="18" charset="-128"/>
              </a:rPr>
              <a:t>の場合</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秒間のデータ量 </a:t>
            </a:r>
            <a:r>
              <a:rPr kumimoji="1" lang="en-US" altLang="ja-JP" sz="1200" dirty="0">
                <a:latin typeface="UD デジタル 教科書体 NP-B" panose="02020700000000000000" pitchFamily="18" charset="-128"/>
                <a:ea typeface="UD デジタル 教科書体 NP-B" panose="02020700000000000000" pitchFamily="18" charset="-128"/>
              </a:rPr>
              <a:t>= 16</a:t>
            </a:r>
            <a:r>
              <a:rPr kumimoji="1" lang="ja-JP" altLang="en-US" sz="1200" dirty="0">
                <a:latin typeface="UD デジタル 教科書体 NP-B" panose="02020700000000000000" pitchFamily="18" charset="-128"/>
                <a:ea typeface="UD デジタル 教科書体 NP-B" panose="02020700000000000000" pitchFamily="18" charset="-128"/>
              </a:rPr>
              <a:t>ビット</a:t>
            </a:r>
            <a:r>
              <a:rPr kumimoji="1" lang="en-US" altLang="ja-JP" sz="1200" dirty="0">
                <a:latin typeface="UD デジタル 教科書体 NP-B" panose="02020700000000000000" pitchFamily="18" charset="-128"/>
                <a:ea typeface="UD デジタル 教科書体 NP-B" panose="02020700000000000000" pitchFamily="18" charset="-128"/>
              </a:rPr>
              <a:t> x 44000Hz x 2</a:t>
            </a:r>
            <a:r>
              <a:rPr kumimoji="1" lang="ja-JP" altLang="en-US" sz="1200" dirty="0">
                <a:latin typeface="UD デジタル 教科書体 NP-B" panose="02020700000000000000" pitchFamily="18" charset="-128"/>
                <a:ea typeface="UD デジタル 教科書体 NP-B" panose="02020700000000000000" pitchFamily="18" charset="-128"/>
              </a:rPr>
              <a:t>チャンネル</a:t>
            </a:r>
            <a:r>
              <a:rPr kumimoji="1" lang="en-US" altLang="ja-JP" sz="1200" dirty="0">
                <a:latin typeface="UD デジタル 教科書体 NP-B" panose="02020700000000000000" pitchFamily="18" charset="-128"/>
                <a:ea typeface="UD デジタル 教科書体 NP-B" panose="02020700000000000000" pitchFamily="18" charset="-128"/>
              </a:rPr>
              <a:t>= 1408,000</a:t>
            </a:r>
            <a:r>
              <a:rPr kumimoji="1" lang="ja-JP" altLang="en-US" sz="1200" dirty="0">
                <a:latin typeface="UD デジタル 教科書体 NP-B" panose="02020700000000000000" pitchFamily="18" charset="-128"/>
                <a:ea typeface="UD デジタル 教科書体 NP-B" panose="02020700000000000000" pitchFamily="18" charset="-128"/>
              </a:rPr>
              <a:t>ビット </a:t>
            </a:r>
            <a:r>
              <a:rPr kumimoji="1" lang="en-US" altLang="ja-JP" sz="1200" dirty="0">
                <a:latin typeface="UD デジタル 教科書体 NP-B" panose="02020700000000000000" pitchFamily="18" charset="-128"/>
                <a:ea typeface="UD デジタル 教科書体 NP-B" panose="02020700000000000000" pitchFamily="18" charset="-128"/>
              </a:rPr>
              <a:t>= 176KB</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n</a:t>
            </a:r>
            <a:r>
              <a:rPr kumimoji="1" lang="ja-JP" altLang="en-US" sz="1200" dirty="0">
                <a:latin typeface="UD デジタル 教科書体 NP-B" panose="02020700000000000000" pitchFamily="18" charset="-128"/>
                <a:ea typeface="UD デジタル 教科書体 NP-B" panose="02020700000000000000" pitchFamily="18" charset="-128"/>
              </a:rPr>
              <a:t>秒間のデータ量　</a:t>
            </a:r>
            <a:r>
              <a:rPr kumimoji="1" lang="en-US" altLang="ja-JP" sz="1200" dirty="0">
                <a:latin typeface="UD デジタル 教科書体 NP-B" panose="02020700000000000000" pitchFamily="18" charset="-128"/>
                <a:ea typeface="UD デジタル 教科書体 NP-B" panose="02020700000000000000" pitchFamily="18" charset="-128"/>
              </a:rPr>
              <a:t>= 176KB * 60</a:t>
            </a:r>
            <a:r>
              <a:rPr kumimoji="1" lang="ja-JP" altLang="en-US" sz="1200" dirty="0">
                <a:latin typeface="UD デジタル 教科書体 NP-B" panose="02020700000000000000" pitchFamily="18" charset="-128"/>
                <a:ea typeface="UD デジタル 教科書体 NP-B" panose="02020700000000000000" pitchFamily="18" charset="-128"/>
              </a:rPr>
              <a:t>秒</a:t>
            </a:r>
            <a:r>
              <a:rPr kumimoji="1" lang="en-US" altLang="ja-JP" sz="1200" dirty="0">
                <a:latin typeface="UD デジタル 教科書体 NP-B" panose="02020700000000000000" pitchFamily="18" charset="-128"/>
                <a:ea typeface="UD デジタル 教科書体 NP-B" panose="02020700000000000000" pitchFamily="18" charset="-128"/>
              </a:rPr>
              <a:t>x3</a:t>
            </a:r>
            <a:r>
              <a:rPr kumimoji="1" lang="ja-JP" altLang="en-US" sz="1200" dirty="0">
                <a:latin typeface="UD デジタル 教科書体 NP-B" panose="02020700000000000000" pitchFamily="18" charset="-128"/>
                <a:ea typeface="UD デジタル 教科書体 NP-B" panose="02020700000000000000" pitchFamily="18" charset="-128"/>
              </a:rPr>
              <a:t>分 </a:t>
            </a:r>
            <a:r>
              <a:rPr kumimoji="1" lang="en-US" altLang="ja-JP" sz="1200" dirty="0">
                <a:latin typeface="UD デジタル 教科書体 NP-B" panose="02020700000000000000" pitchFamily="18" charset="-128"/>
                <a:ea typeface="UD デジタル 教科書体 NP-B" panose="02020700000000000000" pitchFamily="18" charset="-128"/>
              </a:rPr>
              <a:t>= 31.68MB</a:t>
            </a:r>
          </a:p>
          <a:p>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ポイント </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ビット</a:t>
            </a:r>
            <a:r>
              <a:rPr kumimoji="1" lang="en-US" altLang="ja-JP" sz="1200" dirty="0">
                <a:latin typeface="UD デジタル 教科書体 NP-B" panose="02020700000000000000" pitchFamily="18" charset="-128"/>
                <a:ea typeface="UD デジタル 教科書体 NP-B" panose="02020700000000000000" pitchFamily="18" charset="-128"/>
              </a:rPr>
              <a:t> x 44000Hz </a:t>
            </a:r>
            <a:r>
              <a:rPr kumimoji="1" lang="ja-JP" altLang="en-US" sz="1200" dirty="0">
                <a:latin typeface="UD デジタル 教科書体 NP-B" panose="02020700000000000000" pitchFamily="18" charset="-128"/>
                <a:ea typeface="UD デジタル 教科書体 NP-B" panose="02020700000000000000" pitchFamily="18" charset="-128"/>
              </a:rPr>
              <a:t>の部分を</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バイト </a:t>
            </a:r>
            <a:r>
              <a:rPr kumimoji="1" lang="en-US" altLang="ja-JP" sz="1200" dirty="0">
                <a:latin typeface="UD デジタル 教科書体 NP-B" panose="02020700000000000000" pitchFamily="18" charset="-128"/>
                <a:ea typeface="UD デジタル 教科書体 NP-B" panose="02020700000000000000" pitchFamily="18" charset="-128"/>
              </a:rPr>
              <a:t>x 44KH</a:t>
            </a:r>
            <a:r>
              <a:rPr kumimoji="1" lang="ja-JP" altLang="en-US" sz="1200" dirty="0">
                <a:latin typeface="UD デジタル 教科書体 NP-B" panose="02020700000000000000" pitchFamily="18" charset="-128"/>
                <a:ea typeface="UD デジタル 教科書体 NP-B" panose="02020700000000000000" pitchFamily="18" charset="-128"/>
              </a:rPr>
              <a:t>に変換しておくと計算が楽。</a:t>
            </a:r>
          </a:p>
        </p:txBody>
      </p:sp>
    </p:spTree>
    <p:extLst>
      <p:ext uri="{BB962C8B-B14F-4D97-AF65-F5344CB8AC3E}">
        <p14:creationId xmlns:p14="http://schemas.microsoft.com/office/powerpoint/2010/main" val="184182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22" presetClass="entr" presetSubtype="8" fill="hold" nodeType="withEffect">
                                  <p:stCondLst>
                                    <p:cond delay="280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17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23358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画像のデジタル化</a:t>
            </a:r>
            <a:r>
              <a:rPr kumimoji="1" lang="en-US" altLang="ja-JP" dirty="0">
                <a:latin typeface="UD デジタル 教科書体 NP-B" panose="02020700000000000000" pitchFamily="18" charset="-128"/>
                <a:ea typeface="UD デジタル 教科書体 NP-B" panose="02020700000000000000" pitchFamily="18" charset="-128"/>
              </a:rPr>
              <a:t>(1)</a:t>
            </a:r>
            <a:endParaRPr kumimoji="1" lang="ja-JP" altLang="en-US" dirty="0">
              <a:latin typeface="UD デジタル 教科書体 NP-B" panose="02020700000000000000" pitchFamily="18" charset="-128"/>
              <a:ea typeface="UD デジタル 教科書体 NP-B" panose="02020700000000000000" pitchFamily="18" charset="-128"/>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873062" y="584102"/>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色の合成</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3" name="表 2">
            <a:extLst>
              <a:ext uri="{FF2B5EF4-FFF2-40B4-BE49-F238E27FC236}">
                <a16:creationId xmlns:a16="http://schemas.microsoft.com/office/drawing/2014/main" id="{8FC511C1-E32A-9ED4-D776-FC6C8EB45011}"/>
              </a:ext>
            </a:extLst>
          </p:cNvPr>
          <p:cNvGraphicFramePr>
            <a:graphicFrameLocks noGrp="1"/>
          </p:cNvGraphicFramePr>
          <p:nvPr>
            <p:extLst>
              <p:ext uri="{D42A27DB-BD31-4B8C-83A1-F6EECF244321}">
                <p14:modId xmlns:p14="http://schemas.microsoft.com/office/powerpoint/2010/main" val="1146100954"/>
              </p:ext>
            </p:extLst>
          </p:nvPr>
        </p:nvGraphicFramePr>
        <p:xfrm>
          <a:off x="873062" y="1030455"/>
          <a:ext cx="1990034" cy="2133600"/>
        </p:xfrm>
        <a:graphic>
          <a:graphicData uri="http://schemas.openxmlformats.org/drawingml/2006/table">
            <a:tbl>
              <a:tblPr firstRow="1" bandRow="1">
                <a:tableStyleId>{5C22544A-7EE6-4342-B048-85BDC9FD1C3A}</a:tableStyleId>
              </a:tblPr>
              <a:tblGrid>
                <a:gridCol w="283910">
                  <a:extLst>
                    <a:ext uri="{9D8B030D-6E8A-4147-A177-3AD203B41FA5}">
                      <a16:colId xmlns:a16="http://schemas.microsoft.com/office/drawing/2014/main" val="641635283"/>
                    </a:ext>
                  </a:extLst>
                </a:gridCol>
                <a:gridCol w="283910">
                  <a:extLst>
                    <a:ext uri="{9D8B030D-6E8A-4147-A177-3AD203B41FA5}">
                      <a16:colId xmlns:a16="http://schemas.microsoft.com/office/drawing/2014/main" val="2609458364"/>
                    </a:ext>
                  </a:extLst>
                </a:gridCol>
                <a:gridCol w="283910">
                  <a:extLst>
                    <a:ext uri="{9D8B030D-6E8A-4147-A177-3AD203B41FA5}">
                      <a16:colId xmlns:a16="http://schemas.microsoft.com/office/drawing/2014/main" val="4167892287"/>
                    </a:ext>
                  </a:extLst>
                </a:gridCol>
                <a:gridCol w="1138304">
                  <a:extLst>
                    <a:ext uri="{9D8B030D-6E8A-4147-A177-3AD203B41FA5}">
                      <a16:colId xmlns:a16="http://schemas.microsoft.com/office/drawing/2014/main" val="3722763472"/>
                    </a:ext>
                  </a:extLst>
                </a:gridCol>
              </a:tblGrid>
              <a:tr h="0">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赤</a:t>
                      </a:r>
                      <a:endParaRPr kumimoji="1" lang="en-US" altLang="ja-JP" sz="1100" dirty="0">
                        <a:solidFill>
                          <a:schemeClr val="tx1"/>
                        </a:solidFill>
                        <a:latin typeface="メイリオ" panose="020B0604030504040204" pitchFamily="50" charset="-128"/>
                        <a:ea typeface="メイリオ" panose="020B0604030504040204" pitchFamily="50" charset="-128"/>
                      </a:endParaRPr>
                    </a:p>
                    <a:p>
                      <a:pPr algn="ctr">
                        <a:lnSpc>
                          <a:spcPts val="1200"/>
                        </a:lnSpc>
                      </a:pPr>
                      <a:r>
                        <a:rPr kumimoji="1" lang="en-US" altLang="ja-JP" sz="1100" dirty="0">
                          <a:solidFill>
                            <a:schemeClr val="tx1"/>
                          </a:solidFill>
                          <a:latin typeface="メイリオ" panose="020B0604030504040204" pitchFamily="50" charset="-128"/>
                          <a:ea typeface="メイリオ" panose="020B0604030504040204" pitchFamily="50" charset="-128"/>
                        </a:rPr>
                        <a:t>R</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緑</a:t>
                      </a:r>
                      <a:endParaRPr kumimoji="1" lang="en-US" altLang="ja-JP" sz="1100" dirty="0">
                        <a:solidFill>
                          <a:schemeClr val="tx1"/>
                        </a:solidFill>
                        <a:latin typeface="メイリオ" panose="020B0604030504040204" pitchFamily="50" charset="-128"/>
                        <a:ea typeface="メイリオ" panose="020B0604030504040204" pitchFamily="50" charset="-128"/>
                      </a:endParaRPr>
                    </a:p>
                    <a:p>
                      <a:pPr algn="ctr">
                        <a:lnSpc>
                          <a:spcPts val="1200"/>
                        </a:lnSpc>
                      </a:pPr>
                      <a:r>
                        <a:rPr kumimoji="1" lang="en-US" altLang="ja-JP" sz="1100" dirty="0">
                          <a:solidFill>
                            <a:schemeClr val="tx1"/>
                          </a:solidFill>
                          <a:latin typeface="メイリオ" panose="020B0604030504040204" pitchFamily="50" charset="-128"/>
                          <a:ea typeface="メイリオ" panose="020B0604030504040204" pitchFamily="50" charset="-128"/>
                        </a:rPr>
                        <a:t>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青</a:t>
                      </a:r>
                      <a:endParaRPr kumimoji="1" lang="en-US" altLang="ja-JP" sz="1100" dirty="0">
                        <a:solidFill>
                          <a:schemeClr val="tx1"/>
                        </a:solidFill>
                        <a:latin typeface="メイリオ" panose="020B0604030504040204" pitchFamily="50" charset="-128"/>
                        <a:ea typeface="メイリオ" panose="020B0604030504040204" pitchFamily="50" charset="-128"/>
                      </a:endParaRPr>
                    </a:p>
                    <a:p>
                      <a:pPr algn="ctr">
                        <a:lnSpc>
                          <a:spcPts val="1200"/>
                        </a:lnSpc>
                      </a:pPr>
                      <a:r>
                        <a:rPr kumimoji="1" lang="en-US" altLang="ja-JP" sz="1100" dirty="0">
                          <a:solidFill>
                            <a:schemeClr val="tx1"/>
                          </a:solidFill>
                          <a:latin typeface="メイリオ" panose="020B0604030504040204" pitchFamily="50" charset="-128"/>
                          <a:ea typeface="メイリオ" panose="020B0604030504040204" pitchFamily="50" charset="-128"/>
                        </a:rPr>
                        <a:t>B</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何色</a:t>
                      </a:r>
                      <a:r>
                        <a:rPr kumimoji="1" lang="en-US" altLang="ja-JP"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2330456"/>
                  </a:ext>
                </a:extLst>
              </a:tr>
              <a:tr h="163318">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57577126"/>
                  </a:ext>
                </a:extLst>
              </a:tr>
              <a:tr h="163318">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1301244"/>
                  </a:ext>
                </a:extLst>
              </a:tr>
              <a:tr h="163318">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水色</a:t>
                      </a:r>
                      <a:r>
                        <a:rPr kumimoji="1" lang="en-US" altLang="ja-JP" sz="1100" b="1" dirty="0">
                          <a:solidFill>
                            <a:schemeClr val="tx1"/>
                          </a:solidFill>
                          <a:latin typeface="メイリオ" panose="020B0604030504040204" pitchFamily="50" charset="-128"/>
                          <a:ea typeface="メイリオ" panose="020B0604030504040204" pitchFamily="50" charset="-128"/>
                        </a:rPr>
                        <a:t>(</a:t>
                      </a:r>
                      <a:r>
                        <a:rPr kumimoji="1" lang="ja-JP" altLang="en-US" sz="1100" b="1" dirty="0">
                          <a:solidFill>
                            <a:schemeClr val="tx1"/>
                          </a:solidFill>
                          <a:latin typeface="メイリオ" panose="020B0604030504040204" pitchFamily="50" charset="-128"/>
                          <a:ea typeface="メイリオ" panose="020B0604030504040204" pitchFamily="50" charset="-128"/>
                        </a:rPr>
                        <a:t>シアン</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2357444"/>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7187980"/>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マゼンタ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6443944"/>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黄色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5199788"/>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3448111"/>
                  </a:ext>
                </a:extLst>
              </a:tr>
            </a:tbl>
          </a:graphicData>
        </a:graphic>
      </p:graphicFrame>
      <p:graphicFrame>
        <p:nvGraphicFramePr>
          <p:cNvPr id="8" name="表 7">
            <a:extLst>
              <a:ext uri="{FF2B5EF4-FFF2-40B4-BE49-F238E27FC236}">
                <a16:creationId xmlns:a16="http://schemas.microsoft.com/office/drawing/2014/main" id="{50265B49-B11A-B11A-3402-CC6FA3AB35E6}"/>
              </a:ext>
            </a:extLst>
          </p:cNvPr>
          <p:cNvGraphicFramePr>
            <a:graphicFrameLocks noGrp="1"/>
          </p:cNvGraphicFramePr>
          <p:nvPr>
            <p:extLst>
              <p:ext uri="{D42A27DB-BD31-4B8C-83A1-F6EECF244321}">
                <p14:modId xmlns:p14="http://schemas.microsoft.com/office/powerpoint/2010/main" val="1881412208"/>
              </p:ext>
            </p:extLst>
          </p:nvPr>
        </p:nvGraphicFramePr>
        <p:xfrm>
          <a:off x="2993245" y="1034750"/>
          <a:ext cx="2064530" cy="2133600"/>
        </p:xfrm>
        <a:graphic>
          <a:graphicData uri="http://schemas.openxmlformats.org/drawingml/2006/table">
            <a:tbl>
              <a:tblPr firstRow="1" bandRow="1">
                <a:tableStyleId>{5C22544A-7EE6-4342-B048-85BDC9FD1C3A}</a:tableStyleId>
              </a:tblPr>
              <a:tblGrid>
                <a:gridCol w="390260">
                  <a:extLst>
                    <a:ext uri="{9D8B030D-6E8A-4147-A177-3AD203B41FA5}">
                      <a16:colId xmlns:a16="http://schemas.microsoft.com/office/drawing/2014/main" val="641635283"/>
                    </a:ext>
                  </a:extLst>
                </a:gridCol>
                <a:gridCol w="352425">
                  <a:extLst>
                    <a:ext uri="{9D8B030D-6E8A-4147-A177-3AD203B41FA5}">
                      <a16:colId xmlns:a16="http://schemas.microsoft.com/office/drawing/2014/main" val="2609458364"/>
                    </a:ext>
                  </a:extLst>
                </a:gridCol>
                <a:gridCol w="523875">
                  <a:extLst>
                    <a:ext uri="{9D8B030D-6E8A-4147-A177-3AD203B41FA5}">
                      <a16:colId xmlns:a16="http://schemas.microsoft.com/office/drawing/2014/main" val="4167892287"/>
                    </a:ext>
                  </a:extLst>
                </a:gridCol>
                <a:gridCol w="797970">
                  <a:extLst>
                    <a:ext uri="{9D8B030D-6E8A-4147-A177-3AD203B41FA5}">
                      <a16:colId xmlns:a16="http://schemas.microsoft.com/office/drawing/2014/main" val="3722763472"/>
                    </a:ext>
                  </a:extLst>
                </a:gridCol>
              </a:tblGrid>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水色</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黄色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マゼンタ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何色</a:t>
                      </a:r>
                      <a:r>
                        <a:rPr kumimoji="1" lang="en-US" altLang="ja-JP"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2330456"/>
                  </a:ext>
                </a:extLst>
              </a:tr>
              <a:tr h="163318">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マゼンタ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57577126"/>
                  </a:ext>
                </a:extLst>
              </a:tr>
              <a:tr h="163318">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黄色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1301244"/>
                  </a:ext>
                </a:extLst>
              </a:tr>
              <a:tr h="163318">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2357444"/>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水色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7187980"/>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6443944"/>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5199788"/>
                  </a:ext>
                </a:extLst>
              </a:tr>
              <a:tr h="163318">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メイリオ" panose="020B0604030504040204" pitchFamily="50" charset="-128"/>
                          <a:ea typeface="メイリオ" panose="020B0604030504040204" pitchFamily="50" charset="-128"/>
                        </a:rPr>
                        <a:t>黒 </a:t>
                      </a:r>
                      <a:r>
                        <a:rPr kumimoji="1" lang="en-US" altLang="ja-JP" sz="1100" b="1" dirty="0">
                          <a:solidFill>
                            <a:schemeClr val="tx1"/>
                          </a:solidFill>
                          <a:latin typeface="メイリオ" panose="020B0604030504040204" pitchFamily="50" charset="-128"/>
                          <a:ea typeface="メイリオ" panose="020B0604030504040204" pitchFamily="50" charset="-128"/>
                        </a:rPr>
                        <a:t>*</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3448111"/>
                  </a:ext>
                </a:extLst>
              </a:tr>
            </a:tbl>
          </a:graphicData>
        </a:graphic>
      </p:graphicFrame>
      <p:sp>
        <p:nvSpPr>
          <p:cNvPr id="11" name="テキスト ボックス 10">
            <a:extLst>
              <a:ext uri="{FF2B5EF4-FFF2-40B4-BE49-F238E27FC236}">
                <a16:creationId xmlns:a16="http://schemas.microsoft.com/office/drawing/2014/main" id="{E6B34FB0-630D-14B5-5FAC-4F7BBDD79F40}"/>
              </a:ext>
            </a:extLst>
          </p:cNvPr>
          <p:cNvSpPr txBox="1"/>
          <p:nvPr/>
        </p:nvSpPr>
        <p:spPr>
          <a:xfrm>
            <a:off x="847031" y="778145"/>
            <a:ext cx="1410394" cy="276999"/>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加法混色</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光</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7" name="テキスト ボックス 16">
            <a:extLst>
              <a:ext uri="{FF2B5EF4-FFF2-40B4-BE49-F238E27FC236}">
                <a16:creationId xmlns:a16="http://schemas.microsoft.com/office/drawing/2014/main" id="{F9D8D7C3-F596-5824-FC35-B9012BD9E273}"/>
              </a:ext>
            </a:extLst>
          </p:cNvPr>
          <p:cNvSpPr txBox="1"/>
          <p:nvPr/>
        </p:nvSpPr>
        <p:spPr>
          <a:xfrm>
            <a:off x="2926646" y="769601"/>
            <a:ext cx="1645354" cy="276999"/>
          </a:xfrm>
          <a:prstGeom prst="rect">
            <a:avLst/>
          </a:prstGeom>
          <a:noFill/>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減法混色</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印刷など</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8" name="テキスト ボックス 17">
            <a:extLst>
              <a:ext uri="{FF2B5EF4-FFF2-40B4-BE49-F238E27FC236}">
                <a16:creationId xmlns:a16="http://schemas.microsoft.com/office/drawing/2014/main" id="{428C122A-C898-7EC2-B75A-3E4A4992B6CE}"/>
              </a:ext>
            </a:extLst>
          </p:cNvPr>
          <p:cNvSpPr txBox="1"/>
          <p:nvPr/>
        </p:nvSpPr>
        <p:spPr>
          <a:xfrm>
            <a:off x="847031" y="3164055"/>
            <a:ext cx="4210744" cy="276999"/>
          </a:xfrm>
          <a:prstGeom prst="rect">
            <a:avLst/>
          </a:prstGeom>
          <a:noFill/>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塗料自体に白が混じっているため完全な黒にはならない</a:t>
            </a:r>
          </a:p>
        </p:txBody>
      </p:sp>
      <p:sp>
        <p:nvSpPr>
          <p:cNvPr id="22" name="テキスト ボックス 21">
            <a:extLst>
              <a:ext uri="{FF2B5EF4-FFF2-40B4-BE49-F238E27FC236}">
                <a16:creationId xmlns:a16="http://schemas.microsoft.com/office/drawing/2014/main" id="{A6F6981E-6D77-CDC6-7626-450FBAEB3536}"/>
              </a:ext>
            </a:extLst>
          </p:cNvPr>
          <p:cNvSpPr txBox="1"/>
          <p:nvPr/>
        </p:nvSpPr>
        <p:spPr>
          <a:xfrm>
            <a:off x="5259209" y="631101"/>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イメージ画像のデジタル化</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23" name="図 22">
            <a:extLst>
              <a:ext uri="{FF2B5EF4-FFF2-40B4-BE49-F238E27FC236}">
                <a16:creationId xmlns:a16="http://schemas.microsoft.com/office/drawing/2014/main" id="{A647409A-9B6F-558D-510B-3CC25727D584}"/>
              </a:ext>
            </a:extLst>
          </p:cNvPr>
          <p:cNvPicPr>
            <a:picLocks noChangeAspect="1"/>
          </p:cNvPicPr>
          <p:nvPr/>
        </p:nvPicPr>
        <p:blipFill>
          <a:blip r:embed="rId3"/>
          <a:stretch>
            <a:fillRect/>
          </a:stretch>
        </p:blipFill>
        <p:spPr>
          <a:xfrm>
            <a:off x="5259209" y="1030455"/>
            <a:ext cx="1510351" cy="1125057"/>
          </a:xfrm>
          <a:prstGeom prst="rect">
            <a:avLst/>
          </a:prstGeom>
        </p:spPr>
      </p:pic>
      <p:sp>
        <p:nvSpPr>
          <p:cNvPr id="25" name="テキスト ボックス 24">
            <a:extLst>
              <a:ext uri="{FF2B5EF4-FFF2-40B4-BE49-F238E27FC236}">
                <a16:creationId xmlns:a16="http://schemas.microsoft.com/office/drawing/2014/main" id="{F7D94725-BBBC-6050-7B59-6F914B24A0B1}"/>
              </a:ext>
            </a:extLst>
          </p:cNvPr>
          <p:cNvSpPr txBox="1"/>
          <p:nvPr/>
        </p:nvSpPr>
        <p:spPr>
          <a:xfrm>
            <a:off x="5153062" y="2596845"/>
            <a:ext cx="3713526" cy="553998"/>
          </a:xfrm>
          <a:prstGeom prst="rect">
            <a:avLst/>
          </a:prstGeom>
          <a:noFill/>
        </p:spPr>
        <p:txBody>
          <a:bodyPr wrap="square" rtlCol="0">
            <a:spAutoFit/>
          </a:bodyPr>
          <a:lstStyle/>
          <a:p>
            <a:pPr algn="l"/>
            <a:r>
              <a:rPr lang="ja-JP" altLang="en-US" sz="1000" dirty="0">
                <a:solidFill>
                  <a:srgbClr val="FF0000"/>
                </a:solidFill>
                <a:latin typeface="UD デジタル 教科書体 NP-B" panose="02020700000000000000" pitchFamily="18" charset="-128"/>
                <a:ea typeface="UD デジタル 教科書体 NP-B" panose="02020700000000000000" pitchFamily="18" charset="-128"/>
              </a:rPr>
              <a:t>量子化</a:t>
            </a:r>
            <a:r>
              <a:rPr lang="en-US" altLang="ja-JP" sz="1000" dirty="0">
                <a:solidFill>
                  <a:srgbClr val="FF0000"/>
                </a:solidFill>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各</a:t>
            </a:r>
            <a:r>
              <a:rPr lang="en-US" altLang="ja-JP" sz="1000" dirty="0">
                <a:latin typeface="UD デジタル 教科書体 NP-B" panose="02020700000000000000" pitchFamily="18" charset="-128"/>
                <a:ea typeface="UD デジタル 教科書体 NP-B" panose="02020700000000000000" pitchFamily="18" charset="-128"/>
              </a:rPr>
              <a:t>RGB(</a:t>
            </a:r>
            <a:r>
              <a:rPr lang="ja-JP" altLang="en-US" sz="1000" dirty="0">
                <a:latin typeface="UD デジタル 教科書体 NP-B" panose="02020700000000000000" pitchFamily="18" charset="-128"/>
                <a:ea typeface="UD デジタル 教科書体 NP-B" panose="02020700000000000000" pitchFamily="18" charset="-128"/>
              </a:rPr>
              <a:t>赤緑青</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の濃淡を、それぞれ</a:t>
            </a:r>
            <a:r>
              <a:rPr lang="en-US" altLang="ja-JP" sz="1000" dirty="0">
                <a:latin typeface="UD デジタル 教科書体 NP-B" panose="02020700000000000000" pitchFamily="18" charset="-128"/>
                <a:ea typeface="UD デジタル 教科書体 NP-B" panose="02020700000000000000" pitchFamily="18" charset="-128"/>
              </a:rPr>
              <a:t>1,2,3</a:t>
            </a:r>
            <a:r>
              <a:rPr lang="ja-JP" altLang="en-US" sz="1000" dirty="0">
                <a:latin typeface="UD デジタル 教科書体 NP-B" panose="02020700000000000000" pitchFamily="18" charset="-128"/>
                <a:ea typeface="UD デジタル 教科書体 NP-B" panose="02020700000000000000" pitchFamily="18" charset="-128"/>
              </a:rPr>
              <a:t>などの段階で表現する。諧調</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量子化レベル数</a:t>
            </a:r>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例</a:t>
            </a:r>
            <a:r>
              <a:rPr lang="en-US" altLang="ja-JP" sz="1000" dirty="0">
                <a:latin typeface="UD デジタル 教科書体 NP-B" panose="02020700000000000000" pitchFamily="18" charset="-128"/>
                <a:ea typeface="UD デジタル 教科書体 NP-B" panose="02020700000000000000" pitchFamily="18" charset="-128"/>
              </a:rPr>
              <a:t>8</a:t>
            </a:r>
            <a:r>
              <a:rPr lang="ja-JP" altLang="en-US" sz="1000" dirty="0">
                <a:latin typeface="UD デジタル 教科書体 NP-B" panose="02020700000000000000" pitchFamily="18" charset="-128"/>
                <a:ea typeface="UD デジタル 教科書体 NP-B" panose="02020700000000000000" pitchFamily="18" charset="-128"/>
              </a:rPr>
              <a:t>ピット</a:t>
            </a:r>
            <a:r>
              <a:rPr lang="en-US" altLang="ja-JP" sz="1000" dirty="0">
                <a:latin typeface="UD デジタル 教科書体 NP-B" panose="02020700000000000000" pitchFamily="18" charset="-128"/>
                <a:ea typeface="UD デジタル 教科書体 NP-B" panose="02020700000000000000" pitchFamily="18" charset="-128"/>
              </a:rPr>
              <a:t>=256</a:t>
            </a:r>
            <a:r>
              <a:rPr lang="ja-JP" altLang="en-US" sz="1000" dirty="0">
                <a:latin typeface="UD デジタル 教科書体 NP-B" panose="02020700000000000000" pitchFamily="18" charset="-128"/>
                <a:ea typeface="UD デジタル 教科書体 NP-B" panose="02020700000000000000" pitchFamily="18" charset="-128"/>
              </a:rPr>
              <a:t>諧調</a:t>
            </a:r>
          </a:p>
          <a:p>
            <a:pPr algn="l"/>
            <a:r>
              <a:rPr lang="ja-JP" altLang="en-US" sz="1000" dirty="0">
                <a:latin typeface="UD デジタル 教科書体 NP-B" panose="02020700000000000000" pitchFamily="18" charset="-128"/>
                <a:ea typeface="UD デジタル 教科書体 NP-B" panose="02020700000000000000" pitchFamily="18" charset="-128"/>
              </a:rPr>
              <a:t>フルカラー</a:t>
            </a:r>
            <a:r>
              <a:rPr lang="en-US" altLang="ja-JP" sz="1000" dirty="0">
                <a:latin typeface="UD デジタル 教科書体 NP-B" panose="02020700000000000000" pitchFamily="18" charset="-128"/>
                <a:ea typeface="UD デジタル 教科書体 NP-B" panose="02020700000000000000" pitchFamily="18" charset="-128"/>
              </a:rPr>
              <a:t>=256</a:t>
            </a:r>
            <a:r>
              <a:rPr lang="ja-JP" altLang="en-US" sz="1000" dirty="0">
                <a:latin typeface="UD デジタル 教科書体 NP-B" panose="02020700000000000000" pitchFamily="18" charset="-128"/>
                <a:ea typeface="UD デジタル 教科書体 NP-B" panose="02020700000000000000" pitchFamily="18" charset="-128"/>
              </a:rPr>
              <a:t>階調</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人間の目で自然に見える</a:t>
            </a:r>
            <a:r>
              <a:rPr lang="en-US" altLang="ja-JP" sz="1000" dirty="0">
                <a:latin typeface="UD デジタル 教科書体 NP-B" panose="02020700000000000000" pitchFamily="18" charset="-128"/>
                <a:ea typeface="UD デジタル 教科書体 NP-B" panose="02020700000000000000" pitchFamily="18" charset="-128"/>
              </a:rPr>
              <a:t>)</a:t>
            </a:r>
            <a:endParaRPr lang="ja-JP" altLang="en-US" sz="1000" dirty="0">
              <a:latin typeface="UD デジタル 教科書体 NP-B" panose="02020700000000000000" pitchFamily="18" charset="-128"/>
              <a:ea typeface="UD デジタル 教科書体 NP-B" panose="02020700000000000000" pitchFamily="18" charset="-128"/>
            </a:endParaRPr>
          </a:p>
        </p:txBody>
      </p:sp>
      <p:sp>
        <p:nvSpPr>
          <p:cNvPr id="26" name="テキスト ボックス 25">
            <a:extLst>
              <a:ext uri="{FF2B5EF4-FFF2-40B4-BE49-F238E27FC236}">
                <a16:creationId xmlns:a16="http://schemas.microsoft.com/office/drawing/2014/main" id="{E59C2A63-0B1F-A346-6F18-8870DAAA6455}"/>
              </a:ext>
            </a:extLst>
          </p:cNvPr>
          <p:cNvSpPr txBox="1"/>
          <p:nvPr/>
        </p:nvSpPr>
        <p:spPr>
          <a:xfrm>
            <a:off x="5153062" y="2220216"/>
            <a:ext cx="3839090" cy="400110"/>
          </a:xfrm>
          <a:prstGeom prst="rect">
            <a:avLst/>
          </a:prstGeom>
          <a:noFill/>
        </p:spPr>
        <p:txBody>
          <a:bodyPr wrap="square" rtlCol="0">
            <a:spAutoFit/>
          </a:bodyPr>
          <a:lstStyle/>
          <a:p>
            <a:r>
              <a:rPr lang="ja-JP" altLang="en-US" sz="1000" dirty="0">
                <a:solidFill>
                  <a:srgbClr val="FF0000"/>
                </a:solidFill>
                <a:latin typeface="UD デジタル 教科書体 NP-B" panose="02020700000000000000" pitchFamily="18" charset="-128"/>
                <a:ea typeface="UD デジタル 教科書体 NP-B" panose="02020700000000000000" pitchFamily="18" charset="-128"/>
              </a:rPr>
              <a:t>標本化</a:t>
            </a:r>
            <a:r>
              <a:rPr lang="en-US" altLang="ja-JP" sz="1000" dirty="0">
                <a:solidFill>
                  <a:srgbClr val="FF0000"/>
                </a:solidFill>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画像を一定の距離間隔で区切って分割し，各点</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ドット</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の各</a:t>
            </a:r>
            <a:r>
              <a:rPr lang="en-US" altLang="ja-JP" sz="1000" dirty="0">
                <a:latin typeface="UD デジタル 教科書体 NP-B" panose="02020700000000000000" pitchFamily="18" charset="-128"/>
                <a:ea typeface="UD デジタル 教科書体 NP-B" panose="02020700000000000000" pitchFamily="18" charset="-128"/>
              </a:rPr>
              <a:t>RGB(</a:t>
            </a:r>
            <a:r>
              <a:rPr lang="ja-JP" altLang="en-US" sz="1000" dirty="0">
                <a:latin typeface="UD デジタル 教科書体 NP-B" panose="02020700000000000000" pitchFamily="18" charset="-128"/>
                <a:ea typeface="UD デジタル 教科書体 NP-B" panose="02020700000000000000" pitchFamily="18" charset="-128"/>
              </a:rPr>
              <a:t>赤緑青</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の明るさ（濃淡）を取り出す。</a:t>
            </a:r>
            <a:endParaRPr lang="ja-JP" altLang="en-US" sz="10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27" name="テキスト ボックス 26">
            <a:extLst>
              <a:ext uri="{FF2B5EF4-FFF2-40B4-BE49-F238E27FC236}">
                <a16:creationId xmlns:a16="http://schemas.microsoft.com/office/drawing/2014/main" id="{71837060-99F4-5C2C-55D5-67DD6457698C}"/>
              </a:ext>
            </a:extLst>
          </p:cNvPr>
          <p:cNvSpPr txBox="1"/>
          <p:nvPr/>
        </p:nvSpPr>
        <p:spPr>
          <a:xfrm>
            <a:off x="5153062" y="3127361"/>
            <a:ext cx="3422676" cy="400110"/>
          </a:xfrm>
          <a:prstGeom prst="rect">
            <a:avLst/>
          </a:prstGeom>
          <a:noFill/>
        </p:spPr>
        <p:txBody>
          <a:bodyPr wrap="square" rtlCol="0">
            <a:spAutoFit/>
          </a:bodyPr>
          <a:lstStyle/>
          <a:p>
            <a:pPr algn="l"/>
            <a:r>
              <a:rPr lang="ja-JP" altLang="en-US" sz="1000" dirty="0">
                <a:solidFill>
                  <a:srgbClr val="FF0000"/>
                </a:solidFill>
                <a:latin typeface="UD デジタル 教科書体 NP-B" panose="02020700000000000000" pitchFamily="18" charset="-128"/>
                <a:ea typeface="UD デジタル 教科書体 NP-B" panose="02020700000000000000" pitchFamily="18" charset="-128"/>
              </a:rPr>
              <a:t>符号化</a:t>
            </a:r>
            <a:r>
              <a:rPr lang="en-US" altLang="ja-JP" sz="1000" dirty="0">
                <a:solidFill>
                  <a:srgbClr val="FF0000"/>
                </a:solidFill>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量子化した大きさを</a:t>
            </a:r>
            <a:r>
              <a:rPr lang="en-US" altLang="ja-JP" sz="1000" dirty="0">
                <a:latin typeface="UD デジタル 教科書体 NP-B" panose="02020700000000000000" pitchFamily="18" charset="-128"/>
                <a:ea typeface="UD デジタル 教科書体 NP-B" panose="02020700000000000000" pitchFamily="18" charset="-128"/>
              </a:rPr>
              <a:t>2</a:t>
            </a:r>
            <a:r>
              <a:rPr lang="ja-JP" altLang="en-US" sz="1000" dirty="0">
                <a:latin typeface="UD デジタル 教科書体 NP-B" panose="02020700000000000000" pitchFamily="18" charset="-128"/>
                <a:ea typeface="UD デジタル 教科書体 NP-B" panose="02020700000000000000" pitchFamily="18" charset="-128"/>
              </a:rPr>
              <a:t>進数</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デジタル</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で表す</a:t>
            </a:r>
          </a:p>
          <a:p>
            <a:pPr algn="l"/>
            <a:r>
              <a:rPr lang="ja-JP" altLang="en-US" sz="1000" dirty="0">
                <a:latin typeface="UD デジタル 教科書体 NP-B" panose="02020700000000000000" pitchFamily="18" charset="-128"/>
                <a:ea typeface="UD デジタル 教科書体 NP-B" panose="02020700000000000000" pitchFamily="18" charset="-128"/>
              </a:rPr>
              <a:t>　</a:t>
            </a:r>
          </a:p>
        </p:txBody>
      </p:sp>
      <p:sp>
        <p:nvSpPr>
          <p:cNvPr id="30" name="テキスト ボックス 29">
            <a:extLst>
              <a:ext uri="{FF2B5EF4-FFF2-40B4-BE49-F238E27FC236}">
                <a16:creationId xmlns:a16="http://schemas.microsoft.com/office/drawing/2014/main" id="{B267A0F0-C285-0FA2-D1FD-C01506A72116}"/>
              </a:ext>
            </a:extLst>
          </p:cNvPr>
          <p:cNvSpPr txBox="1"/>
          <p:nvPr/>
        </p:nvSpPr>
        <p:spPr>
          <a:xfrm>
            <a:off x="6864400" y="1067890"/>
            <a:ext cx="2203400" cy="1169551"/>
          </a:xfrm>
          <a:prstGeom prst="rect">
            <a:avLst/>
          </a:prstGeom>
          <a:noFill/>
        </p:spPr>
        <p:txBody>
          <a:bodyPr wrap="square" rtlCol="0">
            <a:spAutoFit/>
          </a:bodyPr>
          <a:lstStyle/>
          <a:p>
            <a:r>
              <a:rPr lang="ja-JP" altLang="en-US" sz="1000" dirty="0">
                <a:latin typeface="UD デジタル 教科書体 NP-B" panose="02020700000000000000" pitchFamily="18" charset="-128"/>
                <a:ea typeface="UD デジタル 教科書体 NP-B" panose="02020700000000000000" pitchFamily="18" charset="-128"/>
              </a:rPr>
              <a:t>距離間隔で区切った物</a:t>
            </a:r>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画素</a:t>
            </a:r>
            <a:endParaRPr lang="en-US" altLang="ja-JP" sz="1000" dirty="0">
              <a:latin typeface="UD デジタル 教科書体 NP-B" panose="02020700000000000000" pitchFamily="18" charset="-128"/>
              <a:ea typeface="UD デジタル 教科書体 NP-B" panose="02020700000000000000" pitchFamily="18" charset="-128"/>
            </a:endParaRPr>
          </a:p>
          <a:p>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ドット、ピクセル</a:t>
            </a:r>
            <a:r>
              <a:rPr lang="en-US" altLang="ja-JP" sz="1000" dirty="0">
                <a:latin typeface="UD デジタル 教科書体 NP-B" panose="02020700000000000000" pitchFamily="18" charset="-128"/>
                <a:ea typeface="UD デジタル 教科書体 NP-B" panose="02020700000000000000" pitchFamily="18" charset="-128"/>
              </a:rPr>
              <a:t>)</a:t>
            </a:r>
            <a:endParaRPr lang="ja-JP" altLang="en-US" sz="1000" dirty="0">
              <a:latin typeface="UD デジタル 教科書体 NP-B" panose="02020700000000000000" pitchFamily="18" charset="-128"/>
              <a:ea typeface="UD デジタル 教科書体 NP-B" panose="02020700000000000000" pitchFamily="18" charset="-128"/>
            </a:endParaRPr>
          </a:p>
          <a:p>
            <a:r>
              <a:rPr lang="ja-JP" altLang="en-US" sz="1000" dirty="0">
                <a:solidFill>
                  <a:srgbClr val="FF0000"/>
                </a:solidFill>
                <a:latin typeface="UD デジタル 教科書体 NP-B" panose="02020700000000000000" pitchFamily="18" charset="-128"/>
                <a:ea typeface="UD デジタル 教科書体 NP-B" panose="02020700000000000000" pitchFamily="18" charset="-128"/>
              </a:rPr>
              <a:t>総素数 </a:t>
            </a:r>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縦の画素数 </a:t>
            </a:r>
            <a:r>
              <a:rPr lang="en-US" altLang="ja-JP" sz="1000" dirty="0">
                <a:latin typeface="UD デジタル 教科書体 NP-B" panose="02020700000000000000" pitchFamily="18" charset="-128"/>
                <a:ea typeface="UD デジタル 教科書体 NP-B" panose="02020700000000000000" pitchFamily="18" charset="-128"/>
              </a:rPr>
              <a:t>x </a:t>
            </a:r>
            <a:r>
              <a:rPr lang="ja-JP" altLang="en-US" sz="1000" dirty="0">
                <a:latin typeface="UD デジタル 教科書体 NP-B" panose="02020700000000000000" pitchFamily="18" charset="-128"/>
                <a:ea typeface="UD デジタル 教科書体 NP-B" panose="02020700000000000000" pitchFamily="18" charset="-128"/>
              </a:rPr>
              <a:t>横の画素数</a:t>
            </a:r>
            <a:endParaRPr lang="en-US" altLang="ja-JP" sz="1000" dirty="0">
              <a:latin typeface="UD デジタル 教科書体 NP-B" panose="02020700000000000000" pitchFamily="18" charset="-128"/>
              <a:ea typeface="UD デジタル 教科書体 NP-B" panose="02020700000000000000" pitchFamily="18" charset="-128"/>
            </a:endParaRPr>
          </a:p>
          <a:p>
            <a:r>
              <a:rPr lang="en-US" altLang="ja-JP" sz="1000" dirty="0">
                <a:latin typeface="UD デジタル 教科書体 NP-B" panose="02020700000000000000" pitchFamily="18" charset="-128"/>
                <a:ea typeface="UD デジタル 教科書体 NP-B" panose="02020700000000000000" pitchFamily="18" charset="-128"/>
              </a:rPr>
              <a:t>=</a:t>
            </a:r>
            <a:r>
              <a:rPr lang="ja-JP" altLang="en-US" sz="1000" dirty="0">
                <a:latin typeface="UD デジタル 教科書体 NP-B" panose="02020700000000000000" pitchFamily="18" charset="-128"/>
                <a:ea typeface="UD デジタル 教科書体 NP-B" panose="02020700000000000000" pitchFamily="18" charset="-128"/>
              </a:rPr>
              <a:t>解像度</a:t>
            </a:r>
          </a:p>
          <a:p>
            <a:r>
              <a:rPr lang="ja-JP" altLang="en-US" sz="1000" dirty="0">
                <a:latin typeface="UD デジタル 教科書体 NP-B" panose="02020700000000000000" pitchFamily="18" charset="-128"/>
                <a:ea typeface="UD デジタル 教科書体 NP-B" panose="02020700000000000000" pitchFamily="18" charset="-128"/>
              </a:rPr>
              <a:t>画素の単位</a:t>
            </a:r>
            <a:r>
              <a:rPr lang="en-US" altLang="ja-JP" sz="1000" dirty="0">
                <a:latin typeface="UD デジタル 教科書体 NP-B" panose="02020700000000000000" pitchFamily="18" charset="-128"/>
                <a:ea typeface="UD デジタル 教科書体 NP-B" panose="02020700000000000000" pitchFamily="18" charset="-128"/>
              </a:rPr>
              <a:t>(1</a:t>
            </a:r>
            <a:r>
              <a:rPr lang="ja-JP" altLang="en-US" sz="1000" dirty="0">
                <a:latin typeface="UD デジタル 教科書体 NP-B" panose="02020700000000000000" pitchFamily="18" charset="-128"/>
                <a:ea typeface="UD デジタル 教科書体 NP-B" panose="02020700000000000000" pitchFamily="18" charset="-128"/>
              </a:rPr>
              <a:t>インチあたりの数</a:t>
            </a:r>
            <a:r>
              <a:rPr lang="en-US" altLang="ja-JP" sz="1000" dirty="0">
                <a:latin typeface="UD デジタル 教科書体 NP-B" panose="02020700000000000000" pitchFamily="18" charset="-128"/>
                <a:ea typeface="UD デジタル 教科書体 NP-B" panose="02020700000000000000" pitchFamily="18" charset="-128"/>
              </a:rPr>
              <a:t>)</a:t>
            </a:r>
            <a:br>
              <a:rPr lang="en-US" altLang="ja-JP" sz="1000" dirty="0">
                <a:latin typeface="UD デジタル 教科書体 NP-B" panose="02020700000000000000" pitchFamily="18" charset="-128"/>
                <a:ea typeface="UD デジタル 教科書体 NP-B" panose="02020700000000000000" pitchFamily="18" charset="-128"/>
              </a:rPr>
            </a:br>
            <a:r>
              <a:rPr lang="en-US" altLang="ja-JP" sz="1000" dirty="0">
                <a:latin typeface="UD デジタル 教科書体 NP-B" panose="02020700000000000000" pitchFamily="18" charset="-128"/>
                <a:ea typeface="UD デジタル 教科書体 NP-B" panose="02020700000000000000" pitchFamily="18" charset="-128"/>
              </a:rPr>
              <a:t>= </a:t>
            </a:r>
            <a:r>
              <a:rPr lang="en-US" altLang="ja-JP" sz="1000" dirty="0" err="1">
                <a:latin typeface="UD デジタル 教科書体 NP-B" panose="02020700000000000000" pitchFamily="18" charset="-128"/>
                <a:ea typeface="UD デジタル 教科書体 NP-B" panose="02020700000000000000" pitchFamily="18" charset="-128"/>
              </a:rPr>
              <a:t>ppi</a:t>
            </a:r>
            <a:r>
              <a:rPr lang="en-US" altLang="ja-JP" sz="1000" dirty="0">
                <a:latin typeface="UD デジタル 教科書体 NP-B" panose="02020700000000000000" pitchFamily="18" charset="-128"/>
                <a:ea typeface="UD デジタル 教科書体 NP-B" panose="02020700000000000000" pitchFamily="18" charset="-128"/>
              </a:rPr>
              <a:t> (pixel per inch)</a:t>
            </a:r>
          </a:p>
          <a:p>
            <a:r>
              <a:rPr lang="en-US" altLang="ja-JP" sz="1000" dirty="0">
                <a:latin typeface="UD デジタル 教科書体 NP-B" panose="02020700000000000000" pitchFamily="18" charset="-128"/>
                <a:ea typeface="UD デジタル 教科書体 NP-B" panose="02020700000000000000" pitchFamily="18" charset="-128"/>
              </a:rPr>
              <a:t>or dpi(dot per inch) </a:t>
            </a:r>
            <a:r>
              <a:rPr lang="ja-JP" altLang="en-US" sz="1000" dirty="0">
                <a:latin typeface="UD デジタル 教科書体 NP-B" panose="02020700000000000000" pitchFamily="18" charset="-128"/>
                <a:ea typeface="UD デジタル 教科書体 NP-B" panose="02020700000000000000" pitchFamily="18" charset="-128"/>
              </a:rPr>
              <a:t>印刷で使用</a:t>
            </a:r>
          </a:p>
        </p:txBody>
      </p:sp>
      <p:sp>
        <p:nvSpPr>
          <p:cNvPr id="31" name="テキスト ボックス 30">
            <a:extLst>
              <a:ext uri="{FF2B5EF4-FFF2-40B4-BE49-F238E27FC236}">
                <a16:creationId xmlns:a16="http://schemas.microsoft.com/office/drawing/2014/main" id="{ECDC1B61-B938-EAC6-B6A9-ADACE1A92549}"/>
              </a:ext>
            </a:extLst>
          </p:cNvPr>
          <p:cNvSpPr txBox="1"/>
          <p:nvPr/>
        </p:nvSpPr>
        <p:spPr>
          <a:xfrm>
            <a:off x="847031" y="3448655"/>
            <a:ext cx="2915344"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諧調と</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1</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ピクセル</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ドット</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データサイズ</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32" name="表 31">
            <a:extLst>
              <a:ext uri="{FF2B5EF4-FFF2-40B4-BE49-F238E27FC236}">
                <a16:creationId xmlns:a16="http://schemas.microsoft.com/office/drawing/2014/main" id="{B57A8D89-706B-CACF-4827-42C58D0CAE4B}"/>
              </a:ext>
            </a:extLst>
          </p:cNvPr>
          <p:cNvGraphicFramePr>
            <a:graphicFrameLocks noGrp="1"/>
          </p:cNvGraphicFramePr>
          <p:nvPr>
            <p:extLst>
              <p:ext uri="{D42A27DB-BD31-4B8C-83A1-F6EECF244321}">
                <p14:modId xmlns:p14="http://schemas.microsoft.com/office/powerpoint/2010/main" val="4214900082"/>
              </p:ext>
            </p:extLst>
          </p:nvPr>
        </p:nvGraphicFramePr>
        <p:xfrm>
          <a:off x="873062" y="3764586"/>
          <a:ext cx="2765488" cy="1788922"/>
        </p:xfrm>
        <a:graphic>
          <a:graphicData uri="http://schemas.openxmlformats.org/drawingml/2006/table">
            <a:tbl>
              <a:tblPr firstRow="1" bandRow="1">
                <a:tableStyleId>{5C22544A-7EE6-4342-B048-85BDC9FD1C3A}</a:tableStyleId>
              </a:tblPr>
              <a:tblGrid>
                <a:gridCol w="390260">
                  <a:extLst>
                    <a:ext uri="{9D8B030D-6E8A-4147-A177-3AD203B41FA5}">
                      <a16:colId xmlns:a16="http://schemas.microsoft.com/office/drawing/2014/main" val="641635283"/>
                    </a:ext>
                  </a:extLst>
                </a:gridCol>
                <a:gridCol w="454948">
                  <a:extLst>
                    <a:ext uri="{9D8B030D-6E8A-4147-A177-3AD203B41FA5}">
                      <a16:colId xmlns:a16="http://schemas.microsoft.com/office/drawing/2014/main" val="2609458364"/>
                    </a:ext>
                  </a:extLst>
                </a:gridCol>
                <a:gridCol w="421352">
                  <a:extLst>
                    <a:ext uri="{9D8B030D-6E8A-4147-A177-3AD203B41FA5}">
                      <a16:colId xmlns:a16="http://schemas.microsoft.com/office/drawing/2014/main" val="4167892287"/>
                    </a:ext>
                  </a:extLst>
                </a:gridCol>
                <a:gridCol w="1498928">
                  <a:extLst>
                    <a:ext uri="{9D8B030D-6E8A-4147-A177-3AD203B41FA5}">
                      <a16:colId xmlns:a16="http://schemas.microsoft.com/office/drawing/2014/main" val="3722763472"/>
                    </a:ext>
                  </a:extLst>
                </a:gridCol>
              </a:tblGrid>
              <a:tr h="186935">
                <a:tc gridSpan="4">
                  <a:txBody>
                    <a:bodyPr/>
                    <a:lstStyle/>
                    <a:p>
                      <a:pPr algn="l">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256</a:t>
                      </a:r>
                      <a:r>
                        <a:rPr kumimoji="1" lang="ja-JP" altLang="en-US" sz="1100" b="1" dirty="0">
                          <a:solidFill>
                            <a:schemeClr val="tx1"/>
                          </a:solidFill>
                          <a:latin typeface="メイリオ" panose="020B0604030504040204" pitchFamily="50" charset="-128"/>
                          <a:ea typeface="メイリオ" panose="020B0604030504040204" pitchFamily="50" charset="-128"/>
                        </a:rPr>
                        <a:t>諧調 カラー</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2330456"/>
                  </a:ext>
                </a:extLst>
              </a:tr>
              <a:tr h="185593">
                <a:tc>
                  <a:txBody>
                    <a:bodyPr/>
                    <a:lstStyle/>
                    <a:p>
                      <a:pPr algn="ctr">
                        <a:lnSpc>
                          <a:spcPts val="1200"/>
                        </a:lnSpc>
                      </a:pP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R</a:t>
                      </a:r>
                      <a:endPar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G</a:t>
                      </a:r>
                      <a:endPar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B</a:t>
                      </a:r>
                      <a:endPar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l">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1</a:t>
                      </a:r>
                      <a:r>
                        <a:rPr kumimoji="1" lang="ja-JP" altLang="en-US" sz="1100" b="1" dirty="0">
                          <a:solidFill>
                            <a:schemeClr val="tx1"/>
                          </a:solidFill>
                          <a:latin typeface="メイリオ" panose="020B0604030504040204" pitchFamily="50" charset="-128"/>
                          <a:ea typeface="メイリオ" panose="020B0604030504040204" pitchFamily="50" charset="-128"/>
                        </a:rPr>
                        <a:t>ピクセル</a:t>
                      </a:r>
                      <a:r>
                        <a:rPr kumimoji="1" lang="en-US" altLang="ja-JP" sz="1100" b="1" dirty="0">
                          <a:solidFill>
                            <a:schemeClr val="tx1"/>
                          </a:solidFill>
                          <a:latin typeface="メイリオ" panose="020B0604030504040204" pitchFamily="50" charset="-128"/>
                          <a:ea typeface="メイリオ" panose="020B0604030504040204" pitchFamily="50" charset="-128"/>
                        </a:rPr>
                        <a:t>=</a:t>
                      </a:r>
                    </a:p>
                    <a:p>
                      <a:pPr algn="l">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8bit x 3</a:t>
                      </a:r>
                      <a:r>
                        <a:rPr kumimoji="1" lang="ja-JP" altLang="en-US" sz="1100" b="1" dirty="0">
                          <a:solidFill>
                            <a:schemeClr val="tx1"/>
                          </a:solidFill>
                          <a:latin typeface="メイリオ" panose="020B0604030504040204" pitchFamily="50" charset="-128"/>
                          <a:ea typeface="メイリオ" panose="020B0604030504040204" pitchFamily="50" charset="-128"/>
                        </a:rPr>
                        <a:t>色 </a:t>
                      </a:r>
                      <a:r>
                        <a:rPr kumimoji="1" lang="en-US" altLang="ja-JP" sz="1100" b="1" dirty="0">
                          <a:solidFill>
                            <a:schemeClr val="tx1"/>
                          </a:solidFill>
                          <a:latin typeface="メイリオ" panose="020B0604030504040204" pitchFamily="50" charset="-128"/>
                          <a:ea typeface="メイリオ" panose="020B0604030504040204" pitchFamily="50" charset="-128"/>
                        </a:rPr>
                        <a:t>= 24bit</a:t>
                      </a:r>
                      <a:br>
                        <a:rPr kumimoji="1" lang="en-US" altLang="ja-JP" sz="1100" b="1" dirty="0">
                          <a:solidFill>
                            <a:schemeClr val="tx1"/>
                          </a:solidFill>
                          <a:latin typeface="メイリオ" panose="020B0604030504040204" pitchFamily="50" charset="-128"/>
                          <a:ea typeface="メイリオ" panose="020B0604030504040204" pitchFamily="50" charset="-128"/>
                        </a:rPr>
                      </a:br>
                      <a:r>
                        <a:rPr kumimoji="1" lang="en-US" altLang="ja-JP" sz="1100" b="1" dirty="0">
                          <a:solidFill>
                            <a:schemeClr val="tx1"/>
                          </a:solidFill>
                          <a:latin typeface="メイリオ" panose="020B0604030504040204" pitchFamily="50" charset="-128"/>
                          <a:ea typeface="メイリオ" panose="020B0604030504040204" pitchFamily="50" charset="-128"/>
                        </a:rPr>
                        <a:t>= 1B x 3</a:t>
                      </a:r>
                      <a:r>
                        <a:rPr kumimoji="1" lang="ja-JP" altLang="en-US" sz="1100" b="1" dirty="0">
                          <a:solidFill>
                            <a:schemeClr val="tx1"/>
                          </a:solidFill>
                          <a:latin typeface="メイリオ" panose="020B0604030504040204" pitchFamily="50" charset="-128"/>
                          <a:ea typeface="メイリオ" panose="020B0604030504040204" pitchFamily="50" charset="-128"/>
                        </a:rPr>
                        <a:t>色 </a:t>
                      </a:r>
                      <a:r>
                        <a:rPr kumimoji="1" lang="en-US" altLang="ja-JP" sz="1100" b="1" dirty="0">
                          <a:solidFill>
                            <a:schemeClr val="tx1"/>
                          </a:solidFill>
                          <a:latin typeface="メイリオ" panose="020B0604030504040204" pitchFamily="50" charset="-128"/>
                          <a:ea typeface="メイリオ" panose="020B0604030504040204" pitchFamily="50" charset="-128"/>
                        </a:rPr>
                        <a:t>= 3B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57577126"/>
                  </a:ext>
                </a:extLst>
              </a:tr>
              <a:tr h="186935">
                <a:tc>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8b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8b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8b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1301244"/>
                  </a:ext>
                </a:extLst>
              </a:tr>
              <a:tr h="186935">
                <a:tc>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1B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1B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1B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2357444"/>
                  </a:ext>
                </a:extLst>
              </a:tr>
              <a:tr h="186935">
                <a:tc gridSpan="4">
                  <a:txBody>
                    <a:bodyPr/>
                    <a:lstStyle/>
                    <a:p>
                      <a:pPr algn="l">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16</a:t>
                      </a:r>
                      <a:r>
                        <a:rPr kumimoji="1" lang="ja-JP" altLang="en-US" sz="1100" b="1" dirty="0">
                          <a:solidFill>
                            <a:schemeClr val="tx1"/>
                          </a:solidFill>
                          <a:latin typeface="メイリオ" panose="020B0604030504040204" pitchFamily="50" charset="-128"/>
                          <a:ea typeface="メイリオ" panose="020B0604030504040204" pitchFamily="50" charset="-128"/>
                        </a:rPr>
                        <a:t>諧調カラー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7187980"/>
                  </a:ext>
                </a:extLst>
              </a:tr>
              <a:tr h="186935">
                <a:tc gridSpan="3">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White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l">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1</a:t>
                      </a:r>
                      <a:r>
                        <a:rPr kumimoji="1" lang="ja-JP" altLang="en-US" sz="1100" b="1" dirty="0">
                          <a:solidFill>
                            <a:schemeClr val="tx1"/>
                          </a:solidFill>
                          <a:latin typeface="メイリオ" panose="020B0604030504040204" pitchFamily="50" charset="-128"/>
                          <a:ea typeface="メイリオ" panose="020B0604030504040204" pitchFamily="50" charset="-128"/>
                        </a:rPr>
                        <a:t>ピクセル</a:t>
                      </a:r>
                      <a:r>
                        <a:rPr kumimoji="1" lang="en-US" altLang="ja-JP" sz="1100" b="1" dirty="0">
                          <a:solidFill>
                            <a:schemeClr val="tx1"/>
                          </a:solidFill>
                          <a:latin typeface="メイリオ" panose="020B0604030504040204" pitchFamily="50" charset="-128"/>
                          <a:ea typeface="メイリオ" panose="020B0604030504040204" pitchFamily="50" charset="-128"/>
                        </a:rPr>
                        <a:t>=</a:t>
                      </a:r>
                    </a:p>
                    <a:p>
                      <a:pPr algn="l">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8bit x 1</a:t>
                      </a:r>
                      <a:r>
                        <a:rPr kumimoji="1" lang="ja-JP" altLang="en-US" sz="1100" b="1" dirty="0">
                          <a:solidFill>
                            <a:schemeClr val="tx1"/>
                          </a:solidFill>
                          <a:latin typeface="メイリオ" panose="020B0604030504040204" pitchFamily="50" charset="-128"/>
                          <a:ea typeface="メイリオ" panose="020B0604030504040204" pitchFamily="50" charset="-128"/>
                        </a:rPr>
                        <a:t>色 </a:t>
                      </a:r>
                      <a:r>
                        <a:rPr kumimoji="1" lang="en-US" altLang="ja-JP" sz="1100" b="1" dirty="0">
                          <a:solidFill>
                            <a:schemeClr val="tx1"/>
                          </a:solidFill>
                          <a:latin typeface="メイリオ" panose="020B0604030504040204" pitchFamily="50" charset="-128"/>
                          <a:ea typeface="メイリオ" panose="020B0604030504040204" pitchFamily="50" charset="-128"/>
                        </a:rPr>
                        <a:t>= 8bit</a:t>
                      </a:r>
                      <a:br>
                        <a:rPr kumimoji="1" lang="en-US" altLang="ja-JP" sz="1100" b="1" dirty="0">
                          <a:solidFill>
                            <a:schemeClr val="tx1"/>
                          </a:solidFill>
                          <a:latin typeface="メイリオ" panose="020B0604030504040204" pitchFamily="50" charset="-128"/>
                          <a:ea typeface="メイリオ" panose="020B0604030504040204" pitchFamily="50" charset="-128"/>
                        </a:rPr>
                      </a:br>
                      <a:r>
                        <a:rPr kumimoji="1" lang="en-US" altLang="ja-JP" sz="1100" b="1" dirty="0">
                          <a:solidFill>
                            <a:schemeClr val="tx1"/>
                          </a:solidFill>
                          <a:latin typeface="メイリオ" panose="020B0604030504040204" pitchFamily="50" charset="-128"/>
                          <a:ea typeface="メイリオ" panose="020B0604030504040204" pitchFamily="50" charset="-128"/>
                        </a:rPr>
                        <a:t>= 1B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6443944"/>
                  </a:ext>
                </a:extLst>
              </a:tr>
              <a:tr h="230073">
                <a:tc gridSpan="3">
                  <a:txBody>
                    <a:bodyPr/>
                    <a:lstStyle/>
                    <a:p>
                      <a:pPr algn="ctr">
                        <a:lnSpc>
                          <a:spcPts val="1200"/>
                        </a:lnSpc>
                      </a:pPr>
                      <a:r>
                        <a:rPr kumimoji="1" lang="en-US" altLang="ja-JP" sz="1100" b="1" dirty="0">
                          <a:solidFill>
                            <a:schemeClr val="tx1"/>
                          </a:solidFill>
                          <a:latin typeface="メイリオ" panose="020B0604030504040204" pitchFamily="50" charset="-128"/>
                          <a:ea typeface="メイリオ" panose="020B0604030504040204" pitchFamily="50" charset="-128"/>
                        </a:rPr>
                        <a:t>8b/1B</a:t>
                      </a: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l">
                        <a:lnSpc>
                          <a:spcPts val="1200"/>
                        </a:lnSpc>
                      </a:pPr>
                      <a:endParaRPr kumimoji="1" lang="ja-JP" altLang="en-US" sz="1100" b="1"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83009763"/>
                  </a:ext>
                </a:extLst>
              </a:tr>
            </a:tbl>
          </a:graphicData>
        </a:graphic>
      </p:graphicFrame>
      <p:sp>
        <p:nvSpPr>
          <p:cNvPr id="33" name="テキスト ボックス 32">
            <a:extLst>
              <a:ext uri="{FF2B5EF4-FFF2-40B4-BE49-F238E27FC236}">
                <a16:creationId xmlns:a16="http://schemas.microsoft.com/office/drawing/2014/main" id="{3D902BA3-B00C-B085-F604-00F07E15BB6D}"/>
              </a:ext>
            </a:extLst>
          </p:cNvPr>
          <p:cNvSpPr txBox="1"/>
          <p:nvPr/>
        </p:nvSpPr>
        <p:spPr>
          <a:xfrm>
            <a:off x="3860768" y="3762035"/>
            <a:ext cx="4851463" cy="461665"/>
          </a:xfrm>
          <a:prstGeom prst="rect">
            <a:avLst/>
          </a:prstGeom>
          <a:noFill/>
          <a:ln>
            <a:solidFill>
              <a:schemeClr val="tx1"/>
            </a:solidFill>
          </a:ln>
        </p:spPr>
        <p:txBody>
          <a:bodyPr wrap="square" rtlCol="0">
            <a:spAutoFit/>
          </a:bodyPr>
          <a:lstStyle/>
          <a:p>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枚のイメージ画像 </a:t>
            </a:r>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ピクセルのデータ量</a:t>
            </a:r>
            <a:r>
              <a:rPr kumimoji="1" lang="en-US" altLang="ja-JP" sz="1200" dirty="0">
                <a:latin typeface="UD デジタル 教科書体 NP-B" panose="02020700000000000000" pitchFamily="18" charset="-128"/>
                <a:ea typeface="UD デジタル 教科書体 NP-B" panose="02020700000000000000" pitchFamily="18" charset="-128"/>
              </a:rPr>
              <a:t>) x (</a:t>
            </a:r>
            <a:r>
              <a:rPr kumimoji="1" lang="ja-JP" altLang="en-US" sz="1200" dirty="0">
                <a:latin typeface="UD デジタル 教科書体 NP-B" panose="02020700000000000000" pitchFamily="18" charset="-128"/>
                <a:ea typeface="UD デジタル 教科書体 NP-B" panose="02020700000000000000" pitchFamily="18" charset="-128"/>
              </a:rPr>
              <a:t>総画素数</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色のデータ量</a:t>
            </a:r>
            <a:r>
              <a:rPr kumimoji="1" lang="en-US" altLang="ja-JP" sz="1200" dirty="0">
                <a:latin typeface="UD デジタル 教科書体 NP-B" panose="02020700000000000000" pitchFamily="18" charset="-128"/>
                <a:ea typeface="UD デジタル 教科書体 NP-B" panose="02020700000000000000" pitchFamily="18" charset="-128"/>
              </a:rPr>
              <a:t> x (</a:t>
            </a:r>
            <a:r>
              <a:rPr kumimoji="1" lang="ja-JP" altLang="en-US" sz="1200" dirty="0">
                <a:latin typeface="UD デジタル 教科書体 NP-B" panose="02020700000000000000" pitchFamily="18" charset="-128"/>
                <a:ea typeface="UD デジタル 教科書体 NP-B" panose="02020700000000000000" pitchFamily="18" charset="-128"/>
              </a:rPr>
              <a:t>カラー</a:t>
            </a:r>
            <a:r>
              <a:rPr kumimoji="1" lang="en-US" altLang="ja-JP" sz="1200" dirty="0">
                <a:latin typeface="UD デジタル 教科書体 NP-B" panose="02020700000000000000" pitchFamily="18" charset="-128"/>
                <a:ea typeface="UD デジタル 教科書体 NP-B" panose="02020700000000000000" pitchFamily="18" charset="-128"/>
              </a:rPr>
              <a:t>or) x </a:t>
            </a:r>
            <a:r>
              <a:rPr kumimoji="1" lang="ja-JP" altLang="en-US" sz="1200" dirty="0">
                <a:latin typeface="UD デジタル 教科書体 NP-B" panose="02020700000000000000" pitchFamily="18" charset="-128"/>
                <a:ea typeface="UD デジタル 教科書体 NP-B" panose="02020700000000000000" pitchFamily="18" charset="-128"/>
              </a:rPr>
              <a:t>縦の画素数 </a:t>
            </a:r>
            <a:r>
              <a:rPr kumimoji="1" lang="en-US" altLang="ja-JP" sz="1200" dirty="0">
                <a:latin typeface="UD デジタル 教科書体 NP-B" panose="02020700000000000000" pitchFamily="18" charset="-128"/>
                <a:ea typeface="UD デジタル 教科書体 NP-B" panose="02020700000000000000" pitchFamily="18" charset="-128"/>
              </a:rPr>
              <a:t>x </a:t>
            </a:r>
            <a:r>
              <a:rPr kumimoji="1" lang="ja-JP" altLang="en-US" sz="1200" dirty="0">
                <a:latin typeface="UD デジタル 教科書体 NP-B" panose="02020700000000000000" pitchFamily="18" charset="-128"/>
                <a:ea typeface="UD デジタル 教科書体 NP-B" panose="02020700000000000000" pitchFamily="18" charset="-128"/>
              </a:rPr>
              <a:t>横の画素数</a:t>
            </a:r>
            <a:r>
              <a:rPr kumimoji="1" lang="en-US" altLang="ja-JP" sz="1200" dirty="0">
                <a:latin typeface="UD デジタル 教科書体 NP-B" panose="02020700000000000000" pitchFamily="18" charset="-128"/>
                <a:ea typeface="UD デジタル 教科書体 NP-B" panose="02020700000000000000" pitchFamily="18" charset="-128"/>
              </a:rPr>
              <a:t>  </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34" name="テキスト ボックス 33">
            <a:extLst>
              <a:ext uri="{FF2B5EF4-FFF2-40B4-BE49-F238E27FC236}">
                <a16:creationId xmlns:a16="http://schemas.microsoft.com/office/drawing/2014/main" id="{08345686-1623-03FE-431F-9C62E8A24B80}"/>
              </a:ext>
            </a:extLst>
          </p:cNvPr>
          <p:cNvSpPr txBox="1"/>
          <p:nvPr/>
        </p:nvSpPr>
        <p:spPr>
          <a:xfrm>
            <a:off x="3857662" y="4336846"/>
            <a:ext cx="4851463" cy="1938992"/>
          </a:xfrm>
          <a:prstGeom prst="rect">
            <a:avLst/>
          </a:prstGeom>
          <a:noFill/>
          <a:ln>
            <a:no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計算例</a:t>
            </a:r>
            <a:r>
              <a:rPr kumimoji="1" lang="en-US" altLang="ja-JP" sz="1200" dirty="0">
                <a:latin typeface="UD デジタル 教科書体 NP-B" panose="02020700000000000000" pitchFamily="18" charset="-128"/>
                <a:ea typeface="UD デジタル 教科書体 NP-B" panose="02020700000000000000" pitchFamily="18" charset="-128"/>
              </a:rPr>
              <a:t>: 24</a:t>
            </a:r>
            <a:r>
              <a:rPr kumimoji="1" lang="ja-JP" altLang="en-US" sz="1200" dirty="0">
                <a:latin typeface="UD デジタル 教科書体 NP-B" panose="02020700000000000000" pitchFamily="18" charset="-128"/>
                <a:ea typeface="UD デジタル 教科書体 NP-B" panose="02020700000000000000" pitchFamily="18" charset="-128"/>
              </a:rPr>
              <a:t>ビットのフルカラーで、横</a:t>
            </a:r>
            <a:r>
              <a:rPr kumimoji="1" lang="en-US" altLang="ja-JP" sz="1200" dirty="0">
                <a:latin typeface="UD デジタル 教科書体 NP-B" panose="02020700000000000000" pitchFamily="18" charset="-128"/>
                <a:ea typeface="UD デジタル 教科書体 NP-B" panose="02020700000000000000" pitchFamily="18" charset="-128"/>
              </a:rPr>
              <a:t>1600</a:t>
            </a:r>
            <a:r>
              <a:rPr kumimoji="1" lang="ja-JP" altLang="en-US" sz="1200" dirty="0">
                <a:latin typeface="UD デジタル 教科書体 NP-B" panose="02020700000000000000" pitchFamily="18" charset="-128"/>
                <a:ea typeface="UD デジタル 教科書体 NP-B" panose="02020700000000000000" pitchFamily="18" charset="-128"/>
              </a:rPr>
              <a:t>画素 </a:t>
            </a:r>
            <a:r>
              <a:rPr kumimoji="1" lang="en-US" altLang="ja-JP" sz="1200" dirty="0">
                <a:latin typeface="UD デジタル 教科書体 NP-B" panose="02020700000000000000" pitchFamily="18" charset="-128"/>
                <a:ea typeface="UD デジタル 教科書体 NP-B" panose="02020700000000000000" pitchFamily="18" charset="-128"/>
              </a:rPr>
              <a:t>x </a:t>
            </a:r>
            <a:r>
              <a:rPr kumimoji="1" lang="ja-JP" altLang="en-US" sz="1200" dirty="0">
                <a:latin typeface="UD デジタル 教科書体 NP-B" panose="02020700000000000000" pitchFamily="18" charset="-128"/>
                <a:ea typeface="UD デジタル 教科書体 NP-B" panose="02020700000000000000" pitchFamily="18" charset="-128"/>
              </a:rPr>
              <a:t>縦</a:t>
            </a:r>
            <a:r>
              <a:rPr kumimoji="1" lang="en-US" altLang="ja-JP" sz="1200" dirty="0">
                <a:latin typeface="UD デジタル 教科書体 NP-B" panose="02020700000000000000" pitchFamily="18" charset="-128"/>
                <a:ea typeface="UD デジタル 教科書体 NP-B" panose="02020700000000000000" pitchFamily="18" charset="-128"/>
              </a:rPr>
              <a:t>1200</a:t>
            </a:r>
            <a:r>
              <a:rPr kumimoji="1" lang="ja-JP" altLang="en-US" sz="1200" dirty="0">
                <a:latin typeface="UD デジタル 教科書体 NP-B" panose="02020700000000000000" pitchFamily="18" charset="-128"/>
                <a:ea typeface="UD デジタル 教科書体 NP-B" panose="02020700000000000000" pitchFamily="18" charset="-128"/>
              </a:rPr>
              <a:t>画素の写真は何</a:t>
            </a:r>
            <a:r>
              <a:rPr kumimoji="1" lang="en-US" altLang="ja-JP" sz="1200" dirty="0">
                <a:latin typeface="UD デジタル 教科書体 NP-B" panose="02020700000000000000" pitchFamily="18" charset="-128"/>
                <a:ea typeface="UD デジタル 教科書体 NP-B" panose="02020700000000000000" pitchFamily="18" charset="-128"/>
              </a:rPr>
              <a:t>MB</a:t>
            </a:r>
            <a:r>
              <a:rPr kumimoji="1" lang="ja-JP" altLang="en-US" sz="1200" dirty="0">
                <a:latin typeface="UD デジタル 教科書体 NP-B" panose="02020700000000000000" pitchFamily="18" charset="-128"/>
                <a:ea typeface="UD デジタル 教科書体 NP-B" panose="02020700000000000000" pitchFamily="18" charset="-128"/>
              </a:rPr>
              <a:t>か。</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latin typeface="UD デジタル 教科書体 NP-B" panose="02020700000000000000" pitchFamily="18" charset="-128"/>
                <a:ea typeface="UD デジタル 教科書体 NP-B" panose="02020700000000000000" pitchFamily="18" charset="-128"/>
              </a:rPr>
              <a:t>    (1B = 8bit, 1KB=1000B, 1MB=1000KB</a:t>
            </a:r>
            <a:r>
              <a:rPr kumimoji="1" lang="ja-JP" altLang="en-US" sz="1200" dirty="0">
                <a:latin typeface="UD デジタル 教科書体 NP-B" panose="02020700000000000000" pitchFamily="18" charset="-128"/>
                <a:ea typeface="UD デジタル 教科書体 NP-B" panose="02020700000000000000" pitchFamily="18" charset="-128"/>
              </a:rPr>
              <a:t>の場合</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枚のイメージ画像 </a:t>
            </a:r>
            <a:r>
              <a:rPr kumimoji="1" lang="en-US" altLang="ja-JP" sz="1200" dirty="0">
                <a:latin typeface="UD デジタル 教科書体 NP-B" panose="02020700000000000000" pitchFamily="18" charset="-128"/>
                <a:ea typeface="UD デジタル 教科書体 NP-B" panose="02020700000000000000" pitchFamily="18" charset="-128"/>
              </a:rPr>
              <a:t>= 8</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bit x 3</a:t>
            </a:r>
            <a:r>
              <a:rPr kumimoji="1" lang="ja-JP" altLang="en-US" sz="1200" dirty="0">
                <a:latin typeface="UD デジタル 教科書体 NP-B" panose="02020700000000000000" pitchFamily="18" charset="-128"/>
                <a:ea typeface="UD デジタル 教科書体 NP-B" panose="02020700000000000000" pitchFamily="18" charset="-128"/>
              </a:rPr>
              <a:t>色 </a:t>
            </a:r>
            <a:r>
              <a:rPr kumimoji="1" lang="en-US" altLang="ja-JP" sz="1200" dirty="0">
                <a:latin typeface="UD デジタル 教科書体 NP-B" panose="02020700000000000000" pitchFamily="18" charset="-128"/>
                <a:ea typeface="UD デジタル 教科書体 NP-B" panose="02020700000000000000" pitchFamily="18" charset="-128"/>
              </a:rPr>
              <a:t>x 1600 x 1200</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     = 46080000</a:t>
            </a:r>
            <a:r>
              <a:rPr kumimoji="1" lang="ja-JP" altLang="en-US" sz="1200" dirty="0">
                <a:latin typeface="UD デジタル 教科書体 NP-B" panose="02020700000000000000" pitchFamily="18" charset="-128"/>
                <a:ea typeface="UD デジタル 教科書体 NP-B" panose="02020700000000000000" pitchFamily="18" charset="-128"/>
              </a:rPr>
              <a:t>ビット </a:t>
            </a:r>
            <a:r>
              <a:rPr kumimoji="1" lang="en-US" altLang="ja-JP" sz="1200" dirty="0">
                <a:latin typeface="UD デジタル 教科書体 NP-B" panose="02020700000000000000" pitchFamily="18" charset="-128"/>
                <a:ea typeface="UD デジタル 教科書体 NP-B" panose="02020700000000000000" pitchFamily="18" charset="-128"/>
              </a:rPr>
              <a:t>= 5.76MB</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ポイント 単位を変換しておくと計算が楽。</a:t>
            </a:r>
          </a:p>
          <a:p>
            <a:r>
              <a:rPr kumimoji="1" lang="en-US" altLang="ja-JP" sz="1200" dirty="0">
                <a:latin typeface="UD デジタル 教科書体 NP-B" panose="02020700000000000000" pitchFamily="18" charset="-128"/>
                <a:ea typeface="UD デジタル 教科書体 NP-B" panose="02020700000000000000" pitchFamily="18" charset="-128"/>
              </a:rPr>
              <a:t>8</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bit x 3</a:t>
            </a:r>
            <a:r>
              <a:rPr kumimoji="1" lang="ja-JP" altLang="en-US" sz="1200" dirty="0">
                <a:latin typeface="UD デジタル 教科書体 NP-B" panose="02020700000000000000" pitchFamily="18" charset="-128"/>
                <a:ea typeface="UD デジタル 教科書体 NP-B" panose="02020700000000000000" pitchFamily="18" charset="-128"/>
              </a:rPr>
              <a:t>色 </a:t>
            </a:r>
            <a:r>
              <a:rPr kumimoji="1" lang="en-US" altLang="ja-JP" sz="1200" dirty="0">
                <a:latin typeface="UD デジタル 教科書体 NP-B" panose="02020700000000000000" pitchFamily="18" charset="-128"/>
                <a:ea typeface="UD デジタル 教科書体 NP-B" panose="02020700000000000000" pitchFamily="18" charset="-128"/>
              </a:rPr>
              <a:t>x 1600 x 1200</a:t>
            </a:r>
            <a:r>
              <a:rPr kumimoji="1" lang="ja-JP" altLang="en-US" sz="1200" dirty="0">
                <a:latin typeface="UD デジタル 教科書体 NP-B" panose="02020700000000000000" pitchFamily="18" charset="-128"/>
                <a:ea typeface="UD デジタル 教科書体 NP-B" panose="02020700000000000000" pitchFamily="18" charset="-128"/>
              </a:rPr>
              <a:t>　</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latin typeface="UD デジタル 教科書体 NP-B" panose="02020700000000000000" pitchFamily="18" charset="-128"/>
                <a:ea typeface="UD デジタル 教科書体 NP-B" panose="02020700000000000000" pitchFamily="18" charset="-128"/>
              </a:rPr>
              <a:t>   =  8</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bit x 3</a:t>
            </a:r>
            <a:r>
              <a:rPr kumimoji="1" lang="ja-JP" altLang="en-US" sz="1200" dirty="0">
                <a:latin typeface="UD デジタル 教科書体 NP-B" panose="02020700000000000000" pitchFamily="18" charset="-128"/>
                <a:ea typeface="UD デジタル 教科書体 NP-B" panose="02020700000000000000" pitchFamily="18" charset="-128"/>
              </a:rPr>
              <a:t>色 </a:t>
            </a:r>
            <a:r>
              <a:rPr kumimoji="1" lang="en-US" altLang="ja-JP" sz="1200" dirty="0">
                <a:latin typeface="UD デジタル 教科書体 NP-B" panose="02020700000000000000" pitchFamily="18" charset="-128"/>
                <a:ea typeface="UD デジタル 教科書体 NP-B" panose="02020700000000000000" pitchFamily="18" charset="-128"/>
              </a:rPr>
              <a:t>x 1600 x 1200 / 8/ 1000/1000</a:t>
            </a:r>
          </a:p>
          <a:p>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  1 ×</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3</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1.6</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1.2</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 5.76</a:t>
            </a:r>
          </a:p>
          <a:p>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35" name="テキスト ボックス 34">
            <a:extLst>
              <a:ext uri="{FF2B5EF4-FFF2-40B4-BE49-F238E27FC236}">
                <a16:creationId xmlns:a16="http://schemas.microsoft.com/office/drawing/2014/main" id="{90CB398C-89FF-F29C-52D5-1B3F065982A3}"/>
              </a:ext>
            </a:extLst>
          </p:cNvPr>
          <p:cNvSpPr txBox="1"/>
          <p:nvPr/>
        </p:nvSpPr>
        <p:spPr>
          <a:xfrm>
            <a:off x="3857662" y="3448655"/>
            <a:ext cx="371281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イメージ画像のデジタル化のデータ量の計算</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170803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616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65305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画像のデジタル化</a:t>
            </a:r>
            <a:r>
              <a:rPr kumimoji="1" lang="en-US" altLang="ja-JP" dirty="0">
                <a:latin typeface="UD デジタル 教科書体 NP-B" panose="02020700000000000000" pitchFamily="18" charset="-128"/>
                <a:ea typeface="UD デジタル 教科書体 NP-B" panose="02020700000000000000" pitchFamily="18" charset="-128"/>
              </a:rPr>
              <a:t>(2)</a:t>
            </a:r>
            <a:endParaRPr kumimoji="1" lang="ja-JP" altLang="en-US" dirty="0">
              <a:latin typeface="UD デジタル 教科書体 NP-B" panose="02020700000000000000" pitchFamily="18" charset="-128"/>
              <a:ea typeface="UD デジタル 教科書体 NP-B" panose="02020700000000000000" pitchFamily="18" charset="-128"/>
            </a:endParaRP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4" name="テキスト ボックス 3">
            <a:extLst>
              <a:ext uri="{FF2B5EF4-FFF2-40B4-BE49-F238E27FC236}">
                <a16:creationId xmlns:a16="http://schemas.microsoft.com/office/drawing/2014/main" id="{1CC180EA-3935-4B09-18BA-F4B1A23EDF93}"/>
              </a:ext>
            </a:extLst>
          </p:cNvPr>
          <p:cNvSpPr txBox="1"/>
          <p:nvPr/>
        </p:nvSpPr>
        <p:spPr>
          <a:xfrm>
            <a:off x="873062" y="584102"/>
            <a:ext cx="2732750"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種類の画像</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aphicFrame>
        <p:nvGraphicFramePr>
          <p:cNvPr id="3" name="表 2">
            <a:extLst>
              <a:ext uri="{FF2B5EF4-FFF2-40B4-BE49-F238E27FC236}">
                <a16:creationId xmlns:a16="http://schemas.microsoft.com/office/drawing/2014/main" id="{8FC511C1-E32A-9ED4-D776-FC6C8EB45011}"/>
              </a:ext>
            </a:extLst>
          </p:cNvPr>
          <p:cNvGraphicFramePr>
            <a:graphicFrameLocks noGrp="1"/>
          </p:cNvGraphicFramePr>
          <p:nvPr>
            <p:extLst>
              <p:ext uri="{D42A27DB-BD31-4B8C-83A1-F6EECF244321}">
                <p14:modId xmlns:p14="http://schemas.microsoft.com/office/powerpoint/2010/main" val="2422508062"/>
              </p:ext>
            </p:extLst>
          </p:nvPr>
        </p:nvGraphicFramePr>
        <p:xfrm>
          <a:off x="534768" y="854485"/>
          <a:ext cx="3838575" cy="4332460"/>
        </p:xfrm>
        <a:graphic>
          <a:graphicData uri="http://schemas.openxmlformats.org/drawingml/2006/table">
            <a:tbl>
              <a:tblPr firstRow="1" bandRow="1">
                <a:tableStyleId>{5C22544A-7EE6-4342-B048-85BDC9FD1C3A}</a:tableStyleId>
              </a:tblPr>
              <a:tblGrid>
                <a:gridCol w="886409">
                  <a:extLst>
                    <a:ext uri="{9D8B030D-6E8A-4147-A177-3AD203B41FA5}">
                      <a16:colId xmlns:a16="http://schemas.microsoft.com/office/drawing/2014/main" val="641635283"/>
                    </a:ext>
                  </a:extLst>
                </a:gridCol>
                <a:gridCol w="1409116">
                  <a:extLst>
                    <a:ext uri="{9D8B030D-6E8A-4147-A177-3AD203B41FA5}">
                      <a16:colId xmlns:a16="http://schemas.microsoft.com/office/drawing/2014/main" val="2609458364"/>
                    </a:ext>
                  </a:extLst>
                </a:gridCol>
                <a:gridCol w="1543050">
                  <a:extLst>
                    <a:ext uri="{9D8B030D-6E8A-4147-A177-3AD203B41FA5}">
                      <a16:colId xmlns:a16="http://schemas.microsoft.com/office/drawing/2014/main" val="4167892287"/>
                    </a:ext>
                  </a:extLst>
                </a:gridCol>
              </a:tblGrid>
              <a:tr h="0">
                <a:tc>
                  <a:txBody>
                    <a:bodyPr/>
                    <a:lstStyle/>
                    <a:p>
                      <a:pPr algn="ctr">
                        <a:lnSpc>
                          <a:spcPts val="1200"/>
                        </a:lnSpc>
                      </a:pPr>
                      <a:r>
                        <a:rPr kumimoji="1" lang="ja-JP" altLang="en-US" sz="1100" dirty="0">
                          <a:solidFill>
                            <a:schemeClr val="tx1"/>
                          </a:solidFill>
                          <a:latin typeface="メイリオ" panose="020B0604030504040204" pitchFamily="50" charset="-128"/>
                          <a:ea typeface="メイリオ" panose="020B0604030504040204" pitchFamily="50" charset="-128"/>
                        </a:rPr>
                        <a:t>形式</a:t>
                      </a:r>
                      <a:endParaRPr kumimoji="1" lang="en-US" altLang="ja-JP"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dirty="0">
                          <a:solidFill>
                            <a:schemeClr val="tx1"/>
                          </a:solidFill>
                          <a:latin typeface="メイリオ" panose="020B0604030504040204" pitchFamily="50" charset="-128"/>
                          <a:ea typeface="メイリオ" panose="020B0604030504040204" pitchFamily="50" charset="-128"/>
                        </a:rPr>
                        <a:t>ベクター形式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ts val="1200"/>
                        </a:lnSpc>
                        <a:spcBef>
                          <a:spcPts val="0"/>
                        </a:spcBef>
                        <a:spcAft>
                          <a:spcPts val="0"/>
                        </a:spcAft>
                        <a:buClrTx/>
                        <a:buSzTx/>
                        <a:buFontTx/>
                        <a:buNone/>
                        <a:tabLst/>
                        <a:defRPr/>
                      </a:pPr>
                      <a:r>
                        <a:rPr kumimoji="1" lang="ja-JP" altLang="en-US" sz="1100" dirty="0">
                          <a:solidFill>
                            <a:schemeClr val="tx1"/>
                          </a:solidFill>
                          <a:latin typeface="メイリオ" panose="020B0604030504040204" pitchFamily="50" charset="-128"/>
                          <a:ea typeface="メイリオ" panose="020B0604030504040204" pitchFamily="50" charset="-128"/>
                        </a:rPr>
                        <a:t>ラスター形式</a:t>
                      </a:r>
                      <a:endParaRPr kumimoji="1" lang="en-US" altLang="ja-JP" sz="1100" dirty="0">
                        <a:solidFill>
                          <a:schemeClr val="tx1"/>
                        </a:solidFill>
                        <a:latin typeface="メイリオ" panose="020B0604030504040204" pitchFamily="50" charset="-128"/>
                        <a:ea typeface="メイリオ" panose="020B0604030504040204" pitchFamily="50" charset="-128"/>
                      </a:endParaRPr>
                    </a:p>
                    <a:p>
                      <a:pPr algn="l">
                        <a:lnSpc>
                          <a:spcPts val="1200"/>
                        </a:lnSpc>
                      </a:pPr>
                      <a:r>
                        <a:rPr kumimoji="1" lang="en-US" altLang="ja-JP" sz="1100" dirty="0">
                          <a:solidFill>
                            <a:schemeClr val="tx1"/>
                          </a:solidFill>
                          <a:latin typeface="メイリオ" panose="020B0604030504040204" pitchFamily="50" charset="-128"/>
                          <a:ea typeface="メイリオ" panose="020B0604030504040204" pitchFamily="50" charset="-128"/>
                        </a:rPr>
                        <a:t>(</a:t>
                      </a:r>
                      <a:r>
                        <a:rPr kumimoji="1" lang="ja-JP" altLang="en-US" sz="1100" dirty="0">
                          <a:solidFill>
                            <a:schemeClr val="tx1"/>
                          </a:solidFill>
                          <a:latin typeface="メイリオ" panose="020B0604030504040204" pitchFamily="50" charset="-128"/>
                          <a:ea typeface="メイリオ" panose="020B0604030504040204" pitchFamily="50" charset="-128"/>
                        </a:rPr>
                        <a:t>ビットマップ形式</a:t>
                      </a:r>
                      <a:r>
                        <a:rPr kumimoji="1" lang="en-US" altLang="ja-JP" sz="1100" dirty="0">
                          <a:solidFill>
                            <a:schemeClr val="tx1"/>
                          </a:solidFill>
                          <a:latin typeface="メイリオ" panose="020B0604030504040204" pitchFamily="50" charset="-128"/>
                          <a:ea typeface="メイリオ" panose="020B0604030504040204" pitchFamily="50" charset="-128"/>
                        </a:rPr>
                        <a:t>)</a:t>
                      </a:r>
                      <a:endParaRPr kumimoji="1" lang="ja-JP" altLang="en-US" sz="11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2330456"/>
                  </a:ext>
                </a:extLst>
              </a:tr>
              <a:tr h="163318">
                <a:tc>
                  <a:txBody>
                    <a:bodyPr/>
                    <a:lstStyle/>
                    <a:p>
                      <a:pPr algn="ctr">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t>Office</a:t>
                      </a: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系の図形</a:t>
                      </a:r>
                      <a:endPar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endParaRPr>
                    </a:p>
                    <a:p>
                      <a:pPr algn="l">
                        <a:lnSpc>
                          <a:spcPts val="1200"/>
                        </a:lnSpc>
                      </a:pP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ポリゴンのゲーム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写真</a:t>
                      </a: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詳細なイラスト</a:t>
                      </a:r>
                      <a:endPar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endParaRPr>
                    </a:p>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ドット絵のゲーム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57577126"/>
                  </a:ext>
                </a:extLst>
              </a:tr>
              <a:tr h="1424922">
                <a:tc>
                  <a:txBody>
                    <a:bodyPr/>
                    <a:lstStyle/>
                    <a:p>
                      <a:pPr algn="ctr">
                        <a:lnSpc>
                          <a:spcPts val="1200"/>
                        </a:lnSpc>
                      </a:pPr>
                      <a:endPar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endPar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endPar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61301244"/>
                  </a:ext>
                </a:extLst>
              </a:tr>
              <a:tr h="163318">
                <a:tc>
                  <a:txBody>
                    <a:bodyPr/>
                    <a:lstStyle/>
                    <a:p>
                      <a:pPr algn="ctr">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使用ソフト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ドロー系ソフト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ペイント系ソフト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82357444"/>
                  </a:ext>
                </a:extLst>
              </a:tr>
              <a:tr h="163318">
                <a:tc>
                  <a:txBody>
                    <a:bodyPr/>
                    <a:lstStyle/>
                    <a:p>
                      <a:pPr algn="ctr">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仕組み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複数図形を組み合わせて作成する。</a:t>
                      </a: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*1</a:t>
                      </a:r>
                      <a:endPar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ピクセル</a:t>
                      </a: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ドット</a:t>
                      </a: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の集まりで作成する。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7187980"/>
                  </a:ext>
                </a:extLst>
              </a:tr>
              <a:tr h="163318">
                <a:tc>
                  <a:txBody>
                    <a:bodyPr/>
                    <a:lstStyle/>
                    <a:p>
                      <a:pPr algn="ctr">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特徴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・拡大、縮小が計算でできる、見た目が変わらない。</a:t>
                      </a:r>
                      <a:endPar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endParaRPr>
                    </a:p>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・詳細な図形の表現にコンピュータパワーが必要</a:t>
                      </a:r>
                      <a:endPar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endParaRPr>
                    </a:p>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・修正変更が楽。</a:t>
                      </a:r>
                      <a:endPar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endParaRPr>
                    </a:p>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・データ量は少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・拡大するとギザギサ</a:t>
                      </a: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ジャギー</a:t>
                      </a:r>
                      <a: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が目立つ</a:t>
                      </a:r>
                      <a:endPar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endParaRPr>
                    </a:p>
                    <a:p>
                      <a:pPr algn="l">
                        <a:lnSpc>
                          <a:spcPts val="1200"/>
                        </a:lnSpc>
                      </a:pP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・詳細な図形でもコンピュータパワーはそれほど必要ない。</a:t>
                      </a:r>
                      <a:b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・修正変更が手間。</a:t>
                      </a:r>
                      <a:br>
                        <a:rPr kumimoji="1" lang="en-US" altLang="ja-JP" sz="1100" b="1"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1" dirty="0">
                          <a:solidFill>
                            <a:schemeClr val="tx1"/>
                          </a:solidFill>
                          <a:latin typeface="UD デジタル 教科書体 NP-B" panose="02020700000000000000" pitchFamily="18" charset="-128"/>
                          <a:ea typeface="UD デジタル 教科書体 NP-B" panose="02020700000000000000" pitchFamily="18" charset="-128"/>
                        </a:rPr>
                        <a:t>・データ量は大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6443944"/>
                  </a:ext>
                </a:extLst>
              </a:tr>
            </a:tbl>
          </a:graphicData>
        </a:graphic>
      </p:graphicFrame>
      <p:sp>
        <p:nvSpPr>
          <p:cNvPr id="22" name="テキスト ボックス 21">
            <a:extLst>
              <a:ext uri="{FF2B5EF4-FFF2-40B4-BE49-F238E27FC236}">
                <a16:creationId xmlns:a16="http://schemas.microsoft.com/office/drawing/2014/main" id="{A6F6981E-6D77-CDC6-7626-450FBAEB3536}"/>
              </a:ext>
            </a:extLst>
          </p:cNvPr>
          <p:cNvSpPr txBox="1"/>
          <p:nvPr/>
        </p:nvSpPr>
        <p:spPr>
          <a:xfrm>
            <a:off x="4438668" y="629140"/>
            <a:ext cx="27327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動画のしくみ</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7" name="テキスト ボックス 26">
            <a:extLst>
              <a:ext uri="{FF2B5EF4-FFF2-40B4-BE49-F238E27FC236}">
                <a16:creationId xmlns:a16="http://schemas.microsoft.com/office/drawing/2014/main" id="{71837060-99F4-5C2C-55D5-67DD6457698C}"/>
              </a:ext>
            </a:extLst>
          </p:cNvPr>
          <p:cNvSpPr txBox="1"/>
          <p:nvPr/>
        </p:nvSpPr>
        <p:spPr>
          <a:xfrm>
            <a:off x="4608037" y="2139246"/>
            <a:ext cx="3422676" cy="1477328"/>
          </a:xfrm>
          <a:prstGeom prst="rect">
            <a:avLst/>
          </a:prstGeom>
          <a:noFill/>
        </p:spPr>
        <p:txBody>
          <a:bodyPr wrap="square" rtlCol="0">
            <a:spAutoFit/>
          </a:bodyPr>
          <a:lstStyle/>
          <a:p>
            <a:r>
              <a:rPr lang="ja-JP" altLang="en-US" sz="1000" dirty="0">
                <a:latin typeface="UD デジタル 教科書体 NP-B" panose="02020700000000000000" pitchFamily="18" charset="-128"/>
                <a:ea typeface="UD デジタル 教科書体 NP-B" panose="02020700000000000000" pitchFamily="18" charset="-128"/>
              </a:rPr>
              <a:t>一定時間内に高速で画像を切り替えていくことにより、あたかも画像を動いているように見せる。</a:t>
            </a:r>
            <a:endParaRPr lang="en-US" altLang="ja-JP" sz="1000" dirty="0">
              <a:latin typeface="UD デジタル 教科書体 NP-B" panose="02020700000000000000" pitchFamily="18" charset="-128"/>
              <a:ea typeface="UD デジタル 教科書体 NP-B" panose="02020700000000000000" pitchFamily="18" charset="-128"/>
            </a:endParaRPr>
          </a:p>
          <a:p>
            <a:r>
              <a:rPr lang="ja-JP" altLang="en-US" sz="1000" dirty="0">
                <a:latin typeface="UD デジタル 教科書体 NP-B" panose="02020700000000000000" pitchFamily="18" charset="-128"/>
                <a:ea typeface="UD デジタル 教科書体 NP-B" panose="02020700000000000000" pitchFamily="18" charset="-128"/>
              </a:rPr>
              <a:t>フレーム</a:t>
            </a:r>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一枚一枚の画面</a:t>
            </a:r>
          </a:p>
          <a:p>
            <a:r>
              <a:rPr lang="ja-JP" altLang="en-US" sz="1000" dirty="0">
                <a:latin typeface="UD デジタル 教科書体 NP-B" panose="02020700000000000000" pitchFamily="18" charset="-128"/>
                <a:ea typeface="UD デジタル 教科書体 NP-B" panose="02020700000000000000" pitchFamily="18" charset="-128"/>
              </a:rPr>
              <a:t>フレームレート</a:t>
            </a:r>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一秒間に何フレーム切り替えるか</a:t>
            </a:r>
          </a:p>
          <a:p>
            <a:r>
              <a:rPr lang="ja-JP" altLang="en-US" sz="1000" dirty="0">
                <a:latin typeface="UD デジタル 教科書体 NP-B" panose="02020700000000000000" pitchFamily="18" charset="-128"/>
                <a:ea typeface="UD デジタル 教科書体 NP-B" panose="02020700000000000000" pitchFamily="18" charset="-128"/>
              </a:rPr>
              <a:t>単は</a:t>
            </a:r>
            <a:r>
              <a:rPr lang="en-US" altLang="ja-JP" sz="1000" dirty="0">
                <a:latin typeface="UD デジタル 教科書体 NP-B" panose="02020700000000000000" pitchFamily="18" charset="-128"/>
                <a:ea typeface="UD デジタル 教科書体 NP-B" panose="02020700000000000000" pitchFamily="18" charset="-128"/>
              </a:rPr>
              <a:t>fps = frame per second</a:t>
            </a:r>
          </a:p>
          <a:p>
            <a:r>
              <a:rPr lang="ja-JP" altLang="en-US" sz="1000" dirty="0">
                <a:latin typeface="UD デジタル 教科書体 NP-B" panose="02020700000000000000" pitchFamily="18" charset="-128"/>
                <a:ea typeface="UD デジタル 教科書体 NP-B" panose="02020700000000000000" pitchFamily="18" charset="-128"/>
              </a:rPr>
              <a:t>　　映画の場合は</a:t>
            </a:r>
            <a:r>
              <a:rPr lang="en-US" altLang="ja-JP" sz="1000" dirty="0">
                <a:latin typeface="UD デジタル 教科書体 NP-B" panose="02020700000000000000" pitchFamily="18" charset="-128"/>
                <a:ea typeface="UD デジタル 教科書体 NP-B" panose="02020700000000000000" pitchFamily="18" charset="-128"/>
              </a:rPr>
              <a:t>24fps</a:t>
            </a:r>
          </a:p>
          <a:p>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ビデオや地デジテレビの場合</a:t>
            </a:r>
            <a:r>
              <a:rPr lang="en-US" altLang="ja-JP" sz="1000" dirty="0">
                <a:latin typeface="UD デジタル 教科書体 NP-B" panose="02020700000000000000" pitchFamily="18" charset="-128"/>
                <a:ea typeface="UD デジタル 教科書体 NP-B" panose="02020700000000000000" pitchFamily="18" charset="-128"/>
              </a:rPr>
              <a:t>30fps</a:t>
            </a:r>
          </a:p>
          <a:p>
            <a:r>
              <a:rPr lang="en-US" altLang="ja-JP" sz="1000" dirty="0">
                <a:latin typeface="UD デジタル 教科書体 NP-B" panose="02020700000000000000" pitchFamily="18" charset="-128"/>
                <a:ea typeface="UD デジタル 教科書体 NP-B" panose="02020700000000000000" pitchFamily="18" charset="-128"/>
              </a:rPr>
              <a:t>     (</a:t>
            </a:r>
            <a:r>
              <a:rPr lang="ja-JP" altLang="en-US" sz="1000" dirty="0">
                <a:latin typeface="UD デジタル 教科書体 NP-B" panose="02020700000000000000" pitchFamily="18" charset="-128"/>
                <a:ea typeface="UD デジタル 教科書体 NP-B" panose="02020700000000000000" pitchFamily="18" charset="-128"/>
              </a:rPr>
              <a:t>この程度の</a:t>
            </a:r>
            <a:r>
              <a:rPr lang="en-US" altLang="ja-JP" sz="1000" dirty="0">
                <a:latin typeface="UD デジタル 教科書体 NP-B" panose="02020700000000000000" pitchFamily="18" charset="-128"/>
                <a:ea typeface="UD デジタル 教科書体 NP-B" panose="02020700000000000000" pitchFamily="18" charset="-128"/>
              </a:rPr>
              <a:t>fps</a:t>
            </a:r>
            <a:r>
              <a:rPr lang="ja-JP" altLang="en-US" sz="1000" dirty="0">
                <a:latin typeface="UD デジタル 教科書体 NP-B" panose="02020700000000000000" pitchFamily="18" charset="-128"/>
                <a:ea typeface="UD デジタル 教科書体 NP-B" panose="02020700000000000000" pitchFamily="18" charset="-128"/>
              </a:rPr>
              <a:t>だと人間には自然に見える</a:t>
            </a:r>
            <a:r>
              <a:rPr lang="en-US" altLang="ja-JP" sz="1000" dirty="0">
                <a:latin typeface="UD デジタル 教科書体 NP-B" panose="02020700000000000000" pitchFamily="18" charset="-128"/>
                <a:ea typeface="UD デジタル 教科書体 NP-B" panose="02020700000000000000" pitchFamily="18" charset="-128"/>
              </a:rPr>
              <a:t>)</a:t>
            </a:r>
            <a:endParaRPr lang="ja-JP" altLang="en-US" sz="1000" dirty="0">
              <a:latin typeface="UD デジタル 教科書体 NP-B" panose="02020700000000000000" pitchFamily="18" charset="-128"/>
              <a:ea typeface="UD デジタル 教科書体 NP-B" panose="02020700000000000000" pitchFamily="18" charset="-128"/>
            </a:endParaRPr>
          </a:p>
          <a:p>
            <a:pPr algn="l"/>
            <a:r>
              <a:rPr lang="ja-JP" altLang="en-US" sz="1000" dirty="0">
                <a:latin typeface="UD デジタル 教科書体 NP-B" panose="02020700000000000000" pitchFamily="18" charset="-128"/>
                <a:ea typeface="UD デジタル 教科書体 NP-B" panose="02020700000000000000" pitchFamily="18" charset="-128"/>
              </a:rPr>
              <a:t>　</a:t>
            </a:r>
          </a:p>
        </p:txBody>
      </p:sp>
      <p:sp>
        <p:nvSpPr>
          <p:cNvPr id="33" name="テキスト ボックス 32">
            <a:extLst>
              <a:ext uri="{FF2B5EF4-FFF2-40B4-BE49-F238E27FC236}">
                <a16:creationId xmlns:a16="http://schemas.microsoft.com/office/drawing/2014/main" id="{3D902BA3-B00C-B085-F604-00F07E15BB6D}"/>
              </a:ext>
            </a:extLst>
          </p:cNvPr>
          <p:cNvSpPr txBox="1"/>
          <p:nvPr/>
        </p:nvSpPr>
        <p:spPr>
          <a:xfrm>
            <a:off x="4570042" y="3768213"/>
            <a:ext cx="3919878" cy="461665"/>
          </a:xfrm>
          <a:prstGeom prst="rect">
            <a:avLst/>
          </a:prstGeom>
          <a:no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一連の動画のサイズ</a:t>
            </a:r>
          </a:p>
          <a:p>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 (1</a:t>
            </a:r>
            <a:r>
              <a:rPr kumimoji="1" lang="ja-JP" altLang="en-US" sz="1200" dirty="0">
                <a:latin typeface="UD デジタル 教科書体 NP-B" panose="02020700000000000000" pitchFamily="18" charset="-128"/>
                <a:ea typeface="UD デジタル 教科書体 NP-B" panose="02020700000000000000" pitchFamily="18" charset="-128"/>
              </a:rPr>
              <a:t>フームのサイズ</a:t>
            </a:r>
            <a:r>
              <a:rPr kumimoji="1" lang="en-US" altLang="ja-JP" sz="1200" dirty="0">
                <a:latin typeface="UD デジタル 教科書体 NP-B" panose="02020700000000000000" pitchFamily="18" charset="-128"/>
                <a:ea typeface="UD デジタル 教科書体 NP-B" panose="02020700000000000000" pitchFamily="18" charset="-128"/>
              </a:rPr>
              <a:t>) x (fps</a:t>
            </a:r>
            <a:r>
              <a:rPr kumimoji="1" lang="ja-JP" altLang="en-US" sz="1200" dirty="0">
                <a:latin typeface="UD デジタル 教科書体 NP-B" panose="02020700000000000000" pitchFamily="18" charset="-128"/>
                <a:ea typeface="UD デジタル 教科書体 NP-B" panose="02020700000000000000" pitchFamily="18" charset="-128"/>
              </a:rPr>
              <a:t>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x (</a:t>
            </a:r>
            <a:r>
              <a:rPr kumimoji="1" lang="ja-JP" altLang="en-US" sz="1200" dirty="0">
                <a:latin typeface="UD デジタル 教科書体 NP-B" panose="02020700000000000000" pitchFamily="18" charset="-128"/>
                <a:ea typeface="UD デジタル 教科書体 NP-B" panose="02020700000000000000" pitchFamily="18" charset="-128"/>
              </a:rPr>
              <a:t>動画の秒数</a:t>
            </a:r>
            <a:r>
              <a:rPr kumimoji="1" lang="en-US" altLang="ja-JP" sz="1200" dirty="0">
                <a:latin typeface="UD デジタル 教科書体 NP-B" panose="02020700000000000000" pitchFamily="18" charset="-128"/>
                <a:ea typeface="UD デジタル 教科書体 NP-B" panose="02020700000000000000" pitchFamily="18" charset="-128"/>
              </a:rPr>
              <a:t>)</a:t>
            </a:r>
          </a:p>
        </p:txBody>
      </p:sp>
      <p:sp>
        <p:nvSpPr>
          <p:cNvPr id="34" name="テキスト ボックス 33">
            <a:extLst>
              <a:ext uri="{FF2B5EF4-FFF2-40B4-BE49-F238E27FC236}">
                <a16:creationId xmlns:a16="http://schemas.microsoft.com/office/drawing/2014/main" id="{08345686-1623-03FE-431F-9C62E8A24B80}"/>
              </a:ext>
            </a:extLst>
          </p:cNvPr>
          <p:cNvSpPr txBox="1"/>
          <p:nvPr/>
        </p:nvSpPr>
        <p:spPr>
          <a:xfrm>
            <a:off x="4503535" y="4353025"/>
            <a:ext cx="4279520" cy="2123658"/>
          </a:xfrm>
          <a:prstGeom prst="rect">
            <a:avLst/>
          </a:prstGeom>
          <a:noFill/>
          <a:ln>
            <a:no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計算例</a:t>
            </a:r>
            <a:r>
              <a:rPr kumimoji="1" lang="en-US" altLang="ja-JP" sz="1200" dirty="0">
                <a:latin typeface="UD デジタル 教科書体 NP-B" panose="02020700000000000000" pitchFamily="18" charset="-128"/>
                <a:ea typeface="UD デジタル 教科書体 NP-B" panose="02020700000000000000" pitchFamily="18" charset="-128"/>
              </a:rPr>
              <a:t>: 24</a:t>
            </a:r>
            <a:r>
              <a:rPr kumimoji="1" lang="ja-JP" altLang="en-US" sz="1200" dirty="0">
                <a:latin typeface="UD デジタル 教科書体 NP-B" panose="02020700000000000000" pitchFamily="18" charset="-128"/>
                <a:ea typeface="UD デジタル 教科書体 NP-B" panose="02020700000000000000" pitchFamily="18" charset="-128"/>
              </a:rPr>
              <a:t>ビットのフルカラーで、横</a:t>
            </a:r>
            <a:r>
              <a:rPr kumimoji="1" lang="en-US" altLang="ja-JP" sz="1200" dirty="0">
                <a:latin typeface="UD デジタル 教科書体 NP-B" panose="02020700000000000000" pitchFamily="18" charset="-128"/>
                <a:ea typeface="UD デジタル 教科書体 NP-B" panose="02020700000000000000" pitchFamily="18" charset="-128"/>
              </a:rPr>
              <a:t>1600</a:t>
            </a:r>
            <a:r>
              <a:rPr kumimoji="1" lang="ja-JP" altLang="en-US" sz="1200" dirty="0">
                <a:latin typeface="UD デジタル 教科書体 NP-B" panose="02020700000000000000" pitchFamily="18" charset="-128"/>
                <a:ea typeface="UD デジタル 教科書体 NP-B" panose="02020700000000000000" pitchFamily="18" charset="-128"/>
              </a:rPr>
              <a:t>画素 </a:t>
            </a:r>
            <a:r>
              <a:rPr kumimoji="1" lang="en-US" altLang="ja-JP" sz="1200" dirty="0">
                <a:latin typeface="UD デジタル 教科書体 NP-B" panose="02020700000000000000" pitchFamily="18" charset="-128"/>
                <a:ea typeface="UD デジタル 教科書体 NP-B" panose="02020700000000000000" pitchFamily="18" charset="-128"/>
              </a:rPr>
              <a:t>x </a:t>
            </a:r>
            <a:r>
              <a:rPr kumimoji="1" lang="ja-JP" altLang="en-US" sz="1200" dirty="0">
                <a:latin typeface="UD デジタル 教科書体 NP-B" panose="02020700000000000000" pitchFamily="18" charset="-128"/>
                <a:ea typeface="UD デジタル 教科書体 NP-B" panose="02020700000000000000" pitchFamily="18" charset="-128"/>
              </a:rPr>
              <a:t>縦</a:t>
            </a:r>
            <a:r>
              <a:rPr kumimoji="1" lang="en-US" altLang="ja-JP" sz="1200" dirty="0">
                <a:latin typeface="UD デジタル 教科書体 NP-B" panose="02020700000000000000" pitchFamily="18" charset="-128"/>
                <a:ea typeface="UD デジタル 教科書体 NP-B" panose="02020700000000000000" pitchFamily="18" charset="-128"/>
              </a:rPr>
              <a:t>1200</a:t>
            </a:r>
            <a:r>
              <a:rPr kumimoji="1" lang="ja-JP" altLang="en-US" sz="1200" dirty="0">
                <a:latin typeface="UD デジタル 教科書体 NP-B" panose="02020700000000000000" pitchFamily="18" charset="-128"/>
                <a:ea typeface="UD デジタル 教科書体 NP-B" panose="02020700000000000000" pitchFamily="18" charset="-128"/>
              </a:rPr>
              <a:t>画素の</a:t>
            </a:r>
            <a:r>
              <a:rPr kumimoji="1" lang="en-US" altLang="ja-JP" sz="1200" dirty="0">
                <a:latin typeface="UD デジタル 教科書体 NP-B" panose="02020700000000000000" pitchFamily="18" charset="-128"/>
                <a:ea typeface="UD デジタル 教科書体 NP-B" panose="02020700000000000000" pitchFamily="18" charset="-128"/>
              </a:rPr>
              <a:t>24fps</a:t>
            </a:r>
            <a:r>
              <a:rPr kumimoji="1" lang="ja-JP" altLang="en-US" sz="1200" dirty="0">
                <a:latin typeface="UD デジタル 教科書体 NP-B" panose="02020700000000000000" pitchFamily="18" charset="-128"/>
                <a:ea typeface="UD デジタル 教科書体 NP-B" panose="02020700000000000000" pitchFamily="18" charset="-128"/>
              </a:rPr>
              <a:t>で</a:t>
            </a:r>
            <a:r>
              <a:rPr kumimoji="1" lang="en-US" altLang="ja-JP" sz="1200" dirty="0">
                <a:latin typeface="UD デジタル 教科書体 NP-B" panose="02020700000000000000" pitchFamily="18" charset="-128"/>
                <a:ea typeface="UD デジタル 教科書体 NP-B" panose="02020700000000000000" pitchFamily="18" charset="-128"/>
              </a:rPr>
              <a:t>30</a:t>
            </a:r>
            <a:r>
              <a:rPr kumimoji="1" lang="ja-JP" altLang="en-US" sz="1200" dirty="0">
                <a:latin typeface="UD デジタル 教科書体 NP-B" panose="02020700000000000000" pitchFamily="18" charset="-128"/>
                <a:ea typeface="UD デジタル 教科書体 NP-B" panose="02020700000000000000" pitchFamily="18" charset="-128"/>
              </a:rPr>
              <a:t>秒の動画は何</a:t>
            </a:r>
            <a:r>
              <a:rPr kumimoji="1" lang="en-US" altLang="ja-JP" sz="1200" dirty="0">
                <a:latin typeface="UD デジタル 教科書体 NP-B" panose="02020700000000000000" pitchFamily="18" charset="-128"/>
                <a:ea typeface="UD デジタル 教科書体 NP-B" panose="02020700000000000000" pitchFamily="18" charset="-128"/>
              </a:rPr>
              <a:t>MB</a:t>
            </a:r>
            <a:r>
              <a:rPr kumimoji="1" lang="ja-JP" altLang="en-US" sz="1200" dirty="0">
                <a:latin typeface="UD デジタル 教科書体 NP-B" panose="02020700000000000000" pitchFamily="18" charset="-128"/>
                <a:ea typeface="UD デジタル 教科書体 NP-B" panose="02020700000000000000" pitchFamily="18" charset="-128"/>
              </a:rPr>
              <a:t>か。</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en-US" altLang="ja-JP" sz="1200" dirty="0">
                <a:latin typeface="UD デジタル 教科書体 NP-B" panose="02020700000000000000" pitchFamily="18" charset="-128"/>
                <a:ea typeface="UD デジタル 教科書体 NP-B" panose="02020700000000000000" pitchFamily="18" charset="-128"/>
              </a:rPr>
              <a:t>    (1B = 8bit, 1KB=1000B, 1MB=1000KB</a:t>
            </a:r>
            <a:r>
              <a:rPr kumimoji="1" lang="ja-JP" altLang="en-US" sz="1200" dirty="0">
                <a:latin typeface="UD デジタル 教科書体 NP-B" panose="02020700000000000000" pitchFamily="18" charset="-128"/>
                <a:ea typeface="UD デジタル 教科書体 NP-B" panose="02020700000000000000" pitchFamily="18" charset="-128"/>
              </a:rPr>
              <a:t>の場合</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前述した写真の計算例を使用して</a:t>
            </a:r>
          </a:p>
          <a:p>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フレームのサイズ </a:t>
            </a:r>
            <a:r>
              <a:rPr kumimoji="1" lang="en-US" altLang="ja-JP" sz="1200" dirty="0">
                <a:latin typeface="UD デジタル 教科書体 NP-B" panose="02020700000000000000" pitchFamily="18" charset="-128"/>
                <a:ea typeface="UD デジタル 教科書体 NP-B" panose="02020700000000000000" pitchFamily="18" charset="-128"/>
              </a:rPr>
              <a:t>= 5.76MB</a:t>
            </a:r>
          </a:p>
          <a:p>
            <a:r>
              <a:rPr kumimoji="1" lang="en-US" altLang="ja-JP" sz="1200" dirty="0">
                <a:latin typeface="UD デジタル 教科書体 NP-B" panose="02020700000000000000" pitchFamily="18" charset="-128"/>
                <a:ea typeface="UD デジタル 教科書体 NP-B" panose="02020700000000000000" pitchFamily="18" charset="-128"/>
              </a:rPr>
              <a:t>5.76</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x</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24</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x</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30</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 4147.2MB </a:t>
            </a:r>
            <a:r>
              <a:rPr kumimoji="1" lang="ja-JP" altLang="en-US" sz="1200" dirty="0">
                <a:latin typeface="UD デジタル 教科書体 NP-B" panose="02020700000000000000" pitchFamily="18" charset="-128"/>
                <a:ea typeface="UD デジタル 教科書体 NP-B" panose="02020700000000000000" pitchFamily="18" charset="-128"/>
              </a:rPr>
              <a:t>≒ </a:t>
            </a:r>
            <a:r>
              <a:rPr kumimoji="1" lang="en-US" altLang="ja-JP" sz="1200" dirty="0">
                <a:latin typeface="UD デジタル 教科書体 NP-B" panose="02020700000000000000" pitchFamily="18" charset="-128"/>
                <a:ea typeface="UD デジタル 教科書体 NP-B" panose="02020700000000000000" pitchFamily="18" charset="-128"/>
              </a:rPr>
              <a:t>4.1GB*2</a:t>
            </a:r>
          </a:p>
          <a:p>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補足</a:t>
            </a:r>
            <a:r>
              <a:rPr kumimoji="1" lang="en-US" altLang="ja-JP" sz="1200" dirty="0">
                <a:latin typeface="UD デジタル 教科書体 NP-B" panose="02020700000000000000" pitchFamily="18" charset="-128"/>
                <a:ea typeface="UD デジタル 教科書体 NP-B" panose="02020700000000000000" pitchFamily="18" charset="-128"/>
              </a:rPr>
              <a:t>*2</a:t>
            </a:r>
            <a:r>
              <a:rPr kumimoji="1" lang="ja-JP" altLang="en-US" sz="1200" dirty="0">
                <a:latin typeface="UD デジタル 教科書体 NP-B" panose="02020700000000000000" pitchFamily="18" charset="-128"/>
                <a:ea typeface="UD デジタル 教科書体 NP-B" panose="02020700000000000000" pitchFamily="18" charset="-128"/>
              </a:rPr>
              <a:t> 圧縮</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非圧縮</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　動画データは非常に大きくなるため通常は圧縮して使用する。同様にラスター形式</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ビットマップ形式</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の画像も圧縮して使用される。</a:t>
            </a:r>
            <a:endParaRPr kumimoji="1" lang="en-US" altLang="ja-JP" sz="1200" dirty="0">
              <a:latin typeface="UD デジタル 教科書体 NP-B" panose="02020700000000000000" pitchFamily="18" charset="-128"/>
              <a:ea typeface="UD デジタル 教科書体 NP-B" panose="02020700000000000000" pitchFamily="18" charset="-128"/>
            </a:endParaRPr>
          </a:p>
        </p:txBody>
      </p:sp>
      <p:sp>
        <p:nvSpPr>
          <p:cNvPr id="35" name="テキスト ボックス 34">
            <a:extLst>
              <a:ext uri="{FF2B5EF4-FFF2-40B4-BE49-F238E27FC236}">
                <a16:creationId xmlns:a16="http://schemas.microsoft.com/office/drawing/2014/main" id="{90CB398C-89FF-F29C-52D5-1B3F065982A3}"/>
              </a:ext>
            </a:extLst>
          </p:cNvPr>
          <p:cNvSpPr txBox="1"/>
          <p:nvPr/>
        </p:nvSpPr>
        <p:spPr>
          <a:xfrm>
            <a:off x="4458452" y="3455598"/>
            <a:ext cx="3712811"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動画のデジタル化のデータ量の計算</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(*2</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非圧縮時</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7" name="図 6">
            <a:extLst>
              <a:ext uri="{FF2B5EF4-FFF2-40B4-BE49-F238E27FC236}">
                <a16:creationId xmlns:a16="http://schemas.microsoft.com/office/drawing/2014/main" id="{9177500A-AC67-3846-6534-EAB0022F7A1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793" b="99085" l="10000" r="90000">
                        <a14:foregroundMark x1="30938" y1="89939" x2="30938" y2="89939"/>
                        <a14:foregroundMark x1="56563" y1="95732" x2="56563" y2="95732"/>
                        <a14:foregroundMark x1="31875" y1="99390" x2="31875" y2="99390"/>
                        <a14:foregroundMark x1="87500" y1="67073" x2="87500" y2="67073"/>
                        <a14:foregroundMark x1="63438" y1="50000" x2="63438" y2="50000"/>
                        <a14:foregroundMark x1="60625" y1="37195" x2="60625" y2="37195"/>
                        <a14:foregroundMark x1="49688" y1="5793" x2="49688" y2="5793"/>
                      </a14:backgroundRemoval>
                    </a14:imgEffect>
                  </a14:imgLayer>
                </a14:imgProps>
              </a:ext>
            </a:extLst>
          </a:blip>
          <a:stretch>
            <a:fillRect/>
          </a:stretch>
        </p:blipFill>
        <p:spPr>
          <a:xfrm>
            <a:off x="1325431" y="1645663"/>
            <a:ext cx="1381338" cy="1415872"/>
          </a:xfrm>
          <a:prstGeom prst="rect">
            <a:avLst/>
          </a:prstGeom>
        </p:spPr>
      </p:pic>
      <p:pic>
        <p:nvPicPr>
          <p:cNvPr id="10" name="図 9">
            <a:extLst>
              <a:ext uri="{FF2B5EF4-FFF2-40B4-BE49-F238E27FC236}">
                <a16:creationId xmlns:a16="http://schemas.microsoft.com/office/drawing/2014/main" id="{26EFE275-1DF3-8634-8AD2-E379BA4AC137}"/>
              </a:ext>
            </a:extLst>
          </p:cNvPr>
          <p:cNvPicPr>
            <a:picLocks noChangeAspect="1"/>
          </p:cNvPicPr>
          <p:nvPr/>
        </p:nvPicPr>
        <p:blipFill>
          <a:blip r:embed="rId5"/>
          <a:stretch>
            <a:fillRect/>
          </a:stretch>
        </p:blipFill>
        <p:spPr>
          <a:xfrm>
            <a:off x="2921539" y="1683154"/>
            <a:ext cx="1330985" cy="1334756"/>
          </a:xfrm>
          <a:prstGeom prst="rect">
            <a:avLst/>
          </a:prstGeom>
        </p:spPr>
      </p:pic>
      <p:grpSp>
        <p:nvGrpSpPr>
          <p:cNvPr id="43" name="グループ化 42">
            <a:extLst>
              <a:ext uri="{FF2B5EF4-FFF2-40B4-BE49-F238E27FC236}">
                <a16:creationId xmlns:a16="http://schemas.microsoft.com/office/drawing/2014/main" id="{650BF061-055C-279E-6AFA-F7629F6039C7}"/>
              </a:ext>
            </a:extLst>
          </p:cNvPr>
          <p:cNvGrpSpPr/>
          <p:nvPr/>
        </p:nvGrpSpPr>
        <p:grpSpPr>
          <a:xfrm>
            <a:off x="4583159" y="998869"/>
            <a:ext cx="4342286" cy="1152914"/>
            <a:chOff x="4583159" y="998869"/>
            <a:chExt cx="4342286" cy="1152914"/>
          </a:xfrm>
        </p:grpSpPr>
        <p:sp>
          <p:nvSpPr>
            <p:cNvPr id="13" name="角丸四角形 29">
              <a:extLst>
                <a:ext uri="{FF2B5EF4-FFF2-40B4-BE49-F238E27FC236}">
                  <a16:creationId xmlns:a16="http://schemas.microsoft.com/office/drawing/2014/main" id="{5D3EDFFC-6BC2-FB3A-787B-37C8224D06E9}"/>
                </a:ext>
              </a:extLst>
            </p:cNvPr>
            <p:cNvSpPr/>
            <p:nvPr/>
          </p:nvSpPr>
          <p:spPr>
            <a:xfrm>
              <a:off x="4583159" y="1006543"/>
              <a:ext cx="890286" cy="859899"/>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sp>
          <p:nvSpPr>
            <p:cNvPr id="14" name="角丸四角形 31">
              <a:extLst>
                <a:ext uri="{FF2B5EF4-FFF2-40B4-BE49-F238E27FC236}">
                  <a16:creationId xmlns:a16="http://schemas.microsoft.com/office/drawing/2014/main" id="{981841D2-F507-CC83-9106-CFFBF610DCFB}"/>
                </a:ext>
              </a:extLst>
            </p:cNvPr>
            <p:cNvSpPr/>
            <p:nvPr/>
          </p:nvSpPr>
          <p:spPr>
            <a:xfrm>
              <a:off x="5713779" y="1006543"/>
              <a:ext cx="890286" cy="859899"/>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pic>
          <p:nvPicPr>
            <p:cNvPr id="15" name="図 14">
              <a:extLst>
                <a:ext uri="{FF2B5EF4-FFF2-40B4-BE49-F238E27FC236}">
                  <a16:creationId xmlns:a16="http://schemas.microsoft.com/office/drawing/2014/main" id="{76C2134A-8B4D-8B89-9644-DA4E2B550A85}"/>
                </a:ext>
              </a:extLst>
            </p:cNvPr>
            <p:cNvPicPr>
              <a:picLocks noChangeAspect="1"/>
            </p:cNvPicPr>
            <p:nvPr/>
          </p:nvPicPr>
          <p:blipFill>
            <a:blip r:embed="rId6"/>
            <a:stretch>
              <a:fillRect/>
            </a:stretch>
          </p:blipFill>
          <p:spPr>
            <a:xfrm>
              <a:off x="5852087" y="1040319"/>
              <a:ext cx="611796" cy="778596"/>
            </a:xfrm>
            <a:prstGeom prst="rect">
              <a:avLst/>
            </a:prstGeom>
          </p:spPr>
        </p:pic>
        <p:sp>
          <p:nvSpPr>
            <p:cNvPr id="16" name="角丸四角形 35">
              <a:extLst>
                <a:ext uri="{FF2B5EF4-FFF2-40B4-BE49-F238E27FC236}">
                  <a16:creationId xmlns:a16="http://schemas.microsoft.com/office/drawing/2014/main" id="{99B85748-BC49-C6A6-49E3-1AF502143E22}"/>
                </a:ext>
              </a:extLst>
            </p:cNvPr>
            <p:cNvSpPr/>
            <p:nvPr/>
          </p:nvSpPr>
          <p:spPr>
            <a:xfrm>
              <a:off x="7879214" y="998869"/>
              <a:ext cx="890286" cy="859899"/>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sp>
          <p:nvSpPr>
            <p:cNvPr id="19" name="右矢印 6">
              <a:extLst>
                <a:ext uri="{FF2B5EF4-FFF2-40B4-BE49-F238E27FC236}">
                  <a16:creationId xmlns:a16="http://schemas.microsoft.com/office/drawing/2014/main" id="{2ADB0581-2D21-6CEF-74FA-4EE7F5140CFD}"/>
                </a:ext>
              </a:extLst>
            </p:cNvPr>
            <p:cNvSpPr/>
            <p:nvPr/>
          </p:nvSpPr>
          <p:spPr>
            <a:xfrm>
              <a:off x="5543231" y="1313492"/>
              <a:ext cx="100761" cy="1764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sp>
          <p:nvSpPr>
            <p:cNvPr id="20" name="右矢印 37">
              <a:extLst>
                <a:ext uri="{FF2B5EF4-FFF2-40B4-BE49-F238E27FC236}">
                  <a16:creationId xmlns:a16="http://schemas.microsoft.com/office/drawing/2014/main" id="{9E553AE5-6D29-2F75-DA4F-0A399DA1B708}"/>
                </a:ext>
              </a:extLst>
            </p:cNvPr>
            <p:cNvSpPr/>
            <p:nvPr/>
          </p:nvSpPr>
          <p:spPr>
            <a:xfrm>
              <a:off x="6643295" y="1313492"/>
              <a:ext cx="100761" cy="1764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sp>
          <p:nvSpPr>
            <p:cNvPr id="21" name="右矢印 38">
              <a:extLst>
                <a:ext uri="{FF2B5EF4-FFF2-40B4-BE49-F238E27FC236}">
                  <a16:creationId xmlns:a16="http://schemas.microsoft.com/office/drawing/2014/main" id="{928F88E8-E574-DA33-97E1-EEA2E372F96F}"/>
                </a:ext>
              </a:extLst>
            </p:cNvPr>
            <p:cNvSpPr/>
            <p:nvPr/>
          </p:nvSpPr>
          <p:spPr>
            <a:xfrm>
              <a:off x="7729030" y="1313492"/>
              <a:ext cx="100761" cy="1764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sp>
          <p:nvSpPr>
            <p:cNvPr id="24" name="右矢印 39">
              <a:extLst>
                <a:ext uri="{FF2B5EF4-FFF2-40B4-BE49-F238E27FC236}">
                  <a16:creationId xmlns:a16="http://schemas.microsoft.com/office/drawing/2014/main" id="{CFC9FECA-5702-1589-2A06-17D784AE43A3}"/>
                </a:ext>
              </a:extLst>
            </p:cNvPr>
            <p:cNvSpPr/>
            <p:nvPr/>
          </p:nvSpPr>
          <p:spPr>
            <a:xfrm>
              <a:off x="8824684" y="1313492"/>
              <a:ext cx="100761" cy="1764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pic>
          <p:nvPicPr>
            <p:cNvPr id="28" name="図 27">
              <a:extLst>
                <a:ext uri="{FF2B5EF4-FFF2-40B4-BE49-F238E27FC236}">
                  <a16:creationId xmlns:a16="http://schemas.microsoft.com/office/drawing/2014/main" id="{46671154-8463-EA85-CAF8-87292850C20A}"/>
                </a:ext>
              </a:extLst>
            </p:cNvPr>
            <p:cNvPicPr>
              <a:picLocks noChangeAspect="1"/>
            </p:cNvPicPr>
            <p:nvPr/>
          </p:nvPicPr>
          <p:blipFill>
            <a:blip r:embed="rId7"/>
            <a:stretch>
              <a:fillRect/>
            </a:stretch>
          </p:blipFill>
          <p:spPr>
            <a:xfrm>
              <a:off x="4801508" y="1032644"/>
              <a:ext cx="603416" cy="770922"/>
            </a:xfrm>
            <a:prstGeom prst="rect">
              <a:avLst/>
            </a:prstGeom>
          </p:spPr>
        </p:pic>
        <p:grpSp>
          <p:nvGrpSpPr>
            <p:cNvPr id="29" name="グループ化 28">
              <a:extLst>
                <a:ext uri="{FF2B5EF4-FFF2-40B4-BE49-F238E27FC236}">
                  <a16:creationId xmlns:a16="http://schemas.microsoft.com/office/drawing/2014/main" id="{D8DBE695-A6BB-E821-0E2B-5FDD5743FC0F}"/>
                </a:ext>
              </a:extLst>
            </p:cNvPr>
            <p:cNvGrpSpPr/>
            <p:nvPr/>
          </p:nvGrpSpPr>
          <p:grpSpPr>
            <a:xfrm>
              <a:off x="4608037" y="1893025"/>
              <a:ext cx="4241525" cy="258758"/>
              <a:chOff x="555178" y="3428999"/>
              <a:chExt cx="7980756" cy="505467"/>
            </a:xfrm>
          </p:grpSpPr>
          <p:sp>
            <p:nvSpPr>
              <p:cNvPr id="39" name="テキスト ボックス 38">
                <a:extLst>
                  <a:ext uri="{FF2B5EF4-FFF2-40B4-BE49-F238E27FC236}">
                    <a16:creationId xmlns:a16="http://schemas.microsoft.com/office/drawing/2014/main" id="{14364772-2AC2-E0AE-EDDB-C960D919478F}"/>
                  </a:ext>
                </a:extLst>
              </p:cNvPr>
              <p:cNvSpPr txBox="1"/>
              <p:nvPr/>
            </p:nvSpPr>
            <p:spPr>
              <a:xfrm>
                <a:off x="555178" y="3429001"/>
                <a:ext cx="1677599" cy="480977"/>
              </a:xfrm>
              <a:prstGeom prst="rect">
                <a:avLst/>
              </a:prstGeom>
              <a:noFill/>
            </p:spPr>
            <p:txBody>
              <a:bodyPr wrap="square" rtlCol="0">
                <a:spAutoFit/>
              </a:bodyPr>
              <a:lstStyle/>
              <a:p>
                <a:r>
                  <a:rPr kumimoji="1" lang="en-US" altLang="ja-JP" sz="1000" dirty="0">
                    <a:latin typeface="UD デジタル 教科書体 NP-B" panose="02020700000000000000" pitchFamily="18" charset="-128"/>
                    <a:ea typeface="UD デジタル 教科書体 NP-B" panose="02020700000000000000" pitchFamily="18" charset="-128"/>
                  </a:rPr>
                  <a:t>1</a:t>
                </a:r>
                <a:r>
                  <a:rPr kumimoji="1" lang="ja-JP" altLang="en-US" sz="1000" dirty="0">
                    <a:latin typeface="UD デジタル 教科書体 NP-B" panose="02020700000000000000" pitchFamily="18" charset="-128"/>
                    <a:ea typeface="UD デジタル 教科書体 NP-B" panose="02020700000000000000" pitchFamily="18" charset="-128"/>
                  </a:rPr>
                  <a:t>フレーム</a:t>
                </a:r>
              </a:p>
            </p:txBody>
          </p:sp>
          <p:sp>
            <p:nvSpPr>
              <p:cNvPr id="40" name="テキスト ボックス 39">
                <a:extLst>
                  <a:ext uri="{FF2B5EF4-FFF2-40B4-BE49-F238E27FC236}">
                    <a16:creationId xmlns:a16="http://schemas.microsoft.com/office/drawing/2014/main" id="{AA6B1905-B06A-E096-702A-939DA35A54DE}"/>
                  </a:ext>
                </a:extLst>
              </p:cNvPr>
              <p:cNvSpPr txBox="1"/>
              <p:nvPr/>
            </p:nvSpPr>
            <p:spPr>
              <a:xfrm>
                <a:off x="2694302" y="3453489"/>
                <a:ext cx="1677599" cy="480977"/>
              </a:xfrm>
              <a:prstGeom prst="rect">
                <a:avLst/>
              </a:prstGeom>
              <a:noFill/>
            </p:spPr>
            <p:txBody>
              <a:bodyPr wrap="square" rtlCol="0">
                <a:spAutoFit/>
              </a:bodyPr>
              <a:lstStyle/>
              <a:p>
                <a:r>
                  <a:rPr kumimoji="1" lang="en-US" altLang="ja-JP" sz="1000" dirty="0">
                    <a:latin typeface="UD デジタル 教科書体 NP-B" panose="02020700000000000000" pitchFamily="18" charset="-128"/>
                    <a:ea typeface="UD デジタル 教科書体 NP-B" panose="02020700000000000000" pitchFamily="18" charset="-128"/>
                  </a:rPr>
                  <a:t>1</a:t>
                </a:r>
                <a:r>
                  <a:rPr kumimoji="1" lang="ja-JP" altLang="en-US" sz="1000" dirty="0">
                    <a:latin typeface="UD デジタル 教科書体 NP-B" panose="02020700000000000000" pitchFamily="18" charset="-128"/>
                    <a:ea typeface="UD デジタル 教科書体 NP-B" panose="02020700000000000000" pitchFamily="18" charset="-128"/>
                  </a:rPr>
                  <a:t>フレーム</a:t>
                </a:r>
              </a:p>
            </p:txBody>
          </p:sp>
          <p:sp>
            <p:nvSpPr>
              <p:cNvPr id="41" name="テキスト ボックス 40">
                <a:extLst>
                  <a:ext uri="{FF2B5EF4-FFF2-40B4-BE49-F238E27FC236}">
                    <a16:creationId xmlns:a16="http://schemas.microsoft.com/office/drawing/2014/main" id="{3DC0C708-5AD9-9405-CC40-0A7E325C1A4D}"/>
                  </a:ext>
                </a:extLst>
              </p:cNvPr>
              <p:cNvSpPr txBox="1"/>
              <p:nvPr/>
            </p:nvSpPr>
            <p:spPr>
              <a:xfrm>
                <a:off x="4709137" y="3437661"/>
                <a:ext cx="1677599" cy="480977"/>
              </a:xfrm>
              <a:prstGeom prst="rect">
                <a:avLst/>
              </a:prstGeom>
              <a:noFill/>
            </p:spPr>
            <p:txBody>
              <a:bodyPr wrap="square" rtlCol="0">
                <a:spAutoFit/>
              </a:bodyPr>
              <a:lstStyle/>
              <a:p>
                <a:r>
                  <a:rPr kumimoji="1" lang="en-US" altLang="ja-JP" sz="1000" dirty="0">
                    <a:latin typeface="UD デジタル 教科書体 NP-B" panose="02020700000000000000" pitchFamily="18" charset="-128"/>
                    <a:ea typeface="UD デジタル 教科書体 NP-B" panose="02020700000000000000" pitchFamily="18" charset="-128"/>
                  </a:rPr>
                  <a:t>1</a:t>
                </a:r>
                <a:r>
                  <a:rPr kumimoji="1" lang="ja-JP" altLang="en-US" sz="1000" dirty="0">
                    <a:latin typeface="UD デジタル 教科書体 NP-B" panose="02020700000000000000" pitchFamily="18" charset="-128"/>
                    <a:ea typeface="UD デジタル 教科書体 NP-B" panose="02020700000000000000" pitchFamily="18" charset="-128"/>
                  </a:rPr>
                  <a:t>フレーム</a:t>
                </a:r>
              </a:p>
            </p:txBody>
          </p:sp>
          <p:sp>
            <p:nvSpPr>
              <p:cNvPr id="42" name="テキスト ボックス 41">
                <a:extLst>
                  <a:ext uri="{FF2B5EF4-FFF2-40B4-BE49-F238E27FC236}">
                    <a16:creationId xmlns:a16="http://schemas.microsoft.com/office/drawing/2014/main" id="{2ADDA093-E7B2-31A8-92C8-367C2C7F134C}"/>
                  </a:ext>
                </a:extLst>
              </p:cNvPr>
              <p:cNvSpPr txBox="1"/>
              <p:nvPr/>
            </p:nvSpPr>
            <p:spPr>
              <a:xfrm>
                <a:off x="6858335" y="3428999"/>
                <a:ext cx="1677599" cy="480977"/>
              </a:xfrm>
              <a:prstGeom prst="rect">
                <a:avLst/>
              </a:prstGeom>
              <a:noFill/>
            </p:spPr>
            <p:txBody>
              <a:bodyPr wrap="square" rtlCol="0">
                <a:spAutoFit/>
              </a:bodyPr>
              <a:lstStyle/>
              <a:p>
                <a:r>
                  <a:rPr kumimoji="1" lang="en-US" altLang="ja-JP" sz="1000" dirty="0">
                    <a:latin typeface="UD デジタル 教科書体 NP-B" panose="02020700000000000000" pitchFamily="18" charset="-128"/>
                    <a:ea typeface="UD デジタル 教科書体 NP-B" panose="02020700000000000000" pitchFamily="18" charset="-128"/>
                  </a:rPr>
                  <a:t>1</a:t>
                </a:r>
                <a:r>
                  <a:rPr kumimoji="1" lang="ja-JP" altLang="en-US" sz="1000" dirty="0">
                    <a:latin typeface="UD デジタル 教科書体 NP-B" panose="02020700000000000000" pitchFamily="18" charset="-128"/>
                    <a:ea typeface="UD デジタル 教科書体 NP-B" panose="02020700000000000000" pitchFamily="18" charset="-128"/>
                  </a:rPr>
                  <a:t>フレーム</a:t>
                </a:r>
              </a:p>
            </p:txBody>
          </p:sp>
        </p:grpSp>
        <p:pic>
          <p:nvPicPr>
            <p:cNvPr id="36" name="図 35">
              <a:extLst>
                <a:ext uri="{FF2B5EF4-FFF2-40B4-BE49-F238E27FC236}">
                  <a16:creationId xmlns:a16="http://schemas.microsoft.com/office/drawing/2014/main" id="{11876056-D3CA-B8B8-541C-FF4E57345AA2}"/>
                </a:ext>
              </a:extLst>
            </p:cNvPr>
            <p:cNvPicPr>
              <a:picLocks noChangeAspect="1"/>
            </p:cNvPicPr>
            <p:nvPr/>
          </p:nvPicPr>
          <p:blipFill>
            <a:blip r:embed="rId8"/>
            <a:stretch>
              <a:fillRect/>
            </a:stretch>
          </p:blipFill>
          <p:spPr>
            <a:xfrm>
              <a:off x="6851044" y="1037198"/>
              <a:ext cx="781190" cy="781717"/>
            </a:xfrm>
            <a:prstGeom prst="rect">
              <a:avLst/>
            </a:prstGeom>
          </p:spPr>
        </p:pic>
        <p:sp>
          <p:nvSpPr>
            <p:cNvPr id="37" name="角丸四角形 34">
              <a:extLst>
                <a:ext uri="{FF2B5EF4-FFF2-40B4-BE49-F238E27FC236}">
                  <a16:creationId xmlns:a16="http://schemas.microsoft.com/office/drawing/2014/main" id="{00359F50-C2E4-48F3-973D-B2D7D8B396D4}"/>
                </a:ext>
              </a:extLst>
            </p:cNvPr>
            <p:cNvSpPr/>
            <p:nvPr/>
          </p:nvSpPr>
          <p:spPr>
            <a:xfrm>
              <a:off x="6794542" y="998869"/>
              <a:ext cx="890286" cy="859899"/>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latin typeface="UD デジタル 教科書体 NP-B" panose="02020700000000000000" pitchFamily="18" charset="-128"/>
                <a:ea typeface="UD デジタル 教科書体 NP-B" panose="02020700000000000000" pitchFamily="18" charset="-128"/>
              </a:endParaRPr>
            </a:p>
          </p:txBody>
        </p:sp>
        <p:pic>
          <p:nvPicPr>
            <p:cNvPr id="38" name="図 37">
              <a:extLst>
                <a:ext uri="{FF2B5EF4-FFF2-40B4-BE49-F238E27FC236}">
                  <a16:creationId xmlns:a16="http://schemas.microsoft.com/office/drawing/2014/main" id="{844E4F3F-EAC5-EDC6-9CC6-B2546C3282B8}"/>
                </a:ext>
              </a:extLst>
            </p:cNvPr>
            <p:cNvPicPr>
              <a:picLocks noChangeAspect="1"/>
            </p:cNvPicPr>
            <p:nvPr/>
          </p:nvPicPr>
          <p:blipFill>
            <a:blip r:embed="rId7"/>
            <a:stretch>
              <a:fillRect/>
            </a:stretch>
          </p:blipFill>
          <p:spPr>
            <a:xfrm>
              <a:off x="8046167" y="1050158"/>
              <a:ext cx="603416" cy="770922"/>
            </a:xfrm>
            <a:prstGeom prst="rect">
              <a:avLst/>
            </a:prstGeom>
          </p:spPr>
        </p:pic>
      </p:grpSp>
      <p:sp>
        <p:nvSpPr>
          <p:cNvPr id="44" name="テキスト ボックス 43">
            <a:extLst>
              <a:ext uri="{FF2B5EF4-FFF2-40B4-BE49-F238E27FC236}">
                <a16:creationId xmlns:a16="http://schemas.microsoft.com/office/drawing/2014/main" id="{A44A45E5-8481-9492-EA48-4C4FBB622B00}"/>
              </a:ext>
            </a:extLst>
          </p:cNvPr>
          <p:cNvSpPr txBox="1"/>
          <p:nvPr/>
        </p:nvSpPr>
        <p:spPr>
          <a:xfrm>
            <a:off x="328517" y="5275314"/>
            <a:ext cx="4044826" cy="1015663"/>
          </a:xfrm>
          <a:prstGeom prst="rect">
            <a:avLst/>
          </a:prstGeom>
          <a:noFill/>
          <a:ln>
            <a:no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補足</a:t>
            </a:r>
            <a:r>
              <a:rPr kumimoji="1" lang="en-US" altLang="ja-JP" sz="1200" dirty="0">
                <a:latin typeface="UD デジタル 教科書体 NP-B" panose="02020700000000000000" pitchFamily="18" charset="-128"/>
                <a:ea typeface="UD デジタル 教科書体 NP-B" panose="02020700000000000000" pitchFamily="18" charset="-128"/>
              </a:rPr>
              <a:t>*1</a:t>
            </a:r>
            <a:endParaRPr kumimoji="1" lang="ja-JP" altLang="en-US"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　ベクター形式の画像でも組み合わせる図形の数が膨大になるとペイント同様に滑らかに見える。最近のゲームの一人のキャラクターは</a:t>
            </a:r>
            <a:r>
              <a:rPr kumimoji="1" lang="en-US" altLang="ja-JP" sz="1200" dirty="0">
                <a:latin typeface="UD デジタル 教科書体 NP-B" panose="02020700000000000000" pitchFamily="18" charset="-128"/>
                <a:ea typeface="UD デジタル 教科書体 NP-B" panose="02020700000000000000" pitchFamily="18" charset="-128"/>
              </a:rPr>
              <a:t>1</a:t>
            </a:r>
            <a:r>
              <a:rPr kumimoji="1" lang="ja-JP" altLang="en-US" sz="1200" dirty="0">
                <a:latin typeface="UD デジタル 教科書体 NP-B" panose="02020700000000000000" pitchFamily="18" charset="-128"/>
                <a:ea typeface="UD デジタル 教科書体 NP-B" panose="02020700000000000000" pitchFamily="18" charset="-128"/>
              </a:rPr>
              <a:t>万以上のポリゴンを組み合わせている。</a:t>
            </a:r>
            <a:endParaRPr kumimoji="1" lang="en-US" altLang="ja-JP" sz="12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3991420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四角形: 角を丸くする 39">
            <a:extLst>
              <a:ext uri="{FF2B5EF4-FFF2-40B4-BE49-F238E27FC236}">
                <a16:creationId xmlns:a16="http://schemas.microsoft.com/office/drawing/2014/main" id="{FA3548CE-EE76-3B3F-49C6-7B62A4FB6A36}"/>
              </a:ext>
            </a:extLst>
          </p:cNvPr>
          <p:cNvSpPr/>
          <p:nvPr/>
        </p:nvSpPr>
        <p:spPr>
          <a:xfrm>
            <a:off x="2443163" y="4522293"/>
            <a:ext cx="3486150" cy="1381774"/>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dirty="0">
              <a:solidFill>
                <a:schemeClr val="tx1"/>
              </a:solidFill>
              <a:latin typeface="UD デジタル 教科書体 NP-B" panose="02020700000000000000" pitchFamily="18" charset="-128"/>
              <a:ea typeface="UD デジタル 教科書体 NP-B" panose="02020700000000000000" pitchFamily="18" charset="-128"/>
            </a:endParaRPr>
          </a:p>
          <a:p>
            <a:pPr algn="ct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成果メディア</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社会情報が構築</a:t>
            </a:r>
            <a:b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機械情報を理解するめたの共通認識</a:t>
            </a:r>
            <a:r>
              <a:rPr kumimoji="1" lang="en-US" altLang="ja-JP" sz="1200">
                <a:solidFill>
                  <a:schemeClr val="tx1"/>
                </a:solidFill>
                <a:latin typeface="UD デジタル 教科書体 NP-B" panose="02020700000000000000" pitchFamily="18" charset="-128"/>
                <a:ea typeface="UD デジタル 教科書体 NP-B" panose="02020700000000000000" pitchFamily="18" charset="-128"/>
              </a:rPr>
              <a:t>,</a:t>
            </a:r>
            <a:endPar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endParaRPr>
          </a:p>
          <a:p>
            <a:pPr algn="ct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コンテクスト</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b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文化、言語、宗教、貨幣、政治</a:t>
            </a:r>
          </a:p>
        </p:txBody>
      </p:sp>
      <p:sp>
        <p:nvSpPr>
          <p:cNvPr id="2" name="テキスト ボックス 1">
            <a:extLst>
              <a:ext uri="{FF2B5EF4-FFF2-40B4-BE49-F238E27FC236}">
                <a16:creationId xmlns:a16="http://schemas.microsoft.com/office/drawing/2014/main" id="{6A3277AD-14EC-F39A-A5E8-31B80A67CD56}"/>
              </a:ext>
            </a:extLst>
          </p:cNvPr>
          <p:cNvSpPr txBox="1"/>
          <p:nvPr/>
        </p:nvSpPr>
        <p:spPr>
          <a:xfrm>
            <a:off x="714374" y="242858"/>
            <a:ext cx="3943350"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メディアとは</a:t>
            </a:r>
          </a:p>
        </p:txBody>
      </p:sp>
      <p:sp>
        <p:nvSpPr>
          <p:cNvPr id="5" name="テキスト ボックス 4">
            <a:extLst>
              <a:ext uri="{FF2B5EF4-FFF2-40B4-BE49-F238E27FC236}">
                <a16:creationId xmlns:a16="http://schemas.microsoft.com/office/drawing/2014/main" id="{72C0F12C-C062-2788-EF16-681EC7398239}"/>
              </a:ext>
            </a:extLst>
          </p:cNvPr>
          <p:cNvSpPr txBox="1"/>
          <p:nvPr/>
        </p:nvSpPr>
        <p:spPr>
          <a:xfrm>
            <a:off x="628651" y="676934"/>
            <a:ext cx="3943349" cy="276999"/>
          </a:xfrm>
          <a:prstGeom prst="rect">
            <a:avLst/>
          </a:prstGeom>
          <a:noFill/>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伝播</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メディアの定義</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機械情報を伝える仕組み</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396163" y="258247"/>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graphicFrame>
        <p:nvGraphicFramePr>
          <p:cNvPr id="9" name="表 8">
            <a:extLst>
              <a:ext uri="{FF2B5EF4-FFF2-40B4-BE49-F238E27FC236}">
                <a16:creationId xmlns:a16="http://schemas.microsoft.com/office/drawing/2014/main" id="{40FA117A-0AEC-7864-0828-8574C8A619A1}"/>
              </a:ext>
            </a:extLst>
          </p:cNvPr>
          <p:cNvGraphicFramePr>
            <a:graphicFrameLocks noGrp="1"/>
          </p:cNvGraphicFramePr>
          <p:nvPr>
            <p:extLst>
              <p:ext uri="{D42A27DB-BD31-4B8C-83A1-F6EECF244321}">
                <p14:modId xmlns:p14="http://schemas.microsoft.com/office/powerpoint/2010/main" val="3295325113"/>
              </p:ext>
            </p:extLst>
          </p:nvPr>
        </p:nvGraphicFramePr>
        <p:xfrm>
          <a:off x="842962" y="967265"/>
          <a:ext cx="7972426" cy="1280160"/>
        </p:xfrm>
        <a:graphic>
          <a:graphicData uri="http://schemas.openxmlformats.org/drawingml/2006/table">
            <a:tbl>
              <a:tblPr firstRow="1" bandRow="1">
                <a:tableStyleId>{5C22544A-7EE6-4342-B048-85BDC9FD1C3A}</a:tableStyleId>
              </a:tblPr>
              <a:tblGrid>
                <a:gridCol w="1057276">
                  <a:extLst>
                    <a:ext uri="{9D8B030D-6E8A-4147-A177-3AD203B41FA5}">
                      <a16:colId xmlns:a16="http://schemas.microsoft.com/office/drawing/2014/main" val="89545408"/>
                    </a:ext>
                  </a:extLst>
                </a:gridCol>
                <a:gridCol w="3900487">
                  <a:extLst>
                    <a:ext uri="{9D8B030D-6E8A-4147-A177-3AD203B41FA5}">
                      <a16:colId xmlns:a16="http://schemas.microsoft.com/office/drawing/2014/main" val="4026933490"/>
                    </a:ext>
                  </a:extLst>
                </a:gridCol>
                <a:gridCol w="3014663">
                  <a:extLst>
                    <a:ext uri="{9D8B030D-6E8A-4147-A177-3AD203B41FA5}">
                      <a16:colId xmlns:a16="http://schemas.microsoft.com/office/drawing/2014/main" val="1109235374"/>
                    </a:ext>
                  </a:extLst>
                </a:gridCol>
              </a:tblGrid>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表現のためのメディア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情報自体を伝えるために表現する手法</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表現メディアにする段階で加わる情報、削除される情報がある。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文字、音声、音楽、動画、静止画、数値、表、図、グラフなど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0838743"/>
                  </a:ext>
                </a:extLst>
              </a:tr>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伝達のためのメディア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表現されたメディアを伝えるための手段</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大きくテレビなどの方法と、電場などの媒介に分かれる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新聞、テレビ、インターネット、電話など</a:t>
                      </a:r>
                    </a:p>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媒介</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紙、空気、電場、電線など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546872"/>
                  </a:ext>
                </a:extLst>
              </a:tr>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記録のためのメディア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表現されたメディアを記録しておく手段</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手書き文字などアナログやコンピュータ情報なとのデジタルがある。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ノート、本、ビデオ録画、ハードディスク、</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USB</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メモリ、</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DVD</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など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18481266"/>
                  </a:ext>
                </a:extLst>
              </a:tr>
            </a:tbl>
          </a:graphicData>
        </a:graphic>
      </p:graphicFrame>
      <p:sp>
        <p:nvSpPr>
          <p:cNvPr id="32" name="テキスト ボックス 31">
            <a:extLst>
              <a:ext uri="{FF2B5EF4-FFF2-40B4-BE49-F238E27FC236}">
                <a16:creationId xmlns:a16="http://schemas.microsoft.com/office/drawing/2014/main" id="{6B8BF3C3-8EDB-C87F-3381-33A2A269FB10}"/>
              </a:ext>
            </a:extLst>
          </p:cNvPr>
          <p:cNvSpPr txBox="1"/>
          <p:nvPr/>
        </p:nvSpPr>
        <p:spPr>
          <a:xfrm>
            <a:off x="785812" y="2435481"/>
            <a:ext cx="33718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いろいろなメディア</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メディアに関連した用語</a:t>
            </a:r>
          </a:p>
        </p:txBody>
      </p:sp>
      <p:graphicFrame>
        <p:nvGraphicFramePr>
          <p:cNvPr id="33" name="表 32">
            <a:extLst>
              <a:ext uri="{FF2B5EF4-FFF2-40B4-BE49-F238E27FC236}">
                <a16:creationId xmlns:a16="http://schemas.microsoft.com/office/drawing/2014/main" id="{D2FBE0E3-962F-CF91-4267-241B3CAF2578}"/>
              </a:ext>
            </a:extLst>
          </p:cNvPr>
          <p:cNvGraphicFramePr>
            <a:graphicFrameLocks noGrp="1"/>
          </p:cNvGraphicFramePr>
          <p:nvPr>
            <p:extLst>
              <p:ext uri="{D42A27DB-BD31-4B8C-83A1-F6EECF244321}">
                <p14:modId xmlns:p14="http://schemas.microsoft.com/office/powerpoint/2010/main" val="4074977385"/>
              </p:ext>
            </p:extLst>
          </p:nvPr>
        </p:nvGraphicFramePr>
        <p:xfrm>
          <a:off x="885825" y="2703610"/>
          <a:ext cx="7900988" cy="853440"/>
        </p:xfrm>
        <a:graphic>
          <a:graphicData uri="http://schemas.openxmlformats.org/drawingml/2006/table">
            <a:tbl>
              <a:tblPr firstRow="1" bandRow="1">
                <a:tableStyleId>{5C22544A-7EE6-4342-B048-85BDC9FD1C3A}</a:tableStyleId>
              </a:tblPr>
              <a:tblGrid>
                <a:gridCol w="1300163">
                  <a:extLst>
                    <a:ext uri="{9D8B030D-6E8A-4147-A177-3AD203B41FA5}">
                      <a16:colId xmlns:a16="http://schemas.microsoft.com/office/drawing/2014/main" val="89545408"/>
                    </a:ext>
                  </a:extLst>
                </a:gridCol>
                <a:gridCol w="6600825">
                  <a:extLst>
                    <a:ext uri="{9D8B030D-6E8A-4147-A177-3AD203B41FA5}">
                      <a16:colId xmlns:a16="http://schemas.microsoft.com/office/drawing/2014/main" val="4026933490"/>
                    </a:ext>
                  </a:extLst>
                </a:gridCol>
              </a:tblGrid>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マスメディア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テレビ、新聞など多数の人を対象に一方通行で情報を提供するメディア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0838743"/>
                  </a:ext>
                </a:extLst>
              </a:tr>
              <a:tr h="219512">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ネットワーク</a:t>
                      </a: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メディア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インターネットを介したメディア</a:t>
                      </a:r>
                      <a:b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SNS:</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インスタ</a:t>
                      </a: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,LINE, X</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など他の人とつながり情報を共有できる仕組み</a:t>
                      </a:r>
                      <a:b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100" b="0" dirty="0">
                          <a:solidFill>
                            <a:schemeClr val="tx1"/>
                          </a:solidFill>
                          <a:latin typeface="UD デジタル 教科書体 NP-B" panose="02020700000000000000" pitchFamily="18" charset="-128"/>
                          <a:ea typeface="UD デジタル 教科書体 NP-B" panose="02020700000000000000" pitchFamily="18" charset="-128"/>
                        </a:rPr>
                        <a:t>CGM(Consumer Generated Media) YouTube</a:t>
                      </a:r>
                      <a:r>
                        <a:rPr kumimoji="1" lang="ja-JP" altLang="en-US" sz="1100" b="0" dirty="0">
                          <a:solidFill>
                            <a:schemeClr val="tx1"/>
                          </a:solidFill>
                          <a:latin typeface="UD デジタル 教科書体 NP-B" panose="02020700000000000000" pitchFamily="18" charset="-128"/>
                          <a:ea typeface="UD デジタル 教科書体 NP-B" panose="02020700000000000000" pitchFamily="18" charset="-128"/>
                        </a:rPr>
                        <a:t>など利用者が作成したコンテンツを共有する仕組み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546872"/>
                  </a:ext>
                </a:extLst>
              </a:tr>
            </a:tbl>
          </a:graphicData>
        </a:graphic>
      </p:graphicFrame>
      <p:sp>
        <p:nvSpPr>
          <p:cNvPr id="34" name="テキスト ボックス 33">
            <a:extLst>
              <a:ext uri="{FF2B5EF4-FFF2-40B4-BE49-F238E27FC236}">
                <a16:creationId xmlns:a16="http://schemas.microsoft.com/office/drawing/2014/main" id="{276345F0-4AEA-422A-D17A-AD69C5F96B78}"/>
              </a:ext>
            </a:extLst>
          </p:cNvPr>
          <p:cNvSpPr txBox="1"/>
          <p:nvPr/>
        </p:nvSpPr>
        <p:spPr>
          <a:xfrm>
            <a:off x="842962" y="3706770"/>
            <a:ext cx="337185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発展</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伝播メディアと成果メディア</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pic>
        <p:nvPicPr>
          <p:cNvPr id="37" name="図 36">
            <a:extLst>
              <a:ext uri="{FF2B5EF4-FFF2-40B4-BE49-F238E27FC236}">
                <a16:creationId xmlns:a16="http://schemas.microsoft.com/office/drawing/2014/main" id="{889E5A88-E7CA-557A-3A2F-4A265063B411}"/>
              </a:ext>
            </a:extLst>
          </p:cNvPr>
          <p:cNvPicPr>
            <a:picLocks noChangeAspect="1"/>
          </p:cNvPicPr>
          <p:nvPr/>
        </p:nvPicPr>
        <p:blipFill>
          <a:blip r:embed="rId2">
            <a:clrChange>
              <a:clrFrom>
                <a:srgbClr val="FEFEFE"/>
              </a:clrFrom>
              <a:clrTo>
                <a:srgbClr val="FEFEFE">
                  <a:alpha val="0"/>
                </a:srgbClr>
              </a:clrTo>
            </a:clrChange>
          </a:blip>
          <a:stretch>
            <a:fillRect/>
          </a:stretch>
        </p:blipFill>
        <p:spPr>
          <a:xfrm>
            <a:off x="1276237" y="4133490"/>
            <a:ext cx="1320167" cy="1770577"/>
          </a:xfrm>
          <a:prstGeom prst="rect">
            <a:avLst/>
          </a:prstGeom>
        </p:spPr>
      </p:pic>
      <p:pic>
        <p:nvPicPr>
          <p:cNvPr id="38" name="図 37">
            <a:extLst>
              <a:ext uri="{FF2B5EF4-FFF2-40B4-BE49-F238E27FC236}">
                <a16:creationId xmlns:a16="http://schemas.microsoft.com/office/drawing/2014/main" id="{EF8B1FA2-2E47-4EFF-17CF-2B4C301127E6}"/>
              </a:ext>
            </a:extLst>
          </p:cNvPr>
          <p:cNvPicPr>
            <a:picLocks noChangeAspect="1"/>
          </p:cNvPicPr>
          <p:nvPr/>
        </p:nvPicPr>
        <p:blipFill>
          <a:blip r:embed="rId2">
            <a:clrChange>
              <a:clrFrom>
                <a:srgbClr val="FEFEFE"/>
              </a:clrFrom>
              <a:clrTo>
                <a:srgbClr val="FEFEFE">
                  <a:alpha val="0"/>
                </a:srgbClr>
              </a:clrTo>
            </a:clrChange>
          </a:blip>
          <a:stretch>
            <a:fillRect/>
          </a:stretch>
        </p:blipFill>
        <p:spPr>
          <a:xfrm>
            <a:off x="5743462" y="4133490"/>
            <a:ext cx="1320167" cy="1770577"/>
          </a:xfrm>
          <a:prstGeom prst="rect">
            <a:avLst/>
          </a:prstGeom>
        </p:spPr>
      </p:pic>
      <p:sp>
        <p:nvSpPr>
          <p:cNvPr id="39" name="矢印: 左右 38">
            <a:extLst>
              <a:ext uri="{FF2B5EF4-FFF2-40B4-BE49-F238E27FC236}">
                <a16:creationId xmlns:a16="http://schemas.microsoft.com/office/drawing/2014/main" id="{C27ADB4C-29E5-BDE0-663B-5FBF12B75CE4}"/>
              </a:ext>
            </a:extLst>
          </p:cNvPr>
          <p:cNvSpPr/>
          <p:nvPr/>
        </p:nvSpPr>
        <p:spPr>
          <a:xfrm>
            <a:off x="1864294" y="4522293"/>
            <a:ext cx="4611278" cy="728662"/>
          </a:xfrm>
          <a:prstGeom prst="leftRightArrow">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伝播メディア</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個々の機械情報の伝達伝達の手段</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21444268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98D8D682-D5A2-52B4-31A3-F3953C331F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7319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FB57A533-98EB-0F64-62DF-35F9C254DC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071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四角形: 角を丸くする 18">
            <a:extLst>
              <a:ext uri="{FF2B5EF4-FFF2-40B4-BE49-F238E27FC236}">
                <a16:creationId xmlns:a16="http://schemas.microsoft.com/office/drawing/2014/main" id="{8B50BC00-48D8-EBCD-A588-72399AA76A03}"/>
              </a:ext>
            </a:extLst>
          </p:cNvPr>
          <p:cNvSpPr/>
          <p:nvPr/>
        </p:nvSpPr>
        <p:spPr>
          <a:xfrm>
            <a:off x="733451" y="702421"/>
            <a:ext cx="7924273" cy="60394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2" y="259808"/>
            <a:ext cx="3943350"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情報セキュリティ</a:t>
            </a:r>
          </a:p>
        </p:txBody>
      </p:sp>
      <p:sp>
        <p:nvSpPr>
          <p:cNvPr id="5" name="テキスト ボックス 4">
            <a:extLst>
              <a:ext uri="{FF2B5EF4-FFF2-40B4-BE49-F238E27FC236}">
                <a16:creationId xmlns:a16="http://schemas.microsoft.com/office/drawing/2014/main" id="{72C0F12C-C062-2788-EF16-681EC7398239}"/>
              </a:ext>
            </a:extLst>
          </p:cNvPr>
          <p:cNvSpPr txBox="1"/>
          <p:nvPr/>
        </p:nvSpPr>
        <p:spPr>
          <a:xfrm>
            <a:off x="757251" y="691318"/>
            <a:ext cx="160020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情報セキュリティ</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sp>
        <p:nvSpPr>
          <p:cNvPr id="20" name="四角形: 角を丸くする 19">
            <a:extLst>
              <a:ext uri="{FF2B5EF4-FFF2-40B4-BE49-F238E27FC236}">
                <a16:creationId xmlns:a16="http://schemas.microsoft.com/office/drawing/2014/main" id="{EDB5BBA1-60A8-7DF3-DE93-77D6A417858C}"/>
              </a:ext>
            </a:extLst>
          </p:cNvPr>
          <p:cNvSpPr/>
          <p:nvPr/>
        </p:nvSpPr>
        <p:spPr>
          <a:xfrm>
            <a:off x="2505101" y="738802"/>
            <a:ext cx="1818688" cy="53901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機密性</a:t>
            </a:r>
            <a:r>
              <a:rPr kumimoji="1" lang="en-US" altLang="ja-JP" sz="1100" dirty="0">
                <a:solidFill>
                  <a:srgbClr val="FF0000"/>
                </a:solidFill>
                <a:latin typeface="UD デジタル 教科書体 NP-B" panose="02020700000000000000" pitchFamily="18" charset="-128"/>
                <a:ea typeface="UD デジタル 教科書体 NP-B" panose="02020700000000000000" pitchFamily="18" charset="-128"/>
              </a:rPr>
              <a:t>:</a:t>
            </a:r>
            <a:b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許可された人だけが情報にアクセスできること</a:t>
            </a:r>
          </a:p>
        </p:txBody>
      </p:sp>
      <p:sp>
        <p:nvSpPr>
          <p:cNvPr id="32" name="四角形: 角を丸くする 31">
            <a:extLst>
              <a:ext uri="{FF2B5EF4-FFF2-40B4-BE49-F238E27FC236}">
                <a16:creationId xmlns:a16="http://schemas.microsoft.com/office/drawing/2014/main" id="{53974DF0-0CE5-79AA-524F-9E2C3CE4DCFD}"/>
              </a:ext>
            </a:extLst>
          </p:cNvPr>
          <p:cNvSpPr/>
          <p:nvPr/>
        </p:nvSpPr>
        <p:spPr>
          <a:xfrm>
            <a:off x="4471983" y="738802"/>
            <a:ext cx="1818688" cy="53901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完全性</a:t>
            </a:r>
            <a:r>
              <a:rPr kumimoji="1" lang="en-US" altLang="ja-JP" sz="1100" dirty="0">
                <a:solidFill>
                  <a:srgbClr val="FF0000"/>
                </a:solidFill>
                <a:latin typeface="UD デジタル 教科書体 NP-B" panose="02020700000000000000" pitchFamily="18" charset="-128"/>
                <a:ea typeface="UD デジタル 教科書体 NP-B" panose="02020700000000000000" pitchFamily="18" charset="-128"/>
              </a:rPr>
              <a:t>:</a:t>
            </a:r>
            <a:b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情報が破壊されていたり、誤っていたりしないこと</a:t>
            </a:r>
          </a:p>
        </p:txBody>
      </p:sp>
      <p:sp>
        <p:nvSpPr>
          <p:cNvPr id="33" name="四角形: 角を丸くする 32">
            <a:extLst>
              <a:ext uri="{FF2B5EF4-FFF2-40B4-BE49-F238E27FC236}">
                <a16:creationId xmlns:a16="http://schemas.microsoft.com/office/drawing/2014/main" id="{B4B3F7E6-4E9B-9964-D1C6-5059A0221EF7}"/>
              </a:ext>
            </a:extLst>
          </p:cNvPr>
          <p:cNvSpPr/>
          <p:nvPr/>
        </p:nvSpPr>
        <p:spPr>
          <a:xfrm>
            <a:off x="6438866" y="738802"/>
            <a:ext cx="2142641" cy="539010"/>
          </a:xfrm>
          <a:prstGeom prst="roundRect">
            <a:avLst>
              <a:gd name="adj" fmla="val 11182"/>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100" dirty="0">
                <a:solidFill>
                  <a:srgbClr val="FF0000"/>
                </a:solidFill>
                <a:latin typeface="UD デジタル 教科書体 NP-B" panose="02020700000000000000" pitchFamily="18" charset="-128"/>
                <a:ea typeface="UD デジタル 教科書体 NP-B" panose="02020700000000000000" pitchFamily="18" charset="-128"/>
              </a:rPr>
              <a:t>可用性</a:t>
            </a:r>
            <a:r>
              <a:rPr kumimoji="1" lang="en-US" altLang="ja-JP" sz="1100" dirty="0">
                <a:solidFill>
                  <a:srgbClr val="FF0000"/>
                </a:solidFill>
                <a:latin typeface="UD デジタル 教科書体 NP-B" panose="02020700000000000000" pitchFamily="18" charset="-128"/>
                <a:ea typeface="UD デジタル 教科書体 NP-B" panose="02020700000000000000" pitchFamily="18" charset="-128"/>
              </a:rPr>
              <a:t>:</a:t>
            </a:r>
            <a:br>
              <a:rPr kumimoji="1" lang="en-US" altLang="ja-JP" sz="11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rPr>
              <a:t>障害などあっても情報を使いたいときいつでも使えること</a:t>
            </a:r>
          </a:p>
        </p:txBody>
      </p:sp>
      <p:sp>
        <p:nvSpPr>
          <p:cNvPr id="34" name="四角形: 角を丸くする 33">
            <a:extLst>
              <a:ext uri="{FF2B5EF4-FFF2-40B4-BE49-F238E27FC236}">
                <a16:creationId xmlns:a16="http://schemas.microsoft.com/office/drawing/2014/main" id="{24A4B6E5-8158-E0AC-0D6C-E70E8144EBDB}"/>
              </a:ext>
            </a:extLst>
          </p:cNvPr>
          <p:cNvSpPr/>
          <p:nvPr/>
        </p:nvSpPr>
        <p:spPr>
          <a:xfrm>
            <a:off x="733450" y="1579476"/>
            <a:ext cx="7924273" cy="2598360"/>
          </a:xfrm>
          <a:prstGeom prst="roundRect">
            <a:avLst>
              <a:gd name="adj" fmla="val 5524"/>
            </a:avLst>
          </a:prstGeom>
          <a:solidFill>
            <a:srgbClr val="D9D9D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35" name="テキスト ボックス 34">
            <a:extLst>
              <a:ext uri="{FF2B5EF4-FFF2-40B4-BE49-F238E27FC236}">
                <a16:creationId xmlns:a16="http://schemas.microsoft.com/office/drawing/2014/main" id="{8D6AE65B-3F9C-562A-5D95-4253486E2DDC}"/>
              </a:ext>
            </a:extLst>
          </p:cNvPr>
          <p:cNvSpPr txBox="1"/>
          <p:nvPr/>
        </p:nvSpPr>
        <p:spPr>
          <a:xfrm>
            <a:off x="842978" y="1627886"/>
            <a:ext cx="2043099" cy="276999"/>
          </a:xfrm>
          <a:prstGeom prst="rect">
            <a:avLst/>
          </a:prstGeom>
          <a:solidFill>
            <a:schemeClr val="bg1"/>
          </a:solidFill>
          <a:ln>
            <a:solidFill>
              <a:schemeClr val="tx1"/>
            </a:solidFill>
          </a:ln>
        </p:spPr>
        <p:txBody>
          <a:bodyPr wrap="square" rtlCol="0">
            <a:spAutoFit/>
          </a:bodyPr>
          <a:lstStyle/>
          <a:p>
            <a:pPr algn="ct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サイバー犯罪</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ネット犯罪</a:t>
            </a:r>
          </a:p>
        </p:txBody>
      </p:sp>
      <p:sp>
        <p:nvSpPr>
          <p:cNvPr id="36" name="矢印: 上 35">
            <a:extLst>
              <a:ext uri="{FF2B5EF4-FFF2-40B4-BE49-F238E27FC236}">
                <a16:creationId xmlns:a16="http://schemas.microsoft.com/office/drawing/2014/main" id="{9A4D7C96-1B65-6829-2B88-1AFAF901B431}"/>
              </a:ext>
            </a:extLst>
          </p:cNvPr>
          <p:cNvSpPr/>
          <p:nvPr/>
        </p:nvSpPr>
        <p:spPr>
          <a:xfrm>
            <a:off x="2714627" y="1304658"/>
            <a:ext cx="342900" cy="246921"/>
          </a:xfrm>
          <a:prstGeom prst="upArrow">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B5C7047A-81DC-373C-3194-315F6B58A087}"/>
              </a:ext>
            </a:extLst>
          </p:cNvPr>
          <p:cNvSpPr txBox="1"/>
          <p:nvPr/>
        </p:nvSpPr>
        <p:spPr>
          <a:xfrm>
            <a:off x="3414445" y="1327729"/>
            <a:ext cx="160020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阻害</a:t>
            </a:r>
          </a:p>
        </p:txBody>
      </p:sp>
      <p:sp>
        <p:nvSpPr>
          <p:cNvPr id="38" name="テキスト ボックス 37">
            <a:extLst>
              <a:ext uri="{FF2B5EF4-FFF2-40B4-BE49-F238E27FC236}">
                <a16:creationId xmlns:a16="http://schemas.microsoft.com/office/drawing/2014/main" id="{389DDE2F-F898-5CFA-D699-535A350F5842}"/>
              </a:ext>
            </a:extLst>
          </p:cNvPr>
          <p:cNvSpPr txBox="1"/>
          <p:nvPr/>
        </p:nvSpPr>
        <p:spPr>
          <a:xfrm>
            <a:off x="5453050" y="1627886"/>
            <a:ext cx="2043099" cy="276999"/>
          </a:xfrm>
          <a:prstGeom prst="rect">
            <a:avLst/>
          </a:prstGeom>
          <a:solidFill>
            <a:schemeClr val="bg1"/>
          </a:solidFill>
          <a:ln>
            <a:solidFill>
              <a:schemeClr val="tx1"/>
            </a:solidFill>
          </a:ln>
        </p:spPr>
        <p:txBody>
          <a:bodyPr wrap="square" rtlCol="0">
            <a:spAutoFit/>
          </a:bodyPr>
          <a:lstStyle/>
          <a:p>
            <a:pPr algn="ct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事故</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自然災害</a:t>
            </a:r>
          </a:p>
        </p:txBody>
      </p:sp>
      <p:sp>
        <p:nvSpPr>
          <p:cNvPr id="39" name="テキスト ボックス 38">
            <a:extLst>
              <a:ext uri="{FF2B5EF4-FFF2-40B4-BE49-F238E27FC236}">
                <a16:creationId xmlns:a16="http://schemas.microsoft.com/office/drawing/2014/main" id="{9D76261D-15C2-1D89-98AC-D6E373A2B372}"/>
              </a:ext>
            </a:extLst>
          </p:cNvPr>
          <p:cNvSpPr txBox="1"/>
          <p:nvPr/>
        </p:nvSpPr>
        <p:spPr>
          <a:xfrm>
            <a:off x="1371600" y="1966843"/>
            <a:ext cx="3929062"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ネット詐欺</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個人をだましてお金を取る</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cxnSp>
        <p:nvCxnSpPr>
          <p:cNvPr id="46" name="直線コネクタ 45">
            <a:extLst>
              <a:ext uri="{FF2B5EF4-FFF2-40B4-BE49-F238E27FC236}">
                <a16:creationId xmlns:a16="http://schemas.microsoft.com/office/drawing/2014/main" id="{2FE82A83-3BFD-1527-D897-1B17E62AEF98}"/>
              </a:ext>
            </a:extLst>
          </p:cNvPr>
          <p:cNvCxnSpPr/>
          <p:nvPr/>
        </p:nvCxnSpPr>
        <p:spPr>
          <a:xfrm>
            <a:off x="1066824" y="1901596"/>
            <a:ext cx="0" cy="51043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595F6F20-856B-8AA3-0031-246C34989AF8}"/>
              </a:ext>
            </a:extLst>
          </p:cNvPr>
          <p:cNvCxnSpPr>
            <a:cxnSpLocks/>
          </p:cNvCxnSpPr>
          <p:nvPr/>
        </p:nvCxnSpPr>
        <p:spPr>
          <a:xfrm>
            <a:off x="1052554" y="2405211"/>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21C33634-3027-979C-D3D0-0247C7A33B94}"/>
              </a:ext>
            </a:extLst>
          </p:cNvPr>
          <p:cNvCxnSpPr>
            <a:cxnSpLocks/>
          </p:cNvCxnSpPr>
          <p:nvPr/>
        </p:nvCxnSpPr>
        <p:spPr>
          <a:xfrm>
            <a:off x="5300662" y="2172995"/>
            <a:ext cx="304776" cy="0"/>
          </a:xfrm>
          <a:prstGeom prst="line">
            <a:avLst/>
          </a:prstGeom>
          <a:ln w="28575">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427597B4-0986-BC75-DC77-B34BE16B38C7}"/>
              </a:ext>
            </a:extLst>
          </p:cNvPr>
          <p:cNvCxnSpPr>
            <a:cxnSpLocks/>
          </p:cNvCxnSpPr>
          <p:nvPr/>
        </p:nvCxnSpPr>
        <p:spPr>
          <a:xfrm flipV="1">
            <a:off x="5300662" y="2365540"/>
            <a:ext cx="304776" cy="369088"/>
          </a:xfrm>
          <a:prstGeom prst="line">
            <a:avLst/>
          </a:prstGeom>
          <a:ln w="12700">
            <a:solidFill>
              <a:schemeClr val="tx1"/>
            </a:solidFill>
            <a:head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BAEF82C1-57CB-3704-F0B3-145B8ADA46BB}"/>
              </a:ext>
            </a:extLst>
          </p:cNvPr>
          <p:cNvSpPr txBox="1"/>
          <p:nvPr/>
        </p:nvSpPr>
        <p:spPr>
          <a:xfrm>
            <a:off x="5502063" y="2135036"/>
            <a:ext cx="3079444"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ソーシャルエンジニアリング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人間の弱点</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cxnSp>
        <p:nvCxnSpPr>
          <p:cNvPr id="63" name="直線コネクタ 62">
            <a:extLst>
              <a:ext uri="{FF2B5EF4-FFF2-40B4-BE49-F238E27FC236}">
                <a16:creationId xmlns:a16="http://schemas.microsoft.com/office/drawing/2014/main" id="{91C7E638-081D-4626-B2DB-42C3E950054C}"/>
              </a:ext>
            </a:extLst>
          </p:cNvPr>
          <p:cNvCxnSpPr>
            <a:cxnSpLocks/>
          </p:cNvCxnSpPr>
          <p:nvPr/>
        </p:nvCxnSpPr>
        <p:spPr>
          <a:xfrm>
            <a:off x="1440924" y="2505334"/>
            <a:ext cx="0" cy="132872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D4D1ED0-078C-CF38-E584-182A5B8C2D6A}"/>
              </a:ext>
            </a:extLst>
          </p:cNvPr>
          <p:cNvCxnSpPr>
            <a:cxnSpLocks/>
          </p:cNvCxnSpPr>
          <p:nvPr/>
        </p:nvCxnSpPr>
        <p:spPr>
          <a:xfrm>
            <a:off x="1440924" y="2808370"/>
            <a:ext cx="30477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A720BE99-CAAC-20BE-D8BC-4EED4D84F8EC}"/>
              </a:ext>
            </a:extLst>
          </p:cNvPr>
          <p:cNvCxnSpPr>
            <a:cxnSpLocks/>
          </p:cNvCxnSpPr>
          <p:nvPr/>
        </p:nvCxnSpPr>
        <p:spPr>
          <a:xfrm>
            <a:off x="1426655" y="3153328"/>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801D0DD2-B676-5D35-BF8D-5B185771055F}"/>
              </a:ext>
            </a:extLst>
          </p:cNvPr>
          <p:cNvCxnSpPr>
            <a:cxnSpLocks/>
          </p:cNvCxnSpPr>
          <p:nvPr/>
        </p:nvCxnSpPr>
        <p:spPr>
          <a:xfrm>
            <a:off x="1426655" y="3821404"/>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E45A64DC-834C-BFD1-B330-B1887AF76E71}"/>
              </a:ext>
            </a:extLst>
          </p:cNvPr>
          <p:cNvCxnSpPr>
            <a:cxnSpLocks/>
          </p:cNvCxnSpPr>
          <p:nvPr/>
        </p:nvCxnSpPr>
        <p:spPr>
          <a:xfrm>
            <a:off x="1440924" y="3490083"/>
            <a:ext cx="31904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6CA9C704-4A7E-5997-FA2A-4982FD2A08D5}"/>
              </a:ext>
            </a:extLst>
          </p:cNvPr>
          <p:cNvSpPr txBox="1"/>
          <p:nvPr/>
        </p:nvSpPr>
        <p:spPr>
          <a:xfrm>
            <a:off x="1371599" y="2305800"/>
            <a:ext cx="3929063"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クラッキング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情報の盗む、破壊する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主に</a:t>
            </a:r>
            <a:r>
              <a:rPr kumimoji="1" lang="en-US" altLang="ja-JP" sz="1200" dirty="0">
                <a:latin typeface="UD デジタル 教科書体 NP-B" panose="02020700000000000000" pitchFamily="18" charset="-128"/>
                <a:ea typeface="UD デジタル 教科書体 NP-B" panose="02020700000000000000" pitchFamily="18" charset="-128"/>
              </a:rPr>
              <a:t>ICT</a:t>
            </a:r>
            <a:r>
              <a:rPr kumimoji="1" lang="ja-JP" altLang="en-US" sz="1200" dirty="0">
                <a:latin typeface="UD デジタル 教科書体 NP-B" panose="02020700000000000000" pitchFamily="18" charset="-128"/>
                <a:ea typeface="UD デジタル 教科書体 NP-B" panose="02020700000000000000" pitchFamily="18" charset="-128"/>
              </a:rPr>
              <a:t>の弱点</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6" name="テキスト ボックス 55">
            <a:extLst>
              <a:ext uri="{FF2B5EF4-FFF2-40B4-BE49-F238E27FC236}">
                <a16:creationId xmlns:a16="http://schemas.microsoft.com/office/drawing/2014/main" id="{E095DDF3-ED65-5BFD-B71C-71361304C717}"/>
              </a:ext>
            </a:extLst>
          </p:cNvPr>
          <p:cNvSpPr txBox="1"/>
          <p:nvPr/>
        </p:nvSpPr>
        <p:spPr>
          <a:xfrm>
            <a:off x="1585279" y="2663782"/>
            <a:ext cx="3715384"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不正アクセス</a:t>
            </a:r>
            <a:r>
              <a:rPr kumimoji="1" lang="en-US" altLang="ja-JP" sz="1200" dirty="0">
                <a:latin typeface="UD デジタル 教科書体 NP-B" panose="02020700000000000000" pitchFamily="18" charset="-128"/>
                <a:ea typeface="UD デジタル 教科書体 NP-B" panose="02020700000000000000" pitchFamily="18" charset="-128"/>
              </a:rPr>
              <a:t>(ID/</a:t>
            </a:r>
            <a:r>
              <a:rPr kumimoji="1" lang="ja-JP" altLang="en-US" sz="1200" dirty="0">
                <a:latin typeface="UD デジタル 教科書体 NP-B" panose="02020700000000000000" pitchFamily="18" charset="-128"/>
                <a:ea typeface="UD デジタル 教科書体 NP-B" panose="02020700000000000000" pitchFamily="18" charset="-128"/>
              </a:rPr>
              <a:t>パスワードの盗用含む</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7" name="テキスト ボックス 56">
            <a:extLst>
              <a:ext uri="{FF2B5EF4-FFF2-40B4-BE49-F238E27FC236}">
                <a16:creationId xmlns:a16="http://schemas.microsoft.com/office/drawing/2014/main" id="{02E6C345-7E69-4767-FE93-47C97229001F}"/>
              </a:ext>
            </a:extLst>
          </p:cNvPr>
          <p:cNvSpPr txBox="1"/>
          <p:nvPr/>
        </p:nvSpPr>
        <p:spPr>
          <a:xfrm>
            <a:off x="1585279" y="3008949"/>
            <a:ext cx="3715384" cy="276999"/>
          </a:xfrm>
          <a:prstGeom prst="rect">
            <a:avLst/>
          </a:prstGeom>
          <a:solidFill>
            <a:schemeClr val="bg1"/>
          </a:solidFill>
          <a:ln>
            <a:solidFill>
              <a:schemeClr val="tx1"/>
            </a:solidFill>
          </a:ln>
        </p:spPr>
        <p:txBody>
          <a:bodyPr wrap="square" rtlCol="0">
            <a:spAutoFit/>
          </a:bodyPr>
          <a:lstStyle/>
          <a:p>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OS/</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ソフトの脆弱性</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セキュリティホールの利用</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9" name="テキスト ボックス 58">
            <a:extLst>
              <a:ext uri="{FF2B5EF4-FFF2-40B4-BE49-F238E27FC236}">
                <a16:creationId xmlns:a16="http://schemas.microsoft.com/office/drawing/2014/main" id="{F1E3B852-7F4E-3C19-73AC-084E9FCABEF8}"/>
              </a:ext>
            </a:extLst>
          </p:cNvPr>
          <p:cNvSpPr txBox="1"/>
          <p:nvPr/>
        </p:nvSpPr>
        <p:spPr>
          <a:xfrm>
            <a:off x="1585279" y="3354116"/>
            <a:ext cx="3715384"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マルウェア</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ウィルスソフト</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の利用</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60" name="テキスト ボックス 59">
            <a:extLst>
              <a:ext uri="{FF2B5EF4-FFF2-40B4-BE49-F238E27FC236}">
                <a16:creationId xmlns:a16="http://schemas.microsoft.com/office/drawing/2014/main" id="{866DF6B4-1D61-A5DA-55A1-D6113EBF7283}"/>
              </a:ext>
            </a:extLst>
          </p:cNvPr>
          <p:cNvSpPr txBox="1"/>
          <p:nvPr/>
        </p:nvSpPr>
        <p:spPr>
          <a:xfrm>
            <a:off x="1585279" y="3699282"/>
            <a:ext cx="3715384"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ネット上のデータの盗聴</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ネットへの侵入</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72" name="テキスト ボックス 71">
            <a:extLst>
              <a:ext uri="{FF2B5EF4-FFF2-40B4-BE49-F238E27FC236}">
                <a16:creationId xmlns:a16="http://schemas.microsoft.com/office/drawing/2014/main" id="{E2CC8FBD-5C9E-ADF6-5FFD-545B85A67D5D}"/>
              </a:ext>
            </a:extLst>
          </p:cNvPr>
          <p:cNvSpPr txBox="1"/>
          <p:nvPr/>
        </p:nvSpPr>
        <p:spPr>
          <a:xfrm>
            <a:off x="3148014" y="1627886"/>
            <a:ext cx="2043099" cy="276999"/>
          </a:xfrm>
          <a:prstGeom prst="rect">
            <a:avLst/>
          </a:prstGeom>
          <a:solidFill>
            <a:schemeClr val="bg1"/>
          </a:solidFill>
          <a:ln>
            <a:solidFill>
              <a:schemeClr val="tx1"/>
            </a:solidFill>
          </a:ln>
        </p:spPr>
        <p:txBody>
          <a:bodyPr wrap="square" rtlCol="0">
            <a:spAutoFit/>
          </a:bodyPr>
          <a:lstStyle/>
          <a:p>
            <a:pPr algn="ct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サイバーテロ</a:t>
            </a:r>
          </a:p>
        </p:txBody>
      </p:sp>
      <p:cxnSp>
        <p:nvCxnSpPr>
          <p:cNvPr id="73" name="直線コネクタ 72">
            <a:extLst>
              <a:ext uri="{FF2B5EF4-FFF2-40B4-BE49-F238E27FC236}">
                <a16:creationId xmlns:a16="http://schemas.microsoft.com/office/drawing/2014/main" id="{75858F8D-050C-2715-4E33-03428A077D64}"/>
              </a:ext>
            </a:extLst>
          </p:cNvPr>
          <p:cNvCxnSpPr>
            <a:cxnSpLocks/>
            <a:stCxn id="72" idx="1"/>
          </p:cNvCxnSpPr>
          <p:nvPr/>
        </p:nvCxnSpPr>
        <p:spPr>
          <a:xfrm flipH="1" flipV="1">
            <a:off x="2886077" y="1765288"/>
            <a:ext cx="261937" cy="1098"/>
          </a:xfrm>
          <a:prstGeom prst="line">
            <a:avLst/>
          </a:prstGeom>
          <a:ln w="12700">
            <a:solidFill>
              <a:schemeClr val="tx1"/>
            </a:solidFill>
            <a:headEnd type="triangle"/>
          </a:ln>
        </p:spPr>
        <p:style>
          <a:lnRef idx="1">
            <a:schemeClr val="accent1"/>
          </a:lnRef>
          <a:fillRef idx="0">
            <a:schemeClr val="accent1"/>
          </a:fillRef>
          <a:effectRef idx="0">
            <a:schemeClr val="accent1"/>
          </a:effectRef>
          <a:fontRef idx="minor">
            <a:schemeClr val="tx1"/>
          </a:fontRef>
        </p:style>
      </p:cxnSp>
      <p:sp>
        <p:nvSpPr>
          <p:cNvPr id="77" name="矢印: 上 76">
            <a:extLst>
              <a:ext uri="{FF2B5EF4-FFF2-40B4-BE49-F238E27FC236}">
                <a16:creationId xmlns:a16="http://schemas.microsoft.com/office/drawing/2014/main" id="{79B32DF0-26EB-C62B-CAE2-55C243B11E93}"/>
              </a:ext>
            </a:extLst>
          </p:cNvPr>
          <p:cNvSpPr/>
          <p:nvPr/>
        </p:nvSpPr>
        <p:spPr>
          <a:xfrm>
            <a:off x="2823871" y="4202077"/>
            <a:ext cx="342900" cy="246921"/>
          </a:xfrm>
          <a:prstGeom prst="upArrow">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ボックス 77">
            <a:extLst>
              <a:ext uri="{FF2B5EF4-FFF2-40B4-BE49-F238E27FC236}">
                <a16:creationId xmlns:a16="http://schemas.microsoft.com/office/drawing/2014/main" id="{87062E86-E6C0-F6EC-1732-DC030B97F23B}"/>
              </a:ext>
            </a:extLst>
          </p:cNvPr>
          <p:cNvSpPr txBox="1"/>
          <p:nvPr/>
        </p:nvSpPr>
        <p:spPr>
          <a:xfrm>
            <a:off x="3523689" y="4225148"/>
            <a:ext cx="1600200"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対応</a:t>
            </a:r>
          </a:p>
        </p:txBody>
      </p:sp>
      <p:sp>
        <p:nvSpPr>
          <p:cNvPr id="79" name="四角形: 角を丸くする 78">
            <a:extLst>
              <a:ext uri="{FF2B5EF4-FFF2-40B4-BE49-F238E27FC236}">
                <a16:creationId xmlns:a16="http://schemas.microsoft.com/office/drawing/2014/main" id="{6185B680-F55D-029E-5632-8AB0247D2AD5}"/>
              </a:ext>
            </a:extLst>
          </p:cNvPr>
          <p:cNvSpPr/>
          <p:nvPr/>
        </p:nvSpPr>
        <p:spPr>
          <a:xfrm>
            <a:off x="733450" y="4522793"/>
            <a:ext cx="7924273" cy="2129819"/>
          </a:xfrm>
          <a:prstGeom prst="roundRect">
            <a:avLst>
              <a:gd name="adj" fmla="val 5524"/>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80" name="テキスト ボックス 79">
            <a:extLst>
              <a:ext uri="{FF2B5EF4-FFF2-40B4-BE49-F238E27FC236}">
                <a16:creationId xmlns:a16="http://schemas.microsoft.com/office/drawing/2014/main" id="{079727B5-9502-78BE-767A-900EF784E24F}"/>
              </a:ext>
            </a:extLst>
          </p:cNvPr>
          <p:cNvSpPr txBox="1"/>
          <p:nvPr/>
        </p:nvSpPr>
        <p:spPr>
          <a:xfrm>
            <a:off x="1165186" y="4595162"/>
            <a:ext cx="1238042"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組織的な対応</a:t>
            </a:r>
          </a:p>
        </p:txBody>
      </p:sp>
      <p:graphicFrame>
        <p:nvGraphicFramePr>
          <p:cNvPr id="81" name="図表 80">
            <a:extLst>
              <a:ext uri="{FF2B5EF4-FFF2-40B4-BE49-F238E27FC236}">
                <a16:creationId xmlns:a16="http://schemas.microsoft.com/office/drawing/2014/main" id="{2B182F92-310B-C5B0-404A-1A45F8C76CAA}"/>
              </a:ext>
            </a:extLst>
          </p:cNvPr>
          <p:cNvGraphicFramePr/>
          <p:nvPr/>
        </p:nvGraphicFramePr>
        <p:xfrm>
          <a:off x="874935" y="4919145"/>
          <a:ext cx="2043099" cy="14849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2" name="テキスト ボックス 81">
            <a:extLst>
              <a:ext uri="{FF2B5EF4-FFF2-40B4-BE49-F238E27FC236}">
                <a16:creationId xmlns:a16="http://schemas.microsoft.com/office/drawing/2014/main" id="{8C8ECAA1-FEF6-12F2-89E0-E62E00C75451}"/>
              </a:ext>
            </a:extLst>
          </p:cNvPr>
          <p:cNvSpPr txBox="1"/>
          <p:nvPr/>
        </p:nvSpPr>
        <p:spPr>
          <a:xfrm>
            <a:off x="3200048" y="4599474"/>
            <a:ext cx="1194719" cy="28346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個人での対応</a:t>
            </a:r>
          </a:p>
        </p:txBody>
      </p:sp>
      <p:sp>
        <p:nvSpPr>
          <p:cNvPr id="87" name="テキスト ボックス 86">
            <a:extLst>
              <a:ext uri="{FF2B5EF4-FFF2-40B4-BE49-F238E27FC236}">
                <a16:creationId xmlns:a16="http://schemas.microsoft.com/office/drawing/2014/main" id="{15027038-1C01-6032-6024-33DD10FABE90}"/>
              </a:ext>
            </a:extLst>
          </p:cNvPr>
          <p:cNvSpPr txBox="1"/>
          <p:nvPr/>
        </p:nvSpPr>
        <p:spPr>
          <a:xfrm>
            <a:off x="5058246" y="4595162"/>
            <a:ext cx="1238042"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法令での対応</a:t>
            </a:r>
          </a:p>
        </p:txBody>
      </p:sp>
      <p:graphicFrame>
        <p:nvGraphicFramePr>
          <p:cNvPr id="88" name="表 87">
            <a:extLst>
              <a:ext uri="{FF2B5EF4-FFF2-40B4-BE49-F238E27FC236}">
                <a16:creationId xmlns:a16="http://schemas.microsoft.com/office/drawing/2014/main" id="{79EE0008-FA3C-71C0-CB1F-51663A5FEF53}"/>
              </a:ext>
            </a:extLst>
          </p:cNvPr>
          <p:cNvGraphicFramePr>
            <a:graphicFrameLocks noGrp="1"/>
          </p:cNvGraphicFramePr>
          <p:nvPr/>
        </p:nvGraphicFramePr>
        <p:xfrm>
          <a:off x="4934911" y="4838649"/>
          <a:ext cx="1634874" cy="1645920"/>
        </p:xfrm>
        <a:graphic>
          <a:graphicData uri="http://schemas.openxmlformats.org/drawingml/2006/table">
            <a:tbl>
              <a:tblPr firstRow="1" bandRow="1">
                <a:tableStyleId>{5C22544A-7EE6-4342-B048-85BDC9FD1C3A}</a:tableStyleId>
              </a:tblPr>
              <a:tblGrid>
                <a:gridCol w="1634874">
                  <a:extLst>
                    <a:ext uri="{9D8B030D-6E8A-4147-A177-3AD203B41FA5}">
                      <a16:colId xmlns:a16="http://schemas.microsoft.com/office/drawing/2014/main" val="2305248333"/>
                    </a:ext>
                  </a:extLst>
                </a:gridCol>
              </a:tblGrid>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基本法や理念</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5375750"/>
                  </a:ext>
                </a:extLst>
              </a:tr>
              <a:tr h="186175">
                <a:tc>
                  <a:txBody>
                    <a:bodyPr/>
                    <a:lstStyle/>
                    <a:p>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IT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利用促進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046947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企業活動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4053099"/>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消費者保護</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商取引</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3120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刑法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76727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知的財産</a:t>
                      </a:r>
                      <a:r>
                        <a:rPr kumimoji="1" lang="en-US" altLang="ja-JP" sz="12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著作権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5768328"/>
                  </a:ext>
                </a:extLst>
              </a:tr>
            </a:tbl>
          </a:graphicData>
        </a:graphic>
      </p:graphicFrame>
      <p:graphicFrame>
        <p:nvGraphicFramePr>
          <p:cNvPr id="3" name="表 2">
            <a:extLst>
              <a:ext uri="{FF2B5EF4-FFF2-40B4-BE49-F238E27FC236}">
                <a16:creationId xmlns:a16="http://schemas.microsoft.com/office/drawing/2014/main" id="{EAAF2F1D-AF06-4DD8-2938-9D44156CF077}"/>
              </a:ext>
            </a:extLst>
          </p:cNvPr>
          <p:cNvGraphicFramePr>
            <a:graphicFrameLocks noGrp="1"/>
          </p:cNvGraphicFramePr>
          <p:nvPr/>
        </p:nvGraphicFramePr>
        <p:xfrm>
          <a:off x="2918034" y="4838649"/>
          <a:ext cx="1653966" cy="1280160"/>
        </p:xfrm>
        <a:graphic>
          <a:graphicData uri="http://schemas.openxmlformats.org/drawingml/2006/table">
            <a:tbl>
              <a:tblPr firstRow="1" bandRow="1">
                <a:tableStyleId>{5C22544A-7EE6-4342-B048-85BDC9FD1C3A}</a:tableStyleId>
              </a:tblPr>
              <a:tblGrid>
                <a:gridCol w="1653966">
                  <a:extLst>
                    <a:ext uri="{9D8B030D-6E8A-4147-A177-3AD203B41FA5}">
                      <a16:colId xmlns:a16="http://schemas.microsoft.com/office/drawing/2014/main" val="2305248333"/>
                    </a:ext>
                  </a:extLst>
                </a:gridCol>
              </a:tblGrid>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ユーザ認証の強化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5375750"/>
                  </a:ext>
                </a:extLst>
              </a:tr>
              <a:tr h="186175">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OS/</a:t>
                      </a:r>
                      <a:r>
                        <a:rPr kumimoji="1" lang="ja-JP" altLang="en-US" sz="1200" dirty="0">
                          <a:latin typeface="UD デジタル 教科書体 NP-B" panose="02020700000000000000" pitchFamily="18" charset="-128"/>
                          <a:ea typeface="UD デジタル 教科書体 NP-B" panose="02020700000000000000" pitchFamily="18" charset="-128"/>
                        </a:rPr>
                        <a:t>ソフトのアップデート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0469474"/>
                  </a:ext>
                </a:extLst>
              </a:tr>
              <a:tr h="125721">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セキュリティソフト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4053099"/>
                  </a:ext>
                </a:extLst>
              </a:tr>
              <a:tr h="125721">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日常行動での注意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312004"/>
                  </a:ext>
                </a:extLst>
              </a:tr>
            </a:tbl>
          </a:graphicData>
        </a:graphic>
      </p:graphicFrame>
      <p:sp>
        <p:nvSpPr>
          <p:cNvPr id="4" name="テキスト ボックス 3">
            <a:extLst>
              <a:ext uri="{FF2B5EF4-FFF2-40B4-BE49-F238E27FC236}">
                <a16:creationId xmlns:a16="http://schemas.microsoft.com/office/drawing/2014/main" id="{C42768A8-8492-D7CA-9C2A-99F564FEC555}"/>
              </a:ext>
            </a:extLst>
          </p:cNvPr>
          <p:cNvSpPr txBox="1"/>
          <p:nvPr/>
        </p:nvSpPr>
        <p:spPr>
          <a:xfrm>
            <a:off x="6959768" y="4599474"/>
            <a:ext cx="1194719" cy="276999"/>
          </a:xfrm>
          <a:prstGeom prst="rect">
            <a:avLst/>
          </a:prstGeom>
          <a:noFill/>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技術的な対応</a:t>
            </a:r>
          </a:p>
        </p:txBody>
      </p:sp>
      <p:graphicFrame>
        <p:nvGraphicFramePr>
          <p:cNvPr id="7" name="表 6">
            <a:extLst>
              <a:ext uri="{FF2B5EF4-FFF2-40B4-BE49-F238E27FC236}">
                <a16:creationId xmlns:a16="http://schemas.microsoft.com/office/drawing/2014/main" id="{66CFC68F-21DC-2207-A50A-358C72A98C13}"/>
              </a:ext>
            </a:extLst>
          </p:cNvPr>
          <p:cNvGraphicFramePr>
            <a:graphicFrameLocks noGrp="1"/>
          </p:cNvGraphicFramePr>
          <p:nvPr/>
        </p:nvGraphicFramePr>
        <p:xfrm>
          <a:off x="6803982" y="4838649"/>
          <a:ext cx="1740488" cy="1645920"/>
        </p:xfrm>
        <a:graphic>
          <a:graphicData uri="http://schemas.openxmlformats.org/drawingml/2006/table">
            <a:tbl>
              <a:tblPr firstRow="1" bandRow="1">
                <a:tableStyleId>{5C22544A-7EE6-4342-B048-85BDC9FD1C3A}</a:tableStyleId>
              </a:tblPr>
              <a:tblGrid>
                <a:gridCol w="1740488">
                  <a:extLst>
                    <a:ext uri="{9D8B030D-6E8A-4147-A177-3AD203B41FA5}">
                      <a16:colId xmlns:a16="http://schemas.microsoft.com/office/drawing/2014/main" val="2305248333"/>
                    </a:ext>
                  </a:extLst>
                </a:gridCol>
              </a:tblGrid>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暗号化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65375750"/>
                  </a:ext>
                </a:extLst>
              </a:tr>
              <a:tr h="186175">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ユーザ認証技術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0046947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ファイアーウォール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4053099"/>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セキュリティソフト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53120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暗号化を利用した通信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7672704"/>
                  </a:ext>
                </a:extLst>
              </a:tr>
              <a:tr h="125721">
                <a:tc>
                  <a:txBody>
                    <a:bodyPr/>
                    <a:lstStyle/>
                    <a:p>
                      <a:r>
                        <a:rPr kumimoji="1" lang="ja-JP" altLang="en-US" sz="1200" dirty="0">
                          <a:solidFill>
                            <a:schemeClr val="tx1"/>
                          </a:solidFill>
                          <a:latin typeface="UD デジタル 教科書体 NP-B" panose="02020700000000000000" pitchFamily="18" charset="-128"/>
                          <a:ea typeface="UD デジタル 教科書体 NP-B" panose="02020700000000000000" pitchFamily="18" charset="-128"/>
                        </a:rPr>
                        <a:t>二重化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5768328"/>
                  </a:ext>
                </a:extLst>
              </a:tr>
            </a:tbl>
          </a:graphicData>
        </a:graphic>
      </p:graphicFrame>
    </p:spTree>
    <p:extLst>
      <p:ext uri="{BB962C8B-B14F-4D97-AF65-F5344CB8AC3E}">
        <p14:creationId xmlns:p14="http://schemas.microsoft.com/office/powerpoint/2010/main" val="1548347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F939D1C8-C0AE-A067-332E-FD009917F6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922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2" y="259808"/>
            <a:ext cx="3943350"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サイバー犯罪</a:t>
            </a:r>
            <a:r>
              <a:rPr kumimoji="1" lang="en-US" altLang="ja-JP" dirty="0">
                <a:latin typeface="UD デジタル 教科書体 NP-B" panose="02020700000000000000" pitchFamily="18" charset="-128"/>
                <a:ea typeface="UD デジタル 教科書体 NP-B" panose="02020700000000000000" pitchFamily="18" charset="-128"/>
              </a:rPr>
              <a:t>/</a:t>
            </a:r>
            <a:r>
              <a:rPr kumimoji="1" lang="ja-JP" altLang="en-US" dirty="0">
                <a:latin typeface="UD デジタル 教科書体 NP-B" panose="02020700000000000000" pitchFamily="18" charset="-128"/>
                <a:ea typeface="UD デジタル 教科書体 NP-B" panose="02020700000000000000" pitchFamily="18" charset="-128"/>
              </a:rPr>
              <a:t>ネット犯罪</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grpSp>
        <p:nvGrpSpPr>
          <p:cNvPr id="75" name="グループ化 74">
            <a:extLst>
              <a:ext uri="{FF2B5EF4-FFF2-40B4-BE49-F238E27FC236}">
                <a16:creationId xmlns:a16="http://schemas.microsoft.com/office/drawing/2014/main" id="{7CF9471C-FA58-866F-3D71-0BF705054335}"/>
              </a:ext>
            </a:extLst>
          </p:cNvPr>
          <p:cNvGrpSpPr/>
          <p:nvPr/>
        </p:nvGrpSpPr>
        <p:grpSpPr>
          <a:xfrm>
            <a:off x="714663" y="712808"/>
            <a:ext cx="7924273" cy="2253403"/>
            <a:chOff x="733450" y="1648745"/>
            <a:chExt cx="7924273" cy="2253403"/>
          </a:xfrm>
        </p:grpSpPr>
        <p:sp>
          <p:nvSpPr>
            <p:cNvPr id="34" name="四角形: 角を丸くする 33">
              <a:extLst>
                <a:ext uri="{FF2B5EF4-FFF2-40B4-BE49-F238E27FC236}">
                  <a16:creationId xmlns:a16="http://schemas.microsoft.com/office/drawing/2014/main" id="{24A4B6E5-8158-E0AC-0D6C-E70E8144EBDB}"/>
                </a:ext>
              </a:extLst>
            </p:cNvPr>
            <p:cNvSpPr/>
            <p:nvPr/>
          </p:nvSpPr>
          <p:spPr>
            <a:xfrm>
              <a:off x="733450" y="1648745"/>
              <a:ext cx="7924273" cy="2253403"/>
            </a:xfrm>
            <a:prstGeom prst="roundRect">
              <a:avLst>
                <a:gd name="adj" fmla="val 5524"/>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endParaRPr>
            </a:p>
          </p:txBody>
        </p:sp>
        <p:cxnSp>
          <p:nvCxnSpPr>
            <p:cNvPr id="63" name="直線コネクタ 62">
              <a:extLst>
                <a:ext uri="{FF2B5EF4-FFF2-40B4-BE49-F238E27FC236}">
                  <a16:creationId xmlns:a16="http://schemas.microsoft.com/office/drawing/2014/main" id="{91C7E638-081D-4626-B2DB-42C3E950054C}"/>
                </a:ext>
              </a:extLst>
            </p:cNvPr>
            <p:cNvCxnSpPr>
              <a:cxnSpLocks/>
            </p:cNvCxnSpPr>
            <p:nvPr/>
          </p:nvCxnSpPr>
          <p:spPr>
            <a:xfrm>
              <a:off x="1049837" y="1991371"/>
              <a:ext cx="0"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D4D1ED0-078C-CF38-E584-182A5B8C2D6A}"/>
                </a:ext>
              </a:extLst>
            </p:cNvPr>
            <p:cNvCxnSpPr>
              <a:cxnSpLocks/>
            </p:cNvCxnSpPr>
            <p:nvPr/>
          </p:nvCxnSpPr>
          <p:spPr>
            <a:xfrm>
              <a:off x="1049837" y="2252314"/>
              <a:ext cx="2739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A720BE99-CAAC-20BE-D8BC-4EED4D84F8EC}"/>
                </a:ext>
              </a:extLst>
            </p:cNvPr>
            <p:cNvCxnSpPr>
              <a:cxnSpLocks/>
            </p:cNvCxnSpPr>
            <p:nvPr/>
          </p:nvCxnSpPr>
          <p:spPr>
            <a:xfrm>
              <a:off x="1035568" y="2597272"/>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801D0DD2-B676-5D35-BF8D-5B185771055F}"/>
                </a:ext>
              </a:extLst>
            </p:cNvPr>
            <p:cNvCxnSpPr>
              <a:cxnSpLocks/>
            </p:cNvCxnSpPr>
            <p:nvPr/>
          </p:nvCxnSpPr>
          <p:spPr>
            <a:xfrm>
              <a:off x="1049837" y="3265348"/>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E45A64DC-834C-BFD1-B330-B1887AF76E71}"/>
                </a:ext>
              </a:extLst>
            </p:cNvPr>
            <p:cNvCxnSpPr>
              <a:cxnSpLocks/>
            </p:cNvCxnSpPr>
            <p:nvPr/>
          </p:nvCxnSpPr>
          <p:spPr>
            <a:xfrm>
              <a:off x="1049837" y="2934027"/>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6CA9C704-4A7E-5997-FA2A-4982FD2A08D5}"/>
                </a:ext>
              </a:extLst>
            </p:cNvPr>
            <p:cNvSpPr txBox="1"/>
            <p:nvPr/>
          </p:nvSpPr>
          <p:spPr>
            <a:xfrm>
              <a:off x="945600" y="1758519"/>
              <a:ext cx="3670673"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ネットワーク利用詐欺など</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6" name="テキスト ボックス 55">
              <a:extLst>
                <a:ext uri="{FF2B5EF4-FFF2-40B4-BE49-F238E27FC236}">
                  <a16:creationId xmlns:a16="http://schemas.microsoft.com/office/drawing/2014/main" id="{E095DDF3-ED65-5BFD-B71C-71361304C717}"/>
                </a:ext>
              </a:extLst>
            </p:cNvPr>
            <p:cNvSpPr txBox="1"/>
            <p:nvPr/>
          </p:nvSpPr>
          <p:spPr>
            <a:xfrm>
              <a:off x="1194192" y="2116501"/>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架空請求</a:t>
              </a:r>
            </a:p>
          </p:txBody>
        </p:sp>
        <p:sp>
          <p:nvSpPr>
            <p:cNvPr id="57" name="テキスト ボックス 56">
              <a:extLst>
                <a:ext uri="{FF2B5EF4-FFF2-40B4-BE49-F238E27FC236}">
                  <a16:creationId xmlns:a16="http://schemas.microsoft.com/office/drawing/2014/main" id="{02E6C345-7E69-4767-FE93-47C97229001F}"/>
                </a:ext>
              </a:extLst>
            </p:cNvPr>
            <p:cNvSpPr txBox="1"/>
            <p:nvPr/>
          </p:nvSpPr>
          <p:spPr>
            <a:xfrm>
              <a:off x="1194192" y="2461668"/>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ワンクリック詐欺</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クリックしたとたん入会</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59" name="テキスト ボックス 58">
              <a:extLst>
                <a:ext uri="{FF2B5EF4-FFF2-40B4-BE49-F238E27FC236}">
                  <a16:creationId xmlns:a16="http://schemas.microsoft.com/office/drawing/2014/main" id="{F1E3B852-7F4E-3C19-73AC-084E9FCABEF8}"/>
                </a:ext>
              </a:extLst>
            </p:cNvPr>
            <p:cNvSpPr txBox="1"/>
            <p:nvPr/>
          </p:nvSpPr>
          <p:spPr>
            <a:xfrm>
              <a:off x="1194192" y="2806835"/>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フィッシング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偽サイト・メールで情報盗む</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60" name="テキスト ボックス 59">
              <a:extLst>
                <a:ext uri="{FF2B5EF4-FFF2-40B4-BE49-F238E27FC236}">
                  <a16:creationId xmlns:a16="http://schemas.microsoft.com/office/drawing/2014/main" id="{866DF6B4-1D61-A5DA-55A1-D6113EBF7283}"/>
                </a:ext>
              </a:extLst>
            </p:cNvPr>
            <p:cNvSpPr txBox="1"/>
            <p:nvPr/>
          </p:nvSpPr>
          <p:spPr>
            <a:xfrm>
              <a:off x="1194192" y="3152001"/>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スキミング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暮れ実施</a:t>
              </a:r>
            </a:p>
          </p:txBody>
        </p:sp>
        <p:cxnSp>
          <p:nvCxnSpPr>
            <p:cNvPr id="13" name="直線コネクタ 12">
              <a:extLst>
                <a:ext uri="{FF2B5EF4-FFF2-40B4-BE49-F238E27FC236}">
                  <a16:creationId xmlns:a16="http://schemas.microsoft.com/office/drawing/2014/main" id="{07595139-5F79-6B94-8149-E8A9532AB83B}"/>
                </a:ext>
              </a:extLst>
            </p:cNvPr>
            <p:cNvCxnSpPr>
              <a:cxnSpLocks/>
            </p:cNvCxnSpPr>
            <p:nvPr/>
          </p:nvCxnSpPr>
          <p:spPr>
            <a:xfrm flipH="1">
              <a:off x="4803910" y="1991371"/>
              <a:ext cx="14269"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AD11C844-97B9-B6CD-77CB-496C3559BCCE}"/>
                </a:ext>
              </a:extLst>
            </p:cNvPr>
            <p:cNvCxnSpPr>
              <a:cxnSpLocks/>
            </p:cNvCxnSpPr>
            <p:nvPr/>
          </p:nvCxnSpPr>
          <p:spPr>
            <a:xfrm>
              <a:off x="4818179" y="2252314"/>
              <a:ext cx="28212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07BE313F-D8F2-CC16-97D9-2EF7D170400D}"/>
                </a:ext>
              </a:extLst>
            </p:cNvPr>
            <p:cNvCxnSpPr>
              <a:cxnSpLocks/>
            </p:cNvCxnSpPr>
            <p:nvPr/>
          </p:nvCxnSpPr>
          <p:spPr>
            <a:xfrm>
              <a:off x="4803910" y="2597272"/>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0738D618-1B6D-39D2-1EC7-77EDF0C7A6C3}"/>
                </a:ext>
              </a:extLst>
            </p:cNvPr>
            <p:cNvCxnSpPr>
              <a:cxnSpLocks/>
            </p:cNvCxnSpPr>
            <p:nvPr/>
          </p:nvCxnSpPr>
          <p:spPr>
            <a:xfrm>
              <a:off x="4803910" y="3265348"/>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1ECF43B1-862E-D158-C553-0DDACE10D718}"/>
                </a:ext>
              </a:extLst>
            </p:cNvPr>
            <p:cNvCxnSpPr>
              <a:cxnSpLocks/>
            </p:cNvCxnSpPr>
            <p:nvPr/>
          </p:nvCxnSpPr>
          <p:spPr>
            <a:xfrm>
              <a:off x="4818179" y="2934027"/>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EF70D5E2-67AC-31A3-7FC6-A0350F8B8AFF}"/>
                </a:ext>
              </a:extLst>
            </p:cNvPr>
            <p:cNvSpPr txBox="1"/>
            <p:nvPr/>
          </p:nvSpPr>
          <p:spPr>
            <a:xfrm>
              <a:off x="4748854" y="1758519"/>
              <a:ext cx="3652987"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ソーシャルエンジニアリング</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1" name="テキスト ボックス 20">
              <a:extLst>
                <a:ext uri="{FF2B5EF4-FFF2-40B4-BE49-F238E27FC236}">
                  <a16:creationId xmlns:a16="http://schemas.microsoft.com/office/drawing/2014/main" id="{CD1F342C-1AED-730B-3AA4-CA86900F056F}"/>
                </a:ext>
              </a:extLst>
            </p:cNvPr>
            <p:cNvSpPr txBox="1"/>
            <p:nvPr/>
          </p:nvSpPr>
          <p:spPr>
            <a:xfrm>
              <a:off x="4962534" y="2116501"/>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ショルダーハッキング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肩越しに覗き見</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2" name="テキスト ボックス 21">
              <a:extLst>
                <a:ext uri="{FF2B5EF4-FFF2-40B4-BE49-F238E27FC236}">
                  <a16:creationId xmlns:a16="http://schemas.microsoft.com/office/drawing/2014/main" id="{AE570585-7EC1-4571-0D94-A984C35AA62B}"/>
                </a:ext>
              </a:extLst>
            </p:cNvPr>
            <p:cNvSpPr txBox="1"/>
            <p:nvPr/>
          </p:nvSpPr>
          <p:spPr>
            <a:xfrm>
              <a:off x="4962534" y="2461668"/>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なりすまし</a:t>
              </a:r>
            </a:p>
          </p:txBody>
        </p:sp>
        <p:sp>
          <p:nvSpPr>
            <p:cNvPr id="23" name="テキスト ボックス 22">
              <a:extLst>
                <a:ext uri="{FF2B5EF4-FFF2-40B4-BE49-F238E27FC236}">
                  <a16:creationId xmlns:a16="http://schemas.microsoft.com/office/drawing/2014/main" id="{B2CAD7F3-07D6-A005-AE32-55B570EC67A1}"/>
                </a:ext>
              </a:extLst>
            </p:cNvPr>
            <p:cNvSpPr txBox="1"/>
            <p:nvPr/>
          </p:nvSpPr>
          <p:spPr>
            <a:xfrm>
              <a:off x="4962534" y="2806835"/>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ピギーバック</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鍵のかかった部屋に一緒に入る</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24" name="テキスト ボックス 23">
              <a:extLst>
                <a:ext uri="{FF2B5EF4-FFF2-40B4-BE49-F238E27FC236}">
                  <a16:creationId xmlns:a16="http://schemas.microsoft.com/office/drawing/2014/main" id="{98334C79-3366-CDCF-BA30-361D0DB9CD94}"/>
                </a:ext>
              </a:extLst>
            </p:cNvPr>
            <p:cNvSpPr txBox="1"/>
            <p:nvPr/>
          </p:nvSpPr>
          <p:spPr>
            <a:xfrm>
              <a:off x="4962534" y="3152001"/>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ゴミ箱あさり</a:t>
              </a:r>
            </a:p>
          </p:txBody>
        </p:sp>
        <p:cxnSp>
          <p:nvCxnSpPr>
            <p:cNvPr id="28" name="直線コネクタ 27">
              <a:extLst>
                <a:ext uri="{FF2B5EF4-FFF2-40B4-BE49-F238E27FC236}">
                  <a16:creationId xmlns:a16="http://schemas.microsoft.com/office/drawing/2014/main" id="{7774B774-7538-DC2C-4E2C-1F507EC3A9A6}"/>
                </a:ext>
              </a:extLst>
            </p:cNvPr>
            <p:cNvCxnSpPr>
              <a:cxnSpLocks/>
            </p:cNvCxnSpPr>
            <p:nvPr/>
          </p:nvCxnSpPr>
          <p:spPr>
            <a:xfrm>
              <a:off x="4797016" y="3628913"/>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B3BC649A-7FD7-6AB2-7CCB-BEA97F3DC44E}"/>
                </a:ext>
              </a:extLst>
            </p:cNvPr>
            <p:cNvSpPr txBox="1"/>
            <p:nvPr/>
          </p:nvSpPr>
          <p:spPr>
            <a:xfrm>
              <a:off x="4962534" y="3490414"/>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廃棄データ修復</a:t>
              </a:r>
            </a:p>
          </p:txBody>
        </p:sp>
        <p:cxnSp>
          <p:nvCxnSpPr>
            <p:cNvPr id="31" name="直線コネクタ 30">
              <a:extLst>
                <a:ext uri="{FF2B5EF4-FFF2-40B4-BE49-F238E27FC236}">
                  <a16:creationId xmlns:a16="http://schemas.microsoft.com/office/drawing/2014/main" id="{F21C61FF-C0C9-3E8A-D6A5-48FF01ED907C}"/>
                </a:ext>
              </a:extLst>
            </p:cNvPr>
            <p:cNvCxnSpPr>
              <a:cxnSpLocks/>
            </p:cNvCxnSpPr>
            <p:nvPr/>
          </p:nvCxnSpPr>
          <p:spPr>
            <a:xfrm>
              <a:off x="1062569" y="3628913"/>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2CF6B906-24D6-2330-2AFA-839488345266}"/>
                </a:ext>
              </a:extLst>
            </p:cNvPr>
            <p:cNvSpPr txBox="1"/>
            <p:nvPr/>
          </p:nvSpPr>
          <p:spPr>
            <a:xfrm>
              <a:off x="1184035" y="3486891"/>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バイティング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偽のアプリのダウンロード等</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pSp>
      <p:sp>
        <p:nvSpPr>
          <p:cNvPr id="83" name="四角形: 角を丸くする 82">
            <a:extLst>
              <a:ext uri="{FF2B5EF4-FFF2-40B4-BE49-F238E27FC236}">
                <a16:creationId xmlns:a16="http://schemas.microsoft.com/office/drawing/2014/main" id="{FEDE7283-BCEE-23B4-CB5D-ADAA93D7851A}"/>
              </a:ext>
            </a:extLst>
          </p:cNvPr>
          <p:cNvSpPr/>
          <p:nvPr/>
        </p:nvSpPr>
        <p:spPr>
          <a:xfrm>
            <a:off x="702609" y="3147759"/>
            <a:ext cx="7924273" cy="3114818"/>
          </a:xfrm>
          <a:prstGeom prst="roundRect">
            <a:avLst>
              <a:gd name="adj" fmla="val 5524"/>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UD デジタル 教科書体 NP-B" panose="02020700000000000000" pitchFamily="18" charset="-128"/>
              <a:ea typeface="UD デジタル 教科書体 NP-B" panose="02020700000000000000" pitchFamily="18" charset="-128"/>
            </a:endParaRPr>
          </a:p>
        </p:txBody>
      </p:sp>
      <p:grpSp>
        <p:nvGrpSpPr>
          <p:cNvPr id="110" name="グループ化 109">
            <a:extLst>
              <a:ext uri="{FF2B5EF4-FFF2-40B4-BE49-F238E27FC236}">
                <a16:creationId xmlns:a16="http://schemas.microsoft.com/office/drawing/2014/main" id="{B005461C-BF4D-9D14-E24A-D051526A2021}"/>
              </a:ext>
            </a:extLst>
          </p:cNvPr>
          <p:cNvGrpSpPr/>
          <p:nvPr/>
        </p:nvGrpSpPr>
        <p:grpSpPr>
          <a:xfrm>
            <a:off x="914758" y="4031840"/>
            <a:ext cx="7456241" cy="2008894"/>
            <a:chOff x="914759" y="3257533"/>
            <a:chExt cx="7456241" cy="2008894"/>
          </a:xfrm>
        </p:grpSpPr>
        <p:cxnSp>
          <p:nvCxnSpPr>
            <p:cNvPr id="84" name="直線コネクタ 83">
              <a:extLst>
                <a:ext uri="{FF2B5EF4-FFF2-40B4-BE49-F238E27FC236}">
                  <a16:creationId xmlns:a16="http://schemas.microsoft.com/office/drawing/2014/main" id="{55A1F64F-E308-DE5D-A820-9F154B9E0894}"/>
                </a:ext>
              </a:extLst>
            </p:cNvPr>
            <p:cNvCxnSpPr>
              <a:cxnSpLocks/>
            </p:cNvCxnSpPr>
            <p:nvPr/>
          </p:nvCxnSpPr>
          <p:spPr>
            <a:xfrm>
              <a:off x="1018996" y="3490385"/>
              <a:ext cx="0"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39C052C1-2AF9-CA17-96C0-DEBEEB65FD9E}"/>
                </a:ext>
              </a:extLst>
            </p:cNvPr>
            <p:cNvCxnSpPr>
              <a:cxnSpLocks/>
            </p:cNvCxnSpPr>
            <p:nvPr/>
          </p:nvCxnSpPr>
          <p:spPr>
            <a:xfrm>
              <a:off x="1018996" y="3751328"/>
              <a:ext cx="2739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6FB51052-C132-50DC-89CD-B88CCE5C8CFC}"/>
                </a:ext>
              </a:extLst>
            </p:cNvPr>
            <p:cNvCxnSpPr>
              <a:cxnSpLocks/>
            </p:cNvCxnSpPr>
            <p:nvPr/>
          </p:nvCxnSpPr>
          <p:spPr>
            <a:xfrm>
              <a:off x="1004727" y="4096286"/>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84E9A60C-EED0-DA14-506A-764FC64DB21E}"/>
                </a:ext>
              </a:extLst>
            </p:cNvPr>
            <p:cNvCxnSpPr>
              <a:cxnSpLocks/>
            </p:cNvCxnSpPr>
            <p:nvPr/>
          </p:nvCxnSpPr>
          <p:spPr>
            <a:xfrm>
              <a:off x="1018996" y="4764362"/>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a:extLst>
                <a:ext uri="{FF2B5EF4-FFF2-40B4-BE49-F238E27FC236}">
                  <a16:creationId xmlns:a16="http://schemas.microsoft.com/office/drawing/2014/main" id="{4BC5EBE8-B2A3-E871-358E-CB26D3AA54EB}"/>
                </a:ext>
              </a:extLst>
            </p:cNvPr>
            <p:cNvCxnSpPr>
              <a:cxnSpLocks/>
            </p:cNvCxnSpPr>
            <p:nvPr/>
          </p:nvCxnSpPr>
          <p:spPr>
            <a:xfrm>
              <a:off x="1018996" y="4433041"/>
              <a:ext cx="2867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テキスト ボックス 90">
              <a:extLst>
                <a:ext uri="{FF2B5EF4-FFF2-40B4-BE49-F238E27FC236}">
                  <a16:creationId xmlns:a16="http://schemas.microsoft.com/office/drawing/2014/main" id="{A57247CB-5A7E-DC01-9B56-9C4AEF17B13D}"/>
                </a:ext>
              </a:extLst>
            </p:cNvPr>
            <p:cNvSpPr txBox="1"/>
            <p:nvPr/>
          </p:nvSpPr>
          <p:spPr>
            <a:xfrm>
              <a:off x="914759" y="3257533"/>
              <a:ext cx="3670673"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感染方法や挙動による分類</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92" name="テキスト ボックス 91">
              <a:extLst>
                <a:ext uri="{FF2B5EF4-FFF2-40B4-BE49-F238E27FC236}">
                  <a16:creationId xmlns:a16="http://schemas.microsoft.com/office/drawing/2014/main" id="{02B81D2A-E0FC-9FB9-F182-F6220E500BFC}"/>
                </a:ext>
              </a:extLst>
            </p:cNvPr>
            <p:cNvSpPr txBox="1"/>
            <p:nvPr/>
          </p:nvSpPr>
          <p:spPr>
            <a:xfrm>
              <a:off x="1163351" y="3615515"/>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ウィルス型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ファイル等を経由して増殖感染</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93" name="テキスト ボックス 92">
              <a:extLst>
                <a:ext uri="{FF2B5EF4-FFF2-40B4-BE49-F238E27FC236}">
                  <a16:creationId xmlns:a16="http://schemas.microsoft.com/office/drawing/2014/main" id="{A78C39C7-4914-37D8-E8D6-5F966A8E29C5}"/>
                </a:ext>
              </a:extLst>
            </p:cNvPr>
            <p:cNvSpPr txBox="1"/>
            <p:nvPr/>
          </p:nvSpPr>
          <p:spPr>
            <a:xfrm>
              <a:off x="1163351" y="3960682"/>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ワーム型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ネット上で自己増殖</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94" name="テキスト ボックス 93">
              <a:extLst>
                <a:ext uri="{FF2B5EF4-FFF2-40B4-BE49-F238E27FC236}">
                  <a16:creationId xmlns:a16="http://schemas.microsoft.com/office/drawing/2014/main" id="{9AAE73A4-34F8-2D80-3AC7-FF60062DA2DB}"/>
                </a:ext>
              </a:extLst>
            </p:cNvPr>
            <p:cNvSpPr txBox="1"/>
            <p:nvPr/>
          </p:nvSpPr>
          <p:spPr>
            <a:xfrm>
              <a:off x="1163351" y="4305849"/>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トロイの木馬型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時限で発動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95" name="テキスト ボックス 94">
              <a:extLst>
                <a:ext uri="{FF2B5EF4-FFF2-40B4-BE49-F238E27FC236}">
                  <a16:creationId xmlns:a16="http://schemas.microsoft.com/office/drawing/2014/main" id="{17178F74-CC04-2F8C-859D-791A48886188}"/>
                </a:ext>
              </a:extLst>
            </p:cNvPr>
            <p:cNvSpPr txBox="1"/>
            <p:nvPr/>
          </p:nvSpPr>
          <p:spPr>
            <a:xfrm>
              <a:off x="1163351" y="4651015"/>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ボット型</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外部からの命令で動作</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cxnSp>
          <p:nvCxnSpPr>
            <p:cNvPr id="96" name="直線コネクタ 95">
              <a:extLst>
                <a:ext uri="{FF2B5EF4-FFF2-40B4-BE49-F238E27FC236}">
                  <a16:creationId xmlns:a16="http://schemas.microsoft.com/office/drawing/2014/main" id="{F713C83C-6325-9C4E-633B-FE2D7DDEB2F8}"/>
                </a:ext>
              </a:extLst>
            </p:cNvPr>
            <p:cNvCxnSpPr>
              <a:cxnSpLocks/>
            </p:cNvCxnSpPr>
            <p:nvPr/>
          </p:nvCxnSpPr>
          <p:spPr>
            <a:xfrm flipH="1">
              <a:off x="4773069" y="3490385"/>
              <a:ext cx="14269" cy="1637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9DC029AB-D4A6-2CA8-757F-A7B9F22AFCCC}"/>
                </a:ext>
              </a:extLst>
            </p:cNvPr>
            <p:cNvCxnSpPr>
              <a:cxnSpLocks/>
            </p:cNvCxnSpPr>
            <p:nvPr/>
          </p:nvCxnSpPr>
          <p:spPr>
            <a:xfrm>
              <a:off x="4787338" y="3751328"/>
              <a:ext cx="28212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BF379FBC-029B-2FFC-7DE2-A9FF0297426D}"/>
                </a:ext>
              </a:extLst>
            </p:cNvPr>
            <p:cNvCxnSpPr>
              <a:cxnSpLocks/>
            </p:cNvCxnSpPr>
            <p:nvPr/>
          </p:nvCxnSpPr>
          <p:spPr>
            <a:xfrm>
              <a:off x="4773069" y="4096286"/>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421754CC-CCD3-997A-C454-0C715E3C1C9B}"/>
                </a:ext>
              </a:extLst>
            </p:cNvPr>
            <p:cNvCxnSpPr>
              <a:cxnSpLocks/>
            </p:cNvCxnSpPr>
            <p:nvPr/>
          </p:nvCxnSpPr>
          <p:spPr>
            <a:xfrm>
              <a:off x="4773069" y="4764362"/>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D542C9A2-3FA3-4E02-B9D6-816E6B268518}"/>
                </a:ext>
              </a:extLst>
            </p:cNvPr>
            <p:cNvCxnSpPr>
              <a:cxnSpLocks/>
            </p:cNvCxnSpPr>
            <p:nvPr/>
          </p:nvCxnSpPr>
          <p:spPr>
            <a:xfrm>
              <a:off x="4787338" y="4433041"/>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テキスト ボックス 100">
              <a:extLst>
                <a:ext uri="{FF2B5EF4-FFF2-40B4-BE49-F238E27FC236}">
                  <a16:creationId xmlns:a16="http://schemas.microsoft.com/office/drawing/2014/main" id="{9A74C435-6F0C-3887-A16A-DD5530A87B2D}"/>
                </a:ext>
              </a:extLst>
            </p:cNvPr>
            <p:cNvSpPr txBox="1"/>
            <p:nvPr/>
          </p:nvSpPr>
          <p:spPr>
            <a:xfrm>
              <a:off x="4718013" y="3257533"/>
              <a:ext cx="3652987" cy="276999"/>
            </a:xfrm>
            <a:prstGeom prst="rect">
              <a:avLst/>
            </a:prstGeom>
            <a:solidFill>
              <a:schemeClr val="bg1"/>
            </a:solidFill>
            <a:ln>
              <a:solidFill>
                <a:schemeClr val="tx1"/>
              </a:solid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被害内容による分類</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02" name="テキスト ボックス 101">
              <a:extLst>
                <a:ext uri="{FF2B5EF4-FFF2-40B4-BE49-F238E27FC236}">
                  <a16:creationId xmlns:a16="http://schemas.microsoft.com/office/drawing/2014/main" id="{334D4017-A399-5148-94D4-2FD71C087B86}"/>
                </a:ext>
              </a:extLst>
            </p:cNvPr>
            <p:cNvSpPr txBox="1"/>
            <p:nvPr/>
          </p:nvSpPr>
          <p:spPr>
            <a:xfrm>
              <a:off x="4931693" y="3615515"/>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キーロガー</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キー入力内容を盗む</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03" name="テキスト ボックス 102">
              <a:extLst>
                <a:ext uri="{FF2B5EF4-FFF2-40B4-BE49-F238E27FC236}">
                  <a16:creationId xmlns:a16="http://schemas.microsoft.com/office/drawing/2014/main" id="{E103227A-F79F-C78F-813F-09FFC399E248}"/>
                </a:ext>
              </a:extLst>
            </p:cNvPr>
            <p:cNvSpPr txBox="1"/>
            <p:nvPr/>
          </p:nvSpPr>
          <p:spPr>
            <a:xfrm>
              <a:off x="4931693" y="3960682"/>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スパイウェア</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情報を盗む</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04" name="テキスト ボックス 103">
              <a:extLst>
                <a:ext uri="{FF2B5EF4-FFF2-40B4-BE49-F238E27FC236}">
                  <a16:creationId xmlns:a16="http://schemas.microsoft.com/office/drawing/2014/main" id="{49E7D977-293C-4A52-D3D0-C7FE2D9E790C}"/>
                </a:ext>
              </a:extLst>
            </p:cNvPr>
            <p:cNvSpPr txBox="1"/>
            <p:nvPr/>
          </p:nvSpPr>
          <p:spPr>
            <a:xfrm>
              <a:off x="4931693" y="4305849"/>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ランサムウェア</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データを暗号化し身代金要求</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sp>
          <p:nvSpPr>
            <p:cNvPr id="105" name="テキスト ボックス 104">
              <a:extLst>
                <a:ext uri="{FF2B5EF4-FFF2-40B4-BE49-F238E27FC236}">
                  <a16:creationId xmlns:a16="http://schemas.microsoft.com/office/drawing/2014/main" id="{F0410479-2D92-8FC1-68A1-B49787FB7994}"/>
                </a:ext>
              </a:extLst>
            </p:cNvPr>
            <p:cNvSpPr txBox="1"/>
            <p:nvPr/>
          </p:nvSpPr>
          <p:spPr>
            <a:xfrm>
              <a:off x="4931693" y="4651015"/>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バックドア</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外部からの侵入窓口の構築</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cxnSp>
          <p:nvCxnSpPr>
            <p:cNvPr id="106" name="直線コネクタ 105">
              <a:extLst>
                <a:ext uri="{FF2B5EF4-FFF2-40B4-BE49-F238E27FC236}">
                  <a16:creationId xmlns:a16="http://schemas.microsoft.com/office/drawing/2014/main" id="{ACC90276-07E1-7DA9-A7B0-D5E4F2A81CC1}"/>
                </a:ext>
              </a:extLst>
            </p:cNvPr>
            <p:cNvCxnSpPr>
              <a:cxnSpLocks/>
            </p:cNvCxnSpPr>
            <p:nvPr/>
          </p:nvCxnSpPr>
          <p:spPr>
            <a:xfrm>
              <a:off x="4766175" y="5127927"/>
              <a:ext cx="2953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テキスト ボックス 106">
              <a:extLst>
                <a:ext uri="{FF2B5EF4-FFF2-40B4-BE49-F238E27FC236}">
                  <a16:creationId xmlns:a16="http://schemas.microsoft.com/office/drawing/2014/main" id="{9BEFDE58-D938-8895-6B3E-807512C5D3F8}"/>
                </a:ext>
              </a:extLst>
            </p:cNvPr>
            <p:cNvSpPr txBox="1"/>
            <p:nvPr/>
          </p:nvSpPr>
          <p:spPr>
            <a:xfrm>
              <a:off x="4931693" y="4989428"/>
              <a:ext cx="343930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アドウェア</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偽の広告や警告の表示</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cxnSp>
          <p:nvCxnSpPr>
            <p:cNvPr id="108" name="直線コネクタ 107">
              <a:extLst>
                <a:ext uri="{FF2B5EF4-FFF2-40B4-BE49-F238E27FC236}">
                  <a16:creationId xmlns:a16="http://schemas.microsoft.com/office/drawing/2014/main" id="{88723EE3-26C1-1A48-8019-3657ECF0825C}"/>
                </a:ext>
              </a:extLst>
            </p:cNvPr>
            <p:cNvCxnSpPr>
              <a:cxnSpLocks/>
            </p:cNvCxnSpPr>
            <p:nvPr/>
          </p:nvCxnSpPr>
          <p:spPr>
            <a:xfrm>
              <a:off x="1031728" y="5127927"/>
              <a:ext cx="2669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テキスト ボックス 108">
              <a:extLst>
                <a:ext uri="{FF2B5EF4-FFF2-40B4-BE49-F238E27FC236}">
                  <a16:creationId xmlns:a16="http://schemas.microsoft.com/office/drawing/2014/main" id="{AE1525F7-F79B-F2DA-8C41-A264691FE188}"/>
                </a:ext>
              </a:extLst>
            </p:cNvPr>
            <p:cNvSpPr txBox="1"/>
            <p:nvPr/>
          </p:nvSpPr>
          <p:spPr>
            <a:xfrm>
              <a:off x="1153194" y="4985905"/>
              <a:ext cx="3339567" cy="276999"/>
            </a:xfrm>
            <a:prstGeom prst="rect">
              <a:avLst/>
            </a:prstGeom>
            <a:solidFill>
              <a:schemeClr val="bg1"/>
            </a:solidFill>
            <a:ln>
              <a:solidFill>
                <a:schemeClr val="tx1"/>
              </a:solidFill>
            </a:ln>
          </p:spPr>
          <p:txBody>
            <a:bodyPr wrap="square" rtlCol="0">
              <a:spAutoFit/>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バイティング</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偽のアプリのダウンロード等</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p:txBody>
        </p:sp>
      </p:grpSp>
      <p:sp>
        <p:nvSpPr>
          <p:cNvPr id="111" name="テキスト ボックス 110">
            <a:extLst>
              <a:ext uri="{FF2B5EF4-FFF2-40B4-BE49-F238E27FC236}">
                <a16:creationId xmlns:a16="http://schemas.microsoft.com/office/drawing/2014/main" id="{FE05263F-8619-9ABE-60EF-A962E85EC336}"/>
              </a:ext>
            </a:extLst>
          </p:cNvPr>
          <p:cNvSpPr txBox="1"/>
          <p:nvPr/>
        </p:nvSpPr>
        <p:spPr>
          <a:xfrm>
            <a:off x="914758" y="3216874"/>
            <a:ext cx="7456242" cy="830997"/>
          </a:xfrm>
          <a:prstGeom prst="rect">
            <a:avLst/>
          </a:prstGeom>
          <a:noFill/>
          <a:ln>
            <a:noFill/>
          </a:ln>
        </p:spPr>
        <p:txBody>
          <a:bodyPr wrap="square" rtlCol="0">
            <a:spAutoFit/>
          </a:bodyPr>
          <a:lstStyle/>
          <a:p>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マルウェア</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広義のコンピュータウィルス</a:t>
            </a:r>
            <a:r>
              <a:rPr kumimoji="1" lang="en-US" altLang="ja-JP" sz="12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200" dirty="0">
                <a:solidFill>
                  <a:srgbClr val="FF0000"/>
                </a:solidFill>
                <a:latin typeface="UD デジタル 教科書体 NP-B" panose="02020700000000000000" pitchFamily="18" charset="-128"/>
                <a:ea typeface="UD デジタル 教科書体 NP-B" panose="02020700000000000000" pitchFamily="18" charset="-128"/>
              </a:rPr>
              <a:t>の分類　</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必ずしも明確な分類基準は無い</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・自己感染機能</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自ら複製して伝染する</a:t>
            </a:r>
          </a:p>
          <a:p>
            <a:r>
              <a:rPr kumimoji="1" lang="ja-JP" altLang="en-US" sz="1200" dirty="0">
                <a:latin typeface="UD デジタル 教科書体 NP-B" panose="02020700000000000000" pitchFamily="18" charset="-128"/>
                <a:ea typeface="UD デジタル 教科書体 NP-B" panose="02020700000000000000" pitchFamily="18" charset="-128"/>
              </a:rPr>
              <a:t>	・潜伏期脳</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発病まで潜伏している</a:t>
            </a:r>
          </a:p>
          <a:p>
            <a:r>
              <a:rPr kumimoji="1" lang="ja-JP" altLang="en-US" sz="1200" dirty="0">
                <a:latin typeface="UD デジタル 教科書体 NP-B" panose="02020700000000000000" pitchFamily="18" charset="-128"/>
                <a:ea typeface="UD デジタル 教科書体 NP-B" panose="02020700000000000000" pitchFamily="18" charset="-128"/>
              </a:rPr>
              <a:t>	・発病機能</a:t>
            </a:r>
            <a:r>
              <a:rPr kumimoji="1" lang="en-US" altLang="ja-JP" sz="1200" dirty="0">
                <a:latin typeface="UD デジタル 教科書体 NP-B" panose="02020700000000000000" pitchFamily="18" charset="-128"/>
                <a:ea typeface="UD デジタル 教科書体 NP-B" panose="02020700000000000000" pitchFamily="18" charset="-128"/>
              </a:rPr>
              <a:t>: </a:t>
            </a:r>
            <a:r>
              <a:rPr kumimoji="1" lang="ja-JP" altLang="en-US" sz="1200" dirty="0">
                <a:latin typeface="UD デジタル 教科書体 NP-B" panose="02020700000000000000" pitchFamily="18" charset="-128"/>
                <a:ea typeface="UD デジタル 教科書体 NP-B" panose="02020700000000000000" pitchFamily="18" charset="-128"/>
              </a:rPr>
              <a:t>プログラムやデータを破壊したり、意図しない動作を引き起こす </a:t>
            </a:r>
          </a:p>
        </p:txBody>
      </p:sp>
    </p:spTree>
    <p:extLst>
      <p:ext uri="{BB962C8B-B14F-4D97-AF65-F5344CB8AC3E}">
        <p14:creationId xmlns:p14="http://schemas.microsoft.com/office/powerpoint/2010/main" val="1822388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AB8CF1B6-8304-AF4E-1999-2BD8241E882D}"/>
              </a:ext>
            </a:extLst>
          </p:cNvPr>
          <p:cNvGraphicFramePr>
            <a:graphicFrameLocks noGrp="1"/>
          </p:cNvGraphicFramePr>
          <p:nvPr/>
        </p:nvGraphicFramePr>
        <p:xfrm>
          <a:off x="1077911" y="33866"/>
          <a:ext cx="7500938" cy="6675120"/>
        </p:xfrm>
        <a:graphic>
          <a:graphicData uri="http://schemas.openxmlformats.org/drawingml/2006/table">
            <a:tbl>
              <a:tblPr firstRow="1" bandRow="1">
                <a:tableStyleId>{5C22544A-7EE6-4342-B048-85BDC9FD1C3A}</a:tableStyleId>
              </a:tblPr>
              <a:tblGrid>
                <a:gridCol w="7500938">
                  <a:extLst>
                    <a:ext uri="{9D8B030D-6E8A-4147-A177-3AD203B41FA5}">
                      <a16:colId xmlns:a16="http://schemas.microsoft.com/office/drawing/2014/main" val="4172354594"/>
                    </a:ext>
                  </a:extLst>
                </a:gridCol>
              </a:tblGrid>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38531792"/>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906839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355744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727814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0669160"/>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198927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2768767"/>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222555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899126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882620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43729125"/>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3738747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33357991"/>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850088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4746023"/>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4777138"/>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1178266"/>
                  </a:ext>
                </a:extLst>
              </a:tr>
              <a:tr h="370840">
                <a:tc>
                  <a:txBody>
                    <a:bodyPr/>
                    <a:lstStyle/>
                    <a:p>
                      <a:endParaRPr kumimoji="1" lang="ja-JP" alt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47973473"/>
                  </a:ext>
                </a:extLst>
              </a:tr>
            </a:tbl>
          </a:graphicData>
        </a:graphic>
      </p:graphicFrame>
      <p:pic>
        <p:nvPicPr>
          <p:cNvPr id="3" name="Picture 2" descr="by-nc-sa">
            <a:extLst>
              <a:ext uri="{FF2B5EF4-FFF2-40B4-BE49-F238E27FC236}">
                <a16:creationId xmlns:a16="http://schemas.microsoft.com/office/drawing/2014/main" id="{06D0C93B-81BB-F320-284B-8422DEB67E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911" y="6429099"/>
            <a:ext cx="801983" cy="279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361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A3277AD-14EC-F39A-A5E8-31B80A67CD56}"/>
              </a:ext>
            </a:extLst>
          </p:cNvPr>
          <p:cNvSpPr txBox="1"/>
          <p:nvPr/>
        </p:nvSpPr>
        <p:spPr>
          <a:xfrm>
            <a:off x="633441" y="259808"/>
            <a:ext cx="5276039" cy="369332"/>
          </a:xfrm>
          <a:prstGeom prst="rect">
            <a:avLst/>
          </a:prstGeom>
          <a:noFill/>
        </p:spPr>
        <p:txBody>
          <a:bodyPr wrap="square" rtlCol="0">
            <a:spAutoFit/>
          </a:bodyPr>
          <a:lstStyle/>
          <a:p>
            <a:r>
              <a:rPr kumimoji="1" lang="ja-JP" altLang="en-US" dirty="0">
                <a:latin typeface="UD デジタル 教科書体 NP-B" panose="02020700000000000000" pitchFamily="18" charset="-128"/>
                <a:ea typeface="UD デジタル 教科書体 NP-B" panose="02020700000000000000" pitchFamily="18" charset="-128"/>
              </a:rPr>
              <a:t>情報化社会</a:t>
            </a:r>
            <a:r>
              <a:rPr kumimoji="1" lang="en-US" altLang="ja-JP" dirty="0">
                <a:latin typeface="UD デジタル 教科書体 NP-B" panose="02020700000000000000" pitchFamily="18" charset="-128"/>
                <a:ea typeface="UD デジタル 教科書体 NP-B" panose="02020700000000000000" pitchFamily="18" charset="-128"/>
              </a:rPr>
              <a:t>/</a:t>
            </a:r>
            <a:r>
              <a:rPr kumimoji="1" lang="ja-JP" altLang="en-US" dirty="0">
                <a:latin typeface="UD デジタル 教科書体 NP-B" panose="02020700000000000000" pitchFamily="18" charset="-128"/>
                <a:ea typeface="UD デジタル 教科書体 NP-B" panose="02020700000000000000" pitchFamily="18" charset="-128"/>
              </a:rPr>
              <a:t>情報セキュリティに関する法令</a:t>
            </a:r>
          </a:p>
        </p:txBody>
      </p:sp>
      <p:sp>
        <p:nvSpPr>
          <p:cNvPr id="6" name="テキスト ボックス 5">
            <a:extLst>
              <a:ext uri="{FF2B5EF4-FFF2-40B4-BE49-F238E27FC236}">
                <a16:creationId xmlns:a16="http://schemas.microsoft.com/office/drawing/2014/main" id="{13222A46-F0F0-21B2-44EF-CE22793B61B6}"/>
              </a:ext>
            </a:extLst>
          </p:cNvPr>
          <p:cNvSpPr txBox="1"/>
          <p:nvPr/>
        </p:nvSpPr>
        <p:spPr>
          <a:xfrm>
            <a:off x="7475938" y="216399"/>
            <a:ext cx="1390650" cy="338554"/>
          </a:xfrm>
          <a:prstGeom prst="rect">
            <a:avLst/>
          </a:prstGeom>
          <a:noFill/>
          <a:ln>
            <a:solidFill>
              <a:schemeClr val="tx1"/>
            </a:solidFill>
          </a:ln>
        </p:spPr>
        <p:txBody>
          <a:bodyPr wrap="square" rtlCol="0">
            <a:spAutoFit/>
          </a:bodyPr>
          <a:lstStyle/>
          <a:p>
            <a:pPr algn="ctr"/>
            <a:r>
              <a:rPr kumimoji="1" lang="ja-JP" altLang="en-US" sz="1600" dirty="0">
                <a:latin typeface="UD デジタル 教科書体 NP-B" panose="02020700000000000000" pitchFamily="18" charset="-128"/>
                <a:ea typeface="UD デジタル 教科書体 NP-B" panose="02020700000000000000" pitchFamily="18" charset="-128"/>
              </a:rPr>
              <a:t>図解ノート</a:t>
            </a:r>
          </a:p>
        </p:txBody>
      </p:sp>
      <p:graphicFrame>
        <p:nvGraphicFramePr>
          <p:cNvPr id="3" name="表 2">
            <a:extLst>
              <a:ext uri="{FF2B5EF4-FFF2-40B4-BE49-F238E27FC236}">
                <a16:creationId xmlns:a16="http://schemas.microsoft.com/office/drawing/2014/main" id="{71858642-8D74-2DB7-A8B6-38A85119F2FF}"/>
              </a:ext>
            </a:extLst>
          </p:cNvPr>
          <p:cNvGraphicFramePr>
            <a:graphicFrameLocks noGrp="1"/>
          </p:cNvGraphicFramePr>
          <p:nvPr>
            <p:extLst>
              <p:ext uri="{D42A27DB-BD31-4B8C-83A1-F6EECF244321}">
                <p14:modId xmlns:p14="http://schemas.microsoft.com/office/powerpoint/2010/main" val="1162830602"/>
              </p:ext>
            </p:extLst>
          </p:nvPr>
        </p:nvGraphicFramePr>
        <p:xfrm>
          <a:off x="887104" y="629140"/>
          <a:ext cx="8044688" cy="5760720"/>
        </p:xfrm>
        <a:graphic>
          <a:graphicData uri="http://schemas.openxmlformats.org/drawingml/2006/table">
            <a:tbl>
              <a:tblPr firstRow="1" bandRow="1">
                <a:tableStyleId>{5C22544A-7EE6-4342-B048-85BDC9FD1C3A}</a:tableStyleId>
              </a:tblPr>
              <a:tblGrid>
                <a:gridCol w="805218">
                  <a:extLst>
                    <a:ext uri="{9D8B030D-6E8A-4147-A177-3AD203B41FA5}">
                      <a16:colId xmlns:a16="http://schemas.microsoft.com/office/drawing/2014/main" val="4286810224"/>
                    </a:ext>
                  </a:extLst>
                </a:gridCol>
                <a:gridCol w="2298980">
                  <a:extLst>
                    <a:ext uri="{9D8B030D-6E8A-4147-A177-3AD203B41FA5}">
                      <a16:colId xmlns:a16="http://schemas.microsoft.com/office/drawing/2014/main" val="702850656"/>
                    </a:ext>
                  </a:extLst>
                </a:gridCol>
                <a:gridCol w="4940490">
                  <a:extLst>
                    <a:ext uri="{9D8B030D-6E8A-4147-A177-3AD203B41FA5}">
                      <a16:colId xmlns:a16="http://schemas.microsoft.com/office/drawing/2014/main" val="451236719"/>
                    </a:ext>
                  </a:extLst>
                </a:gridCol>
              </a:tblGrid>
              <a:tr h="204717">
                <a:tc>
                  <a:txBody>
                    <a:bodyPr/>
                    <a:lstStyle/>
                    <a:p>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区分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略称</a:t>
                      </a:r>
                      <a:r>
                        <a:rPr kumimoji="1" lang="en-US" altLang="ja-JP" sz="1200" b="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既存法令追加・改定</a:t>
                      </a:r>
                      <a:r>
                        <a:rPr kumimoji="1" lang="en-US" altLang="ja-JP" sz="1200" b="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1200" b="0" dirty="0">
                          <a:solidFill>
                            <a:schemeClr val="tx1"/>
                          </a:solidFill>
                          <a:latin typeface="UD デジタル 教科書体 NP-B" panose="02020700000000000000" pitchFamily="18" charset="-128"/>
                          <a:ea typeface="UD デジタル 教科書体 NP-B" panose="02020700000000000000" pitchFamily="18" charset="-128"/>
                        </a:rPr>
                        <a:t>概要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40584852"/>
                  </a:ext>
                </a:extLst>
              </a:tr>
              <a:tr h="204717">
                <a:tc rowSpan="2">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デジタル社会形成基本法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国の大きな方針</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以前は</a:t>
                      </a:r>
                      <a:r>
                        <a:rPr kumimoji="1" lang="en-US" altLang="ja-JP" sz="1200" dirty="0">
                          <a:latin typeface="UD デジタル 教科書体 NP-B" panose="02020700000000000000" pitchFamily="18" charset="-128"/>
                          <a:ea typeface="UD デジタル 教科書体 NP-B" panose="02020700000000000000" pitchFamily="18" charset="-128"/>
                        </a:rPr>
                        <a:t>IT</a:t>
                      </a:r>
                      <a:r>
                        <a:rPr kumimoji="1" lang="ja-JP" altLang="en-US" sz="1200" dirty="0">
                          <a:latin typeface="UD デジタル 教科書体 NP-B" panose="02020700000000000000" pitchFamily="18" charset="-128"/>
                          <a:ea typeface="UD デジタル 教科書体 NP-B" panose="02020700000000000000" pitchFamily="18" charset="-128"/>
                        </a:rPr>
                        <a:t>基本法</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略称</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2449021"/>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サイバーセキュリティ基本法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情報セキュリティに関する国の指針に関する法律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3702270"/>
                  </a:ext>
                </a:extLst>
              </a:tr>
              <a:tr h="204717">
                <a:tc rowSpan="4">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利用促進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官民データ活用推進基本法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官民のデータ活用の推進を行う法律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86973497"/>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デジタル手続法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行政のデジタル化、オンライン化について定めた法律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218744"/>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情報公開法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国や行政機関に対して情報を公開要求する法律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051289"/>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電子署名法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電子的な署名</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認証を認め推進する法律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83763715"/>
                  </a:ext>
                </a:extLst>
              </a:tr>
              <a:tr h="204717">
                <a:tc rowSpan="6">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企業活動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特定電子メール法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迷惑メール等の防止。</a:t>
                      </a:r>
                      <a:r>
                        <a:rPr kumimoji="1" lang="en-US" altLang="ja-JP" sz="1200" dirty="0">
                          <a:latin typeface="UD デジタル 教科書体 NP-B" panose="02020700000000000000" pitchFamily="18" charset="-128"/>
                          <a:ea typeface="UD デジタル 教科書体 NP-B" panose="02020700000000000000" pitchFamily="18" charset="-128"/>
                        </a:rPr>
                        <a:t>2008</a:t>
                      </a:r>
                      <a:r>
                        <a:rPr kumimoji="1" lang="ja-JP" altLang="en-US" sz="1200" dirty="0">
                          <a:latin typeface="UD デジタル 教科書体 NP-B" panose="02020700000000000000" pitchFamily="18" charset="-128"/>
                          <a:ea typeface="UD デジタル 教科書体 NP-B" panose="02020700000000000000" pitchFamily="18" charset="-128"/>
                        </a:rPr>
                        <a:t>年の改定でオプトイン方式明記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6918428"/>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個人情報保護法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個人情報を扱う企業に対する活動指針に関する法律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5849839"/>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プロバイダ責任制限法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ネット上での誹謗中傷や著作権などの問題に対する責任に関する法律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59998916"/>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出会い系サイト規制法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UD デジタル 教科書体 NP-B" panose="02020700000000000000" pitchFamily="18" charset="-128"/>
                          <a:ea typeface="UD デジタル 教科書体 NP-B" panose="02020700000000000000" pitchFamily="18" charset="-128"/>
                        </a:rPr>
                        <a:t>出会い系サイトの運営方法について定めた法律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0665630"/>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青少年インターネット</a:t>
                      </a:r>
                      <a:endParaRPr kumimoji="1" lang="en-US" altLang="ja-JP" sz="1200" dirty="0">
                        <a:latin typeface="UD デジタル 教科書体 NP-B" panose="02020700000000000000" pitchFamily="18" charset="-128"/>
                        <a:ea typeface="UD デジタル 教科書体 NP-B" panose="02020700000000000000" pitchFamily="18" charset="-128"/>
                      </a:endParaRPr>
                    </a:p>
                    <a:p>
                      <a:r>
                        <a:rPr kumimoji="1" lang="ja-JP" altLang="en-US" sz="1200" dirty="0">
                          <a:latin typeface="UD デジタル 教科書体 NP-B" panose="02020700000000000000" pitchFamily="18" charset="-128"/>
                          <a:ea typeface="UD デジタル 教科書体 NP-B" panose="02020700000000000000" pitchFamily="18" charset="-128"/>
                        </a:rPr>
                        <a:t>環境整備法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青少年が有害サイトにアクセスできないように通信業者の運用について定めた法律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76088836"/>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特定商取引法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ネット販売、オークションについての商取引の規則。クーリングオフ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67136067"/>
                  </a:ext>
                </a:extLst>
              </a:tr>
              <a:tr h="204717">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UD デジタル 教科書体 NP-B" panose="02020700000000000000" pitchFamily="18" charset="-128"/>
                          <a:ea typeface="UD デジタル 教科書体 NP-B" panose="02020700000000000000" pitchFamily="18" charset="-128"/>
                        </a:rPr>
                        <a:t>消費者</a:t>
                      </a:r>
                      <a:endParaRPr kumimoji="1" lang="en-US" altLang="ja-JP" sz="1200" dirty="0">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UD デジタル 教科書体 NP-B" panose="02020700000000000000" pitchFamily="18" charset="-128"/>
                          <a:ea typeface="UD デジタル 教科書体 NP-B" panose="02020700000000000000" pitchFamily="18" charset="-128"/>
                        </a:rPr>
                        <a:t>保護</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消費者契約法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消費者と事業者間のルールに関する法律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5672012"/>
                  </a:ext>
                </a:extLst>
              </a:tr>
              <a:tr h="204717">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電子契約法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消費者のミスなどによる購入に対する法律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2409085"/>
                  </a:ext>
                </a:extLst>
              </a:tr>
              <a:tr h="204717">
                <a:tc rowSpan="2">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刑法等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不正アクセス禁止法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不正アクセスの手段の入手と実施の禁止に関する法律</a:t>
                      </a:r>
                      <a:br>
                        <a:rPr kumimoji="1" lang="en-US" altLang="ja-JP" sz="1200" dirty="0">
                          <a:latin typeface="UD デジタル 教科書体 NP-B" panose="02020700000000000000" pitchFamily="18" charset="-128"/>
                          <a:ea typeface="UD デジタル 教科書体 NP-B" panose="02020700000000000000" pitchFamily="18" charset="-128"/>
                        </a:rPr>
                      </a:b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不正アクセスするまで、その後で実施したことは刑法等の対象</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50941344"/>
                  </a:ext>
                </a:extLst>
              </a:tr>
              <a:tr h="204717">
                <a:tc vMerge="1">
                  <a:txBody>
                    <a:bodyPr/>
                    <a:lstStyle/>
                    <a:p>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刑法</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200" dirty="0">
                          <a:latin typeface="UD デジタル 教科書体 NP-B" panose="02020700000000000000" pitchFamily="18" charset="-128"/>
                          <a:ea typeface="UD デジタル 教科書体 NP-B" panose="02020700000000000000" pitchFamily="18" charset="-128"/>
                        </a:rPr>
                        <a:t>コンピュータ・電磁的記録対象犯罪</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データの改ざん、不正使用、盗用、金品の盗用</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不正指令電磁的記録に関する犯罪 </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マルウェアの配布と利用</a:t>
                      </a:r>
                      <a:r>
                        <a:rPr kumimoji="1" lang="en-US" altLang="ja-JP" sz="1200" dirty="0">
                          <a:latin typeface="UD デジタル 教科書体 NP-B" panose="02020700000000000000" pitchFamily="18" charset="-128"/>
                          <a:ea typeface="UD デジタル 教科書体 NP-B" panose="02020700000000000000" pitchFamily="18" charset="-128"/>
                        </a:rPr>
                        <a:t>)</a:t>
                      </a:r>
                    </a:p>
                    <a:p>
                      <a:r>
                        <a:rPr kumimoji="1" lang="ja-JP" altLang="en-US" sz="1200" dirty="0">
                          <a:latin typeface="UD デジタル 教科書体 NP-B" panose="02020700000000000000" pitchFamily="18" charset="-128"/>
                          <a:ea typeface="UD デジタル 教科書体 NP-B" panose="02020700000000000000" pitchFamily="18" charset="-128"/>
                        </a:rPr>
                        <a:t>ネットワーク利用犯罪</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名誉棄損</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誹謗中傷</a:t>
                      </a:r>
                      <a:r>
                        <a:rPr kumimoji="1" lang="en-US" altLang="ja-JP" sz="1200" dirty="0">
                          <a:latin typeface="UD デジタル 教科書体 NP-B" panose="02020700000000000000" pitchFamily="18" charset="-128"/>
                          <a:ea typeface="UD デジタル 教科書体 NP-B" panose="02020700000000000000" pitchFamily="18" charset="-128"/>
                        </a:rPr>
                        <a:t>)</a:t>
                      </a:r>
                      <a:r>
                        <a:rPr kumimoji="1" lang="ja-JP" altLang="en-US" sz="1200" dirty="0">
                          <a:latin typeface="UD デジタル 教科書体 NP-B" panose="02020700000000000000" pitchFamily="18" charset="-128"/>
                          <a:ea typeface="UD デジタル 教科書体 NP-B" panose="02020700000000000000" pitchFamily="18" charset="-128"/>
                        </a:rPr>
                        <a:t>、わいせつ物の配布、販売等、インターネット上などでの詐欺</a:t>
                      </a:r>
                      <a:r>
                        <a:rPr kumimoji="1" lang="en-US" altLang="ja-JP" sz="1200" dirty="0">
                          <a:latin typeface="UD デジタル 教科書体 NP-B" panose="02020700000000000000" pitchFamily="18" charset="-128"/>
                          <a:ea typeface="UD デジタル 教科書体 NP-B" panose="02020700000000000000" pitchFamily="18" charset="-128"/>
                        </a:rPr>
                        <a:t>)</a:t>
                      </a:r>
                      <a:endParaRPr kumimoji="1" lang="ja-JP" altLang="en-US" sz="1200" dirty="0">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25269727"/>
                  </a:ext>
                </a:extLst>
              </a:tr>
            </a:tbl>
          </a:graphicData>
        </a:graphic>
      </p:graphicFrame>
    </p:spTree>
    <p:extLst>
      <p:ext uri="{BB962C8B-B14F-4D97-AF65-F5344CB8AC3E}">
        <p14:creationId xmlns:p14="http://schemas.microsoft.com/office/powerpoint/2010/main" val="292282823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2623</TotalTime>
  <Words>4719</Words>
  <Application>Microsoft Office PowerPoint</Application>
  <PresentationFormat>画面に合わせる (4:3)</PresentationFormat>
  <Paragraphs>919</Paragraphs>
  <Slides>30</Slides>
  <Notes>12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30</vt:i4>
      </vt:variant>
    </vt:vector>
  </HeadingPairs>
  <TitlesOfParts>
    <vt:vector size="40" baseType="lpstr">
      <vt:lpstr>UD デジタル 教科書体 NK-B</vt:lpstr>
      <vt:lpstr>UD デジタル 教科書体 NK-R</vt:lpstr>
      <vt:lpstr>UD デジタル 教科書体 NP-B</vt:lpstr>
      <vt:lpstr>Meiryo</vt:lpstr>
      <vt:lpstr>Meiryo</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Ota Go</dc:creator>
  <cp:lastModifiedBy>Ota Go</cp:lastModifiedBy>
  <cp:revision>57</cp:revision>
  <cp:lastPrinted>2024-06-18T06:51:42Z</cp:lastPrinted>
  <dcterms:created xsi:type="dcterms:W3CDTF">2024-04-12T03:33:09Z</dcterms:created>
  <dcterms:modified xsi:type="dcterms:W3CDTF">2024-06-21T05:01:43Z</dcterms:modified>
</cp:coreProperties>
</file>