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454" r:id="rId2"/>
    <p:sldId id="461" r:id="rId3"/>
    <p:sldId id="340" r:id="rId4"/>
    <p:sldId id="431" r:id="rId5"/>
    <p:sldId id="387" r:id="rId6"/>
    <p:sldId id="426" r:id="rId7"/>
    <p:sldId id="386" r:id="rId8"/>
    <p:sldId id="433" r:id="rId9"/>
    <p:sldId id="388" r:id="rId10"/>
    <p:sldId id="415" r:id="rId11"/>
    <p:sldId id="389" r:id="rId12"/>
    <p:sldId id="390" r:id="rId13"/>
    <p:sldId id="393" r:id="rId14"/>
    <p:sldId id="462" r:id="rId15"/>
    <p:sldId id="435" r:id="rId16"/>
    <p:sldId id="455" r:id="rId17"/>
    <p:sldId id="351" r:id="rId18"/>
    <p:sldId id="456" r:id="rId19"/>
    <p:sldId id="417" r:id="rId20"/>
    <p:sldId id="352" r:id="rId21"/>
    <p:sldId id="402" r:id="rId22"/>
    <p:sldId id="457" r:id="rId23"/>
    <p:sldId id="416" r:id="rId24"/>
    <p:sldId id="363" r:id="rId25"/>
    <p:sldId id="451" r:id="rId26"/>
    <p:sldId id="463" r:id="rId27"/>
    <p:sldId id="439" r:id="rId28"/>
    <p:sldId id="438" r:id="rId29"/>
    <p:sldId id="465" r:id="rId30"/>
    <p:sldId id="421" r:id="rId31"/>
    <p:sldId id="440" r:id="rId32"/>
    <p:sldId id="458" r:id="rId33"/>
    <p:sldId id="410" r:id="rId34"/>
    <p:sldId id="464" r:id="rId35"/>
    <p:sldId id="367" r:id="rId36"/>
    <p:sldId id="459" r:id="rId37"/>
    <p:sldId id="460" r:id="rId38"/>
    <p:sldId id="422" r:id="rId39"/>
    <p:sldId id="423" r:id="rId40"/>
    <p:sldId id="371" r:id="rId41"/>
    <p:sldId id="372" r:id="rId42"/>
    <p:sldId id="375" r:id="rId43"/>
    <p:sldId id="376" r:id="rId44"/>
    <p:sldId id="452" r:id="rId45"/>
    <p:sldId id="427" r:id="rId46"/>
    <p:sldId id="378" r:id="rId47"/>
  </p:sldIdLst>
  <p:sldSz cx="9144000" cy="6858000" type="screen4x3"/>
  <p:notesSz cx="6858000" cy="9945688"/>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70C0"/>
    <a:srgbClr val="FF0000"/>
    <a:srgbClr val="FF8C1A"/>
    <a:srgbClr val="FFFFCC"/>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42" autoAdjust="0"/>
    <p:restoredTop sz="94660"/>
  </p:normalViewPr>
  <p:slideViewPr>
    <p:cSldViewPr>
      <p:cViewPr varScale="1">
        <p:scale>
          <a:sx n="57" d="100"/>
          <a:sy n="57" d="100"/>
        </p:scale>
        <p:origin x="13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3884613"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724202"/>
            <a:ext cx="5486400" cy="447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3884613"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extLst>
      <p:ext uri="{BB962C8B-B14F-4D97-AF65-F5344CB8AC3E}">
        <p14:creationId xmlns:p14="http://schemas.microsoft.com/office/powerpoint/2010/main" val="28312790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emf"/><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060600" y="1726700"/>
            <a:ext cx="2916791" cy="1854699"/>
          </a:xfrm>
          <a:prstGeom prst="rect">
            <a:avLst/>
          </a:prstGeom>
        </p:spPr>
      </p:pic>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705564" y="1031490"/>
            <a:ext cx="584763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Python</a:t>
            </a:r>
            <a:r>
              <a:rPr lang="ja-JP" altLang="en-US" sz="3200" dirty="0">
                <a:latin typeface="メイリオ" panose="020B0604030504040204" pitchFamily="50" charset="-128"/>
                <a:ea typeface="メイリオ" panose="020B0604030504040204" pitchFamily="50" charset="-128"/>
              </a:rPr>
              <a:t>でアルゴリズム</a:t>
            </a:r>
            <a:endParaRPr lang="en-US" altLang="ja-JP" sz="3200" dirty="0">
              <a:latin typeface="メイリオ" panose="020B0604030504040204" pitchFamily="50" charset="-128"/>
              <a:ea typeface="メイリオ" panose="020B0604030504040204" pitchFamily="50" charset="-128"/>
            </a:endParaRPr>
          </a:p>
        </p:txBody>
      </p:sp>
      <p:sp>
        <p:nvSpPr>
          <p:cNvPr id="9" name="Rectangle 2"/>
          <p:cNvSpPr txBox="1">
            <a:spLocks noChangeArrowheads="1"/>
          </p:cNvSpPr>
          <p:nvPr/>
        </p:nvSpPr>
        <p:spPr>
          <a:xfrm>
            <a:off x="185738" y="281157"/>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「アルゴリズムとプログラム」</a:t>
            </a:r>
            <a:endParaRPr lang="ja-JP" altLang="en-US" sz="2800" dirty="0">
              <a:ea typeface="メイリオ" panose="020B0604030504040204" pitchFamily="50" charset="-128"/>
            </a:endParaRPr>
          </a:p>
        </p:txBody>
      </p:sp>
      <p:pic>
        <p:nvPicPr>
          <p:cNvPr id="2" name="図 1">
            <a:extLst>
              <a:ext uri="{FF2B5EF4-FFF2-40B4-BE49-F238E27FC236}">
                <a16:creationId xmlns:a16="http://schemas.microsoft.com/office/drawing/2014/main" id="{A56BCBEC-84DB-8CDC-1EC8-EB2180659C99}"/>
              </a:ext>
            </a:extLst>
          </p:cNvPr>
          <p:cNvPicPr>
            <a:picLocks noChangeAspect="1"/>
          </p:cNvPicPr>
          <p:nvPr/>
        </p:nvPicPr>
        <p:blipFill>
          <a:blip r:embed="rId3"/>
          <a:stretch>
            <a:fillRect/>
          </a:stretch>
        </p:blipFill>
        <p:spPr>
          <a:xfrm>
            <a:off x="329048" y="2026504"/>
            <a:ext cx="3790687" cy="3768858"/>
          </a:xfrm>
          <a:prstGeom prst="rect">
            <a:avLst/>
          </a:prstGeom>
        </p:spPr>
      </p:pic>
      <p:sp>
        <p:nvSpPr>
          <p:cNvPr id="3" name="テキスト ボックス 2">
            <a:extLst>
              <a:ext uri="{FF2B5EF4-FFF2-40B4-BE49-F238E27FC236}">
                <a16:creationId xmlns:a16="http://schemas.microsoft.com/office/drawing/2014/main" id="{5AE066F8-889C-02CA-00F7-B84AB34A895D}"/>
              </a:ext>
            </a:extLst>
          </p:cNvPr>
          <p:cNvSpPr txBox="1"/>
          <p:nvPr/>
        </p:nvSpPr>
        <p:spPr>
          <a:xfrm>
            <a:off x="329048" y="2588680"/>
            <a:ext cx="3525202" cy="3046988"/>
          </a:xfrm>
          <a:prstGeom prst="rect">
            <a:avLst/>
          </a:prstGeom>
          <a:noFill/>
          <a:ln w="19050">
            <a:noFill/>
          </a:ln>
        </p:spPr>
        <p:txBody>
          <a:bodyPr wrap="square" rtlCol="0">
            <a:spAutoFit/>
          </a:bodyPr>
          <a:lstStyle/>
          <a:p>
            <a:pPr algn="l"/>
            <a:r>
              <a:rPr lang="en-US" altLang="ja-JP" sz="2400" dirty="0" err="1">
                <a:latin typeface="メイリオ" panose="020B0604030504040204" pitchFamily="50" charset="-128"/>
                <a:ea typeface="メイリオ" panose="020B0604030504040204" pitchFamily="50" charset="-128"/>
              </a:rPr>
              <a:t>def</a:t>
            </a:r>
            <a:r>
              <a:rPr lang="en-US" altLang="ja-JP" sz="2400" dirty="0">
                <a:latin typeface="メイリオ" panose="020B0604030504040204" pitchFamily="50" charset="-128"/>
                <a:ea typeface="メイリオ" panose="020B0604030504040204" pitchFamily="50" charset="-128"/>
              </a:rPr>
              <a:t> </a:t>
            </a:r>
            <a:r>
              <a:rPr lang="en-US" altLang="ja-JP" sz="2400" dirty="0" err="1">
                <a:latin typeface="メイリオ" panose="020B0604030504040204" pitchFamily="50" charset="-128"/>
                <a:ea typeface="メイリオ" panose="020B0604030504040204" pitchFamily="50" charset="-128"/>
              </a:rPr>
              <a:t>Tasu</a:t>
            </a:r>
            <a:r>
              <a:rPr lang="en-US" altLang="ja-JP" sz="2400" dirty="0">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x, y</a:t>
            </a:r>
            <a:r>
              <a:rPr lang="en-US" altLang="ja-JP" sz="2400" dirty="0">
                <a:latin typeface="メイリオ" panose="020B0604030504040204" pitchFamily="50" charset="-128"/>
                <a:ea typeface="メイリオ" panose="020B0604030504040204" pitchFamily="50" charset="-128"/>
              </a:rPr>
              <a:t>):</a:t>
            </a:r>
          </a:p>
          <a:p>
            <a:pPr algn="l"/>
            <a:r>
              <a:rPr lang="en-US" altLang="ja-JP" sz="2400" dirty="0">
                <a:latin typeface="メイリオ" panose="020B0604030504040204" pitchFamily="50" charset="-128"/>
                <a:ea typeface="メイリオ" panose="020B0604030504040204" pitchFamily="50" charset="-128"/>
              </a:rPr>
              <a:t>    </a:t>
            </a:r>
            <a:r>
              <a:rPr lang="en-US" altLang="ja-JP" sz="2400" dirty="0" err="1">
                <a:latin typeface="メイリオ" panose="020B0604030504040204" pitchFamily="50" charset="-128"/>
                <a:ea typeface="メイリオ" panose="020B0604030504040204" pitchFamily="50" charset="-128"/>
              </a:rPr>
              <a:t>kekka</a:t>
            </a:r>
            <a:r>
              <a:rPr lang="en-US" altLang="ja-JP" sz="2400" dirty="0">
                <a:latin typeface="メイリオ" panose="020B0604030504040204" pitchFamily="50" charset="-128"/>
                <a:ea typeface="メイリオ" panose="020B0604030504040204" pitchFamily="50" charset="-128"/>
              </a:rPr>
              <a:t> = x + y</a:t>
            </a:r>
          </a:p>
          <a:p>
            <a:pPr algn="l"/>
            <a:r>
              <a:rPr lang="en-US" altLang="ja-JP" sz="2400" dirty="0">
                <a:latin typeface="メイリオ" panose="020B0604030504040204" pitchFamily="50" charset="-128"/>
                <a:ea typeface="メイリオ" panose="020B0604030504040204" pitchFamily="50" charset="-128"/>
              </a:rPr>
              <a:t>    return </a:t>
            </a:r>
            <a:r>
              <a:rPr lang="en-US" altLang="ja-JP" sz="2400" dirty="0" err="1">
                <a:latin typeface="メイリオ" panose="020B0604030504040204" pitchFamily="50" charset="-128"/>
                <a:ea typeface="メイリオ" panose="020B0604030504040204" pitchFamily="50" charset="-128"/>
              </a:rPr>
              <a:t>kekka</a:t>
            </a:r>
            <a:endParaRPr lang="en-US" altLang="ja-JP"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 = 10</a:t>
            </a:r>
          </a:p>
          <a:p>
            <a:pPr algn="l"/>
            <a:r>
              <a:rPr lang="en-US" altLang="ja-JP" sz="2400" dirty="0">
                <a:latin typeface="メイリオ" panose="020B0604030504040204" pitchFamily="50" charset="-128"/>
                <a:ea typeface="メイリオ" panose="020B0604030504040204" pitchFamily="50" charset="-128"/>
              </a:rPr>
              <a:t>b = 20</a:t>
            </a:r>
          </a:p>
          <a:p>
            <a:pPr algn="l"/>
            <a:r>
              <a:rPr lang="en-US" altLang="ja-JP" sz="2400" dirty="0">
                <a:latin typeface="メイリオ" panose="020B0604030504040204" pitchFamily="50" charset="-128"/>
                <a:ea typeface="メイリオ" panose="020B0604030504040204" pitchFamily="50" charset="-128"/>
              </a:rPr>
              <a:t>c = </a:t>
            </a:r>
            <a:r>
              <a:rPr lang="en-US" altLang="ja-JP" sz="2400" dirty="0" err="1">
                <a:latin typeface="メイリオ" panose="020B0604030504040204" pitchFamily="50" charset="-128"/>
                <a:ea typeface="メイリオ" panose="020B0604030504040204" pitchFamily="50" charset="-128"/>
              </a:rPr>
              <a:t>Tasu</a:t>
            </a:r>
            <a:r>
              <a:rPr lang="en-US" altLang="ja-JP" sz="2400" dirty="0">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a, b</a:t>
            </a:r>
            <a:r>
              <a:rPr lang="en-US" altLang="ja-JP" sz="2400" dirty="0">
                <a:latin typeface="メイリオ" panose="020B0604030504040204" pitchFamily="50" charset="-128"/>
                <a:ea typeface="メイリオ" panose="020B0604030504040204" pitchFamily="50" charset="-128"/>
              </a:rPr>
              <a:t>)</a:t>
            </a:r>
          </a:p>
          <a:p>
            <a:pPr algn="l"/>
            <a:r>
              <a:rPr lang="en-US" altLang="ja-JP" sz="2400" dirty="0">
                <a:latin typeface="メイリオ" panose="020B0604030504040204" pitchFamily="50" charset="-128"/>
                <a:ea typeface="メイリオ" panose="020B0604030504040204" pitchFamily="50" charset="-128"/>
              </a:rPr>
              <a:t>print(c)</a:t>
            </a:r>
          </a:p>
        </p:txBody>
      </p:sp>
      <p:cxnSp>
        <p:nvCxnSpPr>
          <p:cNvPr id="4" name="直線矢印コネクタ 3">
            <a:extLst>
              <a:ext uri="{FF2B5EF4-FFF2-40B4-BE49-F238E27FC236}">
                <a16:creationId xmlns:a16="http://schemas.microsoft.com/office/drawing/2014/main" id="{CA0A8CF8-98BE-6CB8-D5EB-6601AFB79387}"/>
              </a:ext>
            </a:extLst>
          </p:cNvPr>
          <p:cNvCxnSpPr/>
          <p:nvPr/>
        </p:nvCxnSpPr>
        <p:spPr bwMode="auto">
          <a:xfrm flipH="1" flipV="1">
            <a:off x="2345491" y="3761654"/>
            <a:ext cx="320040" cy="14927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 Box 4">
            <a:extLst>
              <a:ext uri="{FF2B5EF4-FFF2-40B4-BE49-F238E27FC236}">
                <a16:creationId xmlns:a16="http://schemas.microsoft.com/office/drawing/2014/main" id="{3236AA74-D8FE-703B-C743-DC85C94A61B8}"/>
              </a:ext>
            </a:extLst>
          </p:cNvPr>
          <p:cNvSpPr txBox="1">
            <a:spLocks noChangeArrowheads="1"/>
          </p:cNvSpPr>
          <p:nvPr/>
        </p:nvSpPr>
        <p:spPr bwMode="auto">
          <a:xfrm>
            <a:off x="4430363" y="3691834"/>
            <a:ext cx="403383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err="1">
                <a:latin typeface="メイリオ" panose="020B0604030504040204" pitchFamily="50" charset="-128"/>
                <a:ea typeface="メイリオ" panose="020B0604030504040204" pitchFamily="50" charset="-128"/>
              </a:rPr>
              <a:t>Colaboratory</a:t>
            </a:r>
            <a:r>
              <a:rPr lang="ja-JP" altLang="en-US" sz="3200" dirty="0">
                <a:latin typeface="メイリオ" panose="020B0604030504040204" pitchFamily="50" charset="-128"/>
                <a:ea typeface="メイリオ" panose="020B0604030504040204" pitchFamily="50" charset="-128"/>
              </a:rPr>
              <a:t>版</a:t>
            </a:r>
            <a:endParaRPr lang="en-US" altLang="ja-JP" sz="3200" dirty="0">
              <a:latin typeface="メイリオ" panose="020B0604030504040204" pitchFamily="50" charset="-128"/>
              <a:ea typeface="メイリオ" panose="020B0604030504040204" pitchFamily="50" charset="-128"/>
            </a:endParaRPr>
          </a:p>
          <a:p>
            <a:pPr algn="l">
              <a:spcBef>
                <a:spcPct val="50000"/>
              </a:spcBef>
            </a:pPr>
            <a:r>
              <a:rPr lang="en-US" altLang="ja-JP" sz="3200" dirty="0">
                <a:latin typeface="メイリオ" panose="020B0604030504040204" pitchFamily="50" charset="-128"/>
                <a:ea typeface="メイリオ" panose="020B0604030504040204" pitchFamily="50" charset="-128"/>
              </a:rPr>
              <a:t>2023</a:t>
            </a:r>
            <a:r>
              <a:rPr lang="ja-JP" altLang="en-US" sz="3200" dirty="0">
                <a:latin typeface="メイリオ" panose="020B0604030504040204" pitchFamily="50" charset="-128"/>
                <a:ea typeface="メイリオ" panose="020B0604030504040204" pitchFamily="50" charset="-128"/>
              </a:rPr>
              <a:t>版  </a:t>
            </a:r>
            <a:r>
              <a:rPr lang="en-US" altLang="ja-JP" sz="3200" dirty="0">
                <a:latin typeface="メイリオ" panose="020B0604030504040204" pitchFamily="50" charset="-128"/>
                <a:ea typeface="メイリオ" panose="020B0604030504040204" pitchFamily="50" charset="-128"/>
              </a:rPr>
              <a:t>V1.1</a:t>
            </a:r>
          </a:p>
        </p:txBody>
      </p:sp>
      <p:sp>
        <p:nvSpPr>
          <p:cNvPr id="10" name="Text Box 4">
            <a:extLst>
              <a:ext uri="{FF2B5EF4-FFF2-40B4-BE49-F238E27FC236}">
                <a16:creationId xmlns:a16="http://schemas.microsoft.com/office/drawing/2014/main" id="{F88D7D37-91BD-41A4-6C17-76000A5FA066}"/>
              </a:ext>
            </a:extLst>
          </p:cNvPr>
          <p:cNvSpPr txBox="1">
            <a:spLocks noChangeArrowheads="1"/>
          </p:cNvSpPr>
          <p:nvPr/>
        </p:nvSpPr>
        <p:spPr bwMode="auto">
          <a:xfrm>
            <a:off x="4415896" y="5164790"/>
            <a:ext cx="4033837"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200" dirty="0">
                <a:solidFill>
                  <a:srgbClr val="FF0000"/>
                </a:solidFill>
                <a:latin typeface="メイリオ" panose="020B0604030504040204" pitchFamily="50" charset="-128"/>
                <a:ea typeface="メイリオ" panose="020B0604030504040204" pitchFamily="50" charset="-128"/>
              </a:rPr>
              <a:t>重要</a:t>
            </a:r>
            <a:r>
              <a:rPr lang="en-US" altLang="ja-JP" sz="3200" dirty="0">
                <a:solidFill>
                  <a:srgbClr val="FF0000"/>
                </a:solidFill>
                <a:latin typeface="メイリオ" panose="020B0604030504040204" pitchFamily="50" charset="-128"/>
                <a:ea typeface="メイリオ" panose="020B0604030504040204" pitchFamily="50" charset="-128"/>
              </a:rPr>
              <a:t>:</a:t>
            </a:r>
            <a:r>
              <a:rPr lang="ja-JP" altLang="en-US" sz="3200" dirty="0">
                <a:solidFill>
                  <a:srgbClr val="FF0000"/>
                </a:solidFill>
                <a:latin typeface="メイリオ" panose="020B0604030504040204" pitchFamily="50" charset="-128"/>
                <a:ea typeface="メイリオ" panose="020B0604030504040204" pitchFamily="50" charset="-128"/>
              </a:rPr>
              <a:t>日本語入力は</a:t>
            </a:r>
            <a:br>
              <a:rPr lang="ja-JP" altLang="en-US" sz="3200" dirty="0">
                <a:solidFill>
                  <a:srgbClr val="FF0000"/>
                </a:solidFill>
                <a:latin typeface="メイリオ" panose="020B0604030504040204" pitchFamily="50" charset="-128"/>
                <a:ea typeface="メイリオ" panose="020B0604030504040204" pitchFamily="50" charset="-128"/>
              </a:rPr>
            </a:br>
            <a:r>
              <a:rPr lang="ja-JP" altLang="en-US" sz="3200" dirty="0">
                <a:solidFill>
                  <a:srgbClr val="FF0000"/>
                </a:solidFill>
                <a:latin typeface="メイリオ" panose="020B0604030504040204" pitchFamily="50" charset="-128"/>
                <a:ea typeface="メイリオ" panose="020B0604030504040204" pitchFamily="50" charset="-128"/>
              </a:rPr>
              <a:t>オフにしてください。</a:t>
            </a:r>
            <a:endParaRPr lang="en-US" altLang="ja-JP" sz="3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261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10</a:t>
            </a:fld>
            <a:endParaRPr kumimoji="0" lang="en-US" altLang="ja-JP" sz="2800" dirty="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プログラムと図式</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a:solidFill>
                  <a:srgbClr val="FF0000"/>
                </a:solidFill>
                <a:latin typeface="メイリオ" panose="020B0604030504040204" pitchFamily="50" charset="-128"/>
                <a:ea typeface="メイリオ" panose="020B0604030504040204" pitchFamily="50" charset="-128"/>
              </a:rPr>
              <a:t>理解</a:t>
            </a:r>
          </a:p>
        </p:txBody>
      </p:sp>
      <p:sp>
        <p:nvSpPr>
          <p:cNvPr id="8" name="テキスト ボックス 7"/>
          <p:cNvSpPr txBox="1"/>
          <p:nvPr/>
        </p:nvSpPr>
        <p:spPr>
          <a:xfrm>
            <a:off x="609600" y="781283"/>
            <a:ext cx="7924800" cy="1015663"/>
          </a:xfrm>
          <a:prstGeom prst="rect">
            <a:avLst/>
          </a:prstGeom>
          <a:noFill/>
          <a:ln>
            <a:no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プログラムもだんだん複雑になってきます。プログラムがどのような部品でくみあがっているか分かりやすくするため、今後ヒントで図式を示します。</a:t>
            </a:r>
          </a:p>
        </p:txBody>
      </p:sp>
      <p:grpSp>
        <p:nvGrpSpPr>
          <p:cNvPr id="10" name="グループ化 9"/>
          <p:cNvGrpSpPr/>
          <p:nvPr/>
        </p:nvGrpSpPr>
        <p:grpSpPr>
          <a:xfrm>
            <a:off x="381000" y="1990342"/>
            <a:ext cx="3276600" cy="2185214"/>
            <a:chOff x="2784366" y="1677618"/>
            <a:chExt cx="1893956" cy="1940436"/>
          </a:xfrm>
        </p:grpSpPr>
        <p:sp>
          <p:nvSpPr>
            <p:cNvPr id="11" name="テキスト ボックス 10"/>
            <p:cNvSpPr txBox="1"/>
            <p:nvPr/>
          </p:nvSpPr>
          <p:spPr>
            <a:xfrm>
              <a:off x="2784366" y="1677618"/>
              <a:ext cx="1482130" cy="1940436"/>
            </a:xfrm>
            <a:prstGeom prst="rect">
              <a:avLst/>
            </a:prstGeom>
            <a:noFill/>
            <a:ln w="12700">
              <a:solidFill>
                <a:schemeClr val="tx1"/>
              </a:solidFill>
            </a:ln>
          </p:spPr>
          <p:txBody>
            <a:bodyPr wrap="square" rtlCol="0">
              <a:spAutoFit/>
            </a:bodyPr>
            <a:lstStyle/>
            <a:p>
              <a:pPr algn="l"/>
              <a:r>
                <a:rPr lang="en-US" altLang="ja-JP" dirty="0">
                  <a:latin typeface="メイリオ" panose="020B0604030504040204" pitchFamily="50" charset="-128"/>
                  <a:ea typeface="メイリオ" panose="020B0604030504040204" pitchFamily="50" charset="-128"/>
                </a:rPr>
                <a:t>i = [1,2,3…10]</a:t>
              </a:r>
            </a:p>
            <a:p>
              <a:pPr algn="l"/>
              <a:r>
                <a:rPr lang="ja-JP" altLang="en-US" dirty="0">
                  <a:latin typeface="メイリオ" panose="020B0604030504040204" pitchFamily="50" charset="-128"/>
                  <a:ea typeface="メイリオ" panose="020B0604030504040204" pitchFamily="50" charset="-128"/>
                </a:rPr>
                <a:t>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5" name="テキスト ボックス 14"/>
          <p:cNvSpPr txBox="1"/>
          <p:nvPr/>
        </p:nvSpPr>
        <p:spPr>
          <a:xfrm>
            <a:off x="1412038" y="2865403"/>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cxnSp>
        <p:nvCxnSpPr>
          <p:cNvPr id="17" name="直線矢印コネクタ 16"/>
          <p:cNvCxnSpPr/>
          <p:nvPr/>
        </p:nvCxnSpPr>
        <p:spPr bwMode="auto">
          <a:xfrm flipH="1">
            <a:off x="1663064" y="4279323"/>
            <a:ext cx="1" cy="47730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矢印コネクタ 19"/>
          <p:cNvCxnSpPr/>
          <p:nvPr/>
        </p:nvCxnSpPr>
        <p:spPr bwMode="auto">
          <a:xfrm>
            <a:off x="3503000" y="3408855"/>
            <a:ext cx="2200" cy="659993"/>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グループ化 22"/>
          <p:cNvGrpSpPr/>
          <p:nvPr/>
        </p:nvGrpSpPr>
        <p:grpSpPr>
          <a:xfrm>
            <a:off x="3015795" y="1583575"/>
            <a:ext cx="1143000" cy="1019070"/>
            <a:chOff x="1143000" y="3857730"/>
            <a:chExt cx="1143000" cy="1019070"/>
          </a:xfrm>
        </p:grpSpPr>
        <p:sp>
          <p:nvSpPr>
            <p:cNvPr id="24" name="メモ 2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5" name="テキスト ボックス 4">
            <a:extLst>
              <a:ext uri="{FF2B5EF4-FFF2-40B4-BE49-F238E27FC236}">
                <a16:creationId xmlns:a16="http://schemas.microsoft.com/office/drawing/2014/main" id="{981F9C1C-0684-9E39-87BF-16B4F3233BCD}"/>
              </a:ext>
            </a:extLst>
          </p:cNvPr>
          <p:cNvSpPr txBox="1"/>
          <p:nvPr/>
        </p:nvSpPr>
        <p:spPr>
          <a:xfrm>
            <a:off x="5167312" y="2500724"/>
            <a:ext cx="3429000" cy="954107"/>
          </a:xfrm>
          <a:prstGeom prst="rect">
            <a:avLst/>
          </a:prstGeom>
          <a:noFill/>
          <a:ln>
            <a:solidFill>
              <a:schemeClr val="tx1"/>
            </a:solid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endParaRPr kumimoji="1" lang="ja-JP" altLang="en-US" dirty="0"/>
          </a:p>
        </p:txBody>
      </p:sp>
      <p:sp>
        <p:nvSpPr>
          <p:cNvPr id="9" name="テキスト ボックス 8">
            <a:extLst>
              <a:ext uri="{FF2B5EF4-FFF2-40B4-BE49-F238E27FC236}">
                <a16:creationId xmlns:a16="http://schemas.microsoft.com/office/drawing/2014/main" id="{C5E63288-C2B5-3F7C-4DAC-E1BBCBCCA3A9}"/>
              </a:ext>
            </a:extLst>
          </p:cNvPr>
          <p:cNvSpPr txBox="1"/>
          <p:nvPr/>
        </p:nvSpPr>
        <p:spPr>
          <a:xfrm>
            <a:off x="498283" y="4955622"/>
            <a:ext cx="3429000" cy="523220"/>
          </a:xfrm>
          <a:prstGeom prst="rect">
            <a:avLst/>
          </a:prstGeom>
          <a:noFill/>
          <a:ln>
            <a:no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p:txBody>
      </p:sp>
      <p:sp>
        <p:nvSpPr>
          <p:cNvPr id="14" name="テキスト ボックス 13">
            <a:extLst>
              <a:ext uri="{FF2B5EF4-FFF2-40B4-BE49-F238E27FC236}">
                <a16:creationId xmlns:a16="http://schemas.microsoft.com/office/drawing/2014/main" id="{A7F876BE-C738-E560-E91E-699EBCEB0E70}"/>
              </a:ext>
            </a:extLst>
          </p:cNvPr>
          <p:cNvSpPr txBox="1"/>
          <p:nvPr/>
        </p:nvSpPr>
        <p:spPr>
          <a:xfrm>
            <a:off x="3093586" y="4084464"/>
            <a:ext cx="3429000" cy="523220"/>
          </a:xfrm>
          <a:prstGeom prst="rect">
            <a:avLst/>
          </a:prstGeom>
          <a:noFill/>
          <a:ln>
            <a:noFill/>
          </a:ln>
        </p:spPr>
        <p:txBody>
          <a:bodyPr wrap="square" rtlCol="0">
            <a:spAutoFit/>
          </a:bodyPr>
          <a:lstStyle/>
          <a:p>
            <a:pPr algn="l"/>
            <a:r>
              <a:rPr lang="en-US" altLang="ja-JP" sz="2800" dirty="0"/>
              <a:t>print(</a:t>
            </a:r>
            <a:r>
              <a:rPr lang="en-US" altLang="ja-JP" sz="2800" dirty="0" err="1"/>
              <a:t>i</a:t>
            </a:r>
            <a:r>
              <a:rPr lang="en-US" altLang="ja-JP" sz="2800" dirty="0"/>
              <a:t>)</a:t>
            </a:r>
            <a:endParaRPr kumimoji="1" lang="en-US" altLang="ja-JP" sz="2800" dirty="0"/>
          </a:p>
        </p:txBody>
      </p:sp>
    </p:spTree>
    <p:extLst>
      <p:ext uri="{BB962C8B-B14F-4D97-AF65-F5344CB8AC3E}">
        <p14:creationId xmlns:p14="http://schemas.microsoft.com/office/powerpoint/2010/main" val="165796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11</a:t>
            </a:fld>
            <a:endParaRPr kumimoji="0" lang="en-US" altLang="ja-JP" sz="2800" dirty="0">
              <a:solidFill>
                <a:srgbClr val="000000"/>
              </a:solidFill>
            </a:endParaRPr>
          </a:p>
        </p:txBody>
      </p:sp>
      <p:sp>
        <p:nvSpPr>
          <p:cNvPr id="7171" name="Text Box 3"/>
          <p:cNvSpPr txBox="1">
            <a:spLocks noChangeArrowheads="1"/>
          </p:cNvSpPr>
          <p:nvPr/>
        </p:nvSpPr>
        <p:spPr bwMode="auto">
          <a:xfrm>
            <a:off x="2232401" y="318091"/>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latin typeface="メイリオ" panose="020B0604030504040204" pitchFamily="50" charset="-128"/>
                <a:ea typeface="メイリオ" panose="020B0604030504040204" pitchFamily="50" charset="-128"/>
              </a:rPr>
              <a:t>: 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までの合計を表示</a:t>
            </a:r>
            <a:endParaRPr lang="ja-JP" altLang="en-US" sz="1800" dirty="0">
              <a:solidFill>
                <a:srgbClr val="000000"/>
              </a:solidFill>
            </a:endParaRPr>
          </a:p>
        </p:txBody>
      </p:sp>
      <p:sp>
        <p:nvSpPr>
          <p:cNvPr id="9" name="テキスト ボックス 8"/>
          <p:cNvSpPr txBox="1"/>
          <p:nvPr/>
        </p:nvSpPr>
        <p:spPr>
          <a:xfrm>
            <a:off x="4257988" y="5098537"/>
            <a:ext cx="4455564" cy="769441"/>
          </a:xfrm>
          <a:prstGeom prst="rect">
            <a:avLst/>
          </a:prstGeom>
          <a:solidFill>
            <a:srgbClr val="FFFFCC"/>
          </a:solidFill>
          <a:ln>
            <a:solidFill>
              <a:schemeClr val="tx1"/>
            </a:solidFill>
          </a:ln>
        </p:spPr>
        <p:txBody>
          <a:bodyPr wrap="square" rtlCol="0">
            <a:spAutoFit/>
          </a:bodyPr>
          <a:lstStyle/>
          <a:p>
            <a:pPr algn="l"/>
            <a:r>
              <a:rPr kumimoji="1" lang="en-US" altLang="ja-JP" sz="2200" dirty="0">
                <a:latin typeface="メイリオ" panose="020B0604030504040204" pitchFamily="50" charset="-128"/>
                <a:ea typeface="メイリオ" panose="020B0604030504040204" pitchFamily="50" charset="-128"/>
              </a:rPr>
              <a:t>1,2,3,</a:t>
            </a:r>
            <a:r>
              <a:rPr kumimoji="1" lang="ja-JP" altLang="en-US" sz="2200" dirty="0">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,10</a:t>
            </a:r>
            <a:r>
              <a:rPr kumimoji="1" lang="ja-JP" altLang="en-US" sz="2200" dirty="0">
                <a:latin typeface="メイリオ" panose="020B0604030504040204" pitchFamily="50" charset="-128"/>
                <a:ea typeface="メイリオ" panose="020B0604030504040204" pitchFamily="50" charset="-128"/>
              </a:rPr>
              <a:t>までの数を表示して、最後にその合計を表示する。</a:t>
            </a:r>
          </a:p>
        </p:txBody>
      </p:sp>
      <p:sp>
        <p:nvSpPr>
          <p:cNvPr id="16" name="テキスト ボックス 15"/>
          <p:cNvSpPr txBox="1"/>
          <p:nvPr/>
        </p:nvSpPr>
        <p:spPr>
          <a:xfrm>
            <a:off x="385247" y="5359628"/>
            <a:ext cx="34290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solidFill>
                  <a:srgbClr val="FF0000"/>
                </a:solidFill>
                <a:latin typeface="メイリオ" panose="020B0604030504040204" pitchFamily="50" charset="-128"/>
                <a:ea typeface="メイリオ" panose="020B0604030504040204" pitchFamily="50" charset="-128"/>
              </a:rPr>
              <a:t>課題</a:t>
            </a:r>
            <a:r>
              <a:rPr kumimoji="1" lang="en-US" altLang="ja-JP" sz="2800" dirty="0">
                <a:solidFill>
                  <a:srgbClr val="FF0000"/>
                </a:solidFill>
                <a:latin typeface="メイリオ" panose="020B0604030504040204" pitchFamily="50" charset="-128"/>
                <a:ea typeface="メイリオ" panose="020B0604030504040204" pitchFamily="50" charset="-128"/>
              </a:rPr>
              <a:t>9</a:t>
            </a:r>
            <a:br>
              <a:rPr kumimoji="1" lang="en-US" altLang="ja-JP" sz="2800" dirty="0">
                <a:solidFill>
                  <a:srgbClr val="FF0000"/>
                </a:solidFill>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を流用して作る。</a:t>
            </a:r>
          </a:p>
        </p:txBody>
      </p:sp>
      <p:sp>
        <p:nvSpPr>
          <p:cNvPr id="17" name="四角形吹き出し 16"/>
          <p:cNvSpPr/>
          <p:nvPr/>
        </p:nvSpPr>
        <p:spPr bwMode="auto">
          <a:xfrm>
            <a:off x="398163" y="4184084"/>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92A653CD-CB59-48AE-2736-D3B9D9ACDB40}"/>
              </a:ext>
            </a:extLst>
          </p:cNvPr>
          <p:cNvSpPr txBox="1"/>
          <p:nvPr/>
        </p:nvSpPr>
        <p:spPr>
          <a:xfrm>
            <a:off x="340322" y="1015278"/>
            <a:ext cx="3429000" cy="2246769"/>
          </a:xfrm>
          <a:prstGeom prst="rect">
            <a:avLst/>
          </a:prstGeom>
          <a:noFill/>
          <a:ln>
            <a:solidFill>
              <a:schemeClr val="tx1"/>
            </a:solidFill>
          </a:ln>
        </p:spPr>
        <p:txBody>
          <a:bodyPr wrap="square" rtlCol="0">
            <a:spAutoFit/>
          </a:bodyPr>
          <a:lstStyle/>
          <a:p>
            <a:pPr algn="l"/>
            <a:r>
              <a:rPr kumimoji="1" lang="en-US" altLang="ja-JP" sz="2800" dirty="0"/>
              <a:t>s = 0</a:t>
            </a:r>
          </a:p>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r>
              <a:rPr kumimoji="1" lang="en-US" altLang="ja-JP" sz="2800" dirty="0"/>
              <a:t>print(s)</a:t>
            </a:r>
          </a:p>
        </p:txBody>
      </p:sp>
      <p:sp>
        <p:nvSpPr>
          <p:cNvPr id="5" name="テキスト ボックス 4">
            <a:extLst>
              <a:ext uri="{FF2B5EF4-FFF2-40B4-BE49-F238E27FC236}">
                <a16:creationId xmlns:a16="http://schemas.microsoft.com/office/drawing/2014/main" id="{A9098FF5-87F7-9559-3255-244861749CF4}"/>
              </a:ext>
            </a:extLst>
          </p:cNvPr>
          <p:cNvSpPr txBox="1"/>
          <p:nvPr/>
        </p:nvSpPr>
        <p:spPr>
          <a:xfrm>
            <a:off x="340322" y="281447"/>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10</a:t>
            </a:r>
            <a:endParaRPr kumimoji="1" lang="ja-JP" altLang="en-US" sz="2800" dirty="0">
              <a:solidFill>
                <a:schemeClr val="accent2"/>
              </a:solidFill>
            </a:endParaRPr>
          </a:p>
        </p:txBody>
      </p:sp>
      <p:grpSp>
        <p:nvGrpSpPr>
          <p:cNvPr id="8" name="グループ化 7">
            <a:extLst>
              <a:ext uri="{FF2B5EF4-FFF2-40B4-BE49-F238E27FC236}">
                <a16:creationId xmlns:a16="http://schemas.microsoft.com/office/drawing/2014/main" id="{2DB61D91-7F17-4993-CDF7-126D842075EE}"/>
              </a:ext>
            </a:extLst>
          </p:cNvPr>
          <p:cNvGrpSpPr/>
          <p:nvPr/>
        </p:nvGrpSpPr>
        <p:grpSpPr>
          <a:xfrm>
            <a:off x="2904370" y="4340558"/>
            <a:ext cx="1143000" cy="1019070"/>
            <a:chOff x="1143000" y="3857730"/>
            <a:chExt cx="1143000" cy="1019070"/>
          </a:xfrm>
        </p:grpSpPr>
        <p:sp>
          <p:nvSpPr>
            <p:cNvPr id="10" name="メモ 10">
              <a:extLst>
                <a:ext uri="{FF2B5EF4-FFF2-40B4-BE49-F238E27FC236}">
                  <a16:creationId xmlns:a16="http://schemas.microsoft.com/office/drawing/2014/main" id="{E7B8DBC8-5882-2977-2431-5CAC2C0116F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016B9343-0899-1774-348A-60D889B8AE9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13" name="図 12">
            <a:extLst>
              <a:ext uri="{FF2B5EF4-FFF2-40B4-BE49-F238E27FC236}">
                <a16:creationId xmlns:a16="http://schemas.microsoft.com/office/drawing/2014/main" id="{6640EADF-E7B5-ABA9-15DE-5ADDC77A5267}"/>
              </a:ext>
            </a:extLst>
          </p:cNvPr>
          <p:cNvPicPr>
            <a:picLocks noChangeAspect="1"/>
          </p:cNvPicPr>
          <p:nvPr/>
        </p:nvPicPr>
        <p:blipFill>
          <a:blip r:embed="rId2"/>
          <a:stretch>
            <a:fillRect/>
          </a:stretch>
        </p:blipFill>
        <p:spPr>
          <a:xfrm>
            <a:off x="4563533" y="1032247"/>
            <a:ext cx="3171282" cy="3689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32700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2800" smtClean="0"/>
              <a:pPr>
                <a:spcBef>
                  <a:spcPct val="0"/>
                </a:spcBef>
                <a:buFontTx/>
                <a:buNone/>
              </a:pPr>
              <a:t>12</a:t>
            </a:fld>
            <a:endParaRPr lang="en-US" altLang="ja-JP" sz="2800" dirty="0"/>
          </a:p>
        </p:txBody>
      </p:sp>
      <p:sp>
        <p:nvSpPr>
          <p:cNvPr id="4099" name="Rectangle 2"/>
          <p:cNvSpPr>
            <a:spLocks noGrp="1" noChangeArrowheads="1"/>
          </p:cNvSpPr>
          <p:nvPr>
            <p:ph type="ctrTitle"/>
          </p:nvPr>
        </p:nvSpPr>
        <p:spPr>
          <a:xfrm>
            <a:off x="304800" y="304800"/>
            <a:ext cx="7772400" cy="612775"/>
          </a:xfrm>
        </p:spPr>
        <p:txBody>
          <a:bodyPr/>
          <a:lstStyle/>
          <a:p>
            <a:pPr algn="l"/>
            <a:r>
              <a:rPr lang="ja-JP" altLang="en-US" sz="2800" dirty="0">
                <a:ea typeface="メイリオ" panose="020B0604030504040204" pitchFamily="50" charset="-128"/>
              </a:rPr>
              <a:t>プログラムの図式</a:t>
            </a:r>
          </a:p>
        </p:txBody>
      </p:sp>
      <p:sp>
        <p:nvSpPr>
          <p:cNvPr id="5" name="テキスト ボックス 4"/>
          <p:cNvSpPr txBox="1"/>
          <p:nvPr/>
        </p:nvSpPr>
        <p:spPr>
          <a:xfrm>
            <a:off x="533400" y="1066800"/>
            <a:ext cx="7924800" cy="461665"/>
          </a:xfrm>
          <a:prstGeom prst="rect">
            <a:avLst/>
          </a:prstGeom>
          <a:solidFill>
            <a:srgbClr val="FFFFCC"/>
          </a:solidFill>
          <a:ln>
            <a:solidFill>
              <a:schemeClr val="tx1"/>
            </a:solid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 1</a:t>
            </a:r>
            <a:r>
              <a:rPr lang="ja-JP" altLang="en-US" sz="2400" dirty="0">
                <a:latin typeface="メイリオ" panose="020B0604030504040204" pitchFamily="50" charset="-128"/>
                <a:ea typeface="メイリオ" panose="020B0604030504040204" pitchFamily="50" charset="-128"/>
              </a:rPr>
              <a:t>から</a:t>
            </a:r>
            <a:r>
              <a:rPr lang="en-US" altLang="ja-JP" sz="2400" dirty="0">
                <a:latin typeface="メイリオ" panose="020B0604030504040204" pitchFamily="50" charset="-128"/>
                <a:ea typeface="メイリオ" panose="020B0604030504040204" pitchFamily="50" charset="-128"/>
              </a:rPr>
              <a:t>10</a:t>
            </a:r>
            <a:r>
              <a:rPr lang="ja-JP" altLang="en-US" sz="2400" dirty="0" err="1">
                <a:latin typeface="メイリオ" panose="020B0604030504040204" pitchFamily="50" charset="-128"/>
                <a:ea typeface="メイリオ" panose="020B0604030504040204" pitchFamily="50" charset="-128"/>
              </a:rPr>
              <a:t>までの</a:t>
            </a:r>
            <a:r>
              <a:rPr lang="ja-JP" altLang="en-US" sz="2400" dirty="0">
                <a:latin typeface="メイリオ" panose="020B0604030504040204" pitchFamily="50" charset="-128"/>
                <a:ea typeface="メイリオ" panose="020B0604030504040204" pitchFamily="50" charset="-128"/>
              </a:rPr>
              <a:t>合計</a:t>
            </a:r>
            <a:r>
              <a:rPr kumimoji="1" lang="ja-JP" altLang="en-US" sz="2400" dirty="0">
                <a:latin typeface="メイリオ" panose="020B0604030504040204" pitchFamily="50" charset="-128"/>
                <a:ea typeface="メイリオ" panose="020B0604030504040204" pitchFamily="50" charset="-128"/>
              </a:rPr>
              <a:t>」は次のような図式になります。</a:t>
            </a:r>
          </a:p>
        </p:txBody>
      </p:sp>
      <p:grpSp>
        <p:nvGrpSpPr>
          <p:cNvPr id="33" name="グループ化 32"/>
          <p:cNvGrpSpPr/>
          <p:nvPr/>
        </p:nvGrpSpPr>
        <p:grpSpPr>
          <a:xfrm>
            <a:off x="289430" y="2649010"/>
            <a:ext cx="3276600" cy="2057400"/>
            <a:chOff x="2784366" y="1677618"/>
            <a:chExt cx="1893956" cy="1615828"/>
          </a:xfrm>
        </p:grpSpPr>
        <p:sp>
          <p:nvSpPr>
            <p:cNvPr id="35" name="テキスト ボックス 34"/>
            <p:cNvSpPr txBox="1"/>
            <p:nvPr/>
          </p:nvSpPr>
          <p:spPr>
            <a:xfrm>
              <a:off x="2784366" y="1677618"/>
              <a:ext cx="1482130" cy="1556303"/>
            </a:xfrm>
            <a:prstGeom prst="rect">
              <a:avLst/>
            </a:prstGeom>
            <a:noFill/>
            <a:ln w="12700">
              <a:solidFill>
                <a:schemeClr val="tx1"/>
              </a:solidFill>
            </a:ln>
          </p:spPr>
          <p:txBody>
            <a:bodyPr wrap="square" rtlCol="0">
              <a:spAutoFit/>
            </a:bodyPr>
            <a:lstStyle/>
            <a:p>
              <a:pPr algn="l"/>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[1,2,3…10]</a:t>
              </a:r>
            </a:p>
            <a:p>
              <a:pPr algn="l"/>
              <a:r>
                <a:rPr lang="ja-JP" altLang="en-US" dirty="0">
                  <a:latin typeface="メイリオ" panose="020B0604030504040204" pitchFamily="50" charset="-128"/>
                  <a:ea typeface="メイリオ" panose="020B0604030504040204" pitchFamily="50" charset="-128"/>
                </a:rPr>
                <a:t>繰り返す</a:t>
              </a:r>
              <a:endParaRPr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3" name="正方形/長方形 4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1215536" y="3392340"/>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1215536" y="3841682"/>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 = s + </a:t>
            </a:r>
            <a:r>
              <a:rPr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285387" y="4724400"/>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47" name="テキスト ボックス 46"/>
          <p:cNvSpPr txBox="1"/>
          <p:nvPr/>
        </p:nvSpPr>
        <p:spPr>
          <a:xfrm>
            <a:off x="285387" y="207212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19" name="角丸四角形 18"/>
          <p:cNvSpPr/>
          <p:nvPr/>
        </p:nvSpPr>
        <p:spPr bwMode="auto">
          <a:xfrm>
            <a:off x="4381948" y="39463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左右矢印 2"/>
          <p:cNvSpPr/>
          <p:nvPr/>
        </p:nvSpPr>
        <p:spPr bwMode="auto">
          <a:xfrm>
            <a:off x="3251560" y="2332908"/>
            <a:ext cx="1449368" cy="463772"/>
          </a:xfrm>
          <a:prstGeom prst="lef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794EDBAB-AE8B-C808-E4CD-905F78D1BE34}"/>
              </a:ext>
            </a:extLst>
          </p:cNvPr>
          <p:cNvSpPr txBox="1"/>
          <p:nvPr/>
        </p:nvSpPr>
        <p:spPr>
          <a:xfrm>
            <a:off x="4838700" y="1870099"/>
            <a:ext cx="3429000" cy="3108543"/>
          </a:xfrm>
          <a:prstGeom prst="rect">
            <a:avLst/>
          </a:prstGeom>
          <a:noFill/>
          <a:ln>
            <a:solidFill>
              <a:schemeClr val="tx1"/>
            </a:solidFill>
          </a:ln>
        </p:spPr>
        <p:txBody>
          <a:bodyPr wrap="square" rtlCol="0">
            <a:spAutoFit/>
          </a:bodyPr>
          <a:lstStyle/>
          <a:p>
            <a:pPr algn="l"/>
            <a:r>
              <a:rPr kumimoji="1" lang="en-US" altLang="ja-JP" sz="2800" dirty="0"/>
              <a:t>s = 0</a:t>
            </a:r>
          </a:p>
          <a:p>
            <a:pPr algn="l"/>
            <a:endParaRPr kumimoji="1" lang="en-US" altLang="ja-JP" sz="2800" dirty="0"/>
          </a:p>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endParaRPr kumimoji="1" lang="en-US" altLang="ja-JP" sz="2800" dirty="0"/>
          </a:p>
          <a:p>
            <a:pPr algn="l"/>
            <a:r>
              <a:rPr kumimoji="1" lang="en-US" altLang="ja-JP" sz="2800" dirty="0"/>
              <a:t>print(s)</a:t>
            </a:r>
          </a:p>
        </p:txBody>
      </p:sp>
      <p:sp>
        <p:nvSpPr>
          <p:cNvPr id="7" name="正方形/長方形 6">
            <a:extLst>
              <a:ext uri="{FF2B5EF4-FFF2-40B4-BE49-F238E27FC236}">
                <a16:creationId xmlns:a16="http://schemas.microsoft.com/office/drawing/2014/main" id="{37FABF38-F9BE-7456-32FB-3704FAC4CF90}"/>
              </a:ext>
            </a:extLst>
          </p:cNvPr>
          <p:cNvSpPr/>
          <p:nvPr/>
        </p:nvSpPr>
        <p:spPr>
          <a:xfrm>
            <a:off x="4908417" y="3312331"/>
            <a:ext cx="372991" cy="726270"/>
          </a:xfrm>
          <a:prstGeom prst="rect">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D67139EE-AC01-ABBD-3BAB-87B6B99E96BD}"/>
              </a:ext>
            </a:extLst>
          </p:cNvPr>
          <p:cNvCxnSpPr>
            <a:cxnSpLocks/>
          </p:cNvCxnSpPr>
          <p:nvPr/>
        </p:nvCxnSpPr>
        <p:spPr>
          <a:xfrm flipV="1">
            <a:off x="4164231" y="4061321"/>
            <a:ext cx="864969" cy="15031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1C150513-0875-D00D-7B2A-6354090CD062}"/>
              </a:ext>
            </a:extLst>
          </p:cNvPr>
          <p:cNvSpPr txBox="1"/>
          <p:nvPr/>
        </p:nvSpPr>
        <p:spPr>
          <a:xfrm>
            <a:off x="3482810" y="5711582"/>
            <a:ext cx="3097279" cy="923330"/>
          </a:xfrm>
          <a:prstGeom prst="rect">
            <a:avLst/>
          </a:prstGeom>
          <a:noFill/>
        </p:spPr>
        <p:txBody>
          <a:bodyPr wrap="square">
            <a:spAutoFit/>
          </a:bodyPr>
          <a:lstStyle/>
          <a:p>
            <a:pPr algn="l"/>
            <a:r>
              <a:rPr lang="ja-JP" altLang="en-US" dirty="0">
                <a:latin typeface="メイリオ" panose="020B0604030504040204" pitchFamily="50" charset="-128"/>
                <a:ea typeface="メイリオ" panose="020B0604030504040204" pitchFamily="50" charset="-128"/>
              </a:rPr>
              <a:t>字下げしていることで、</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for</a:t>
            </a:r>
            <a:r>
              <a:rPr lang="ja-JP" altLang="en-US" dirty="0">
                <a:latin typeface="メイリオ" panose="020B0604030504040204" pitchFamily="50" charset="-128"/>
                <a:ea typeface="メイリオ" panose="020B0604030504040204" pitchFamily="50" charset="-128"/>
              </a:rPr>
              <a:t>命令の中で、この二つの命令が繰り返される。</a:t>
            </a:r>
          </a:p>
        </p:txBody>
      </p:sp>
    </p:spTree>
    <p:extLst>
      <p:ext uri="{BB962C8B-B14F-4D97-AF65-F5344CB8AC3E}">
        <p14:creationId xmlns:p14="http://schemas.microsoft.com/office/powerpoint/2010/main" val="1312119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13</a:t>
            </a:fld>
            <a:endParaRPr kumimoji="0" lang="en-US" altLang="ja-JP" sz="2800" dirty="0">
              <a:solidFill>
                <a:srgbClr val="000000"/>
              </a:solidFill>
            </a:endParaRPr>
          </a:p>
        </p:txBody>
      </p:sp>
      <p:sp>
        <p:nvSpPr>
          <p:cNvPr id="7171" name="Text Box 3"/>
          <p:cNvSpPr txBox="1">
            <a:spLocks noChangeArrowheads="1"/>
          </p:cNvSpPr>
          <p:nvPr/>
        </p:nvSpPr>
        <p:spPr bwMode="auto">
          <a:xfrm>
            <a:off x="2197371" y="248106"/>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開発</a:t>
            </a:r>
            <a:r>
              <a:rPr lang="en-US" altLang="ja-JP" sz="2800" dirty="0">
                <a:latin typeface="メイリオ" panose="020B0604030504040204" pitchFamily="50" charset="-128"/>
                <a:ea typeface="メイリオ" panose="020B0604030504040204" pitchFamily="50" charset="-128"/>
              </a:rPr>
              <a:t>4: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未満までの偶数の合計</a:t>
            </a:r>
            <a:endParaRPr lang="ja-JP" altLang="en-US" sz="1800" dirty="0"/>
          </a:p>
        </p:txBody>
      </p:sp>
      <p:pic>
        <p:nvPicPr>
          <p:cNvPr id="34" name="Picture 21" descr="A21_Seik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373" y="573005"/>
            <a:ext cx="1222660" cy="2642522"/>
          </a:xfrm>
          <a:prstGeom prst="rect">
            <a:avLst/>
          </a:prstGeom>
          <a:noFill/>
          <a:extLst>
            <a:ext uri="{909E8E84-426E-40DD-AFC4-6F175D3DCCD1}">
              <a14:hiddenFill xmlns:a14="http://schemas.microsoft.com/office/drawing/2010/main">
                <a:solidFill>
                  <a:srgbClr val="FFFFFF"/>
                </a:solidFill>
              </a14:hiddenFill>
            </a:ext>
          </a:extLst>
        </p:spPr>
      </p:pic>
      <p:sp>
        <p:nvSpPr>
          <p:cNvPr id="35" name="Text Box 52"/>
          <p:cNvSpPr txBox="1">
            <a:spLocks noChangeArrowheads="1"/>
          </p:cNvSpPr>
          <p:nvPr/>
        </p:nvSpPr>
        <p:spPr bwMode="auto">
          <a:xfrm>
            <a:off x="368571" y="771326"/>
            <a:ext cx="5638800" cy="161582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の値を入力して、</a:t>
            </a:r>
            <a:r>
              <a:rPr lang="en-US" altLang="ja-JP" sz="2200" dirty="0">
                <a:latin typeface="メイリオ" panose="020B0604030504040204" pitchFamily="50" charset="-128"/>
                <a:ea typeface="メイリオ" panose="020B0604030504040204" pitchFamily="50" charset="-128"/>
              </a:rPr>
              <a:t>2</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未満偶数の合計を求めるプログラムを作成してください。</a:t>
            </a:r>
            <a:endParaRPr lang="en-US" altLang="ja-JP" sz="2200" dirty="0">
              <a:latin typeface="メイリオ" panose="020B0604030504040204" pitchFamily="50" charset="-128"/>
              <a:ea typeface="メイリオ" panose="020B0604030504040204" pitchFamily="50" charset="-128"/>
            </a:endParaRPr>
          </a:p>
          <a:p>
            <a:pPr algn="l">
              <a:spcBef>
                <a:spcPct val="50000"/>
              </a:spcBef>
              <a:buNone/>
            </a:pPr>
            <a:r>
              <a:rPr lang="ja-JP" altLang="en-US" sz="2200" dirty="0">
                <a:latin typeface="メイリオ" panose="020B0604030504040204" pitchFamily="50" charset="-128"/>
                <a:ea typeface="メイリオ" panose="020B0604030504040204" pitchFamily="50" charset="-128"/>
              </a:rPr>
              <a:t>例</a:t>
            </a:r>
            <a:r>
              <a:rPr lang="en-US" altLang="ja-JP" sz="2200" dirty="0">
                <a:latin typeface="メイリオ" panose="020B0604030504040204" pitchFamily="50" charset="-128"/>
                <a:ea typeface="メイリオ" panose="020B0604030504040204" pitchFamily="50" charset="-128"/>
              </a:rPr>
              <a:t>: x = 7</a:t>
            </a:r>
            <a:r>
              <a:rPr lang="ja-JP" altLang="en-US" sz="2200" dirty="0">
                <a:latin typeface="メイリオ" panose="020B0604030504040204" pitchFamily="50" charset="-128"/>
                <a:ea typeface="メイリオ" panose="020B0604030504040204" pitchFamily="50" charset="-128"/>
              </a:rPr>
              <a:t>の場合、 </a:t>
            </a:r>
            <a:r>
              <a:rPr lang="en-US" altLang="ja-JP" sz="2200" dirty="0">
                <a:latin typeface="メイリオ" panose="020B0604030504040204" pitchFamily="50" charset="-128"/>
                <a:ea typeface="メイリオ" panose="020B0604030504040204" pitchFamily="50" charset="-128"/>
              </a:rPr>
              <a:t>2+4+6</a:t>
            </a:r>
            <a:br>
              <a:rPr lang="en-US" altLang="ja-JP"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x = 12</a:t>
            </a:r>
            <a:r>
              <a:rPr lang="ja-JP" altLang="en-US" sz="2200" dirty="0">
                <a:latin typeface="メイリオ" panose="020B0604030504040204" pitchFamily="50" charset="-128"/>
                <a:ea typeface="メイリオ" panose="020B0604030504040204" pitchFamily="50" charset="-128"/>
              </a:rPr>
              <a:t>の場合、 </a:t>
            </a:r>
            <a:r>
              <a:rPr lang="en-US" altLang="ja-JP" sz="2200" dirty="0">
                <a:latin typeface="メイリオ" panose="020B0604030504040204" pitchFamily="50" charset="-128"/>
                <a:ea typeface="メイリオ" panose="020B0604030504040204" pitchFamily="50" charset="-128"/>
              </a:rPr>
              <a:t>2+4+6+8+10</a:t>
            </a:r>
            <a:endParaRPr lang="ja-JP" altLang="en-US" sz="22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13977" y="3169744"/>
            <a:ext cx="8628683" cy="3508653"/>
          </a:xfrm>
          <a:prstGeom prst="rect">
            <a:avLst/>
          </a:prstGeom>
          <a:noFill/>
        </p:spPr>
        <p:txBody>
          <a:bodyPr wrap="square" rtlCol="0">
            <a:spAutoFit/>
          </a:bodyPr>
          <a:lstStyle/>
          <a:p>
            <a:pPr algn="l">
              <a:lnSpc>
                <a:spcPts val="3000"/>
              </a:lnSpc>
            </a:pPr>
            <a:r>
              <a:rPr lang="ja-JP" altLang="en-US" sz="24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err="1">
                <a:latin typeface="メイリオ" panose="020B0604030504040204" pitchFamily="50" charset="-128"/>
                <a:ea typeface="メイリオ" panose="020B0604030504040204" pitchFamily="50" charset="-128"/>
              </a:rPr>
              <a:t>までの</a:t>
            </a:r>
            <a:r>
              <a:rPr lang="ja-JP" altLang="en-US" sz="2800" dirty="0">
                <a:latin typeface="メイリオ" panose="020B0604030504040204" pitchFamily="50" charset="-128"/>
                <a:ea typeface="メイリオ" panose="020B0604030504040204" pitchFamily="50" charset="-128"/>
              </a:rPr>
              <a:t>合計」のプログラムを流用してして作る。</a:t>
            </a:r>
          </a:p>
          <a:p>
            <a:pPr algn="l">
              <a:lnSpc>
                <a:spcPts val="3000"/>
              </a:lnSpc>
            </a:pPr>
            <a:r>
              <a:rPr lang="ja-JP" altLang="en-US" sz="2800" dirty="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1: </a:t>
            </a:r>
            <a:r>
              <a:rPr lang="ja-JP" altLang="en-US" sz="2800" dirty="0">
                <a:solidFill>
                  <a:srgbClr val="FF0000"/>
                </a:solidFill>
                <a:latin typeface="メイリオ" panose="020B0604030504040204" pitchFamily="50" charset="-128"/>
                <a:ea typeface="メイリオ" panose="020B0604030504040204" pitchFamily="50" charset="-128"/>
              </a:rPr>
              <a:t>次のスライド</a:t>
            </a:r>
          </a:p>
          <a:p>
            <a:pPr algn="l">
              <a:lnSpc>
                <a:spcPts val="3000"/>
              </a:lnSpc>
            </a:pPr>
            <a:r>
              <a:rPr lang="ja-JP" altLang="en-US" sz="2800" dirty="0">
                <a:latin typeface="メイリオ" panose="020B0604030504040204" pitchFamily="50" charset="-128"/>
                <a:ea typeface="メイリオ" panose="020B0604030504040204" pitchFamily="50" charset="-128"/>
              </a:rPr>
              <a:t>　まず、</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未満の偶数の合計を求めるプログラムを作ります。一か所だけ変更します。</a:t>
            </a:r>
          </a:p>
          <a:p>
            <a:pPr algn="l">
              <a:lnSpc>
                <a:spcPts val="3000"/>
              </a:lnSpc>
            </a:pPr>
            <a:r>
              <a:rPr lang="ja-JP" altLang="en-US" sz="2800" dirty="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2: </a:t>
            </a:r>
            <a:r>
              <a:rPr lang="ja-JP" altLang="en-US" sz="2800" dirty="0" err="1">
                <a:solidFill>
                  <a:srgbClr val="FF0000"/>
                </a:solidFill>
                <a:latin typeface="メイリオ" panose="020B0604030504040204" pitchFamily="50" charset="-128"/>
                <a:ea typeface="メイリオ" panose="020B0604030504040204" pitchFamily="50" charset="-128"/>
              </a:rPr>
              <a:t>次の次の</a:t>
            </a:r>
            <a:r>
              <a:rPr lang="ja-JP" altLang="en-US" sz="2800" dirty="0">
                <a:solidFill>
                  <a:srgbClr val="FF0000"/>
                </a:solidFill>
                <a:latin typeface="メイリオ" panose="020B0604030504040204" pitchFamily="50" charset="-128"/>
                <a:ea typeface="メイリオ" panose="020B0604030504040204" pitchFamily="50" charset="-128"/>
              </a:rPr>
              <a:t>スライド</a:t>
            </a:r>
          </a:p>
          <a:p>
            <a:pPr algn="l">
              <a:lnSpc>
                <a:spcPts val="3000"/>
              </a:lnSpc>
            </a:pPr>
            <a:r>
              <a:rPr lang="ja-JP" altLang="en-US" sz="2800" dirty="0">
                <a:latin typeface="メイリオ" panose="020B0604030504040204" pitchFamily="50" charset="-128"/>
                <a:ea typeface="メイリオ" panose="020B0604030504040204" pitchFamily="50" charset="-128"/>
              </a:rPr>
              <a:t>　次に、</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を入力して、</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未満の合計を求めるプログラムを作ると楽かもしれません。</a:t>
            </a:r>
          </a:p>
          <a:p>
            <a:pPr algn="l"/>
            <a:r>
              <a:rPr kumimoji="1" lang="ja-JP" altLang="en-US" sz="2200" dirty="0">
                <a:latin typeface="メイリオ" panose="020B0604030504040204" pitchFamily="50" charset="-128"/>
                <a:ea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endParaRPr>
          </a:p>
        </p:txBody>
      </p:sp>
      <p:sp>
        <p:nvSpPr>
          <p:cNvPr id="8" name="下矢印 7"/>
          <p:cNvSpPr/>
          <p:nvPr/>
        </p:nvSpPr>
        <p:spPr bwMode="auto">
          <a:xfrm>
            <a:off x="5549064" y="608667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下矢印 2"/>
          <p:cNvSpPr/>
          <p:nvPr/>
        </p:nvSpPr>
        <p:spPr bwMode="auto">
          <a:xfrm>
            <a:off x="574763" y="2503970"/>
            <a:ext cx="381000" cy="57954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991997" y="2434736"/>
            <a:ext cx="6553200" cy="707886"/>
          </a:xfrm>
          <a:prstGeom prst="rect">
            <a:avLst/>
          </a:prstGeom>
          <a:noFill/>
        </p:spPr>
        <p:txBody>
          <a:bodyPr wrap="square" rtlCol="0">
            <a:spAutoFit/>
          </a:bodyPr>
          <a:lstStyle/>
          <a:p>
            <a:pPr algn="l"/>
            <a:r>
              <a:rPr lang="ja-JP" altLang="en-US" sz="4000" dirty="0">
                <a:solidFill>
                  <a:srgbClr val="FF0000"/>
                </a:solidFill>
              </a:rPr>
              <a:t>重要</a:t>
            </a:r>
            <a:r>
              <a:rPr lang="en-US" altLang="ja-JP" sz="4000" dirty="0">
                <a:solidFill>
                  <a:srgbClr val="FF0000"/>
                </a:solidFill>
              </a:rPr>
              <a:t>!</a:t>
            </a:r>
            <a:r>
              <a:rPr lang="ja-JP" altLang="en-US" sz="4000" dirty="0">
                <a:solidFill>
                  <a:srgbClr val="FF0000"/>
                </a:solidFill>
              </a:rPr>
              <a:t> 下記の順番で作って</a:t>
            </a:r>
            <a:r>
              <a:rPr lang="en-US" altLang="ja-JP" sz="4000" dirty="0">
                <a:solidFill>
                  <a:srgbClr val="FF0000"/>
                </a:solidFill>
              </a:rPr>
              <a:t>!!</a:t>
            </a:r>
            <a:endParaRPr kumimoji="1" lang="ja-JP" altLang="en-US" sz="4000" dirty="0">
              <a:solidFill>
                <a:srgbClr val="FF0000"/>
              </a:solidFill>
            </a:endParaRPr>
          </a:p>
        </p:txBody>
      </p:sp>
      <p:sp>
        <p:nvSpPr>
          <p:cNvPr id="11" name="角丸四角形 10"/>
          <p:cNvSpPr/>
          <p:nvPr/>
        </p:nvSpPr>
        <p:spPr bwMode="auto">
          <a:xfrm>
            <a:off x="6279686" y="111194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289B079C-F6F7-EE8B-C7CF-8C4CD92C95F8}"/>
              </a:ext>
            </a:extLst>
          </p:cNvPr>
          <p:cNvSpPr txBox="1"/>
          <p:nvPr/>
        </p:nvSpPr>
        <p:spPr>
          <a:xfrm>
            <a:off x="363416" y="200523"/>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11</a:t>
            </a:r>
            <a:endParaRPr kumimoji="1" lang="ja-JP" altLang="en-US" sz="2800" dirty="0">
              <a:solidFill>
                <a:schemeClr val="accent2"/>
              </a:solidFill>
            </a:endParaRPr>
          </a:p>
        </p:txBody>
      </p:sp>
    </p:spTree>
    <p:extLst>
      <p:ext uri="{BB962C8B-B14F-4D97-AF65-F5344CB8AC3E}">
        <p14:creationId xmlns:p14="http://schemas.microsoft.com/office/powerpoint/2010/main" val="2584438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14</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実行例</a:t>
            </a:r>
            <a:endParaRPr lang="ja-JP" altLang="en-US" sz="1800" dirty="0"/>
          </a:p>
        </p:txBody>
      </p:sp>
      <p:sp>
        <p:nvSpPr>
          <p:cNvPr id="34" name="下矢印 33"/>
          <p:cNvSpPr/>
          <p:nvPr/>
        </p:nvSpPr>
        <p:spPr bwMode="auto">
          <a:xfrm>
            <a:off x="5512960" y="62732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6" name="図 5">
            <a:extLst>
              <a:ext uri="{FF2B5EF4-FFF2-40B4-BE49-F238E27FC236}">
                <a16:creationId xmlns:a16="http://schemas.microsoft.com/office/drawing/2014/main" id="{96633DAA-1B3E-3915-21FA-A19E5A2C46E6}"/>
              </a:ext>
            </a:extLst>
          </p:cNvPr>
          <p:cNvPicPr>
            <a:picLocks noChangeAspect="1"/>
          </p:cNvPicPr>
          <p:nvPr/>
        </p:nvPicPr>
        <p:blipFill>
          <a:blip r:embed="rId2"/>
          <a:stretch>
            <a:fillRect/>
          </a:stretch>
        </p:blipFill>
        <p:spPr>
          <a:xfrm>
            <a:off x="838200" y="1143000"/>
            <a:ext cx="3200400" cy="4495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四角形: 角を丸くする 7">
            <a:extLst>
              <a:ext uri="{FF2B5EF4-FFF2-40B4-BE49-F238E27FC236}">
                <a16:creationId xmlns:a16="http://schemas.microsoft.com/office/drawing/2014/main" id="{DE6EF8D2-9499-89F4-42B8-8CC593256033}"/>
              </a:ext>
            </a:extLst>
          </p:cNvPr>
          <p:cNvSpPr/>
          <p:nvPr/>
        </p:nvSpPr>
        <p:spPr bwMode="auto">
          <a:xfrm>
            <a:off x="1295400" y="1676400"/>
            <a:ext cx="2521740" cy="737379"/>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F5EE500-A9EC-FF65-C98F-5CA3EC498458}"/>
              </a:ext>
            </a:extLst>
          </p:cNvPr>
          <p:cNvSpPr txBox="1"/>
          <p:nvPr/>
        </p:nvSpPr>
        <p:spPr>
          <a:xfrm>
            <a:off x="1066800" y="2971800"/>
            <a:ext cx="2750340" cy="1938992"/>
          </a:xfrm>
          <a:prstGeom prst="rect">
            <a:avLst/>
          </a:prstGeom>
          <a:noFill/>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10</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0</a:t>
            </a:r>
            <a:endParaRPr lang="ja-JP" altLang="en-US" sz="2000" dirty="0">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2</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4</a:t>
            </a:r>
            <a:endParaRPr lang="ja-JP" altLang="en-US" sz="2000" dirty="0">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8</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20</a:t>
            </a:r>
            <a:endParaRPr kumimoji="1" lang="ja-JP" altLang="en-US" sz="2000" dirty="0">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9F70DAB3-8051-8447-4C42-F5D56F672C7D}"/>
              </a:ext>
            </a:extLst>
          </p:cNvPr>
          <p:cNvSpPr/>
          <p:nvPr/>
        </p:nvSpPr>
        <p:spPr bwMode="auto">
          <a:xfrm>
            <a:off x="1066800" y="3048000"/>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CC5C521D-B9A9-0DFC-65E7-4C372FAAD745}"/>
              </a:ext>
            </a:extLst>
          </p:cNvPr>
          <p:cNvSpPr txBox="1"/>
          <p:nvPr/>
        </p:nvSpPr>
        <p:spPr>
          <a:xfrm>
            <a:off x="4436793" y="3301440"/>
            <a:ext cx="3819367" cy="1200329"/>
          </a:xfrm>
          <a:prstGeom prst="rect">
            <a:avLst/>
          </a:prstGeom>
          <a:noFill/>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と入力すると</a:t>
            </a:r>
          </a:p>
          <a:p>
            <a:pPr algn="l"/>
            <a:r>
              <a:rPr kumimoji="1" lang="en-US" altLang="ja-JP" sz="2400" dirty="0">
                <a:latin typeface="メイリオ" panose="020B0604030504040204" pitchFamily="50" charset="-128"/>
                <a:ea typeface="メイリオ" panose="020B0604030504040204" pitchFamily="50" charset="-128"/>
              </a:rPr>
              <a:t>0,2,4,8</a:t>
            </a:r>
            <a:r>
              <a:rPr kumimoji="1" lang="ja-JP" altLang="en-US" sz="2400" dirty="0">
                <a:latin typeface="メイリオ" panose="020B0604030504040204" pitchFamily="50" charset="-128"/>
                <a:ea typeface="メイリオ" panose="020B0604030504040204" pitchFamily="50" charset="-128"/>
              </a:rPr>
              <a:t>と表示して最後に合計の</a:t>
            </a:r>
            <a:r>
              <a:rPr kumimoji="1" lang="en-US" altLang="ja-JP" sz="2400" dirty="0">
                <a:latin typeface="メイリオ" panose="020B0604030504040204" pitchFamily="50" charset="-128"/>
                <a:ea typeface="メイリオ" panose="020B0604030504040204" pitchFamily="50" charset="-128"/>
              </a:rPr>
              <a:t>20</a:t>
            </a:r>
            <a:r>
              <a:rPr kumimoji="1" lang="ja-JP" altLang="en-US" sz="2400" dirty="0">
                <a:latin typeface="メイリオ" panose="020B0604030504040204" pitchFamily="50" charset="-128"/>
                <a:ea typeface="メイリオ" panose="020B0604030504040204" pitchFamily="50" charset="-128"/>
              </a:rPr>
              <a:t>を表示する</a:t>
            </a:r>
          </a:p>
        </p:txBody>
      </p:sp>
    </p:spTree>
    <p:extLst>
      <p:ext uri="{BB962C8B-B14F-4D97-AF65-F5344CB8AC3E}">
        <p14:creationId xmlns:p14="http://schemas.microsoft.com/office/powerpoint/2010/main" val="2916022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bwMode="auto">
          <a:xfrm>
            <a:off x="4756347" y="1126500"/>
            <a:ext cx="4084428" cy="4191000"/>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角丸四角形 6"/>
          <p:cNvSpPr/>
          <p:nvPr/>
        </p:nvSpPr>
        <p:spPr bwMode="auto">
          <a:xfrm>
            <a:off x="271208" y="1143000"/>
            <a:ext cx="3919792" cy="4191000"/>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15</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ヒント</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a:t>
            </a:r>
            <a:endParaRPr lang="ja-JP" altLang="en-US" sz="1800" dirty="0"/>
          </a:p>
        </p:txBody>
      </p:sp>
      <p:sp>
        <p:nvSpPr>
          <p:cNvPr id="5" name="テキスト ボックス 4"/>
          <p:cNvSpPr txBox="1"/>
          <p:nvPr/>
        </p:nvSpPr>
        <p:spPr>
          <a:xfrm>
            <a:off x="4606204" y="4662035"/>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sp>
        <p:nvSpPr>
          <p:cNvPr id="65" name="テキスト ボックス 64"/>
          <p:cNvSpPr txBox="1"/>
          <p:nvPr/>
        </p:nvSpPr>
        <p:spPr>
          <a:xfrm>
            <a:off x="206135" y="4682385"/>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の合計</a:t>
            </a:r>
            <a:endParaRPr kumimoji="1" lang="ja-JP" altLang="en-US" sz="2000" dirty="0"/>
          </a:p>
        </p:txBody>
      </p:sp>
      <p:grpSp>
        <p:nvGrpSpPr>
          <p:cNvPr id="66" name="グループ化 65"/>
          <p:cNvGrpSpPr/>
          <p:nvPr/>
        </p:nvGrpSpPr>
        <p:grpSpPr>
          <a:xfrm>
            <a:off x="539972" y="1872933"/>
            <a:ext cx="3276600" cy="2057400"/>
            <a:chOff x="2784366" y="1677618"/>
            <a:chExt cx="1893956" cy="1615828"/>
          </a:xfrm>
        </p:grpSpPr>
        <p:sp>
          <p:nvSpPr>
            <p:cNvPr id="67" name="テキスト ボックス 66"/>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[1,2,3…10]</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テキスト ボックス 67"/>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9" name="正方形/長方形 68"/>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0" name="テキスト ボックス 69"/>
          <p:cNvSpPr txBox="1"/>
          <p:nvPr/>
        </p:nvSpPr>
        <p:spPr>
          <a:xfrm>
            <a:off x="1466078" y="2616263"/>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p>
        </p:txBody>
      </p:sp>
      <p:sp>
        <p:nvSpPr>
          <p:cNvPr id="71" name="テキスト ボックス 70"/>
          <p:cNvSpPr txBox="1"/>
          <p:nvPr/>
        </p:nvSpPr>
        <p:spPr>
          <a:xfrm>
            <a:off x="1466078" y="306560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535983" y="4068138"/>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535983" y="131050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74" name="グループ化 73"/>
          <p:cNvGrpSpPr/>
          <p:nvPr/>
        </p:nvGrpSpPr>
        <p:grpSpPr>
          <a:xfrm>
            <a:off x="5233825" y="1888104"/>
            <a:ext cx="3276600" cy="2057400"/>
            <a:chOff x="2784366" y="1677618"/>
            <a:chExt cx="1893956" cy="1615828"/>
          </a:xfrm>
        </p:grpSpPr>
        <p:sp>
          <p:nvSpPr>
            <p:cNvPr id="75" name="テキスト ボックス 74"/>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[2,4,6,8]</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6159931" y="2631434"/>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6159931" y="308077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29836" y="4083309"/>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29836" y="132567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83" name="グループ化 82"/>
          <p:cNvGrpSpPr/>
          <p:nvPr/>
        </p:nvGrpSpPr>
        <p:grpSpPr>
          <a:xfrm>
            <a:off x="1250536" y="5478609"/>
            <a:ext cx="1143000" cy="1019070"/>
            <a:chOff x="1143000" y="3857730"/>
            <a:chExt cx="1143000" cy="1019070"/>
          </a:xfrm>
        </p:grpSpPr>
        <p:sp>
          <p:nvSpPr>
            <p:cNvPr id="84" name="メモ 8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6" name="テキスト ボックス 85"/>
          <p:cNvSpPr txBox="1"/>
          <p:nvPr/>
        </p:nvSpPr>
        <p:spPr>
          <a:xfrm>
            <a:off x="2607596" y="5462598"/>
            <a:ext cx="4936204" cy="830997"/>
          </a:xfrm>
          <a:prstGeom prst="rect">
            <a:avLst/>
          </a:prstGeom>
          <a:noFill/>
        </p:spPr>
        <p:txBody>
          <a:bodyPr wrap="square" rtlCol="0">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2, 4, 6,</a:t>
            </a:r>
            <a:r>
              <a:rPr lang="ja-JP" altLang="en-US" sz="2400" dirty="0">
                <a:solidFill>
                  <a:srgbClr val="FF0000"/>
                </a:solidFill>
                <a:latin typeface="メイリオ" panose="020B0604030504040204" pitchFamily="50" charset="-128"/>
                <a:ea typeface="メイリオ" panose="020B0604030504040204" pitchFamily="50" charset="-128"/>
              </a:rPr>
              <a:t>・・・となるように</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部品</a:t>
            </a:r>
            <a:r>
              <a:rPr lang="en-US" altLang="ja-JP" sz="2400" dirty="0">
                <a:solidFill>
                  <a:srgbClr val="FF0000"/>
                </a:solidFill>
                <a:latin typeface="メイリオ" panose="020B0604030504040204" pitchFamily="50" charset="-128"/>
                <a:ea typeface="メイリオ" panose="020B0604030504040204" pitchFamily="50" charset="-128"/>
              </a:rPr>
              <a:t>08</a:t>
            </a:r>
            <a:r>
              <a:rPr lang="ja-JP" altLang="en-US" sz="2400" dirty="0">
                <a:solidFill>
                  <a:srgbClr val="FF0000"/>
                </a:solidFill>
                <a:latin typeface="メイリオ" panose="020B0604030504040204" pitchFamily="50" charset="-128"/>
                <a:ea typeface="メイリオ" panose="020B0604030504040204" pitchFamily="50" charset="-128"/>
              </a:rPr>
              <a:t>を少し変更して使います</a:t>
            </a:r>
            <a:r>
              <a:rPr lang="ja-JP" altLang="en-US" sz="2400" dirty="0">
                <a:latin typeface="メイリオ" panose="020B0604030504040204" pitchFamily="50" charset="-128"/>
                <a:ea typeface="メイリオ" panose="020B0604030504040204" pitchFamily="50" charset="-128"/>
              </a:rPr>
              <a:t>。</a:t>
            </a:r>
            <a:endParaRPr kumimoji="1" lang="ja-JP" altLang="en-US" sz="2400" dirty="0"/>
          </a:p>
        </p:txBody>
      </p:sp>
      <p:sp>
        <p:nvSpPr>
          <p:cNvPr id="2" name="楕円 1"/>
          <p:cNvSpPr/>
          <p:nvPr/>
        </p:nvSpPr>
        <p:spPr bwMode="auto">
          <a:xfrm>
            <a:off x="756213" y="1695007"/>
            <a:ext cx="2063187"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楕円 34"/>
          <p:cNvSpPr/>
          <p:nvPr/>
        </p:nvSpPr>
        <p:spPr bwMode="auto">
          <a:xfrm>
            <a:off x="5641045" y="1705965"/>
            <a:ext cx="190275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p:cNvSpPr txBox="1"/>
          <p:nvPr/>
        </p:nvSpPr>
        <p:spPr>
          <a:xfrm>
            <a:off x="3304825" y="1012524"/>
            <a:ext cx="1770873" cy="769441"/>
          </a:xfrm>
          <a:prstGeom prst="rect">
            <a:avLst/>
          </a:prstGeom>
          <a:solidFill>
            <a:schemeClr val="bg1"/>
          </a:solidFill>
          <a:ln>
            <a:solidFill>
              <a:schemeClr val="tx1"/>
            </a:solidFill>
            <a:prstDash val="dash"/>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ここの違いを</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考える</a:t>
            </a:r>
            <a:r>
              <a:rPr lang="ja-JP" altLang="en-US" sz="2400" dirty="0">
                <a:solidFill>
                  <a:srgbClr val="FF0000"/>
                </a:solidFill>
                <a:latin typeface="メイリオ" panose="020B0604030504040204" pitchFamily="50" charset="-128"/>
                <a:ea typeface="メイリオ" panose="020B0604030504040204" pitchFamily="50" charset="-128"/>
              </a:rPr>
              <a:t>。</a:t>
            </a:r>
            <a:endParaRPr kumimoji="1" lang="ja-JP" altLang="en-US" sz="2400" dirty="0"/>
          </a:p>
        </p:txBody>
      </p:sp>
      <p:cxnSp>
        <p:nvCxnSpPr>
          <p:cNvPr id="4" name="直線矢印コネクタ 3"/>
          <p:cNvCxnSpPr>
            <a:cxnSpLocks/>
            <a:stCxn id="37" idx="1"/>
            <a:endCxn id="2" idx="7"/>
          </p:cNvCxnSpPr>
          <p:nvPr/>
        </p:nvCxnSpPr>
        <p:spPr bwMode="auto">
          <a:xfrm flipH="1">
            <a:off x="2517253" y="1397245"/>
            <a:ext cx="787572" cy="43267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線矢印コネクタ 39"/>
          <p:cNvCxnSpPr>
            <a:cxnSpLocks/>
            <a:endCxn id="35" idx="1"/>
          </p:cNvCxnSpPr>
          <p:nvPr/>
        </p:nvCxnSpPr>
        <p:spPr bwMode="auto">
          <a:xfrm>
            <a:off x="5112916" y="1398396"/>
            <a:ext cx="806781" cy="442484"/>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下矢印 33"/>
          <p:cNvSpPr/>
          <p:nvPr/>
        </p:nvSpPr>
        <p:spPr bwMode="auto">
          <a:xfrm>
            <a:off x="5512960" y="62732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271628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bwMode="auto">
          <a:xfrm>
            <a:off x="4789914" y="1880037"/>
            <a:ext cx="4084428" cy="4567201"/>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角丸四角形 6"/>
          <p:cNvSpPr/>
          <p:nvPr/>
        </p:nvSpPr>
        <p:spPr bwMode="auto">
          <a:xfrm>
            <a:off x="304775" y="1906292"/>
            <a:ext cx="3919792" cy="4557446"/>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16</a:t>
            </a:fld>
            <a:endParaRPr kumimoji="0" lang="en-US" altLang="ja-JP" sz="2800" dirty="0">
              <a:solidFill>
                <a:srgbClr val="000000"/>
              </a:solidFill>
            </a:endParaRPr>
          </a:p>
        </p:txBody>
      </p:sp>
      <p:sp>
        <p:nvSpPr>
          <p:cNvPr id="7171" name="Text Box 3"/>
          <p:cNvSpPr txBox="1">
            <a:spLocks noChangeArrowheads="1"/>
          </p:cNvSpPr>
          <p:nvPr/>
        </p:nvSpPr>
        <p:spPr bwMode="auto">
          <a:xfrm>
            <a:off x="304775" y="34484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ヒント</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a:t>
            </a:r>
            <a:endParaRPr lang="ja-JP" altLang="en-US" sz="1800" dirty="0"/>
          </a:p>
        </p:txBody>
      </p:sp>
      <p:sp>
        <p:nvSpPr>
          <p:cNvPr id="5" name="テキスト ボックス 4"/>
          <p:cNvSpPr txBox="1"/>
          <p:nvPr/>
        </p:nvSpPr>
        <p:spPr>
          <a:xfrm>
            <a:off x="4595337" y="5935183"/>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grpSp>
        <p:nvGrpSpPr>
          <p:cNvPr id="74" name="グループ化 73"/>
          <p:cNvGrpSpPr/>
          <p:nvPr/>
        </p:nvGrpSpPr>
        <p:grpSpPr>
          <a:xfrm>
            <a:off x="5222958" y="3161252"/>
            <a:ext cx="3276600" cy="2057400"/>
            <a:chOff x="2784366" y="1677618"/>
            <a:chExt cx="1893956" cy="1615828"/>
          </a:xfrm>
        </p:grpSpPr>
        <p:sp>
          <p:nvSpPr>
            <p:cNvPr id="75" name="テキスト ボックス 74"/>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未満の偶数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6149064" y="3904582"/>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6149064" y="435392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18969" y="5356457"/>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18969" y="2598823"/>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35" name="楕円 34"/>
          <p:cNvSpPr/>
          <p:nvPr/>
        </p:nvSpPr>
        <p:spPr bwMode="auto">
          <a:xfrm>
            <a:off x="5216800" y="2979113"/>
            <a:ext cx="270797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F1C73FDD-0141-FBB6-7DF9-ECCF43EC4528}"/>
              </a:ext>
            </a:extLst>
          </p:cNvPr>
          <p:cNvSpPr txBox="1"/>
          <p:nvPr/>
        </p:nvSpPr>
        <p:spPr>
          <a:xfrm>
            <a:off x="262167" y="5918697"/>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grpSp>
        <p:nvGrpSpPr>
          <p:cNvPr id="8" name="グループ化 7">
            <a:extLst>
              <a:ext uri="{FF2B5EF4-FFF2-40B4-BE49-F238E27FC236}">
                <a16:creationId xmlns:a16="http://schemas.microsoft.com/office/drawing/2014/main" id="{38846920-ABFB-DABF-2C97-1CF6F69768F2}"/>
              </a:ext>
            </a:extLst>
          </p:cNvPr>
          <p:cNvGrpSpPr/>
          <p:nvPr/>
        </p:nvGrpSpPr>
        <p:grpSpPr>
          <a:xfrm>
            <a:off x="889788" y="3144766"/>
            <a:ext cx="3276600" cy="2057400"/>
            <a:chOff x="2784366" y="1677618"/>
            <a:chExt cx="1893956" cy="1615828"/>
          </a:xfrm>
        </p:grpSpPr>
        <p:sp>
          <p:nvSpPr>
            <p:cNvPr id="9" name="テキスト ボックス 8">
              <a:extLst>
                <a:ext uri="{FF2B5EF4-FFF2-40B4-BE49-F238E27FC236}">
                  <a16:creationId xmlns:a16="http://schemas.microsoft.com/office/drawing/2014/main" id="{2A9D9484-F970-CC6E-3D80-B30819A9F350}"/>
                </a:ext>
              </a:extLst>
            </p:cNvPr>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[2,4,6,8]</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31B9707A-AA7A-9DE4-E80D-9510F91FE1E9}"/>
                </a:ext>
              </a:extLst>
            </p:cNvPr>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90205022-894C-5E2A-AB39-AF4745F7F6E7}"/>
                </a:ext>
              </a:extLst>
            </p:cNvPr>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2" name="テキスト ボックス 11">
            <a:extLst>
              <a:ext uri="{FF2B5EF4-FFF2-40B4-BE49-F238E27FC236}">
                <a16:creationId xmlns:a16="http://schemas.microsoft.com/office/drawing/2014/main" id="{928501E4-219D-444C-08D1-2870A4F9E0E3}"/>
              </a:ext>
            </a:extLst>
          </p:cNvPr>
          <p:cNvSpPr txBox="1"/>
          <p:nvPr/>
        </p:nvSpPr>
        <p:spPr>
          <a:xfrm>
            <a:off x="1815894" y="3888096"/>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24FB3E56-EF6B-1AD3-E348-E55ADA243928}"/>
              </a:ext>
            </a:extLst>
          </p:cNvPr>
          <p:cNvSpPr txBox="1"/>
          <p:nvPr/>
        </p:nvSpPr>
        <p:spPr>
          <a:xfrm>
            <a:off x="1815894" y="4337438"/>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29D3F402-DB64-8D09-CB0D-E2279877A6A8}"/>
              </a:ext>
            </a:extLst>
          </p:cNvPr>
          <p:cNvSpPr txBox="1"/>
          <p:nvPr/>
        </p:nvSpPr>
        <p:spPr>
          <a:xfrm>
            <a:off x="885799" y="5339971"/>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4E0A6E51-9285-479D-7986-10854A126118}"/>
              </a:ext>
            </a:extLst>
          </p:cNvPr>
          <p:cNvSpPr txBox="1"/>
          <p:nvPr/>
        </p:nvSpPr>
        <p:spPr>
          <a:xfrm>
            <a:off x="885799" y="2582337"/>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16" name="楕円 15">
            <a:extLst>
              <a:ext uri="{FF2B5EF4-FFF2-40B4-BE49-F238E27FC236}">
                <a16:creationId xmlns:a16="http://schemas.microsoft.com/office/drawing/2014/main" id="{D60D6657-2A3F-BE8A-02FB-67CAD8DB10B5}"/>
              </a:ext>
            </a:extLst>
          </p:cNvPr>
          <p:cNvSpPr/>
          <p:nvPr/>
        </p:nvSpPr>
        <p:spPr bwMode="auto">
          <a:xfrm>
            <a:off x="1297008" y="2962627"/>
            <a:ext cx="190275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662C3814-4A37-E1E1-6939-7A9BE7E50EF4}"/>
              </a:ext>
            </a:extLst>
          </p:cNvPr>
          <p:cNvSpPr txBox="1"/>
          <p:nvPr/>
        </p:nvSpPr>
        <p:spPr>
          <a:xfrm>
            <a:off x="5218968" y="2053450"/>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入力</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19" name="グループ化 18">
            <a:extLst>
              <a:ext uri="{FF2B5EF4-FFF2-40B4-BE49-F238E27FC236}">
                <a16:creationId xmlns:a16="http://schemas.microsoft.com/office/drawing/2014/main" id="{418410AF-8D75-1C3A-90ED-9A87461EC606}"/>
              </a:ext>
            </a:extLst>
          </p:cNvPr>
          <p:cNvGrpSpPr/>
          <p:nvPr/>
        </p:nvGrpSpPr>
        <p:grpSpPr>
          <a:xfrm>
            <a:off x="3907546" y="841453"/>
            <a:ext cx="1143000" cy="1019070"/>
            <a:chOff x="1143000" y="3857730"/>
            <a:chExt cx="1143000" cy="1019070"/>
          </a:xfrm>
        </p:grpSpPr>
        <p:sp>
          <p:nvSpPr>
            <p:cNvPr id="20" name="メモ 83">
              <a:extLst>
                <a:ext uri="{FF2B5EF4-FFF2-40B4-BE49-F238E27FC236}">
                  <a16:creationId xmlns:a16="http://schemas.microsoft.com/office/drawing/2014/main" id="{CAF0BFB5-DFA7-64D5-565A-77147009D99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47682346-581B-3D58-8579-720E730D68F1}"/>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22" name="直線矢印コネクタ 21">
            <a:extLst>
              <a:ext uri="{FF2B5EF4-FFF2-40B4-BE49-F238E27FC236}">
                <a16:creationId xmlns:a16="http://schemas.microsoft.com/office/drawing/2014/main" id="{0B44FF1B-8C4B-B4AB-97CC-7BD9E8B9FBA9}"/>
              </a:ext>
            </a:extLst>
          </p:cNvPr>
          <p:cNvCxnSpPr>
            <a:cxnSpLocks/>
          </p:cNvCxnSpPr>
          <p:nvPr/>
        </p:nvCxnSpPr>
        <p:spPr bwMode="auto">
          <a:xfrm flipH="1">
            <a:off x="2791259" y="1902079"/>
            <a:ext cx="1375129" cy="1168184"/>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矢印コネクタ 23">
            <a:extLst>
              <a:ext uri="{FF2B5EF4-FFF2-40B4-BE49-F238E27FC236}">
                <a16:creationId xmlns:a16="http://schemas.microsoft.com/office/drawing/2014/main" id="{06C8EA34-2EC9-62E2-7577-380625AF6131}"/>
              </a:ext>
            </a:extLst>
          </p:cNvPr>
          <p:cNvCxnSpPr>
            <a:cxnSpLocks/>
            <a:endCxn id="35" idx="1"/>
          </p:cNvCxnSpPr>
          <p:nvPr/>
        </p:nvCxnSpPr>
        <p:spPr bwMode="auto">
          <a:xfrm>
            <a:off x="4440250" y="1930796"/>
            <a:ext cx="1173124" cy="1183232"/>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 name="グループ化 25">
            <a:extLst>
              <a:ext uri="{FF2B5EF4-FFF2-40B4-BE49-F238E27FC236}">
                <a16:creationId xmlns:a16="http://schemas.microsoft.com/office/drawing/2014/main" id="{B325E84B-6E59-7FD4-67AE-EFA6C9C8137A}"/>
              </a:ext>
            </a:extLst>
          </p:cNvPr>
          <p:cNvGrpSpPr/>
          <p:nvPr/>
        </p:nvGrpSpPr>
        <p:grpSpPr>
          <a:xfrm>
            <a:off x="6857975" y="695938"/>
            <a:ext cx="1143000" cy="1019070"/>
            <a:chOff x="1143000" y="3857730"/>
            <a:chExt cx="1143000" cy="1019070"/>
          </a:xfrm>
        </p:grpSpPr>
        <p:sp>
          <p:nvSpPr>
            <p:cNvPr id="27" name="メモ 58">
              <a:extLst>
                <a:ext uri="{FF2B5EF4-FFF2-40B4-BE49-F238E27FC236}">
                  <a16:creationId xmlns:a16="http://schemas.microsoft.com/office/drawing/2014/main" id="{F36F8CC1-187E-16BD-43E0-FB32B36BDC89}"/>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69334F1-0F43-136D-11AC-BF5F8848C5EC}"/>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29" name="直線矢印コネクタ 28">
            <a:extLst>
              <a:ext uri="{FF2B5EF4-FFF2-40B4-BE49-F238E27FC236}">
                <a16:creationId xmlns:a16="http://schemas.microsoft.com/office/drawing/2014/main" id="{86AA13D5-F6EE-02E2-AB9E-C3CA03615408}"/>
              </a:ext>
            </a:extLst>
          </p:cNvPr>
          <p:cNvCxnSpPr>
            <a:cxnSpLocks/>
            <a:endCxn id="18" idx="0"/>
          </p:cNvCxnSpPr>
          <p:nvPr/>
        </p:nvCxnSpPr>
        <p:spPr bwMode="auto">
          <a:xfrm flipH="1">
            <a:off x="6468196" y="1737571"/>
            <a:ext cx="662665" cy="315879"/>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2729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17</a:t>
            </a:fld>
            <a:endParaRPr kumimoji="0" lang="en-US" altLang="ja-JP" sz="2800" dirty="0">
              <a:solidFill>
                <a:srgbClr val="000000"/>
              </a:solidFill>
            </a:endParaRPr>
          </a:p>
        </p:txBody>
      </p:sp>
      <p:sp>
        <p:nvSpPr>
          <p:cNvPr id="7171" name="Text Box 3"/>
          <p:cNvSpPr txBox="1">
            <a:spLocks noChangeArrowheads="1"/>
          </p:cNvSpPr>
          <p:nvPr/>
        </p:nvSpPr>
        <p:spPr bwMode="auto">
          <a:xfrm>
            <a:off x="303509" y="21704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chemeClr val="accent6"/>
                </a:solidFill>
                <a:latin typeface="メイリオ" panose="020B0604030504040204" pitchFamily="50" charset="-128"/>
                <a:ea typeface="メイリオ" panose="020B0604030504040204" pitchFamily="50" charset="-128"/>
              </a:rPr>
              <a:t>たくさんの数のの処理</a:t>
            </a:r>
            <a:endParaRPr lang="ja-JP" altLang="en-US" sz="1800" dirty="0"/>
          </a:p>
        </p:txBody>
      </p:sp>
      <p:sp>
        <p:nvSpPr>
          <p:cNvPr id="35" name="Text Box 52"/>
          <p:cNvSpPr txBox="1">
            <a:spLocks noChangeArrowheads="1"/>
          </p:cNvSpPr>
          <p:nvPr/>
        </p:nvSpPr>
        <p:spPr bwMode="auto">
          <a:xfrm>
            <a:off x="666110" y="1059533"/>
            <a:ext cx="55753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次からたくさんの数を処理する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プログラムをつくっていきます。</a:t>
            </a:r>
          </a:p>
        </p:txBody>
      </p:sp>
      <p:sp>
        <p:nvSpPr>
          <p:cNvPr id="9" name="テキスト ボックス 8"/>
          <p:cNvSpPr txBox="1"/>
          <p:nvPr/>
        </p:nvSpPr>
        <p:spPr>
          <a:xfrm>
            <a:off x="3200400" y="2209800"/>
            <a:ext cx="5410200" cy="3508653"/>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今まで、数を入力するのに変数をつくっていきました</a:t>
            </a:r>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11</a:t>
            </a:r>
            <a:r>
              <a:rPr lang="ja-JP" altLang="en-US" sz="2200" dirty="0">
                <a:latin typeface="メイリオ" panose="020B0604030504040204" pitchFamily="50" charset="-128"/>
                <a:ea typeface="メイリオ" panose="020B0604030504040204" pitchFamily="50" charset="-128"/>
              </a:rPr>
              <a:t>では、</a:t>
            </a:r>
            <a:r>
              <a:rPr lang="en-US" altLang="ja-JP" sz="2200" dirty="0" err="1">
                <a:latin typeface="メイリオ" panose="020B0604030504040204" pitchFamily="50" charset="-128"/>
                <a:ea typeface="メイリオ" panose="020B0604030504040204" pitchFamily="50" charset="-128"/>
              </a:rPr>
              <a:t>x,s,i</a:t>
            </a:r>
            <a:r>
              <a:rPr lang="ja-JP" altLang="en-US" sz="2200" dirty="0">
                <a:latin typeface="メイリオ" panose="020B0604030504040204" pitchFamily="50" charset="-128"/>
                <a:ea typeface="メイリオ" panose="020B0604030504040204" pitchFamily="50" charset="-128"/>
              </a:rPr>
              <a:t>の</a:t>
            </a:r>
            <a:r>
              <a:rPr lang="en-US" altLang="ja-JP" sz="2200" dirty="0">
                <a:latin typeface="メイリオ" panose="020B0604030504040204" pitchFamily="50" charset="-128"/>
                <a:ea typeface="メイリオ" panose="020B0604030504040204" pitchFamily="50" charset="-128"/>
              </a:rPr>
              <a:t>3</a:t>
            </a:r>
            <a:r>
              <a:rPr lang="ja-JP" altLang="en-US" sz="2200" dirty="0" err="1">
                <a:latin typeface="メイリオ" panose="020B0604030504040204" pitchFamily="50" charset="-128"/>
                <a:ea typeface="メイリオ" panose="020B0604030504040204" pitchFamily="50" charset="-128"/>
              </a:rPr>
              <a:t>つの</a:t>
            </a:r>
            <a:r>
              <a:rPr lang="ja-JP" altLang="en-US" sz="2200" dirty="0">
                <a:latin typeface="メイリオ" panose="020B0604030504040204" pitchFamily="50" charset="-128"/>
                <a:ea typeface="メイリオ" panose="020B0604030504040204" pitchFamily="50" charset="-128"/>
              </a:rPr>
              <a:t>変数を使って合計を計算しました。</a:t>
            </a:r>
          </a:p>
          <a:p>
            <a:pPr algn="l"/>
            <a:r>
              <a:rPr kumimoji="1" lang="ja-JP" altLang="en-US" sz="2200" dirty="0">
                <a:latin typeface="メイリオ" panose="020B0604030504040204" pitchFamily="50" charset="-128"/>
                <a:ea typeface="メイリオ" panose="020B0604030504040204" pitchFamily="50" charset="-128"/>
              </a:rPr>
              <a:t>ただし、が、たくさんの数を入力するには、</a:t>
            </a:r>
            <a:r>
              <a:rPr lang="en-US" altLang="ja-JP" sz="2200" dirty="0" err="1">
                <a:latin typeface="メイリオ" panose="020B0604030504040204" pitchFamily="50" charset="-128"/>
                <a:ea typeface="メイリオ" panose="020B0604030504040204" pitchFamily="50" charset="-128"/>
              </a:rPr>
              <a:t>a</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b</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c</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d</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e</a:t>
            </a:r>
            <a:r>
              <a:rPr kumimoji="1" lang="ja-JP" altLang="en-US" sz="2200" dirty="0">
                <a:latin typeface="メイリオ" panose="020B0604030504040204" pitchFamily="50" charset="-128"/>
                <a:ea typeface="メイリオ" panose="020B0604030504040204" pitchFamily="50" charset="-128"/>
              </a:rPr>
              <a:t>・・・・と多くの変数を使うのは大変です。</a:t>
            </a:r>
          </a:p>
          <a:p>
            <a:pPr algn="l"/>
            <a:endParaRPr lang="ja-JP" altLang="en-US"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こんな時にリスト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配列</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使うと便利です。</a:t>
            </a:r>
          </a:p>
          <a:p>
            <a:pPr algn="l"/>
            <a:r>
              <a:rPr lang="ja-JP" altLang="en-US" sz="2200" dirty="0">
                <a:latin typeface="メイリオ" panose="020B0604030504040204" pitchFamily="50" charset="-128"/>
                <a:ea typeface="メイリオ" panose="020B0604030504040204" pitchFamily="50" charset="-128"/>
              </a:rPr>
              <a:t>次からリスト</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配列</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を学習していきます。</a:t>
            </a:r>
            <a:endParaRPr kumimoji="1" lang="ja-JP" altLang="en-US" sz="22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pic>
        <p:nvPicPr>
          <p:cNvPr id="11"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41" y="2434947"/>
            <a:ext cx="2295525"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867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18</a:t>
            </a:fld>
            <a:endParaRPr kumimoji="0" lang="en-US" altLang="ja-JP" sz="2800" dirty="0">
              <a:solidFill>
                <a:srgbClr val="000000"/>
              </a:solidFill>
            </a:endParaRPr>
          </a:p>
        </p:txBody>
      </p:sp>
      <p:sp>
        <p:nvSpPr>
          <p:cNvPr id="7171" name="Text Box 3"/>
          <p:cNvSpPr txBox="1">
            <a:spLocks noChangeArrowheads="1"/>
          </p:cNvSpPr>
          <p:nvPr/>
        </p:nvSpPr>
        <p:spPr bwMode="auto">
          <a:xfrm>
            <a:off x="2352514" y="200523"/>
            <a:ext cx="55638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20" name="下矢印 19"/>
          <p:cNvSpPr/>
          <p:nvPr/>
        </p:nvSpPr>
        <p:spPr bwMode="auto">
          <a:xfrm>
            <a:off x="4822620" y="6124633"/>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3DD9DD4C-5835-8FEA-52C4-865CFA42B99E}"/>
              </a:ext>
            </a:extLst>
          </p:cNvPr>
          <p:cNvSpPr txBox="1"/>
          <p:nvPr/>
        </p:nvSpPr>
        <p:spPr>
          <a:xfrm>
            <a:off x="363416" y="200523"/>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12</a:t>
            </a:r>
            <a:endParaRPr kumimoji="1" lang="ja-JP" altLang="en-US" sz="2800" dirty="0">
              <a:solidFill>
                <a:schemeClr val="accent2"/>
              </a:solidFill>
            </a:endParaRPr>
          </a:p>
        </p:txBody>
      </p:sp>
      <p:pic>
        <p:nvPicPr>
          <p:cNvPr id="2050" name="Picture 2" descr="ガチャガチャ・カプセル自動販売機のイラスト">
            <a:extLst>
              <a:ext uri="{FF2B5EF4-FFF2-40B4-BE49-F238E27FC236}">
                <a16:creationId xmlns:a16="http://schemas.microsoft.com/office/drawing/2014/main" id="{979D8D5A-483D-5CF6-93FF-F3141297F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094" y="985600"/>
            <a:ext cx="1833955" cy="255603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開いたおもちゃのカプセルのイラスト（空・赤）">
            <a:extLst>
              <a:ext uri="{FF2B5EF4-FFF2-40B4-BE49-F238E27FC236}">
                <a16:creationId xmlns:a16="http://schemas.microsoft.com/office/drawing/2014/main" id="{63B1F7F7-B506-4712-2C4F-0E2E32CA2C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2783"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開いたおもちゃのカプセルのイラスト（空・青）">
            <a:extLst>
              <a:ext uri="{FF2B5EF4-FFF2-40B4-BE49-F238E27FC236}">
                <a16:creationId xmlns:a16="http://schemas.microsoft.com/office/drawing/2014/main" id="{8CB56334-6473-0685-9082-71D7259545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5301"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開いたおもちゃのカプセルのイラスト（空・緑）">
            <a:extLst>
              <a:ext uri="{FF2B5EF4-FFF2-40B4-BE49-F238E27FC236}">
                <a16:creationId xmlns:a16="http://schemas.microsoft.com/office/drawing/2014/main" id="{796F1771-0C19-0663-81B6-89E4AAB463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9638" y="2698091"/>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開いたおもちゃのカプセルのイラスト（空・黄）">
            <a:extLst>
              <a:ext uri="{FF2B5EF4-FFF2-40B4-BE49-F238E27FC236}">
                <a16:creationId xmlns:a16="http://schemas.microsoft.com/office/drawing/2014/main" id="{7CE87F24-5A41-18B1-1808-49A1CAA039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8371" y="2698091"/>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開いたおもちゃのカプセルのイラスト（空・赤）">
            <a:extLst>
              <a:ext uri="{FF2B5EF4-FFF2-40B4-BE49-F238E27FC236}">
                <a16:creationId xmlns:a16="http://schemas.microsoft.com/office/drawing/2014/main" id="{21A338EB-72F0-805F-A561-3F61537B90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7819"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仮想通貨のイラスト（ブランク）">
            <a:extLst>
              <a:ext uri="{FF2B5EF4-FFF2-40B4-BE49-F238E27FC236}">
                <a16:creationId xmlns:a16="http://schemas.microsoft.com/office/drawing/2014/main" id="{5DACC95C-36CF-8F2F-FCCF-46E15D6520C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1224" y="11484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仮想通貨のイラスト（ブランク）">
            <a:extLst>
              <a:ext uri="{FF2B5EF4-FFF2-40B4-BE49-F238E27FC236}">
                <a16:creationId xmlns:a16="http://schemas.microsoft.com/office/drawing/2014/main" id="{339A7DC6-9936-3E9A-8A90-DD70D93609B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48798" y="1464668"/>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仮想通貨のイラスト（ブランク）">
            <a:extLst>
              <a:ext uri="{FF2B5EF4-FFF2-40B4-BE49-F238E27FC236}">
                <a16:creationId xmlns:a16="http://schemas.microsoft.com/office/drawing/2014/main" id="{1D2CD10C-CAC8-0F49-266F-B1DBA60B0A9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2552" y="1115568"/>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descr="仮想通貨のイラスト（ブランク）">
            <a:extLst>
              <a:ext uri="{FF2B5EF4-FFF2-40B4-BE49-F238E27FC236}">
                <a16:creationId xmlns:a16="http://schemas.microsoft.com/office/drawing/2014/main" id="{3F8828A6-D216-DE76-0462-C2B391B988A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5520" y="1462699"/>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仮想通貨のイラスト（ブランク）">
            <a:extLst>
              <a:ext uri="{FF2B5EF4-FFF2-40B4-BE49-F238E27FC236}">
                <a16:creationId xmlns:a16="http://schemas.microsoft.com/office/drawing/2014/main" id="{7A47C795-CE5F-E961-C594-0C431149EC1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61766" y="1136642"/>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仮想通貨のイラスト（ブランク）">
            <a:extLst>
              <a:ext uri="{FF2B5EF4-FFF2-40B4-BE49-F238E27FC236}">
                <a16:creationId xmlns:a16="http://schemas.microsoft.com/office/drawing/2014/main" id="{A2F6773A-970E-44D8-444C-C5E8A08F816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0148" y="1136642"/>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仮想通貨のイラスト（ブランク）">
            <a:extLst>
              <a:ext uri="{FF2B5EF4-FFF2-40B4-BE49-F238E27FC236}">
                <a16:creationId xmlns:a16="http://schemas.microsoft.com/office/drawing/2014/main" id="{B063B169-5062-59AF-FF0A-1A705E7E604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18721" y="9856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仮想通貨のイラスト（ブランク）">
            <a:extLst>
              <a:ext uri="{FF2B5EF4-FFF2-40B4-BE49-F238E27FC236}">
                <a16:creationId xmlns:a16="http://schemas.microsoft.com/office/drawing/2014/main" id="{08D31BE2-D87E-ACB5-26AB-63D7C91BD9B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70037" y="869466"/>
            <a:ext cx="419100" cy="419100"/>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グループ化 28">
            <a:extLst>
              <a:ext uri="{FF2B5EF4-FFF2-40B4-BE49-F238E27FC236}">
                <a16:creationId xmlns:a16="http://schemas.microsoft.com/office/drawing/2014/main" id="{27A4387E-A224-3678-A4E3-FE686BD2FCB6}"/>
              </a:ext>
            </a:extLst>
          </p:cNvPr>
          <p:cNvGrpSpPr/>
          <p:nvPr/>
        </p:nvGrpSpPr>
        <p:grpSpPr>
          <a:xfrm>
            <a:off x="3651224" y="2503945"/>
            <a:ext cx="607508" cy="690567"/>
            <a:chOff x="7277112" y="3369167"/>
            <a:chExt cx="937482" cy="1012333"/>
          </a:xfrm>
        </p:grpSpPr>
        <p:pic>
          <p:nvPicPr>
            <p:cNvPr id="24" name="Picture 12" descr="仮想通貨のイラスト（ブランク）">
              <a:extLst>
                <a:ext uri="{FF2B5EF4-FFF2-40B4-BE49-F238E27FC236}">
                  <a16:creationId xmlns:a16="http://schemas.microsoft.com/office/drawing/2014/main" id="{9996436E-069C-FBBF-3487-C5FF8976F51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2" descr="仮想通貨のイラスト（ブランク）">
              <a:extLst>
                <a:ext uri="{FF2B5EF4-FFF2-40B4-BE49-F238E27FC236}">
                  <a16:creationId xmlns:a16="http://schemas.microsoft.com/office/drawing/2014/main" id="{05BE1022-ACA1-FCC5-BE92-426293BF503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2" descr="仮想通貨のイラスト（ブランク）">
              <a:extLst>
                <a:ext uri="{FF2B5EF4-FFF2-40B4-BE49-F238E27FC236}">
                  <a16:creationId xmlns:a16="http://schemas.microsoft.com/office/drawing/2014/main" id="{9459640B-0EB8-7901-BDC0-1719E792AA2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仮想通貨のイラスト（ブランク）">
              <a:extLst>
                <a:ext uri="{FF2B5EF4-FFF2-40B4-BE49-F238E27FC236}">
                  <a16:creationId xmlns:a16="http://schemas.microsoft.com/office/drawing/2014/main" id="{0F806026-8C6C-9974-1E67-E6404B45DF8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descr="仮想通貨のイラスト（ブランク）">
              <a:extLst>
                <a:ext uri="{FF2B5EF4-FFF2-40B4-BE49-F238E27FC236}">
                  <a16:creationId xmlns:a16="http://schemas.microsoft.com/office/drawing/2014/main" id="{7429270B-D4D2-6385-DB76-E69390E12F2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73" name="グループ化 7172">
            <a:extLst>
              <a:ext uri="{FF2B5EF4-FFF2-40B4-BE49-F238E27FC236}">
                <a16:creationId xmlns:a16="http://schemas.microsoft.com/office/drawing/2014/main" id="{FF9333D5-2F91-1FBD-A358-5EEBD4B9F7D1}"/>
              </a:ext>
            </a:extLst>
          </p:cNvPr>
          <p:cNvGrpSpPr/>
          <p:nvPr/>
        </p:nvGrpSpPr>
        <p:grpSpPr>
          <a:xfrm>
            <a:off x="3371512" y="2503945"/>
            <a:ext cx="607508" cy="690567"/>
            <a:chOff x="7277112" y="3369167"/>
            <a:chExt cx="937482" cy="1012333"/>
          </a:xfrm>
        </p:grpSpPr>
        <p:pic>
          <p:nvPicPr>
            <p:cNvPr id="7174" name="Picture 12" descr="仮想通貨のイラスト（ブランク）">
              <a:extLst>
                <a:ext uri="{FF2B5EF4-FFF2-40B4-BE49-F238E27FC236}">
                  <a16:creationId xmlns:a16="http://schemas.microsoft.com/office/drawing/2014/main" id="{8A4FAB0C-C86E-4CD0-BB64-D5AEC3C0198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12" descr="仮想通貨のイラスト（ブランク）">
              <a:extLst>
                <a:ext uri="{FF2B5EF4-FFF2-40B4-BE49-F238E27FC236}">
                  <a16:creationId xmlns:a16="http://schemas.microsoft.com/office/drawing/2014/main" id="{BD56F0C8-7341-ABC9-2406-60A19D5612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12" descr="仮想通貨のイラスト（ブランク）">
              <a:extLst>
                <a:ext uri="{FF2B5EF4-FFF2-40B4-BE49-F238E27FC236}">
                  <a16:creationId xmlns:a16="http://schemas.microsoft.com/office/drawing/2014/main" id="{088AD206-18CD-D123-13A2-79B46C9A966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12" descr="仮想通貨のイラスト（ブランク）">
              <a:extLst>
                <a:ext uri="{FF2B5EF4-FFF2-40B4-BE49-F238E27FC236}">
                  <a16:creationId xmlns:a16="http://schemas.microsoft.com/office/drawing/2014/main" id="{2018E660-25E8-DA6F-BEBE-A914B105C6F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2" descr="仮想通貨のイラスト（ブランク）">
              <a:extLst>
                <a:ext uri="{FF2B5EF4-FFF2-40B4-BE49-F238E27FC236}">
                  <a16:creationId xmlns:a16="http://schemas.microsoft.com/office/drawing/2014/main" id="{08C8836A-2817-B9B3-4C32-2E79870F103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79" name="グループ化 7178">
            <a:extLst>
              <a:ext uri="{FF2B5EF4-FFF2-40B4-BE49-F238E27FC236}">
                <a16:creationId xmlns:a16="http://schemas.microsoft.com/office/drawing/2014/main" id="{B8717F02-0124-581C-27F5-27FAEAF8A60E}"/>
              </a:ext>
            </a:extLst>
          </p:cNvPr>
          <p:cNvGrpSpPr/>
          <p:nvPr/>
        </p:nvGrpSpPr>
        <p:grpSpPr>
          <a:xfrm>
            <a:off x="5406429" y="2622259"/>
            <a:ext cx="503838" cy="572723"/>
            <a:chOff x="7277112" y="3369167"/>
            <a:chExt cx="937482" cy="1012333"/>
          </a:xfrm>
        </p:grpSpPr>
        <p:pic>
          <p:nvPicPr>
            <p:cNvPr id="7180" name="Picture 12" descr="仮想通貨のイラスト（ブランク）">
              <a:extLst>
                <a:ext uri="{FF2B5EF4-FFF2-40B4-BE49-F238E27FC236}">
                  <a16:creationId xmlns:a16="http://schemas.microsoft.com/office/drawing/2014/main" id="{97CD8870-DA44-4B9D-37B3-F38DCD7DDF0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1" name="Picture 12" descr="仮想通貨のイラスト（ブランク）">
              <a:extLst>
                <a:ext uri="{FF2B5EF4-FFF2-40B4-BE49-F238E27FC236}">
                  <a16:creationId xmlns:a16="http://schemas.microsoft.com/office/drawing/2014/main" id="{E6B7AE1B-2054-B5B2-13F2-D26518E2201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2" descr="仮想通貨のイラスト（ブランク）">
              <a:extLst>
                <a:ext uri="{FF2B5EF4-FFF2-40B4-BE49-F238E27FC236}">
                  <a16:creationId xmlns:a16="http://schemas.microsoft.com/office/drawing/2014/main" id="{B42D8F03-F9BA-0251-1793-1287E5DE37D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3" name="Picture 12" descr="仮想通貨のイラスト（ブランク）">
              <a:extLst>
                <a:ext uri="{FF2B5EF4-FFF2-40B4-BE49-F238E27FC236}">
                  <a16:creationId xmlns:a16="http://schemas.microsoft.com/office/drawing/2014/main" id="{33FCB1ED-14C0-DAC9-FC46-4925FB69A4D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2" descr="仮想通貨のイラスト（ブランク）">
              <a:extLst>
                <a:ext uri="{FF2B5EF4-FFF2-40B4-BE49-F238E27FC236}">
                  <a16:creationId xmlns:a16="http://schemas.microsoft.com/office/drawing/2014/main" id="{59E6049B-8B29-745D-0E26-8821110D38A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pic>
        <p:nvPicPr>
          <p:cNvPr id="7185" name="Picture 12" descr="仮想通貨のイラスト（ブランク）">
            <a:extLst>
              <a:ext uri="{FF2B5EF4-FFF2-40B4-BE49-F238E27FC236}">
                <a16:creationId xmlns:a16="http://schemas.microsoft.com/office/drawing/2014/main" id="{FF57202C-443A-06E9-ED6F-7701D26AEAB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37427" y="2925813"/>
            <a:ext cx="225240" cy="237104"/>
          </a:xfrm>
          <a:prstGeom prst="rect">
            <a:avLst/>
          </a:prstGeom>
          <a:noFill/>
          <a:extLst>
            <a:ext uri="{909E8E84-426E-40DD-AFC4-6F175D3DCCD1}">
              <a14:hiddenFill xmlns:a14="http://schemas.microsoft.com/office/drawing/2010/main">
                <a:solidFill>
                  <a:srgbClr val="FFFFFF"/>
                </a:solidFill>
              </a14:hiddenFill>
            </a:ext>
          </a:extLst>
        </p:spPr>
      </p:pic>
      <p:grpSp>
        <p:nvGrpSpPr>
          <p:cNvPr id="7186" name="グループ化 7185">
            <a:extLst>
              <a:ext uri="{FF2B5EF4-FFF2-40B4-BE49-F238E27FC236}">
                <a16:creationId xmlns:a16="http://schemas.microsoft.com/office/drawing/2014/main" id="{FF5BBC52-EF75-F682-D836-E7F35F188FA0}"/>
              </a:ext>
            </a:extLst>
          </p:cNvPr>
          <p:cNvGrpSpPr/>
          <p:nvPr/>
        </p:nvGrpSpPr>
        <p:grpSpPr>
          <a:xfrm>
            <a:off x="5810748" y="2511677"/>
            <a:ext cx="503838" cy="572723"/>
            <a:chOff x="7277112" y="3369167"/>
            <a:chExt cx="937482" cy="1012333"/>
          </a:xfrm>
        </p:grpSpPr>
        <p:pic>
          <p:nvPicPr>
            <p:cNvPr id="7187" name="Picture 12" descr="仮想通貨のイラスト（ブランク）">
              <a:extLst>
                <a:ext uri="{FF2B5EF4-FFF2-40B4-BE49-F238E27FC236}">
                  <a16:creationId xmlns:a16="http://schemas.microsoft.com/office/drawing/2014/main" id="{C174AFFD-F5C3-643A-36DF-A823632BB68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8" name="Picture 12" descr="仮想通貨のイラスト（ブランク）">
              <a:extLst>
                <a:ext uri="{FF2B5EF4-FFF2-40B4-BE49-F238E27FC236}">
                  <a16:creationId xmlns:a16="http://schemas.microsoft.com/office/drawing/2014/main" id="{B5DBD675-7B92-5F13-212A-643EF5C4B2F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12" descr="仮想通貨のイラスト（ブランク）">
              <a:extLst>
                <a:ext uri="{FF2B5EF4-FFF2-40B4-BE49-F238E27FC236}">
                  <a16:creationId xmlns:a16="http://schemas.microsoft.com/office/drawing/2014/main" id="{115CAEB4-993B-56FD-AEEE-ABA6124D43F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0" name="Picture 12" descr="仮想通貨のイラスト（ブランク）">
              <a:extLst>
                <a:ext uri="{FF2B5EF4-FFF2-40B4-BE49-F238E27FC236}">
                  <a16:creationId xmlns:a16="http://schemas.microsoft.com/office/drawing/2014/main" id="{04F1C4A4-FA15-6208-C590-AEAF97F74F5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12" descr="仮想通貨のイラスト（ブランク）">
              <a:extLst>
                <a:ext uri="{FF2B5EF4-FFF2-40B4-BE49-F238E27FC236}">
                  <a16:creationId xmlns:a16="http://schemas.microsoft.com/office/drawing/2014/main" id="{BACD6B77-01CA-DB59-3021-D2ADF99461A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92" name="グループ化 7191">
            <a:extLst>
              <a:ext uri="{FF2B5EF4-FFF2-40B4-BE49-F238E27FC236}">
                <a16:creationId xmlns:a16="http://schemas.microsoft.com/office/drawing/2014/main" id="{B9442768-76DC-25B1-8FCC-566242B87234}"/>
              </a:ext>
            </a:extLst>
          </p:cNvPr>
          <p:cNvGrpSpPr/>
          <p:nvPr/>
        </p:nvGrpSpPr>
        <p:grpSpPr>
          <a:xfrm>
            <a:off x="5264401" y="2424550"/>
            <a:ext cx="503838" cy="572723"/>
            <a:chOff x="7277112" y="3369167"/>
            <a:chExt cx="937482" cy="1012333"/>
          </a:xfrm>
        </p:grpSpPr>
        <p:pic>
          <p:nvPicPr>
            <p:cNvPr id="7193" name="Picture 12" descr="仮想通貨のイラスト（ブランク）">
              <a:extLst>
                <a:ext uri="{FF2B5EF4-FFF2-40B4-BE49-F238E27FC236}">
                  <a16:creationId xmlns:a16="http://schemas.microsoft.com/office/drawing/2014/main" id="{6038FEF8-8C1B-EDDA-F2EA-32CA4181004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4" name="Picture 12" descr="仮想通貨のイラスト（ブランク）">
              <a:extLst>
                <a:ext uri="{FF2B5EF4-FFF2-40B4-BE49-F238E27FC236}">
                  <a16:creationId xmlns:a16="http://schemas.microsoft.com/office/drawing/2014/main" id="{FCB6B763-C2AD-E050-14F3-13DC40A43CB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5" name="Picture 12" descr="仮想通貨のイラスト（ブランク）">
              <a:extLst>
                <a:ext uri="{FF2B5EF4-FFF2-40B4-BE49-F238E27FC236}">
                  <a16:creationId xmlns:a16="http://schemas.microsoft.com/office/drawing/2014/main" id="{48DE75E4-D7F1-1839-0BDB-EBDBC6C207BE}"/>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6" name="Picture 12" descr="仮想通貨のイラスト（ブランク）">
              <a:extLst>
                <a:ext uri="{FF2B5EF4-FFF2-40B4-BE49-F238E27FC236}">
                  <a16:creationId xmlns:a16="http://schemas.microsoft.com/office/drawing/2014/main" id="{42755511-37AF-8D26-DC75-29940DD6E56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7" name="Picture 12" descr="仮想通貨のイラスト（ブランク）">
              <a:extLst>
                <a:ext uri="{FF2B5EF4-FFF2-40B4-BE49-F238E27FC236}">
                  <a16:creationId xmlns:a16="http://schemas.microsoft.com/office/drawing/2014/main" id="{4FCD8A59-1C94-6833-C2E8-75E5248EE0B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98" name="グループ化 7197">
            <a:extLst>
              <a:ext uri="{FF2B5EF4-FFF2-40B4-BE49-F238E27FC236}">
                <a16:creationId xmlns:a16="http://schemas.microsoft.com/office/drawing/2014/main" id="{F95E807F-B5B6-F4DD-6931-09212BF8AE90}"/>
              </a:ext>
            </a:extLst>
          </p:cNvPr>
          <p:cNvGrpSpPr/>
          <p:nvPr/>
        </p:nvGrpSpPr>
        <p:grpSpPr>
          <a:xfrm>
            <a:off x="5620391" y="2373233"/>
            <a:ext cx="503838" cy="572723"/>
            <a:chOff x="7277112" y="3369167"/>
            <a:chExt cx="937482" cy="1012333"/>
          </a:xfrm>
        </p:grpSpPr>
        <p:pic>
          <p:nvPicPr>
            <p:cNvPr id="7199" name="Picture 12" descr="仮想通貨のイラスト（ブランク）">
              <a:extLst>
                <a:ext uri="{FF2B5EF4-FFF2-40B4-BE49-F238E27FC236}">
                  <a16:creationId xmlns:a16="http://schemas.microsoft.com/office/drawing/2014/main" id="{4E3580CD-1A52-1C9D-2C22-103C1ED5D11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12" descr="仮想通貨のイラスト（ブランク）">
              <a:extLst>
                <a:ext uri="{FF2B5EF4-FFF2-40B4-BE49-F238E27FC236}">
                  <a16:creationId xmlns:a16="http://schemas.microsoft.com/office/drawing/2014/main" id="{61899D91-313A-55F4-B7A9-9090F99D0AE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2" descr="仮想通貨のイラスト（ブランク）">
              <a:extLst>
                <a:ext uri="{FF2B5EF4-FFF2-40B4-BE49-F238E27FC236}">
                  <a16:creationId xmlns:a16="http://schemas.microsoft.com/office/drawing/2014/main" id="{DC7D59F8-280B-BB39-815E-F6E7E08E42B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12" descr="仮想通貨のイラスト（ブランク）">
              <a:extLst>
                <a:ext uri="{FF2B5EF4-FFF2-40B4-BE49-F238E27FC236}">
                  <a16:creationId xmlns:a16="http://schemas.microsoft.com/office/drawing/2014/main" id="{BF336EE7-0F7E-87CC-31AF-A45845AD09A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12" descr="仮想通貨のイラスト（ブランク）">
              <a:extLst>
                <a:ext uri="{FF2B5EF4-FFF2-40B4-BE49-F238E27FC236}">
                  <a16:creationId xmlns:a16="http://schemas.microsoft.com/office/drawing/2014/main" id="{811A02F5-F4E6-3AD7-6091-144BF5E4C87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sp>
        <p:nvSpPr>
          <p:cNvPr id="2055" name="テキスト ボックス 2054">
            <a:extLst>
              <a:ext uri="{FF2B5EF4-FFF2-40B4-BE49-F238E27FC236}">
                <a16:creationId xmlns:a16="http://schemas.microsoft.com/office/drawing/2014/main" id="{E32E3C25-75B6-3A72-7F3C-6A3F80C40C78}"/>
              </a:ext>
            </a:extLst>
          </p:cNvPr>
          <p:cNvSpPr txBox="1"/>
          <p:nvPr/>
        </p:nvSpPr>
        <p:spPr>
          <a:xfrm>
            <a:off x="688489" y="4001201"/>
            <a:ext cx="2962736" cy="2154436"/>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ランダムに、あらかじめ設定しておいたコインの数をランダムに表示するプログラムを作成します。</a:t>
            </a:r>
            <a:endParaRPr kumimoji="1" lang="ja-JP" altLang="en-US" sz="22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2057" name="テキスト ボックス 2056">
            <a:extLst>
              <a:ext uri="{FF2B5EF4-FFF2-40B4-BE49-F238E27FC236}">
                <a16:creationId xmlns:a16="http://schemas.microsoft.com/office/drawing/2014/main" id="{2E33E427-ACF4-03C5-12CB-849F1BDDEA9E}"/>
              </a:ext>
            </a:extLst>
          </p:cNvPr>
          <p:cNvSpPr txBox="1"/>
          <p:nvPr/>
        </p:nvSpPr>
        <p:spPr>
          <a:xfrm>
            <a:off x="3570905" y="4016828"/>
            <a:ext cx="4857130" cy="1692771"/>
          </a:xfrm>
          <a:prstGeom prst="rect">
            <a:avLst/>
          </a:prstGeom>
          <a:no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ランダムな数をつくる</a:t>
            </a:r>
          </a:p>
          <a:p>
            <a:pPr algn="l"/>
            <a:r>
              <a:rPr lang="en-US" altLang="ja-JP" sz="2000" dirty="0">
                <a:latin typeface="メイリオ" panose="020B0604030504040204" pitchFamily="50" charset="-128"/>
                <a:ea typeface="メイリオ" panose="020B0604030504040204" pitchFamily="50" charset="-128"/>
              </a:rPr>
              <a:t>import random</a:t>
            </a:r>
          </a:p>
          <a:p>
            <a:pPr algn="l"/>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random.randint</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開始番号、終了番号</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01952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19</a:t>
            </a:fld>
            <a:endParaRPr kumimoji="0" lang="en-US" altLang="ja-JP" sz="2800" dirty="0">
              <a:solidFill>
                <a:srgbClr val="000000"/>
              </a:solidFill>
            </a:endParaRPr>
          </a:p>
        </p:txBody>
      </p:sp>
      <p:sp>
        <p:nvSpPr>
          <p:cNvPr id="7171" name="Text Box 3"/>
          <p:cNvSpPr txBox="1">
            <a:spLocks noChangeArrowheads="1"/>
          </p:cNvSpPr>
          <p:nvPr/>
        </p:nvSpPr>
        <p:spPr bwMode="auto">
          <a:xfrm>
            <a:off x="384921" y="280213"/>
            <a:ext cx="55638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19" name="四角形吹き出し 18"/>
          <p:cNvSpPr/>
          <p:nvPr/>
        </p:nvSpPr>
        <p:spPr bwMode="auto">
          <a:xfrm>
            <a:off x="721087" y="4240111"/>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20" name="下矢印 1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 name="テキスト ボックス 6">
            <a:extLst>
              <a:ext uri="{FF2B5EF4-FFF2-40B4-BE49-F238E27FC236}">
                <a16:creationId xmlns:a16="http://schemas.microsoft.com/office/drawing/2014/main" id="{F6AAAE1E-9CA1-244C-EC3D-105BA72C56C3}"/>
              </a:ext>
            </a:extLst>
          </p:cNvPr>
          <p:cNvSpPr txBox="1"/>
          <p:nvPr/>
        </p:nvSpPr>
        <p:spPr>
          <a:xfrm>
            <a:off x="405584" y="1524000"/>
            <a:ext cx="3982789" cy="2246769"/>
          </a:xfrm>
          <a:prstGeom prst="rect">
            <a:avLst/>
          </a:prstGeom>
          <a:noFill/>
          <a:ln>
            <a:solidFill>
              <a:schemeClr val="tx1"/>
            </a:solidFill>
          </a:ln>
        </p:spPr>
        <p:txBody>
          <a:bodyPr wrap="square" rtlCol="0">
            <a:spAutoFit/>
          </a:bodyPr>
          <a:lstStyle/>
          <a:p>
            <a:pPr algn="l"/>
            <a:r>
              <a:rPr kumimoji="1" lang="en-US" altLang="ja-JP" sz="2800" dirty="0"/>
              <a:t>import random</a:t>
            </a:r>
          </a:p>
          <a:p>
            <a:pPr algn="l"/>
            <a:r>
              <a:rPr kumimoji="1" lang="en-US" altLang="ja-JP" sz="2800" dirty="0"/>
              <a:t>d = [1, 2, 5, 10, 100]</a:t>
            </a:r>
          </a:p>
          <a:p>
            <a:pPr algn="l"/>
            <a:r>
              <a:rPr kumimoji="1" lang="en-US" altLang="ja-JP" sz="2800" dirty="0" err="1"/>
              <a:t>i</a:t>
            </a:r>
            <a:r>
              <a:rPr kumimoji="1" lang="en-US" altLang="ja-JP" sz="2800" dirty="0"/>
              <a:t> = </a:t>
            </a:r>
            <a:r>
              <a:rPr kumimoji="1" lang="en-US" altLang="ja-JP" sz="2800" dirty="0" err="1"/>
              <a:t>random.randint</a:t>
            </a:r>
            <a:r>
              <a:rPr kumimoji="1" lang="en-US" altLang="ja-JP" sz="2800" dirty="0"/>
              <a:t>(0, 4)</a:t>
            </a:r>
          </a:p>
          <a:p>
            <a:pPr algn="l"/>
            <a:r>
              <a:rPr kumimoji="1" lang="en-US" altLang="ja-JP" sz="2800" dirty="0"/>
              <a:t>print("Coin=")</a:t>
            </a:r>
          </a:p>
          <a:p>
            <a:pPr algn="l"/>
            <a:r>
              <a:rPr kumimoji="1" lang="en-US" altLang="ja-JP" sz="2800" dirty="0"/>
              <a:t>print(d[</a:t>
            </a:r>
            <a:r>
              <a:rPr kumimoji="1" lang="en-US" altLang="ja-JP" sz="2800" dirty="0" err="1"/>
              <a:t>i</a:t>
            </a:r>
            <a:r>
              <a:rPr kumimoji="1" lang="en-US" altLang="ja-JP" sz="2800" dirty="0"/>
              <a:t>])</a:t>
            </a:r>
          </a:p>
        </p:txBody>
      </p:sp>
      <p:sp>
        <p:nvSpPr>
          <p:cNvPr id="9" name="テキスト ボックス 8">
            <a:extLst>
              <a:ext uri="{FF2B5EF4-FFF2-40B4-BE49-F238E27FC236}">
                <a16:creationId xmlns:a16="http://schemas.microsoft.com/office/drawing/2014/main" id="{9992A579-4028-C1D8-520D-75EE4B57FCCF}"/>
              </a:ext>
            </a:extLst>
          </p:cNvPr>
          <p:cNvSpPr txBox="1"/>
          <p:nvPr/>
        </p:nvSpPr>
        <p:spPr>
          <a:xfrm>
            <a:off x="449451" y="5132520"/>
            <a:ext cx="3982789" cy="1384995"/>
          </a:xfrm>
          <a:prstGeom prst="rect">
            <a:avLst/>
          </a:prstGeom>
          <a:noFill/>
          <a:ln>
            <a:noFill/>
          </a:ln>
        </p:spPr>
        <p:txBody>
          <a:bodyPr wrap="square" rtlCol="0">
            <a:spAutoFit/>
          </a:bodyPr>
          <a:lstStyle/>
          <a:p>
            <a:pPr algn="l"/>
            <a:r>
              <a:rPr kumimoji="1" lang="en-US" altLang="ja-JP" sz="2800" dirty="0"/>
              <a:t>import random</a:t>
            </a:r>
            <a:r>
              <a:rPr kumimoji="1" lang="ja-JP" altLang="en-US" sz="2800" dirty="0"/>
              <a:t>で</a:t>
            </a:r>
            <a:r>
              <a:rPr kumimoji="1" lang="en-US" altLang="ja-JP" sz="2800" dirty="0" err="1"/>
              <a:t>random.randint</a:t>
            </a:r>
            <a:r>
              <a:rPr kumimoji="1" lang="en-US" altLang="ja-JP" sz="2800" dirty="0"/>
              <a:t>()</a:t>
            </a:r>
            <a:endParaRPr kumimoji="1" lang="ja-JP" altLang="en-US" sz="2800" dirty="0"/>
          </a:p>
          <a:p>
            <a:pPr algn="l"/>
            <a:r>
              <a:rPr lang="ja-JP" altLang="en-US" sz="2800" dirty="0"/>
              <a:t>が使えるようにします。</a:t>
            </a:r>
            <a:endParaRPr kumimoji="1" lang="en-US" altLang="ja-JP" sz="2800" dirty="0"/>
          </a:p>
        </p:txBody>
      </p:sp>
      <p:pic>
        <p:nvPicPr>
          <p:cNvPr id="5" name="図 4">
            <a:extLst>
              <a:ext uri="{FF2B5EF4-FFF2-40B4-BE49-F238E27FC236}">
                <a16:creationId xmlns:a16="http://schemas.microsoft.com/office/drawing/2014/main" id="{44B8A569-917B-9833-1976-6FDB43DA2C13}"/>
              </a:ext>
            </a:extLst>
          </p:cNvPr>
          <p:cNvPicPr>
            <a:picLocks noChangeAspect="1"/>
          </p:cNvPicPr>
          <p:nvPr/>
        </p:nvPicPr>
        <p:blipFill>
          <a:blip r:embed="rId2"/>
          <a:stretch>
            <a:fillRect/>
          </a:stretch>
        </p:blipFill>
        <p:spPr>
          <a:xfrm>
            <a:off x="5167685" y="769566"/>
            <a:ext cx="3502182" cy="18136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図 11">
            <a:extLst>
              <a:ext uri="{FF2B5EF4-FFF2-40B4-BE49-F238E27FC236}">
                <a16:creationId xmlns:a16="http://schemas.microsoft.com/office/drawing/2014/main" id="{E42A9EC1-58A8-74E5-C5D0-29912E34DD0F}"/>
              </a:ext>
            </a:extLst>
          </p:cNvPr>
          <p:cNvPicPr>
            <a:picLocks noChangeAspect="1"/>
          </p:cNvPicPr>
          <p:nvPr/>
        </p:nvPicPr>
        <p:blipFill>
          <a:blip r:embed="rId3"/>
          <a:stretch>
            <a:fillRect/>
          </a:stretch>
        </p:blipFill>
        <p:spPr>
          <a:xfrm>
            <a:off x="5029200" y="2793085"/>
            <a:ext cx="3502182" cy="1004935"/>
          </a:xfrm>
          <a:prstGeom prst="rect">
            <a:avLst/>
          </a:prstGeom>
        </p:spPr>
      </p:pic>
      <p:pic>
        <p:nvPicPr>
          <p:cNvPr id="13" name="図 12">
            <a:extLst>
              <a:ext uri="{FF2B5EF4-FFF2-40B4-BE49-F238E27FC236}">
                <a16:creationId xmlns:a16="http://schemas.microsoft.com/office/drawing/2014/main" id="{9739C753-F00D-5FF4-1145-E2E8AC60DC2B}"/>
              </a:ext>
            </a:extLst>
          </p:cNvPr>
          <p:cNvPicPr>
            <a:picLocks noChangeAspect="1"/>
          </p:cNvPicPr>
          <p:nvPr/>
        </p:nvPicPr>
        <p:blipFill>
          <a:blip r:embed="rId3"/>
          <a:stretch>
            <a:fillRect/>
          </a:stretch>
        </p:blipFill>
        <p:spPr>
          <a:xfrm>
            <a:off x="5029200" y="3902964"/>
            <a:ext cx="3502182" cy="1004935"/>
          </a:xfrm>
          <a:prstGeom prst="rect">
            <a:avLst/>
          </a:prstGeom>
        </p:spPr>
      </p:pic>
      <p:pic>
        <p:nvPicPr>
          <p:cNvPr id="14" name="図 13">
            <a:extLst>
              <a:ext uri="{FF2B5EF4-FFF2-40B4-BE49-F238E27FC236}">
                <a16:creationId xmlns:a16="http://schemas.microsoft.com/office/drawing/2014/main" id="{B4D29D10-FC3B-9907-0863-7FE984E42281}"/>
              </a:ext>
            </a:extLst>
          </p:cNvPr>
          <p:cNvPicPr>
            <a:picLocks noChangeAspect="1"/>
          </p:cNvPicPr>
          <p:nvPr/>
        </p:nvPicPr>
        <p:blipFill>
          <a:blip r:embed="rId3"/>
          <a:stretch>
            <a:fillRect/>
          </a:stretch>
        </p:blipFill>
        <p:spPr>
          <a:xfrm>
            <a:off x="5029200" y="5012843"/>
            <a:ext cx="3502182" cy="1004935"/>
          </a:xfrm>
          <a:prstGeom prst="rect">
            <a:avLst/>
          </a:prstGeom>
        </p:spPr>
      </p:pic>
      <p:sp>
        <p:nvSpPr>
          <p:cNvPr id="15" name="四角形: 角を丸くする 14">
            <a:extLst>
              <a:ext uri="{FF2B5EF4-FFF2-40B4-BE49-F238E27FC236}">
                <a16:creationId xmlns:a16="http://schemas.microsoft.com/office/drawing/2014/main" id="{F31B34BF-4268-DC52-9C27-E50133B413BF}"/>
              </a:ext>
            </a:extLst>
          </p:cNvPr>
          <p:cNvSpPr/>
          <p:nvPr/>
        </p:nvSpPr>
        <p:spPr bwMode="auto">
          <a:xfrm>
            <a:off x="5715000" y="892125"/>
            <a:ext cx="3175816" cy="428505"/>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打ち込んだプログラム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9F2060BA-6A49-CBFE-4624-F6163DA70052}"/>
              </a:ext>
            </a:extLst>
          </p:cNvPr>
          <p:cNvSpPr txBox="1"/>
          <p:nvPr/>
        </p:nvSpPr>
        <p:spPr>
          <a:xfrm>
            <a:off x="5444476" y="2933532"/>
            <a:ext cx="1744133"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kumimoji="1" lang="en-US" altLang="ja-JP" dirty="0">
                <a:latin typeface="メイリオ" panose="020B0604030504040204" pitchFamily="50" charset="-128"/>
                <a:ea typeface="メイリオ" panose="020B0604030504040204" pitchFamily="50" charset="-128"/>
              </a:rPr>
              <a:t>5</a:t>
            </a:r>
            <a:endParaRPr kumimoji="1" lang="ja-JP" altLang="en-US"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B81BD415-195E-72E2-FEB8-5DABA6C70A24}"/>
              </a:ext>
            </a:extLst>
          </p:cNvPr>
          <p:cNvSpPr txBox="1"/>
          <p:nvPr/>
        </p:nvSpPr>
        <p:spPr>
          <a:xfrm>
            <a:off x="5444476" y="1823588"/>
            <a:ext cx="1687885"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lang="en-US" altLang="ja-JP" dirty="0">
                <a:latin typeface="メイリオ" panose="020B0604030504040204" pitchFamily="50" charset="-128"/>
                <a:ea typeface="メイリオ" panose="020B0604030504040204" pitchFamily="50" charset="-128"/>
              </a:rPr>
              <a:t>100</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AB827A38-D667-BE36-3024-04EA8211013C}"/>
              </a:ext>
            </a:extLst>
          </p:cNvPr>
          <p:cNvSpPr txBox="1"/>
          <p:nvPr/>
        </p:nvSpPr>
        <p:spPr>
          <a:xfrm>
            <a:off x="5444476" y="4043476"/>
            <a:ext cx="1744133"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kumimoji="1" lang="en-US" altLang="ja-JP" dirty="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99B77688-6250-FEC3-AEA0-46188A592780}"/>
              </a:ext>
            </a:extLst>
          </p:cNvPr>
          <p:cNvSpPr txBox="1"/>
          <p:nvPr/>
        </p:nvSpPr>
        <p:spPr>
          <a:xfrm>
            <a:off x="5444476" y="5153419"/>
            <a:ext cx="1794524"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lang="en-US" altLang="ja-JP" dirty="0">
                <a:latin typeface="メイリオ" panose="020B0604030504040204" pitchFamily="50" charset="-128"/>
                <a:ea typeface="メイリオ" panose="020B0604030504040204" pitchFamily="50" charset="-128"/>
              </a:rPr>
              <a:t>100</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18075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2164559" y="275580"/>
            <a:ext cx="67103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入力した</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個の数で四則演算</a:t>
            </a:r>
            <a:endParaRPr lang="en-US" altLang="ja-JP" sz="2800" dirty="0">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2</a:t>
            </a:fld>
            <a:endParaRPr lang="en-US" altLang="ja-JP" sz="2800" dirty="0"/>
          </a:p>
        </p:txBody>
      </p:sp>
      <p:pic>
        <p:nvPicPr>
          <p:cNvPr id="3" name="図 2"/>
          <p:cNvPicPr>
            <a:picLocks noChangeAspect="1"/>
          </p:cNvPicPr>
          <p:nvPr/>
        </p:nvPicPr>
        <p:blipFill>
          <a:blip r:embed="rId2"/>
          <a:stretch>
            <a:fillRect/>
          </a:stretch>
        </p:blipFill>
        <p:spPr>
          <a:xfrm>
            <a:off x="5401511" y="1197934"/>
            <a:ext cx="2066925" cy="847725"/>
          </a:xfrm>
          <a:prstGeom prst="rect">
            <a:avLst/>
          </a:prstGeom>
        </p:spPr>
      </p:pic>
      <p:sp>
        <p:nvSpPr>
          <p:cNvPr id="55" name="テキスト ボックス 54"/>
          <p:cNvSpPr txBox="1"/>
          <p:nvPr/>
        </p:nvSpPr>
        <p:spPr>
          <a:xfrm>
            <a:off x="5452353" y="2444793"/>
            <a:ext cx="2937753" cy="2154436"/>
          </a:xfrm>
          <a:prstGeom prst="rect">
            <a:avLst/>
          </a:prstGeom>
          <a:solidFill>
            <a:srgbClr val="FFFFCC"/>
          </a:solidFill>
          <a:ln>
            <a:solidFill>
              <a:schemeClr val="tx1"/>
            </a:solidFill>
          </a:ln>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a:t>
            </a:r>
          </a:p>
          <a:p>
            <a:pPr algn="l"/>
            <a:r>
              <a:rPr kumimoji="1" lang="en-US" altLang="ja-JP" sz="2200" dirty="0">
                <a:latin typeface="メイリオ" panose="020B0604030504040204" pitchFamily="50" charset="-128"/>
                <a:ea typeface="メイリオ" panose="020B0604030504040204" pitchFamily="50" charset="-128"/>
              </a:rPr>
              <a:t>2</a:t>
            </a:r>
            <a:r>
              <a:rPr kumimoji="1" lang="ja-JP" altLang="en-US" sz="2200" dirty="0">
                <a:latin typeface="メイリオ" panose="020B0604030504040204" pitchFamily="50" charset="-128"/>
                <a:ea typeface="メイリオ" panose="020B0604030504040204" pitchFamily="50" charset="-128"/>
              </a:rPr>
              <a:t>個の数をキーボードから入力して、その 足し算、引き算、掛け算、割り算の結果を順番に表示します</a:t>
            </a:r>
            <a:r>
              <a:rPr kumimoji="1" lang="ja-JP" altLang="en-US" sz="2400" dirty="0">
                <a:latin typeface="メイリオ" panose="020B0604030504040204" pitchFamily="50" charset="-128"/>
                <a:ea typeface="メイリオ" panose="020B0604030504040204" pitchFamily="50" charset="-128"/>
              </a:rPr>
              <a:t>。</a:t>
            </a:r>
          </a:p>
        </p:txBody>
      </p:sp>
      <p:sp>
        <p:nvSpPr>
          <p:cNvPr id="62" name="下矢印 61"/>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AA40A9D0-11A1-6EB7-F37F-05FC69E785BA}"/>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5</a:t>
            </a:r>
            <a:endParaRPr kumimoji="1" lang="ja-JP" altLang="en-US" sz="2800" dirty="0">
              <a:solidFill>
                <a:schemeClr val="accent2"/>
              </a:solidFill>
            </a:endParaRPr>
          </a:p>
        </p:txBody>
      </p:sp>
      <p:pic>
        <p:nvPicPr>
          <p:cNvPr id="95233" name="図 95232">
            <a:extLst>
              <a:ext uri="{FF2B5EF4-FFF2-40B4-BE49-F238E27FC236}">
                <a16:creationId xmlns:a16="http://schemas.microsoft.com/office/drawing/2014/main" id="{07F4484F-7BA7-6EA7-95F0-40E6C3D735EC}"/>
              </a:ext>
            </a:extLst>
          </p:cNvPr>
          <p:cNvPicPr>
            <a:picLocks noChangeAspect="1"/>
          </p:cNvPicPr>
          <p:nvPr/>
        </p:nvPicPr>
        <p:blipFill>
          <a:blip r:embed="rId3"/>
          <a:stretch>
            <a:fillRect/>
          </a:stretch>
        </p:blipFill>
        <p:spPr>
          <a:xfrm>
            <a:off x="381000" y="1697080"/>
            <a:ext cx="4841846" cy="3179720"/>
          </a:xfrm>
          <a:prstGeom prst="rect">
            <a:avLst/>
          </a:prstGeom>
        </p:spPr>
      </p:pic>
      <p:sp>
        <p:nvSpPr>
          <p:cNvPr id="95235" name="四角形: 角を丸くする 95234">
            <a:extLst>
              <a:ext uri="{FF2B5EF4-FFF2-40B4-BE49-F238E27FC236}">
                <a16:creationId xmlns:a16="http://schemas.microsoft.com/office/drawing/2014/main" id="{30F3DFCF-050C-1FC9-7E32-8E915FB4786C}"/>
              </a:ext>
            </a:extLst>
          </p:cNvPr>
          <p:cNvSpPr/>
          <p:nvPr/>
        </p:nvSpPr>
        <p:spPr bwMode="auto">
          <a:xfrm>
            <a:off x="1131973" y="1749443"/>
            <a:ext cx="3694864" cy="13907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二つの数をキーボードから入力して、その</a:t>
            </a:r>
            <a:r>
              <a:rPr kumimoji="1" lang="ja-JP" altLang="en-US" sz="2200" dirty="0">
                <a:latin typeface="メイリオ" panose="020B0604030504040204" pitchFamily="50" charset="-128"/>
                <a:ea typeface="メイリオ" panose="020B0604030504040204" pitchFamily="50" charset="-128"/>
              </a:rPr>
              <a:t>足し算、引き算、掛け算、割り算をするプログラム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5236" name="四角形: 角を丸くする 95235">
            <a:extLst>
              <a:ext uri="{FF2B5EF4-FFF2-40B4-BE49-F238E27FC236}">
                <a16:creationId xmlns:a16="http://schemas.microsoft.com/office/drawing/2014/main" id="{92B5643E-7DB0-EFE7-B7D3-97414E294AE1}"/>
              </a:ext>
            </a:extLst>
          </p:cNvPr>
          <p:cNvSpPr/>
          <p:nvPr/>
        </p:nvSpPr>
        <p:spPr bwMode="auto">
          <a:xfrm>
            <a:off x="838200" y="3435927"/>
            <a:ext cx="3276600" cy="1524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5237" name="四角形: 角を丸くする 95236">
            <a:extLst>
              <a:ext uri="{FF2B5EF4-FFF2-40B4-BE49-F238E27FC236}">
                <a16:creationId xmlns:a16="http://schemas.microsoft.com/office/drawing/2014/main" id="{49DD22FE-A566-A3A9-91E5-7AA67DFDB384}"/>
              </a:ext>
            </a:extLst>
          </p:cNvPr>
          <p:cNvSpPr/>
          <p:nvPr/>
        </p:nvSpPr>
        <p:spPr bwMode="auto">
          <a:xfrm>
            <a:off x="838200" y="3657600"/>
            <a:ext cx="3276600" cy="1524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5238" name="吹き出し: 角を丸めた四角形 95237">
            <a:extLst>
              <a:ext uri="{FF2B5EF4-FFF2-40B4-BE49-F238E27FC236}">
                <a16:creationId xmlns:a16="http://schemas.microsoft.com/office/drawing/2014/main" id="{097049E8-2531-CE29-FCC0-F739131CF466}"/>
              </a:ext>
            </a:extLst>
          </p:cNvPr>
          <p:cNvSpPr/>
          <p:nvPr/>
        </p:nvSpPr>
        <p:spPr bwMode="auto">
          <a:xfrm>
            <a:off x="2389176" y="4712830"/>
            <a:ext cx="3809261" cy="859831"/>
          </a:xfrm>
          <a:prstGeom prst="wedgeRoundRectCallout">
            <a:avLst>
              <a:gd name="adj1" fmla="val -44036"/>
              <a:gd name="adj2" fmla="val -179561"/>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このように表示されたら、キーボードから入力</a:t>
            </a:r>
          </a:p>
        </p:txBody>
      </p:sp>
    </p:spTree>
    <p:extLst>
      <p:ext uri="{BB962C8B-B14F-4D97-AF65-F5344CB8AC3E}">
        <p14:creationId xmlns:p14="http://schemas.microsoft.com/office/powerpoint/2010/main" val="3508002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304800" y="198737"/>
            <a:ext cx="8610600" cy="612775"/>
          </a:xfrm>
        </p:spPr>
        <p:txBody>
          <a:body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2" name="スライド番号プレースホルダー 1"/>
          <p:cNvSpPr>
            <a:spLocks noGrp="1"/>
          </p:cNvSpPr>
          <p:nvPr>
            <p:ph type="sldNum" sz="quarter" idx="12"/>
          </p:nvPr>
        </p:nvSpPr>
        <p:spPr/>
        <p:txBody>
          <a:bodyPr/>
          <a:lstStyle/>
          <a:p>
            <a:fld id="{EFD17A54-FE79-40E3-8923-9AE8081D1301}" type="slidenum">
              <a:rPr lang="en-US" altLang="ja-JP" sz="2400" smtClean="0"/>
              <a:pPr/>
              <a:t>20</a:t>
            </a:fld>
            <a:endParaRPr lang="en-US" altLang="ja-JP" sz="2400" dirty="0"/>
          </a:p>
        </p:txBody>
      </p:sp>
      <p:sp>
        <p:nvSpPr>
          <p:cNvPr id="47" name="Text Box 4"/>
          <p:cNvSpPr txBox="1">
            <a:spLocks noChangeArrowheads="1"/>
          </p:cNvSpPr>
          <p:nvPr/>
        </p:nvSpPr>
        <p:spPr bwMode="auto">
          <a:xfrm>
            <a:off x="609600" y="886378"/>
            <a:ext cx="7639788"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リストは</a:t>
            </a:r>
            <a:r>
              <a:rPr lang="en-US" altLang="ja-JP" sz="2000" dirty="0">
                <a:latin typeface="メイリオ" panose="020B0604030504040204" pitchFamily="50" charset="-128"/>
                <a:ea typeface="メイリオ" panose="020B0604030504040204" pitchFamily="50" charset="-128"/>
              </a:rPr>
              <a:t>d</a:t>
            </a:r>
            <a:r>
              <a:rPr lang="ja-JP" altLang="en-US" sz="2000" dirty="0">
                <a:latin typeface="メイリオ" panose="020B0604030504040204" pitchFamily="50" charset="-128"/>
                <a:ea typeface="メイリオ" panose="020B0604030504040204" pitchFamily="50" charset="-128"/>
              </a:rPr>
              <a:t>に番号がついている、さくたんの箱のイメージです。</a:t>
            </a:r>
            <a:endParaRPr lang="en-US" altLang="ja-JP" sz="20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個々の箱のデータを使用する場合は、箱についた番号</a:t>
            </a:r>
            <a:r>
              <a:rPr lang="en-US" altLang="ja-JP" sz="2000" dirty="0">
                <a:latin typeface="メイリオ" panose="020B0604030504040204" pitchFamily="50" charset="-128"/>
                <a:ea typeface="メイリオ" panose="020B0604030504040204" pitchFamily="50" charset="-128"/>
              </a:rPr>
              <a:t>[0]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[5]</a:t>
            </a:r>
          </a:p>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を指定します。</a:t>
            </a:r>
          </a:p>
        </p:txBody>
      </p:sp>
      <p:grpSp>
        <p:nvGrpSpPr>
          <p:cNvPr id="40" name="グループ化 39">
            <a:extLst>
              <a:ext uri="{FF2B5EF4-FFF2-40B4-BE49-F238E27FC236}">
                <a16:creationId xmlns:a16="http://schemas.microsoft.com/office/drawing/2014/main" id="{E71797AF-40B7-8F7E-0ECF-E7E7A8BC274C}"/>
              </a:ext>
            </a:extLst>
          </p:cNvPr>
          <p:cNvGrpSpPr/>
          <p:nvPr/>
        </p:nvGrpSpPr>
        <p:grpSpPr>
          <a:xfrm>
            <a:off x="723940" y="2540079"/>
            <a:ext cx="4952922" cy="1500418"/>
            <a:chOff x="723940" y="2540079"/>
            <a:chExt cx="4952922" cy="1500418"/>
          </a:xfrm>
        </p:grpSpPr>
        <p:grpSp>
          <p:nvGrpSpPr>
            <p:cNvPr id="12" name="グループ化 11">
              <a:extLst>
                <a:ext uri="{FF2B5EF4-FFF2-40B4-BE49-F238E27FC236}">
                  <a16:creationId xmlns:a16="http://schemas.microsoft.com/office/drawing/2014/main" id="{290E9FD9-24B2-8E81-E977-1A7D95B29E6A}"/>
                </a:ext>
              </a:extLst>
            </p:cNvPr>
            <p:cNvGrpSpPr/>
            <p:nvPr/>
          </p:nvGrpSpPr>
          <p:grpSpPr>
            <a:xfrm>
              <a:off x="723940" y="2540079"/>
              <a:ext cx="1158538" cy="1500418"/>
              <a:chOff x="838200" y="1641500"/>
              <a:chExt cx="1158538" cy="1500418"/>
            </a:xfrm>
          </p:grpSpPr>
          <p:grpSp>
            <p:nvGrpSpPr>
              <p:cNvPr id="7" name="グループ化 6">
                <a:extLst>
                  <a:ext uri="{FF2B5EF4-FFF2-40B4-BE49-F238E27FC236}">
                    <a16:creationId xmlns:a16="http://schemas.microsoft.com/office/drawing/2014/main" id="{2EB2FFC7-EA97-516D-B59F-449804BF3666}"/>
                  </a:ext>
                </a:extLst>
              </p:cNvPr>
              <p:cNvGrpSpPr/>
              <p:nvPr/>
            </p:nvGrpSpPr>
            <p:grpSpPr>
              <a:xfrm>
                <a:off x="838200" y="2139598"/>
                <a:ext cx="1158538" cy="1002320"/>
                <a:chOff x="838200" y="2139598"/>
                <a:chExt cx="1158538" cy="1002320"/>
              </a:xfrm>
            </p:grpSpPr>
            <p:pic>
              <p:nvPicPr>
                <p:cNvPr id="5" name="図 4" descr="ふた開き段ボール箱の正面からのイラスト">
                  <a:extLst>
                    <a:ext uri="{FF2B5EF4-FFF2-40B4-BE49-F238E27FC236}">
                      <a16:creationId xmlns:a16="http://schemas.microsoft.com/office/drawing/2014/main" id="{11FDA541-8662-442C-21B5-F7F5CFB2636C}"/>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6" name="テキスト ボックス 5">
                  <a:extLst>
                    <a:ext uri="{FF2B5EF4-FFF2-40B4-BE49-F238E27FC236}">
                      <a16:creationId xmlns:a16="http://schemas.microsoft.com/office/drawing/2014/main" id="{2D581099-4095-8DB8-C4CE-B1637D1E742C}"/>
                    </a:ext>
                  </a:extLst>
                </p:cNvPr>
                <p:cNvSpPr txBox="1"/>
                <p:nvPr/>
              </p:nvSpPr>
              <p:spPr>
                <a:xfrm>
                  <a:off x="907003" y="2586228"/>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d[0]</a:t>
                  </a:r>
                  <a:endParaRPr kumimoji="1" lang="ja-JP" altLang="en-US" sz="2800" dirty="0">
                    <a:latin typeface="メイリオ" panose="020B0604030504040204" pitchFamily="50" charset="-128"/>
                    <a:ea typeface="メイリオ" panose="020B0604030504040204" pitchFamily="50" charset="-128"/>
                  </a:endParaRPr>
                </a:p>
              </p:txBody>
            </p:sp>
          </p:grpSp>
          <p:sp>
            <p:nvSpPr>
              <p:cNvPr id="10" name="テキスト ボックス 9">
                <a:extLst>
                  <a:ext uri="{FF2B5EF4-FFF2-40B4-BE49-F238E27FC236}">
                    <a16:creationId xmlns:a16="http://schemas.microsoft.com/office/drawing/2014/main" id="{E8BA7F30-B76E-078F-C71E-78D1663A5D74}"/>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a:t>
                </a:r>
                <a:endParaRPr kumimoji="1" lang="ja-JP" altLang="en-US" sz="3200" dirty="0">
                  <a:solidFill>
                    <a:srgbClr val="FF0000"/>
                  </a:solidFill>
                </a:endParaRPr>
              </a:p>
            </p:txBody>
          </p:sp>
        </p:grpSp>
        <p:grpSp>
          <p:nvGrpSpPr>
            <p:cNvPr id="13" name="グループ化 12">
              <a:extLst>
                <a:ext uri="{FF2B5EF4-FFF2-40B4-BE49-F238E27FC236}">
                  <a16:creationId xmlns:a16="http://schemas.microsoft.com/office/drawing/2014/main" id="{6D846D92-34C8-9A92-B216-E5D8803B84C7}"/>
                </a:ext>
              </a:extLst>
            </p:cNvPr>
            <p:cNvGrpSpPr/>
            <p:nvPr/>
          </p:nvGrpSpPr>
          <p:grpSpPr>
            <a:xfrm>
              <a:off x="1672536" y="2540079"/>
              <a:ext cx="1158538" cy="1500418"/>
              <a:chOff x="838200" y="1641500"/>
              <a:chExt cx="1158538" cy="1500418"/>
            </a:xfrm>
          </p:grpSpPr>
          <p:grpSp>
            <p:nvGrpSpPr>
              <p:cNvPr id="16" name="グループ化 15">
                <a:extLst>
                  <a:ext uri="{FF2B5EF4-FFF2-40B4-BE49-F238E27FC236}">
                    <a16:creationId xmlns:a16="http://schemas.microsoft.com/office/drawing/2014/main" id="{701295FA-C8F4-69E6-7BD7-AB996DBB0563}"/>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BC921B72-6B33-F7F3-D082-94213469673C}"/>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1F09603A-D9D9-FCCB-49C8-8E70F8E02B3B}"/>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51F962C-182A-8BFE-401A-BEBDDCC99DCA}"/>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a:t>
                </a:r>
                <a:endParaRPr kumimoji="1" lang="ja-JP" altLang="en-US" sz="3200" dirty="0">
                  <a:solidFill>
                    <a:srgbClr val="FF0000"/>
                  </a:solidFill>
                </a:endParaRPr>
              </a:p>
            </p:txBody>
          </p:sp>
        </p:grpSp>
        <p:grpSp>
          <p:nvGrpSpPr>
            <p:cNvPr id="20" name="グループ化 19">
              <a:extLst>
                <a:ext uri="{FF2B5EF4-FFF2-40B4-BE49-F238E27FC236}">
                  <a16:creationId xmlns:a16="http://schemas.microsoft.com/office/drawing/2014/main" id="{BE08ADA8-1A11-9B9A-1676-55A6BF524951}"/>
                </a:ext>
              </a:extLst>
            </p:cNvPr>
            <p:cNvGrpSpPr/>
            <p:nvPr/>
          </p:nvGrpSpPr>
          <p:grpSpPr>
            <a:xfrm>
              <a:off x="2621132" y="2540079"/>
              <a:ext cx="1158538" cy="1500418"/>
              <a:chOff x="838200" y="1641500"/>
              <a:chExt cx="1158538" cy="1500418"/>
            </a:xfrm>
          </p:grpSpPr>
          <p:grpSp>
            <p:nvGrpSpPr>
              <p:cNvPr id="21" name="グループ化 20">
                <a:extLst>
                  <a:ext uri="{FF2B5EF4-FFF2-40B4-BE49-F238E27FC236}">
                    <a16:creationId xmlns:a16="http://schemas.microsoft.com/office/drawing/2014/main" id="{6B77C4A5-F546-ED33-78DA-E4656412E572}"/>
                  </a:ext>
                </a:extLst>
              </p:cNvPr>
              <p:cNvGrpSpPr/>
              <p:nvPr/>
            </p:nvGrpSpPr>
            <p:grpSpPr>
              <a:xfrm>
                <a:off x="838200" y="2139598"/>
                <a:ext cx="1158538" cy="1002320"/>
                <a:chOff x="838200" y="2139598"/>
                <a:chExt cx="1158538" cy="1002320"/>
              </a:xfrm>
            </p:grpSpPr>
            <p:pic>
              <p:nvPicPr>
                <p:cNvPr id="23" name="図 22" descr="ふた開き段ボール箱の正面からのイラスト">
                  <a:extLst>
                    <a:ext uri="{FF2B5EF4-FFF2-40B4-BE49-F238E27FC236}">
                      <a16:creationId xmlns:a16="http://schemas.microsoft.com/office/drawing/2014/main" id="{C20D5280-0C64-8296-2370-99555C4D0BB2}"/>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4" name="テキスト ボックス 23">
                  <a:extLst>
                    <a:ext uri="{FF2B5EF4-FFF2-40B4-BE49-F238E27FC236}">
                      <a16:creationId xmlns:a16="http://schemas.microsoft.com/office/drawing/2014/main" id="{FE2ED630-FEDA-F1BD-8A00-037B107C40B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2" name="テキスト ボックス 21">
                <a:extLst>
                  <a:ext uri="{FF2B5EF4-FFF2-40B4-BE49-F238E27FC236}">
                    <a16:creationId xmlns:a16="http://schemas.microsoft.com/office/drawing/2014/main" id="{DD02E46D-A66D-4159-58BC-147B01584FFA}"/>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5</a:t>
                </a:r>
                <a:endParaRPr kumimoji="1" lang="ja-JP" altLang="en-US" sz="3200" dirty="0">
                  <a:solidFill>
                    <a:srgbClr val="FF0000"/>
                  </a:solidFill>
                </a:endParaRPr>
              </a:p>
            </p:txBody>
          </p:sp>
        </p:grpSp>
        <p:grpSp>
          <p:nvGrpSpPr>
            <p:cNvPr id="25" name="グループ化 24">
              <a:extLst>
                <a:ext uri="{FF2B5EF4-FFF2-40B4-BE49-F238E27FC236}">
                  <a16:creationId xmlns:a16="http://schemas.microsoft.com/office/drawing/2014/main" id="{F56CECBD-B4A0-10BB-CCDF-D9E201FD9CFF}"/>
                </a:ext>
              </a:extLst>
            </p:cNvPr>
            <p:cNvGrpSpPr/>
            <p:nvPr/>
          </p:nvGrpSpPr>
          <p:grpSpPr>
            <a:xfrm>
              <a:off x="3569728" y="2540079"/>
              <a:ext cx="1158538" cy="1500418"/>
              <a:chOff x="838200" y="1641500"/>
              <a:chExt cx="1158538" cy="1500418"/>
            </a:xfrm>
          </p:grpSpPr>
          <p:grpSp>
            <p:nvGrpSpPr>
              <p:cNvPr id="26" name="グループ化 25">
                <a:extLst>
                  <a:ext uri="{FF2B5EF4-FFF2-40B4-BE49-F238E27FC236}">
                    <a16:creationId xmlns:a16="http://schemas.microsoft.com/office/drawing/2014/main" id="{23279BC3-513B-86AE-5955-89D1918C81DB}"/>
                  </a:ext>
                </a:extLst>
              </p:cNvPr>
              <p:cNvGrpSpPr/>
              <p:nvPr/>
            </p:nvGrpSpPr>
            <p:grpSpPr>
              <a:xfrm>
                <a:off x="838200" y="2139598"/>
                <a:ext cx="1158538" cy="1002320"/>
                <a:chOff x="838200" y="2139598"/>
                <a:chExt cx="1158538" cy="1002320"/>
              </a:xfrm>
            </p:grpSpPr>
            <p:pic>
              <p:nvPicPr>
                <p:cNvPr id="29" name="図 28" descr="ふた開き段ボール箱の正面からのイラスト">
                  <a:extLst>
                    <a:ext uri="{FF2B5EF4-FFF2-40B4-BE49-F238E27FC236}">
                      <a16:creationId xmlns:a16="http://schemas.microsoft.com/office/drawing/2014/main" id="{9B1CA650-0BF0-4E0B-4CEC-2BE6E506630D}"/>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0" name="テキスト ボックス 29">
                  <a:extLst>
                    <a:ext uri="{FF2B5EF4-FFF2-40B4-BE49-F238E27FC236}">
                      <a16:creationId xmlns:a16="http://schemas.microsoft.com/office/drawing/2014/main" id="{0B3F77D4-1953-F675-CB94-D1EAEED315CC}"/>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28" name="テキスト ボックス 27">
                <a:extLst>
                  <a:ext uri="{FF2B5EF4-FFF2-40B4-BE49-F238E27FC236}">
                    <a16:creationId xmlns:a16="http://schemas.microsoft.com/office/drawing/2014/main" id="{D6125B2D-8102-4E7E-B7F1-8CC727B28041}"/>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10</a:t>
                </a:r>
                <a:endParaRPr kumimoji="1" lang="ja-JP" altLang="en-US" sz="3200" dirty="0">
                  <a:solidFill>
                    <a:srgbClr val="FF0000"/>
                  </a:solidFill>
                </a:endParaRPr>
              </a:p>
            </p:txBody>
          </p:sp>
        </p:grpSp>
        <p:grpSp>
          <p:nvGrpSpPr>
            <p:cNvPr id="32" name="グループ化 31">
              <a:extLst>
                <a:ext uri="{FF2B5EF4-FFF2-40B4-BE49-F238E27FC236}">
                  <a16:creationId xmlns:a16="http://schemas.microsoft.com/office/drawing/2014/main" id="{C32FE86D-FF92-8DD2-4841-9D6DDE47FE43}"/>
                </a:ext>
              </a:extLst>
            </p:cNvPr>
            <p:cNvGrpSpPr/>
            <p:nvPr/>
          </p:nvGrpSpPr>
          <p:grpSpPr>
            <a:xfrm>
              <a:off x="4518324" y="2540079"/>
              <a:ext cx="1158538" cy="1500418"/>
              <a:chOff x="838200" y="1641500"/>
              <a:chExt cx="1158538" cy="1500418"/>
            </a:xfrm>
          </p:grpSpPr>
          <p:grpSp>
            <p:nvGrpSpPr>
              <p:cNvPr id="33" name="グループ化 32">
                <a:extLst>
                  <a:ext uri="{FF2B5EF4-FFF2-40B4-BE49-F238E27FC236}">
                    <a16:creationId xmlns:a16="http://schemas.microsoft.com/office/drawing/2014/main" id="{3D7773C0-7C01-A7FD-7801-12DF3B7DC8F5}"/>
                  </a:ext>
                </a:extLst>
              </p:cNvPr>
              <p:cNvGrpSpPr/>
              <p:nvPr/>
            </p:nvGrpSpPr>
            <p:grpSpPr>
              <a:xfrm>
                <a:off x="838200" y="2139598"/>
                <a:ext cx="1158538" cy="1002320"/>
                <a:chOff x="838200" y="2139598"/>
                <a:chExt cx="1158538" cy="1002320"/>
              </a:xfrm>
            </p:grpSpPr>
            <p:pic>
              <p:nvPicPr>
                <p:cNvPr id="35" name="図 34" descr="ふた開き段ボール箱の正面からのイラスト">
                  <a:extLst>
                    <a:ext uri="{FF2B5EF4-FFF2-40B4-BE49-F238E27FC236}">
                      <a16:creationId xmlns:a16="http://schemas.microsoft.com/office/drawing/2014/main" id="{672CD96E-902B-ED22-1633-92CF5F661134}"/>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6" name="テキスト ボックス 35">
                  <a:extLst>
                    <a:ext uri="{FF2B5EF4-FFF2-40B4-BE49-F238E27FC236}">
                      <a16:creationId xmlns:a16="http://schemas.microsoft.com/office/drawing/2014/main" id="{E5E244CB-E5B6-D405-7DC4-663981F7232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34" name="テキスト ボックス 33">
                <a:extLst>
                  <a:ext uri="{FF2B5EF4-FFF2-40B4-BE49-F238E27FC236}">
                    <a16:creationId xmlns:a16="http://schemas.microsoft.com/office/drawing/2014/main" id="{34F795AA-3BBD-9FE4-53FF-03D4B615CED4}"/>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100</a:t>
                </a:r>
                <a:endParaRPr kumimoji="1" lang="ja-JP" altLang="en-US" sz="3200" dirty="0">
                  <a:solidFill>
                    <a:srgbClr val="FF0000"/>
                  </a:solidFill>
                </a:endParaRPr>
              </a:p>
            </p:txBody>
          </p:sp>
        </p:grpSp>
      </p:grpSp>
      <p:sp>
        <p:nvSpPr>
          <p:cNvPr id="38" name="テキスト ボックス 37">
            <a:extLst>
              <a:ext uri="{FF2B5EF4-FFF2-40B4-BE49-F238E27FC236}">
                <a16:creationId xmlns:a16="http://schemas.microsoft.com/office/drawing/2014/main" id="{583693DF-A03D-FBE0-B98E-E59E206CA529}"/>
              </a:ext>
            </a:extLst>
          </p:cNvPr>
          <p:cNvSpPr txBox="1"/>
          <p:nvPr/>
        </p:nvSpPr>
        <p:spPr>
          <a:xfrm>
            <a:off x="914400" y="2092909"/>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[1, 2, 5, 10, 100]</a:t>
            </a:r>
            <a:endParaRPr lang="ja-JP" altLang="en-US" sz="2400" dirty="0">
              <a:latin typeface="メイリオ" panose="020B0604030504040204" pitchFamily="50" charset="-128"/>
              <a:ea typeface="メイリオ" panose="020B0604030504040204" pitchFamily="50" charset="-128"/>
            </a:endParaRPr>
          </a:p>
        </p:txBody>
      </p:sp>
      <p:sp>
        <p:nvSpPr>
          <p:cNvPr id="39" name="テキスト ボックス 38">
            <a:extLst>
              <a:ext uri="{FF2B5EF4-FFF2-40B4-BE49-F238E27FC236}">
                <a16:creationId xmlns:a16="http://schemas.microsoft.com/office/drawing/2014/main" id="{84536A6D-BBDB-4A85-E3A3-B492B9976A6C}"/>
              </a:ext>
            </a:extLst>
          </p:cNvPr>
          <p:cNvSpPr txBox="1"/>
          <p:nvPr/>
        </p:nvSpPr>
        <p:spPr>
          <a:xfrm>
            <a:off x="645763" y="4500327"/>
            <a:ext cx="8191460" cy="769441"/>
          </a:xfrm>
          <a:prstGeom prst="rect">
            <a:avLst/>
          </a:prstGeom>
          <a:noFill/>
        </p:spPr>
        <p:txBody>
          <a:bodyPr wrap="square">
            <a:spAutoFit/>
          </a:bodyPr>
          <a:lstStyle/>
          <a:p>
            <a:pPr algn="l"/>
            <a:r>
              <a:rPr kumimoji="1" lang="en-US" altLang="ja-JP" sz="2200" dirty="0" err="1">
                <a:latin typeface="メイリオ" panose="020B0604030504040204" pitchFamily="50" charset="-128"/>
                <a:ea typeface="メイリオ" panose="020B0604030504040204" pitchFamily="50" charset="-128"/>
              </a:rPr>
              <a:t>i</a:t>
            </a:r>
            <a:r>
              <a:rPr kumimoji="1" lang="en-US" altLang="ja-JP" sz="2200" dirty="0">
                <a:latin typeface="メイリオ" panose="020B0604030504040204" pitchFamily="50" charset="-128"/>
                <a:ea typeface="メイリオ" panose="020B0604030504040204" pitchFamily="50" charset="-128"/>
              </a:rPr>
              <a:t> = </a:t>
            </a:r>
            <a:r>
              <a:rPr kumimoji="1" lang="en-US" altLang="ja-JP" sz="2200" dirty="0" err="1">
                <a:latin typeface="メイリオ" panose="020B0604030504040204" pitchFamily="50" charset="-128"/>
                <a:ea typeface="メイリオ" panose="020B0604030504040204" pitchFamily="50" charset="-128"/>
              </a:rPr>
              <a:t>random.randint</a:t>
            </a:r>
            <a:r>
              <a:rPr kumimoji="1" lang="en-US" altLang="ja-JP" sz="2200" dirty="0">
                <a:latin typeface="メイリオ" panose="020B0604030504040204" pitchFamily="50" charset="-128"/>
                <a:ea typeface="メイリオ" panose="020B0604030504040204" pitchFamily="50" charset="-128"/>
              </a:rPr>
              <a:t>(0, 4)</a:t>
            </a:r>
            <a:r>
              <a:rPr kumimoji="1" lang="ja-JP" altLang="en-US" sz="2200" dirty="0">
                <a:latin typeface="メイリオ" panose="020B0604030504040204" pitchFamily="50" charset="-128"/>
                <a:ea typeface="メイリオ" panose="020B0604030504040204" pitchFamily="50" charset="-128"/>
              </a:rPr>
              <a:t>　← </a:t>
            </a:r>
            <a:r>
              <a:rPr kumimoji="1" lang="en-US" altLang="ja-JP" sz="2200" dirty="0" err="1">
                <a:latin typeface="メイリオ" panose="020B0604030504040204" pitchFamily="50" charset="-128"/>
                <a:ea typeface="メイリオ" panose="020B0604030504040204" pitchFamily="50" charset="-128"/>
              </a:rPr>
              <a:t>i</a:t>
            </a:r>
            <a:r>
              <a:rPr kumimoji="1"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0</a:t>
            </a:r>
            <a:r>
              <a:rPr lang="ja-JP" altLang="en-US" sz="2200" dirty="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4</a:t>
            </a:r>
            <a:r>
              <a:rPr lang="ja-JP" altLang="en-US" sz="2200" dirty="0">
                <a:latin typeface="メイリオ" panose="020B0604030504040204" pitchFamily="50" charset="-128"/>
                <a:ea typeface="メイリオ" panose="020B0604030504040204" pitchFamily="50" charset="-128"/>
              </a:rPr>
              <a:t>のランダムな数か入る</a:t>
            </a:r>
            <a:endParaRPr kumimoji="1" lang="en-US" altLang="ja-JP" sz="2200" dirty="0">
              <a:latin typeface="メイリオ" panose="020B0604030504040204" pitchFamily="50" charset="-128"/>
              <a:ea typeface="メイリオ" panose="020B0604030504040204" pitchFamily="50" charset="-128"/>
            </a:endParaRPr>
          </a:p>
          <a:p>
            <a:pPr algn="l"/>
            <a:r>
              <a:rPr kumimoji="1" lang="en-US" altLang="ja-JP" sz="2200" dirty="0">
                <a:latin typeface="メイリオ" panose="020B0604030504040204" pitchFamily="50" charset="-128"/>
                <a:ea typeface="メイリオ" panose="020B0604030504040204" pitchFamily="50" charset="-128"/>
              </a:rPr>
              <a:t>d[</a:t>
            </a:r>
            <a:r>
              <a:rPr kumimoji="1" lang="en-US" altLang="ja-JP" sz="2200" dirty="0" err="1">
                <a:latin typeface="メイリオ" panose="020B0604030504040204" pitchFamily="50" charset="-128"/>
                <a:ea typeface="メイリオ" panose="020B0604030504040204" pitchFamily="50" charset="-128"/>
              </a:rPr>
              <a:t>i</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　 ←　</a:t>
            </a:r>
            <a:r>
              <a:rPr kumimoji="1" lang="en-US" altLang="ja-JP" sz="2200" dirty="0">
                <a:latin typeface="メイリオ" panose="020B0604030504040204" pitchFamily="50" charset="-128"/>
                <a:ea typeface="メイリオ" panose="020B0604030504040204" pitchFamily="50" charset="-128"/>
              </a:rPr>
              <a:t>d</a:t>
            </a:r>
            <a:r>
              <a:rPr kumimoji="1" lang="ja-JP" altLang="en-US" sz="2200" dirty="0">
                <a:latin typeface="メイリオ" panose="020B0604030504040204" pitchFamily="50" charset="-128"/>
                <a:ea typeface="メイリオ" panose="020B0604030504040204" pitchFamily="50" charset="-128"/>
              </a:rPr>
              <a:t>の</a:t>
            </a:r>
            <a:r>
              <a:rPr kumimoji="1" lang="en-US" altLang="ja-JP" sz="2200" dirty="0" err="1">
                <a:latin typeface="メイリオ" panose="020B0604030504040204" pitchFamily="50" charset="-128"/>
                <a:ea typeface="メイリオ" panose="020B0604030504040204" pitchFamily="50" charset="-128"/>
              </a:rPr>
              <a:t>i</a:t>
            </a:r>
            <a:r>
              <a:rPr kumimoji="1" lang="ja-JP" altLang="en-US" sz="2200" dirty="0">
                <a:latin typeface="メイリオ" panose="020B0604030504040204" pitchFamily="50" charset="-128"/>
                <a:ea typeface="メイリオ" panose="020B0604030504040204" pitchFamily="50" charset="-128"/>
              </a:rPr>
              <a:t>番目の箱の内容</a:t>
            </a:r>
            <a:endParaRPr kumimoji="1" lang="en-US" altLang="ja-JP"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85400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21</a:t>
            </a:fld>
            <a:endParaRPr kumimoji="0" lang="en-US" altLang="ja-JP" sz="2800" dirty="0">
              <a:solidFill>
                <a:srgbClr val="000000"/>
              </a:solidFill>
            </a:endParaRPr>
          </a:p>
        </p:txBody>
      </p:sp>
      <p:sp>
        <p:nvSpPr>
          <p:cNvPr id="7171" name="Text Box 3"/>
          <p:cNvSpPr txBox="1">
            <a:spLocks noChangeArrowheads="1"/>
          </p:cNvSpPr>
          <p:nvPr/>
        </p:nvSpPr>
        <p:spPr bwMode="auto">
          <a:xfrm>
            <a:off x="2197371" y="367138"/>
            <a:ext cx="739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sp>
        <p:nvSpPr>
          <p:cNvPr id="11" name="Text Box 52"/>
          <p:cNvSpPr txBox="1">
            <a:spLocks noChangeArrowheads="1"/>
          </p:cNvSpPr>
          <p:nvPr/>
        </p:nvSpPr>
        <p:spPr bwMode="auto">
          <a:xfrm>
            <a:off x="1133598" y="4542248"/>
            <a:ext cx="5526437" cy="12003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いきなりプログラムが難しくなりました。あらかじめリスト</a:t>
            </a:r>
            <a:r>
              <a:rPr lang="en-US" altLang="ja-JP" sz="2400" dirty="0">
                <a:latin typeface="メイリオ" panose="020B0604030504040204" pitchFamily="50" charset="-128"/>
                <a:ea typeface="メイリオ" panose="020B0604030504040204" pitchFamily="50" charset="-128"/>
              </a:rPr>
              <a:t>d</a:t>
            </a:r>
            <a:r>
              <a:rPr lang="ja-JP" altLang="en-US" sz="2400" dirty="0">
                <a:latin typeface="メイリオ" panose="020B0604030504040204" pitchFamily="50" charset="-128"/>
                <a:ea typeface="メイリオ" panose="020B0604030504040204" pitchFamily="50" charset="-128"/>
              </a:rPr>
              <a:t>に入れておいた</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個の数の合計を計算します。</a:t>
            </a:r>
          </a:p>
        </p:txBody>
      </p:sp>
      <p:pic>
        <p:nvPicPr>
          <p:cNvPr id="5" name="図 4"/>
          <p:cNvPicPr>
            <a:picLocks noChangeAspect="1"/>
          </p:cNvPicPr>
          <p:nvPr/>
        </p:nvPicPr>
        <p:blipFill>
          <a:blip r:embed="rId2">
            <a:extLst>
              <a:ext uri="{BEBA8EAE-BF5A-486C-A8C5-ECC9F3942E4B}">
                <a14:imgProps xmlns:a14="http://schemas.microsoft.com/office/drawing/2010/main">
                  <a14:imgLayer r:embed="rId3">
                    <a14:imgEffect>
                      <a14:backgroundRemoval t="5063" b="99156" l="9402" r="94444">
                        <a14:foregroundMark x1="44872" y1="43460" x2="44872" y2="43460"/>
                        <a14:foregroundMark x1="44017" y1="45148" x2="44017" y2="45148"/>
                        <a14:foregroundMark x1="47009" y1="47257" x2="47009" y2="47257"/>
                        <a14:foregroundMark x1="58974" y1="40084" x2="58974" y2="40084"/>
                        <a14:foregroundMark x1="60684" y1="42616" x2="60684" y2="42616"/>
                        <a14:foregroundMark x1="60256" y1="39662" x2="60256" y2="39662"/>
                        <a14:foregroundMark x1="45299" y1="40506" x2="45299" y2="40506"/>
                        <a14:foregroundMark x1="27778" y1="29114" x2="27778" y2="29114"/>
                        <a14:foregroundMark x1="26923" y1="32489" x2="26923" y2="32489"/>
                        <a14:foregroundMark x1="28632" y1="28692" x2="28632" y2="28692"/>
                        <a14:foregroundMark x1="66239" y1="21097" x2="66239" y2="21097"/>
                        <a14:foregroundMark x1="67949" y1="24895" x2="67949" y2="24895"/>
                        <a14:foregroundMark x1="47436" y1="64979" x2="47436" y2="64979"/>
                        <a14:foregroundMark x1="52991" y1="64135" x2="52991" y2="64135"/>
                        <a14:foregroundMark x1="57265" y1="62447" x2="57265" y2="62447"/>
                        <a14:foregroundMark x1="58974" y1="64135" x2="58974" y2="64135"/>
                        <a14:foregroundMark x1="59829" y1="57384" x2="59829" y2="57384"/>
                        <a14:foregroundMark x1="55983" y1="66667" x2="55983" y2="66667"/>
                      </a14:backgroundRemoval>
                    </a14:imgEffect>
                  </a14:imgLayer>
                </a14:imgProps>
              </a:ext>
            </a:extLst>
          </a:blip>
          <a:stretch>
            <a:fillRect/>
          </a:stretch>
        </p:blipFill>
        <p:spPr>
          <a:xfrm>
            <a:off x="6644969" y="679968"/>
            <a:ext cx="2437611" cy="2468862"/>
          </a:xfrm>
          <a:prstGeom prst="rect">
            <a:avLst/>
          </a:prstGeom>
          <a:effectLst>
            <a:softEdge rad="0"/>
          </a:effectLst>
        </p:spPr>
      </p:pic>
      <p:sp>
        <p:nvSpPr>
          <p:cNvPr id="2" name="テキスト ボックス 1">
            <a:extLst>
              <a:ext uri="{FF2B5EF4-FFF2-40B4-BE49-F238E27FC236}">
                <a16:creationId xmlns:a16="http://schemas.microsoft.com/office/drawing/2014/main" id="{FD0A1BD7-6641-21D2-14A9-75B436CCB419}"/>
              </a:ext>
            </a:extLst>
          </p:cNvPr>
          <p:cNvSpPr txBox="1"/>
          <p:nvPr/>
        </p:nvSpPr>
        <p:spPr>
          <a:xfrm>
            <a:off x="363416" y="34868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13</a:t>
            </a:r>
            <a:endParaRPr kumimoji="1" lang="ja-JP" altLang="en-US" sz="2800" dirty="0">
              <a:solidFill>
                <a:schemeClr val="accent2"/>
              </a:solidFill>
            </a:endParaRPr>
          </a:p>
        </p:txBody>
      </p:sp>
      <p:grpSp>
        <p:nvGrpSpPr>
          <p:cNvPr id="7" name="グループ化 6">
            <a:extLst>
              <a:ext uri="{FF2B5EF4-FFF2-40B4-BE49-F238E27FC236}">
                <a16:creationId xmlns:a16="http://schemas.microsoft.com/office/drawing/2014/main" id="{8F9EB27A-13E7-D9ED-4C15-461C76E86449}"/>
              </a:ext>
            </a:extLst>
          </p:cNvPr>
          <p:cNvGrpSpPr/>
          <p:nvPr/>
        </p:nvGrpSpPr>
        <p:grpSpPr>
          <a:xfrm>
            <a:off x="952540" y="1669490"/>
            <a:ext cx="1158538" cy="1500418"/>
            <a:chOff x="838200" y="1641500"/>
            <a:chExt cx="1158538" cy="1500418"/>
          </a:xfrm>
        </p:grpSpPr>
        <p:grpSp>
          <p:nvGrpSpPr>
            <p:cNvPr id="8" name="グループ化 7">
              <a:extLst>
                <a:ext uri="{FF2B5EF4-FFF2-40B4-BE49-F238E27FC236}">
                  <a16:creationId xmlns:a16="http://schemas.microsoft.com/office/drawing/2014/main" id="{8A957359-C80C-91EF-D782-BED9E22E4C49}"/>
                </a:ext>
              </a:extLst>
            </p:cNvPr>
            <p:cNvGrpSpPr/>
            <p:nvPr/>
          </p:nvGrpSpPr>
          <p:grpSpPr>
            <a:xfrm>
              <a:off x="838200" y="2139598"/>
              <a:ext cx="1158538" cy="1002320"/>
              <a:chOff x="838200" y="2139598"/>
              <a:chExt cx="1158538" cy="1002320"/>
            </a:xfrm>
          </p:grpSpPr>
          <p:pic>
            <p:nvPicPr>
              <p:cNvPr id="10" name="図 9" descr="ふた開き段ボール箱の正面からのイラスト">
                <a:extLst>
                  <a:ext uri="{FF2B5EF4-FFF2-40B4-BE49-F238E27FC236}">
                    <a16:creationId xmlns:a16="http://schemas.microsoft.com/office/drawing/2014/main" id="{035EF592-84AE-1CC3-8024-44AF8EEDBF79}"/>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2" name="テキスト ボックス 11">
                <a:extLst>
                  <a:ext uri="{FF2B5EF4-FFF2-40B4-BE49-F238E27FC236}">
                    <a16:creationId xmlns:a16="http://schemas.microsoft.com/office/drawing/2014/main" id="{34CE6522-5078-5A8C-F6A2-C463C6273C79}"/>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9" name="テキスト ボックス 8">
              <a:extLst>
                <a:ext uri="{FF2B5EF4-FFF2-40B4-BE49-F238E27FC236}">
                  <a16:creationId xmlns:a16="http://schemas.microsoft.com/office/drawing/2014/main" id="{64834A75-0950-7310-91D6-45BA4E07808C}"/>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15" name="グループ化 14">
            <a:extLst>
              <a:ext uri="{FF2B5EF4-FFF2-40B4-BE49-F238E27FC236}">
                <a16:creationId xmlns:a16="http://schemas.microsoft.com/office/drawing/2014/main" id="{65EC44C3-B407-CCFE-9B5C-C5AE598600D2}"/>
              </a:ext>
            </a:extLst>
          </p:cNvPr>
          <p:cNvGrpSpPr/>
          <p:nvPr/>
        </p:nvGrpSpPr>
        <p:grpSpPr>
          <a:xfrm>
            <a:off x="1901136" y="1669490"/>
            <a:ext cx="1158538" cy="1500418"/>
            <a:chOff x="838200" y="1641500"/>
            <a:chExt cx="1158538" cy="1500418"/>
          </a:xfrm>
        </p:grpSpPr>
        <p:grpSp>
          <p:nvGrpSpPr>
            <p:cNvPr id="16" name="グループ化 15">
              <a:extLst>
                <a:ext uri="{FF2B5EF4-FFF2-40B4-BE49-F238E27FC236}">
                  <a16:creationId xmlns:a16="http://schemas.microsoft.com/office/drawing/2014/main" id="{7A2D891A-B64B-FC4E-419F-F200022C71D9}"/>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E1EE1E39-C370-C48E-286E-2FFEEE10C24F}"/>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0AA81E8-4375-97AB-29BF-5FDD942CAEB0}"/>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5400EC48-0707-F360-D357-9E6055A08C0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20" name="グループ化 19">
            <a:extLst>
              <a:ext uri="{FF2B5EF4-FFF2-40B4-BE49-F238E27FC236}">
                <a16:creationId xmlns:a16="http://schemas.microsoft.com/office/drawing/2014/main" id="{25D33F5E-8A1A-2EDE-5FBB-BFBA83060A78}"/>
              </a:ext>
            </a:extLst>
          </p:cNvPr>
          <p:cNvGrpSpPr/>
          <p:nvPr/>
        </p:nvGrpSpPr>
        <p:grpSpPr>
          <a:xfrm>
            <a:off x="2849732" y="1669490"/>
            <a:ext cx="1158538" cy="1500418"/>
            <a:chOff x="838200" y="1641500"/>
            <a:chExt cx="1158538" cy="1500418"/>
          </a:xfrm>
        </p:grpSpPr>
        <p:grpSp>
          <p:nvGrpSpPr>
            <p:cNvPr id="21" name="グループ化 20">
              <a:extLst>
                <a:ext uri="{FF2B5EF4-FFF2-40B4-BE49-F238E27FC236}">
                  <a16:creationId xmlns:a16="http://schemas.microsoft.com/office/drawing/2014/main" id="{333E1726-744A-BE3D-1D4F-782B4E179116}"/>
                </a:ext>
              </a:extLst>
            </p:cNvPr>
            <p:cNvGrpSpPr/>
            <p:nvPr/>
          </p:nvGrpSpPr>
          <p:grpSpPr>
            <a:xfrm>
              <a:off x="838200" y="2139598"/>
              <a:ext cx="1158538" cy="1002320"/>
              <a:chOff x="838200" y="2139598"/>
              <a:chExt cx="1158538" cy="1002320"/>
            </a:xfrm>
          </p:grpSpPr>
          <p:pic>
            <p:nvPicPr>
              <p:cNvPr id="23" name="図 22" descr="ふた開き段ボール箱の正面からのイラスト">
                <a:extLst>
                  <a:ext uri="{FF2B5EF4-FFF2-40B4-BE49-F238E27FC236}">
                    <a16:creationId xmlns:a16="http://schemas.microsoft.com/office/drawing/2014/main" id="{4D0B8884-8DA5-1074-36B7-6A8796721E66}"/>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4" name="テキスト ボックス 23">
                <a:extLst>
                  <a:ext uri="{FF2B5EF4-FFF2-40B4-BE49-F238E27FC236}">
                    <a16:creationId xmlns:a16="http://schemas.microsoft.com/office/drawing/2014/main" id="{C4327F04-BDD0-1279-B723-6C79CC51EC1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2" name="テキスト ボックス 21">
              <a:extLst>
                <a:ext uri="{FF2B5EF4-FFF2-40B4-BE49-F238E27FC236}">
                  <a16:creationId xmlns:a16="http://schemas.microsoft.com/office/drawing/2014/main" id="{1E129505-D1FD-7C4C-9DA9-FD22AAC3F1B5}"/>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25" name="グループ化 24">
            <a:extLst>
              <a:ext uri="{FF2B5EF4-FFF2-40B4-BE49-F238E27FC236}">
                <a16:creationId xmlns:a16="http://schemas.microsoft.com/office/drawing/2014/main" id="{8903BEDA-B03D-C66C-8CD8-A89FDBE59B14}"/>
              </a:ext>
            </a:extLst>
          </p:cNvPr>
          <p:cNvGrpSpPr/>
          <p:nvPr/>
        </p:nvGrpSpPr>
        <p:grpSpPr>
          <a:xfrm>
            <a:off x="3798328" y="1669490"/>
            <a:ext cx="1158538" cy="1500418"/>
            <a:chOff x="838200" y="1641500"/>
            <a:chExt cx="1158538" cy="1500418"/>
          </a:xfrm>
        </p:grpSpPr>
        <p:grpSp>
          <p:nvGrpSpPr>
            <p:cNvPr id="26" name="グループ化 25">
              <a:extLst>
                <a:ext uri="{FF2B5EF4-FFF2-40B4-BE49-F238E27FC236}">
                  <a16:creationId xmlns:a16="http://schemas.microsoft.com/office/drawing/2014/main" id="{E56B3EC5-F6BC-7D04-7276-6EDCF2BC233A}"/>
                </a:ext>
              </a:extLst>
            </p:cNvPr>
            <p:cNvGrpSpPr/>
            <p:nvPr/>
          </p:nvGrpSpPr>
          <p:grpSpPr>
            <a:xfrm>
              <a:off x="838200" y="2139598"/>
              <a:ext cx="1158538" cy="1002320"/>
              <a:chOff x="838200" y="2139598"/>
              <a:chExt cx="1158538" cy="1002320"/>
            </a:xfrm>
          </p:grpSpPr>
          <p:pic>
            <p:nvPicPr>
              <p:cNvPr id="28" name="図 27" descr="ふた開き段ボール箱の正面からのイラスト">
                <a:extLst>
                  <a:ext uri="{FF2B5EF4-FFF2-40B4-BE49-F238E27FC236}">
                    <a16:creationId xmlns:a16="http://schemas.microsoft.com/office/drawing/2014/main" id="{724C245B-2259-BE4E-1EF4-605F82B25456}"/>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6784EB99-5C48-343D-1830-FE88787AE8AD}"/>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27" name="テキスト ボックス 26">
              <a:extLst>
                <a:ext uri="{FF2B5EF4-FFF2-40B4-BE49-F238E27FC236}">
                  <a16:creationId xmlns:a16="http://schemas.microsoft.com/office/drawing/2014/main" id="{2FFAD198-B21D-45C2-E83F-1FF9FE1C8493}"/>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30" name="グループ化 29">
            <a:extLst>
              <a:ext uri="{FF2B5EF4-FFF2-40B4-BE49-F238E27FC236}">
                <a16:creationId xmlns:a16="http://schemas.microsoft.com/office/drawing/2014/main" id="{27C0D154-FDF6-966B-307D-4009BEB23D70}"/>
              </a:ext>
            </a:extLst>
          </p:cNvPr>
          <p:cNvGrpSpPr/>
          <p:nvPr/>
        </p:nvGrpSpPr>
        <p:grpSpPr>
          <a:xfrm>
            <a:off x="4746924" y="1669490"/>
            <a:ext cx="1158538" cy="1500418"/>
            <a:chOff x="838200" y="1641500"/>
            <a:chExt cx="1158538" cy="1500418"/>
          </a:xfrm>
        </p:grpSpPr>
        <p:grpSp>
          <p:nvGrpSpPr>
            <p:cNvPr id="31" name="グループ化 30">
              <a:extLst>
                <a:ext uri="{FF2B5EF4-FFF2-40B4-BE49-F238E27FC236}">
                  <a16:creationId xmlns:a16="http://schemas.microsoft.com/office/drawing/2014/main" id="{F9C075CF-7DFF-F1C4-FFAF-0D2475127B35}"/>
                </a:ext>
              </a:extLst>
            </p:cNvPr>
            <p:cNvGrpSpPr/>
            <p:nvPr/>
          </p:nvGrpSpPr>
          <p:grpSpPr>
            <a:xfrm>
              <a:off x="838200" y="2139598"/>
              <a:ext cx="1158538" cy="1002320"/>
              <a:chOff x="838200" y="2139598"/>
              <a:chExt cx="1158538" cy="1002320"/>
            </a:xfrm>
          </p:grpSpPr>
          <p:pic>
            <p:nvPicPr>
              <p:cNvPr id="7169" name="図 7168" descr="ふた開き段ボール箱の正面からのイラスト">
                <a:extLst>
                  <a:ext uri="{FF2B5EF4-FFF2-40B4-BE49-F238E27FC236}">
                    <a16:creationId xmlns:a16="http://schemas.microsoft.com/office/drawing/2014/main" id="{FEF8E6B6-1C36-EEA7-4AFC-F037118743A9}"/>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2" name="テキスト ボックス 7171">
                <a:extLst>
                  <a:ext uri="{FF2B5EF4-FFF2-40B4-BE49-F238E27FC236}">
                    <a16:creationId xmlns:a16="http://schemas.microsoft.com/office/drawing/2014/main" id="{81C3CCAC-BC58-1B3D-424D-3FB2224D701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7168" name="テキスト ボックス 7167">
              <a:extLst>
                <a:ext uri="{FF2B5EF4-FFF2-40B4-BE49-F238E27FC236}">
                  <a16:creationId xmlns:a16="http://schemas.microsoft.com/office/drawing/2014/main" id="{61C0AC99-0619-5C46-C250-A09AE176DB73}"/>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sp>
        <p:nvSpPr>
          <p:cNvPr id="7173" name="テキスト ボックス 7172">
            <a:extLst>
              <a:ext uri="{FF2B5EF4-FFF2-40B4-BE49-F238E27FC236}">
                <a16:creationId xmlns:a16="http://schemas.microsoft.com/office/drawing/2014/main" id="{31E8BE0F-EA80-DC25-C853-9EC15F2F3B62}"/>
              </a:ext>
            </a:extLst>
          </p:cNvPr>
          <p:cNvSpPr txBox="1"/>
          <p:nvPr/>
        </p:nvSpPr>
        <p:spPr>
          <a:xfrm>
            <a:off x="1143000" y="1222320"/>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endParaRPr lang="ja-JP" altLang="en-US" sz="2400" dirty="0">
              <a:latin typeface="メイリオ" panose="020B0604030504040204" pitchFamily="50" charset="-128"/>
              <a:ea typeface="メイリオ" panose="020B0604030504040204" pitchFamily="50" charset="-128"/>
            </a:endParaRPr>
          </a:p>
        </p:txBody>
      </p:sp>
      <p:sp>
        <p:nvSpPr>
          <p:cNvPr id="7175" name="テキスト ボックス 7174">
            <a:extLst>
              <a:ext uri="{FF2B5EF4-FFF2-40B4-BE49-F238E27FC236}">
                <a16:creationId xmlns:a16="http://schemas.microsoft.com/office/drawing/2014/main" id="{8D52BBC6-E4EB-724D-131A-5359F91ED689}"/>
              </a:ext>
            </a:extLst>
          </p:cNvPr>
          <p:cNvSpPr txBox="1"/>
          <p:nvPr/>
        </p:nvSpPr>
        <p:spPr>
          <a:xfrm>
            <a:off x="626646" y="3626389"/>
            <a:ext cx="7037266" cy="646331"/>
          </a:xfrm>
          <a:prstGeom prst="rect">
            <a:avLst/>
          </a:prstGeom>
          <a:noFill/>
        </p:spPr>
        <p:txBody>
          <a:bodyPr wrap="square">
            <a:spAutoFit/>
          </a:bodyPr>
          <a:lstStyle/>
          <a:p>
            <a:r>
              <a:rPr lang="en-US" altLang="ja-JP" sz="3600" dirty="0">
                <a:latin typeface="メイリオ" panose="020B0604030504040204" pitchFamily="50" charset="-128"/>
                <a:ea typeface="メイリオ" panose="020B0604030504040204" pitchFamily="50" charset="-128"/>
              </a:rPr>
              <a:t>41+ 23+8+15+33  </a:t>
            </a:r>
            <a:r>
              <a:rPr lang="ja-JP" altLang="en-US" sz="3600" dirty="0">
                <a:latin typeface="メイリオ" panose="020B0604030504040204" pitchFamily="50" charset="-128"/>
                <a:ea typeface="メイリオ" panose="020B0604030504040204" pitchFamily="50" charset="-128"/>
              </a:rPr>
              <a:t>合計 </a:t>
            </a:r>
            <a:r>
              <a:rPr lang="en-US" altLang="ja-JP" sz="3600" dirty="0">
                <a:latin typeface="メイリオ" panose="020B0604030504040204" pitchFamily="50" charset="-128"/>
                <a:ea typeface="メイリオ" panose="020B0604030504040204" pitchFamily="50" charset="-128"/>
              </a:rPr>
              <a:t>120</a:t>
            </a:r>
            <a:endParaRPr lang="ja-JP" altLang="en-US" sz="3600" dirty="0">
              <a:latin typeface="メイリオ" panose="020B0604030504040204" pitchFamily="50" charset="-128"/>
              <a:ea typeface="メイリオ" panose="020B0604030504040204" pitchFamily="50" charset="-128"/>
            </a:endParaRPr>
          </a:p>
        </p:txBody>
      </p:sp>
      <p:sp>
        <p:nvSpPr>
          <p:cNvPr id="7176" name="下矢印 10">
            <a:extLst>
              <a:ext uri="{FF2B5EF4-FFF2-40B4-BE49-F238E27FC236}">
                <a16:creationId xmlns:a16="http://schemas.microsoft.com/office/drawing/2014/main" id="{4C9F622C-6F17-BEC2-3AE8-6848E283D6E1}"/>
              </a:ext>
            </a:extLst>
          </p:cNvPr>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415954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22</a:t>
            </a:fld>
            <a:endParaRPr kumimoji="0" lang="en-US" altLang="ja-JP" sz="2800" dirty="0">
              <a:solidFill>
                <a:srgbClr val="000000"/>
              </a:solidFill>
            </a:endParaRPr>
          </a:p>
        </p:txBody>
      </p:sp>
      <p:sp>
        <p:nvSpPr>
          <p:cNvPr id="7171" name="Text Box 3"/>
          <p:cNvSpPr txBox="1">
            <a:spLocks noChangeArrowheads="1"/>
          </p:cNvSpPr>
          <p:nvPr/>
        </p:nvSpPr>
        <p:spPr bwMode="auto">
          <a:xfrm>
            <a:off x="577588" y="221126"/>
            <a:ext cx="80818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sp>
        <p:nvSpPr>
          <p:cNvPr id="9" name="テキスト ボックス 8"/>
          <p:cNvSpPr txBox="1"/>
          <p:nvPr/>
        </p:nvSpPr>
        <p:spPr>
          <a:xfrm>
            <a:off x="4335750" y="5007177"/>
            <a:ext cx="4455564" cy="769441"/>
          </a:xfrm>
          <a:prstGeom prst="rect">
            <a:avLst/>
          </a:prstGeom>
          <a:solidFill>
            <a:srgbClr val="FFFFCC"/>
          </a:solidFill>
          <a:ln>
            <a:solidFill>
              <a:schemeClr val="tx1"/>
            </a:solidFill>
          </a:ln>
        </p:spPr>
        <p:txBody>
          <a:bodyPr wrap="square" rtlCol="0">
            <a:spAutoFit/>
          </a:bodyPr>
          <a:lstStyle/>
          <a:p>
            <a:pPr algn="l"/>
            <a:r>
              <a:rPr kumimoji="1" lang="en-US" altLang="ja-JP" sz="2200" dirty="0">
                <a:latin typeface="メイリオ" panose="020B0604030504040204" pitchFamily="50" charset="-128"/>
                <a:ea typeface="メイリオ" panose="020B0604030504040204" pitchFamily="50" charset="-128"/>
              </a:rPr>
              <a:t>D[]</a:t>
            </a:r>
            <a:r>
              <a:rPr kumimoji="1" lang="ja-JP" altLang="en-US" sz="2200" dirty="0">
                <a:latin typeface="メイリオ" panose="020B0604030504040204" pitchFamily="50" charset="-128"/>
                <a:ea typeface="メイリオ" panose="020B0604030504040204" pitchFamily="50" charset="-128"/>
              </a:rPr>
              <a:t>の中の数をひとつづつ表示して、最後にその合計を表示する。</a:t>
            </a:r>
          </a:p>
        </p:txBody>
      </p:sp>
      <p:sp>
        <p:nvSpPr>
          <p:cNvPr id="16" name="テキスト ボックス 15"/>
          <p:cNvSpPr txBox="1"/>
          <p:nvPr/>
        </p:nvSpPr>
        <p:spPr>
          <a:xfrm>
            <a:off x="385247" y="5359628"/>
            <a:ext cx="34290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solidFill>
                  <a:srgbClr val="FF0000"/>
                </a:solidFill>
                <a:latin typeface="メイリオ" panose="020B0604030504040204" pitchFamily="50" charset="-128"/>
                <a:ea typeface="メイリオ" panose="020B0604030504040204" pitchFamily="50" charset="-128"/>
              </a:rPr>
              <a:t>課題</a:t>
            </a:r>
            <a:r>
              <a:rPr lang="en-US" altLang="ja-JP" sz="2800" dirty="0">
                <a:solidFill>
                  <a:srgbClr val="FF0000"/>
                </a:solidFill>
                <a:latin typeface="メイリオ" panose="020B0604030504040204" pitchFamily="50" charset="-128"/>
                <a:ea typeface="メイリオ" panose="020B0604030504040204" pitchFamily="50" charset="-128"/>
              </a:rPr>
              <a:t>10</a:t>
            </a:r>
            <a:br>
              <a:rPr kumimoji="1" lang="en-US" altLang="ja-JP" sz="2800" dirty="0">
                <a:solidFill>
                  <a:srgbClr val="FF0000"/>
                </a:solidFill>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を流用して作る。</a:t>
            </a:r>
          </a:p>
        </p:txBody>
      </p:sp>
      <p:sp>
        <p:nvSpPr>
          <p:cNvPr id="17" name="四角形吹き出し 16"/>
          <p:cNvSpPr/>
          <p:nvPr/>
        </p:nvSpPr>
        <p:spPr bwMode="auto">
          <a:xfrm>
            <a:off x="338294" y="458786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92A653CD-CB59-48AE-2736-D3B9D9ACDB40}"/>
              </a:ext>
            </a:extLst>
          </p:cNvPr>
          <p:cNvSpPr txBox="1"/>
          <p:nvPr/>
        </p:nvSpPr>
        <p:spPr>
          <a:xfrm>
            <a:off x="340322" y="1015278"/>
            <a:ext cx="3707048" cy="3108543"/>
          </a:xfrm>
          <a:prstGeom prst="rect">
            <a:avLst/>
          </a:prstGeom>
          <a:noFill/>
          <a:ln>
            <a:solidFill>
              <a:schemeClr val="tx1"/>
            </a:solidFill>
          </a:ln>
        </p:spPr>
        <p:txBody>
          <a:bodyPr wrap="square" rtlCol="0">
            <a:spAutoFit/>
          </a:bodyPr>
          <a:lstStyle/>
          <a:p>
            <a:pPr algn="l"/>
            <a:r>
              <a:rPr lang="en-US" altLang="ja-JP" sz="2800" dirty="0"/>
              <a:t>d</a:t>
            </a:r>
            <a:r>
              <a:rPr kumimoji="1" lang="en-US" altLang="ja-JP" sz="2800" dirty="0"/>
              <a:t> = [41, 23, 8, 15, 33]</a:t>
            </a:r>
          </a:p>
          <a:p>
            <a:pPr algn="l"/>
            <a:r>
              <a:rPr kumimoji="1" lang="en-US" altLang="ja-JP" sz="2800" dirty="0"/>
              <a:t>s = 0</a:t>
            </a:r>
          </a:p>
          <a:p>
            <a:pPr algn="l"/>
            <a:r>
              <a:rPr kumimoji="1" lang="en-US" altLang="ja-JP" sz="2800" dirty="0"/>
              <a:t>for </a:t>
            </a:r>
            <a:r>
              <a:rPr kumimoji="1" lang="en-US" altLang="ja-JP" sz="2800" dirty="0" err="1"/>
              <a:t>i</a:t>
            </a:r>
            <a:r>
              <a:rPr kumimoji="1" lang="en-US" altLang="ja-JP" sz="2800" dirty="0"/>
              <a:t> in range(5):</a:t>
            </a:r>
          </a:p>
          <a:p>
            <a:pPr algn="l"/>
            <a:r>
              <a:rPr kumimoji="1" lang="en-US" altLang="ja-JP" sz="2800" dirty="0"/>
              <a:t>    print(</a:t>
            </a:r>
            <a:r>
              <a:rPr lang="en-US" altLang="ja-JP" sz="2800" dirty="0"/>
              <a:t>d[</a:t>
            </a:r>
            <a:r>
              <a:rPr lang="en-US" altLang="ja-JP" sz="2800" dirty="0" err="1"/>
              <a:t>i</a:t>
            </a:r>
            <a:r>
              <a:rPr lang="en-US" altLang="ja-JP" sz="2800" dirty="0"/>
              <a:t>]</a:t>
            </a:r>
            <a:r>
              <a:rPr kumimoji="1" lang="en-US" altLang="ja-JP" sz="2800" dirty="0"/>
              <a:t>)</a:t>
            </a:r>
          </a:p>
          <a:p>
            <a:pPr algn="l"/>
            <a:r>
              <a:rPr kumimoji="1" lang="en-US" altLang="ja-JP" sz="2800" dirty="0"/>
              <a:t>    s = s + d[</a:t>
            </a:r>
            <a:r>
              <a:rPr kumimoji="1" lang="en-US" altLang="ja-JP" sz="2800" dirty="0" err="1"/>
              <a:t>i</a:t>
            </a:r>
            <a:r>
              <a:rPr kumimoji="1" lang="en-US" altLang="ja-JP" sz="2800" dirty="0"/>
              <a:t>]</a:t>
            </a:r>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grpSp>
        <p:nvGrpSpPr>
          <p:cNvPr id="8" name="グループ化 7">
            <a:extLst>
              <a:ext uri="{FF2B5EF4-FFF2-40B4-BE49-F238E27FC236}">
                <a16:creationId xmlns:a16="http://schemas.microsoft.com/office/drawing/2014/main" id="{2DB61D91-7F17-4993-CDF7-126D842075EE}"/>
              </a:ext>
            </a:extLst>
          </p:cNvPr>
          <p:cNvGrpSpPr/>
          <p:nvPr/>
        </p:nvGrpSpPr>
        <p:grpSpPr>
          <a:xfrm>
            <a:off x="2904370" y="4340558"/>
            <a:ext cx="1143000" cy="1019070"/>
            <a:chOff x="1143000" y="3857730"/>
            <a:chExt cx="1143000" cy="1019070"/>
          </a:xfrm>
        </p:grpSpPr>
        <p:sp>
          <p:nvSpPr>
            <p:cNvPr id="10" name="メモ 10">
              <a:extLst>
                <a:ext uri="{FF2B5EF4-FFF2-40B4-BE49-F238E27FC236}">
                  <a16:creationId xmlns:a16="http://schemas.microsoft.com/office/drawing/2014/main" id="{E7B8DBC8-5882-2977-2431-5CAC2C0116F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016B9343-0899-1774-348A-60D889B8AE9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5" name="図 4">
            <a:extLst>
              <a:ext uri="{FF2B5EF4-FFF2-40B4-BE49-F238E27FC236}">
                <a16:creationId xmlns:a16="http://schemas.microsoft.com/office/drawing/2014/main" id="{AF1F743F-6CDC-BE3C-C59E-74A8C3A98776}"/>
              </a:ext>
            </a:extLst>
          </p:cNvPr>
          <p:cNvPicPr>
            <a:picLocks noChangeAspect="1"/>
          </p:cNvPicPr>
          <p:nvPr/>
        </p:nvPicPr>
        <p:blipFill>
          <a:blip r:embed="rId2"/>
          <a:stretch>
            <a:fillRect/>
          </a:stretch>
        </p:blipFill>
        <p:spPr>
          <a:xfrm>
            <a:off x="4967559" y="881042"/>
            <a:ext cx="3171282" cy="3689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四角形: 角を丸くする 5">
            <a:extLst>
              <a:ext uri="{FF2B5EF4-FFF2-40B4-BE49-F238E27FC236}">
                <a16:creationId xmlns:a16="http://schemas.microsoft.com/office/drawing/2014/main" id="{7C2856CE-6A98-7A58-0F60-55D685F32732}"/>
              </a:ext>
            </a:extLst>
          </p:cNvPr>
          <p:cNvSpPr/>
          <p:nvPr/>
        </p:nvSpPr>
        <p:spPr bwMode="auto">
          <a:xfrm>
            <a:off x="5500524" y="1011821"/>
            <a:ext cx="2638317" cy="1199848"/>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打ち込んだ</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51EB155C-BF2E-012E-8DD8-5B17F41A3FF7}"/>
              </a:ext>
            </a:extLst>
          </p:cNvPr>
          <p:cNvSpPr txBox="1"/>
          <p:nvPr/>
        </p:nvSpPr>
        <p:spPr>
          <a:xfrm>
            <a:off x="5181600" y="2507918"/>
            <a:ext cx="1933683" cy="1977464"/>
          </a:xfrm>
          <a:prstGeom prst="rect">
            <a:avLst/>
          </a:prstGeom>
          <a:solidFill>
            <a:srgbClr val="FFFFFF"/>
          </a:solidFill>
        </p:spPr>
        <p:txBody>
          <a:bodyPr wrap="square">
            <a:spAutoFit/>
          </a:bodyPr>
          <a:lstStyle/>
          <a:p>
            <a:pPr algn="l">
              <a:lnSpc>
                <a:spcPts val="2100"/>
              </a:lnSpc>
            </a:pPr>
            <a:r>
              <a:rPr kumimoji="1" lang="fi-FI" altLang="ja-JP" sz="2000" b="0" dirty="0">
                <a:solidFill>
                  <a:schemeClr val="tx1"/>
                </a:solidFill>
              </a:rPr>
              <a:t>41</a:t>
            </a:r>
          </a:p>
          <a:p>
            <a:pPr algn="l">
              <a:lnSpc>
                <a:spcPts val="2100"/>
              </a:lnSpc>
            </a:pPr>
            <a:r>
              <a:rPr kumimoji="1" lang="fi-FI" altLang="ja-JP" sz="2000" b="0" dirty="0">
                <a:solidFill>
                  <a:schemeClr val="tx1"/>
                </a:solidFill>
              </a:rPr>
              <a:t>23</a:t>
            </a:r>
          </a:p>
          <a:p>
            <a:pPr algn="l">
              <a:lnSpc>
                <a:spcPts val="2100"/>
              </a:lnSpc>
            </a:pPr>
            <a:r>
              <a:rPr kumimoji="1" lang="fi-FI" altLang="ja-JP" sz="2000" b="0" dirty="0">
                <a:solidFill>
                  <a:schemeClr val="tx1"/>
                </a:solidFill>
              </a:rPr>
              <a:t>8</a:t>
            </a:r>
          </a:p>
          <a:p>
            <a:pPr algn="l">
              <a:lnSpc>
                <a:spcPts val="2100"/>
              </a:lnSpc>
            </a:pPr>
            <a:r>
              <a:rPr kumimoji="1" lang="fi-FI" altLang="ja-JP" sz="2000" b="0" dirty="0">
                <a:solidFill>
                  <a:schemeClr val="tx1"/>
                </a:solidFill>
              </a:rPr>
              <a:t>15</a:t>
            </a:r>
          </a:p>
          <a:p>
            <a:pPr algn="l">
              <a:lnSpc>
                <a:spcPts val="2100"/>
              </a:lnSpc>
            </a:pPr>
            <a:r>
              <a:rPr kumimoji="1" lang="fi-FI" altLang="ja-JP" sz="2000" b="0" dirty="0">
                <a:solidFill>
                  <a:schemeClr val="tx1"/>
                </a:solidFill>
              </a:rPr>
              <a:t>33</a:t>
            </a:r>
          </a:p>
          <a:p>
            <a:pPr algn="l">
              <a:lnSpc>
                <a:spcPts val="2100"/>
              </a:lnSpc>
            </a:pPr>
            <a:r>
              <a:rPr kumimoji="1" lang="fi-FI" altLang="ja-JP" sz="2000" b="0" dirty="0">
                <a:solidFill>
                  <a:schemeClr val="tx1"/>
                </a:solidFill>
              </a:rPr>
              <a:t>Goukei</a:t>
            </a:r>
          </a:p>
          <a:p>
            <a:pPr algn="l">
              <a:lnSpc>
                <a:spcPts val="2100"/>
              </a:lnSpc>
            </a:pPr>
            <a:r>
              <a:rPr kumimoji="1" lang="fi-FI" altLang="ja-JP" sz="2000" b="0" dirty="0">
                <a:solidFill>
                  <a:schemeClr val="tx1"/>
                </a:solidFill>
              </a:rPr>
              <a:t>120</a:t>
            </a:r>
            <a:endParaRPr lang="ja-JP" altLang="en-US" sz="2000" dirty="0"/>
          </a:p>
        </p:txBody>
      </p:sp>
    </p:spTree>
    <p:extLst>
      <p:ext uri="{BB962C8B-B14F-4D97-AF65-F5344CB8AC3E}">
        <p14:creationId xmlns:p14="http://schemas.microsoft.com/office/powerpoint/2010/main" val="2727555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23</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grpSp>
        <p:nvGrpSpPr>
          <p:cNvPr id="60" name="グループ化 59"/>
          <p:cNvGrpSpPr/>
          <p:nvPr/>
        </p:nvGrpSpPr>
        <p:grpSpPr>
          <a:xfrm>
            <a:off x="467548" y="2112119"/>
            <a:ext cx="3276600" cy="2057400"/>
            <a:chOff x="2784366" y="1677618"/>
            <a:chExt cx="1893956" cy="1615828"/>
          </a:xfrm>
        </p:grpSpPr>
        <p:sp>
          <p:nvSpPr>
            <p:cNvPr id="61" name="テキスト ボックス 60"/>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[0,1,2,3,4]</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5" name="テキスト ボックス 64"/>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69" name="テキスト ボックス 68"/>
          <p:cNvSpPr txBox="1"/>
          <p:nvPr/>
        </p:nvSpPr>
        <p:spPr>
          <a:xfrm>
            <a:off x="1393654" y="2855449"/>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1393654" y="3304791"/>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d[</a:t>
            </a:r>
            <a:r>
              <a:rPr lang="en-US" altLang="ja-JP" dirty="0">
                <a:latin typeface="メイリオ" panose="020B0604030504040204" pitchFamily="50" charset="-128"/>
                <a:ea typeface="メイリオ" panose="020B0604030504040204" pitchFamily="50" charset="-128"/>
              </a:rPr>
              <a:t>i</a:t>
            </a:r>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1" name="テキスト ボックス 70"/>
          <p:cNvSpPr txBox="1"/>
          <p:nvPr/>
        </p:nvSpPr>
        <p:spPr>
          <a:xfrm>
            <a:off x="463558" y="4202668"/>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463558" y="163384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 0</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463557" y="4805787"/>
            <a:ext cx="3707049" cy="1015663"/>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リスト</a:t>
            </a:r>
            <a:r>
              <a:rPr lang="en-US" altLang="ja-JP" sz="2000" dirty="0">
                <a:latin typeface="メイリオ" panose="020B0604030504040204" pitchFamily="50" charset="-128"/>
                <a:ea typeface="メイリオ" panose="020B0604030504040204" pitchFamily="50" charset="-128"/>
              </a:rPr>
              <a:t>d</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個の数を入れて、変数</a:t>
            </a:r>
            <a:r>
              <a:rPr lang="en-US" altLang="ja-JP" sz="2000" dirty="0">
                <a:latin typeface="メイリオ" panose="020B0604030504040204" pitchFamily="50" charset="-128"/>
                <a:ea typeface="メイリオ" panose="020B0604030504040204" pitchFamily="50" charset="-128"/>
              </a:rPr>
              <a:t>S</a:t>
            </a:r>
            <a:r>
              <a:rPr lang="ja-JP" altLang="en-US" sz="2000" dirty="0">
                <a:latin typeface="メイリオ" panose="020B0604030504040204" pitchFamily="50" charset="-128"/>
                <a:ea typeface="メイリオ" panose="020B0604030504040204" pitchFamily="50" charset="-128"/>
              </a:rPr>
              <a:t>に加えていって合計を計算</a:t>
            </a:r>
            <a:endParaRPr lang="en-US" altLang="ja-JP" sz="2000" dirty="0">
              <a:latin typeface="メイリオ" panose="020B0604030504040204" pitchFamily="50" charset="-128"/>
              <a:ea typeface="メイリオ" panose="020B0604030504040204" pitchFamily="50" charset="-128"/>
            </a:endParaRPr>
          </a:p>
        </p:txBody>
      </p:sp>
      <p:grpSp>
        <p:nvGrpSpPr>
          <p:cNvPr id="82" name="グループ化 81"/>
          <p:cNvGrpSpPr/>
          <p:nvPr/>
        </p:nvGrpSpPr>
        <p:grpSpPr>
          <a:xfrm>
            <a:off x="2601148" y="5488137"/>
            <a:ext cx="1143000" cy="1019070"/>
            <a:chOff x="1143000" y="3857730"/>
            <a:chExt cx="1143000" cy="1019070"/>
          </a:xfrm>
        </p:grpSpPr>
        <p:sp>
          <p:nvSpPr>
            <p:cNvPr id="83" name="メモ 8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5" name="グループ化 84"/>
          <p:cNvGrpSpPr/>
          <p:nvPr/>
        </p:nvGrpSpPr>
        <p:grpSpPr>
          <a:xfrm>
            <a:off x="1534348" y="5539070"/>
            <a:ext cx="1143000" cy="1019070"/>
            <a:chOff x="1143000" y="3857730"/>
            <a:chExt cx="1143000" cy="1019070"/>
          </a:xfrm>
        </p:grpSpPr>
        <p:sp>
          <p:nvSpPr>
            <p:cNvPr id="86" name="メモ 8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7" name="テキスト ボックス 86"/>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テキスト ボックス 1">
            <a:extLst>
              <a:ext uri="{FF2B5EF4-FFF2-40B4-BE49-F238E27FC236}">
                <a16:creationId xmlns:a16="http://schemas.microsoft.com/office/drawing/2014/main" id="{E8FA151A-F992-C64C-5960-F949E03FA27A}"/>
              </a:ext>
            </a:extLst>
          </p:cNvPr>
          <p:cNvSpPr txBox="1"/>
          <p:nvPr/>
        </p:nvSpPr>
        <p:spPr>
          <a:xfrm>
            <a:off x="463557" y="1167552"/>
            <a:ext cx="2813043"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d = [41, 23, 8, 15, 33]</a:t>
            </a:r>
          </a:p>
        </p:txBody>
      </p:sp>
      <p:sp>
        <p:nvSpPr>
          <p:cNvPr id="4" name="テキスト ボックス 3">
            <a:extLst>
              <a:ext uri="{FF2B5EF4-FFF2-40B4-BE49-F238E27FC236}">
                <a16:creationId xmlns:a16="http://schemas.microsoft.com/office/drawing/2014/main" id="{D65F7C28-74CA-727A-4135-751027CAA382}"/>
              </a:ext>
            </a:extLst>
          </p:cNvPr>
          <p:cNvSpPr txBox="1"/>
          <p:nvPr/>
        </p:nvSpPr>
        <p:spPr>
          <a:xfrm>
            <a:off x="4097628" y="1079933"/>
            <a:ext cx="3707048" cy="3916457"/>
          </a:xfrm>
          <a:prstGeom prst="rect">
            <a:avLst/>
          </a:prstGeom>
          <a:noFill/>
          <a:ln>
            <a:solidFill>
              <a:schemeClr val="tx1"/>
            </a:solidFill>
          </a:ln>
        </p:spPr>
        <p:txBody>
          <a:bodyPr wrap="square" rtlCol="0">
            <a:spAutoFit/>
          </a:bodyPr>
          <a:lstStyle/>
          <a:p>
            <a:pPr algn="l"/>
            <a:r>
              <a:rPr lang="en-US" altLang="ja-JP" sz="2800" dirty="0"/>
              <a:t>d</a:t>
            </a:r>
            <a:r>
              <a:rPr kumimoji="1" lang="en-US" altLang="ja-JP" sz="2800" dirty="0"/>
              <a:t> = [41, 23, 8, 15, 33]</a:t>
            </a:r>
          </a:p>
          <a:p>
            <a:pPr algn="l"/>
            <a:r>
              <a:rPr kumimoji="1" lang="en-US" altLang="ja-JP" sz="2800" dirty="0"/>
              <a:t>s = 0</a:t>
            </a:r>
          </a:p>
          <a:p>
            <a:pPr algn="l"/>
            <a:endParaRPr kumimoji="1" lang="en-US" altLang="ja-JP" sz="1400" dirty="0"/>
          </a:p>
          <a:p>
            <a:pPr algn="l"/>
            <a:r>
              <a:rPr kumimoji="1" lang="en-US" altLang="ja-JP" sz="2800" dirty="0"/>
              <a:t>for </a:t>
            </a:r>
            <a:r>
              <a:rPr kumimoji="1" lang="en-US" altLang="ja-JP" sz="2800" dirty="0" err="1"/>
              <a:t>i</a:t>
            </a:r>
            <a:r>
              <a:rPr kumimoji="1" lang="en-US" altLang="ja-JP" sz="2800" dirty="0"/>
              <a:t> in range(5):</a:t>
            </a:r>
          </a:p>
          <a:p>
            <a:pPr algn="l"/>
            <a:endParaRPr kumimoji="1" lang="en-US" altLang="ja-JP" sz="1050" dirty="0"/>
          </a:p>
          <a:p>
            <a:pPr algn="l"/>
            <a:r>
              <a:rPr kumimoji="1" lang="en-US" altLang="ja-JP" sz="2800" dirty="0"/>
              <a:t>    print(</a:t>
            </a:r>
            <a:r>
              <a:rPr lang="en-US" altLang="ja-JP" sz="2800" dirty="0"/>
              <a:t>d[</a:t>
            </a:r>
            <a:r>
              <a:rPr lang="en-US" altLang="ja-JP" sz="2800" dirty="0" err="1"/>
              <a:t>i</a:t>
            </a:r>
            <a:r>
              <a:rPr lang="en-US" altLang="ja-JP" sz="2800" dirty="0"/>
              <a:t>]</a:t>
            </a:r>
            <a:r>
              <a:rPr kumimoji="1" lang="en-US" altLang="ja-JP" sz="2800" dirty="0"/>
              <a:t>)</a:t>
            </a:r>
          </a:p>
          <a:p>
            <a:pPr algn="l"/>
            <a:r>
              <a:rPr kumimoji="1" lang="en-US" altLang="ja-JP" sz="2800" dirty="0"/>
              <a:t>    s = s + d[</a:t>
            </a:r>
            <a:r>
              <a:rPr kumimoji="1" lang="en-US" altLang="ja-JP" sz="2800" dirty="0" err="1"/>
              <a:t>i</a:t>
            </a:r>
            <a:r>
              <a:rPr kumimoji="1" lang="en-US" altLang="ja-JP" sz="2800" dirty="0"/>
              <a:t>]</a:t>
            </a:r>
          </a:p>
          <a:p>
            <a:pPr algn="l"/>
            <a:endParaRPr kumimoji="1" lang="en-US" altLang="ja-JP" sz="2000" dirty="0"/>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spTree>
    <p:extLst>
      <p:ext uri="{BB962C8B-B14F-4D97-AF65-F5344CB8AC3E}">
        <p14:creationId xmlns:p14="http://schemas.microsoft.com/office/powerpoint/2010/main" val="14222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24</a:t>
            </a:fld>
            <a:endParaRPr kumimoji="0" lang="en-US" altLang="ja-JP" sz="2800" dirty="0">
              <a:solidFill>
                <a:srgbClr val="000000"/>
              </a:solidFill>
            </a:endParaRPr>
          </a:p>
        </p:txBody>
      </p:sp>
      <p:sp>
        <p:nvSpPr>
          <p:cNvPr id="7171" name="Text Box 3"/>
          <p:cNvSpPr txBox="1">
            <a:spLocks noChangeArrowheads="1"/>
          </p:cNvSpPr>
          <p:nvPr/>
        </p:nvSpPr>
        <p:spPr bwMode="auto">
          <a:xfrm>
            <a:off x="2317306" y="423351"/>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15</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20</a:t>
            </a:r>
            <a:r>
              <a:rPr lang="ja-JP" altLang="en-US" sz="2800" dirty="0">
                <a:latin typeface="メイリオ" panose="020B0604030504040204" pitchFamily="50" charset="-128"/>
                <a:ea typeface="メイリオ" panose="020B0604030504040204" pitchFamily="50" charset="-128"/>
              </a:rPr>
              <a:t>の説明</a:t>
            </a:r>
            <a:endParaRPr lang="en-US" altLang="ja-JP" sz="28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638217" y="3074502"/>
            <a:ext cx="6928658" cy="2800767"/>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では基本的なアルゴリズムである並び替え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ソート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のプログラムを作ります。いきなり作るのは難しいので、課題</a:t>
            </a:r>
            <a:r>
              <a:rPr kumimoji="1" lang="en-US" altLang="ja-JP" sz="2200" dirty="0">
                <a:latin typeface="メイリオ" panose="020B0604030504040204" pitchFamily="50" charset="-128"/>
                <a:ea typeface="メイリオ" panose="020B0604030504040204" pitchFamily="50" charset="-128"/>
              </a:rPr>
              <a:t>15</a:t>
            </a:r>
            <a:r>
              <a:rPr kumimoji="1" lang="ja-JP" altLang="en-US" sz="2200" dirty="0">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19</a:t>
            </a:r>
            <a:r>
              <a:rPr kumimoji="1" lang="ja-JP" altLang="en-US" sz="2200" dirty="0">
                <a:latin typeface="メイリオ" panose="020B0604030504040204" pitchFamily="50" charset="-128"/>
                <a:ea typeface="メイリオ" panose="020B0604030504040204" pitchFamily="50" charset="-128"/>
              </a:rPr>
              <a:t>をやっていきます。</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15: </a:t>
            </a:r>
            <a:r>
              <a:rPr lang="ja-JP" altLang="en-US" sz="2200" dirty="0">
                <a:latin typeface="メイリオ" panose="020B0604030504040204" pitchFamily="50" charset="-128"/>
                <a:ea typeface="メイリオ" panose="020B0604030504040204" pitchFamily="50" charset="-128"/>
              </a:rPr>
              <a:t>リストの中から数を探す</a:t>
            </a: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16: </a:t>
            </a:r>
            <a:r>
              <a:rPr lang="ja-JP" altLang="en-US" sz="2200" dirty="0">
                <a:latin typeface="メイリオ" panose="020B0604030504040204" pitchFamily="50" charset="-128"/>
                <a:ea typeface="メイリオ" panose="020B0604030504040204" pitchFamily="50" charset="-128"/>
              </a:rPr>
              <a:t>リストの中の一番小さい数を見つける</a:t>
            </a:r>
            <a:endParaRPr kumimoji="1" lang="en-US" altLang="ja-JP"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17: </a:t>
            </a:r>
            <a:r>
              <a:rPr lang="ja-JP" altLang="en-US" sz="2200" dirty="0">
                <a:latin typeface="メイリオ" panose="020B0604030504040204" pitchFamily="50" charset="-128"/>
                <a:ea typeface="メイリオ" panose="020B0604030504040204" pitchFamily="50" charset="-128"/>
              </a:rPr>
              <a:t>一番小さい数を配列の先頭に入れ替える</a:t>
            </a: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18: </a:t>
            </a:r>
            <a:r>
              <a:rPr kumimoji="1" lang="ja-JP" altLang="en-US" sz="2200" dirty="0">
                <a:latin typeface="メイリオ" panose="020B0604030504040204" pitchFamily="50" charset="-128"/>
                <a:ea typeface="メイリオ" panose="020B0604030504040204" pitchFamily="50" charset="-128"/>
              </a:rPr>
              <a:t>二重繰り返しで九九に挑戦</a:t>
            </a:r>
          </a:p>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19: </a:t>
            </a:r>
            <a:r>
              <a:rPr kumimoji="1" lang="ja-JP" altLang="en-US" sz="2200" dirty="0">
                <a:latin typeface="メイリオ" panose="020B0604030504040204" pitchFamily="50" charset="-128"/>
                <a:ea typeface="メイリオ" panose="020B0604030504040204" pitchFamily="50" charset="-128"/>
              </a:rPr>
              <a:t>複雑な二重繰り返しに挑戦</a:t>
            </a:r>
          </a:p>
        </p:txBody>
      </p:sp>
      <p:sp>
        <p:nvSpPr>
          <p:cNvPr id="14" name="テキスト ボックス 13">
            <a:extLst>
              <a:ext uri="{FF2B5EF4-FFF2-40B4-BE49-F238E27FC236}">
                <a16:creationId xmlns:a16="http://schemas.microsoft.com/office/drawing/2014/main" id="{8219E60F-1D17-D5C7-C1F5-CB509143EB48}"/>
              </a:ext>
            </a:extLst>
          </p:cNvPr>
          <p:cNvSpPr txBox="1"/>
          <p:nvPr/>
        </p:nvSpPr>
        <p:spPr>
          <a:xfrm>
            <a:off x="363416" y="34868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14</a:t>
            </a:r>
            <a:endParaRPr kumimoji="1" lang="ja-JP" altLang="en-US" sz="2800" dirty="0">
              <a:solidFill>
                <a:schemeClr val="accent2"/>
              </a:solidFill>
            </a:endParaRPr>
          </a:p>
        </p:txBody>
      </p:sp>
      <p:grpSp>
        <p:nvGrpSpPr>
          <p:cNvPr id="2" name="グループ化 1">
            <a:extLst>
              <a:ext uri="{FF2B5EF4-FFF2-40B4-BE49-F238E27FC236}">
                <a16:creationId xmlns:a16="http://schemas.microsoft.com/office/drawing/2014/main" id="{BF1D2344-93DE-A168-BAB9-EEC507327AE8}"/>
              </a:ext>
            </a:extLst>
          </p:cNvPr>
          <p:cNvGrpSpPr/>
          <p:nvPr/>
        </p:nvGrpSpPr>
        <p:grpSpPr>
          <a:xfrm>
            <a:off x="-20664" y="592381"/>
            <a:ext cx="9545664" cy="2309514"/>
            <a:chOff x="-20664" y="592381"/>
            <a:chExt cx="9545664" cy="2309514"/>
          </a:xfrm>
        </p:grpSpPr>
        <p:pic>
          <p:nvPicPr>
            <p:cNvPr id="3074" name="Picture 2" descr="標準男性ピクトグラム 1.0">
              <a:extLst>
                <a:ext uri="{FF2B5EF4-FFF2-40B4-BE49-F238E27FC236}">
                  <a16:creationId xmlns:a16="http://schemas.microsoft.com/office/drawing/2014/main" id="{133BFAA6-12AA-BB21-7774-3B78D746C5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64" y="1040510"/>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標準男性ピクトグラム 1.0">
              <a:extLst>
                <a:ext uri="{FF2B5EF4-FFF2-40B4-BE49-F238E27FC236}">
                  <a16:creationId xmlns:a16="http://schemas.microsoft.com/office/drawing/2014/main" id="{BF99202E-D262-F594-E525-106E6BFAF8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608" y="1217126"/>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標準男性ピクトグラム 1.0">
              <a:extLst>
                <a:ext uri="{FF2B5EF4-FFF2-40B4-BE49-F238E27FC236}">
                  <a16:creationId xmlns:a16="http://schemas.microsoft.com/office/drawing/2014/main" id="{7BEEE4CD-E463-339C-D258-BE8BE5E48DE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3706" y="879529"/>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標準男性ピクトグラム 1.0">
              <a:extLst>
                <a:ext uri="{FF2B5EF4-FFF2-40B4-BE49-F238E27FC236}">
                  <a16:creationId xmlns:a16="http://schemas.microsoft.com/office/drawing/2014/main" id="{1BCD521E-FA0C-BA8A-4DA2-F26DFCA7EC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4692" y="1465098"/>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標準男性ピクトグラム 1.0">
              <a:extLst>
                <a:ext uri="{FF2B5EF4-FFF2-40B4-BE49-F238E27FC236}">
                  <a16:creationId xmlns:a16="http://schemas.microsoft.com/office/drawing/2014/main" id="{5C9092DD-2DFA-01A4-DD90-C55950F843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8424" y="612775"/>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標準男性ピクトグラム 1.0">
              <a:extLst>
                <a:ext uri="{FF2B5EF4-FFF2-40B4-BE49-F238E27FC236}">
                  <a16:creationId xmlns:a16="http://schemas.microsoft.com/office/drawing/2014/main" id="{2A11A427-2148-C37F-3556-981D64105C4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8536" y="107747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60DF14FE-BB2C-78DF-9FE0-D0C7A3AF2E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8548" y="1281301"/>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標準男性ピクトグラム 1.0">
              <a:extLst>
                <a:ext uri="{FF2B5EF4-FFF2-40B4-BE49-F238E27FC236}">
                  <a16:creationId xmlns:a16="http://schemas.microsoft.com/office/drawing/2014/main" id="{B10102ED-9DB4-5551-FD7E-3963600F8F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6544" y="85711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2DEE3E8F-1EE5-61A6-417E-5F06467E710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7184" y="1469462"/>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標準男性ピクトグラム 1.0">
              <a:extLst>
                <a:ext uri="{FF2B5EF4-FFF2-40B4-BE49-F238E27FC236}">
                  <a16:creationId xmlns:a16="http://schemas.microsoft.com/office/drawing/2014/main" id="{08CDFF43-62E0-5500-9B06-F97E9822BE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880" y="592381"/>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15" name="矢印: 右 14">
              <a:extLst>
                <a:ext uri="{FF2B5EF4-FFF2-40B4-BE49-F238E27FC236}">
                  <a16:creationId xmlns:a16="http://schemas.microsoft.com/office/drawing/2014/main" id="{AEEB304C-713D-946E-C767-C3405789A764}"/>
                </a:ext>
              </a:extLst>
            </p:cNvPr>
            <p:cNvSpPr/>
            <p:nvPr/>
          </p:nvSpPr>
          <p:spPr bwMode="auto">
            <a:xfrm>
              <a:off x="4316056" y="214121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2B9FCC52-4D4E-C68C-9DAA-FFEE2E9F357B}"/>
                </a:ext>
              </a:extLst>
            </p:cNvPr>
            <p:cNvSpPr txBox="1"/>
            <p:nvPr/>
          </p:nvSpPr>
          <p:spPr>
            <a:xfrm>
              <a:off x="3949514" y="1652426"/>
              <a:ext cx="3429000" cy="523220"/>
            </a:xfrm>
            <a:prstGeom prst="rect">
              <a:avLst/>
            </a:prstGeom>
            <a:noFill/>
            <a:ln>
              <a:noFill/>
            </a:ln>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並べかえ</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下矢印 10">
            <a:extLst>
              <a:ext uri="{FF2B5EF4-FFF2-40B4-BE49-F238E27FC236}">
                <a16:creationId xmlns:a16="http://schemas.microsoft.com/office/drawing/2014/main" id="{5C0A8C2B-63DE-5B9E-1744-71437049DEF1}"/>
              </a:ext>
            </a:extLst>
          </p:cNvPr>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899511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25</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grpSp>
        <p:nvGrpSpPr>
          <p:cNvPr id="60" name="グループ化 59"/>
          <p:cNvGrpSpPr/>
          <p:nvPr/>
        </p:nvGrpSpPr>
        <p:grpSpPr>
          <a:xfrm>
            <a:off x="707779" y="3091262"/>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3" name="テキスト ボックス 72"/>
          <p:cNvSpPr txBox="1"/>
          <p:nvPr/>
        </p:nvSpPr>
        <p:spPr>
          <a:xfrm>
            <a:off x="685800" y="1981200"/>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6" name="テキスト ボックス 25"/>
          <p:cNvSpPr txBox="1"/>
          <p:nvPr/>
        </p:nvSpPr>
        <p:spPr>
          <a:xfrm>
            <a:off x="658162" y="5927067"/>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7" name="テキスト ボックス 26"/>
          <p:cNvSpPr txBox="1"/>
          <p:nvPr/>
        </p:nvSpPr>
        <p:spPr>
          <a:xfrm>
            <a:off x="658162" y="2515322"/>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8" name="テキスト ボックス 27"/>
          <p:cNvSpPr txBox="1"/>
          <p:nvPr/>
        </p:nvSpPr>
        <p:spPr>
          <a:xfrm>
            <a:off x="1509147" y="3924194"/>
            <a:ext cx="2014042" cy="923330"/>
          </a:xfrm>
          <a:prstGeom prst="rect">
            <a:avLst/>
          </a:prstGeom>
          <a:solidFill>
            <a:schemeClr val="bg1"/>
          </a:solidFill>
          <a:ln w="12700">
            <a:solidFill>
              <a:schemeClr val="tx1"/>
            </a:solidFill>
            <a:prstDash val="dash"/>
          </a:ln>
        </p:spPr>
        <p:txBody>
          <a:bodyPr wrap="square" rtlCol="0">
            <a:spAutoFit/>
          </a:bodyPr>
          <a:lstStyle/>
          <a:p>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何らかの処理</a:t>
            </a:r>
            <a:endParaRPr kumimoji="1"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1" name="角丸四角形 30"/>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テキスト ボックス 31"/>
          <p:cNvSpPr txBox="1"/>
          <p:nvPr/>
        </p:nvSpPr>
        <p:spPr>
          <a:xfrm>
            <a:off x="413891" y="935457"/>
            <a:ext cx="6928658" cy="769441"/>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15</a:t>
            </a:r>
            <a:r>
              <a:rPr kumimoji="1" lang="ja-JP" altLang="en-US" sz="2200" dirty="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までは、</a:t>
            </a:r>
            <a:r>
              <a:rPr kumimoji="1" lang="en-US" altLang="ja-JP" sz="2200" dirty="0">
                <a:latin typeface="メイリオ" panose="020B0604030504040204" pitchFamily="50" charset="-128"/>
                <a:ea typeface="メイリオ" panose="020B0604030504040204" pitchFamily="50" charset="-128"/>
              </a:rPr>
              <a:t>5</a:t>
            </a:r>
            <a:r>
              <a:rPr kumimoji="1" lang="ja-JP" altLang="en-US" sz="2200" dirty="0">
                <a:latin typeface="メイリオ" panose="020B0604030504040204" pitchFamily="50" charset="-128"/>
                <a:ea typeface="メイリオ" panose="020B0604030504040204" pitchFamily="50" charset="-128"/>
              </a:rPr>
              <a:t>個の箱のリストを順番に処理するめ、次のような図式が基本になります。</a:t>
            </a:r>
          </a:p>
        </p:txBody>
      </p:sp>
      <p:sp>
        <p:nvSpPr>
          <p:cNvPr id="4" name="正方形/長方形 3"/>
          <p:cNvSpPr/>
          <p:nvPr/>
        </p:nvSpPr>
        <p:spPr bwMode="auto">
          <a:xfrm>
            <a:off x="4233252" y="1758574"/>
            <a:ext cx="3694989" cy="349301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矢印 4"/>
          <p:cNvSpPr/>
          <p:nvPr/>
        </p:nvSpPr>
        <p:spPr bwMode="auto">
          <a:xfrm>
            <a:off x="3618760" y="3291893"/>
            <a:ext cx="546408" cy="209161"/>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p:cNvSpPr txBox="1"/>
          <p:nvPr/>
        </p:nvSpPr>
        <p:spPr>
          <a:xfrm>
            <a:off x="4027425" y="5553475"/>
            <a:ext cx="4330379" cy="1384995"/>
          </a:xfrm>
          <a:prstGeom prst="rect">
            <a:avLst/>
          </a:prstGeom>
          <a:noFill/>
        </p:spPr>
        <p:txBody>
          <a:bodyPr wrap="square" rtlCol="0">
            <a:spAutoFit/>
          </a:bodyPr>
          <a:lstStyle/>
          <a:p>
            <a:pPr algn="l"/>
            <a:r>
              <a:rPr kumimoji="1" lang="ja-JP" altLang="en-US" sz="2800" dirty="0">
                <a:solidFill>
                  <a:srgbClr val="FF0000"/>
                </a:solidFill>
                <a:latin typeface="メイリオ" panose="020B0604030504040204" pitchFamily="50" charset="-128"/>
                <a:ea typeface="メイリオ" panose="020B0604030504040204" pitchFamily="50" charset="-128"/>
              </a:rPr>
              <a:t>上のプログラムに何らかの処理を追加していくことになります</a:t>
            </a:r>
            <a:r>
              <a:rPr kumimoji="1" lang="ja-JP" altLang="en-US" sz="2200" dirty="0">
                <a:solidFill>
                  <a:srgbClr val="FF0000"/>
                </a:solidFill>
                <a:latin typeface="メイリオ" panose="020B0604030504040204" pitchFamily="50" charset="-128"/>
                <a:ea typeface="メイリオ" panose="020B0604030504040204" pitchFamily="50" charset="-128"/>
              </a:rPr>
              <a:t>。</a:t>
            </a:r>
          </a:p>
        </p:txBody>
      </p:sp>
      <p:sp>
        <p:nvSpPr>
          <p:cNvPr id="6" name="テキスト ボックス 5">
            <a:extLst>
              <a:ext uri="{FF2B5EF4-FFF2-40B4-BE49-F238E27FC236}">
                <a16:creationId xmlns:a16="http://schemas.microsoft.com/office/drawing/2014/main" id="{311E9BC3-841E-F1E4-D226-87FFE50C506B}"/>
              </a:ext>
            </a:extLst>
          </p:cNvPr>
          <p:cNvSpPr txBox="1"/>
          <p:nvPr/>
        </p:nvSpPr>
        <p:spPr>
          <a:xfrm>
            <a:off x="4507266" y="2942028"/>
            <a:ext cx="3245625" cy="523220"/>
          </a:xfrm>
          <a:prstGeom prst="rect">
            <a:avLst/>
          </a:prstGeom>
          <a:noFill/>
        </p:spPr>
        <p:txBody>
          <a:bodyPr wrap="square">
            <a:spAutoFit/>
          </a:bodyPr>
          <a:lstStyle/>
          <a:p>
            <a:pPr algn="l"/>
            <a:r>
              <a:rPr lang="en-US" altLang="ja-JP" sz="2800" dirty="0"/>
              <a:t>for </a:t>
            </a:r>
            <a:r>
              <a:rPr lang="en-US" altLang="ja-JP" sz="2800" dirty="0" err="1"/>
              <a:t>i</a:t>
            </a:r>
            <a:r>
              <a:rPr lang="en-US" altLang="ja-JP" sz="2800" dirty="0"/>
              <a:t> in range(5):</a:t>
            </a:r>
            <a:endParaRPr lang="ja-JP" altLang="en-US" sz="2800" dirty="0"/>
          </a:p>
        </p:txBody>
      </p:sp>
      <p:sp>
        <p:nvSpPr>
          <p:cNvPr id="7" name="テキスト ボックス 6">
            <a:extLst>
              <a:ext uri="{FF2B5EF4-FFF2-40B4-BE49-F238E27FC236}">
                <a16:creationId xmlns:a16="http://schemas.microsoft.com/office/drawing/2014/main" id="{97CF2828-1CEA-8E09-54CF-18F5190167C3}"/>
              </a:ext>
            </a:extLst>
          </p:cNvPr>
          <p:cNvSpPr txBox="1"/>
          <p:nvPr/>
        </p:nvSpPr>
        <p:spPr>
          <a:xfrm>
            <a:off x="5328507" y="3442997"/>
            <a:ext cx="2014042" cy="923330"/>
          </a:xfrm>
          <a:prstGeom prst="rect">
            <a:avLst/>
          </a:prstGeom>
          <a:solidFill>
            <a:schemeClr val="bg1"/>
          </a:solidFill>
          <a:ln w="12700">
            <a:solidFill>
              <a:schemeClr val="tx1"/>
            </a:solidFill>
            <a:prstDash val="dash"/>
          </a:ln>
        </p:spPr>
        <p:txBody>
          <a:bodyPr wrap="square" rtlCol="0">
            <a:spAutoFit/>
          </a:bodyPr>
          <a:lstStyle/>
          <a:p>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何らかの処理</a:t>
            </a:r>
            <a:endParaRPr kumimoji="1"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9FF0ED4-4081-84F6-5964-A714FFA3B509}"/>
              </a:ext>
            </a:extLst>
          </p:cNvPr>
          <p:cNvSpPr txBox="1"/>
          <p:nvPr/>
        </p:nvSpPr>
        <p:spPr>
          <a:xfrm>
            <a:off x="4575586" y="4483550"/>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9" name="テキスト ボックス 8">
            <a:extLst>
              <a:ext uri="{FF2B5EF4-FFF2-40B4-BE49-F238E27FC236}">
                <a16:creationId xmlns:a16="http://schemas.microsoft.com/office/drawing/2014/main" id="{10216717-D227-95FA-7FD8-44B3ECFE18E3}"/>
              </a:ext>
            </a:extLst>
          </p:cNvPr>
          <p:cNvSpPr txBox="1"/>
          <p:nvPr/>
        </p:nvSpPr>
        <p:spPr>
          <a:xfrm>
            <a:off x="4600948" y="2040949"/>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10" name="テキスト ボックス 9">
            <a:extLst>
              <a:ext uri="{FF2B5EF4-FFF2-40B4-BE49-F238E27FC236}">
                <a16:creationId xmlns:a16="http://schemas.microsoft.com/office/drawing/2014/main" id="{63B43969-353A-F03C-D66D-4140B7E4CE02}"/>
              </a:ext>
            </a:extLst>
          </p:cNvPr>
          <p:cNvSpPr txBox="1"/>
          <p:nvPr/>
        </p:nvSpPr>
        <p:spPr>
          <a:xfrm>
            <a:off x="4573310" y="2575071"/>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Tree>
    <p:extLst>
      <p:ext uri="{BB962C8B-B14F-4D97-AF65-F5344CB8AC3E}">
        <p14:creationId xmlns:p14="http://schemas.microsoft.com/office/powerpoint/2010/main" val="1332642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35305" y="6278187"/>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26</a:t>
            </a:fld>
            <a:endParaRPr kumimoji="0" lang="en-US" altLang="ja-JP" sz="2800" dirty="0">
              <a:solidFill>
                <a:srgbClr val="000000"/>
              </a:solidFill>
            </a:endParaRPr>
          </a:p>
        </p:txBody>
      </p:sp>
      <p:sp>
        <p:nvSpPr>
          <p:cNvPr id="7171" name="Text Box 3"/>
          <p:cNvSpPr txBox="1">
            <a:spLocks noChangeArrowheads="1"/>
          </p:cNvSpPr>
          <p:nvPr/>
        </p:nvSpPr>
        <p:spPr bwMode="auto">
          <a:xfrm>
            <a:off x="2225878" y="299053"/>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22" name="下矢印 38">
            <a:extLst>
              <a:ext uri="{FF2B5EF4-FFF2-40B4-BE49-F238E27FC236}">
                <a16:creationId xmlns:a16="http://schemas.microsoft.com/office/drawing/2014/main" id="{F2AA844B-20A1-CB18-BD75-6CCAD5D8FBDF}"/>
              </a:ext>
            </a:extLst>
          </p:cNvPr>
          <p:cNvSpPr/>
          <p:nvPr/>
        </p:nvSpPr>
        <p:spPr bwMode="auto">
          <a:xfrm>
            <a:off x="5363705" y="633150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3" name="テキスト ボックス 22">
            <a:extLst>
              <a:ext uri="{FF2B5EF4-FFF2-40B4-BE49-F238E27FC236}">
                <a16:creationId xmlns:a16="http://schemas.microsoft.com/office/drawing/2014/main" id="{97223C93-38FD-F757-FDE0-071353C0B2B0}"/>
              </a:ext>
            </a:extLst>
          </p:cNvPr>
          <p:cNvSpPr txBox="1"/>
          <p:nvPr/>
        </p:nvSpPr>
        <p:spPr>
          <a:xfrm>
            <a:off x="369967" y="232161"/>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15</a:t>
            </a:r>
            <a:endParaRPr kumimoji="1" lang="ja-JP" altLang="en-US" sz="2800" dirty="0">
              <a:solidFill>
                <a:schemeClr val="accent2"/>
              </a:solidFill>
            </a:endParaRPr>
          </a:p>
        </p:txBody>
      </p:sp>
      <p:pic>
        <p:nvPicPr>
          <p:cNvPr id="1026" name="Picture 2" descr="受験のイラスト「合格発表掲示板」">
            <a:extLst>
              <a:ext uri="{FF2B5EF4-FFF2-40B4-BE49-F238E27FC236}">
                <a16:creationId xmlns:a16="http://schemas.microsoft.com/office/drawing/2014/main" id="{152912AA-E6F7-8121-9A1A-EA7DBEBD4A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68196"/>
            <a:ext cx="5638800" cy="37216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表 4">
            <a:extLst>
              <a:ext uri="{FF2B5EF4-FFF2-40B4-BE49-F238E27FC236}">
                <a16:creationId xmlns:a16="http://schemas.microsoft.com/office/drawing/2014/main" id="{1233FC1E-88CC-84F4-4556-0BDB72459A08}"/>
              </a:ext>
            </a:extLst>
          </p:cNvPr>
          <p:cNvGraphicFramePr>
            <a:graphicFrameLocks noGrp="1"/>
          </p:cNvGraphicFramePr>
          <p:nvPr>
            <p:extLst>
              <p:ext uri="{D42A27DB-BD31-4B8C-83A1-F6EECF244321}">
                <p14:modId xmlns:p14="http://schemas.microsoft.com/office/powerpoint/2010/main" val="1934537907"/>
              </p:ext>
            </p:extLst>
          </p:nvPr>
        </p:nvGraphicFramePr>
        <p:xfrm>
          <a:off x="1409700" y="2514600"/>
          <a:ext cx="3276600" cy="1600200"/>
        </p:xfrm>
        <a:graphic>
          <a:graphicData uri="http://schemas.openxmlformats.org/drawingml/2006/table">
            <a:tbl>
              <a:tblPr firstRow="1" bandRow="1">
                <a:tableStyleId>{5C22544A-7EE6-4342-B048-85BDC9FD1C3A}</a:tableStyleId>
              </a:tblPr>
              <a:tblGrid>
                <a:gridCol w="1092200">
                  <a:extLst>
                    <a:ext uri="{9D8B030D-6E8A-4147-A177-3AD203B41FA5}">
                      <a16:colId xmlns:a16="http://schemas.microsoft.com/office/drawing/2014/main" val="3868980488"/>
                    </a:ext>
                  </a:extLst>
                </a:gridCol>
                <a:gridCol w="1092200">
                  <a:extLst>
                    <a:ext uri="{9D8B030D-6E8A-4147-A177-3AD203B41FA5}">
                      <a16:colId xmlns:a16="http://schemas.microsoft.com/office/drawing/2014/main" val="129793996"/>
                    </a:ext>
                  </a:extLst>
                </a:gridCol>
                <a:gridCol w="1092200">
                  <a:extLst>
                    <a:ext uri="{9D8B030D-6E8A-4147-A177-3AD203B41FA5}">
                      <a16:colId xmlns:a16="http://schemas.microsoft.com/office/drawing/2014/main" val="3812550474"/>
                    </a:ext>
                  </a:extLst>
                </a:gridCol>
              </a:tblGrid>
              <a:tr h="400050">
                <a:tc>
                  <a:txBody>
                    <a:bodyPr/>
                    <a:lstStyle/>
                    <a:p>
                      <a:r>
                        <a:rPr kumimoji="1" lang="en-US" altLang="ja-JP" b="1" dirty="0">
                          <a:solidFill>
                            <a:schemeClr val="tx1"/>
                          </a:solidFill>
                        </a:rPr>
                        <a:t>1001</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1030</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1041</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2870108197"/>
                  </a:ext>
                </a:extLst>
              </a:tr>
              <a:tr h="400050">
                <a:tc>
                  <a:txBody>
                    <a:bodyPr/>
                    <a:lstStyle/>
                    <a:p>
                      <a:r>
                        <a:rPr kumimoji="1" lang="en-US" altLang="ja-JP" b="1" dirty="0">
                          <a:solidFill>
                            <a:schemeClr val="tx1"/>
                          </a:solidFill>
                        </a:rPr>
                        <a:t>1015</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1033</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1052</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3427514360"/>
                  </a:ext>
                </a:extLst>
              </a:tr>
              <a:tr h="400050">
                <a:tc>
                  <a:txBody>
                    <a:bodyPr/>
                    <a:lstStyle/>
                    <a:p>
                      <a:r>
                        <a:rPr kumimoji="1" lang="en-US" altLang="ja-JP" b="1" dirty="0">
                          <a:solidFill>
                            <a:schemeClr val="tx1"/>
                          </a:solidFill>
                        </a:rPr>
                        <a:t>1016</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1036</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1055</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2305707347"/>
                  </a:ext>
                </a:extLst>
              </a:tr>
              <a:tr h="400050">
                <a:tc>
                  <a:txBody>
                    <a:bodyPr/>
                    <a:lstStyle/>
                    <a:p>
                      <a:r>
                        <a:rPr kumimoji="1" lang="en-US" altLang="ja-JP" b="1" dirty="0">
                          <a:solidFill>
                            <a:schemeClr val="tx1"/>
                          </a:solidFill>
                        </a:rPr>
                        <a:t>1027</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1040</a:t>
                      </a:r>
                      <a:endParaRPr kumimoji="1" lang="ja-JP" altLang="en-US" b="1" dirty="0">
                        <a:solidFill>
                          <a:schemeClr val="tx1"/>
                        </a:solidFill>
                      </a:endParaRPr>
                    </a:p>
                  </a:txBody>
                  <a:tcPr>
                    <a:solidFill>
                      <a:srgbClr val="FFFFFF"/>
                    </a:solidFill>
                  </a:tcPr>
                </a:tc>
                <a:tc>
                  <a:txBody>
                    <a:bodyPr/>
                    <a:lstStyle/>
                    <a:p>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3814938870"/>
                  </a:ext>
                </a:extLst>
              </a:tr>
            </a:tbl>
          </a:graphicData>
        </a:graphic>
      </p:graphicFrame>
      <p:sp>
        <p:nvSpPr>
          <p:cNvPr id="5" name="テキスト ボックス 4">
            <a:extLst>
              <a:ext uri="{FF2B5EF4-FFF2-40B4-BE49-F238E27FC236}">
                <a16:creationId xmlns:a16="http://schemas.microsoft.com/office/drawing/2014/main" id="{56A7F6B9-BF0D-53B2-9A52-11DED2E99D3D}"/>
              </a:ext>
            </a:extLst>
          </p:cNvPr>
          <p:cNvSpPr txBox="1"/>
          <p:nvPr/>
        </p:nvSpPr>
        <p:spPr>
          <a:xfrm>
            <a:off x="5592305" y="1514874"/>
            <a:ext cx="3276600" cy="2800767"/>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多くの数の中から、ある数があるか見つけるプログラムです。</a:t>
            </a:r>
            <a:endParaRPr lang="en-US" altLang="ja-JP"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例えば、合格発表の中に「</a:t>
            </a:r>
            <a:r>
              <a:rPr kumimoji="1" lang="en-US" altLang="ja-JP" sz="2200" dirty="0">
                <a:latin typeface="メイリオ" panose="020B0604030504040204" pitchFamily="50" charset="-128"/>
                <a:ea typeface="メイリオ" panose="020B0604030504040204" pitchFamily="50" charset="-128"/>
              </a:rPr>
              <a:t>1033</a:t>
            </a:r>
            <a:r>
              <a:rPr kumimoji="1" lang="ja-JP" altLang="en-US"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があるかどうか判断します。</a:t>
            </a:r>
          </a:p>
          <a:p>
            <a:pPr algn="l"/>
            <a:r>
              <a:rPr kumimoji="1" lang="ja-JP" altLang="en-US" sz="2200" dirty="0">
                <a:latin typeface="メイリオ" panose="020B0604030504040204" pitchFamily="50" charset="-128"/>
                <a:ea typeface="メイリオ" panose="020B0604030504040204" pitchFamily="50" charset="-128"/>
              </a:rPr>
              <a:t>このようなプログラムを検索といいます。</a:t>
            </a:r>
          </a:p>
        </p:txBody>
      </p:sp>
    </p:spTree>
    <p:extLst>
      <p:ext uri="{BB962C8B-B14F-4D97-AF65-F5344CB8AC3E}">
        <p14:creationId xmlns:p14="http://schemas.microsoft.com/office/powerpoint/2010/main" val="2162602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56B2BEF-7243-E575-7CD1-72113A8AB2B6}"/>
              </a:ext>
            </a:extLst>
          </p:cNvPr>
          <p:cNvPicPr>
            <a:picLocks noChangeAspect="1"/>
          </p:cNvPicPr>
          <p:nvPr/>
        </p:nvPicPr>
        <p:blipFill>
          <a:blip r:embed="rId2"/>
          <a:stretch>
            <a:fillRect/>
          </a:stretch>
        </p:blipFill>
        <p:spPr>
          <a:xfrm>
            <a:off x="614135" y="106295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0A7E43D0-9BD5-FFE2-3970-53F4D824F9C4}"/>
              </a:ext>
            </a:extLst>
          </p:cNvPr>
          <p:cNvPicPr>
            <a:picLocks noChangeAspect="1"/>
          </p:cNvPicPr>
          <p:nvPr/>
        </p:nvPicPr>
        <p:blipFill>
          <a:blip r:embed="rId3"/>
          <a:stretch>
            <a:fillRect/>
          </a:stretch>
        </p:blipFill>
        <p:spPr>
          <a:xfrm>
            <a:off x="483328" y="3569065"/>
            <a:ext cx="3502182" cy="1311030"/>
          </a:xfrm>
          <a:prstGeom prst="rect">
            <a:avLst/>
          </a:prstGeom>
        </p:spPr>
      </p:pic>
      <p:pic>
        <p:nvPicPr>
          <p:cNvPr id="7" name="図 6">
            <a:extLst>
              <a:ext uri="{FF2B5EF4-FFF2-40B4-BE49-F238E27FC236}">
                <a16:creationId xmlns:a16="http://schemas.microsoft.com/office/drawing/2014/main" id="{474580B3-28C4-BA8D-F82E-74079CDFABC1}"/>
              </a:ext>
            </a:extLst>
          </p:cNvPr>
          <p:cNvPicPr>
            <a:picLocks noChangeAspect="1"/>
          </p:cNvPicPr>
          <p:nvPr/>
        </p:nvPicPr>
        <p:blipFill>
          <a:blip r:embed="rId3"/>
          <a:stretch>
            <a:fillRect/>
          </a:stretch>
        </p:blipFill>
        <p:spPr>
          <a:xfrm>
            <a:off x="459512" y="4957291"/>
            <a:ext cx="3502182" cy="1311030"/>
          </a:xfrm>
          <a:prstGeom prst="rect">
            <a:avLst/>
          </a:prstGeom>
        </p:spPr>
      </p:pic>
      <p:sp>
        <p:nvSpPr>
          <p:cNvPr id="10" name="四角形: 角を丸くする 9">
            <a:extLst>
              <a:ext uri="{FF2B5EF4-FFF2-40B4-BE49-F238E27FC236}">
                <a16:creationId xmlns:a16="http://schemas.microsoft.com/office/drawing/2014/main" id="{6F26F8F9-A151-4109-86A3-9301D9FE1484}"/>
              </a:ext>
            </a:extLst>
          </p:cNvPr>
          <p:cNvSpPr/>
          <p:nvPr/>
        </p:nvSpPr>
        <p:spPr bwMode="auto">
          <a:xfrm>
            <a:off x="1184475" y="113301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ACCF7357-8A36-6100-BA84-8279EE83CAE8}"/>
              </a:ext>
            </a:extLst>
          </p:cNvPr>
          <p:cNvSpPr txBox="1"/>
          <p:nvPr/>
        </p:nvSpPr>
        <p:spPr>
          <a:xfrm>
            <a:off x="890926" y="2108247"/>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8</a:t>
            </a:r>
            <a:endParaRPr kumimoji="1" lang="ja-JP" altLang="en-US" dirty="0">
              <a:latin typeface="メイリオ" panose="020B0604030504040204" pitchFamily="50" charset="-128"/>
              <a:ea typeface="メイリオ" panose="020B0604030504040204" pitchFamily="50" charset="-128"/>
            </a:endParaRPr>
          </a:p>
          <a:p>
            <a:pPr algn="l"/>
            <a:r>
              <a:rPr lang="en-US" altLang="ja-JP" dirty="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E43469A4-588A-DB5B-B83E-2B62F3A2F8E5}"/>
              </a:ext>
            </a:extLst>
          </p:cNvPr>
          <p:cNvSpPr txBox="1"/>
          <p:nvPr/>
        </p:nvSpPr>
        <p:spPr>
          <a:xfrm>
            <a:off x="5363705" y="5418152"/>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17</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に無いので、</a:t>
            </a:r>
            <a:br>
              <a:rPr lang="ja-JP" altLang="en-US"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99</a:t>
            </a:r>
            <a:r>
              <a:rPr lang="ja-JP" altLang="en-US" sz="2200" dirty="0">
                <a:latin typeface="メイリオ" panose="020B0604030504040204" pitchFamily="50" charset="-128"/>
                <a:ea typeface="メイリオ" panose="020B0604030504040204" pitchFamily="50" charset="-128"/>
              </a:rPr>
              <a:t>９を表示</a:t>
            </a:r>
            <a:endParaRPr lang="ja-JP" altLang="en-US" sz="2400"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xfrm>
            <a:off x="6735305" y="6278187"/>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27</a:t>
            </a:fld>
            <a:endParaRPr kumimoji="0" lang="en-US" altLang="ja-JP" sz="2800" dirty="0">
              <a:solidFill>
                <a:srgbClr val="000000"/>
              </a:solidFill>
            </a:endParaRPr>
          </a:p>
        </p:txBody>
      </p:sp>
      <p:sp>
        <p:nvSpPr>
          <p:cNvPr id="7171" name="Text Box 3"/>
          <p:cNvSpPr txBox="1">
            <a:spLocks noChangeArrowheads="1"/>
          </p:cNvSpPr>
          <p:nvPr/>
        </p:nvSpPr>
        <p:spPr bwMode="auto">
          <a:xfrm>
            <a:off x="486905" y="214452"/>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実行例</a:t>
            </a:r>
            <a:endParaRPr lang="ja-JP" altLang="en-US" sz="1800" dirty="0"/>
          </a:p>
        </p:txBody>
      </p:sp>
      <p:sp>
        <p:nvSpPr>
          <p:cNvPr id="35" name="テキスト ボックス 34"/>
          <p:cNvSpPr txBox="1"/>
          <p:nvPr/>
        </p:nvSpPr>
        <p:spPr>
          <a:xfrm>
            <a:off x="4898663" y="889654"/>
            <a:ext cx="3940537" cy="830997"/>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検索というこんな動作をするプログラムを作ります</a:t>
            </a:r>
            <a:endParaRPr lang="en-US" altLang="ja-JP"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7D9B3D23-869E-F7A7-BB2E-24E3FB2AA462}"/>
              </a:ext>
            </a:extLst>
          </p:cNvPr>
          <p:cNvSpPr txBox="1"/>
          <p:nvPr/>
        </p:nvSpPr>
        <p:spPr>
          <a:xfrm>
            <a:off x="5265638" y="1663736"/>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6" name="コネクタ: カギ線 5">
            <a:extLst>
              <a:ext uri="{FF2B5EF4-FFF2-40B4-BE49-F238E27FC236}">
                <a16:creationId xmlns:a16="http://schemas.microsoft.com/office/drawing/2014/main" id="{C4C8B29F-EA49-EB39-22FB-CDB760D34732}"/>
              </a:ext>
            </a:extLst>
          </p:cNvPr>
          <p:cNvCxnSpPr/>
          <p:nvPr/>
        </p:nvCxnSpPr>
        <p:spPr bwMode="auto">
          <a:xfrm rot="10800000" flipV="1">
            <a:off x="3961697" y="1844236"/>
            <a:ext cx="1303941" cy="51796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線矢印コネクタ 13">
            <a:extLst>
              <a:ext uri="{FF2B5EF4-FFF2-40B4-BE49-F238E27FC236}">
                <a16:creationId xmlns:a16="http://schemas.microsoft.com/office/drawing/2014/main" id="{4F483973-3E37-32B3-58F6-6696ACE1F026}"/>
              </a:ext>
            </a:extLst>
          </p:cNvPr>
          <p:cNvCxnSpPr/>
          <p:nvPr/>
        </p:nvCxnSpPr>
        <p:spPr bwMode="auto">
          <a:xfrm flipH="1">
            <a:off x="2026635" y="4114800"/>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a:extLst>
              <a:ext uri="{FF2B5EF4-FFF2-40B4-BE49-F238E27FC236}">
                <a16:creationId xmlns:a16="http://schemas.microsoft.com/office/drawing/2014/main" id="{9350CDCA-F137-23EC-0A1F-9730AED4BB5D}"/>
              </a:ext>
            </a:extLst>
          </p:cNvPr>
          <p:cNvSpPr txBox="1"/>
          <p:nvPr/>
        </p:nvSpPr>
        <p:spPr>
          <a:xfrm>
            <a:off x="5258489" y="3849704"/>
            <a:ext cx="3808621" cy="461665"/>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lang="ja-JP" altLang="en-US" sz="2200" dirty="0">
                <a:latin typeface="メイリオ" panose="020B0604030504040204" pitchFamily="50" charset="-128"/>
                <a:ea typeface="メイリオ" panose="020B0604030504040204" pitchFamily="50" charset="-128"/>
              </a:rPr>
              <a:t>に探す数を入力します</a:t>
            </a:r>
            <a:r>
              <a:rPr lang="ja-JP" altLang="en-US" sz="2400" dirty="0">
                <a:latin typeface="メイリオ" panose="020B0604030504040204" pitchFamily="50" charset="-128"/>
                <a:ea typeface="メイリオ" panose="020B0604030504040204" pitchFamily="50" charset="-128"/>
              </a:rPr>
              <a:t>。</a:t>
            </a:r>
          </a:p>
        </p:txBody>
      </p:sp>
      <p:cxnSp>
        <p:nvCxnSpPr>
          <p:cNvPr id="17" name="コネクタ: カギ線 16">
            <a:extLst>
              <a:ext uri="{FF2B5EF4-FFF2-40B4-BE49-F238E27FC236}">
                <a16:creationId xmlns:a16="http://schemas.microsoft.com/office/drawing/2014/main" id="{38BC5EE8-6A09-3BD8-46C0-01498218CFCB}"/>
              </a:ext>
            </a:extLst>
          </p:cNvPr>
          <p:cNvCxnSpPr/>
          <p:nvPr/>
        </p:nvCxnSpPr>
        <p:spPr bwMode="auto">
          <a:xfrm rot="10800000">
            <a:off x="1543908" y="4363040"/>
            <a:ext cx="3614585" cy="211673"/>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テキスト ボックス 18">
            <a:extLst>
              <a:ext uri="{FF2B5EF4-FFF2-40B4-BE49-F238E27FC236}">
                <a16:creationId xmlns:a16="http://schemas.microsoft.com/office/drawing/2014/main" id="{A503DC1C-5D8C-56DB-AD8F-B24040593E7B}"/>
              </a:ext>
            </a:extLst>
          </p:cNvPr>
          <p:cNvSpPr txBox="1"/>
          <p:nvPr/>
        </p:nvSpPr>
        <p:spPr>
          <a:xfrm>
            <a:off x="5335960" y="4471361"/>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33</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に入っているで、</a:t>
            </a:r>
            <a:r>
              <a:rPr lang="en-US" altLang="ja-JP" sz="2200" dirty="0">
                <a:latin typeface="メイリオ" panose="020B0604030504040204" pitchFamily="50" charset="-128"/>
                <a:ea typeface="メイリオ" panose="020B0604030504040204" pitchFamily="50" charset="-128"/>
              </a:rPr>
              <a:t>4</a:t>
            </a:r>
            <a:r>
              <a:rPr lang="ja-JP" altLang="en-US" sz="2200" dirty="0">
                <a:latin typeface="メイリオ" panose="020B0604030504040204" pitchFamily="50" charset="-128"/>
                <a:ea typeface="メイリオ" panose="020B0604030504040204" pitchFamily="50" charset="-128"/>
              </a:rPr>
              <a:t>を表示</a:t>
            </a:r>
          </a:p>
        </p:txBody>
      </p:sp>
      <p:cxnSp>
        <p:nvCxnSpPr>
          <p:cNvPr id="20" name="直線矢印コネクタ 19">
            <a:extLst>
              <a:ext uri="{FF2B5EF4-FFF2-40B4-BE49-F238E27FC236}">
                <a16:creationId xmlns:a16="http://schemas.microsoft.com/office/drawing/2014/main" id="{24BF570B-E212-AC36-4B15-29550ED95DCD}"/>
              </a:ext>
            </a:extLst>
          </p:cNvPr>
          <p:cNvCxnSpPr/>
          <p:nvPr/>
        </p:nvCxnSpPr>
        <p:spPr bwMode="auto">
          <a:xfrm flipH="1">
            <a:off x="2026455" y="5802872"/>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下矢印 38">
            <a:extLst>
              <a:ext uri="{FF2B5EF4-FFF2-40B4-BE49-F238E27FC236}">
                <a16:creationId xmlns:a16="http://schemas.microsoft.com/office/drawing/2014/main" id="{F2AA844B-20A1-CB18-BD75-6CCAD5D8FBDF}"/>
              </a:ext>
            </a:extLst>
          </p:cNvPr>
          <p:cNvSpPr/>
          <p:nvPr/>
        </p:nvSpPr>
        <p:spPr bwMode="auto">
          <a:xfrm>
            <a:off x="5363705" y="633150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4" name="テキスト ボックス 23">
            <a:extLst>
              <a:ext uri="{FF2B5EF4-FFF2-40B4-BE49-F238E27FC236}">
                <a16:creationId xmlns:a16="http://schemas.microsoft.com/office/drawing/2014/main" id="{FEA9400D-C871-E8F6-6009-12F68E9719E3}"/>
              </a:ext>
            </a:extLst>
          </p:cNvPr>
          <p:cNvSpPr txBox="1"/>
          <p:nvPr/>
        </p:nvSpPr>
        <p:spPr>
          <a:xfrm>
            <a:off x="890926" y="3654889"/>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lang="en-US" altLang="ja-JP" dirty="0">
                <a:latin typeface="メイリオ" panose="020B0604030504040204" pitchFamily="50" charset="-128"/>
                <a:ea typeface="メイリオ" panose="020B0604030504040204" pitchFamily="50" charset="-128"/>
              </a:rPr>
              <a:t>33</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4</a:t>
            </a:r>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F1947A9F-8591-5549-E357-8ADE10468CEB}"/>
              </a:ext>
            </a:extLst>
          </p:cNvPr>
          <p:cNvSpPr txBox="1"/>
          <p:nvPr/>
        </p:nvSpPr>
        <p:spPr>
          <a:xfrm>
            <a:off x="956071" y="5128641"/>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17</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999</a:t>
            </a:r>
            <a:endParaRPr kumimoji="1" lang="ja-JP" altLang="en-US" dirty="0">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372392E7-40C3-8C37-AD7F-08BAAA8D2DFD}"/>
              </a:ext>
            </a:extLst>
          </p:cNvPr>
          <p:cNvSpPr/>
          <p:nvPr/>
        </p:nvSpPr>
        <p:spPr bwMode="auto">
          <a:xfrm>
            <a:off x="890926" y="2455016"/>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四角形: 角を丸くする 30">
            <a:extLst>
              <a:ext uri="{FF2B5EF4-FFF2-40B4-BE49-F238E27FC236}">
                <a16:creationId xmlns:a16="http://schemas.microsoft.com/office/drawing/2014/main" id="{425105FF-F5C8-33D7-B7B5-4153745D3FC1}"/>
              </a:ext>
            </a:extLst>
          </p:cNvPr>
          <p:cNvSpPr/>
          <p:nvPr/>
        </p:nvSpPr>
        <p:spPr bwMode="auto">
          <a:xfrm>
            <a:off x="931582" y="3963924"/>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68" name="四角形: 角を丸くする 7167">
            <a:extLst>
              <a:ext uri="{FF2B5EF4-FFF2-40B4-BE49-F238E27FC236}">
                <a16:creationId xmlns:a16="http://schemas.microsoft.com/office/drawing/2014/main" id="{04D91C30-82AD-AA0D-F326-622D40FEAD89}"/>
              </a:ext>
            </a:extLst>
          </p:cNvPr>
          <p:cNvSpPr/>
          <p:nvPr/>
        </p:nvSpPr>
        <p:spPr bwMode="auto">
          <a:xfrm>
            <a:off x="902905" y="5456700"/>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03262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28</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以下のようにして数を探します。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5" name="グループ化 4">
            <a:extLst>
              <a:ext uri="{FF2B5EF4-FFF2-40B4-BE49-F238E27FC236}">
                <a16:creationId xmlns:a16="http://schemas.microsoft.com/office/drawing/2014/main" id="{966BE2F7-E2BA-E7BE-73D5-4D24EFD667AA}"/>
              </a:ext>
            </a:extLst>
          </p:cNvPr>
          <p:cNvGrpSpPr/>
          <p:nvPr/>
        </p:nvGrpSpPr>
        <p:grpSpPr>
          <a:xfrm>
            <a:off x="723940" y="1915676"/>
            <a:ext cx="4952922" cy="1500418"/>
            <a:chOff x="723940" y="2540079"/>
            <a:chExt cx="4952922" cy="1500418"/>
          </a:xfrm>
        </p:grpSpPr>
        <p:grpSp>
          <p:nvGrpSpPr>
            <p:cNvPr id="6" name="グループ化 5">
              <a:extLst>
                <a:ext uri="{FF2B5EF4-FFF2-40B4-BE49-F238E27FC236}">
                  <a16:creationId xmlns:a16="http://schemas.microsoft.com/office/drawing/2014/main" id="{72512451-7121-F5A2-F316-18EA14CCF4DB}"/>
                </a:ext>
              </a:extLst>
            </p:cNvPr>
            <p:cNvGrpSpPr/>
            <p:nvPr/>
          </p:nvGrpSpPr>
          <p:grpSpPr>
            <a:xfrm>
              <a:off x="723940" y="2540079"/>
              <a:ext cx="1158538" cy="1500418"/>
              <a:chOff x="838200" y="1641500"/>
              <a:chExt cx="1158538" cy="1500418"/>
            </a:xfrm>
          </p:grpSpPr>
          <p:grpSp>
            <p:nvGrpSpPr>
              <p:cNvPr id="7172" name="グループ化 7171">
                <a:extLst>
                  <a:ext uri="{FF2B5EF4-FFF2-40B4-BE49-F238E27FC236}">
                    <a16:creationId xmlns:a16="http://schemas.microsoft.com/office/drawing/2014/main" id="{5884D08E-E5EA-14EF-4A51-A44F9CEBC35D}"/>
                  </a:ext>
                </a:extLst>
              </p:cNvPr>
              <p:cNvGrpSpPr/>
              <p:nvPr/>
            </p:nvGrpSpPr>
            <p:grpSpPr>
              <a:xfrm>
                <a:off x="838200" y="2139598"/>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2540079"/>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2540079"/>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2540079"/>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2540079"/>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grpSp>
        <p:nvGrpSpPr>
          <p:cNvPr id="32" name="グループ化 31">
            <a:extLst>
              <a:ext uri="{FF2B5EF4-FFF2-40B4-BE49-F238E27FC236}">
                <a16:creationId xmlns:a16="http://schemas.microsoft.com/office/drawing/2014/main" id="{ECBCAC7C-2E59-BAF4-42D5-52A6215E6E2F}"/>
              </a:ext>
            </a:extLst>
          </p:cNvPr>
          <p:cNvGrpSpPr/>
          <p:nvPr/>
        </p:nvGrpSpPr>
        <p:grpSpPr>
          <a:xfrm>
            <a:off x="844828" y="4540771"/>
            <a:ext cx="1158538" cy="1002320"/>
            <a:chOff x="844828" y="4540771"/>
            <a:chExt cx="1158538" cy="1002320"/>
          </a:xfrm>
        </p:grpSpPr>
        <p:pic>
          <p:nvPicPr>
            <p:cNvPr id="7177" name="図 7176" descr="ふた開き段ボール箱の正面からのイラスト">
              <a:extLst>
                <a:ext uri="{FF2B5EF4-FFF2-40B4-BE49-F238E27FC236}">
                  <a16:creationId xmlns:a16="http://schemas.microsoft.com/office/drawing/2014/main" id="{D3187073-4CC4-8E86-110E-5E532E54A79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7178" name="テキスト ボックス 7177">
              <a:extLst>
                <a:ext uri="{FF2B5EF4-FFF2-40B4-BE49-F238E27FC236}">
                  <a16:creationId xmlns:a16="http://schemas.microsoft.com/office/drawing/2014/main" id="{949A805A-D050-E641-9AE3-F367198B1972}"/>
                </a:ext>
              </a:extLst>
            </p:cNvPr>
            <p:cNvSpPr txBox="1"/>
            <p:nvPr/>
          </p:nvSpPr>
          <p:spPr>
            <a:xfrm>
              <a:off x="914400" y="5019871"/>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a</a:t>
              </a:r>
              <a:endParaRPr kumimoji="1" lang="ja-JP" altLang="en-US" sz="2800" dirty="0">
                <a:latin typeface="メイリオ" panose="020B0604030504040204" pitchFamily="50" charset="-128"/>
                <a:ea typeface="メイリオ" panose="020B0604030504040204" pitchFamily="50" charset="-128"/>
              </a:endParaRPr>
            </a:p>
          </p:txBody>
        </p:sp>
      </p:grpSp>
      <p:sp>
        <p:nvSpPr>
          <p:cNvPr id="7179" name="テキスト ボックス 7178">
            <a:extLst>
              <a:ext uri="{FF2B5EF4-FFF2-40B4-BE49-F238E27FC236}">
                <a16:creationId xmlns:a16="http://schemas.microsoft.com/office/drawing/2014/main" id="{3E687489-DA1A-F626-D63A-8E8806EC5F3F}"/>
              </a:ext>
            </a:extLst>
          </p:cNvPr>
          <p:cNvSpPr txBox="1"/>
          <p:nvPr/>
        </p:nvSpPr>
        <p:spPr>
          <a:xfrm>
            <a:off x="914400" y="4096096"/>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cxnSp>
        <p:nvCxnSpPr>
          <p:cNvPr id="7181" name="直線矢印コネクタ 7180">
            <a:extLst>
              <a:ext uri="{FF2B5EF4-FFF2-40B4-BE49-F238E27FC236}">
                <a16:creationId xmlns:a16="http://schemas.microsoft.com/office/drawing/2014/main" id="{7B81CD4B-2383-9DF9-EFC9-BED2FCF6922B}"/>
              </a:ext>
            </a:extLst>
          </p:cNvPr>
          <p:cNvCxnSpPr>
            <a:stCxn id="7179" idx="0"/>
          </p:cNvCxnSpPr>
          <p:nvPr/>
        </p:nvCxnSpPr>
        <p:spPr bwMode="auto">
          <a:xfrm flipH="1" flipV="1">
            <a:off x="1424097" y="3429000"/>
            <a:ext cx="769" cy="667096"/>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直線矢印コネクタ 7183">
            <a:extLst>
              <a:ext uri="{FF2B5EF4-FFF2-40B4-BE49-F238E27FC236}">
                <a16:creationId xmlns:a16="http://schemas.microsoft.com/office/drawing/2014/main" id="{F584AEF9-0FDB-B6D6-BC64-774165DF66F5}"/>
              </a:ext>
            </a:extLst>
          </p:cNvPr>
          <p:cNvCxnSpPr>
            <a:stCxn id="7179" idx="0"/>
          </p:cNvCxnSpPr>
          <p:nvPr/>
        </p:nvCxnSpPr>
        <p:spPr bwMode="auto">
          <a:xfrm flipV="1">
            <a:off x="1424866" y="3509756"/>
            <a:ext cx="826938"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7" name="直線矢印コネクタ 7186">
            <a:extLst>
              <a:ext uri="{FF2B5EF4-FFF2-40B4-BE49-F238E27FC236}">
                <a16:creationId xmlns:a16="http://schemas.microsoft.com/office/drawing/2014/main" id="{D7AEFDF8-2807-9DBC-AA7A-DB941E92194F}"/>
              </a:ext>
            </a:extLst>
          </p:cNvPr>
          <p:cNvCxnSpPr>
            <a:stCxn id="7179" idx="0"/>
          </p:cNvCxnSpPr>
          <p:nvPr/>
        </p:nvCxnSpPr>
        <p:spPr bwMode="auto">
          <a:xfrm flipV="1">
            <a:off x="1424866" y="3509756"/>
            <a:ext cx="1765202"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0" name="直線矢印コネクタ 7189">
            <a:extLst>
              <a:ext uri="{FF2B5EF4-FFF2-40B4-BE49-F238E27FC236}">
                <a16:creationId xmlns:a16="http://schemas.microsoft.com/office/drawing/2014/main" id="{FBA57E5A-511E-E96A-4D82-2C07B8A27798}"/>
              </a:ext>
            </a:extLst>
          </p:cNvPr>
          <p:cNvCxnSpPr>
            <a:stCxn id="7179" idx="0"/>
          </p:cNvCxnSpPr>
          <p:nvPr/>
        </p:nvCxnSpPr>
        <p:spPr bwMode="auto">
          <a:xfrm flipV="1">
            <a:off x="1424866" y="3539125"/>
            <a:ext cx="2689934" cy="556971"/>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3" name="直線矢印コネクタ 7192">
            <a:extLst>
              <a:ext uri="{FF2B5EF4-FFF2-40B4-BE49-F238E27FC236}">
                <a16:creationId xmlns:a16="http://schemas.microsoft.com/office/drawing/2014/main" id="{27E9F6A6-24C5-0A61-448D-675906B9520E}"/>
              </a:ext>
            </a:extLst>
          </p:cNvPr>
          <p:cNvCxnSpPr>
            <a:stCxn id="7179" idx="0"/>
          </p:cNvCxnSpPr>
          <p:nvPr/>
        </p:nvCxnSpPr>
        <p:spPr bwMode="auto">
          <a:xfrm flipV="1">
            <a:off x="1424866" y="3625128"/>
            <a:ext cx="3672726" cy="470968"/>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96" name="テキスト ボックス 7195">
            <a:extLst>
              <a:ext uri="{FF2B5EF4-FFF2-40B4-BE49-F238E27FC236}">
                <a16:creationId xmlns:a16="http://schemas.microsoft.com/office/drawing/2014/main" id="{BC699948-20DA-6A76-2FC4-219DF7A168CD}"/>
              </a:ext>
            </a:extLst>
          </p:cNvPr>
          <p:cNvSpPr txBox="1"/>
          <p:nvPr/>
        </p:nvSpPr>
        <p:spPr>
          <a:xfrm>
            <a:off x="476284" y="5618692"/>
            <a:ext cx="1895626" cy="1138773"/>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lang="ja-JP" altLang="en-US" sz="2200" dirty="0">
                <a:latin typeface="メイリオ" panose="020B0604030504040204" pitchFamily="50" charset="-128"/>
                <a:ea typeface="メイリオ" panose="020B0604030504040204" pitchFamily="50" charset="-128"/>
              </a:rPr>
              <a:t>に探す数を入力します</a:t>
            </a:r>
            <a:r>
              <a:rPr lang="ja-JP" altLang="en-US" sz="2400" dirty="0">
                <a:latin typeface="メイリオ" panose="020B0604030504040204" pitchFamily="50" charset="-128"/>
                <a:ea typeface="メイリオ" panose="020B0604030504040204" pitchFamily="50" charset="-128"/>
              </a:rPr>
              <a:t>。</a:t>
            </a: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355320" y="4206545"/>
            <a:ext cx="2743199" cy="1569660"/>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8" name="矢印: 右 7197">
            <a:extLst>
              <a:ext uri="{FF2B5EF4-FFF2-40B4-BE49-F238E27FC236}">
                <a16:creationId xmlns:a16="http://schemas.microsoft.com/office/drawing/2014/main" id="{07496CA2-D6BB-1C0F-6429-E4B135BE88D6}"/>
              </a:ext>
            </a:extLst>
          </p:cNvPr>
          <p:cNvSpPr/>
          <p:nvPr/>
        </p:nvSpPr>
        <p:spPr bwMode="auto">
          <a:xfrm>
            <a:off x="5097592" y="4206546"/>
            <a:ext cx="1608008" cy="33422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5087260" y="4562700"/>
            <a:ext cx="1754567"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a</a:t>
            </a:r>
            <a:r>
              <a:rPr lang="ja-JP" altLang="en-US" sz="2400" dirty="0">
                <a:solidFill>
                  <a:srgbClr val="002060"/>
                </a:solidFill>
                <a:latin typeface="メイリオ" panose="020B0604030504040204" pitchFamily="50" charset="-128"/>
                <a:ea typeface="メイリオ" panose="020B0604030504040204" pitchFamily="50" charset="-128"/>
              </a:rPr>
              <a:t>と</a:t>
            </a:r>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が等しい場合</a:t>
            </a:r>
            <a:endParaRPr lang="en-US" altLang="ja-JP" sz="2400" dirty="0">
              <a:solidFill>
                <a:srgbClr val="002060"/>
              </a:solidFill>
              <a:latin typeface="メイリオ" panose="020B0604030504040204" pitchFamily="50" charset="-128"/>
              <a:ea typeface="メイリオ" panose="020B0604030504040204" pitchFamily="50" charset="-128"/>
            </a:endParaRPr>
          </a:p>
        </p:txBody>
      </p:sp>
      <p:grpSp>
        <p:nvGrpSpPr>
          <p:cNvPr id="33" name="グループ化 32">
            <a:extLst>
              <a:ext uri="{FF2B5EF4-FFF2-40B4-BE49-F238E27FC236}">
                <a16:creationId xmlns:a16="http://schemas.microsoft.com/office/drawing/2014/main" id="{564BA232-FE17-52CA-A7BC-9A5063EA4C99}"/>
              </a:ext>
            </a:extLst>
          </p:cNvPr>
          <p:cNvGrpSpPr/>
          <p:nvPr/>
        </p:nvGrpSpPr>
        <p:grpSpPr>
          <a:xfrm>
            <a:off x="7192719" y="2782335"/>
            <a:ext cx="1158538" cy="1002320"/>
            <a:chOff x="844828" y="4540771"/>
            <a:chExt cx="1158538" cy="1002320"/>
          </a:xfrm>
        </p:grpSpPr>
        <p:pic>
          <p:nvPicPr>
            <p:cNvPr id="34" name="図 33" descr="ふた開き段ボール箱の正面からのイラスト">
              <a:extLst>
                <a:ext uri="{FF2B5EF4-FFF2-40B4-BE49-F238E27FC236}">
                  <a16:creationId xmlns:a16="http://schemas.microsoft.com/office/drawing/2014/main" id="{39D740AC-AE06-00A3-23B1-61AA6B07F95D}"/>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36" name="テキスト ボックス 35">
              <a:extLst>
                <a:ext uri="{FF2B5EF4-FFF2-40B4-BE49-F238E27FC236}">
                  <a16:creationId xmlns:a16="http://schemas.microsoft.com/office/drawing/2014/main" id="{4E055999-E2CC-7F3B-1A10-D1D6FD5F416C}"/>
                </a:ext>
              </a:extLst>
            </p:cNvPr>
            <p:cNvSpPr txBox="1"/>
            <p:nvPr/>
          </p:nvSpPr>
          <p:spPr>
            <a:xfrm>
              <a:off x="914400" y="5019871"/>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x</a:t>
              </a:r>
              <a:endParaRPr kumimoji="1" lang="ja-JP" altLang="en-US" sz="2800" dirty="0">
                <a:latin typeface="メイリオ" panose="020B0604030504040204" pitchFamily="50" charset="-128"/>
                <a:ea typeface="メイリオ" panose="020B0604030504040204" pitchFamily="50" charset="-128"/>
              </a:endParaRPr>
            </a:p>
          </p:txBody>
        </p:sp>
      </p:grpSp>
      <p:sp>
        <p:nvSpPr>
          <p:cNvPr id="37" name="テキスト ボックス 36">
            <a:extLst>
              <a:ext uri="{FF2B5EF4-FFF2-40B4-BE49-F238E27FC236}">
                <a16:creationId xmlns:a16="http://schemas.microsoft.com/office/drawing/2014/main" id="{98902299-5553-0624-6E34-7993D0E8176E}"/>
              </a:ext>
            </a:extLst>
          </p:cNvPr>
          <p:cNvSpPr txBox="1"/>
          <p:nvPr/>
        </p:nvSpPr>
        <p:spPr>
          <a:xfrm>
            <a:off x="7041149" y="3880026"/>
            <a:ext cx="2073146" cy="2308324"/>
          </a:xfrm>
          <a:prstGeom prst="rect">
            <a:avLst/>
          </a:prstGeom>
          <a:noFill/>
        </p:spPr>
        <p:txBody>
          <a:bodyPr wrap="square">
            <a:spAutoFit/>
          </a:bodyPr>
          <a:lstStyle/>
          <a:p>
            <a:pPr algn="l"/>
            <a:r>
              <a:rPr lang="en-US" altLang="ja-JP" sz="2400" dirty="0">
                <a:latin typeface="メイリオ" panose="020B0604030504040204" pitchFamily="50" charset="-128"/>
                <a:ea typeface="メイリオ" panose="020B0604030504040204" pitchFamily="50" charset="-128"/>
              </a:rPr>
              <a:t>x </a:t>
            </a:r>
            <a:r>
              <a:rPr lang="ja-JP" altLang="en-US" sz="2400" dirty="0">
                <a:latin typeface="メイリオ" panose="020B0604030504040204" pitchFamily="50" charset="-128"/>
                <a:ea typeface="メイリオ" panose="020B0604030504040204" pitchFamily="50" charset="-128"/>
              </a:rPr>
              <a:t>に</a:t>
            </a:r>
            <a:br>
              <a:rPr lang="ja-JP" altLang="en-US" sz="2400" dirty="0">
                <a:latin typeface="メイリオ" panose="020B0604030504040204" pitchFamily="50" charset="-128"/>
                <a:ea typeface="メイリオ" panose="020B0604030504040204" pitchFamily="50" charset="-128"/>
              </a:rPr>
            </a:br>
            <a:r>
              <a:rPr lang="en-US" altLang="ja-JP" sz="2400" dirty="0" err="1">
                <a:latin typeface="メイリオ" panose="020B0604030504040204" pitchFamily="50" charset="-128"/>
                <a:ea typeface="メイリオ" panose="020B0604030504040204" pitchFamily="50" charset="-128"/>
              </a:rPr>
              <a:t>i</a:t>
            </a:r>
            <a:r>
              <a:rPr lang="ja-JP" altLang="en-US" sz="2400" dirty="0">
                <a:latin typeface="メイリオ" panose="020B0604030504040204" pitchFamily="50" charset="-128"/>
                <a:ea typeface="メイリオ" panose="020B0604030504040204" pitchFamily="50" charset="-128"/>
              </a:rPr>
              <a:t>を入れます。</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見つからない場合に、初めに</a:t>
            </a:r>
            <a:r>
              <a:rPr lang="en-US" altLang="ja-JP" sz="2400" dirty="0">
                <a:latin typeface="メイリオ" panose="020B0604030504040204" pitchFamily="50" charset="-128"/>
                <a:ea typeface="メイリオ" panose="020B0604030504040204" pitchFamily="50" charset="-128"/>
              </a:rPr>
              <a:t>999</a:t>
            </a:r>
            <a:r>
              <a:rPr lang="ja-JP" altLang="en-US" sz="2400" dirty="0">
                <a:latin typeface="メイリオ" panose="020B0604030504040204" pitchFamily="50" charset="-128"/>
                <a:ea typeface="メイリオ" panose="020B0604030504040204" pitchFamily="50" charset="-128"/>
              </a:rPr>
              <a:t>を入れています。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54664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29</a:t>
            </a:fld>
            <a:endParaRPr kumimoji="0" lang="en-US" altLang="ja-JP" sz="2800" dirty="0">
              <a:solidFill>
                <a:srgbClr val="000000"/>
              </a:solidFill>
            </a:endParaRPr>
          </a:p>
        </p:txBody>
      </p:sp>
      <p:sp>
        <p:nvSpPr>
          <p:cNvPr id="7171" name="Text Box 3"/>
          <p:cNvSpPr txBox="1">
            <a:spLocks noChangeArrowheads="1"/>
          </p:cNvSpPr>
          <p:nvPr/>
        </p:nvSpPr>
        <p:spPr bwMode="auto">
          <a:xfrm>
            <a:off x="225757" y="222428"/>
            <a:ext cx="77752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重要</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if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での条件指定リストの中から数を探す</a:t>
            </a:r>
            <a:endParaRPr lang="ja-JP" altLang="en-US" sz="1800" dirty="0"/>
          </a:p>
        </p:txBody>
      </p:sp>
      <p:grpSp>
        <p:nvGrpSpPr>
          <p:cNvPr id="76" name="グループ化 75"/>
          <p:cNvGrpSpPr/>
          <p:nvPr/>
        </p:nvGrpSpPr>
        <p:grpSpPr>
          <a:xfrm>
            <a:off x="316253" y="1034343"/>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テキスト ボックス 1">
            <a:extLst>
              <a:ext uri="{FF2B5EF4-FFF2-40B4-BE49-F238E27FC236}">
                <a16:creationId xmlns:a16="http://schemas.microsoft.com/office/drawing/2014/main" id="{7E048754-C160-24F1-F7C3-433FA7DC1FB1}"/>
              </a:ext>
            </a:extLst>
          </p:cNvPr>
          <p:cNvSpPr txBox="1"/>
          <p:nvPr/>
        </p:nvSpPr>
        <p:spPr>
          <a:xfrm>
            <a:off x="1459253" y="3491319"/>
            <a:ext cx="5662879" cy="2308324"/>
          </a:xfrm>
          <a:prstGeom prst="rect">
            <a:avLst/>
          </a:prstGeom>
          <a:noFill/>
        </p:spPr>
        <p:txBody>
          <a:bodyPr wrap="square">
            <a:spAutoFit/>
          </a:bodyPr>
          <a:lstStyle/>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a:t>
            </a:r>
            <a:r>
              <a:rPr lang="en-US" altLang="ja-JP" sz="2400" b="1" dirty="0">
                <a:solidFill>
                  <a:srgbClr val="FF0000"/>
                </a:solidFill>
                <a:latin typeface="メイリオ" panose="020B0604030504040204" pitchFamily="50" charset="-128"/>
                <a:ea typeface="メイリオ" panose="020B0604030504040204" pitchFamily="50" charset="-128"/>
              </a:rPr>
              <a:t>==</a:t>
            </a:r>
            <a:r>
              <a:rPr lang="en-US" altLang="ja-JP" sz="2400" dirty="0">
                <a:solidFill>
                  <a:prstClr val="black"/>
                </a:solidFill>
                <a:latin typeface="メイリオ" panose="020B0604030504040204" pitchFamily="50" charset="-128"/>
                <a:ea typeface="メイリオ" panose="020B0604030504040204" pitchFamily="50" charset="-128"/>
              </a:rPr>
              <a:t> y       </a:t>
            </a:r>
            <a:r>
              <a:rPr lang="en-US" altLang="ja-JP" sz="2400" b="1" dirty="0">
                <a:solidFill>
                  <a:prstClr val="black"/>
                </a:solidFill>
                <a:latin typeface="メイリオ" panose="020B0604030504040204" pitchFamily="50" charset="-128"/>
                <a:ea typeface="メイリオ" panose="020B0604030504040204" pitchFamily="50" charset="-128"/>
              </a:rPr>
              <a:t>x </a:t>
            </a:r>
            <a:r>
              <a:rPr lang="ja-JP" altLang="en-US" sz="2400" b="1" dirty="0">
                <a:solidFill>
                  <a:prstClr val="black"/>
                </a:solidFill>
                <a:latin typeface="メイリオ" panose="020B0604030504040204" pitchFamily="50" charset="-128"/>
                <a:ea typeface="メイリオ" panose="020B0604030504040204" pitchFamily="50" charset="-128"/>
              </a:rPr>
              <a:t>と </a:t>
            </a:r>
            <a:r>
              <a:rPr lang="en-US" altLang="ja-JP" sz="2400" b="1" dirty="0">
                <a:solidFill>
                  <a:prstClr val="black"/>
                </a:solidFill>
                <a:latin typeface="メイリオ" panose="020B0604030504040204" pitchFamily="50" charset="-128"/>
                <a:ea typeface="メイリオ" panose="020B0604030504040204" pitchFamily="50" charset="-128"/>
              </a:rPr>
              <a:t>y </a:t>
            </a:r>
            <a:r>
              <a:rPr lang="ja-JP" altLang="en-US" sz="2400" b="1" dirty="0">
                <a:solidFill>
                  <a:prstClr val="black"/>
                </a:solidFill>
                <a:latin typeface="メイリオ" panose="020B0604030504040204" pitchFamily="50" charset="-128"/>
                <a:ea typeface="メイリオ" panose="020B0604030504040204" pitchFamily="50" charset="-128"/>
              </a:rPr>
              <a:t>が等しい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と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が等しくない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&gt;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よりも大きい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&lt;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よりも小さい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&gt;= y       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と等しいか大きい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&lt;= y       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と等しいか小さい</a:t>
            </a:r>
          </a:p>
        </p:txBody>
      </p:sp>
      <p:sp>
        <p:nvSpPr>
          <p:cNvPr id="6" name="テキスト ボックス 5">
            <a:extLst>
              <a:ext uri="{FF2B5EF4-FFF2-40B4-BE49-F238E27FC236}">
                <a16:creationId xmlns:a16="http://schemas.microsoft.com/office/drawing/2014/main" id="{6010321F-3616-D99D-B652-B20F53E9CEF4}"/>
              </a:ext>
            </a:extLst>
          </p:cNvPr>
          <p:cNvSpPr txBox="1"/>
          <p:nvPr/>
        </p:nvSpPr>
        <p:spPr>
          <a:xfrm>
            <a:off x="609600" y="2374589"/>
            <a:ext cx="4065247" cy="1446550"/>
          </a:xfrm>
          <a:prstGeom prst="rect">
            <a:avLst/>
          </a:prstGeom>
          <a:noFill/>
        </p:spPr>
        <p:txBody>
          <a:bodyPr wrap="square" rtlCol="0">
            <a:spAutoFit/>
          </a:bodyPr>
          <a:lstStyle/>
          <a:p>
            <a:r>
              <a:rPr kumimoji="1" lang="en-US" altLang="ja-JP" sz="4400" dirty="0">
                <a:latin typeface="メイリオ" panose="020B0604030504040204" pitchFamily="50" charset="-128"/>
                <a:ea typeface="メイリオ" panose="020B0604030504040204" pitchFamily="50" charset="-128"/>
              </a:rPr>
              <a:t>if x </a:t>
            </a:r>
            <a:r>
              <a:rPr kumimoji="1" lang="en-US" altLang="ja-JP" sz="4400" dirty="0">
                <a:solidFill>
                  <a:srgbClr val="FF0000"/>
                </a:solidFill>
                <a:latin typeface="メイリオ" panose="020B0604030504040204" pitchFamily="50" charset="-128"/>
                <a:ea typeface="メイリオ" panose="020B0604030504040204" pitchFamily="50" charset="-128"/>
              </a:rPr>
              <a:t>==</a:t>
            </a:r>
            <a:r>
              <a:rPr kumimoji="1" lang="en-US" altLang="ja-JP" sz="4400" dirty="0">
                <a:latin typeface="メイリオ" panose="020B0604030504040204" pitchFamily="50" charset="-128"/>
                <a:ea typeface="メイリオ" panose="020B0604030504040204" pitchFamily="50" charset="-128"/>
              </a:rPr>
              <a:t> y :</a:t>
            </a:r>
          </a:p>
          <a:p>
            <a:r>
              <a:rPr kumimoji="1" lang="en-US" altLang="ja-JP" sz="4400" dirty="0">
                <a:latin typeface="メイリオ" panose="020B0604030504040204" pitchFamily="50" charset="-128"/>
                <a:ea typeface="メイリオ" panose="020B0604030504040204" pitchFamily="50" charset="-128"/>
              </a:rPr>
              <a:t>    </a:t>
            </a:r>
            <a:endParaRPr kumimoji="1" lang="ja-JP" altLang="en-US"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11900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3</a:t>
            </a:fld>
            <a:endParaRPr lang="en-US" altLang="ja-JP" sz="2800" dirty="0"/>
          </a:p>
        </p:txBody>
      </p:sp>
      <p:grpSp>
        <p:nvGrpSpPr>
          <p:cNvPr id="8" name="グループ化 7"/>
          <p:cNvGrpSpPr/>
          <p:nvPr/>
        </p:nvGrpSpPr>
        <p:grpSpPr>
          <a:xfrm>
            <a:off x="991371" y="2038988"/>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2588557" y="2038987"/>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1557337" y="769202"/>
            <a:ext cx="2066925" cy="847725"/>
          </a:xfrm>
          <a:prstGeom prst="rect">
            <a:avLst/>
          </a:prstGeom>
        </p:spPr>
      </p:pic>
      <p:sp>
        <p:nvSpPr>
          <p:cNvPr id="15" name="右矢印 14"/>
          <p:cNvSpPr/>
          <p:nvPr/>
        </p:nvSpPr>
        <p:spPr bwMode="auto">
          <a:xfrm rot="3618168">
            <a:off x="2821439" y="178468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1536312" y="1802077"/>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1948310" y="1601263"/>
            <a:ext cx="1185863" cy="523220"/>
          </a:xfrm>
          <a:prstGeom prst="rect">
            <a:avLst/>
          </a:prstGeom>
          <a:noFill/>
        </p:spPr>
        <p:txBody>
          <a:bodyPr wrap="square" rtlCol="0">
            <a:spAutoFit/>
          </a:bodyPr>
          <a:lstStyle/>
          <a:p>
            <a:r>
              <a:rPr kumimoji="1" lang="ja-JP" altLang="en-US" sz="2800" dirty="0">
                <a:solidFill>
                  <a:srgbClr val="002060"/>
                </a:solidFill>
                <a:latin typeface="メイリオ" panose="020B0604030504040204" pitchFamily="50" charset="-128"/>
                <a:ea typeface="メイリオ" panose="020B0604030504040204" pitchFamily="50" charset="-128"/>
              </a:rPr>
              <a:t>数値</a:t>
            </a:r>
          </a:p>
        </p:txBody>
      </p:sp>
      <p:grpSp>
        <p:nvGrpSpPr>
          <p:cNvPr id="17" name="グループ化 16"/>
          <p:cNvGrpSpPr/>
          <p:nvPr/>
        </p:nvGrpSpPr>
        <p:grpSpPr>
          <a:xfrm>
            <a:off x="5138714" y="806656"/>
            <a:ext cx="2580755" cy="1099895"/>
            <a:chOff x="1298179" y="3479546"/>
            <a:chExt cx="2580755" cy="1099895"/>
          </a:xfrm>
        </p:grpSpPr>
        <p:grpSp>
          <p:nvGrpSpPr>
            <p:cNvPr id="18" name="グループ化 17"/>
            <p:cNvGrpSpPr/>
            <p:nvPr/>
          </p:nvGrpSpPr>
          <p:grpSpPr>
            <a:xfrm>
              <a:off x="1298179" y="3479546"/>
              <a:ext cx="2580755" cy="1002320"/>
              <a:chOff x="4784127" y="860873"/>
              <a:chExt cx="3713125" cy="1290320"/>
            </a:xfrm>
          </p:grpSpPr>
          <p:grpSp>
            <p:nvGrpSpPr>
              <p:cNvPr id="19" name="グループ化 18"/>
              <p:cNvGrpSpPr/>
              <p:nvPr/>
            </p:nvGrpSpPr>
            <p:grpSpPr>
              <a:xfrm>
                <a:off x="4784127" y="860873"/>
                <a:ext cx="1666875" cy="1290320"/>
                <a:chOff x="1272222" y="2781617"/>
                <a:chExt cx="1666875" cy="1290320"/>
              </a:xfrm>
            </p:grpSpPr>
            <p:pic>
              <p:nvPicPr>
                <p:cNvPr id="23" name="図 2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2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0" name="グループ化 19"/>
              <p:cNvGrpSpPr/>
              <p:nvPr/>
            </p:nvGrpSpPr>
            <p:grpSpPr>
              <a:xfrm>
                <a:off x="6830377" y="860873"/>
                <a:ext cx="1666875" cy="1290320"/>
                <a:chOff x="2909252" y="2786062"/>
                <a:chExt cx="1666875" cy="1290320"/>
              </a:xfrm>
            </p:grpSpPr>
            <p:pic>
              <p:nvPicPr>
                <p:cNvPr id="21" name="図 2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2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6" name="テキスト ボックス 5"/>
            <p:cNvSpPr txBox="1"/>
            <p:nvPr/>
          </p:nvSpPr>
          <p:spPr>
            <a:xfrm>
              <a:off x="2198934" y="3810000"/>
              <a:ext cx="925266" cy="769441"/>
            </a:xfrm>
            <a:prstGeom prst="rect">
              <a:avLst/>
            </a:prstGeom>
            <a:noFill/>
          </p:spPr>
          <p:txBody>
            <a:bodyPr wrap="square" rtlCol="0">
              <a:spAutoFit/>
            </a:bodyPr>
            <a:lstStyle/>
            <a:p>
              <a:r>
                <a:rPr kumimoji="1" lang="en-US" altLang="ja-JP" sz="4400" dirty="0">
                  <a:solidFill>
                    <a:srgbClr val="002060"/>
                  </a:solidFill>
                  <a:latin typeface="メイリオ" panose="020B0604030504040204" pitchFamily="50" charset="-128"/>
                  <a:ea typeface="メイリオ" panose="020B0604030504040204" pitchFamily="50" charset="-128"/>
                </a:rPr>
                <a:t>+</a:t>
              </a:r>
              <a:endParaRPr kumimoji="1" lang="ja-JP" altLang="en-US" sz="4400" dirty="0">
                <a:solidFill>
                  <a:srgbClr val="002060"/>
                </a:solidFill>
                <a:latin typeface="メイリオ" panose="020B0604030504040204" pitchFamily="50" charset="-128"/>
                <a:ea typeface="メイリオ" panose="020B0604030504040204" pitchFamily="50" charset="-128"/>
              </a:endParaRPr>
            </a:p>
          </p:txBody>
        </p:sp>
      </p:grpSp>
      <p:grpSp>
        <p:nvGrpSpPr>
          <p:cNvPr id="27" name="グループ化 26"/>
          <p:cNvGrpSpPr/>
          <p:nvPr/>
        </p:nvGrpSpPr>
        <p:grpSpPr>
          <a:xfrm>
            <a:off x="5141728" y="2054496"/>
            <a:ext cx="2580755" cy="1253784"/>
            <a:chOff x="1298179" y="3479546"/>
            <a:chExt cx="2580755" cy="1253784"/>
          </a:xfrm>
        </p:grpSpPr>
        <p:grpSp>
          <p:nvGrpSpPr>
            <p:cNvPr id="28" name="グループ化 27"/>
            <p:cNvGrpSpPr/>
            <p:nvPr/>
          </p:nvGrpSpPr>
          <p:grpSpPr>
            <a:xfrm>
              <a:off x="1298179" y="3479546"/>
              <a:ext cx="2580755" cy="1002320"/>
              <a:chOff x="4784127" y="860873"/>
              <a:chExt cx="3713125" cy="1290320"/>
            </a:xfrm>
          </p:grpSpPr>
          <p:grpSp>
            <p:nvGrpSpPr>
              <p:cNvPr id="30" name="グループ化 29"/>
              <p:cNvGrpSpPr/>
              <p:nvPr/>
            </p:nvGrpSpPr>
            <p:grpSpPr>
              <a:xfrm>
                <a:off x="4784127" y="860873"/>
                <a:ext cx="1666875" cy="1290320"/>
                <a:chOff x="1272222" y="2781617"/>
                <a:chExt cx="1666875" cy="1290320"/>
              </a:xfrm>
            </p:grpSpPr>
            <p:pic>
              <p:nvPicPr>
                <p:cNvPr id="34" name="図 33"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35"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31" name="グループ化 30"/>
              <p:cNvGrpSpPr/>
              <p:nvPr/>
            </p:nvGrpSpPr>
            <p:grpSpPr>
              <a:xfrm>
                <a:off x="6830377" y="860873"/>
                <a:ext cx="1666875" cy="1290320"/>
                <a:chOff x="2909252" y="2786062"/>
                <a:chExt cx="1666875" cy="1290320"/>
              </a:xfrm>
            </p:grpSpPr>
            <p:pic>
              <p:nvPicPr>
                <p:cNvPr id="32" name="図 3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33"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29" name="テキスト ボックス 28"/>
            <p:cNvSpPr txBox="1"/>
            <p:nvPr/>
          </p:nvSpPr>
          <p:spPr>
            <a:xfrm>
              <a:off x="2198934" y="3810000"/>
              <a:ext cx="925266" cy="923330"/>
            </a:xfrm>
            <a:prstGeom prst="rect">
              <a:avLst/>
            </a:prstGeom>
            <a:noFill/>
          </p:spPr>
          <p:txBody>
            <a:bodyPr wrap="square" rtlCol="0">
              <a:spAutoFit/>
            </a:bodyPr>
            <a:lstStyle/>
            <a:p>
              <a:r>
                <a:rPr kumimoji="1" lang="en-US" altLang="ja-JP" sz="5400" dirty="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36" name="グループ化 35"/>
          <p:cNvGrpSpPr/>
          <p:nvPr/>
        </p:nvGrpSpPr>
        <p:grpSpPr>
          <a:xfrm>
            <a:off x="5211724" y="3380683"/>
            <a:ext cx="2580755" cy="1253784"/>
            <a:chOff x="1298179" y="3479546"/>
            <a:chExt cx="2580755" cy="1253784"/>
          </a:xfrm>
        </p:grpSpPr>
        <p:grpSp>
          <p:nvGrpSpPr>
            <p:cNvPr id="37" name="グループ化 36"/>
            <p:cNvGrpSpPr/>
            <p:nvPr/>
          </p:nvGrpSpPr>
          <p:grpSpPr>
            <a:xfrm>
              <a:off x="1298179" y="3479546"/>
              <a:ext cx="2580755" cy="1002320"/>
              <a:chOff x="4784127" y="860873"/>
              <a:chExt cx="3713125" cy="1290320"/>
            </a:xfrm>
          </p:grpSpPr>
          <p:grpSp>
            <p:nvGrpSpPr>
              <p:cNvPr id="39" name="グループ化 38"/>
              <p:cNvGrpSpPr/>
              <p:nvPr/>
            </p:nvGrpSpPr>
            <p:grpSpPr>
              <a:xfrm>
                <a:off x="4784127" y="860873"/>
                <a:ext cx="1666875" cy="1290320"/>
                <a:chOff x="1272222" y="2781617"/>
                <a:chExt cx="1666875" cy="1290320"/>
              </a:xfrm>
            </p:grpSpPr>
            <p:pic>
              <p:nvPicPr>
                <p:cNvPr id="43" name="図 4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4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0" name="グループ化 39"/>
              <p:cNvGrpSpPr/>
              <p:nvPr/>
            </p:nvGrpSpPr>
            <p:grpSpPr>
              <a:xfrm>
                <a:off x="6830377" y="860873"/>
                <a:ext cx="1666875" cy="1290320"/>
                <a:chOff x="2909252" y="2786062"/>
                <a:chExt cx="1666875" cy="1290320"/>
              </a:xfrm>
            </p:grpSpPr>
            <p:pic>
              <p:nvPicPr>
                <p:cNvPr id="41" name="図 4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4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38" name="テキスト ボックス 37"/>
            <p:cNvSpPr txBox="1"/>
            <p:nvPr/>
          </p:nvSpPr>
          <p:spPr>
            <a:xfrm>
              <a:off x="2198934" y="3810000"/>
              <a:ext cx="925266" cy="923330"/>
            </a:xfrm>
            <a:prstGeom prst="rect">
              <a:avLst/>
            </a:prstGeom>
            <a:noFill/>
          </p:spPr>
          <p:txBody>
            <a:bodyPr wrap="square" rtlCol="0">
              <a:spAutoFit/>
            </a:bodyPr>
            <a:lstStyle/>
            <a:p>
              <a:r>
                <a:rPr kumimoji="1" lang="en-US" altLang="ja-JP" sz="5400" dirty="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45" name="グループ化 44"/>
          <p:cNvGrpSpPr/>
          <p:nvPr/>
        </p:nvGrpSpPr>
        <p:grpSpPr>
          <a:xfrm>
            <a:off x="5236708" y="4573479"/>
            <a:ext cx="2580755" cy="1002320"/>
            <a:chOff x="1298179" y="3479546"/>
            <a:chExt cx="2580755" cy="1002320"/>
          </a:xfrm>
        </p:grpSpPr>
        <p:grpSp>
          <p:nvGrpSpPr>
            <p:cNvPr id="46" name="グループ化 45"/>
            <p:cNvGrpSpPr/>
            <p:nvPr/>
          </p:nvGrpSpPr>
          <p:grpSpPr>
            <a:xfrm>
              <a:off x="1298179" y="3479546"/>
              <a:ext cx="2580755" cy="1002320"/>
              <a:chOff x="4784127" y="860873"/>
              <a:chExt cx="3713125" cy="1290320"/>
            </a:xfrm>
          </p:grpSpPr>
          <p:grpSp>
            <p:nvGrpSpPr>
              <p:cNvPr id="48" name="グループ化 47"/>
              <p:cNvGrpSpPr/>
              <p:nvPr/>
            </p:nvGrpSpPr>
            <p:grpSpPr>
              <a:xfrm>
                <a:off x="4784127" y="860873"/>
                <a:ext cx="1666875" cy="1290320"/>
                <a:chOff x="1272222" y="2781617"/>
                <a:chExt cx="1666875" cy="1290320"/>
              </a:xfrm>
            </p:grpSpPr>
            <p:pic>
              <p:nvPicPr>
                <p:cNvPr id="52" name="図 5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53"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9" name="グループ化 48"/>
              <p:cNvGrpSpPr/>
              <p:nvPr/>
            </p:nvGrpSpPr>
            <p:grpSpPr>
              <a:xfrm>
                <a:off x="6830377" y="860873"/>
                <a:ext cx="1666875" cy="1290320"/>
                <a:chOff x="2909252" y="2786062"/>
                <a:chExt cx="1666875" cy="1290320"/>
              </a:xfrm>
            </p:grpSpPr>
            <p:pic>
              <p:nvPicPr>
                <p:cNvPr id="50" name="図 4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51"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47" name="テキスト ボックス 46"/>
            <p:cNvSpPr txBox="1"/>
            <p:nvPr/>
          </p:nvSpPr>
          <p:spPr>
            <a:xfrm>
              <a:off x="2198934" y="3810000"/>
              <a:ext cx="925266" cy="523220"/>
            </a:xfrm>
            <a:prstGeom prst="rect">
              <a:avLst/>
            </a:prstGeom>
            <a:noFill/>
          </p:spPr>
          <p:txBody>
            <a:bodyPr wrap="square" rtlCol="0">
              <a:spAutoFit/>
            </a:bodyPr>
            <a:lstStyle/>
            <a:p>
              <a:r>
                <a:rPr kumimoji="1" lang="en-US" altLang="ja-JP" sz="2800" b="1" dirty="0">
                  <a:solidFill>
                    <a:srgbClr val="002060"/>
                  </a:solidFill>
                  <a:latin typeface="メイリオ" panose="020B0604030504040204" pitchFamily="50" charset="-128"/>
                  <a:ea typeface="メイリオ" panose="020B0604030504040204" pitchFamily="50" charset="-128"/>
                </a:rPr>
                <a:t>/</a:t>
              </a:r>
              <a:endParaRPr kumimoji="1" lang="ja-JP" altLang="en-US" sz="2800" b="1" dirty="0">
                <a:solidFill>
                  <a:srgbClr val="002060"/>
                </a:solidFill>
                <a:latin typeface="メイリオ" panose="020B0604030504040204" pitchFamily="50" charset="-128"/>
                <a:ea typeface="メイリオ" panose="020B0604030504040204" pitchFamily="50" charset="-128"/>
              </a:endParaRPr>
            </a:p>
          </p:txBody>
        </p:sp>
      </p:grpSp>
      <p:sp>
        <p:nvSpPr>
          <p:cNvPr id="25" name="ストライプ矢印 24"/>
          <p:cNvSpPr/>
          <p:nvPr/>
        </p:nvSpPr>
        <p:spPr bwMode="auto">
          <a:xfrm>
            <a:off x="4232073" y="2232882"/>
            <a:ext cx="790304" cy="963985"/>
          </a:xfrm>
          <a:prstGeom prst="stripedRightArrow">
            <a:avLst>
              <a:gd name="adj1" fmla="val 50000"/>
              <a:gd name="adj2" fmla="val 303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5" name="テキスト ボックス 54"/>
          <p:cNvSpPr txBox="1"/>
          <p:nvPr/>
        </p:nvSpPr>
        <p:spPr>
          <a:xfrm>
            <a:off x="316518" y="3488771"/>
            <a:ext cx="4551423" cy="1477328"/>
          </a:xfrm>
          <a:prstGeom prst="rect">
            <a:avLst/>
          </a:prstGeom>
          <a:solidFill>
            <a:srgbClr val="FFFFCC"/>
          </a:solidFill>
          <a:ln>
            <a:solidFill>
              <a:schemeClr val="tx1"/>
            </a:solidFill>
          </a:ln>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a:t>
            </a:r>
          </a:p>
          <a:p>
            <a:pPr algn="l"/>
            <a:r>
              <a:rPr kumimoji="1" lang="en-US" altLang="ja-JP" sz="2200" dirty="0">
                <a:latin typeface="メイリオ" panose="020B0604030504040204" pitchFamily="50" charset="-128"/>
                <a:ea typeface="メイリオ" panose="020B0604030504040204" pitchFamily="50" charset="-128"/>
              </a:rPr>
              <a:t>2</a:t>
            </a:r>
            <a:r>
              <a:rPr kumimoji="1" lang="ja-JP" altLang="en-US" sz="2200" dirty="0">
                <a:latin typeface="メイリオ" panose="020B0604030504040204" pitchFamily="50" charset="-128"/>
                <a:ea typeface="メイリオ" panose="020B0604030504040204" pitchFamily="50" charset="-128"/>
              </a:rPr>
              <a:t>個の数をキーボードから入力して、その 足し算、引き算、掛け算、割り算の結果を順番に表示します</a:t>
            </a:r>
            <a:r>
              <a:rPr kumimoji="1" lang="ja-JP" altLang="en-US" sz="2400" dirty="0">
                <a:latin typeface="メイリオ" panose="020B0604030504040204" pitchFamily="50" charset="-128"/>
                <a:ea typeface="メイリオ" panose="020B0604030504040204" pitchFamily="50" charset="-128"/>
              </a:rPr>
              <a:t>。</a:t>
            </a:r>
          </a:p>
        </p:txBody>
      </p:sp>
      <p:grpSp>
        <p:nvGrpSpPr>
          <p:cNvPr id="54" name="グループ化 53"/>
          <p:cNvGrpSpPr/>
          <p:nvPr/>
        </p:nvGrpSpPr>
        <p:grpSpPr>
          <a:xfrm>
            <a:off x="918341" y="5108157"/>
            <a:ext cx="1143000" cy="1019070"/>
            <a:chOff x="1143000" y="3857730"/>
            <a:chExt cx="1143000" cy="1019070"/>
          </a:xfrm>
        </p:grpSpPr>
        <p:sp>
          <p:nvSpPr>
            <p:cNvPr id="56" name="メモ 5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テキスト ボックス 56"/>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8" name="グループ化 57"/>
          <p:cNvGrpSpPr/>
          <p:nvPr/>
        </p:nvGrpSpPr>
        <p:grpSpPr>
          <a:xfrm>
            <a:off x="2119259" y="5108157"/>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62" name="下矢印 61"/>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4" name="グループ化 3">
            <a:extLst>
              <a:ext uri="{FF2B5EF4-FFF2-40B4-BE49-F238E27FC236}">
                <a16:creationId xmlns:a16="http://schemas.microsoft.com/office/drawing/2014/main" id="{8CF74AD2-0681-7842-1AB2-2432FD3442BE}"/>
              </a:ext>
            </a:extLst>
          </p:cNvPr>
          <p:cNvGrpSpPr/>
          <p:nvPr/>
        </p:nvGrpSpPr>
        <p:grpSpPr>
          <a:xfrm>
            <a:off x="3320177" y="5108157"/>
            <a:ext cx="1143000" cy="1019070"/>
            <a:chOff x="1143000" y="3857730"/>
            <a:chExt cx="1143000" cy="1019070"/>
          </a:xfrm>
        </p:grpSpPr>
        <p:sp>
          <p:nvSpPr>
            <p:cNvPr id="7" name="メモ 58">
              <a:extLst>
                <a:ext uri="{FF2B5EF4-FFF2-40B4-BE49-F238E27FC236}">
                  <a16:creationId xmlns:a16="http://schemas.microsoft.com/office/drawing/2014/main" id="{C00CB23A-D3A0-0D7B-9B9E-EBE8F3D87C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95232" name="テキスト ボックス 95231">
              <a:extLst>
                <a:ext uri="{FF2B5EF4-FFF2-40B4-BE49-F238E27FC236}">
                  <a16:creationId xmlns:a16="http://schemas.microsoft.com/office/drawing/2014/main" id="{E7D04C75-3E71-F03E-EE1A-8B57C4CB9A13}"/>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719530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30</a:t>
            </a:fld>
            <a:endParaRPr kumimoji="0" lang="en-US" altLang="ja-JP" sz="2800" dirty="0">
              <a:solidFill>
                <a:srgbClr val="000000"/>
              </a:solidFill>
            </a:endParaRPr>
          </a:p>
        </p:txBody>
      </p:sp>
      <p:sp>
        <p:nvSpPr>
          <p:cNvPr id="7171" name="Text Box 3"/>
          <p:cNvSpPr txBox="1">
            <a:spLocks noChangeArrowheads="1"/>
          </p:cNvSpPr>
          <p:nvPr/>
        </p:nvSpPr>
        <p:spPr bwMode="auto">
          <a:xfrm>
            <a:off x="225757" y="222428"/>
            <a:ext cx="70132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67" name="テキスト ボックス 66"/>
          <p:cNvSpPr txBox="1"/>
          <p:nvPr/>
        </p:nvSpPr>
        <p:spPr>
          <a:xfrm>
            <a:off x="4658829" y="3890576"/>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この部分を考えて、プログラムを完成させてください。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8" name="グループ化 67"/>
          <p:cNvGrpSpPr/>
          <p:nvPr/>
        </p:nvGrpSpPr>
        <p:grpSpPr>
          <a:xfrm>
            <a:off x="706556" y="2804010"/>
            <a:ext cx="3510742" cy="2671374"/>
            <a:chOff x="2784366" y="1677618"/>
            <a:chExt cx="2029296" cy="1641862"/>
          </a:xfrm>
        </p:grpSpPr>
        <p:sp>
          <p:nvSpPr>
            <p:cNvPr id="69" name="テキスト ボックス 68"/>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1" name="正方形/長方形 70"/>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2" name="テキスト ボックス 71"/>
          <p:cNvSpPr txBox="1"/>
          <p:nvPr/>
        </p:nvSpPr>
        <p:spPr>
          <a:xfrm>
            <a:off x="702566" y="5528317"/>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(x)</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706556" y="2209800"/>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999</a:t>
            </a:r>
            <a:endParaRPr kumimoji="1" lang="ja-JP" altLang="en-US" dirty="0">
              <a:latin typeface="メイリオ" panose="020B0604030504040204" pitchFamily="50" charset="-128"/>
              <a:ea typeface="メイリオ" panose="020B0604030504040204" pitchFamily="50" charset="-128"/>
            </a:endParaRPr>
          </a:p>
        </p:txBody>
      </p:sp>
      <p:sp>
        <p:nvSpPr>
          <p:cNvPr id="74" name="テキスト ボックス 73"/>
          <p:cNvSpPr txBox="1"/>
          <p:nvPr/>
        </p:nvSpPr>
        <p:spPr>
          <a:xfrm>
            <a:off x="702566" y="770095"/>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grpSp>
        <p:nvGrpSpPr>
          <p:cNvPr id="76" name="グループ化 75"/>
          <p:cNvGrpSpPr/>
          <p:nvPr/>
        </p:nvGrpSpPr>
        <p:grpSpPr>
          <a:xfrm>
            <a:off x="6499763" y="4706398"/>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79" name="グループ化 78"/>
          <p:cNvGrpSpPr/>
          <p:nvPr/>
        </p:nvGrpSpPr>
        <p:grpSpPr>
          <a:xfrm>
            <a:off x="5228469" y="4693913"/>
            <a:ext cx="1143000" cy="1019070"/>
            <a:chOff x="6689564" y="3158186"/>
            <a:chExt cx="1143000" cy="1019070"/>
          </a:xfrm>
        </p:grpSpPr>
        <p:sp>
          <p:nvSpPr>
            <p:cNvPr id="80" name="メモ 7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82" name="直線矢印コネクタ 81"/>
          <p:cNvCxnSpPr>
            <a:stCxn id="67" idx="1"/>
          </p:cNvCxnSpPr>
          <p:nvPr/>
        </p:nvCxnSpPr>
        <p:spPr bwMode="auto">
          <a:xfrm flipH="1" flipV="1">
            <a:off x="4029946" y="4267200"/>
            <a:ext cx="628883" cy="746761"/>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フローチャート: 処理 82"/>
          <p:cNvSpPr/>
          <p:nvPr/>
        </p:nvSpPr>
        <p:spPr bwMode="auto">
          <a:xfrm>
            <a:off x="1500290" y="3646823"/>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の内容が同じだったら、その時の</a:t>
            </a:r>
            <a:r>
              <a:rPr lang="en-US" altLang="ja-JP" dirty="0">
                <a:latin typeface="メイリオ" panose="020B0604030504040204" pitchFamily="50" charset="-128"/>
                <a:ea typeface="メイリオ" panose="020B0604030504040204" pitchFamily="50" charset="-128"/>
              </a:rPr>
              <a:t>i</a:t>
            </a:r>
            <a:r>
              <a:rPr lang="ja-JP" altLang="en-US" dirty="0">
                <a:latin typeface="メイリオ" panose="020B0604030504040204" pitchFamily="50" charset="-128"/>
                <a:ea typeface="メイリオ" panose="020B0604030504040204" pitchFamily="50" charset="-128"/>
              </a:rPr>
              <a:t>の値を変数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84" name="テキスト ボックス 83"/>
          <p:cNvSpPr txBox="1"/>
          <p:nvPr/>
        </p:nvSpPr>
        <p:spPr>
          <a:xfrm>
            <a:off x="717297" y="1723389"/>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入力</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91" name="グループ化 90"/>
          <p:cNvGrpSpPr/>
          <p:nvPr/>
        </p:nvGrpSpPr>
        <p:grpSpPr>
          <a:xfrm>
            <a:off x="4701485" y="955250"/>
            <a:ext cx="1143000" cy="1019070"/>
            <a:chOff x="1143000" y="3857730"/>
            <a:chExt cx="1143000" cy="1019070"/>
          </a:xfrm>
        </p:grpSpPr>
        <p:sp>
          <p:nvSpPr>
            <p:cNvPr id="92" name="メモ 91"/>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3" name="テキスト ボックス 92"/>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31" name="直線矢印コネクタ 30"/>
          <p:cNvCxnSpPr>
            <a:stCxn id="93" idx="1"/>
          </p:cNvCxnSpPr>
          <p:nvPr/>
        </p:nvCxnSpPr>
        <p:spPr bwMode="auto">
          <a:xfrm flipH="1">
            <a:off x="3674367" y="1464785"/>
            <a:ext cx="1027118" cy="37925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テキスト ボックス 2">
            <a:extLst>
              <a:ext uri="{FF2B5EF4-FFF2-40B4-BE49-F238E27FC236}">
                <a16:creationId xmlns:a16="http://schemas.microsoft.com/office/drawing/2014/main" id="{353A0804-5702-DA89-6D71-E545D67E3CCF}"/>
              </a:ext>
            </a:extLst>
          </p:cNvPr>
          <p:cNvSpPr txBox="1"/>
          <p:nvPr/>
        </p:nvSpPr>
        <p:spPr>
          <a:xfrm>
            <a:off x="702566" y="1236978"/>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cxnSp>
        <p:nvCxnSpPr>
          <p:cNvPr id="5" name="直線矢印コネクタ 4">
            <a:extLst>
              <a:ext uri="{FF2B5EF4-FFF2-40B4-BE49-F238E27FC236}">
                <a16:creationId xmlns:a16="http://schemas.microsoft.com/office/drawing/2014/main" id="{34464783-82B2-61AC-3579-62705FDED268}"/>
              </a:ext>
            </a:extLst>
          </p:cNvPr>
          <p:cNvCxnSpPr/>
          <p:nvPr/>
        </p:nvCxnSpPr>
        <p:spPr bwMode="auto">
          <a:xfrm flipH="1">
            <a:off x="3554883" y="2801082"/>
            <a:ext cx="1146602" cy="326816"/>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 name="グループ化 6">
            <a:extLst>
              <a:ext uri="{FF2B5EF4-FFF2-40B4-BE49-F238E27FC236}">
                <a16:creationId xmlns:a16="http://schemas.microsoft.com/office/drawing/2014/main" id="{2A7E88ED-3C15-ACF6-EF53-E25BC20B1098}"/>
              </a:ext>
            </a:extLst>
          </p:cNvPr>
          <p:cNvGrpSpPr/>
          <p:nvPr/>
        </p:nvGrpSpPr>
        <p:grpSpPr>
          <a:xfrm>
            <a:off x="4677635" y="2300603"/>
            <a:ext cx="1143000" cy="1019070"/>
            <a:chOff x="1143000" y="3857730"/>
            <a:chExt cx="1143000" cy="1019070"/>
          </a:xfrm>
        </p:grpSpPr>
        <p:sp>
          <p:nvSpPr>
            <p:cNvPr id="8" name="メモ 91">
              <a:extLst>
                <a:ext uri="{FF2B5EF4-FFF2-40B4-BE49-F238E27FC236}">
                  <a16:creationId xmlns:a16="http://schemas.microsoft.com/office/drawing/2014/main" id="{46A844E6-D0AF-43E4-BC03-1F04174220B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4C9D6455-9D64-F70C-4696-9238D92A0F83}"/>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0" name="テキスト ボックス 9">
            <a:extLst>
              <a:ext uri="{FF2B5EF4-FFF2-40B4-BE49-F238E27FC236}">
                <a16:creationId xmlns:a16="http://schemas.microsoft.com/office/drawing/2014/main" id="{0F3A80B0-66DD-78E9-632D-95E850EF1A7C}"/>
              </a:ext>
            </a:extLst>
          </p:cNvPr>
          <p:cNvSpPr txBox="1"/>
          <p:nvPr/>
        </p:nvSpPr>
        <p:spPr>
          <a:xfrm>
            <a:off x="5820635" y="2418645"/>
            <a:ext cx="3429000" cy="830997"/>
          </a:xfrm>
          <a:prstGeom prst="rect">
            <a:avLst/>
          </a:prstGeom>
          <a:noFill/>
          <a:ln>
            <a:noFill/>
          </a:ln>
        </p:spPr>
        <p:txBody>
          <a:bodyPr wrap="square" rtlCol="0">
            <a:spAutoFit/>
          </a:bodyPr>
          <a:lstStyle/>
          <a:p>
            <a:pPr algn="l"/>
            <a:r>
              <a:rPr kumimoji="1" lang="ja-JP" altLang="en-US" sz="2400" dirty="0">
                <a:solidFill>
                  <a:srgbClr val="002060"/>
                </a:solidFill>
                <a:latin typeface="メイリオ" panose="020B0604030504040204" pitchFamily="50" charset="-128"/>
                <a:ea typeface="メイリオ" panose="020B0604030504040204" pitchFamily="50" charset="-128"/>
              </a:rPr>
              <a:t>課題</a:t>
            </a:r>
            <a:r>
              <a:rPr kumimoji="1" lang="en-US" altLang="ja-JP" sz="2400" dirty="0">
                <a:solidFill>
                  <a:srgbClr val="002060"/>
                </a:solidFill>
                <a:latin typeface="メイリオ" panose="020B0604030504040204" pitchFamily="50" charset="-128"/>
                <a:ea typeface="メイリオ" panose="020B0604030504040204" pitchFamily="50" charset="-128"/>
              </a:rPr>
              <a:t>14</a:t>
            </a:r>
            <a:r>
              <a:rPr kumimoji="1" lang="ja-JP" altLang="en-US" sz="2400" dirty="0">
                <a:latin typeface="メイリオ" panose="020B0604030504040204" pitchFamily="50" charset="-128"/>
                <a:ea typeface="メイリオ" panose="020B0604030504040204" pitchFamily="50" charset="-128"/>
              </a:rPr>
              <a:t>で示した</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基本的な形です。</a:t>
            </a:r>
          </a:p>
        </p:txBody>
      </p:sp>
      <p:cxnSp>
        <p:nvCxnSpPr>
          <p:cNvPr id="4" name="直線矢印コネクタ 3">
            <a:extLst>
              <a:ext uri="{FF2B5EF4-FFF2-40B4-BE49-F238E27FC236}">
                <a16:creationId xmlns:a16="http://schemas.microsoft.com/office/drawing/2014/main" id="{7A33D7B3-BB2D-738E-D821-A0EBAC69BE59}"/>
              </a:ext>
            </a:extLst>
          </p:cNvPr>
          <p:cNvCxnSpPr/>
          <p:nvPr/>
        </p:nvCxnSpPr>
        <p:spPr bwMode="auto">
          <a:xfrm flipH="1">
            <a:off x="3654506" y="1897931"/>
            <a:ext cx="2564563" cy="517012"/>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テキスト ボックス 10">
            <a:extLst>
              <a:ext uri="{FF2B5EF4-FFF2-40B4-BE49-F238E27FC236}">
                <a16:creationId xmlns:a16="http://schemas.microsoft.com/office/drawing/2014/main" id="{FB444220-5EF1-8D2A-ADB2-1104228FC8A7}"/>
              </a:ext>
            </a:extLst>
          </p:cNvPr>
          <p:cNvSpPr txBox="1"/>
          <p:nvPr/>
        </p:nvSpPr>
        <p:spPr>
          <a:xfrm>
            <a:off x="6219069" y="778129"/>
            <a:ext cx="2696331" cy="1569660"/>
          </a:xfrm>
          <a:prstGeom prst="rect">
            <a:avLst/>
          </a:prstGeom>
          <a:noFill/>
          <a:ln>
            <a:no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見つからなかった時のために</a:t>
            </a:r>
            <a:r>
              <a:rPr kumimoji="1" lang="en-US" altLang="ja-JP" sz="2400" dirty="0">
                <a:latin typeface="メイリオ" panose="020B0604030504040204" pitchFamily="50" charset="-128"/>
                <a:ea typeface="メイリオ" panose="020B0604030504040204" pitchFamily="50" charset="-128"/>
              </a:rPr>
              <a:t>x</a:t>
            </a:r>
            <a:r>
              <a:rPr kumimoji="1" lang="ja-JP" altLang="en-US" sz="2400" dirty="0">
                <a:latin typeface="メイリオ" panose="020B0604030504040204" pitchFamily="50" charset="-128"/>
                <a:ea typeface="メイリオ" panose="020B0604030504040204" pitchFamily="50" charset="-128"/>
              </a:rPr>
              <a:t>にあらかじめ</a:t>
            </a:r>
            <a:r>
              <a:rPr kumimoji="1" lang="en-US" altLang="ja-JP" sz="2400" dirty="0">
                <a:latin typeface="メイリオ" panose="020B0604030504040204" pitchFamily="50" charset="-128"/>
                <a:ea typeface="メイリオ" panose="020B0604030504040204" pitchFamily="50" charset="-128"/>
              </a:rPr>
              <a:t>999</a:t>
            </a:r>
            <a:r>
              <a:rPr kumimoji="1" lang="ja-JP" altLang="en-US" sz="2400" dirty="0">
                <a:latin typeface="メイリオ" panose="020B0604030504040204" pitchFamily="50" charset="-128"/>
                <a:ea typeface="メイリオ" panose="020B0604030504040204" pitchFamily="50" charset="-128"/>
              </a:rPr>
              <a:t>を入れときます。</a:t>
            </a:r>
          </a:p>
        </p:txBody>
      </p:sp>
    </p:spTree>
    <p:extLst>
      <p:ext uri="{BB962C8B-B14F-4D97-AF65-F5344CB8AC3E}">
        <p14:creationId xmlns:p14="http://schemas.microsoft.com/office/powerpoint/2010/main" val="3427618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6FF471B-7F44-1663-D3CC-0406E149D6CE}"/>
              </a:ext>
            </a:extLst>
          </p:cNvPr>
          <p:cNvPicPr>
            <a:picLocks noChangeAspect="1"/>
          </p:cNvPicPr>
          <p:nvPr/>
        </p:nvPicPr>
        <p:blipFill>
          <a:blip r:embed="rId2"/>
          <a:stretch>
            <a:fillRect/>
          </a:stretch>
        </p:blipFill>
        <p:spPr>
          <a:xfrm>
            <a:off x="614135" y="106295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図 3">
            <a:extLst>
              <a:ext uri="{FF2B5EF4-FFF2-40B4-BE49-F238E27FC236}">
                <a16:creationId xmlns:a16="http://schemas.microsoft.com/office/drawing/2014/main" id="{0F2C9422-F2D5-F9E9-65AF-DB30C324B57B}"/>
              </a:ext>
            </a:extLst>
          </p:cNvPr>
          <p:cNvPicPr>
            <a:picLocks noChangeAspect="1"/>
          </p:cNvPicPr>
          <p:nvPr/>
        </p:nvPicPr>
        <p:blipFill>
          <a:blip r:embed="rId3"/>
          <a:stretch>
            <a:fillRect/>
          </a:stretch>
        </p:blipFill>
        <p:spPr>
          <a:xfrm>
            <a:off x="483328" y="3569065"/>
            <a:ext cx="3502182" cy="1311030"/>
          </a:xfrm>
          <a:prstGeom prst="rect">
            <a:avLst/>
          </a:prstGeom>
        </p:spPr>
      </p:pic>
      <p:sp>
        <p:nvSpPr>
          <p:cNvPr id="6" name="四角形: 角を丸くする 5">
            <a:extLst>
              <a:ext uri="{FF2B5EF4-FFF2-40B4-BE49-F238E27FC236}">
                <a16:creationId xmlns:a16="http://schemas.microsoft.com/office/drawing/2014/main" id="{65F2F878-270C-CAD4-5181-B436C6CB3E78}"/>
              </a:ext>
            </a:extLst>
          </p:cNvPr>
          <p:cNvSpPr/>
          <p:nvPr/>
        </p:nvSpPr>
        <p:spPr bwMode="auto">
          <a:xfrm>
            <a:off x="1184475" y="113301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30920F3F-6BA7-751F-FE5E-3010B6550FC1}"/>
              </a:ext>
            </a:extLst>
          </p:cNvPr>
          <p:cNvSpPr txBox="1"/>
          <p:nvPr/>
        </p:nvSpPr>
        <p:spPr>
          <a:xfrm>
            <a:off x="890926" y="2108247"/>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8</a:t>
            </a:r>
            <a:endParaRPr kumimoji="1" lang="ja-JP" altLang="en-US" dirty="0">
              <a:latin typeface="メイリオ" panose="020B0604030504040204" pitchFamily="50" charset="-128"/>
              <a:ea typeface="メイリオ" panose="020B0604030504040204" pitchFamily="50" charset="-128"/>
            </a:endParaRPr>
          </a:p>
          <a:p>
            <a:pPr algn="l"/>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730BAE10-F1AA-904D-3111-D9963A0D3522}"/>
              </a:ext>
            </a:extLst>
          </p:cNvPr>
          <p:cNvSpPr txBox="1"/>
          <p:nvPr/>
        </p:nvSpPr>
        <p:spPr>
          <a:xfrm>
            <a:off x="890926" y="3654889"/>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78, 15, 33]</a:t>
            </a:r>
          </a:p>
          <a:p>
            <a:pPr algn="l"/>
            <a:r>
              <a:rPr kumimoji="1" lang="en-US" altLang="ja-JP" dirty="0">
                <a:latin typeface="メイリオ" panose="020B0604030504040204" pitchFamily="50" charset="-128"/>
                <a:ea typeface="メイリオ" panose="020B0604030504040204" pitchFamily="50" charset="-128"/>
              </a:rPr>
              <a:t>15</a:t>
            </a:r>
            <a:endParaRPr kumimoji="1" lang="ja-JP" altLang="en-US" dirty="0">
              <a:latin typeface="メイリオ" panose="020B0604030504040204" pitchFamily="50" charset="-128"/>
              <a:ea typeface="メイリオ" panose="020B0604030504040204" pitchFamily="50" charset="-128"/>
            </a:endParaRPr>
          </a:p>
          <a:p>
            <a:pPr algn="l"/>
            <a:endParaRPr kumimoji="1" lang="ja-JP" altLang="en-US"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xfrm>
            <a:off x="6747183" y="623887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31</a:t>
            </a:fld>
            <a:endParaRPr kumimoji="0" lang="en-US" altLang="ja-JP" sz="2800" dirty="0">
              <a:solidFill>
                <a:srgbClr val="000000"/>
              </a:solidFill>
            </a:endParaRPr>
          </a:p>
        </p:txBody>
      </p:sp>
      <p:sp>
        <p:nvSpPr>
          <p:cNvPr id="7171" name="Text Box 3"/>
          <p:cNvSpPr txBox="1">
            <a:spLocks noChangeArrowheads="1"/>
          </p:cNvSpPr>
          <p:nvPr/>
        </p:nvSpPr>
        <p:spPr bwMode="auto">
          <a:xfrm>
            <a:off x="2203922" y="313916"/>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6: </a:t>
            </a:r>
            <a:r>
              <a:rPr lang="ja-JP" altLang="en-US" sz="2600" dirty="0">
                <a:latin typeface="メイリオ" panose="020B0604030504040204" pitchFamily="50" charset="-128"/>
                <a:ea typeface="メイリオ" panose="020B0604030504040204" pitchFamily="50" charset="-128"/>
              </a:rPr>
              <a:t>リストの中の一番小さい数を見つける</a:t>
            </a:r>
            <a:endParaRPr lang="ja-JP" altLang="en-US" sz="2600" dirty="0"/>
          </a:p>
        </p:txBody>
      </p:sp>
      <p:sp>
        <p:nvSpPr>
          <p:cNvPr id="23" name="下矢印 22"/>
          <p:cNvSpPr/>
          <p:nvPr/>
        </p:nvSpPr>
        <p:spPr bwMode="auto">
          <a:xfrm>
            <a:off x="5562600" y="63460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653C21B1-444B-A7DD-40DE-5AD402BF59FC}"/>
              </a:ext>
            </a:extLst>
          </p:cNvPr>
          <p:cNvSpPr txBox="1"/>
          <p:nvPr/>
        </p:nvSpPr>
        <p:spPr>
          <a:xfrm>
            <a:off x="293060" y="264901"/>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16</a:t>
            </a:r>
            <a:endParaRPr kumimoji="1" lang="ja-JP" altLang="en-US" sz="2800" dirty="0">
              <a:solidFill>
                <a:schemeClr val="accent2"/>
              </a:solidFill>
            </a:endParaRPr>
          </a:p>
        </p:txBody>
      </p:sp>
      <p:sp>
        <p:nvSpPr>
          <p:cNvPr id="9" name="テキスト ボックス 8">
            <a:extLst>
              <a:ext uri="{FF2B5EF4-FFF2-40B4-BE49-F238E27FC236}">
                <a16:creationId xmlns:a16="http://schemas.microsoft.com/office/drawing/2014/main" id="{3FFE1894-49C9-586A-0A69-479C4D746B3D}"/>
              </a:ext>
            </a:extLst>
          </p:cNvPr>
          <p:cNvSpPr txBox="1"/>
          <p:nvPr/>
        </p:nvSpPr>
        <p:spPr>
          <a:xfrm>
            <a:off x="4931195" y="824403"/>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10" name="コネクタ: カギ線 9">
            <a:extLst>
              <a:ext uri="{FF2B5EF4-FFF2-40B4-BE49-F238E27FC236}">
                <a16:creationId xmlns:a16="http://schemas.microsoft.com/office/drawing/2014/main" id="{8CA750D4-8B6D-04B3-DE1C-FF95C823E41A}"/>
              </a:ext>
            </a:extLst>
          </p:cNvPr>
          <p:cNvCxnSpPr/>
          <p:nvPr/>
        </p:nvCxnSpPr>
        <p:spPr bwMode="auto">
          <a:xfrm rot="10800000" flipV="1">
            <a:off x="3505198" y="1143568"/>
            <a:ext cx="1355674" cy="1088388"/>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a:extLst>
              <a:ext uri="{FF2B5EF4-FFF2-40B4-BE49-F238E27FC236}">
                <a16:creationId xmlns:a16="http://schemas.microsoft.com/office/drawing/2014/main" id="{047AC31D-5664-F199-E537-2876D200F377}"/>
              </a:ext>
            </a:extLst>
          </p:cNvPr>
          <p:cNvCxnSpPr/>
          <p:nvPr/>
        </p:nvCxnSpPr>
        <p:spPr bwMode="auto">
          <a:xfrm flipH="1">
            <a:off x="1554217" y="2438400"/>
            <a:ext cx="3306655"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テキスト ボックス 12">
            <a:extLst>
              <a:ext uri="{FF2B5EF4-FFF2-40B4-BE49-F238E27FC236}">
                <a16:creationId xmlns:a16="http://schemas.microsoft.com/office/drawing/2014/main" id="{F5603B98-3AA7-12B5-60E4-0AECFA39B230}"/>
              </a:ext>
            </a:extLst>
          </p:cNvPr>
          <p:cNvSpPr txBox="1"/>
          <p:nvPr/>
        </p:nvSpPr>
        <p:spPr>
          <a:xfrm>
            <a:off x="4931195" y="2231956"/>
            <a:ext cx="3808621" cy="769441"/>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一番小さい数を</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に入れておいて表示しています。</a:t>
            </a:r>
            <a:endParaRPr lang="ja-JP" altLang="en-US" sz="2400" dirty="0">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id="{4369FB3A-68D5-8FE2-7C65-4BFA63243CE4}"/>
              </a:ext>
            </a:extLst>
          </p:cNvPr>
          <p:cNvCxnSpPr/>
          <p:nvPr/>
        </p:nvCxnSpPr>
        <p:spPr bwMode="auto">
          <a:xfrm flipH="1">
            <a:off x="3577963" y="3733800"/>
            <a:ext cx="1353232"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a:extLst>
              <a:ext uri="{FF2B5EF4-FFF2-40B4-BE49-F238E27FC236}">
                <a16:creationId xmlns:a16="http://schemas.microsoft.com/office/drawing/2014/main" id="{D05213B2-7B6C-D4DD-A814-FCE3AC2A074E}"/>
              </a:ext>
            </a:extLst>
          </p:cNvPr>
          <p:cNvSpPr txBox="1"/>
          <p:nvPr/>
        </p:nvSpPr>
        <p:spPr>
          <a:xfrm>
            <a:off x="5072162" y="3566255"/>
            <a:ext cx="3808621" cy="1477328"/>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プログラムを変更して</a:t>
            </a:r>
            <a:endParaRPr lang="en-US" altLang="ja-JP" sz="2200" dirty="0">
              <a:latin typeface="メイリオ" panose="020B0604030504040204" pitchFamily="50" charset="-128"/>
              <a:ea typeface="メイリオ" panose="020B0604030504040204" pitchFamily="50" charset="-128"/>
            </a:endParaRPr>
          </a:p>
          <a:p>
            <a:pPr algn="l"/>
            <a:r>
              <a:rPr lang="en-US" altLang="ja-JP" sz="2200" dirty="0">
                <a:latin typeface="メイリオ" panose="020B0604030504040204" pitchFamily="50" charset="-128"/>
                <a:ea typeface="メイリオ" panose="020B0604030504040204" pitchFamily="50" charset="-128"/>
              </a:rPr>
              <a:t>d = [41, 23, 78, 15, 33]</a:t>
            </a:r>
          </a:p>
          <a:p>
            <a:pPr algn="l"/>
            <a:r>
              <a:rPr lang="ja-JP" altLang="en-US" sz="2200" dirty="0">
                <a:latin typeface="メイリオ" panose="020B0604030504040204" pitchFamily="50" charset="-128"/>
                <a:ea typeface="メイリオ" panose="020B0604030504040204" pitchFamily="50" charset="-128"/>
              </a:rPr>
              <a:t>にしているので、一番小さい</a:t>
            </a:r>
            <a:r>
              <a:rPr lang="en-US" altLang="ja-JP" sz="2200" dirty="0">
                <a:latin typeface="メイリオ" panose="020B0604030504040204" pitchFamily="50" charset="-128"/>
                <a:ea typeface="メイリオ" panose="020B0604030504040204" pitchFamily="50" charset="-128"/>
              </a:rPr>
              <a:t>15</a:t>
            </a:r>
            <a:r>
              <a:rPr lang="ja-JP" altLang="en-US" sz="2200" dirty="0">
                <a:latin typeface="メイリオ" panose="020B0604030504040204" pitchFamily="50" charset="-128"/>
                <a:ea typeface="メイリオ" panose="020B0604030504040204" pitchFamily="50" charset="-128"/>
              </a:rPr>
              <a:t>を表示しています。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8031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32</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リストの中の一番小さい数を見つける</a:t>
            </a:r>
            <a:endParaRPr lang="ja-JP" altLang="en-US" sz="2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以下のようにして数を探します。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5" name="グループ化 4">
            <a:extLst>
              <a:ext uri="{FF2B5EF4-FFF2-40B4-BE49-F238E27FC236}">
                <a16:creationId xmlns:a16="http://schemas.microsoft.com/office/drawing/2014/main" id="{966BE2F7-E2BA-E7BE-73D5-4D24EFD667AA}"/>
              </a:ext>
            </a:extLst>
          </p:cNvPr>
          <p:cNvGrpSpPr/>
          <p:nvPr/>
        </p:nvGrpSpPr>
        <p:grpSpPr>
          <a:xfrm>
            <a:off x="723940" y="1915676"/>
            <a:ext cx="4952922" cy="1500418"/>
            <a:chOff x="723940" y="2540079"/>
            <a:chExt cx="4952922" cy="1500418"/>
          </a:xfrm>
        </p:grpSpPr>
        <p:grpSp>
          <p:nvGrpSpPr>
            <p:cNvPr id="6" name="グループ化 5">
              <a:extLst>
                <a:ext uri="{FF2B5EF4-FFF2-40B4-BE49-F238E27FC236}">
                  <a16:creationId xmlns:a16="http://schemas.microsoft.com/office/drawing/2014/main" id="{72512451-7121-F5A2-F316-18EA14CCF4DB}"/>
                </a:ext>
              </a:extLst>
            </p:cNvPr>
            <p:cNvGrpSpPr/>
            <p:nvPr/>
          </p:nvGrpSpPr>
          <p:grpSpPr>
            <a:xfrm>
              <a:off x="723940" y="2540079"/>
              <a:ext cx="1158538" cy="1500418"/>
              <a:chOff x="838200" y="1641500"/>
              <a:chExt cx="1158538" cy="1500418"/>
            </a:xfrm>
          </p:grpSpPr>
          <p:grpSp>
            <p:nvGrpSpPr>
              <p:cNvPr id="7172" name="グループ化 7171">
                <a:extLst>
                  <a:ext uri="{FF2B5EF4-FFF2-40B4-BE49-F238E27FC236}">
                    <a16:creationId xmlns:a16="http://schemas.microsoft.com/office/drawing/2014/main" id="{5884D08E-E5EA-14EF-4A51-A44F9CEBC35D}"/>
                  </a:ext>
                </a:extLst>
              </p:cNvPr>
              <p:cNvGrpSpPr/>
              <p:nvPr/>
            </p:nvGrpSpPr>
            <p:grpSpPr>
              <a:xfrm>
                <a:off x="838200" y="2139598"/>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2540079"/>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2540079"/>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2540079"/>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2540079"/>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grpSp>
        <p:nvGrpSpPr>
          <p:cNvPr id="32" name="グループ化 31">
            <a:extLst>
              <a:ext uri="{FF2B5EF4-FFF2-40B4-BE49-F238E27FC236}">
                <a16:creationId xmlns:a16="http://schemas.microsoft.com/office/drawing/2014/main" id="{ECBCAC7C-2E59-BAF4-42D5-52A6215E6E2F}"/>
              </a:ext>
            </a:extLst>
          </p:cNvPr>
          <p:cNvGrpSpPr/>
          <p:nvPr/>
        </p:nvGrpSpPr>
        <p:grpSpPr>
          <a:xfrm>
            <a:off x="844828" y="4540771"/>
            <a:ext cx="1158538" cy="1002320"/>
            <a:chOff x="844828" y="4540771"/>
            <a:chExt cx="1158538" cy="1002320"/>
          </a:xfrm>
        </p:grpSpPr>
        <p:pic>
          <p:nvPicPr>
            <p:cNvPr id="7177" name="図 7176" descr="ふた開き段ボール箱の正面からのイラスト">
              <a:extLst>
                <a:ext uri="{FF2B5EF4-FFF2-40B4-BE49-F238E27FC236}">
                  <a16:creationId xmlns:a16="http://schemas.microsoft.com/office/drawing/2014/main" id="{D3187073-4CC4-8E86-110E-5E532E54A79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7178" name="テキスト ボックス 7177">
              <a:extLst>
                <a:ext uri="{FF2B5EF4-FFF2-40B4-BE49-F238E27FC236}">
                  <a16:creationId xmlns:a16="http://schemas.microsoft.com/office/drawing/2014/main" id="{949A805A-D050-E641-9AE3-F367198B1972}"/>
                </a:ext>
              </a:extLst>
            </p:cNvPr>
            <p:cNvSpPr txBox="1"/>
            <p:nvPr/>
          </p:nvSpPr>
          <p:spPr>
            <a:xfrm>
              <a:off x="914400" y="5019871"/>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x</a:t>
              </a:r>
              <a:endParaRPr kumimoji="1" lang="ja-JP" altLang="en-US" sz="2800" dirty="0">
                <a:latin typeface="メイリオ" panose="020B0604030504040204" pitchFamily="50" charset="-128"/>
                <a:ea typeface="メイリオ" panose="020B0604030504040204" pitchFamily="50" charset="-128"/>
              </a:endParaRPr>
            </a:p>
          </p:txBody>
        </p:sp>
      </p:grpSp>
      <p:cxnSp>
        <p:nvCxnSpPr>
          <p:cNvPr id="7181" name="直線矢印コネクタ 7180">
            <a:extLst>
              <a:ext uri="{FF2B5EF4-FFF2-40B4-BE49-F238E27FC236}">
                <a16:creationId xmlns:a16="http://schemas.microsoft.com/office/drawing/2014/main" id="{7B81CD4B-2383-9DF9-EFC9-BED2FCF6922B}"/>
              </a:ext>
            </a:extLst>
          </p:cNvPr>
          <p:cNvCxnSpPr>
            <a:cxnSpLocks/>
          </p:cNvCxnSpPr>
          <p:nvPr/>
        </p:nvCxnSpPr>
        <p:spPr bwMode="auto">
          <a:xfrm flipH="1" flipV="1">
            <a:off x="1424097" y="3429000"/>
            <a:ext cx="769" cy="667096"/>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直線矢印コネクタ 7183">
            <a:extLst>
              <a:ext uri="{FF2B5EF4-FFF2-40B4-BE49-F238E27FC236}">
                <a16:creationId xmlns:a16="http://schemas.microsoft.com/office/drawing/2014/main" id="{F584AEF9-0FDB-B6D6-BC64-774165DF66F5}"/>
              </a:ext>
            </a:extLst>
          </p:cNvPr>
          <p:cNvCxnSpPr>
            <a:cxnSpLocks/>
          </p:cNvCxnSpPr>
          <p:nvPr/>
        </p:nvCxnSpPr>
        <p:spPr bwMode="auto">
          <a:xfrm flipV="1">
            <a:off x="1424866" y="3509756"/>
            <a:ext cx="826938"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7" name="直線矢印コネクタ 7186">
            <a:extLst>
              <a:ext uri="{FF2B5EF4-FFF2-40B4-BE49-F238E27FC236}">
                <a16:creationId xmlns:a16="http://schemas.microsoft.com/office/drawing/2014/main" id="{D7AEFDF8-2807-9DBC-AA7A-DB941E92194F}"/>
              </a:ext>
            </a:extLst>
          </p:cNvPr>
          <p:cNvCxnSpPr>
            <a:cxnSpLocks/>
          </p:cNvCxnSpPr>
          <p:nvPr/>
        </p:nvCxnSpPr>
        <p:spPr bwMode="auto">
          <a:xfrm flipV="1">
            <a:off x="1424866" y="3509756"/>
            <a:ext cx="1765202"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0" name="直線矢印コネクタ 7189">
            <a:extLst>
              <a:ext uri="{FF2B5EF4-FFF2-40B4-BE49-F238E27FC236}">
                <a16:creationId xmlns:a16="http://schemas.microsoft.com/office/drawing/2014/main" id="{FBA57E5A-511E-E96A-4D82-2C07B8A27798}"/>
              </a:ext>
            </a:extLst>
          </p:cNvPr>
          <p:cNvCxnSpPr>
            <a:cxnSpLocks/>
          </p:cNvCxnSpPr>
          <p:nvPr/>
        </p:nvCxnSpPr>
        <p:spPr bwMode="auto">
          <a:xfrm flipV="1">
            <a:off x="1424866" y="3539125"/>
            <a:ext cx="2689934" cy="556971"/>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3" name="直線矢印コネクタ 7192">
            <a:extLst>
              <a:ext uri="{FF2B5EF4-FFF2-40B4-BE49-F238E27FC236}">
                <a16:creationId xmlns:a16="http://schemas.microsoft.com/office/drawing/2014/main" id="{27E9F6A6-24C5-0A61-448D-675906B9520E}"/>
              </a:ext>
            </a:extLst>
          </p:cNvPr>
          <p:cNvCxnSpPr>
            <a:cxnSpLocks/>
          </p:cNvCxnSpPr>
          <p:nvPr/>
        </p:nvCxnSpPr>
        <p:spPr bwMode="auto">
          <a:xfrm flipV="1">
            <a:off x="1424866" y="3625128"/>
            <a:ext cx="3672726" cy="470968"/>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96" name="テキスト ボックス 7195">
            <a:extLst>
              <a:ext uri="{FF2B5EF4-FFF2-40B4-BE49-F238E27FC236}">
                <a16:creationId xmlns:a16="http://schemas.microsoft.com/office/drawing/2014/main" id="{BC699948-20DA-6A76-2FC4-219DF7A168CD}"/>
              </a:ext>
            </a:extLst>
          </p:cNvPr>
          <p:cNvSpPr txBox="1"/>
          <p:nvPr/>
        </p:nvSpPr>
        <p:spPr>
          <a:xfrm>
            <a:off x="476284" y="5618692"/>
            <a:ext cx="1895626" cy="1138773"/>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に一番小さい数を入れます</a:t>
            </a:r>
            <a:endParaRPr lang="ja-JP" altLang="en-US" sz="2400" dirty="0">
              <a:latin typeface="メイリオ" panose="020B0604030504040204" pitchFamily="50" charset="-128"/>
              <a:ea typeface="メイリオ" panose="020B0604030504040204" pitchFamily="50" charset="-128"/>
            </a:endParaRP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355320" y="4206545"/>
            <a:ext cx="4578880" cy="830997"/>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4114800" y="5127592"/>
            <a:ext cx="4038600"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a:t>
            </a:r>
            <a:r>
              <a:rPr lang="en-US" altLang="ja-JP" sz="2400" dirty="0">
                <a:solidFill>
                  <a:srgbClr val="002060"/>
                </a:solidFill>
                <a:latin typeface="メイリオ" panose="020B0604030504040204" pitchFamily="50" charset="-128"/>
                <a:ea typeface="メイリオ" panose="020B0604030504040204" pitchFamily="50" charset="-128"/>
              </a:rPr>
              <a:t>x</a:t>
            </a:r>
            <a:r>
              <a:rPr lang="ja-JP" altLang="en-US" sz="2400" dirty="0">
                <a:solidFill>
                  <a:srgbClr val="002060"/>
                </a:solidFill>
                <a:latin typeface="メイリオ" panose="020B0604030504040204" pitchFamily="50" charset="-128"/>
                <a:ea typeface="メイリオ" panose="020B0604030504040204" pitchFamily="50" charset="-128"/>
              </a:rPr>
              <a:t>より小さい場合</a:t>
            </a:r>
            <a:endParaRPr lang="en-US" altLang="ja-JP" sz="2400" dirty="0">
              <a:solidFill>
                <a:srgbClr val="002060"/>
              </a:solidFill>
              <a:latin typeface="メイリオ" panose="020B0604030504040204" pitchFamily="50" charset="-128"/>
              <a:ea typeface="メイリオ" panose="020B0604030504040204" pitchFamily="50" charset="-128"/>
            </a:endParaRPr>
          </a:p>
          <a:p>
            <a:pPr algn="l"/>
            <a:r>
              <a:rPr lang="en-US" altLang="ja-JP" sz="2400" dirty="0">
                <a:solidFill>
                  <a:srgbClr val="002060"/>
                </a:solidFill>
                <a:latin typeface="メイリオ" panose="020B0604030504040204" pitchFamily="50" charset="-128"/>
                <a:ea typeface="メイリオ" panose="020B0604030504040204" pitchFamily="50" charset="-128"/>
              </a:rPr>
              <a:t>X</a:t>
            </a:r>
            <a:r>
              <a:rPr lang="ja-JP" altLang="en-US" sz="2400" dirty="0">
                <a:solidFill>
                  <a:srgbClr val="002060"/>
                </a:solidFill>
                <a:latin typeface="メイリオ" panose="020B0604030504040204" pitchFamily="50" charset="-128"/>
                <a:ea typeface="メイリオ" panose="020B0604030504040204" pitchFamily="50" charset="-128"/>
              </a:rPr>
              <a:t>の内容を</a:t>
            </a:r>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に変えます。</a:t>
            </a:r>
            <a:endParaRPr lang="en-US" altLang="ja-JP" sz="2400" dirty="0">
              <a:solidFill>
                <a:srgbClr val="002060"/>
              </a:solidFill>
              <a:latin typeface="メイリオ" panose="020B0604030504040204" pitchFamily="50" charset="-128"/>
              <a:ea typeface="メイリオ" panose="020B0604030504040204" pitchFamily="50" charset="-128"/>
            </a:endParaRPr>
          </a:p>
        </p:txBody>
      </p:sp>
      <p:sp>
        <p:nvSpPr>
          <p:cNvPr id="2" name="矢印: 折線 1">
            <a:extLst>
              <a:ext uri="{FF2B5EF4-FFF2-40B4-BE49-F238E27FC236}">
                <a16:creationId xmlns:a16="http://schemas.microsoft.com/office/drawing/2014/main" id="{98B6B195-7E5A-5AD7-6D09-CAB864B2EEAE}"/>
              </a:ext>
            </a:extLst>
          </p:cNvPr>
          <p:cNvSpPr/>
          <p:nvPr/>
        </p:nvSpPr>
        <p:spPr bwMode="auto">
          <a:xfrm rot="10800000">
            <a:off x="2590800" y="5144987"/>
            <a:ext cx="1219200" cy="667096"/>
          </a:xfrm>
          <a:prstGeom prst="bentArrow">
            <a:avLst>
              <a:gd name="adj1" fmla="val 25000"/>
              <a:gd name="adj2" fmla="val 25000"/>
              <a:gd name="adj3" fmla="val 25000"/>
              <a:gd name="adj4" fmla="val 4375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932461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33</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solidFill>
                  <a:srgbClr val="FF0000"/>
                </a:solidFill>
                <a:latin typeface="メイリオ" panose="020B0604030504040204" pitchFamily="50" charset="-128"/>
                <a:ea typeface="メイリオ" panose="020B0604030504040204" pitchFamily="50" charset="-128"/>
              </a:rPr>
              <a:t>開発</a:t>
            </a:r>
            <a:r>
              <a:rPr lang="en-US" altLang="ja-JP" sz="2400" dirty="0">
                <a:solidFill>
                  <a:srgbClr val="FF0000"/>
                </a:solidFill>
                <a:latin typeface="メイリオ" panose="020B0604030504040204" pitchFamily="50" charset="-128"/>
                <a:ea typeface="メイリオ" panose="020B0604030504040204" pitchFamily="50" charset="-128"/>
              </a:rPr>
              <a:t>6: </a:t>
            </a:r>
            <a:r>
              <a:rPr lang="ja-JP" altLang="en-US" sz="2400" dirty="0">
                <a:latin typeface="メイリオ" panose="020B0604030504040204" pitchFamily="50" charset="-128"/>
                <a:ea typeface="メイリオ" panose="020B0604030504040204" pitchFamily="50" charset="-128"/>
              </a:rPr>
              <a:t>リストの中の一番小さい数を見つける</a:t>
            </a:r>
            <a:endParaRPr lang="ja-JP" altLang="en-US" sz="2400" dirty="0"/>
          </a:p>
        </p:txBody>
      </p:sp>
      <p:sp>
        <p:nvSpPr>
          <p:cNvPr id="65" name="テキスト ボックス 64"/>
          <p:cNvSpPr txBox="1"/>
          <p:nvPr/>
        </p:nvSpPr>
        <p:spPr>
          <a:xfrm>
            <a:off x="4773334" y="2689834"/>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0" name="グループ化 59"/>
          <p:cNvGrpSpPr/>
          <p:nvPr/>
        </p:nvGrpSpPr>
        <p:grpSpPr>
          <a:xfrm>
            <a:off x="684440" y="2717581"/>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1" name="テキスト ボックス 70"/>
          <p:cNvSpPr txBox="1"/>
          <p:nvPr/>
        </p:nvSpPr>
        <p:spPr>
          <a:xfrm>
            <a:off x="684440" y="5405899"/>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684440" y="2123371"/>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 = d[0]</a:t>
            </a:r>
            <a:endParaRPr kumimoji="1" lang="ja-JP" altLang="en-US" dirty="0">
              <a:latin typeface="メイリオ" panose="020B0604030504040204" pitchFamily="50" charset="-128"/>
              <a:ea typeface="メイリオ" panose="020B0604030504040204" pitchFamily="50" charset="-128"/>
            </a:endParaRPr>
          </a:p>
        </p:txBody>
      </p:sp>
      <p:sp>
        <p:nvSpPr>
          <p:cNvPr id="44" name="フローチャート: 処理 43"/>
          <p:cNvSpPr/>
          <p:nvPr/>
        </p:nvSpPr>
        <p:spPr bwMode="auto">
          <a:xfrm>
            <a:off x="1557050" y="3574430"/>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の内容を比較して、</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が小さければ、その時の値を変数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15" name="グループ化 14"/>
          <p:cNvGrpSpPr/>
          <p:nvPr/>
        </p:nvGrpSpPr>
        <p:grpSpPr>
          <a:xfrm>
            <a:off x="6155082" y="3586915"/>
            <a:ext cx="1143000" cy="1019070"/>
            <a:chOff x="6689564" y="3158186"/>
            <a:chExt cx="1143000" cy="1019070"/>
          </a:xfrm>
        </p:grpSpPr>
        <p:sp>
          <p:nvSpPr>
            <p:cNvPr id="84" name="メモ 8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9" name="グループ化 88"/>
          <p:cNvGrpSpPr/>
          <p:nvPr/>
        </p:nvGrpSpPr>
        <p:grpSpPr>
          <a:xfrm>
            <a:off x="4882693" y="3574430"/>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 name="直線矢印コネクタ 8"/>
          <p:cNvCxnSpPr>
            <a:stCxn id="65" idx="1"/>
          </p:cNvCxnSpPr>
          <p:nvPr/>
        </p:nvCxnSpPr>
        <p:spPr bwMode="auto">
          <a:xfrm flipH="1">
            <a:off x="4121179" y="3813219"/>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テキスト ボックス 29"/>
          <p:cNvSpPr txBox="1"/>
          <p:nvPr/>
        </p:nvSpPr>
        <p:spPr>
          <a:xfrm>
            <a:off x="4168700" y="1196487"/>
            <a:ext cx="4403134" cy="707886"/>
          </a:xfrm>
          <a:prstGeom prst="rect">
            <a:avLst/>
          </a:prstGeom>
          <a:noFill/>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ポイント</a:t>
            </a:r>
            <a:r>
              <a:rPr lang="en-US" altLang="ja-JP" sz="2000" dirty="0">
                <a:solidFill>
                  <a:srgbClr val="FF0000"/>
                </a:solidFill>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d[0]</a:t>
            </a:r>
            <a:r>
              <a:rPr lang="ja-JP" altLang="en-US" sz="2000" dirty="0">
                <a:latin typeface="メイリオ" panose="020B0604030504040204" pitchFamily="50" charset="-128"/>
                <a:ea typeface="メイリオ" panose="020B0604030504040204" pitchFamily="50" charset="-128"/>
              </a:rPr>
              <a:t>の値を入れています。</a:t>
            </a:r>
            <a:endParaRPr kumimoji="1" lang="ja-JP" altLang="en-US" sz="20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D18D5AAD-8985-80F2-C146-9794EB7F21FF}"/>
              </a:ext>
            </a:extLst>
          </p:cNvPr>
          <p:cNvSpPr txBox="1"/>
          <p:nvPr/>
        </p:nvSpPr>
        <p:spPr>
          <a:xfrm>
            <a:off x="671118" y="112532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sp>
        <p:nvSpPr>
          <p:cNvPr id="4" name="テキスト ボックス 3">
            <a:extLst>
              <a:ext uri="{FF2B5EF4-FFF2-40B4-BE49-F238E27FC236}">
                <a16:creationId xmlns:a16="http://schemas.microsoft.com/office/drawing/2014/main" id="{005F735F-516E-8148-CE59-4CED6D8D3B9F}"/>
              </a:ext>
            </a:extLst>
          </p:cNvPr>
          <p:cNvSpPr txBox="1"/>
          <p:nvPr/>
        </p:nvSpPr>
        <p:spPr>
          <a:xfrm>
            <a:off x="671118" y="1592211"/>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cxnSp>
        <p:nvCxnSpPr>
          <p:cNvPr id="5" name="コネクタ: カギ線 4">
            <a:extLst>
              <a:ext uri="{FF2B5EF4-FFF2-40B4-BE49-F238E27FC236}">
                <a16:creationId xmlns:a16="http://schemas.microsoft.com/office/drawing/2014/main" id="{C872CB3A-4998-1AC5-501B-2F91B4B10CA4}"/>
              </a:ext>
            </a:extLst>
          </p:cNvPr>
          <p:cNvCxnSpPr/>
          <p:nvPr/>
        </p:nvCxnSpPr>
        <p:spPr bwMode="auto">
          <a:xfrm rot="10800000" flipV="1">
            <a:off x="3146806" y="1394455"/>
            <a:ext cx="1048377" cy="946526"/>
          </a:xfrm>
          <a:prstGeom prst="bentConnector3">
            <a:avLst>
              <a:gd name="adj1" fmla="val 34698"/>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618062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34</a:t>
            </a:fld>
            <a:endParaRPr kumimoji="0" lang="en-US" altLang="ja-JP" sz="2800" dirty="0">
              <a:solidFill>
                <a:srgbClr val="000000"/>
              </a:solidFill>
            </a:endParaRPr>
          </a:p>
        </p:txBody>
      </p:sp>
      <p:sp>
        <p:nvSpPr>
          <p:cNvPr id="7171" name="Text Box 3"/>
          <p:cNvSpPr txBox="1">
            <a:spLocks noChangeArrowheads="1"/>
          </p:cNvSpPr>
          <p:nvPr/>
        </p:nvSpPr>
        <p:spPr bwMode="auto">
          <a:xfrm>
            <a:off x="1981200" y="301360"/>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7</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一番小さい数を配列の先頭に入れ替える</a:t>
            </a:r>
            <a:endParaRPr lang="ja-JP" altLang="en-US" sz="2600" dirty="0"/>
          </a:p>
        </p:txBody>
      </p:sp>
      <p:sp>
        <p:nvSpPr>
          <p:cNvPr id="24" name="下矢印 23"/>
          <p:cNvSpPr/>
          <p:nvPr/>
        </p:nvSpPr>
        <p:spPr bwMode="auto">
          <a:xfrm>
            <a:off x="4939665" y="600710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2883D41C-661F-8E2D-5E75-C618D7F6D773}"/>
              </a:ext>
            </a:extLst>
          </p:cNvPr>
          <p:cNvSpPr txBox="1"/>
          <p:nvPr/>
        </p:nvSpPr>
        <p:spPr>
          <a:xfrm>
            <a:off x="165645" y="285162"/>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17</a:t>
            </a:r>
            <a:endParaRPr kumimoji="1" lang="ja-JP" altLang="en-US" sz="2800" dirty="0">
              <a:solidFill>
                <a:schemeClr val="accent2"/>
              </a:solidFill>
            </a:endParaRPr>
          </a:p>
        </p:txBody>
      </p:sp>
      <p:sp>
        <p:nvSpPr>
          <p:cNvPr id="5" name="テキスト ボックス 4">
            <a:extLst>
              <a:ext uri="{FF2B5EF4-FFF2-40B4-BE49-F238E27FC236}">
                <a16:creationId xmlns:a16="http://schemas.microsoft.com/office/drawing/2014/main" id="{7BE651B2-3AA9-ABA3-09A3-A895C5973A55}"/>
              </a:ext>
            </a:extLst>
          </p:cNvPr>
          <p:cNvSpPr txBox="1"/>
          <p:nvPr/>
        </p:nvSpPr>
        <p:spPr>
          <a:xfrm>
            <a:off x="409773" y="3591141"/>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ja-JP" altLang="en-US" sz="2200" dirty="0">
                <a:latin typeface="メイリオ" panose="020B0604030504040204" pitchFamily="50" charset="-128"/>
                <a:ea typeface="メイリオ" panose="020B0604030504040204" pitchFamily="50" charset="-128"/>
              </a:rPr>
              <a:t>数がバラバラに入っている</a:t>
            </a:r>
            <a:endParaRPr lang="ja-JP" altLang="en-US" sz="2400" dirty="0">
              <a:latin typeface="メイリオ" panose="020B0604030504040204" pitchFamily="50" charset="-128"/>
              <a:ea typeface="メイリオ" panose="020B0604030504040204" pitchFamily="50" charset="-128"/>
            </a:endParaRPr>
          </a:p>
        </p:txBody>
      </p:sp>
      <p:pic>
        <p:nvPicPr>
          <p:cNvPr id="7" name="Picture 2" descr="標準男性ピクトグラム 1.0">
            <a:extLst>
              <a:ext uri="{FF2B5EF4-FFF2-40B4-BE49-F238E27FC236}">
                <a16:creationId xmlns:a16="http://schemas.microsoft.com/office/drawing/2014/main" id="{DEC36FEB-EE89-06EB-E364-3D06DE7B1A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033" y="136538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標準男性ピクトグラム 1.0">
            <a:extLst>
              <a:ext uri="{FF2B5EF4-FFF2-40B4-BE49-F238E27FC236}">
                <a16:creationId xmlns:a16="http://schemas.microsoft.com/office/drawing/2014/main" id="{D4D4FB14-9BA6-18C0-CFAC-17055CD9FF2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2352" y="1541998"/>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標準男性ピクトグラム 1.0">
            <a:extLst>
              <a:ext uri="{FF2B5EF4-FFF2-40B4-BE49-F238E27FC236}">
                <a16:creationId xmlns:a16="http://schemas.microsoft.com/office/drawing/2014/main" id="{9A75236E-A235-44ED-16C8-3BB520B440B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4084" y="114022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69F1EB36-A359-C7D7-4BB0-93E558F8DC26}"/>
              </a:ext>
            </a:extLst>
          </p:cNvPr>
          <p:cNvPicPr>
            <a:picLocks noChangeAspect="1" noChangeArrowheads="1"/>
          </p:cNvPicPr>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453972" y="1789970"/>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0C0F9A37-8EA4-D470-474A-EF461C3B9C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917" y="853078"/>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標準男性ピクトグラム 1.0">
            <a:extLst>
              <a:ext uri="{FF2B5EF4-FFF2-40B4-BE49-F238E27FC236}">
                <a16:creationId xmlns:a16="http://schemas.microsoft.com/office/drawing/2014/main" id="{87B01AFD-0995-09A8-326A-8172BEFEC60E}"/>
              </a:ext>
            </a:extLst>
          </p:cNvPr>
          <p:cNvPicPr>
            <a:picLocks noChangeAspect="1" noChangeArrowheads="1"/>
          </p:cNvPicPr>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627524" y="1758290"/>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標準男性ピクトグラム 1.0">
            <a:extLst>
              <a:ext uri="{FF2B5EF4-FFF2-40B4-BE49-F238E27FC236}">
                <a16:creationId xmlns:a16="http://schemas.microsoft.com/office/drawing/2014/main" id="{E2923D4F-4885-8387-966C-2B5B1C4977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9100" y="910737"/>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21" name="矢印: 右 20">
            <a:extLst>
              <a:ext uri="{FF2B5EF4-FFF2-40B4-BE49-F238E27FC236}">
                <a16:creationId xmlns:a16="http://schemas.microsoft.com/office/drawing/2014/main" id="{EC407F26-8D92-9E0B-BF2F-FE221D42A102}"/>
              </a:ext>
            </a:extLst>
          </p:cNvPr>
          <p:cNvSpPr/>
          <p:nvPr/>
        </p:nvSpPr>
        <p:spPr bwMode="auto">
          <a:xfrm>
            <a:off x="3947900" y="220676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25" name="Picture 2" descr="標準男性ピクトグラム 1.0">
            <a:extLst>
              <a:ext uri="{FF2B5EF4-FFF2-40B4-BE49-F238E27FC236}">
                <a16:creationId xmlns:a16="http://schemas.microsoft.com/office/drawing/2014/main" id="{6199C5A2-4375-92F7-76CC-632D104C5C1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1909" y="133370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標準男性ピクトグラム 1.0">
            <a:extLst>
              <a:ext uri="{FF2B5EF4-FFF2-40B4-BE49-F238E27FC236}">
                <a16:creationId xmlns:a16="http://schemas.microsoft.com/office/drawing/2014/main" id="{DBB52D69-3F73-21D2-2A31-695F3B27D0F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0803" y="1510318"/>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標準男性ピクトグラム 1.0">
            <a:extLst>
              <a:ext uri="{FF2B5EF4-FFF2-40B4-BE49-F238E27FC236}">
                <a16:creationId xmlns:a16="http://schemas.microsoft.com/office/drawing/2014/main" id="{2C48C532-5E99-47FF-2547-5AD8B4F43E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7134" y="1108546"/>
            <a:ext cx="2001972" cy="2001972"/>
          </a:xfrm>
          <a:prstGeom prst="rect">
            <a:avLst/>
          </a:prstGeom>
          <a:noFill/>
          <a:extLst>
            <a:ext uri="{909E8E84-426E-40DD-AFC4-6F175D3DCCD1}">
              <a14:hiddenFill xmlns:a14="http://schemas.microsoft.com/office/drawing/2010/main">
                <a:solidFill>
                  <a:srgbClr val="FFFFFF"/>
                </a:solidFill>
              </a14:hiddenFill>
            </a:ext>
          </a:extLst>
        </p:spPr>
      </p:pic>
      <p:sp>
        <p:nvSpPr>
          <p:cNvPr id="29" name="テキスト ボックス 28">
            <a:extLst>
              <a:ext uri="{FF2B5EF4-FFF2-40B4-BE49-F238E27FC236}">
                <a16:creationId xmlns:a16="http://schemas.microsoft.com/office/drawing/2014/main" id="{9C2F7397-8EFD-E589-D027-CE9F1E86428A}"/>
              </a:ext>
            </a:extLst>
          </p:cNvPr>
          <p:cNvSpPr txBox="1"/>
          <p:nvPr/>
        </p:nvSpPr>
        <p:spPr>
          <a:xfrm>
            <a:off x="5015526" y="3591141"/>
            <a:ext cx="3808621" cy="1446550"/>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[8, 41, 23, 15, 33]</a:t>
            </a:r>
          </a:p>
          <a:p>
            <a:pPr algn="l"/>
            <a:r>
              <a:rPr lang="ja-JP" altLang="en-US" sz="2200" dirty="0">
                <a:latin typeface="メイリオ" panose="020B0604030504040204" pitchFamily="50" charset="-128"/>
                <a:ea typeface="メイリオ" panose="020B0604030504040204" pitchFamily="50" charset="-128"/>
              </a:rPr>
              <a:t>配列の先頭に一番小さい数が移動しているが、他の数はすべて残っている</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001948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64CF6BC-3296-EBCA-325C-2E5DAB7E549D}"/>
              </a:ext>
            </a:extLst>
          </p:cNvPr>
          <p:cNvPicPr>
            <a:picLocks noChangeAspect="1"/>
          </p:cNvPicPr>
          <p:nvPr/>
        </p:nvPicPr>
        <p:blipFill>
          <a:blip r:embed="rId2"/>
          <a:stretch>
            <a:fillRect/>
          </a:stretch>
        </p:blipFill>
        <p:spPr>
          <a:xfrm>
            <a:off x="450013" y="118410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図 3">
            <a:extLst>
              <a:ext uri="{FF2B5EF4-FFF2-40B4-BE49-F238E27FC236}">
                <a16:creationId xmlns:a16="http://schemas.microsoft.com/office/drawing/2014/main" id="{1EB4554D-D3F3-3E5B-8072-5A1E93E92B3A}"/>
              </a:ext>
            </a:extLst>
          </p:cNvPr>
          <p:cNvPicPr>
            <a:picLocks noChangeAspect="1"/>
          </p:cNvPicPr>
          <p:nvPr/>
        </p:nvPicPr>
        <p:blipFill>
          <a:blip r:embed="rId3"/>
          <a:stretch>
            <a:fillRect/>
          </a:stretch>
        </p:blipFill>
        <p:spPr>
          <a:xfrm>
            <a:off x="319206" y="3690215"/>
            <a:ext cx="3502182" cy="1311030"/>
          </a:xfrm>
          <a:prstGeom prst="rect">
            <a:avLst/>
          </a:prstGeom>
        </p:spPr>
      </p:pic>
      <p:sp>
        <p:nvSpPr>
          <p:cNvPr id="7" name="四角形: 角を丸くする 6">
            <a:extLst>
              <a:ext uri="{FF2B5EF4-FFF2-40B4-BE49-F238E27FC236}">
                <a16:creationId xmlns:a16="http://schemas.microsoft.com/office/drawing/2014/main" id="{5CD55E1C-3FD9-7123-C927-4B0D1A3AFD9F}"/>
              </a:ext>
            </a:extLst>
          </p:cNvPr>
          <p:cNvSpPr/>
          <p:nvPr/>
        </p:nvSpPr>
        <p:spPr bwMode="auto">
          <a:xfrm>
            <a:off x="1020353" y="125416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3AEAA97-68FB-BA8E-2ECE-1C1635E80F5A}"/>
              </a:ext>
            </a:extLst>
          </p:cNvPr>
          <p:cNvSpPr txBox="1"/>
          <p:nvPr/>
        </p:nvSpPr>
        <p:spPr>
          <a:xfrm>
            <a:off x="726804" y="2229397"/>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[23, 41, 8, 15, 33] </a:t>
            </a:r>
          </a:p>
          <a:p>
            <a:pPr algn="l"/>
            <a:r>
              <a:rPr lang="en-US" altLang="ja-JP" sz="1800" dirty="0">
                <a:latin typeface="メイリオ" panose="020B0604030504040204" pitchFamily="50" charset="-128"/>
                <a:ea typeface="メイリオ" panose="020B0604030504040204" pitchFamily="50" charset="-128"/>
              </a:rPr>
              <a:t>[8, 41, 23, 15, 33]</a:t>
            </a:r>
          </a:p>
        </p:txBody>
      </p:sp>
      <p:sp>
        <p:nvSpPr>
          <p:cNvPr id="10" name="テキスト ボックス 9">
            <a:extLst>
              <a:ext uri="{FF2B5EF4-FFF2-40B4-BE49-F238E27FC236}">
                <a16:creationId xmlns:a16="http://schemas.microsoft.com/office/drawing/2014/main" id="{4DA53646-EA53-22AF-0442-004C9D0080B0}"/>
              </a:ext>
            </a:extLst>
          </p:cNvPr>
          <p:cNvSpPr txBox="1"/>
          <p:nvPr/>
        </p:nvSpPr>
        <p:spPr>
          <a:xfrm>
            <a:off x="726804" y="3776039"/>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58, 15, 33]</a:t>
            </a:r>
          </a:p>
          <a:p>
            <a:pPr algn="l"/>
            <a:r>
              <a:rPr lang="en-US" altLang="ja-JP" sz="1800" dirty="0">
                <a:latin typeface="メイリオ" panose="020B0604030504040204" pitchFamily="50" charset="-128"/>
                <a:ea typeface="メイリオ" panose="020B0604030504040204" pitchFamily="50" charset="-128"/>
              </a:rPr>
              <a:t>[15, 41, 58, 23, 33]</a:t>
            </a:r>
            <a:endParaRPr kumimoji="1" lang="ja-JP" altLang="en-US"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35</a:t>
            </a:fld>
            <a:endParaRPr kumimoji="0" lang="en-US" altLang="ja-JP" sz="2800" dirty="0">
              <a:solidFill>
                <a:srgbClr val="000000"/>
              </a:solidFill>
            </a:endParaRPr>
          </a:p>
        </p:txBody>
      </p:sp>
      <p:sp>
        <p:nvSpPr>
          <p:cNvPr id="7171" name="Text Box 3"/>
          <p:cNvSpPr txBox="1">
            <a:spLocks noChangeArrowheads="1"/>
          </p:cNvSpPr>
          <p:nvPr/>
        </p:nvSpPr>
        <p:spPr bwMode="auto">
          <a:xfrm>
            <a:off x="1981200" y="301360"/>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7</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一番小さい数を配列の先頭に入れ替える</a:t>
            </a:r>
            <a:endParaRPr lang="ja-JP" altLang="en-US" sz="2600" dirty="0"/>
          </a:p>
        </p:txBody>
      </p:sp>
      <p:sp>
        <p:nvSpPr>
          <p:cNvPr id="24" name="下矢印 23"/>
          <p:cNvSpPr/>
          <p:nvPr/>
        </p:nvSpPr>
        <p:spPr bwMode="auto">
          <a:xfrm>
            <a:off x="4939665" y="600710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2883D41C-661F-8E2D-5E75-C618D7F6D773}"/>
              </a:ext>
            </a:extLst>
          </p:cNvPr>
          <p:cNvSpPr txBox="1"/>
          <p:nvPr/>
        </p:nvSpPr>
        <p:spPr>
          <a:xfrm>
            <a:off x="147245" y="3013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17</a:t>
            </a:r>
            <a:endParaRPr kumimoji="1" lang="ja-JP" altLang="en-US" sz="2800" dirty="0">
              <a:solidFill>
                <a:schemeClr val="accent2"/>
              </a:solidFill>
            </a:endParaRPr>
          </a:p>
        </p:txBody>
      </p:sp>
      <p:sp>
        <p:nvSpPr>
          <p:cNvPr id="5" name="テキスト ボックス 4">
            <a:extLst>
              <a:ext uri="{FF2B5EF4-FFF2-40B4-BE49-F238E27FC236}">
                <a16:creationId xmlns:a16="http://schemas.microsoft.com/office/drawing/2014/main" id="{7BE651B2-3AA9-ABA3-09A3-A895C5973A55}"/>
              </a:ext>
            </a:extLst>
          </p:cNvPr>
          <p:cNvSpPr txBox="1"/>
          <p:nvPr/>
        </p:nvSpPr>
        <p:spPr>
          <a:xfrm>
            <a:off x="4931195" y="824403"/>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6" name="コネクタ: カギ線 5">
            <a:extLst>
              <a:ext uri="{FF2B5EF4-FFF2-40B4-BE49-F238E27FC236}">
                <a16:creationId xmlns:a16="http://schemas.microsoft.com/office/drawing/2014/main" id="{E8A030D4-C25F-C0B2-CD1D-1B298F617BE8}"/>
              </a:ext>
            </a:extLst>
          </p:cNvPr>
          <p:cNvCxnSpPr/>
          <p:nvPr/>
        </p:nvCxnSpPr>
        <p:spPr bwMode="auto">
          <a:xfrm rot="10800000" flipV="1">
            <a:off x="3012527" y="1226563"/>
            <a:ext cx="1790154" cy="1140564"/>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テキスト ボックス 10">
            <a:extLst>
              <a:ext uri="{FF2B5EF4-FFF2-40B4-BE49-F238E27FC236}">
                <a16:creationId xmlns:a16="http://schemas.microsoft.com/office/drawing/2014/main" id="{B1CF19E3-9788-260A-BD4E-6CDA0451A7AF}"/>
              </a:ext>
            </a:extLst>
          </p:cNvPr>
          <p:cNvSpPr txBox="1"/>
          <p:nvPr/>
        </p:nvSpPr>
        <p:spPr>
          <a:xfrm>
            <a:off x="4931195" y="2301561"/>
            <a:ext cx="3808621" cy="1446550"/>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処理後に</a:t>
            </a:r>
            <a:r>
              <a:rPr lang="en-US" altLang="ja-JP" sz="2200" dirty="0">
                <a:latin typeface="メイリオ" panose="020B0604030504040204" pitchFamily="50" charset="-128"/>
                <a:ea typeface="メイリオ" panose="020B0604030504040204" pitchFamily="50" charset="-128"/>
              </a:rPr>
              <a:t>print(d)</a:t>
            </a:r>
            <a:r>
              <a:rPr lang="ja-JP" altLang="en-US" sz="2200" dirty="0">
                <a:latin typeface="メイリオ" panose="020B0604030504040204" pitchFamily="50" charset="-128"/>
                <a:ea typeface="メイリオ" panose="020B0604030504040204" pitchFamily="50" charset="-128"/>
              </a:rPr>
              <a:t>で表示。一番小さい</a:t>
            </a:r>
            <a:r>
              <a:rPr lang="en-US" altLang="ja-JP" sz="2200" dirty="0">
                <a:latin typeface="メイリオ" panose="020B0604030504040204" pitchFamily="50" charset="-128"/>
                <a:ea typeface="メイリオ" panose="020B0604030504040204" pitchFamily="50" charset="-128"/>
              </a:rPr>
              <a:t>8</a:t>
            </a:r>
            <a:r>
              <a:rPr lang="ja-JP" altLang="en-US" sz="2200" dirty="0">
                <a:latin typeface="メイリオ" panose="020B0604030504040204" pitchFamily="50" charset="-128"/>
                <a:ea typeface="メイリオ" panose="020B0604030504040204" pitchFamily="50" charset="-128"/>
              </a:rPr>
              <a:t>が</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に入っているが、すべての数は残っている。</a:t>
            </a:r>
            <a:endParaRPr lang="ja-JP" altLang="en-US" sz="24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83CCA85A-9EF1-3C21-AED8-D7DCB1D6C0B5}"/>
              </a:ext>
            </a:extLst>
          </p:cNvPr>
          <p:cNvSpPr txBox="1"/>
          <p:nvPr/>
        </p:nvSpPr>
        <p:spPr>
          <a:xfrm>
            <a:off x="5042319" y="4291647"/>
            <a:ext cx="3808621" cy="1477328"/>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プログラムを変更して</a:t>
            </a:r>
            <a:endParaRPr lang="en-US" altLang="ja-JP" sz="2200" dirty="0">
              <a:latin typeface="メイリオ" panose="020B0604030504040204" pitchFamily="50" charset="-128"/>
              <a:ea typeface="メイリオ" panose="020B0604030504040204" pitchFamily="50" charset="-128"/>
            </a:endParaRPr>
          </a:p>
          <a:p>
            <a:pPr algn="l"/>
            <a:r>
              <a:rPr lang="en-US" altLang="ja-JP" sz="2200" dirty="0">
                <a:latin typeface="メイリオ" panose="020B0604030504040204" pitchFamily="50" charset="-128"/>
                <a:ea typeface="メイリオ" panose="020B0604030504040204" pitchFamily="50" charset="-128"/>
              </a:rPr>
              <a:t>d = [41, 23, 58, 15, 33]</a:t>
            </a:r>
          </a:p>
          <a:p>
            <a:pPr algn="l"/>
            <a:r>
              <a:rPr lang="ja-JP" altLang="en-US" sz="2200" dirty="0">
                <a:latin typeface="メイリオ" panose="020B0604030504040204" pitchFamily="50" charset="-128"/>
                <a:ea typeface="メイリオ" panose="020B0604030504040204" pitchFamily="50" charset="-128"/>
              </a:rPr>
              <a:t>にしているので、一番小さい</a:t>
            </a:r>
            <a:r>
              <a:rPr lang="en-US" altLang="ja-JP" sz="2200" dirty="0">
                <a:latin typeface="メイリオ" panose="020B0604030504040204" pitchFamily="50" charset="-128"/>
                <a:ea typeface="メイリオ" panose="020B0604030504040204" pitchFamily="50" charset="-128"/>
              </a:rPr>
              <a:t>15</a:t>
            </a:r>
            <a:r>
              <a:rPr lang="ja-JP" altLang="en-US" sz="2200" dirty="0">
                <a:latin typeface="メイリオ" panose="020B0604030504040204" pitchFamily="50" charset="-128"/>
                <a:ea typeface="メイリオ" panose="020B0604030504040204" pitchFamily="50" charset="-128"/>
              </a:rPr>
              <a:t>を</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に入れている</a:t>
            </a:r>
            <a:endParaRPr lang="ja-JP" altLang="en-US" sz="2400" dirty="0">
              <a:latin typeface="メイリオ" panose="020B0604030504040204" pitchFamily="50" charset="-128"/>
              <a:ea typeface="メイリオ" panose="020B0604030504040204" pitchFamily="50" charset="-128"/>
            </a:endParaRPr>
          </a:p>
        </p:txBody>
      </p:sp>
      <p:cxnSp>
        <p:nvCxnSpPr>
          <p:cNvPr id="14" name="コネクタ: カギ線 13">
            <a:extLst>
              <a:ext uri="{FF2B5EF4-FFF2-40B4-BE49-F238E27FC236}">
                <a16:creationId xmlns:a16="http://schemas.microsoft.com/office/drawing/2014/main" id="{EDC9BCB2-EE64-A1CC-C9E4-E47C0ED198CF}"/>
              </a:ext>
            </a:extLst>
          </p:cNvPr>
          <p:cNvCxnSpPr/>
          <p:nvPr/>
        </p:nvCxnSpPr>
        <p:spPr bwMode="auto">
          <a:xfrm rot="10800000">
            <a:off x="3200400" y="4263106"/>
            <a:ext cx="1660476" cy="145847"/>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a:extLst>
              <a:ext uri="{FF2B5EF4-FFF2-40B4-BE49-F238E27FC236}">
                <a16:creationId xmlns:a16="http://schemas.microsoft.com/office/drawing/2014/main" id="{1BAA061E-4A49-2F25-89FA-09D69D49A578}"/>
              </a:ext>
            </a:extLst>
          </p:cNvPr>
          <p:cNvCxnSpPr/>
          <p:nvPr/>
        </p:nvCxnSpPr>
        <p:spPr bwMode="auto">
          <a:xfrm flipH="1">
            <a:off x="3031560" y="2594895"/>
            <a:ext cx="1771121"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8427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36</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86868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spcBef>
                <a:spcPct val="50000"/>
              </a:spcBef>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一番小さい数を配列の先頭に入れ替える</a:t>
            </a:r>
            <a:endParaRPr lang="ja-JP" altLang="en-US" sz="2800" dirty="0"/>
          </a:p>
          <a:p>
            <a:pPr algn="l" eaLnBrk="1" hangingPunct="1">
              <a:spcBef>
                <a:spcPct val="50000"/>
              </a:spcBef>
              <a:buFontTx/>
              <a:buNone/>
            </a:pPr>
            <a:endParaRPr lang="ja-JP" altLang="en-US" sz="2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以下のようにして数を入れ替えています。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782411" y="1915676"/>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1915676"/>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1915676"/>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1915676"/>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1915676"/>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297687" y="3984440"/>
            <a:ext cx="4578880" cy="830997"/>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r>
              <a:rPr lang="en-US" altLang="ja-JP" sz="2400" dirty="0">
                <a:latin typeface="メイリオ" panose="020B0604030504040204" pitchFamily="50" charset="-128"/>
                <a:ea typeface="メイリオ" panose="020B0604030504040204" pitchFamily="50" charset="-128"/>
              </a:rPr>
              <a:t>d[0]</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3779670" y="4983301"/>
            <a:ext cx="4578880"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a:t>
            </a:r>
            <a:r>
              <a:rPr lang="en-US" altLang="ja-JP" sz="2400" dirty="0">
                <a:solidFill>
                  <a:srgbClr val="002060"/>
                </a:solidFill>
                <a:latin typeface="メイリオ" panose="020B0604030504040204" pitchFamily="50" charset="-128"/>
                <a:ea typeface="メイリオ" panose="020B0604030504040204" pitchFamily="50" charset="-128"/>
              </a:rPr>
              <a:t>d[0]</a:t>
            </a:r>
            <a:r>
              <a:rPr lang="ja-JP" altLang="en-US" sz="2400" dirty="0">
                <a:solidFill>
                  <a:srgbClr val="002060"/>
                </a:solidFill>
                <a:latin typeface="メイリオ" panose="020B0604030504040204" pitchFamily="50" charset="-128"/>
                <a:ea typeface="メイリオ" panose="020B0604030504040204" pitchFamily="50" charset="-128"/>
              </a:rPr>
              <a:t>より小さい場合</a:t>
            </a:r>
            <a:endParaRPr lang="en-US" altLang="ja-JP" sz="2400" dirty="0">
              <a:solidFill>
                <a:srgbClr val="002060"/>
              </a:solidFill>
              <a:latin typeface="メイリオ" panose="020B0604030504040204" pitchFamily="50" charset="-128"/>
              <a:ea typeface="メイリオ" panose="020B0604030504040204" pitchFamily="50" charset="-128"/>
            </a:endParaRPr>
          </a:p>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と</a:t>
            </a:r>
            <a:r>
              <a:rPr lang="en-US" altLang="ja-JP" sz="2400" dirty="0">
                <a:solidFill>
                  <a:srgbClr val="002060"/>
                </a:solidFill>
                <a:latin typeface="メイリオ" panose="020B0604030504040204" pitchFamily="50" charset="-128"/>
                <a:ea typeface="メイリオ" panose="020B0604030504040204" pitchFamily="50" charset="-128"/>
              </a:rPr>
              <a:t>d[0]</a:t>
            </a:r>
            <a:r>
              <a:rPr lang="ja-JP" altLang="en-US" sz="2400" dirty="0">
                <a:solidFill>
                  <a:srgbClr val="002060"/>
                </a:solidFill>
                <a:latin typeface="メイリオ" panose="020B0604030504040204" pitchFamily="50" charset="-128"/>
                <a:ea typeface="メイリオ" panose="020B0604030504040204" pitchFamily="50" charset="-128"/>
              </a:rPr>
              <a:t>の内容を入れ替える。</a:t>
            </a:r>
            <a:endParaRPr lang="en-US" altLang="ja-JP" sz="2400" dirty="0">
              <a:solidFill>
                <a:srgbClr val="002060"/>
              </a:solidFill>
              <a:latin typeface="メイリオ" panose="020B0604030504040204" pitchFamily="50" charset="-128"/>
              <a:ea typeface="メイリオ" panose="020B0604030504040204" pitchFamily="50" charset="-128"/>
            </a:endParaRPr>
          </a:p>
        </p:txBody>
      </p:sp>
      <p:sp>
        <p:nvSpPr>
          <p:cNvPr id="3" name="矢印: 上カーブ 2">
            <a:extLst>
              <a:ext uri="{FF2B5EF4-FFF2-40B4-BE49-F238E27FC236}">
                <a16:creationId xmlns:a16="http://schemas.microsoft.com/office/drawing/2014/main" id="{AE16052D-B3F9-3B54-F94C-A0EECE1027DB}"/>
              </a:ext>
            </a:extLst>
          </p:cNvPr>
          <p:cNvSpPr/>
          <p:nvPr/>
        </p:nvSpPr>
        <p:spPr bwMode="auto">
          <a:xfrm>
            <a:off x="1401581" y="3209359"/>
            <a:ext cx="762000" cy="381000"/>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nvGrpSpPr>
          <p:cNvPr id="7172" name="グループ化 7171">
            <a:extLst>
              <a:ext uri="{FF2B5EF4-FFF2-40B4-BE49-F238E27FC236}">
                <a16:creationId xmlns:a16="http://schemas.microsoft.com/office/drawing/2014/main" id="{5884D08E-E5EA-14EF-4A51-A44F9CEBC35D}"/>
              </a:ext>
            </a:extLst>
          </p:cNvPr>
          <p:cNvGrpSpPr/>
          <p:nvPr/>
        </p:nvGrpSpPr>
        <p:grpSpPr>
          <a:xfrm>
            <a:off x="723940" y="2413774"/>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4" name="矢印: 上カーブ 3">
            <a:extLst>
              <a:ext uri="{FF2B5EF4-FFF2-40B4-BE49-F238E27FC236}">
                <a16:creationId xmlns:a16="http://schemas.microsoft.com/office/drawing/2014/main" id="{04BCE385-5B29-155D-4403-C59B04968538}"/>
              </a:ext>
            </a:extLst>
          </p:cNvPr>
          <p:cNvSpPr/>
          <p:nvPr/>
        </p:nvSpPr>
        <p:spPr bwMode="auto">
          <a:xfrm>
            <a:off x="1441320" y="3362577"/>
            <a:ext cx="1682879" cy="335227"/>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矢印: 上カーブ 6">
            <a:extLst>
              <a:ext uri="{FF2B5EF4-FFF2-40B4-BE49-F238E27FC236}">
                <a16:creationId xmlns:a16="http://schemas.microsoft.com/office/drawing/2014/main" id="{9C028D28-BF73-5B6C-9BD0-16AD18A14623}"/>
              </a:ext>
            </a:extLst>
          </p:cNvPr>
          <p:cNvSpPr/>
          <p:nvPr/>
        </p:nvSpPr>
        <p:spPr bwMode="auto">
          <a:xfrm>
            <a:off x="1441320" y="3376838"/>
            <a:ext cx="2673480" cy="355741"/>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矢印: 上カーブ 21">
            <a:extLst>
              <a:ext uri="{FF2B5EF4-FFF2-40B4-BE49-F238E27FC236}">
                <a16:creationId xmlns:a16="http://schemas.microsoft.com/office/drawing/2014/main" id="{B3D7E3D4-3F05-EE43-A3EF-1BABAED30E5D}"/>
              </a:ext>
            </a:extLst>
          </p:cNvPr>
          <p:cNvSpPr/>
          <p:nvPr/>
        </p:nvSpPr>
        <p:spPr bwMode="auto">
          <a:xfrm>
            <a:off x="1415198" y="3341981"/>
            <a:ext cx="3766402" cy="434066"/>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矢印: U ターン 22">
            <a:extLst>
              <a:ext uri="{FF2B5EF4-FFF2-40B4-BE49-F238E27FC236}">
                <a16:creationId xmlns:a16="http://schemas.microsoft.com/office/drawing/2014/main" id="{69C77F5C-EF9B-9FBB-564E-EC3F77813674}"/>
              </a:ext>
            </a:extLst>
          </p:cNvPr>
          <p:cNvSpPr/>
          <p:nvPr/>
        </p:nvSpPr>
        <p:spPr bwMode="auto">
          <a:xfrm rot="10800000">
            <a:off x="1022446" y="4844516"/>
            <a:ext cx="2547281" cy="1169551"/>
          </a:xfrm>
          <a:prstGeom prst="uturnArrow">
            <a:avLst>
              <a:gd name="adj1" fmla="val 25000"/>
              <a:gd name="adj2" fmla="val 25000"/>
              <a:gd name="adj3" fmla="val 29115"/>
              <a:gd name="adj4" fmla="val 43750"/>
              <a:gd name="adj5" fmla="val 10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2860435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37</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spcBef>
                <a:spcPct val="50000"/>
              </a:spcBef>
              <a:buNone/>
            </a:pPr>
            <a:r>
              <a:rPr lang="ja-JP" altLang="en-US" sz="2400" dirty="0">
                <a:solidFill>
                  <a:srgbClr val="FF0000"/>
                </a:solidFill>
                <a:latin typeface="メイリオ" panose="020B0604030504040204" pitchFamily="50" charset="-128"/>
                <a:ea typeface="メイリオ" panose="020B0604030504040204" pitchFamily="50" charset="-128"/>
              </a:rPr>
              <a:t>開発</a:t>
            </a:r>
            <a:r>
              <a:rPr lang="en-US" altLang="ja-JP" sz="2400" dirty="0">
                <a:solidFill>
                  <a:srgbClr val="FF0000"/>
                </a:solidFill>
                <a:latin typeface="メイリオ" panose="020B0604030504040204" pitchFamily="50" charset="-128"/>
                <a:ea typeface="メイリオ" panose="020B0604030504040204" pitchFamily="50" charset="-128"/>
              </a:rPr>
              <a:t>7</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一番小さい数を配列の先頭に入れ替える</a:t>
            </a:r>
            <a:endParaRPr lang="ja-JP" altLang="en-US" sz="2400" dirty="0"/>
          </a:p>
        </p:txBody>
      </p:sp>
      <p:sp>
        <p:nvSpPr>
          <p:cNvPr id="65" name="テキスト ボックス 64"/>
          <p:cNvSpPr txBox="1"/>
          <p:nvPr/>
        </p:nvSpPr>
        <p:spPr>
          <a:xfrm>
            <a:off x="4731938" y="2176381"/>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0" name="グループ化 59"/>
          <p:cNvGrpSpPr/>
          <p:nvPr/>
        </p:nvGrpSpPr>
        <p:grpSpPr>
          <a:xfrm>
            <a:off x="643044" y="2204128"/>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5" name="グループ化 14"/>
          <p:cNvGrpSpPr/>
          <p:nvPr/>
        </p:nvGrpSpPr>
        <p:grpSpPr>
          <a:xfrm>
            <a:off x="6113686" y="3073462"/>
            <a:ext cx="1143000" cy="1019070"/>
            <a:chOff x="6689564" y="3158186"/>
            <a:chExt cx="1143000" cy="1019070"/>
          </a:xfrm>
        </p:grpSpPr>
        <p:sp>
          <p:nvSpPr>
            <p:cNvPr id="84" name="メモ 8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9" name="グループ化 88"/>
          <p:cNvGrpSpPr/>
          <p:nvPr/>
        </p:nvGrpSpPr>
        <p:grpSpPr>
          <a:xfrm>
            <a:off x="4841297" y="3060977"/>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 name="直線矢印コネクタ 8"/>
          <p:cNvCxnSpPr>
            <a:stCxn id="65" idx="1"/>
          </p:cNvCxnSpPr>
          <p:nvPr/>
        </p:nvCxnSpPr>
        <p:spPr bwMode="auto">
          <a:xfrm flipH="1">
            <a:off x="4079783" y="3299766"/>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テキスト ボックス 2">
            <a:extLst>
              <a:ext uri="{FF2B5EF4-FFF2-40B4-BE49-F238E27FC236}">
                <a16:creationId xmlns:a16="http://schemas.microsoft.com/office/drawing/2014/main" id="{D18D5AAD-8985-80F2-C146-9794EB7F21FF}"/>
              </a:ext>
            </a:extLst>
          </p:cNvPr>
          <p:cNvSpPr txBox="1"/>
          <p:nvPr/>
        </p:nvSpPr>
        <p:spPr>
          <a:xfrm>
            <a:off x="671118" y="112532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sp>
        <p:nvSpPr>
          <p:cNvPr id="4" name="テキスト ボックス 3">
            <a:extLst>
              <a:ext uri="{FF2B5EF4-FFF2-40B4-BE49-F238E27FC236}">
                <a16:creationId xmlns:a16="http://schemas.microsoft.com/office/drawing/2014/main" id="{005F735F-516E-8148-CE59-4CED6D8D3B9F}"/>
              </a:ext>
            </a:extLst>
          </p:cNvPr>
          <p:cNvSpPr txBox="1"/>
          <p:nvPr/>
        </p:nvSpPr>
        <p:spPr>
          <a:xfrm>
            <a:off x="671118" y="1592211"/>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2" name="フローチャート: 処理 1">
            <a:extLst>
              <a:ext uri="{FF2B5EF4-FFF2-40B4-BE49-F238E27FC236}">
                <a16:creationId xmlns:a16="http://schemas.microsoft.com/office/drawing/2014/main" id="{681D48F9-42DC-7D2E-5A25-33CA6426DED5}"/>
              </a:ext>
            </a:extLst>
          </p:cNvPr>
          <p:cNvSpPr/>
          <p:nvPr/>
        </p:nvSpPr>
        <p:spPr bwMode="auto">
          <a:xfrm>
            <a:off x="1286449" y="3076628"/>
            <a:ext cx="271778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d[0]</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の内容を比較して、</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が小さければ、</a:t>
            </a:r>
            <a:r>
              <a:rPr lang="en-US" altLang="ja-JP" dirty="0">
                <a:latin typeface="メイリオ" panose="020B0604030504040204" pitchFamily="50" charset="-128"/>
                <a:ea typeface="メイリオ" panose="020B0604030504040204" pitchFamily="50" charset="-128"/>
              </a:rPr>
              <a:t>d[0]</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を入れ替える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E24659AB-0C2C-F8CC-FD9C-538989FFE5E0}"/>
              </a:ext>
            </a:extLst>
          </p:cNvPr>
          <p:cNvSpPr txBox="1"/>
          <p:nvPr/>
        </p:nvSpPr>
        <p:spPr>
          <a:xfrm>
            <a:off x="610980" y="4933382"/>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54ACBCD5-5DE7-AF93-2F62-4267C8F69989}"/>
              </a:ext>
            </a:extLst>
          </p:cNvPr>
          <p:cNvGrpSpPr/>
          <p:nvPr/>
        </p:nvGrpSpPr>
        <p:grpSpPr>
          <a:xfrm>
            <a:off x="7376498" y="3098923"/>
            <a:ext cx="1143000" cy="1019070"/>
            <a:chOff x="6689564" y="3158186"/>
            <a:chExt cx="1143000" cy="1019070"/>
          </a:xfrm>
        </p:grpSpPr>
        <p:sp>
          <p:nvSpPr>
            <p:cNvPr id="8" name="メモ 83">
              <a:extLst>
                <a:ext uri="{FF2B5EF4-FFF2-40B4-BE49-F238E27FC236}">
                  <a16:creationId xmlns:a16="http://schemas.microsoft.com/office/drawing/2014/main" id="{77999E6C-B657-9D03-6688-FC50246C2397}"/>
                </a:ext>
              </a:extLst>
            </p:cNvPr>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C3E2AE7A-1A21-A02E-A4E7-8DBE0A784ECA}"/>
                </a:ext>
              </a:extLst>
            </p:cNvPr>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10</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1" name="テキスト ボックス 10">
            <a:extLst>
              <a:ext uri="{FF2B5EF4-FFF2-40B4-BE49-F238E27FC236}">
                <a16:creationId xmlns:a16="http://schemas.microsoft.com/office/drawing/2014/main" id="{CFABD2C1-999C-20D1-A9B3-51D927B952C5}"/>
              </a:ext>
            </a:extLst>
          </p:cNvPr>
          <p:cNvSpPr txBox="1"/>
          <p:nvPr/>
        </p:nvSpPr>
        <p:spPr>
          <a:xfrm>
            <a:off x="6035162" y="4767240"/>
            <a:ext cx="2819400" cy="1631216"/>
          </a:xfrm>
          <a:prstGeom prst="rect">
            <a:avLst/>
          </a:prstGeom>
          <a:noFill/>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ポイント</a:t>
            </a:r>
            <a:r>
              <a:rPr lang="en-US" altLang="ja-JP" sz="2000" dirty="0">
                <a:solidFill>
                  <a:srgbClr val="FF0000"/>
                </a:solidFill>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二つの変数の内容を入れ替える時に注意が必要です。部品</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を参照してください。</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864969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38</a:t>
            </a:fld>
            <a:endParaRPr kumimoji="0" lang="en-US" altLang="ja-JP" sz="2800" dirty="0">
              <a:solidFill>
                <a:srgbClr val="000000"/>
              </a:solidFill>
            </a:endParaRPr>
          </a:p>
        </p:txBody>
      </p:sp>
      <p:sp>
        <p:nvSpPr>
          <p:cNvPr id="7171" name="Text Box 3"/>
          <p:cNvSpPr txBox="1">
            <a:spLocks noChangeArrowheads="1"/>
          </p:cNvSpPr>
          <p:nvPr/>
        </p:nvSpPr>
        <p:spPr bwMode="auto">
          <a:xfrm>
            <a:off x="2438400" y="302628"/>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二重繰り返しで九九に挑戦</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800" y="1060520"/>
            <a:ext cx="83820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二重繰り返しを使って、九九</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から５の段まで</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を表示するプログラムを作ってみましょう</a:t>
            </a:r>
          </a:p>
        </p:txBody>
      </p:sp>
      <p:sp>
        <p:nvSpPr>
          <p:cNvPr id="4" name="テキスト ボックス 3"/>
          <p:cNvSpPr txBox="1"/>
          <p:nvPr/>
        </p:nvSpPr>
        <p:spPr>
          <a:xfrm>
            <a:off x="4876800" y="3674154"/>
            <a:ext cx="3352800" cy="1846659"/>
          </a:xfrm>
          <a:prstGeom prst="rect">
            <a:avLst/>
          </a:prstGeom>
          <a:noFill/>
          <a:ln>
            <a:solidFill>
              <a:schemeClr val="tx1"/>
            </a:solidFill>
            <a:prstDash val="dash"/>
          </a:ln>
        </p:spPr>
        <p:txBody>
          <a:bodyPr wrap="square" rtlCol="0">
            <a:spAutoFit/>
          </a:bodyPr>
          <a:lstStyle/>
          <a:p>
            <a:r>
              <a:rPr kumimoji="1" lang="en-US" altLang="ja-JP" dirty="0"/>
              <a:t>1 x 1, 1 x 2, 1 x 3, 1 x 4, 1 x 5 </a:t>
            </a:r>
          </a:p>
          <a:p>
            <a:r>
              <a:rPr lang="en-US" altLang="ja-JP" dirty="0"/>
              <a:t>2 x 1, 2 x 2, 2 x 3, 2 x 4, 2 x 5 </a:t>
            </a:r>
          </a:p>
          <a:p>
            <a:r>
              <a:rPr lang="en-US" altLang="ja-JP" dirty="0"/>
              <a:t>3 x 1, 3 x 2, 3 x 3, 3 x 4, 3 x 5 </a:t>
            </a:r>
          </a:p>
          <a:p>
            <a:r>
              <a:rPr lang="en-US" altLang="ja-JP" dirty="0"/>
              <a:t>4 x 1, 4 x 2, 4x 3, 4 x 4, 4 x 5</a:t>
            </a:r>
          </a:p>
          <a:p>
            <a:r>
              <a:rPr lang="en-US" altLang="ja-JP" dirty="0"/>
              <a:t>5 x 1, 5 x 2, 5 x 3, 5 x 5, 3 x 5</a:t>
            </a:r>
          </a:p>
          <a:p>
            <a:r>
              <a:rPr kumimoji="1" lang="ja-JP" altLang="en-US" sz="2400" dirty="0">
                <a:latin typeface="メイリオ" panose="020B0604030504040204" pitchFamily="50" charset="-128"/>
                <a:ea typeface="メイリオ" panose="020B0604030504040204" pitchFamily="50" charset="-128"/>
              </a:rPr>
              <a:t>の内容を表示</a:t>
            </a:r>
            <a:r>
              <a:rPr kumimoji="1" lang="en-US" altLang="ja-JP" sz="2400" dirty="0">
                <a:latin typeface="メイリオ" panose="020B0604030504040204" pitchFamily="50" charset="-128"/>
                <a:ea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9122"/>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ECD85CA2-6994-20E8-3DB7-DD91FCF64133}"/>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18</a:t>
            </a:r>
            <a:endParaRPr kumimoji="1" lang="ja-JP" altLang="en-US" sz="2800" dirty="0">
              <a:solidFill>
                <a:schemeClr val="accent2"/>
              </a:solidFill>
            </a:endParaRPr>
          </a:p>
        </p:txBody>
      </p:sp>
      <p:graphicFrame>
        <p:nvGraphicFramePr>
          <p:cNvPr id="5" name="表 11">
            <a:extLst>
              <a:ext uri="{FF2B5EF4-FFF2-40B4-BE49-F238E27FC236}">
                <a16:creationId xmlns:a16="http://schemas.microsoft.com/office/drawing/2014/main" id="{1B6306A2-E131-841E-0891-0F271FDEEC47}"/>
              </a:ext>
            </a:extLst>
          </p:cNvPr>
          <p:cNvGraphicFramePr>
            <a:graphicFrameLocks noGrp="1"/>
          </p:cNvGraphicFramePr>
          <p:nvPr>
            <p:extLst>
              <p:ext uri="{D42A27DB-BD31-4B8C-83A1-F6EECF244321}">
                <p14:modId xmlns:p14="http://schemas.microsoft.com/office/powerpoint/2010/main" val="1635386324"/>
              </p:ext>
            </p:extLst>
          </p:nvPr>
        </p:nvGraphicFramePr>
        <p:xfrm>
          <a:off x="457200" y="2126189"/>
          <a:ext cx="4114800" cy="421894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3343021483"/>
                    </a:ext>
                  </a:extLst>
                </a:gridCol>
                <a:gridCol w="3352800">
                  <a:extLst>
                    <a:ext uri="{9D8B030D-6E8A-4147-A177-3AD203B41FA5}">
                      <a16:colId xmlns:a16="http://schemas.microsoft.com/office/drawing/2014/main" val="1678233615"/>
                    </a:ext>
                  </a:extLst>
                </a:gridCol>
              </a:tblGrid>
              <a:tr h="370840">
                <a:tc>
                  <a:txBody>
                    <a:bodyPr/>
                    <a:lstStyle/>
                    <a:p>
                      <a:pPr>
                        <a:lnSpc>
                          <a:spcPts val="2500"/>
                        </a:lnSpc>
                      </a:pPr>
                      <a:endParaRPr kumimoji="1" lang="en-US" altLang="ja-JP" sz="2200" b="0" dirty="0">
                        <a:solidFill>
                          <a:schemeClr val="tx1"/>
                        </a:solidFill>
                      </a:endParaRPr>
                    </a:p>
                    <a:p>
                      <a:pPr>
                        <a:lnSpc>
                          <a:spcPts val="2500"/>
                        </a:lnSpc>
                      </a:pPr>
                      <a:endParaRPr kumimoji="1" lang="en-US" altLang="ja-JP" sz="2200" b="0" dirty="0">
                        <a:solidFill>
                          <a:schemeClr val="tx1"/>
                        </a:solidFill>
                      </a:endParaRPr>
                    </a:p>
                    <a:p>
                      <a:pPr>
                        <a:lnSpc>
                          <a:spcPts val="2500"/>
                        </a:lnSpc>
                      </a:pPr>
                      <a:endParaRPr kumimoji="1" lang="ja-JP" altLang="en-US"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endParaRPr kumimoji="1" lang="fi-FI" altLang="ja-JP" sz="2200" b="0" dirty="0">
                        <a:solidFill>
                          <a:srgbClr val="0070C0"/>
                        </a:solidFill>
                      </a:endParaRPr>
                    </a:p>
                    <a:p>
                      <a:pPr>
                        <a:lnSpc>
                          <a:spcPts val="2500"/>
                        </a:lnSpc>
                      </a:pPr>
                      <a:r>
                        <a:rPr kumimoji="1" lang="fi-FI" altLang="ja-JP" sz="2200" b="0" dirty="0">
                          <a:solidFill>
                            <a:srgbClr val="0070C0"/>
                          </a:solidFill>
                        </a:rPr>
                        <a:t>[1, 2, 3, 4, 5]</a:t>
                      </a:r>
                    </a:p>
                    <a:p>
                      <a:pPr>
                        <a:lnSpc>
                          <a:spcPts val="2500"/>
                        </a:lnSpc>
                      </a:pPr>
                      <a:r>
                        <a:rPr kumimoji="1" lang="fi-FI" altLang="ja-JP" sz="2200" b="0" dirty="0">
                          <a:solidFill>
                            <a:srgbClr val="0070C0"/>
                          </a:solidFill>
                        </a:rPr>
                        <a:t>1</a:t>
                      </a:r>
                    </a:p>
                    <a:p>
                      <a:pPr>
                        <a:lnSpc>
                          <a:spcPts val="2500"/>
                        </a:lnSpc>
                      </a:pPr>
                      <a:r>
                        <a:rPr kumimoji="1" lang="fi-FI" altLang="ja-JP" sz="2200" b="0" dirty="0">
                          <a:solidFill>
                            <a:srgbClr val="0070C0"/>
                          </a:solidFill>
                        </a:rPr>
                        <a:t>2</a:t>
                      </a:r>
                    </a:p>
                    <a:p>
                      <a:pPr>
                        <a:lnSpc>
                          <a:spcPts val="2500"/>
                        </a:lnSpc>
                      </a:pPr>
                      <a:r>
                        <a:rPr kumimoji="1" lang="fi-FI" altLang="ja-JP" sz="2200" b="0" dirty="0">
                          <a:solidFill>
                            <a:srgbClr val="0070C0"/>
                          </a:solidFill>
                        </a:rPr>
                        <a:t>3</a:t>
                      </a:r>
                    </a:p>
                    <a:p>
                      <a:pPr>
                        <a:lnSpc>
                          <a:spcPts val="2500"/>
                        </a:lnSpc>
                      </a:pPr>
                      <a:r>
                        <a:rPr kumimoji="1" lang="fi-FI" altLang="ja-JP" sz="2200" b="0" dirty="0">
                          <a:solidFill>
                            <a:srgbClr val="0070C0"/>
                          </a:solidFill>
                        </a:rPr>
                        <a:t>4</a:t>
                      </a:r>
                    </a:p>
                    <a:p>
                      <a:pPr>
                        <a:lnSpc>
                          <a:spcPts val="2500"/>
                        </a:lnSpc>
                      </a:pPr>
                      <a:r>
                        <a:rPr kumimoji="1" lang="fi-FI" altLang="ja-JP" sz="2200" b="0" dirty="0">
                          <a:solidFill>
                            <a:srgbClr val="0070C0"/>
                          </a:solidFill>
                        </a:rPr>
                        <a:t>5</a:t>
                      </a:r>
                    </a:p>
                    <a:p>
                      <a:pPr>
                        <a:lnSpc>
                          <a:spcPts val="2500"/>
                        </a:lnSpc>
                      </a:pPr>
                      <a:r>
                        <a:rPr kumimoji="1" lang="ja-JP" altLang="en-US" sz="2200" b="0" dirty="0">
                          <a:solidFill>
                            <a:srgbClr val="0070C0"/>
                          </a:solidFill>
                        </a:rPr>
                        <a:t>　　</a:t>
                      </a:r>
                      <a:r>
                        <a:rPr kumimoji="1" lang="ja-JP" altLang="en-US" sz="2200" b="0" dirty="0">
                          <a:solidFill>
                            <a:schemeClr val="tx1"/>
                          </a:solidFill>
                        </a:rPr>
                        <a:t>～</a:t>
                      </a:r>
                      <a:endParaRPr kumimoji="1" lang="fi-FI" altLang="ja-JP" sz="2200" b="0" dirty="0">
                        <a:solidFill>
                          <a:schemeClr val="tx1"/>
                        </a:solidFill>
                      </a:endParaRPr>
                    </a:p>
                    <a:p>
                      <a:pPr>
                        <a:lnSpc>
                          <a:spcPts val="2500"/>
                        </a:lnSpc>
                      </a:pPr>
                      <a:r>
                        <a:rPr kumimoji="1" lang="fi-FI" altLang="ja-JP" sz="2200" b="0" dirty="0">
                          <a:solidFill>
                            <a:srgbClr val="0070C0"/>
                          </a:solidFill>
                        </a:rPr>
                        <a:t>5</a:t>
                      </a:r>
                    </a:p>
                    <a:p>
                      <a:pPr>
                        <a:lnSpc>
                          <a:spcPts val="2500"/>
                        </a:lnSpc>
                      </a:pPr>
                      <a:r>
                        <a:rPr kumimoji="1" lang="fi-FI" altLang="ja-JP" sz="2200" b="0" dirty="0">
                          <a:solidFill>
                            <a:srgbClr val="0070C0"/>
                          </a:solidFill>
                        </a:rPr>
                        <a:t>10</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20</a:t>
                      </a:r>
                    </a:p>
                    <a:p>
                      <a:pPr>
                        <a:lnSpc>
                          <a:spcPts val="2500"/>
                        </a:lnSpc>
                      </a:pPr>
                      <a:r>
                        <a:rPr kumimoji="1" lang="fi-FI" altLang="ja-JP" sz="2200" b="0" dirty="0">
                          <a:solidFill>
                            <a:srgbClr val="0070C0"/>
                          </a:solidFill>
                        </a:rPr>
                        <a:t>25</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
        <p:nvSpPr>
          <p:cNvPr id="6" name="テキスト ボックス 5">
            <a:extLst>
              <a:ext uri="{FF2B5EF4-FFF2-40B4-BE49-F238E27FC236}">
                <a16:creationId xmlns:a16="http://schemas.microsoft.com/office/drawing/2014/main" id="{E9015CC1-94BC-A26D-F3C1-536FE99A74BA}"/>
              </a:ext>
            </a:extLst>
          </p:cNvPr>
          <p:cNvSpPr txBox="1"/>
          <p:nvPr/>
        </p:nvSpPr>
        <p:spPr>
          <a:xfrm>
            <a:off x="5181600" y="1969598"/>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[1, 2, 3, 4, 5]</a:t>
            </a:r>
          </a:p>
          <a:p>
            <a:pPr algn="l"/>
            <a:r>
              <a:rPr lang="en-US" altLang="ja-JP" sz="2200" dirty="0">
                <a:latin typeface="メイリオ" panose="020B0604030504040204" pitchFamily="50" charset="-128"/>
                <a:ea typeface="メイリオ" panose="020B0604030504040204" pitchFamily="50" charset="-128"/>
              </a:rPr>
              <a:t>print(d)</a:t>
            </a:r>
          </a:p>
        </p:txBody>
      </p:sp>
      <p:cxnSp>
        <p:nvCxnSpPr>
          <p:cNvPr id="9" name="コネクタ: カギ線 8">
            <a:extLst>
              <a:ext uri="{FF2B5EF4-FFF2-40B4-BE49-F238E27FC236}">
                <a16:creationId xmlns:a16="http://schemas.microsoft.com/office/drawing/2014/main" id="{66BB443A-77BC-38F9-D5E6-640F6B1D87ED}"/>
              </a:ext>
            </a:extLst>
          </p:cNvPr>
          <p:cNvCxnSpPr>
            <a:cxnSpLocks/>
          </p:cNvCxnSpPr>
          <p:nvPr/>
        </p:nvCxnSpPr>
        <p:spPr bwMode="auto">
          <a:xfrm rot="10800000" flipV="1">
            <a:off x="3200401" y="2288762"/>
            <a:ext cx="1910877" cy="419499"/>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右中かっこ 11">
            <a:extLst>
              <a:ext uri="{FF2B5EF4-FFF2-40B4-BE49-F238E27FC236}">
                <a16:creationId xmlns:a16="http://schemas.microsoft.com/office/drawing/2014/main" id="{CA005BAB-B8B1-7964-FBF5-6A8FE878078C}"/>
              </a:ext>
            </a:extLst>
          </p:cNvPr>
          <p:cNvSpPr/>
          <p:nvPr/>
        </p:nvSpPr>
        <p:spPr bwMode="auto">
          <a:xfrm>
            <a:off x="3657600" y="2971801"/>
            <a:ext cx="1143000" cy="3107322"/>
          </a:xfrm>
          <a:prstGeom prst="rightBrace">
            <a:avLst>
              <a:gd name="adj1" fmla="val 8333"/>
              <a:gd name="adj2" fmla="val 4951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863018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39</a:t>
            </a:fld>
            <a:endParaRPr kumimoji="0" lang="en-US" altLang="ja-JP" sz="2800" dirty="0">
              <a:solidFill>
                <a:srgbClr val="000000"/>
              </a:solidFill>
            </a:endParaRPr>
          </a:p>
        </p:txBody>
      </p:sp>
      <p:sp>
        <p:nvSpPr>
          <p:cNvPr id="11" name="Text Box 3"/>
          <p:cNvSpPr txBox="1">
            <a:spLocks noChangeArrowheads="1"/>
          </p:cNvSpPr>
          <p:nvPr/>
        </p:nvSpPr>
        <p:spPr bwMode="auto">
          <a:xfrm>
            <a:off x="304799" y="312453"/>
            <a:ext cx="640465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二重繰り返しで九九に挑戦</a:t>
            </a:r>
            <a:endParaRPr lang="en-US" altLang="ja-JP" sz="2800"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421105" y="2020779"/>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033504" y="2808287"/>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799082" y="4008577"/>
            <a:ext cx="2530991"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r>
              <a:rPr kumimoji="1" lang="en-US" altLang="ja-JP" dirty="0">
                <a:latin typeface="メイリオ" panose="020B0604030504040204" pitchFamily="50" charset="-128"/>
                <a:ea typeface="メイリオ" panose="020B0604030504040204" pitchFamily="50" charset="-128"/>
              </a:rPr>
              <a:t>[</a:t>
            </a:r>
            <a:r>
              <a:rPr kumimoji="1" lang="en-US" altLang="ja-JP" dirty="0" err="1">
                <a:latin typeface="メイリオ" panose="020B0604030504040204" pitchFamily="50" charset="-128"/>
                <a:ea typeface="メイリオ" panose="020B0604030504040204" pitchFamily="50" charset="-128"/>
              </a:rPr>
              <a:t>i</a:t>
            </a:r>
            <a:r>
              <a:rPr kumimoji="1" lang="en-US" altLang="ja-JP" dirty="0">
                <a:latin typeface="メイリオ" panose="020B0604030504040204" pitchFamily="50" charset="-128"/>
                <a:ea typeface="メイリオ" panose="020B0604030504040204" pitchFamily="50" charset="-128"/>
              </a:rPr>
              <a:t>] * d[j])</a:t>
            </a:r>
            <a:endParaRPr kumimoji="1" lang="ja-JP" altLang="en-US"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2749985" y="5465764"/>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6" name="四角形吹き出し 25"/>
          <p:cNvSpPr/>
          <p:nvPr/>
        </p:nvSpPr>
        <p:spPr bwMode="auto">
          <a:xfrm>
            <a:off x="5024043" y="5268505"/>
            <a:ext cx="3698851" cy="751295"/>
          </a:xfrm>
          <a:prstGeom prst="wedgeRectCallout">
            <a:avLst>
              <a:gd name="adj1" fmla="val 13180"/>
              <a:gd name="adj2" fmla="val -105888"/>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行は空けない</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02FBEF45-6FBE-096F-0429-D28B6C072572}"/>
              </a:ext>
            </a:extLst>
          </p:cNvPr>
          <p:cNvSpPr txBox="1"/>
          <p:nvPr/>
        </p:nvSpPr>
        <p:spPr>
          <a:xfrm>
            <a:off x="498897" y="1073734"/>
            <a:ext cx="2819400" cy="369332"/>
          </a:xfrm>
          <a:prstGeom prst="rect">
            <a:avLst/>
          </a:prstGeom>
          <a:solidFill>
            <a:schemeClr val="bg1"/>
          </a:solidFill>
          <a:ln w="12700">
            <a:solidFill>
              <a:schemeClr val="tx1"/>
            </a:solidFill>
            <a:prstDash val="dash"/>
          </a:ln>
        </p:spPr>
        <p:txBody>
          <a:bodyPr wrap="square" rtlCol="0">
            <a:spAutoFit/>
          </a:bodyPr>
          <a:lstStyle/>
          <a:p>
            <a:r>
              <a:rPr lang="en-US" altLang="ja-JP" dirty="0">
                <a:latin typeface="メイリオ" panose="020B0604030504040204" pitchFamily="50" charset="-128"/>
                <a:ea typeface="メイリオ" panose="020B0604030504040204" pitchFamily="50" charset="-128"/>
              </a:rPr>
              <a:t>d = [1,2,3,4,5]</a:t>
            </a:r>
            <a:endParaRPr kumimoji="1" lang="ja-JP" altLang="en-US"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43D561A6-7C75-AEA7-34B9-EBFB027A6882}"/>
              </a:ext>
            </a:extLst>
          </p:cNvPr>
          <p:cNvSpPr txBox="1"/>
          <p:nvPr/>
        </p:nvSpPr>
        <p:spPr>
          <a:xfrm>
            <a:off x="508646" y="1578309"/>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8C0F94CB-F889-3C5D-A5D2-0EB6097F7247}"/>
              </a:ext>
            </a:extLst>
          </p:cNvPr>
          <p:cNvSpPr txBox="1"/>
          <p:nvPr/>
        </p:nvSpPr>
        <p:spPr>
          <a:xfrm>
            <a:off x="4787642" y="963073"/>
            <a:ext cx="3707048" cy="3416320"/>
          </a:xfrm>
          <a:prstGeom prst="rect">
            <a:avLst/>
          </a:prstGeom>
          <a:noFill/>
          <a:ln>
            <a:solidFill>
              <a:schemeClr val="tx1"/>
            </a:solidFill>
          </a:ln>
        </p:spPr>
        <p:txBody>
          <a:bodyPr wrap="square" rtlCol="0">
            <a:spAutoFit/>
          </a:bodyPr>
          <a:lstStyle/>
          <a:p>
            <a:pPr algn="l"/>
            <a:r>
              <a:rPr lang="en-US" altLang="ja-JP" sz="2800" dirty="0"/>
              <a:t>d = [1, 2, 3, 4, 5]</a:t>
            </a:r>
          </a:p>
          <a:p>
            <a:pPr algn="l"/>
            <a:r>
              <a:rPr lang="en-US" altLang="ja-JP" sz="2800" dirty="0"/>
              <a:t>print(d)</a:t>
            </a:r>
          </a:p>
          <a:p>
            <a:pPr algn="l"/>
            <a:endParaRPr lang="en-US" altLang="ja-JP" sz="2800" dirty="0"/>
          </a:p>
          <a:p>
            <a:pPr algn="l"/>
            <a:r>
              <a:rPr lang="en-US" altLang="ja-JP" sz="2800" dirty="0"/>
              <a:t>for </a:t>
            </a:r>
            <a:r>
              <a:rPr lang="en-US" altLang="ja-JP" sz="2800" dirty="0" err="1"/>
              <a:t>i</a:t>
            </a:r>
            <a:r>
              <a:rPr lang="en-US" altLang="ja-JP" sz="2800" dirty="0"/>
              <a:t> in range(5):</a:t>
            </a:r>
          </a:p>
          <a:p>
            <a:pPr algn="l"/>
            <a:endParaRPr lang="en-US" altLang="ja-JP" sz="1000" dirty="0"/>
          </a:p>
          <a:p>
            <a:pPr algn="l"/>
            <a:r>
              <a:rPr lang="en-US" altLang="ja-JP" sz="2800" dirty="0"/>
              <a:t>    for j in range(5):</a:t>
            </a:r>
          </a:p>
          <a:p>
            <a:pPr algn="l"/>
            <a:endParaRPr lang="en-US" altLang="ja-JP" sz="2800" dirty="0"/>
          </a:p>
          <a:p>
            <a:pPr algn="l"/>
            <a:endParaRPr lang="en-US" altLang="ja-JP" sz="1000" dirty="0"/>
          </a:p>
          <a:p>
            <a:pPr algn="l"/>
            <a:r>
              <a:rPr lang="en-US" altLang="ja-JP" sz="2800" dirty="0"/>
              <a:t>        print(d[</a:t>
            </a:r>
            <a:r>
              <a:rPr lang="en-US" altLang="ja-JP" sz="2800" dirty="0" err="1"/>
              <a:t>i</a:t>
            </a:r>
            <a:r>
              <a:rPr lang="en-US" altLang="ja-JP" sz="2800" dirty="0"/>
              <a:t>] * d[j])</a:t>
            </a:r>
          </a:p>
        </p:txBody>
      </p:sp>
      <p:grpSp>
        <p:nvGrpSpPr>
          <p:cNvPr id="5" name="グループ化 4">
            <a:extLst>
              <a:ext uri="{FF2B5EF4-FFF2-40B4-BE49-F238E27FC236}">
                <a16:creationId xmlns:a16="http://schemas.microsoft.com/office/drawing/2014/main" id="{8A4F6054-1737-983A-40C8-D7FE1F97BB41}"/>
              </a:ext>
            </a:extLst>
          </p:cNvPr>
          <p:cNvGrpSpPr/>
          <p:nvPr/>
        </p:nvGrpSpPr>
        <p:grpSpPr>
          <a:xfrm>
            <a:off x="1329813" y="5465764"/>
            <a:ext cx="1143000" cy="1019070"/>
            <a:chOff x="1196047" y="3857730"/>
            <a:chExt cx="1143000" cy="1019070"/>
          </a:xfrm>
        </p:grpSpPr>
        <p:sp>
          <p:nvSpPr>
            <p:cNvPr id="9" name="メモ 22">
              <a:extLst>
                <a:ext uri="{FF2B5EF4-FFF2-40B4-BE49-F238E27FC236}">
                  <a16:creationId xmlns:a16="http://schemas.microsoft.com/office/drawing/2014/main" id="{EB2CE882-617D-EE15-8DCA-F8E6E40665F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E06C9C4D-3554-51ED-0B3E-D53319D276ED}"/>
                </a:ext>
              </a:extLst>
            </p:cNvPr>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573036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4</a:t>
            </a:fld>
            <a:endParaRPr lang="en-US" altLang="ja-JP" sz="2800" dirty="0"/>
          </a:p>
        </p:txBody>
      </p:sp>
      <p:grpSp>
        <p:nvGrpSpPr>
          <p:cNvPr id="8" name="グループ化 7"/>
          <p:cNvGrpSpPr/>
          <p:nvPr/>
        </p:nvGrpSpPr>
        <p:grpSpPr>
          <a:xfrm>
            <a:off x="4958117" y="2174744"/>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6555303" y="2174743"/>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5524083" y="904958"/>
            <a:ext cx="2066925" cy="847725"/>
          </a:xfrm>
          <a:prstGeom prst="rect">
            <a:avLst/>
          </a:prstGeom>
        </p:spPr>
      </p:pic>
      <p:sp>
        <p:nvSpPr>
          <p:cNvPr id="15" name="右矢印 14"/>
          <p:cNvSpPr/>
          <p:nvPr/>
        </p:nvSpPr>
        <p:spPr bwMode="auto">
          <a:xfrm rot="3618168">
            <a:off x="6788185" y="1920439"/>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5503058" y="193783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5915056" y="1737019"/>
            <a:ext cx="1185863" cy="523220"/>
          </a:xfrm>
          <a:prstGeom prst="rect">
            <a:avLst/>
          </a:prstGeom>
          <a:noFill/>
        </p:spPr>
        <p:txBody>
          <a:bodyPr wrap="square" rtlCol="0">
            <a:spAutoFit/>
          </a:bodyPr>
          <a:lstStyle/>
          <a:p>
            <a:r>
              <a:rPr kumimoji="1" lang="ja-JP" altLang="en-US" sz="2800" dirty="0">
                <a:solidFill>
                  <a:srgbClr val="002060"/>
                </a:solidFill>
                <a:latin typeface="メイリオ" panose="020B0604030504040204" pitchFamily="50" charset="-128"/>
                <a:ea typeface="メイリオ" panose="020B0604030504040204" pitchFamily="50" charset="-128"/>
              </a:rPr>
              <a:t>数値</a:t>
            </a:r>
          </a:p>
        </p:txBody>
      </p:sp>
      <p:grpSp>
        <p:nvGrpSpPr>
          <p:cNvPr id="58" name="グループ化 57"/>
          <p:cNvGrpSpPr/>
          <p:nvPr/>
        </p:nvGrpSpPr>
        <p:grpSpPr>
          <a:xfrm>
            <a:off x="5122280" y="3581162"/>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63" name="角丸四角形 62"/>
          <p:cNvSpPr/>
          <p:nvPr/>
        </p:nvSpPr>
        <p:spPr bwMode="auto">
          <a:xfrm>
            <a:off x="300038" y="769283"/>
            <a:ext cx="3967162" cy="5229002"/>
          </a:xfrm>
          <a:prstGeom prst="roundRect">
            <a:avLst>
              <a:gd name="adj" fmla="val 861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4" name="テキスト ボックス 63"/>
          <p:cNvSpPr txBox="1"/>
          <p:nvPr/>
        </p:nvSpPr>
        <p:spPr>
          <a:xfrm>
            <a:off x="381000" y="3930294"/>
            <a:ext cx="3962400" cy="1785104"/>
          </a:xfrm>
          <a:prstGeom prst="rect">
            <a:avLst/>
          </a:prstGeom>
          <a:noFill/>
          <a:ln>
            <a:no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足し算、引き算、掛け算、割り算は</a:t>
            </a:r>
            <a:r>
              <a:rPr lang="ja-JP" altLang="en-US" sz="2200" dirty="0">
                <a:solidFill>
                  <a:srgbClr val="002060"/>
                </a:solidFill>
                <a:latin typeface="メイリオ" panose="020B0604030504040204" pitchFamily="50" charset="-128"/>
                <a:ea typeface="メイリオ" panose="020B0604030504040204" pitchFamily="50" charset="-128"/>
              </a:rPr>
              <a:t>課題</a:t>
            </a:r>
            <a:r>
              <a:rPr lang="en-US" altLang="ja-JP" sz="2200" dirty="0">
                <a:solidFill>
                  <a:srgbClr val="002060"/>
                </a:solidFill>
                <a:latin typeface="メイリオ" panose="020B0604030504040204" pitchFamily="50" charset="-128"/>
                <a:ea typeface="メイリオ" panose="020B0604030504040204" pitchFamily="50" charset="-128"/>
              </a:rPr>
              <a:t>3</a:t>
            </a:r>
            <a:r>
              <a:rPr kumimoji="1" lang="ja-JP" altLang="en-US" sz="2200" dirty="0">
                <a:latin typeface="メイリオ" panose="020B0604030504040204" pitchFamily="50" charset="-128"/>
                <a:ea typeface="メイリオ" panose="020B0604030504040204" pitchFamily="50" charset="-128"/>
              </a:rPr>
              <a:t>でやっています。</a:t>
            </a:r>
            <a:endParaRPr kumimoji="1" lang="en-US" altLang="ja-JP" sz="2200" dirty="0">
              <a:latin typeface="メイリオ" panose="020B0604030504040204" pitchFamily="50" charset="-128"/>
              <a:ea typeface="メイリオ" panose="020B0604030504040204" pitchFamily="50" charset="-128"/>
            </a:endParaRPr>
          </a:p>
          <a:p>
            <a:pPr algn="l"/>
            <a:r>
              <a:rPr kumimoji="1" lang="ja-JP" altLang="en-US" sz="2200" dirty="0">
                <a:solidFill>
                  <a:srgbClr val="002060"/>
                </a:solidFill>
                <a:latin typeface="メイリオ" panose="020B0604030504040204" pitchFamily="50" charset="-128"/>
                <a:ea typeface="メイリオ" panose="020B0604030504040204" pitchFamily="50" charset="-128"/>
              </a:rPr>
              <a:t>課題</a:t>
            </a:r>
            <a:r>
              <a:rPr kumimoji="1" lang="en-US" altLang="ja-JP" sz="2200" dirty="0">
                <a:solidFill>
                  <a:srgbClr val="002060"/>
                </a:solidFill>
                <a:latin typeface="メイリオ" panose="020B0604030504040204" pitchFamily="50" charset="-128"/>
                <a:ea typeface="メイリオ" panose="020B0604030504040204" pitchFamily="50" charset="-128"/>
              </a:rPr>
              <a:t>3</a:t>
            </a:r>
            <a:r>
              <a:rPr lang="ja-JP" altLang="en-US" sz="2200" dirty="0">
                <a:latin typeface="メイリオ" panose="020B0604030504040204" pitchFamily="50" charset="-128"/>
                <a:ea typeface="メイリオ" panose="020B0604030504040204" pitchFamily="50" charset="-128"/>
              </a:rPr>
              <a:t>ではプログラムの中で数値を設定しいていますが、これを入力します。</a:t>
            </a:r>
            <a:endParaRPr kumimoji="1" lang="ja-JP" altLang="en-US" sz="2400" dirty="0">
              <a:latin typeface="メイリオ" panose="020B0604030504040204" pitchFamily="50" charset="-128"/>
              <a:ea typeface="メイリオ" panose="020B0604030504040204" pitchFamily="50" charset="-128"/>
            </a:endParaRPr>
          </a:p>
        </p:txBody>
      </p:sp>
      <p:sp>
        <p:nvSpPr>
          <p:cNvPr id="65" name="角丸四角形 64"/>
          <p:cNvSpPr/>
          <p:nvPr/>
        </p:nvSpPr>
        <p:spPr bwMode="auto">
          <a:xfrm>
            <a:off x="4626768" y="769283"/>
            <a:ext cx="3967162" cy="5952192"/>
          </a:xfrm>
          <a:prstGeom prst="roundRect">
            <a:avLst>
              <a:gd name="adj" fmla="val 861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テキスト ボックス 65"/>
          <p:cNvSpPr txBox="1"/>
          <p:nvPr/>
        </p:nvSpPr>
        <p:spPr>
          <a:xfrm>
            <a:off x="4800585" y="4689974"/>
            <a:ext cx="3779138" cy="1815882"/>
          </a:xfrm>
          <a:prstGeom prst="rect">
            <a:avLst/>
          </a:prstGeom>
          <a:noFill/>
          <a:ln>
            <a:no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変数</a:t>
            </a:r>
            <a:r>
              <a:rPr kumimoji="1" lang="en-US" altLang="ja-JP" sz="2200" dirty="0">
                <a:latin typeface="メイリオ" panose="020B0604030504040204" pitchFamily="50" charset="-128"/>
                <a:ea typeface="メイリオ" panose="020B0604030504040204" pitchFamily="50" charset="-128"/>
              </a:rPr>
              <a:t>A</a:t>
            </a:r>
            <a:r>
              <a:rPr kumimoji="1" lang="ja-JP" altLang="en-US" sz="2200" dirty="0">
                <a:latin typeface="メイリオ" panose="020B0604030504040204" pitchFamily="50" charset="-128"/>
                <a:ea typeface="メイリオ" panose="020B0604030504040204" pitchFamily="50" charset="-128"/>
              </a:rPr>
              <a:t>と変数</a:t>
            </a:r>
            <a:r>
              <a:rPr kumimoji="1" lang="en-US" altLang="ja-JP" sz="2200" dirty="0">
                <a:latin typeface="メイリオ" panose="020B0604030504040204" pitchFamily="50" charset="-128"/>
                <a:ea typeface="メイリオ" panose="020B0604030504040204" pitchFamily="50" charset="-128"/>
              </a:rPr>
              <a:t>B</a:t>
            </a:r>
            <a:r>
              <a:rPr kumimoji="1" lang="ja-JP" altLang="en-US" sz="2200" dirty="0">
                <a:latin typeface="メイリオ" panose="020B0604030504040204" pitchFamily="50" charset="-128"/>
                <a:ea typeface="メイリオ" panose="020B0604030504040204" pitchFamily="50" charset="-128"/>
              </a:rPr>
              <a:t>に入力する方法は、</a:t>
            </a:r>
            <a:r>
              <a:rPr kumimoji="1" lang="ja-JP" altLang="en-US" sz="2200" dirty="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a:solidFill>
                  <a:srgbClr val="FF0000"/>
                </a:solidFill>
                <a:latin typeface="メイリオ" panose="020B0604030504040204" pitchFamily="50" charset="-128"/>
                <a:ea typeface="メイリオ" panose="020B0604030504040204" pitchFamily="50" charset="-128"/>
              </a:rPr>
              <a:t>03</a:t>
            </a:r>
            <a:r>
              <a:rPr kumimoji="1" lang="ja-JP" altLang="en-US" sz="2200" dirty="0">
                <a:latin typeface="メイリオ" panose="020B0604030504040204" pitchFamily="50" charset="-128"/>
                <a:ea typeface="メイリオ" panose="020B0604030504040204" pitchFamily="50" charset="-128"/>
              </a:rPr>
              <a:t>を見てください。</a:t>
            </a:r>
            <a:endParaRPr kumimoji="1" lang="en-US" altLang="ja-JP"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また</a:t>
            </a:r>
            <a:r>
              <a:rPr kumimoji="1" lang="ja-JP" altLang="en-US" sz="2200" dirty="0">
                <a:solidFill>
                  <a:srgbClr val="002060"/>
                </a:solidFill>
                <a:latin typeface="メイリオ" panose="020B0604030504040204" pitchFamily="50" charset="-128"/>
                <a:ea typeface="メイリオ" panose="020B0604030504040204" pitchFamily="50" charset="-128"/>
              </a:rPr>
              <a:t>課題</a:t>
            </a:r>
            <a:r>
              <a:rPr kumimoji="1" lang="en-US" altLang="ja-JP" sz="2200" dirty="0">
                <a:solidFill>
                  <a:srgbClr val="002060"/>
                </a:solidFill>
                <a:latin typeface="メイリオ" panose="020B0604030504040204" pitchFamily="50" charset="-128"/>
                <a:ea typeface="メイリオ" panose="020B0604030504040204" pitchFamily="50" charset="-128"/>
              </a:rPr>
              <a:t>4</a:t>
            </a:r>
            <a:r>
              <a:rPr kumimoji="1" lang="ja-JP" altLang="en-US" sz="2200" dirty="0">
                <a:latin typeface="メイリオ" panose="020B0604030504040204" pitchFamily="50" charset="-128"/>
                <a:ea typeface="メイリオ" panose="020B0604030504040204" pitchFamily="50" charset="-128"/>
              </a:rPr>
              <a:t>も数値の入力を</a:t>
            </a:r>
          </a:p>
          <a:p>
            <a:pPr algn="l"/>
            <a:r>
              <a:rPr lang="ja-JP" altLang="en-US" sz="2200" dirty="0">
                <a:latin typeface="メイリオ" panose="020B0604030504040204" pitchFamily="50" charset="-128"/>
                <a:ea typeface="メイリオ" panose="020B0604030504040204" pitchFamily="50" charset="-128"/>
              </a:rPr>
              <a:t>行っています。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2" name="Text Box 2">
            <a:extLst>
              <a:ext uri="{FF2B5EF4-FFF2-40B4-BE49-F238E27FC236}">
                <a16:creationId xmlns:a16="http://schemas.microsoft.com/office/drawing/2014/main" id="{347DD7A4-2936-CE76-1B9E-4050D8BC443E}"/>
              </a:ext>
            </a:extLst>
          </p:cNvPr>
          <p:cNvSpPr txBox="1">
            <a:spLocks noChangeArrowheads="1"/>
          </p:cNvSpPr>
          <p:nvPr/>
        </p:nvSpPr>
        <p:spPr bwMode="auto">
          <a:xfrm>
            <a:off x="505863" y="181768"/>
            <a:ext cx="79824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入力した</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個の数で四則演算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p>
        </p:txBody>
      </p:sp>
      <p:sp>
        <p:nvSpPr>
          <p:cNvPr id="7" name="テキスト ボックス 6">
            <a:extLst>
              <a:ext uri="{FF2B5EF4-FFF2-40B4-BE49-F238E27FC236}">
                <a16:creationId xmlns:a16="http://schemas.microsoft.com/office/drawing/2014/main" id="{5FD04558-E469-7E10-86B1-88E2DC8F2BD1}"/>
              </a:ext>
            </a:extLst>
          </p:cNvPr>
          <p:cNvSpPr txBox="1"/>
          <p:nvPr/>
        </p:nvSpPr>
        <p:spPr>
          <a:xfrm>
            <a:off x="1059933" y="969752"/>
            <a:ext cx="2023981" cy="2677656"/>
          </a:xfrm>
          <a:prstGeom prst="rect">
            <a:avLst/>
          </a:prstGeom>
          <a:noFill/>
        </p:spPr>
        <p:txBody>
          <a:bodyPr wrap="square">
            <a:spAutoFit/>
          </a:bodyPr>
          <a:lstStyle/>
          <a:p>
            <a:pPr algn="l"/>
            <a:r>
              <a:rPr lang="en-US" altLang="ja-JP" sz="2800" dirty="0"/>
              <a:t>a = 6</a:t>
            </a:r>
          </a:p>
          <a:p>
            <a:pPr algn="l"/>
            <a:r>
              <a:rPr lang="en-US" altLang="ja-JP" sz="2800" dirty="0"/>
              <a:t>b = 2</a:t>
            </a:r>
          </a:p>
          <a:p>
            <a:pPr algn="l"/>
            <a:r>
              <a:rPr lang="en-US" altLang="ja-JP" sz="2800" dirty="0"/>
              <a:t>print(a + b)</a:t>
            </a:r>
          </a:p>
          <a:p>
            <a:pPr algn="l"/>
            <a:r>
              <a:rPr lang="en-US" altLang="ja-JP" sz="2800" dirty="0"/>
              <a:t>print(a - b)</a:t>
            </a:r>
          </a:p>
          <a:p>
            <a:pPr algn="l"/>
            <a:r>
              <a:rPr lang="en-US" altLang="ja-JP" sz="2800" dirty="0"/>
              <a:t>print(a * b)</a:t>
            </a:r>
          </a:p>
          <a:p>
            <a:pPr algn="l"/>
            <a:r>
              <a:rPr lang="en-US" altLang="ja-JP" sz="2800" dirty="0"/>
              <a:t>print(a / b)</a:t>
            </a:r>
            <a:endParaRPr lang="ja-JP" altLang="en-US" sz="2800" dirty="0"/>
          </a:p>
        </p:txBody>
      </p:sp>
    </p:spTree>
    <p:extLst>
      <p:ext uri="{BB962C8B-B14F-4D97-AF65-F5344CB8AC3E}">
        <p14:creationId xmlns:p14="http://schemas.microsoft.com/office/powerpoint/2010/main" val="3477270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69622" y="4535439"/>
            <a:ext cx="2133600" cy="2102315"/>
          </a:xfrm>
          <a:prstGeom prst="rect">
            <a:avLst/>
          </a:prstGeom>
        </p:spPr>
      </p:pic>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40</a:t>
            </a:fld>
            <a:endParaRPr kumimoji="0" lang="en-US" altLang="ja-JP" sz="2800" dirty="0">
              <a:solidFill>
                <a:srgbClr val="000000"/>
              </a:solidFill>
            </a:endParaRPr>
          </a:p>
        </p:txBody>
      </p:sp>
      <p:sp>
        <p:nvSpPr>
          <p:cNvPr id="7171" name="Text Box 3"/>
          <p:cNvSpPr txBox="1">
            <a:spLocks noChangeArrowheads="1"/>
          </p:cNvSpPr>
          <p:nvPr/>
        </p:nvSpPr>
        <p:spPr bwMode="auto">
          <a:xfrm>
            <a:off x="2282147" y="265849"/>
            <a:ext cx="640465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7:</a:t>
            </a:r>
            <a:r>
              <a:rPr lang="ja-JP" altLang="en-US" sz="2800" dirty="0">
                <a:latin typeface="メイリオ" panose="020B0604030504040204" pitchFamily="50" charset="-128"/>
                <a:ea typeface="メイリオ" panose="020B0604030504040204" pitchFamily="50" charset="-128"/>
              </a:rPr>
              <a:t>複雑な二重繰り返しに挑戦</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799" y="845520"/>
            <a:ext cx="4038601" cy="38164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200" dirty="0">
                <a:solidFill>
                  <a:srgbClr val="FF0000"/>
                </a:solidFill>
                <a:latin typeface="メイリオ" panose="020B0604030504040204" pitchFamily="50" charset="-128"/>
                <a:ea typeface="メイリオ" panose="020B0604030504040204" pitchFamily="50" charset="-128"/>
              </a:rPr>
              <a:t>二重繰り返しですが、内側の繰り返しの始まりの数を変えます。</a:t>
            </a:r>
            <a:br>
              <a:rPr lang="ja-JP" altLang="en-US" sz="2200" dirty="0">
                <a:solidFill>
                  <a:srgbClr val="FF0000"/>
                </a:solidFill>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予めリスト</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まで数を入れておきます。</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・初めに</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までの数を表示</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・次に</a:t>
            </a:r>
            <a:r>
              <a:rPr lang="en-US" altLang="ja-JP" sz="2200" dirty="0">
                <a:latin typeface="メイリオ" panose="020B0604030504040204" pitchFamily="50" charset="-128"/>
                <a:ea typeface="メイリオ" panose="020B0604030504040204" pitchFamily="50" charset="-128"/>
              </a:rPr>
              <a:t>d[1]</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までの数を表示</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・最期に</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の数を表示する。</a:t>
            </a:r>
          </a:p>
        </p:txBody>
      </p:sp>
      <p:sp>
        <p:nvSpPr>
          <p:cNvPr id="17" name="下矢印 16"/>
          <p:cNvSpPr/>
          <p:nvPr/>
        </p:nvSpPr>
        <p:spPr bwMode="auto">
          <a:xfrm>
            <a:off x="2590606" y="616150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4" name="テキスト ボックス 3">
            <a:extLst>
              <a:ext uri="{FF2B5EF4-FFF2-40B4-BE49-F238E27FC236}">
                <a16:creationId xmlns:a16="http://schemas.microsoft.com/office/drawing/2014/main" id="{DC032760-6B73-EB7E-6A60-9FA215BBEF70}"/>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19</a:t>
            </a:r>
            <a:endParaRPr kumimoji="1" lang="ja-JP" altLang="en-US" sz="2800" dirty="0">
              <a:solidFill>
                <a:schemeClr val="accent2"/>
              </a:solidFill>
            </a:endParaRPr>
          </a:p>
        </p:txBody>
      </p:sp>
      <p:sp>
        <p:nvSpPr>
          <p:cNvPr id="6" name="右中かっこ 5">
            <a:extLst>
              <a:ext uri="{FF2B5EF4-FFF2-40B4-BE49-F238E27FC236}">
                <a16:creationId xmlns:a16="http://schemas.microsoft.com/office/drawing/2014/main" id="{87355F2D-3010-F57F-B6DA-0DEAC21D13C5}"/>
              </a:ext>
            </a:extLst>
          </p:cNvPr>
          <p:cNvSpPr/>
          <p:nvPr/>
        </p:nvSpPr>
        <p:spPr bwMode="auto">
          <a:xfrm>
            <a:off x="5638800" y="1524001"/>
            <a:ext cx="228600" cy="1447800"/>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中かっこ 11">
            <a:extLst>
              <a:ext uri="{FF2B5EF4-FFF2-40B4-BE49-F238E27FC236}">
                <a16:creationId xmlns:a16="http://schemas.microsoft.com/office/drawing/2014/main" id="{B120322A-AC3A-36F9-95E4-5216412BCEDC}"/>
              </a:ext>
            </a:extLst>
          </p:cNvPr>
          <p:cNvSpPr/>
          <p:nvPr/>
        </p:nvSpPr>
        <p:spPr bwMode="auto">
          <a:xfrm>
            <a:off x="5638800" y="3069255"/>
            <a:ext cx="228600" cy="1121745"/>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中かっこ 15">
            <a:extLst>
              <a:ext uri="{FF2B5EF4-FFF2-40B4-BE49-F238E27FC236}">
                <a16:creationId xmlns:a16="http://schemas.microsoft.com/office/drawing/2014/main" id="{118F8968-685E-B89E-7BBD-AF73DADC2883}"/>
              </a:ext>
            </a:extLst>
          </p:cNvPr>
          <p:cNvSpPr/>
          <p:nvPr/>
        </p:nvSpPr>
        <p:spPr bwMode="auto">
          <a:xfrm>
            <a:off x="5638800" y="4430609"/>
            <a:ext cx="228600" cy="750991"/>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右中かっこ 17">
            <a:extLst>
              <a:ext uri="{FF2B5EF4-FFF2-40B4-BE49-F238E27FC236}">
                <a16:creationId xmlns:a16="http://schemas.microsoft.com/office/drawing/2014/main" id="{3CF79DC1-50F8-6811-09C0-09768B75A868}"/>
              </a:ext>
            </a:extLst>
          </p:cNvPr>
          <p:cNvSpPr/>
          <p:nvPr/>
        </p:nvSpPr>
        <p:spPr bwMode="auto">
          <a:xfrm>
            <a:off x="5638800" y="5271327"/>
            <a:ext cx="228600" cy="519873"/>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右中かっこ 18">
            <a:extLst>
              <a:ext uri="{FF2B5EF4-FFF2-40B4-BE49-F238E27FC236}">
                <a16:creationId xmlns:a16="http://schemas.microsoft.com/office/drawing/2014/main" id="{C41E7763-2E8A-8A1D-976B-34721A330F92}"/>
              </a:ext>
            </a:extLst>
          </p:cNvPr>
          <p:cNvSpPr/>
          <p:nvPr/>
        </p:nvSpPr>
        <p:spPr bwMode="auto">
          <a:xfrm>
            <a:off x="5638800" y="5915214"/>
            <a:ext cx="228600" cy="238780"/>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7B817922-8DE7-B224-97B5-A38F3ADD446A}"/>
              </a:ext>
            </a:extLst>
          </p:cNvPr>
          <p:cNvSpPr txBox="1"/>
          <p:nvPr/>
        </p:nvSpPr>
        <p:spPr>
          <a:xfrm>
            <a:off x="6019801" y="1828647"/>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0</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[0,1,2,3,4]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CA5A26E3-69ED-102A-179B-C10EC2FDDFD6}"/>
              </a:ext>
            </a:extLst>
          </p:cNvPr>
          <p:cNvSpPr txBox="1"/>
          <p:nvPr/>
        </p:nvSpPr>
        <p:spPr>
          <a:xfrm>
            <a:off x="6019800" y="3069255"/>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1</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[1,2,3,4]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DB810810-8AEB-1ADE-E1E7-423DD2EE6025}"/>
              </a:ext>
            </a:extLst>
          </p:cNvPr>
          <p:cNvSpPr txBox="1"/>
          <p:nvPr/>
        </p:nvSpPr>
        <p:spPr>
          <a:xfrm>
            <a:off x="6007378" y="4265747"/>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2</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20646CD5-0137-CB3D-A66B-78CE05A1CCE0}"/>
              </a:ext>
            </a:extLst>
          </p:cNvPr>
          <p:cNvSpPr txBox="1"/>
          <p:nvPr/>
        </p:nvSpPr>
        <p:spPr>
          <a:xfrm>
            <a:off x="6032417" y="5196955"/>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3</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[3,4]</a:t>
            </a:r>
            <a:r>
              <a:rPr lang="ja-JP" altLang="en-US" sz="2000" dirty="0">
                <a:latin typeface="メイリオ" panose="020B0604030504040204" pitchFamily="50" charset="-128"/>
                <a:ea typeface="メイリオ" panose="020B0604030504040204" pitchFamily="50" charset="-128"/>
              </a:rPr>
              <a:t>で繰り返し</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4</a:t>
            </a:r>
            <a:r>
              <a:rPr lang="ja-JP" altLang="en-US" sz="2000" dirty="0">
                <a:latin typeface="メイリオ" panose="020B0604030504040204" pitchFamily="50" charset="-128"/>
                <a:ea typeface="メイリオ" panose="020B0604030504040204" pitchFamily="50" charset="-128"/>
              </a:rPr>
              <a:t>の時</a:t>
            </a:r>
            <a:endParaRPr lang="en-US" altLang="ja-JP" sz="2000" dirty="0">
              <a:latin typeface="メイリオ" panose="020B0604030504040204" pitchFamily="50" charset="-128"/>
              <a:ea typeface="メイリオ" panose="020B0604030504040204" pitchFamily="50" charset="-128"/>
            </a:endParaRPr>
          </a:p>
        </p:txBody>
      </p:sp>
      <p:graphicFrame>
        <p:nvGraphicFramePr>
          <p:cNvPr id="2" name="表 11">
            <a:extLst>
              <a:ext uri="{FF2B5EF4-FFF2-40B4-BE49-F238E27FC236}">
                <a16:creationId xmlns:a16="http://schemas.microsoft.com/office/drawing/2014/main" id="{DB450416-22DB-10B7-89D5-2ED45F0563FC}"/>
              </a:ext>
            </a:extLst>
          </p:cNvPr>
          <p:cNvGraphicFramePr>
            <a:graphicFrameLocks noGrp="1"/>
          </p:cNvGraphicFramePr>
          <p:nvPr>
            <p:extLst>
              <p:ext uri="{D42A27DB-BD31-4B8C-83A1-F6EECF244321}">
                <p14:modId xmlns:p14="http://schemas.microsoft.com/office/powerpoint/2010/main" val="1577151019"/>
              </p:ext>
            </p:extLst>
          </p:nvPr>
        </p:nvGraphicFramePr>
        <p:xfrm>
          <a:off x="4889610" y="743466"/>
          <a:ext cx="3797190" cy="5488940"/>
        </p:xfrm>
        <a:graphic>
          <a:graphicData uri="http://schemas.openxmlformats.org/drawingml/2006/table">
            <a:tbl>
              <a:tblPr firstRow="1" bandRow="1">
                <a:tableStyleId>{5C22544A-7EE6-4342-B048-85BDC9FD1C3A}</a:tableStyleId>
              </a:tblPr>
              <a:tblGrid>
                <a:gridCol w="3797190">
                  <a:extLst>
                    <a:ext uri="{9D8B030D-6E8A-4147-A177-3AD203B41FA5}">
                      <a16:colId xmlns:a16="http://schemas.microsoft.com/office/drawing/2014/main" val="1678233615"/>
                    </a:ext>
                  </a:extLst>
                </a:gridCol>
              </a:tblGrid>
              <a:tr h="370840">
                <a:tc>
                  <a:txBody>
                    <a:bodyPr/>
                    <a:lstStyle/>
                    <a:p>
                      <a:pPr>
                        <a:lnSpc>
                          <a:spcPts val="2500"/>
                        </a:lnSpc>
                      </a:pPr>
                      <a:endParaRPr kumimoji="1" lang="fi-FI" altLang="ja-JP" sz="2200" b="0" dirty="0">
                        <a:solidFill>
                          <a:srgbClr val="0070C0"/>
                        </a:solidFill>
                      </a:endParaRPr>
                    </a:p>
                    <a:p>
                      <a:pPr>
                        <a:lnSpc>
                          <a:spcPts val="2500"/>
                        </a:lnSpc>
                      </a:pPr>
                      <a:r>
                        <a:rPr kumimoji="1" lang="fi-FI" altLang="ja-JP" sz="2200" b="0" dirty="0">
                          <a:solidFill>
                            <a:srgbClr val="0070C0"/>
                          </a:solidFill>
                        </a:rPr>
                        <a:t>[41, 23, 8, 15, 33]</a:t>
                      </a:r>
                    </a:p>
                    <a:p>
                      <a:pPr>
                        <a:lnSpc>
                          <a:spcPts val="2500"/>
                        </a:lnSpc>
                      </a:pPr>
                      <a:r>
                        <a:rPr kumimoji="1" lang="fi-FI" altLang="ja-JP" sz="2200" b="0" dirty="0">
                          <a:solidFill>
                            <a:srgbClr val="0070C0"/>
                          </a:solidFill>
                        </a:rPr>
                        <a:t>41</a:t>
                      </a:r>
                    </a:p>
                    <a:p>
                      <a:pPr>
                        <a:lnSpc>
                          <a:spcPts val="2500"/>
                        </a:lnSpc>
                      </a:pPr>
                      <a:r>
                        <a:rPr kumimoji="1" lang="fi-FI" altLang="ja-JP" sz="2200" b="0" dirty="0">
                          <a:solidFill>
                            <a:srgbClr val="0070C0"/>
                          </a:solidFill>
                        </a:rPr>
                        <a:t>23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23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33</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Tree>
    <p:extLst>
      <p:ext uri="{BB962C8B-B14F-4D97-AF65-F5344CB8AC3E}">
        <p14:creationId xmlns:p14="http://schemas.microsoft.com/office/powerpoint/2010/main" val="1270833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53200" y="624522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41</a:t>
            </a:fld>
            <a:endParaRPr kumimoji="0" lang="en-US" altLang="ja-JP" sz="2800" dirty="0">
              <a:solidFill>
                <a:srgbClr val="000000"/>
              </a:solidFill>
            </a:endParaRPr>
          </a:p>
        </p:txBody>
      </p:sp>
      <p:sp>
        <p:nvSpPr>
          <p:cNvPr id="11" name="Text Box 3"/>
          <p:cNvSpPr txBox="1">
            <a:spLocks noChangeArrowheads="1"/>
          </p:cNvSpPr>
          <p:nvPr/>
        </p:nvSpPr>
        <p:spPr bwMode="auto">
          <a:xfrm>
            <a:off x="304800" y="312453"/>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複雑な二重繰り返しに挑戦</a:t>
            </a:r>
            <a:endParaRPr lang="en-US" altLang="ja-JP" sz="2800"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5055475" y="5489095"/>
            <a:ext cx="1143000" cy="1019070"/>
            <a:chOff x="1143000"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427915" y="917244"/>
            <a:ext cx="3810000" cy="4398050"/>
            <a:chOff x="457200" y="402550"/>
            <a:chExt cx="4267202" cy="4398050"/>
          </a:xfrm>
        </p:grpSpPr>
        <p:grpSp>
          <p:nvGrpSpPr>
            <p:cNvPr id="13" name="グループ化 12"/>
            <p:cNvGrpSpPr/>
            <p:nvPr/>
          </p:nvGrpSpPr>
          <p:grpSpPr>
            <a:xfrm>
              <a:off x="457200" y="1447800"/>
              <a:ext cx="4068195" cy="3352800"/>
              <a:chOff x="2784366" y="1677618"/>
              <a:chExt cx="1885390" cy="1313543"/>
            </a:xfrm>
          </p:grpSpPr>
          <p:sp>
            <p:nvSpPr>
              <p:cNvPr id="14" name="テキスト ボックス 13"/>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7" y="2199272"/>
              <a:ext cx="3531675" cy="2513632"/>
              <a:chOff x="2784367" y="1677618"/>
              <a:chExt cx="1841809" cy="1615828"/>
            </a:xfrm>
          </p:grpSpPr>
          <p:sp>
            <p:nvSpPr>
              <p:cNvPr id="18" name="テキスト ボックス 17"/>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266523"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d[j]</a:t>
              </a:r>
              <a:r>
                <a:rPr kumimoji="1" lang="ja-JP" altLang="en-US" dirty="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79845" y="402550"/>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grpSp>
      <p:sp>
        <p:nvSpPr>
          <p:cNvPr id="27" name="四角形吹き出し 26"/>
          <p:cNvSpPr/>
          <p:nvPr/>
        </p:nvSpPr>
        <p:spPr bwMode="auto">
          <a:xfrm>
            <a:off x="6239754" y="4961146"/>
            <a:ext cx="2615942" cy="685800"/>
          </a:xfrm>
          <a:prstGeom prst="wedgeRectCallout">
            <a:avLst>
              <a:gd name="adj1" fmla="val 12212"/>
              <a:gd name="adj2" fmla="val -108021"/>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endParaRPr lang="en-US" altLang="ja-JP" sz="2000" dirty="0">
              <a:solidFill>
                <a:srgbClr val="FF0000"/>
              </a:solidFill>
              <a:latin typeface="メイリオ" panose="020B0604030504040204" pitchFamily="50" charset="-128"/>
              <a:ea typeface="メイリオ"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行は空けない</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0BB9BE0A-78FE-7E9A-2D49-7BF13C74DB5C}"/>
              </a:ext>
            </a:extLst>
          </p:cNvPr>
          <p:cNvSpPr txBox="1"/>
          <p:nvPr/>
        </p:nvSpPr>
        <p:spPr>
          <a:xfrm>
            <a:off x="426285" y="1432759"/>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4DBA3C5-222A-7064-89F8-3439F0E0632A}"/>
              </a:ext>
            </a:extLst>
          </p:cNvPr>
          <p:cNvSpPr txBox="1"/>
          <p:nvPr/>
        </p:nvSpPr>
        <p:spPr>
          <a:xfrm>
            <a:off x="4290380" y="949588"/>
            <a:ext cx="4178593" cy="3108543"/>
          </a:xfrm>
          <a:prstGeom prst="rect">
            <a:avLst/>
          </a:prstGeom>
          <a:noFill/>
          <a:ln>
            <a:solidFill>
              <a:schemeClr val="tx1"/>
            </a:solidFill>
          </a:ln>
        </p:spPr>
        <p:txBody>
          <a:bodyPr wrap="square" rtlCol="0">
            <a:spAutoFit/>
          </a:bodyPr>
          <a:lstStyle/>
          <a:p>
            <a:pPr algn="l"/>
            <a:r>
              <a:rPr lang="en-US" altLang="ja-JP" sz="2800" dirty="0"/>
              <a:t>d = [41, 23, 8, 15, 33]</a:t>
            </a:r>
          </a:p>
          <a:p>
            <a:pPr algn="l"/>
            <a:r>
              <a:rPr lang="en-US" altLang="ja-JP" sz="2800" dirty="0"/>
              <a:t>print(d)</a:t>
            </a:r>
          </a:p>
          <a:p>
            <a:pPr algn="l"/>
            <a:r>
              <a:rPr lang="en-US" altLang="ja-JP" sz="2800" dirty="0"/>
              <a:t>for </a:t>
            </a:r>
            <a:r>
              <a:rPr lang="en-US" altLang="ja-JP" sz="2800" dirty="0" err="1"/>
              <a:t>i</a:t>
            </a:r>
            <a:r>
              <a:rPr lang="en-US" altLang="ja-JP" sz="2800" dirty="0"/>
              <a:t> in range(5):</a:t>
            </a:r>
          </a:p>
          <a:p>
            <a:pPr algn="l"/>
            <a:r>
              <a:rPr lang="en-US" altLang="ja-JP" sz="2800" dirty="0"/>
              <a:t>   </a:t>
            </a:r>
            <a:endParaRPr lang="ja-JP" altLang="en-US" sz="2800" dirty="0"/>
          </a:p>
          <a:p>
            <a:pPr algn="l"/>
            <a:r>
              <a:rPr lang="ja-JP" altLang="en-US" sz="2800" dirty="0"/>
              <a:t>    </a:t>
            </a:r>
            <a:r>
              <a:rPr lang="en-US" altLang="ja-JP" sz="2800" dirty="0"/>
              <a:t>for j in range(i,5):</a:t>
            </a:r>
          </a:p>
          <a:p>
            <a:pPr algn="l"/>
            <a:endParaRPr lang="en-US" altLang="ja-JP" sz="2800" dirty="0"/>
          </a:p>
          <a:p>
            <a:pPr algn="l"/>
            <a:r>
              <a:rPr lang="en-US" altLang="ja-JP" sz="2800" dirty="0"/>
              <a:t>        print(d[j])</a:t>
            </a:r>
          </a:p>
        </p:txBody>
      </p:sp>
      <p:grpSp>
        <p:nvGrpSpPr>
          <p:cNvPr id="9" name="グループ化 8">
            <a:extLst>
              <a:ext uri="{FF2B5EF4-FFF2-40B4-BE49-F238E27FC236}">
                <a16:creationId xmlns:a16="http://schemas.microsoft.com/office/drawing/2014/main" id="{E24821E5-DC52-A89C-DFE2-C016EDC30A8C}"/>
              </a:ext>
            </a:extLst>
          </p:cNvPr>
          <p:cNvGrpSpPr/>
          <p:nvPr/>
        </p:nvGrpSpPr>
        <p:grpSpPr>
          <a:xfrm>
            <a:off x="4023596" y="5489094"/>
            <a:ext cx="1143000" cy="1019070"/>
            <a:chOff x="1143000" y="3857730"/>
            <a:chExt cx="1143000" cy="1019070"/>
          </a:xfrm>
        </p:grpSpPr>
        <p:sp>
          <p:nvSpPr>
            <p:cNvPr id="10" name="メモ 22">
              <a:extLst>
                <a:ext uri="{FF2B5EF4-FFF2-40B4-BE49-F238E27FC236}">
                  <a16:creationId xmlns:a16="http://schemas.microsoft.com/office/drawing/2014/main" id="{90B8F8B3-E9F4-3DD4-FCEA-C366783A372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FCB6E864-51F6-F630-3554-DC4AB228BBF5}"/>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7168" name="テキスト ボックス 7167">
            <a:extLst>
              <a:ext uri="{FF2B5EF4-FFF2-40B4-BE49-F238E27FC236}">
                <a16:creationId xmlns:a16="http://schemas.microsoft.com/office/drawing/2014/main" id="{153B95D9-D6D2-3B33-4205-024B69DE6142}"/>
              </a:ext>
            </a:extLst>
          </p:cNvPr>
          <p:cNvSpPr txBox="1"/>
          <p:nvPr/>
        </p:nvSpPr>
        <p:spPr>
          <a:xfrm>
            <a:off x="399424" y="5486822"/>
            <a:ext cx="3808621" cy="1107996"/>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部品</a:t>
            </a:r>
            <a:r>
              <a:rPr lang="en-US" altLang="ja-JP" sz="2200" dirty="0">
                <a:latin typeface="メイリオ" panose="020B0604030504040204" pitchFamily="50" charset="-128"/>
                <a:ea typeface="メイリオ" panose="020B0604030504040204" pitchFamily="50" charset="-128"/>
              </a:rPr>
              <a:t>08</a:t>
            </a:r>
            <a:r>
              <a:rPr lang="ja-JP" altLang="en-US" sz="2200" dirty="0">
                <a:latin typeface="メイリオ" panose="020B0604030504040204" pitchFamily="50" charset="-128"/>
                <a:ea typeface="メイリオ" panose="020B0604030504040204" pitchFamily="50" charset="-128"/>
              </a:rPr>
              <a:t>で</a:t>
            </a:r>
            <a:r>
              <a:rPr lang="en-US" altLang="ja-JP" sz="2200" dirty="0">
                <a:latin typeface="メイリオ" panose="020B0604030504040204" pitchFamily="50" charset="-128"/>
                <a:ea typeface="メイリオ" panose="020B0604030504040204" pitchFamily="50" charset="-128"/>
              </a:rPr>
              <a:t>range()</a:t>
            </a:r>
            <a:r>
              <a:rPr lang="ja-JP" altLang="en-US" sz="2200" dirty="0">
                <a:latin typeface="メイリオ" panose="020B0604030504040204" pitchFamily="50" charset="-128"/>
                <a:ea typeface="メイリオ" panose="020B0604030504040204" pitchFamily="50" charset="-128"/>
              </a:rPr>
              <a:t>の使い方を確認。</a:t>
            </a:r>
            <a:r>
              <a:rPr lang="en-US" altLang="ja-JP" sz="2200" dirty="0" err="1">
                <a:latin typeface="メイリオ" panose="020B0604030504040204" pitchFamily="50" charset="-128"/>
                <a:ea typeface="メイリオ" panose="020B0604030504040204" pitchFamily="50" charset="-128"/>
              </a:rPr>
              <a:t>i</a:t>
            </a:r>
            <a:r>
              <a:rPr lang="ja-JP" altLang="en-US" sz="2200" dirty="0">
                <a:latin typeface="メイリオ" panose="020B0604030504040204" pitchFamily="50" charset="-128"/>
                <a:ea typeface="メイリオ" panose="020B0604030504040204" pitchFamily="50" charset="-128"/>
              </a:rPr>
              <a:t>と</a:t>
            </a:r>
            <a:r>
              <a:rPr lang="en-US" altLang="ja-JP" sz="2200" dirty="0">
                <a:latin typeface="メイリオ" panose="020B0604030504040204" pitchFamily="50" charset="-128"/>
                <a:ea typeface="メイリオ" panose="020B0604030504040204" pitchFamily="50" charset="-128"/>
              </a:rPr>
              <a:t>j</a:t>
            </a:r>
            <a:r>
              <a:rPr lang="ja-JP" altLang="en-US" sz="2200" dirty="0">
                <a:latin typeface="メイリオ" panose="020B0604030504040204" pitchFamily="50" charset="-128"/>
                <a:ea typeface="メイリオ" panose="020B0604030504040204" pitchFamily="50" charset="-128"/>
              </a:rPr>
              <a:t>の内容については前のスライド見る</a:t>
            </a:r>
            <a:endParaRPr lang="en-US" altLang="ja-JP"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71245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934B196-A6DB-0562-0AF9-6FE060E89FE8}"/>
              </a:ext>
            </a:extLst>
          </p:cNvPr>
          <p:cNvPicPr>
            <a:picLocks noChangeAspect="1"/>
          </p:cNvPicPr>
          <p:nvPr/>
        </p:nvPicPr>
        <p:blipFill>
          <a:blip r:embed="rId2"/>
          <a:stretch>
            <a:fillRect/>
          </a:stretch>
        </p:blipFill>
        <p:spPr>
          <a:xfrm>
            <a:off x="1380271" y="3318031"/>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四角形: 角を丸くする 4">
            <a:extLst>
              <a:ext uri="{FF2B5EF4-FFF2-40B4-BE49-F238E27FC236}">
                <a16:creationId xmlns:a16="http://schemas.microsoft.com/office/drawing/2014/main" id="{A836A529-DAE0-D0AB-2AB6-68AA841D6DF5}"/>
              </a:ext>
            </a:extLst>
          </p:cNvPr>
          <p:cNvSpPr/>
          <p:nvPr/>
        </p:nvSpPr>
        <p:spPr bwMode="auto">
          <a:xfrm>
            <a:off x="1950611" y="3388096"/>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5F4F5270-EC9A-3686-C359-E8F4EBAF4C56}"/>
              </a:ext>
            </a:extLst>
          </p:cNvPr>
          <p:cNvSpPr txBox="1"/>
          <p:nvPr/>
        </p:nvSpPr>
        <p:spPr>
          <a:xfrm>
            <a:off x="1657062" y="4363324"/>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[23, 41, 8, 15, 33] </a:t>
            </a:r>
          </a:p>
          <a:p>
            <a:pPr algn="l"/>
            <a:r>
              <a:rPr lang="en-US" altLang="ja-JP" sz="1800" dirty="0">
                <a:latin typeface="メイリオ" panose="020B0604030504040204" pitchFamily="50" charset="-128"/>
                <a:ea typeface="メイリオ" panose="020B0604030504040204" pitchFamily="50" charset="-128"/>
              </a:rPr>
              <a:t>[8, 15, 23, 33, 41]</a:t>
            </a:r>
          </a:p>
        </p:txBody>
      </p:sp>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42</a:t>
            </a:fld>
            <a:endParaRPr kumimoji="0" lang="en-US" altLang="ja-JP" sz="2800" dirty="0">
              <a:solidFill>
                <a:srgbClr val="000000"/>
              </a:solidFill>
            </a:endParaRPr>
          </a:p>
        </p:txBody>
      </p:sp>
      <p:sp>
        <p:nvSpPr>
          <p:cNvPr id="7171" name="Text Box 3"/>
          <p:cNvSpPr txBox="1">
            <a:spLocks noChangeArrowheads="1"/>
          </p:cNvSpPr>
          <p:nvPr/>
        </p:nvSpPr>
        <p:spPr bwMode="auto">
          <a:xfrm>
            <a:off x="2464844" y="23977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最後のチャレンジ</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数の並び替え</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88714" y="865567"/>
            <a:ext cx="7917086" cy="707886"/>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000" dirty="0">
                <a:latin typeface="メイリオ" panose="020B0604030504040204" pitchFamily="50" charset="-128"/>
                <a:ea typeface="メイリオ" panose="020B0604030504040204" pitchFamily="50" charset="-128"/>
              </a:rPr>
              <a:t>予めリスト</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まで数を入れておきます。この中の数を小さい順番に並び替えてください。</a:t>
            </a:r>
            <a:endParaRPr lang="en-US" altLang="ja-JP" sz="2000" dirty="0">
              <a:latin typeface="メイリオ" panose="020B0604030504040204" pitchFamily="50" charset="-128"/>
              <a:ea typeface="メイリオ" panose="020B0604030504040204" pitchFamily="50" charset="-128"/>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42</a:t>
            </a:fld>
            <a:endParaRPr kumimoji="0" lang="en-US" altLang="ja-JP" sz="2800" dirty="0">
              <a:solidFill>
                <a:srgbClr val="000000"/>
              </a:solidFill>
            </a:endParaRPr>
          </a:p>
        </p:txBody>
      </p:sp>
      <p:sp>
        <p:nvSpPr>
          <p:cNvPr id="34" name="下矢印 33"/>
          <p:cNvSpPr/>
          <p:nvPr/>
        </p:nvSpPr>
        <p:spPr bwMode="auto">
          <a:xfrm>
            <a:off x="5089240" y="606871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2" name="グループ化 1">
            <a:extLst>
              <a:ext uri="{FF2B5EF4-FFF2-40B4-BE49-F238E27FC236}">
                <a16:creationId xmlns:a16="http://schemas.microsoft.com/office/drawing/2014/main" id="{56F74A76-2C86-2A86-DC90-AFBFAE8CC653}"/>
              </a:ext>
            </a:extLst>
          </p:cNvPr>
          <p:cNvGrpSpPr/>
          <p:nvPr/>
        </p:nvGrpSpPr>
        <p:grpSpPr>
          <a:xfrm>
            <a:off x="233791" y="1489483"/>
            <a:ext cx="6726264" cy="1627378"/>
            <a:chOff x="-20664" y="592381"/>
            <a:chExt cx="9545664" cy="2309514"/>
          </a:xfrm>
        </p:grpSpPr>
        <p:pic>
          <p:nvPicPr>
            <p:cNvPr id="8" name="Picture 2" descr="標準男性ピクトグラム 1.0">
              <a:extLst>
                <a:ext uri="{FF2B5EF4-FFF2-40B4-BE49-F238E27FC236}">
                  <a16:creationId xmlns:a16="http://schemas.microsoft.com/office/drawing/2014/main" id="{22DC992F-0298-EE1D-4519-C8BDCE7309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64" y="1040510"/>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4BBEF745-A6B3-5F34-FE6E-E331EF3EB76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608" y="1217126"/>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標準男性ピクトグラム 1.0">
              <a:extLst>
                <a:ext uri="{FF2B5EF4-FFF2-40B4-BE49-F238E27FC236}">
                  <a16:creationId xmlns:a16="http://schemas.microsoft.com/office/drawing/2014/main" id="{B4D4819E-526E-F32C-985B-F7D204B621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706" y="879529"/>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D8F281E5-F844-C8E2-1D98-5872524DD55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4692" y="1465098"/>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標準男性ピクトグラム 1.0">
              <a:extLst>
                <a:ext uri="{FF2B5EF4-FFF2-40B4-BE49-F238E27FC236}">
                  <a16:creationId xmlns:a16="http://schemas.microsoft.com/office/drawing/2014/main" id="{111057D0-B534-BB4E-9D96-50F226243F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424" y="612775"/>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標準男性ピクトグラム 1.0">
              <a:extLst>
                <a:ext uri="{FF2B5EF4-FFF2-40B4-BE49-F238E27FC236}">
                  <a16:creationId xmlns:a16="http://schemas.microsoft.com/office/drawing/2014/main" id="{39B3C030-E5B0-D6A5-3A50-1071E56257F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8536" y="107747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標準男性ピクトグラム 1.0">
              <a:extLst>
                <a:ext uri="{FF2B5EF4-FFF2-40B4-BE49-F238E27FC236}">
                  <a16:creationId xmlns:a16="http://schemas.microsoft.com/office/drawing/2014/main" id="{6D93A732-28A4-612A-9387-EF44E31D70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8548" y="1281301"/>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標準男性ピクトグラム 1.0">
              <a:extLst>
                <a:ext uri="{FF2B5EF4-FFF2-40B4-BE49-F238E27FC236}">
                  <a16:creationId xmlns:a16="http://schemas.microsoft.com/office/drawing/2014/main" id="{0545D562-2C18-7083-FE63-3370C26E7AC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6544" y="85711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標準男性ピクトグラム 1.0">
              <a:extLst>
                <a:ext uri="{FF2B5EF4-FFF2-40B4-BE49-F238E27FC236}">
                  <a16:creationId xmlns:a16="http://schemas.microsoft.com/office/drawing/2014/main" id="{CCB43766-03EE-664E-CAF0-9CCF84B69AB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7184" y="1469462"/>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標準男性ピクトグラム 1.0">
              <a:extLst>
                <a:ext uri="{FF2B5EF4-FFF2-40B4-BE49-F238E27FC236}">
                  <a16:creationId xmlns:a16="http://schemas.microsoft.com/office/drawing/2014/main" id="{907C4C86-28A6-5A81-1731-6BB94F5B04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5880" y="592381"/>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19" name="矢印: 右 18">
              <a:extLst>
                <a:ext uri="{FF2B5EF4-FFF2-40B4-BE49-F238E27FC236}">
                  <a16:creationId xmlns:a16="http://schemas.microsoft.com/office/drawing/2014/main" id="{B8FF03ED-A53B-754B-E6BC-4BA21EC0BBA3}"/>
                </a:ext>
              </a:extLst>
            </p:cNvPr>
            <p:cNvSpPr/>
            <p:nvPr/>
          </p:nvSpPr>
          <p:spPr bwMode="auto">
            <a:xfrm>
              <a:off x="4316056" y="214121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sp>
        <p:nvSpPr>
          <p:cNvPr id="21" name="テキスト ボックス 20">
            <a:extLst>
              <a:ext uri="{FF2B5EF4-FFF2-40B4-BE49-F238E27FC236}">
                <a16:creationId xmlns:a16="http://schemas.microsoft.com/office/drawing/2014/main" id="{2F40025D-A27E-252B-B683-B1B4DDFA77DC}"/>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20</a:t>
            </a:r>
            <a:endParaRPr kumimoji="1" lang="ja-JP" altLang="en-US" sz="2800" dirty="0">
              <a:solidFill>
                <a:schemeClr val="accent2"/>
              </a:solidFill>
            </a:endParaRPr>
          </a:p>
        </p:txBody>
      </p:sp>
      <p:graphicFrame>
        <p:nvGraphicFramePr>
          <p:cNvPr id="22" name="表 11">
            <a:extLst>
              <a:ext uri="{FF2B5EF4-FFF2-40B4-BE49-F238E27FC236}">
                <a16:creationId xmlns:a16="http://schemas.microsoft.com/office/drawing/2014/main" id="{CF50C55D-5702-17E8-3486-6FCBBA1ECFFE}"/>
              </a:ext>
            </a:extLst>
          </p:cNvPr>
          <p:cNvGraphicFramePr>
            <a:graphicFrameLocks noGrp="1"/>
          </p:cNvGraphicFramePr>
          <p:nvPr>
            <p:extLst>
              <p:ext uri="{D42A27DB-BD31-4B8C-83A1-F6EECF244321}">
                <p14:modId xmlns:p14="http://schemas.microsoft.com/office/powerpoint/2010/main" val="4218458614"/>
              </p:ext>
            </p:extLst>
          </p:nvPr>
        </p:nvGraphicFramePr>
        <p:xfrm>
          <a:off x="6518068" y="2078373"/>
          <a:ext cx="2979526" cy="726440"/>
        </p:xfrm>
        <a:graphic>
          <a:graphicData uri="http://schemas.openxmlformats.org/drawingml/2006/table">
            <a:tbl>
              <a:tblPr firstRow="1" bandRow="1">
                <a:tableStyleId>{5C22544A-7EE6-4342-B048-85BDC9FD1C3A}</a:tableStyleId>
              </a:tblPr>
              <a:tblGrid>
                <a:gridCol w="2979526">
                  <a:extLst>
                    <a:ext uri="{9D8B030D-6E8A-4147-A177-3AD203B41FA5}">
                      <a16:colId xmlns:a16="http://schemas.microsoft.com/office/drawing/2014/main" val="1678233615"/>
                    </a:ext>
                  </a:extLst>
                </a:gridCol>
              </a:tblGrid>
              <a:tr h="370840">
                <a:tc>
                  <a:txBody>
                    <a:bodyPr/>
                    <a:lstStyle/>
                    <a:p>
                      <a:pPr>
                        <a:lnSpc>
                          <a:spcPts val="2500"/>
                        </a:lnSpc>
                      </a:pPr>
                      <a:r>
                        <a:rPr kumimoji="1" lang="fi-FI" altLang="ja-JP" sz="2200" b="0" dirty="0">
                          <a:solidFill>
                            <a:srgbClr val="0070C0"/>
                          </a:solidFill>
                        </a:rPr>
                        <a:t>[41, 23, 8, 15, 33]</a:t>
                      </a:r>
                    </a:p>
                    <a:p>
                      <a:pPr>
                        <a:lnSpc>
                          <a:spcPts val="2500"/>
                        </a:lnSpc>
                      </a:pPr>
                      <a:r>
                        <a:rPr kumimoji="1" lang="fi-FI" altLang="ja-JP" sz="2200" b="0" dirty="0">
                          <a:solidFill>
                            <a:srgbClr val="0070C0"/>
                          </a:solidFill>
                        </a:rPr>
                        <a:t>[8, 15, 23, 33, 41]</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
        <p:nvSpPr>
          <p:cNvPr id="23" name="テキスト ボックス 22">
            <a:extLst>
              <a:ext uri="{FF2B5EF4-FFF2-40B4-BE49-F238E27FC236}">
                <a16:creationId xmlns:a16="http://schemas.microsoft.com/office/drawing/2014/main" id="{AD91A651-D41A-E636-0BDA-55D608C25F34}"/>
              </a:ext>
            </a:extLst>
          </p:cNvPr>
          <p:cNvSpPr txBox="1"/>
          <p:nvPr/>
        </p:nvSpPr>
        <p:spPr>
          <a:xfrm>
            <a:off x="5666907" y="3257763"/>
            <a:ext cx="3477094" cy="1138773"/>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初めの</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の内容</a:t>
            </a:r>
            <a:endParaRPr lang="ja-JP" altLang="en-US" sz="2400" dirty="0">
              <a:latin typeface="メイリオ" panose="020B0604030504040204" pitchFamily="50" charset="-128"/>
              <a:ea typeface="メイリオ" panose="020B0604030504040204" pitchFamily="50" charset="-128"/>
            </a:endParaRPr>
          </a:p>
        </p:txBody>
      </p:sp>
      <p:cxnSp>
        <p:nvCxnSpPr>
          <p:cNvPr id="24" name="コネクタ: カギ線 23">
            <a:extLst>
              <a:ext uri="{FF2B5EF4-FFF2-40B4-BE49-F238E27FC236}">
                <a16:creationId xmlns:a16="http://schemas.microsoft.com/office/drawing/2014/main" id="{9689C625-2572-E863-200D-4476537ABC95}"/>
              </a:ext>
            </a:extLst>
          </p:cNvPr>
          <p:cNvCxnSpPr/>
          <p:nvPr/>
        </p:nvCxnSpPr>
        <p:spPr bwMode="auto">
          <a:xfrm rot="10800000" flipV="1">
            <a:off x="4150376" y="3498649"/>
            <a:ext cx="1437412" cy="99635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a:extLst>
              <a:ext uri="{FF2B5EF4-FFF2-40B4-BE49-F238E27FC236}">
                <a16:creationId xmlns:a16="http://schemas.microsoft.com/office/drawing/2014/main" id="{90A02ED1-D9BA-BFAA-763E-562985F83364}"/>
              </a:ext>
            </a:extLst>
          </p:cNvPr>
          <p:cNvSpPr txBox="1"/>
          <p:nvPr/>
        </p:nvSpPr>
        <p:spPr>
          <a:xfrm>
            <a:off x="5587788" y="4565030"/>
            <a:ext cx="3477094" cy="1107996"/>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並べ方が終わった後の</a:t>
            </a:r>
            <a:br>
              <a:rPr lang="ja-JP" altLang="en-US"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の内容</a:t>
            </a:r>
            <a:endParaRPr lang="ja-JP" altLang="en-US" sz="2400" dirty="0">
              <a:latin typeface="メイリオ" panose="020B0604030504040204" pitchFamily="50" charset="-128"/>
              <a:ea typeface="メイリオ" panose="020B0604030504040204" pitchFamily="50" charset="-128"/>
            </a:endParaRPr>
          </a:p>
        </p:txBody>
      </p:sp>
      <p:cxnSp>
        <p:nvCxnSpPr>
          <p:cNvPr id="29" name="コネクタ: カギ線 28">
            <a:extLst>
              <a:ext uri="{FF2B5EF4-FFF2-40B4-BE49-F238E27FC236}">
                <a16:creationId xmlns:a16="http://schemas.microsoft.com/office/drawing/2014/main" id="{17021368-584B-68C1-E9FA-0C30AA84418F}"/>
              </a:ext>
            </a:extLst>
          </p:cNvPr>
          <p:cNvCxnSpPr/>
          <p:nvPr/>
        </p:nvCxnSpPr>
        <p:spPr bwMode="auto">
          <a:xfrm rot="10800000">
            <a:off x="4150377" y="4805240"/>
            <a:ext cx="1437413" cy="632834"/>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000047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60348" y="624639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43</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最後のチャレンジ</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数の並び替え</a:t>
            </a:r>
          </a:p>
        </p:txBody>
      </p:sp>
      <p:sp>
        <p:nvSpPr>
          <p:cNvPr id="114" name="テキスト ボックス 113"/>
          <p:cNvSpPr txBox="1"/>
          <p:nvPr/>
        </p:nvSpPr>
        <p:spPr>
          <a:xfrm>
            <a:off x="304800" y="836041"/>
            <a:ext cx="8839200" cy="1200329"/>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考え方</a:t>
            </a:r>
            <a:r>
              <a:rPr lang="en-US" altLang="ja-JP" sz="2200"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19:</a:t>
            </a:r>
            <a:r>
              <a:rPr lang="ja-JP" altLang="en-US" sz="2400" dirty="0">
                <a:latin typeface="メイリオ" panose="020B0604030504040204" pitchFamily="50" charset="-128"/>
                <a:ea typeface="メイリオ" panose="020B0604030504040204" pitchFamily="50" charset="-128"/>
              </a:rPr>
              <a:t>複雑な二重繰り返しに挑戦」</a:t>
            </a:r>
          </a:p>
          <a:p>
            <a:pPr algn="l"/>
            <a:r>
              <a:rPr kumimoji="1" lang="ja-JP" altLang="en-US" sz="2400" dirty="0">
                <a:latin typeface="メイリオ" panose="020B0604030504040204" pitchFamily="50" charset="-128"/>
                <a:ea typeface="メイリオ" panose="020B0604030504040204" pitchFamily="50" charset="-128"/>
              </a:rPr>
              <a:t>	と「課題</a:t>
            </a:r>
            <a:r>
              <a:rPr kumimoji="1" lang="en-US" altLang="ja-JP" sz="2400" dirty="0">
                <a:latin typeface="メイリオ" panose="020B0604030504040204" pitchFamily="50" charset="-128"/>
                <a:ea typeface="メイリオ" panose="020B0604030504040204" pitchFamily="50" charset="-128"/>
              </a:rPr>
              <a:t>17:</a:t>
            </a:r>
            <a:r>
              <a:rPr lang="ja-JP" altLang="en-US" sz="2400" dirty="0">
                <a:latin typeface="メイリオ" panose="020B0604030504040204" pitchFamily="50" charset="-128"/>
                <a:ea typeface="メイリオ" panose="020B0604030504040204" pitchFamily="50" charset="-128"/>
              </a:rPr>
              <a:t>一番小さい数を配列の先頭に入れ替える」</a:t>
            </a:r>
          </a:p>
          <a:p>
            <a:pPr algn="l"/>
            <a:r>
              <a:rPr lang="ja-JP" altLang="en-US" sz="2400" dirty="0">
                <a:latin typeface="メイリオ" panose="020B0604030504040204" pitchFamily="50" charset="-128"/>
                <a:ea typeface="メイリオ" panose="020B0604030504040204" pitchFamily="50" charset="-128"/>
              </a:rPr>
              <a:t>	を組み合わせてプログラムを作ります。</a:t>
            </a:r>
            <a:endParaRPr lang="en-US" altLang="ja-JP" sz="2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7DBBD51-092F-8F8B-D737-2B1A984ED2D9}"/>
              </a:ext>
            </a:extLst>
          </p:cNvPr>
          <p:cNvSpPr txBox="1"/>
          <p:nvPr/>
        </p:nvSpPr>
        <p:spPr>
          <a:xfrm>
            <a:off x="609600" y="2025476"/>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a:t>
            </a:r>
            <a:r>
              <a:rPr kumimoji="1" lang="en-US" altLang="ja-JP" sz="2400" b="0" dirty="0">
                <a:solidFill>
                  <a:srgbClr val="FF0000"/>
                </a:solidFill>
                <a:latin typeface="メイリオ" panose="020B0604030504040204" pitchFamily="50" charset="-128"/>
                <a:ea typeface="メイリオ" panose="020B0604030504040204" pitchFamily="50" charset="-128"/>
              </a:rPr>
              <a:t>41, 23, 58, 15, 33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41, 58, 23, 33</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D06F4298-0F9B-8FB8-BAB7-B30B3C236F2A}"/>
              </a:ext>
            </a:extLst>
          </p:cNvPr>
          <p:cNvSpPr txBox="1"/>
          <p:nvPr/>
        </p:nvSpPr>
        <p:spPr>
          <a:xfrm>
            <a:off x="3810000" y="2044391"/>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0</a:t>
            </a:r>
            <a:r>
              <a:rPr lang="ja-JP" altLang="en-US" sz="2000" dirty="0">
                <a:latin typeface="メイリオ" panose="020B0604030504040204" pitchFamily="50" charset="-128"/>
                <a:ea typeface="メイリオ" panose="020B0604030504040204" pitchFamily="50" charset="-128"/>
              </a:rPr>
              <a:t>の時</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課題</a:t>
            </a:r>
            <a:r>
              <a:rPr lang="en-US" altLang="ja-JP" sz="2000" dirty="0">
                <a:latin typeface="メイリオ" panose="020B0604030504040204" pitchFamily="50" charset="-128"/>
                <a:ea typeface="メイリオ" panose="020B0604030504040204" pitchFamily="50" charset="-128"/>
              </a:rPr>
              <a:t>17</a:t>
            </a:r>
            <a:r>
              <a:rPr lang="ja-JP" altLang="en-US" sz="2000" dirty="0">
                <a:latin typeface="メイリオ" panose="020B0604030504040204" pitchFamily="50" charset="-128"/>
                <a:ea typeface="メイリオ" panose="020B0604030504040204" pitchFamily="50" charset="-128"/>
              </a:rPr>
              <a:t>と同じ</a:t>
            </a:r>
            <a:r>
              <a:rPr lang="en-US" altLang="ja-JP"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d[0]</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1FA8CB4-379B-D8F6-739E-B4C1C9B5EB1F}"/>
              </a:ext>
            </a:extLst>
          </p:cNvPr>
          <p:cNvSpPr txBox="1"/>
          <p:nvPr/>
        </p:nvSpPr>
        <p:spPr>
          <a:xfrm>
            <a:off x="609600" y="3041139"/>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FF0000"/>
                </a:solidFill>
                <a:latin typeface="メイリオ" panose="020B0604030504040204" pitchFamily="50" charset="-128"/>
                <a:ea typeface="メイリオ" panose="020B0604030504040204" pitchFamily="50" charset="-128"/>
              </a:rPr>
              <a:t>41, 58, 23, 33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58, </a:t>
            </a:r>
            <a:r>
              <a:rPr lang="en-US" altLang="ja-JP" sz="2400" dirty="0">
                <a:latin typeface="メイリオ" panose="020B0604030504040204" pitchFamily="50" charset="-128"/>
                <a:ea typeface="メイリオ" panose="020B0604030504040204" pitchFamily="50" charset="-128"/>
              </a:rPr>
              <a:t>41</a:t>
            </a:r>
            <a:r>
              <a:rPr kumimoji="1" lang="en-US" altLang="ja-JP" sz="2400" b="0" dirty="0">
                <a:latin typeface="メイリオ" panose="020B0604030504040204" pitchFamily="50" charset="-128"/>
                <a:ea typeface="メイリオ" panose="020B0604030504040204" pitchFamily="50" charset="-128"/>
              </a:rPr>
              <a:t>, 33</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4B30D6E-1636-BEEB-C4C5-642E90071E22}"/>
              </a:ext>
            </a:extLst>
          </p:cNvPr>
          <p:cNvSpPr txBox="1"/>
          <p:nvPr/>
        </p:nvSpPr>
        <p:spPr>
          <a:xfrm>
            <a:off x="3810000" y="3060054"/>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1</a:t>
            </a:r>
            <a:r>
              <a:rPr lang="ja-JP" altLang="en-US" sz="2000" dirty="0">
                <a:latin typeface="メイリオ" panose="020B0604030504040204" pitchFamily="50" charset="-128"/>
                <a:ea typeface="メイリオ" panose="020B0604030504040204" pitchFamily="50" charset="-128"/>
              </a:rPr>
              <a:t>の時</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d[1]</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9CC6762-FA14-0410-EA5D-E9C718F960CF}"/>
              </a:ext>
            </a:extLst>
          </p:cNvPr>
          <p:cNvSpPr txBox="1"/>
          <p:nvPr/>
        </p:nvSpPr>
        <p:spPr>
          <a:xfrm>
            <a:off x="605589" y="4100921"/>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FF0000"/>
                </a:solidFill>
                <a:latin typeface="メイリオ" panose="020B0604030504040204" pitchFamily="50" charset="-128"/>
                <a:ea typeface="メイリオ" panose="020B0604030504040204" pitchFamily="50" charset="-128"/>
              </a:rPr>
              <a:t>58, </a:t>
            </a:r>
            <a:r>
              <a:rPr lang="en-US" altLang="ja-JP" sz="2400" dirty="0">
                <a:solidFill>
                  <a:srgbClr val="FF0000"/>
                </a:solidFill>
                <a:latin typeface="メイリオ" panose="020B0604030504040204" pitchFamily="50" charset="-128"/>
                <a:ea typeface="メイリオ" panose="020B0604030504040204" pitchFamily="50" charset="-128"/>
              </a:rPr>
              <a:t>41</a:t>
            </a:r>
            <a:r>
              <a:rPr kumimoji="1" lang="en-US" altLang="ja-JP" sz="2400" b="0" dirty="0">
                <a:solidFill>
                  <a:srgbClr val="FF0000"/>
                </a:solidFill>
                <a:latin typeface="メイリオ" panose="020B0604030504040204" pitchFamily="50" charset="-128"/>
                <a:ea typeface="メイリオ" panose="020B0604030504040204" pitchFamily="50" charset="-128"/>
              </a:rPr>
              <a:t>,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0070C0"/>
                </a:solidFill>
                <a:latin typeface="メイリオ" panose="020B0604030504040204" pitchFamily="50" charset="-128"/>
                <a:ea typeface="メイリオ" panose="020B0604030504040204" pitchFamily="50" charset="-128"/>
              </a:rPr>
              <a:t>33</a:t>
            </a:r>
            <a:r>
              <a:rPr kumimoji="1" lang="en-US" altLang="ja-JP" sz="2400" b="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58</a:t>
            </a:r>
            <a:r>
              <a:rPr kumimoji="1" lang="en-US" altLang="ja-JP" sz="2400" b="0" dirty="0">
                <a:latin typeface="メイリオ" panose="020B0604030504040204" pitchFamily="50" charset="-128"/>
                <a:ea typeface="メイリオ" panose="020B0604030504040204" pitchFamily="50" charset="-128"/>
              </a:rPr>
              <a:t>, 41</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1BAE9D43-22C0-2B5A-3794-473C507B59E2}"/>
              </a:ext>
            </a:extLst>
          </p:cNvPr>
          <p:cNvSpPr txBox="1"/>
          <p:nvPr/>
        </p:nvSpPr>
        <p:spPr>
          <a:xfrm>
            <a:off x="3805989" y="4119836"/>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2</a:t>
            </a:r>
            <a:r>
              <a:rPr lang="ja-JP" altLang="en-US" sz="2000" dirty="0">
                <a:latin typeface="メイリオ" panose="020B0604030504040204" pitchFamily="50" charset="-128"/>
                <a:ea typeface="メイリオ" panose="020B0604030504040204" pitchFamily="50" charset="-128"/>
              </a:rPr>
              <a:t>の時</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d[2]</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12" name="矢印: 下 11">
            <a:extLst>
              <a:ext uri="{FF2B5EF4-FFF2-40B4-BE49-F238E27FC236}">
                <a16:creationId xmlns:a16="http://schemas.microsoft.com/office/drawing/2014/main" id="{74903755-1555-1E5A-C260-AE80AB90AE4C}"/>
              </a:ext>
            </a:extLst>
          </p:cNvPr>
          <p:cNvSpPr/>
          <p:nvPr/>
        </p:nvSpPr>
        <p:spPr bwMode="auto">
          <a:xfrm>
            <a:off x="1905000" y="2712017"/>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矢印: 下 12">
            <a:extLst>
              <a:ext uri="{FF2B5EF4-FFF2-40B4-BE49-F238E27FC236}">
                <a16:creationId xmlns:a16="http://schemas.microsoft.com/office/drawing/2014/main" id="{F8EE18F9-9FCA-4BB6-55B5-4BD838BA6B74}"/>
              </a:ext>
            </a:extLst>
          </p:cNvPr>
          <p:cNvSpPr/>
          <p:nvPr/>
        </p:nvSpPr>
        <p:spPr bwMode="auto">
          <a:xfrm>
            <a:off x="1981200" y="3774962"/>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矢印: 下 13">
            <a:extLst>
              <a:ext uri="{FF2B5EF4-FFF2-40B4-BE49-F238E27FC236}">
                <a16:creationId xmlns:a16="http://schemas.microsoft.com/office/drawing/2014/main" id="{7B6398D8-463A-39AF-CB5D-D10FD9221ABD}"/>
              </a:ext>
            </a:extLst>
          </p:cNvPr>
          <p:cNvSpPr/>
          <p:nvPr/>
        </p:nvSpPr>
        <p:spPr bwMode="auto">
          <a:xfrm>
            <a:off x="2019300" y="5040656"/>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26BEDDDB-82C5-F3DC-BBB4-ADC135F77BA9}"/>
              </a:ext>
            </a:extLst>
          </p:cNvPr>
          <p:cNvSpPr txBox="1"/>
          <p:nvPr/>
        </p:nvSpPr>
        <p:spPr>
          <a:xfrm>
            <a:off x="2383653" y="5493423"/>
            <a:ext cx="4572000" cy="400110"/>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4</a:t>
            </a:r>
            <a:r>
              <a:rPr lang="ja-JP" altLang="en-US" sz="2000" dirty="0">
                <a:latin typeface="メイリオ" panose="020B0604030504040204" pitchFamily="50" charset="-128"/>
                <a:ea typeface="メイリオ" panose="020B0604030504040204" pitchFamily="50" charset="-128"/>
              </a:rPr>
              <a:t>の時まで続ける</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46620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44</a:t>
            </a:fld>
            <a:endParaRPr kumimoji="0" lang="en-US" altLang="ja-JP" sz="2800" dirty="0">
              <a:solidFill>
                <a:srgbClr val="000000"/>
              </a:solidFill>
            </a:endParaRPr>
          </a:p>
        </p:txBody>
      </p:sp>
      <p:grpSp>
        <p:nvGrpSpPr>
          <p:cNvPr id="13" name="グループ化 12"/>
          <p:cNvGrpSpPr/>
          <p:nvPr/>
        </p:nvGrpSpPr>
        <p:grpSpPr>
          <a:xfrm>
            <a:off x="1609739" y="1547026"/>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3352003" y="2295826"/>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22" name="グループ化 21"/>
          <p:cNvGrpSpPr/>
          <p:nvPr/>
        </p:nvGrpSpPr>
        <p:grpSpPr>
          <a:xfrm>
            <a:off x="466739" y="5146788"/>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左矢印 1"/>
          <p:cNvSpPr/>
          <p:nvPr/>
        </p:nvSpPr>
        <p:spPr bwMode="auto">
          <a:xfrm>
            <a:off x="2196423" y="2998902"/>
            <a:ext cx="765989" cy="762000"/>
          </a:xfrm>
          <a:prstGeom prst="lef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sp>
        <p:nvSpPr>
          <p:cNvPr id="28" name="角丸四角形 27"/>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テキスト ボックス 28"/>
          <p:cNvSpPr txBox="1"/>
          <p:nvPr/>
        </p:nvSpPr>
        <p:spPr>
          <a:xfrm>
            <a:off x="1609739" y="5146788"/>
            <a:ext cx="7077061" cy="1138773"/>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今まで使っていた、変数</a:t>
            </a:r>
            <a:r>
              <a:rPr lang="en-US" altLang="ja-JP" sz="2200" dirty="0">
                <a:latin typeface="メイリオ" panose="020B0604030504040204" pitchFamily="50" charset="-128"/>
                <a:ea typeface="メイリオ" panose="020B0604030504040204" pitchFamily="50" charset="-128"/>
              </a:rPr>
              <a:t>i</a:t>
            </a:r>
            <a:r>
              <a:rPr lang="ja-JP" altLang="en-US" sz="2200" dirty="0">
                <a:latin typeface="メイリオ" panose="020B0604030504040204" pitchFamily="50" charset="-128"/>
                <a:ea typeface="メイリオ" panose="020B0604030504040204" pitchFamily="50" charset="-128"/>
              </a:rPr>
              <a:t>を使った繰り返しの中に、さらに繰り返しが入る形式</a:t>
            </a:r>
          </a:p>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の並び替え</a:t>
            </a:r>
            <a:r>
              <a:rPr lang="ja-JP" altLang="en-US" sz="2200" dirty="0">
                <a:latin typeface="メイリオ" panose="020B0604030504040204" pitchFamily="50" charset="-128"/>
                <a:ea typeface="メイリオ" panose="020B0604030504040204" pitchFamily="50" charset="-128"/>
              </a:rPr>
              <a:t>は</a:t>
            </a:r>
            <a:r>
              <a:rPr kumimoji="1" lang="ja-JP" altLang="en-US" sz="2200" dirty="0">
                <a:latin typeface="メイリオ" panose="020B0604030504040204" pitchFamily="50" charset="-128"/>
                <a:ea typeface="メイリオ" panose="020B0604030504040204" pitchFamily="50" charset="-128"/>
              </a:rPr>
              <a:t>、これが基本的な構造になります</a:t>
            </a:r>
            <a:r>
              <a:rPr kumimoji="1" lang="ja-JP" altLang="en-US" sz="2400" dirty="0">
                <a:latin typeface="メイリオ" panose="020B0604030504040204" pitchFamily="50" charset="-128"/>
                <a:ea typeface="メイリオ" panose="020B0604030504040204" pitchFamily="50" charset="-128"/>
              </a:rPr>
              <a:t>。</a:t>
            </a:r>
          </a:p>
        </p:txBody>
      </p:sp>
      <p:sp>
        <p:nvSpPr>
          <p:cNvPr id="21" name="フローチャート: 処理 20">
            <a:extLst>
              <a:ext uri="{FF2B5EF4-FFF2-40B4-BE49-F238E27FC236}">
                <a16:creationId xmlns:a16="http://schemas.microsoft.com/office/drawing/2014/main" id="{A9CEA441-23A4-F527-3A6F-9B7987A2765A}"/>
              </a:ext>
            </a:extLst>
          </p:cNvPr>
          <p:cNvSpPr/>
          <p:nvPr/>
        </p:nvSpPr>
        <p:spPr bwMode="auto">
          <a:xfrm>
            <a:off x="4337069" y="3319809"/>
            <a:ext cx="1709288" cy="731804"/>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小さい数を</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入れ替える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C3FD0B4-5202-880C-AF62-13CC1AA065BC}"/>
              </a:ext>
            </a:extLst>
          </p:cNvPr>
          <p:cNvSpPr txBox="1"/>
          <p:nvPr/>
        </p:nvSpPr>
        <p:spPr>
          <a:xfrm>
            <a:off x="676412" y="920624"/>
            <a:ext cx="2995591"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基本的な構造</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B6F96394-3CC7-7448-B39C-A0E5213D9311}"/>
              </a:ext>
            </a:extLst>
          </p:cNvPr>
          <p:cNvSpPr txBox="1"/>
          <p:nvPr/>
        </p:nvSpPr>
        <p:spPr>
          <a:xfrm>
            <a:off x="6387738" y="3303176"/>
            <a:ext cx="2637285" cy="954107"/>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17</a:t>
            </a:r>
            <a:r>
              <a:rPr kumimoji="1" lang="ja-JP" altLang="en-US" sz="2800" dirty="0">
                <a:latin typeface="メイリオ" panose="020B0604030504040204" pitchFamily="50" charset="-128"/>
                <a:ea typeface="メイリオ" panose="020B0604030504040204" pitchFamily="50" charset="-128"/>
              </a:rPr>
              <a:t>を</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参考に</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655711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 name="グループ化 7167">
            <a:extLst>
              <a:ext uri="{FF2B5EF4-FFF2-40B4-BE49-F238E27FC236}">
                <a16:creationId xmlns:a16="http://schemas.microsoft.com/office/drawing/2014/main" id="{F86B9E1A-0A35-1948-34E2-6D4A2635FD26}"/>
              </a:ext>
            </a:extLst>
          </p:cNvPr>
          <p:cNvGrpSpPr/>
          <p:nvPr/>
        </p:nvGrpSpPr>
        <p:grpSpPr>
          <a:xfrm>
            <a:off x="1632530" y="4671645"/>
            <a:ext cx="990600" cy="906287"/>
            <a:chOff x="1265136" y="3857730"/>
            <a:chExt cx="990600" cy="1036958"/>
          </a:xfrm>
        </p:grpSpPr>
        <p:sp>
          <p:nvSpPr>
            <p:cNvPr id="7169" name="メモ 15">
              <a:extLst>
                <a:ext uri="{FF2B5EF4-FFF2-40B4-BE49-F238E27FC236}">
                  <a16:creationId xmlns:a16="http://schemas.microsoft.com/office/drawing/2014/main" id="{7F43E3ED-40A5-80EF-FC82-3853051C52E7}"/>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2" name="テキスト ボックス 7171">
              <a:extLst>
                <a:ext uri="{FF2B5EF4-FFF2-40B4-BE49-F238E27FC236}">
                  <a16:creationId xmlns:a16="http://schemas.microsoft.com/office/drawing/2014/main" id="{29E21AD9-8866-AE5B-5E00-27746EDB52C7}"/>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08</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25" name="グループ化 24">
            <a:extLst>
              <a:ext uri="{FF2B5EF4-FFF2-40B4-BE49-F238E27FC236}">
                <a16:creationId xmlns:a16="http://schemas.microsoft.com/office/drawing/2014/main" id="{5E544EF6-8945-036E-1212-6BDE58FED42E}"/>
              </a:ext>
            </a:extLst>
          </p:cNvPr>
          <p:cNvGrpSpPr/>
          <p:nvPr/>
        </p:nvGrpSpPr>
        <p:grpSpPr>
          <a:xfrm>
            <a:off x="3242510" y="4512826"/>
            <a:ext cx="990600" cy="890653"/>
            <a:chOff x="1295400" y="3857730"/>
            <a:chExt cx="990600" cy="1019070"/>
          </a:xfrm>
        </p:grpSpPr>
        <p:sp>
          <p:nvSpPr>
            <p:cNvPr id="26" name="メモ 15">
              <a:extLst>
                <a:ext uri="{FF2B5EF4-FFF2-40B4-BE49-F238E27FC236}">
                  <a16:creationId xmlns:a16="http://schemas.microsoft.com/office/drawing/2014/main" id="{48A3A545-A421-CE78-47EA-6D9E8341B33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F2F65B1A-15B2-53F8-11BA-157DEAEC3A95}"/>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06</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7171" name="Text Box 3"/>
          <p:cNvSpPr txBox="1">
            <a:spLocks noChangeArrowheads="1"/>
          </p:cNvSpPr>
          <p:nvPr/>
        </p:nvSpPr>
        <p:spPr bwMode="auto">
          <a:xfrm>
            <a:off x="2743200" y="300581"/>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発展課題</a:t>
            </a:r>
            <a:r>
              <a:rPr lang="en-US" altLang="ja-JP" sz="2800" dirty="0">
                <a:solidFill>
                  <a:srgbClr val="FF0000"/>
                </a:solidFill>
                <a:latin typeface="メイリオ" panose="020B0604030504040204" pitchFamily="50" charset="-128"/>
                <a:ea typeface="メイリオ" panose="020B0604030504040204" pitchFamily="50" charset="-128"/>
              </a:rPr>
              <a:t>1: </a:t>
            </a:r>
            <a:r>
              <a:rPr lang="en-US" altLang="ja-JP" sz="2800" dirty="0" err="1">
                <a:latin typeface="メイリオ" panose="020B0604030504040204" pitchFamily="50" charset="-128"/>
                <a:ea typeface="メイリオ" panose="020B0604030504040204" pitchFamily="50" charset="-128"/>
              </a:rPr>
              <a:t>FizzBuss</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20842" y="1066800"/>
            <a:ext cx="3962401" cy="270843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000" dirty="0">
                <a:latin typeface="メイリオ" panose="020B0604030504040204" pitchFamily="50" charset="-128"/>
                <a:ea typeface="メイリオ" panose="020B0604030504040204" pitchFamily="50" charset="-128"/>
              </a:rPr>
              <a:t>Fizz Buzz</a:t>
            </a:r>
            <a:r>
              <a:rPr lang="ja-JP" altLang="en-US" sz="2000" dirty="0">
                <a:latin typeface="メイリオ" panose="020B0604030504040204" pitchFamily="50" charset="-128"/>
                <a:ea typeface="メイリオ" panose="020B0604030504040204" pitchFamily="50" charset="-128"/>
              </a:rPr>
              <a:t>という遊びのプログラムを作ってみましょう。</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例えば、</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から</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30</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までの数を表示しますが。</a:t>
            </a:r>
          </a:p>
          <a:p>
            <a:pPr algn="l" eaLnBrk="1" hangingPunct="1">
              <a:spcBef>
                <a:spcPct val="50000"/>
              </a:spcBef>
              <a:buFontTx/>
              <a:buNone/>
            </a:pP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”Fizz”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の場合の時は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”Buzz”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”Fizz Buzz”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それ以外は数字を言います。</a:t>
            </a:r>
          </a:p>
        </p:txBody>
      </p:sp>
      <p:sp>
        <p:nvSpPr>
          <p:cNvPr id="9" name="スライド番号プレースホルダー 3"/>
          <p:cNvSpPr txBox="1">
            <a:spLocks/>
          </p:cNvSpPr>
          <p:nvPr/>
        </p:nvSpPr>
        <p:spPr bwMode="auto">
          <a:xfrm>
            <a:off x="6761627" y="63817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45</a:t>
            </a:fld>
            <a:endParaRPr kumimoji="0" lang="en-US" altLang="ja-JP" sz="2800" dirty="0">
              <a:solidFill>
                <a:srgbClr val="000000"/>
              </a:solidFill>
            </a:endParaRPr>
          </a:p>
        </p:txBody>
      </p:sp>
      <p:sp>
        <p:nvSpPr>
          <p:cNvPr id="2" name="テキスト ボックス 1">
            <a:extLst>
              <a:ext uri="{FF2B5EF4-FFF2-40B4-BE49-F238E27FC236}">
                <a16:creationId xmlns:a16="http://schemas.microsoft.com/office/drawing/2014/main" id="{AB7D8D71-D96E-42C6-1668-C2DE4ADFCF5E}"/>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21</a:t>
            </a:r>
            <a:endParaRPr kumimoji="1" lang="ja-JP" altLang="en-US" sz="2800" dirty="0">
              <a:solidFill>
                <a:schemeClr val="accent2"/>
              </a:solidFill>
            </a:endParaRPr>
          </a:p>
        </p:txBody>
      </p:sp>
      <p:sp>
        <p:nvSpPr>
          <p:cNvPr id="4" name="テキスト ボックス 3">
            <a:extLst>
              <a:ext uri="{FF2B5EF4-FFF2-40B4-BE49-F238E27FC236}">
                <a16:creationId xmlns:a16="http://schemas.microsoft.com/office/drawing/2014/main" id="{A0407ED8-B8FE-08D7-B671-AC0168D30C97}"/>
              </a:ext>
            </a:extLst>
          </p:cNvPr>
          <p:cNvSpPr txBox="1"/>
          <p:nvPr/>
        </p:nvSpPr>
        <p:spPr>
          <a:xfrm>
            <a:off x="4648322" y="1030438"/>
            <a:ext cx="1596189" cy="4708981"/>
          </a:xfrm>
          <a:prstGeom prst="rect">
            <a:avLst/>
          </a:prstGeom>
          <a:noFill/>
          <a:ln>
            <a:solidFill>
              <a:schemeClr val="tx1"/>
            </a:solidFill>
          </a:ln>
        </p:spPr>
        <p:txBody>
          <a:bodyPr wrap="square">
            <a:spAutoFit/>
          </a:bodyPr>
          <a:lstStyle/>
          <a:p>
            <a:pPr algn="l"/>
            <a:r>
              <a:rPr lang="en-US" altLang="ja-JP" sz="2000" dirty="0">
                <a:latin typeface="メイリオ" panose="020B0604030504040204" pitchFamily="50" charset="-128"/>
                <a:ea typeface="メイリオ" panose="020B0604030504040204" pitchFamily="50" charset="-128"/>
              </a:rPr>
              <a:t>1</a:t>
            </a:r>
          </a:p>
          <a:p>
            <a:pPr algn="l"/>
            <a:r>
              <a:rPr lang="en-US" altLang="ja-JP" sz="2000" dirty="0">
                <a:latin typeface="メイリオ" panose="020B0604030504040204" pitchFamily="50" charset="-128"/>
                <a:ea typeface="メイリオ" panose="020B0604030504040204" pitchFamily="50" charset="-128"/>
              </a:rPr>
              <a:t>2</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4</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7</a:t>
            </a:r>
          </a:p>
          <a:p>
            <a:pPr algn="l"/>
            <a:r>
              <a:rPr lang="en-US" altLang="ja-JP" sz="2000" dirty="0">
                <a:latin typeface="メイリオ" panose="020B0604030504040204" pitchFamily="50" charset="-128"/>
                <a:ea typeface="メイリオ" panose="020B0604030504040204" pitchFamily="50" charset="-128"/>
              </a:rPr>
              <a:t>8</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11</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13</a:t>
            </a:r>
          </a:p>
          <a:p>
            <a:pPr algn="l"/>
            <a:r>
              <a:rPr lang="en-US" altLang="ja-JP" sz="2000" dirty="0">
                <a:latin typeface="メイリオ" panose="020B0604030504040204" pitchFamily="50" charset="-128"/>
                <a:ea typeface="メイリオ" panose="020B0604030504040204" pitchFamily="50" charset="-128"/>
              </a:rPr>
              <a:t>14</a:t>
            </a:r>
          </a:p>
          <a:p>
            <a:pPr algn="l"/>
            <a:r>
              <a:rPr lang="en-US" altLang="ja-JP" sz="2000" dirty="0" err="1">
                <a:latin typeface="メイリオ" panose="020B0604030504040204" pitchFamily="50" charset="-128"/>
                <a:ea typeface="メイリオ" panose="020B0604030504040204" pitchFamily="50" charset="-128"/>
              </a:rPr>
              <a:t>FizzBuzz</a:t>
            </a:r>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A92E5089-5BE3-A0BA-0AC4-2D76E93B326D}"/>
              </a:ext>
            </a:extLst>
          </p:cNvPr>
          <p:cNvSpPr txBox="1"/>
          <p:nvPr/>
        </p:nvSpPr>
        <p:spPr>
          <a:xfrm>
            <a:off x="7030332" y="1661117"/>
            <a:ext cx="1596189" cy="4708981"/>
          </a:xfrm>
          <a:prstGeom prst="rect">
            <a:avLst/>
          </a:prstGeom>
          <a:noFill/>
          <a:ln>
            <a:solidFill>
              <a:schemeClr val="tx1"/>
            </a:solidFill>
          </a:ln>
        </p:spPr>
        <p:txBody>
          <a:bodyPr wrap="square">
            <a:spAutoFit/>
          </a:bodyPr>
          <a:lstStyle/>
          <a:p>
            <a:pPr algn="l"/>
            <a:r>
              <a:rPr lang="en-US" altLang="ja-JP" sz="2000" dirty="0">
                <a:latin typeface="メイリオ" panose="020B0604030504040204" pitchFamily="50" charset="-128"/>
                <a:ea typeface="メイリオ" panose="020B0604030504040204" pitchFamily="50" charset="-128"/>
              </a:rPr>
              <a:t>16</a:t>
            </a:r>
          </a:p>
          <a:p>
            <a:pPr algn="l"/>
            <a:r>
              <a:rPr lang="en-US" altLang="ja-JP" sz="2000" dirty="0">
                <a:latin typeface="メイリオ" panose="020B0604030504040204" pitchFamily="50" charset="-128"/>
                <a:ea typeface="メイリオ" panose="020B0604030504040204" pitchFamily="50" charset="-128"/>
              </a:rPr>
              <a:t>17</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19</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22</a:t>
            </a:r>
          </a:p>
          <a:p>
            <a:pPr algn="l"/>
            <a:r>
              <a:rPr lang="en-US" altLang="ja-JP" sz="2000" dirty="0">
                <a:latin typeface="メイリオ" panose="020B0604030504040204" pitchFamily="50" charset="-128"/>
                <a:ea typeface="メイリオ" panose="020B0604030504040204" pitchFamily="50" charset="-128"/>
              </a:rPr>
              <a:t>23</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26</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28</a:t>
            </a:r>
          </a:p>
          <a:p>
            <a:pPr algn="l"/>
            <a:r>
              <a:rPr lang="en-US" altLang="ja-JP" sz="2000" dirty="0">
                <a:latin typeface="メイリオ" panose="020B0604030504040204" pitchFamily="50" charset="-128"/>
                <a:ea typeface="メイリオ" panose="020B0604030504040204" pitchFamily="50" charset="-128"/>
              </a:rPr>
              <a:t>29</a:t>
            </a:r>
          </a:p>
          <a:p>
            <a:pPr algn="l"/>
            <a:r>
              <a:rPr lang="en-US" altLang="ja-JP" sz="2000" dirty="0" err="1">
                <a:latin typeface="メイリオ" panose="020B0604030504040204" pitchFamily="50" charset="-128"/>
                <a:ea typeface="メイリオ" panose="020B0604030504040204" pitchFamily="50" charset="-128"/>
              </a:rPr>
              <a:t>FizzBuzz</a:t>
            </a:r>
            <a:endParaRPr lang="en-US" altLang="ja-JP" sz="2000" dirty="0">
              <a:latin typeface="メイリオ" panose="020B0604030504040204" pitchFamily="50" charset="-128"/>
              <a:ea typeface="メイリオ" panose="020B0604030504040204" pitchFamily="50" charset="-128"/>
            </a:endParaRPr>
          </a:p>
        </p:txBody>
      </p:sp>
      <p:cxnSp>
        <p:nvCxnSpPr>
          <p:cNvPr id="11" name="コネクタ: カギ線 10">
            <a:extLst>
              <a:ext uri="{FF2B5EF4-FFF2-40B4-BE49-F238E27FC236}">
                <a16:creationId xmlns:a16="http://schemas.microsoft.com/office/drawing/2014/main" id="{8DF6D545-665C-BBE9-B839-E77879417AEF}"/>
              </a:ext>
            </a:extLst>
          </p:cNvPr>
          <p:cNvCxnSpPr/>
          <p:nvPr/>
        </p:nvCxnSpPr>
        <p:spPr bwMode="auto">
          <a:xfrm rot="5400000" flipH="1" flipV="1">
            <a:off x="4928046" y="3286273"/>
            <a:ext cx="4078303" cy="827990"/>
          </a:xfrm>
          <a:prstGeom prst="bentConnector3">
            <a:avLst>
              <a:gd name="adj1" fmla="val 11136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コネクタ 20">
            <a:extLst>
              <a:ext uri="{FF2B5EF4-FFF2-40B4-BE49-F238E27FC236}">
                <a16:creationId xmlns:a16="http://schemas.microsoft.com/office/drawing/2014/main" id="{E64C671F-A4B0-E5B0-1163-3123880C4EAC}"/>
              </a:ext>
            </a:extLst>
          </p:cNvPr>
          <p:cNvCxnSpPr/>
          <p:nvPr/>
        </p:nvCxnSpPr>
        <p:spPr bwMode="auto">
          <a:xfrm>
            <a:off x="6244511" y="5739419"/>
            <a:ext cx="308689"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グループ化 21">
            <a:extLst>
              <a:ext uri="{FF2B5EF4-FFF2-40B4-BE49-F238E27FC236}">
                <a16:creationId xmlns:a16="http://schemas.microsoft.com/office/drawing/2014/main" id="{2E9CDD89-EA1F-2068-C753-DFF4AE3CDF97}"/>
              </a:ext>
            </a:extLst>
          </p:cNvPr>
          <p:cNvGrpSpPr/>
          <p:nvPr/>
        </p:nvGrpSpPr>
        <p:grpSpPr>
          <a:xfrm>
            <a:off x="2627451" y="4293791"/>
            <a:ext cx="990600" cy="906287"/>
            <a:chOff x="1265136" y="3857730"/>
            <a:chExt cx="990600" cy="1036958"/>
          </a:xfrm>
        </p:grpSpPr>
        <p:sp>
          <p:nvSpPr>
            <p:cNvPr id="23" name="メモ 15">
              <a:extLst>
                <a:ext uri="{FF2B5EF4-FFF2-40B4-BE49-F238E27FC236}">
                  <a16:creationId xmlns:a16="http://schemas.microsoft.com/office/drawing/2014/main" id="{AB022F57-2799-4875-D6FF-C782305E7D11}"/>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C4F87626-A4DD-7FB8-65A4-9C9FAF7376B0}"/>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05</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28" name="グループ化 27">
            <a:extLst>
              <a:ext uri="{FF2B5EF4-FFF2-40B4-BE49-F238E27FC236}">
                <a16:creationId xmlns:a16="http://schemas.microsoft.com/office/drawing/2014/main" id="{B9B588D9-A246-C7F5-356D-DD36E840BEF3}"/>
              </a:ext>
            </a:extLst>
          </p:cNvPr>
          <p:cNvGrpSpPr/>
          <p:nvPr/>
        </p:nvGrpSpPr>
        <p:grpSpPr>
          <a:xfrm>
            <a:off x="1514034" y="4004685"/>
            <a:ext cx="990600" cy="906287"/>
            <a:chOff x="1265136" y="3857730"/>
            <a:chExt cx="990600" cy="1036958"/>
          </a:xfrm>
        </p:grpSpPr>
        <p:sp>
          <p:nvSpPr>
            <p:cNvPr id="29" name="メモ 15">
              <a:extLst>
                <a:ext uri="{FF2B5EF4-FFF2-40B4-BE49-F238E27FC236}">
                  <a16:creationId xmlns:a16="http://schemas.microsoft.com/office/drawing/2014/main" id="{4ADF73EB-36E7-A167-5D8D-623C75190B0A}"/>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テキスト ボックス 29">
              <a:extLst>
                <a:ext uri="{FF2B5EF4-FFF2-40B4-BE49-F238E27FC236}">
                  <a16:creationId xmlns:a16="http://schemas.microsoft.com/office/drawing/2014/main" id="{42656F35-64BD-D251-06CF-4A977A589261}"/>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07</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0568AA72-6DAB-7A55-4A92-726417EDDBBE}"/>
              </a:ext>
            </a:extLst>
          </p:cNvPr>
          <p:cNvSpPr txBox="1"/>
          <p:nvPr/>
        </p:nvSpPr>
        <p:spPr>
          <a:xfrm>
            <a:off x="97178" y="4047731"/>
            <a:ext cx="1294720" cy="523220"/>
          </a:xfrm>
          <a:prstGeom prst="rect">
            <a:avLst/>
          </a:prstGeom>
          <a:noFill/>
          <a:ln w="28575">
            <a:solidFill>
              <a:srgbClr val="FF0000"/>
            </a:solidFill>
          </a:ln>
        </p:spPr>
        <p:txBody>
          <a:bodyPr wrap="square" rtlCol="0">
            <a:spAutoFit/>
          </a:bodyPr>
          <a:lstStyle/>
          <a:p>
            <a:r>
              <a:rPr kumimoji="1" lang="ja-JP" altLang="en-US" sz="2800" dirty="0">
                <a:solidFill>
                  <a:srgbClr val="FF0000"/>
                </a:solidFill>
              </a:rPr>
              <a:t>ヒント</a:t>
            </a:r>
          </a:p>
        </p:txBody>
      </p:sp>
      <p:sp>
        <p:nvSpPr>
          <p:cNvPr id="7173" name="テキスト ボックス 7172">
            <a:extLst>
              <a:ext uri="{FF2B5EF4-FFF2-40B4-BE49-F238E27FC236}">
                <a16:creationId xmlns:a16="http://schemas.microsoft.com/office/drawing/2014/main" id="{9F65F897-9849-C88D-EAA8-DD7497F9A118}"/>
              </a:ext>
            </a:extLst>
          </p:cNvPr>
          <p:cNvSpPr txBox="1"/>
          <p:nvPr/>
        </p:nvSpPr>
        <p:spPr>
          <a:xfrm>
            <a:off x="704881" y="5703001"/>
            <a:ext cx="3354985" cy="954107"/>
          </a:xfrm>
          <a:prstGeom prst="rect">
            <a:avLst/>
          </a:prstGeom>
          <a:noFill/>
        </p:spPr>
        <p:txBody>
          <a:bodyPr wrap="square" rtlCol="0">
            <a:spAutoFit/>
          </a:bodyPr>
          <a:lstStyle/>
          <a:p>
            <a:pPr algn="l"/>
            <a:r>
              <a:rPr lang="en-US" altLang="ja-JP" sz="2800" dirty="0" err="1">
                <a:latin typeface="メイリオ" panose="020B0604030504040204" pitchFamily="50" charset="-128"/>
                <a:ea typeface="メイリオ" panose="020B0604030504040204" pitchFamily="50" charset="-128"/>
              </a:rPr>
              <a:t>i</a:t>
            </a:r>
            <a:r>
              <a:rPr lang="en-US" altLang="ja-JP" sz="2800" dirty="0">
                <a:latin typeface="メイリオ" panose="020B0604030504040204" pitchFamily="50" charset="-128"/>
                <a:ea typeface="メイリオ" panose="020B0604030504040204" pitchFamily="50" charset="-128"/>
              </a:rPr>
              <a:t> % 3</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余りを計算します。</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556190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46</a:t>
            </a:fld>
            <a:endParaRPr kumimoji="0" lang="en-US" altLang="ja-JP" sz="2800" dirty="0">
              <a:solidFill>
                <a:srgbClr val="000000"/>
              </a:solidFill>
            </a:endParaRPr>
          </a:p>
        </p:txBody>
      </p:sp>
      <p:sp>
        <p:nvSpPr>
          <p:cNvPr id="7171" name="Text Box 3"/>
          <p:cNvSpPr txBox="1">
            <a:spLocks noChangeArrowheads="1"/>
          </p:cNvSpPr>
          <p:nvPr/>
        </p:nvSpPr>
        <p:spPr bwMode="auto">
          <a:xfrm>
            <a:off x="2667000" y="422603"/>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発展課題</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バブルソート</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457200" y="1066800"/>
            <a:ext cx="6629400" cy="323165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今回作成したプログラムは</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選択ソート</a:t>
            </a:r>
            <a:r>
              <a:rPr lang="ja-JP" altLang="en-US" sz="2400" dirty="0">
                <a:latin typeface="メイリオ" panose="020B0604030504040204" pitchFamily="50" charset="-128"/>
                <a:ea typeface="メイリオ" panose="020B0604030504040204" pitchFamily="50" charset="-128"/>
              </a:rPr>
              <a:t>という方法を使ったもので、データを並び替える方法はいろいろあります。</a:t>
            </a:r>
          </a:p>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次の並び替え方法の考え方やプログラムを</a:t>
            </a:r>
            <a:r>
              <a:rPr lang="en-US" altLang="ja-JP" sz="2400" dirty="0">
                <a:latin typeface="メイリオ" panose="020B0604030504040204" pitchFamily="50" charset="-128"/>
                <a:ea typeface="メイリオ" panose="020B0604030504040204" pitchFamily="50" charset="-128"/>
              </a:rPr>
              <a:t>Web</a:t>
            </a:r>
            <a:r>
              <a:rPr lang="ja-JP" altLang="en-US" sz="2400" dirty="0">
                <a:latin typeface="メイリオ" panose="020B0604030504040204" pitchFamily="50" charset="-128"/>
                <a:ea typeface="メイリオ" panose="020B0604030504040204" pitchFamily="50" charset="-128"/>
              </a:rPr>
              <a:t>で調べて作成してください。</a:t>
            </a:r>
          </a:p>
          <a:p>
            <a:pPr algn="l" eaLnBrk="1" hangingPunct="1">
              <a:spcBef>
                <a:spcPct val="50000"/>
              </a:spcBef>
              <a:buFontTx/>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spcBef>
                <a:spcPct val="50000"/>
              </a:spcBef>
              <a:buFontTx/>
              <a:buNone/>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バブルソート</a:t>
            </a: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46</a:t>
            </a:fld>
            <a:endParaRPr kumimoji="0" lang="en-US" altLang="ja-JP" sz="2800" dirty="0">
              <a:solidFill>
                <a:srgbClr val="000000"/>
              </a:solidFill>
            </a:endParaRPr>
          </a:p>
        </p:txBody>
      </p:sp>
      <p:sp>
        <p:nvSpPr>
          <p:cNvPr id="2" name="テキスト ボックス 1">
            <a:extLst>
              <a:ext uri="{FF2B5EF4-FFF2-40B4-BE49-F238E27FC236}">
                <a16:creationId xmlns:a16="http://schemas.microsoft.com/office/drawing/2014/main" id="{D48BFE77-CE8D-92FF-446C-AD2D92DF9599}"/>
              </a:ext>
            </a:extLst>
          </p:cNvPr>
          <p:cNvSpPr txBox="1"/>
          <p:nvPr/>
        </p:nvSpPr>
        <p:spPr>
          <a:xfrm>
            <a:off x="609600" y="266162"/>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22</a:t>
            </a:r>
            <a:endParaRPr kumimoji="1" lang="ja-JP" altLang="en-US" sz="2800" dirty="0">
              <a:solidFill>
                <a:schemeClr val="accent2"/>
              </a:solidFill>
            </a:endParaRPr>
          </a:p>
        </p:txBody>
      </p:sp>
    </p:spTree>
    <p:extLst>
      <p:ext uri="{BB962C8B-B14F-4D97-AF65-F5344CB8AC3E}">
        <p14:creationId xmlns:p14="http://schemas.microsoft.com/office/powerpoint/2010/main" val="163920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858000" y="633502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a:t>
            </a:fld>
            <a:endParaRPr kumimoji="0" lang="en-US" altLang="ja-JP" sz="2800" dirty="0">
              <a:solidFill>
                <a:srgbClr val="000000"/>
              </a:solidFill>
            </a:endParaRPr>
          </a:p>
        </p:txBody>
      </p:sp>
      <p:sp>
        <p:nvSpPr>
          <p:cNvPr id="7171" name="Text Box 3"/>
          <p:cNvSpPr txBox="1">
            <a:spLocks noChangeArrowheads="1"/>
          </p:cNvSpPr>
          <p:nvPr/>
        </p:nvSpPr>
        <p:spPr bwMode="auto">
          <a:xfrm>
            <a:off x="2286000" y="264917"/>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3</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合格判断</a:t>
            </a:r>
            <a:endParaRPr lang="ja-JP" altLang="en-US" sz="1800" dirty="0">
              <a:solidFill>
                <a:srgbClr val="000000"/>
              </a:solidFill>
            </a:endParaRPr>
          </a:p>
        </p:txBody>
      </p:sp>
      <p:sp>
        <p:nvSpPr>
          <p:cNvPr id="9" name="テキスト ボックス 8"/>
          <p:cNvSpPr txBox="1"/>
          <p:nvPr/>
        </p:nvSpPr>
        <p:spPr>
          <a:xfrm>
            <a:off x="4419600" y="4607750"/>
            <a:ext cx="4114800" cy="1015663"/>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変数</a:t>
            </a:r>
            <a:r>
              <a:rPr kumimoji="1" lang="en-US" altLang="ja-JP" sz="2000" dirty="0">
                <a:latin typeface="メイリオ" panose="020B0604030504040204" pitchFamily="50" charset="-128"/>
                <a:ea typeface="メイリオ" panose="020B0604030504040204" pitchFamily="50" charset="-128"/>
              </a:rPr>
              <a:t>a</a:t>
            </a:r>
            <a:r>
              <a:rPr kumimoji="1" lang="ja-JP" altLang="en-US" sz="2000" dirty="0">
                <a:latin typeface="メイリオ" panose="020B0604030504040204" pitchFamily="50" charset="-128"/>
                <a:ea typeface="メイリオ" panose="020B0604030504040204" pitchFamily="50" charset="-128"/>
              </a:rPr>
              <a:t>に数値を入力して、</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より大きければ</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は入らない</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err="1">
                <a:solidFill>
                  <a:srgbClr val="FF0000"/>
                </a:solidFill>
                <a:latin typeface="メイリオ" panose="020B0604030504040204" pitchFamily="50" charset="-128"/>
                <a:ea typeface="メイリオ" panose="020B0604030504040204" pitchFamily="50" charset="-128"/>
              </a:rPr>
              <a:t>Goukaku</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合格</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と表示する。</a:t>
            </a:r>
          </a:p>
        </p:txBody>
      </p:sp>
      <p:sp>
        <p:nvSpPr>
          <p:cNvPr id="17" name="四角形吹き出し 16"/>
          <p:cNvSpPr/>
          <p:nvPr/>
        </p:nvSpPr>
        <p:spPr bwMode="auto">
          <a:xfrm>
            <a:off x="914400" y="411047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0" name="下矢印 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D32CCAC7-D0EF-C99A-47AD-3E4F7F113D6A}"/>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6</a:t>
            </a:r>
            <a:endParaRPr kumimoji="1" lang="ja-JP" altLang="en-US" sz="2800" dirty="0">
              <a:solidFill>
                <a:schemeClr val="accent2"/>
              </a:solidFill>
            </a:endParaRPr>
          </a:p>
        </p:txBody>
      </p:sp>
      <p:sp>
        <p:nvSpPr>
          <p:cNvPr id="4" name="テキスト ボックス 3">
            <a:extLst>
              <a:ext uri="{FF2B5EF4-FFF2-40B4-BE49-F238E27FC236}">
                <a16:creationId xmlns:a16="http://schemas.microsoft.com/office/drawing/2014/main" id="{86FF386C-0B04-F75A-6D8F-294354D8A147}"/>
              </a:ext>
            </a:extLst>
          </p:cNvPr>
          <p:cNvSpPr txBox="1"/>
          <p:nvPr/>
        </p:nvSpPr>
        <p:spPr>
          <a:xfrm>
            <a:off x="457200" y="1561436"/>
            <a:ext cx="3429000" cy="2092881"/>
          </a:xfrm>
          <a:prstGeom prst="rect">
            <a:avLst/>
          </a:prstGeom>
          <a:noFill/>
          <a:ln>
            <a:solidFill>
              <a:schemeClr val="tx1"/>
            </a:solidFill>
          </a:ln>
        </p:spPr>
        <p:txBody>
          <a:bodyPr wrap="square" rtlCol="0">
            <a:spAutoFit/>
          </a:bodyPr>
          <a:lstStyle/>
          <a:p>
            <a:pPr algn="l"/>
            <a:r>
              <a:rPr kumimoji="1" lang="en-US" altLang="ja-JP" sz="2800" dirty="0"/>
              <a:t>print("</a:t>
            </a:r>
            <a:r>
              <a:rPr kumimoji="1" lang="en-US" altLang="ja-JP" sz="2800" dirty="0" err="1"/>
              <a:t>Tokuten</a:t>
            </a:r>
            <a:r>
              <a:rPr kumimoji="1" lang="en-US" altLang="ja-JP" sz="2800" dirty="0"/>
              <a:t>?")</a:t>
            </a:r>
          </a:p>
          <a:p>
            <a:pPr algn="l"/>
            <a:r>
              <a:rPr kumimoji="1" lang="en-US" altLang="ja-JP" sz="2800" dirty="0"/>
              <a:t>a = int(input())</a:t>
            </a:r>
          </a:p>
          <a:p>
            <a:pPr algn="l"/>
            <a:r>
              <a:rPr kumimoji="1" lang="en-US" altLang="ja-JP" sz="2800" dirty="0"/>
              <a:t>if a &gt; 70:</a:t>
            </a:r>
          </a:p>
          <a:p>
            <a:pPr algn="l"/>
            <a:r>
              <a:rPr kumimoji="1" lang="en-US" altLang="ja-JP" sz="2800" dirty="0"/>
              <a:t>    print("</a:t>
            </a:r>
            <a:r>
              <a:rPr kumimoji="1" lang="en-US" altLang="ja-JP" sz="2800" dirty="0" err="1"/>
              <a:t>Goukaku</a:t>
            </a:r>
            <a:r>
              <a:rPr kumimoji="1" lang="en-US" altLang="ja-JP" sz="2800" dirty="0"/>
              <a:t>")</a:t>
            </a:r>
          </a:p>
          <a:p>
            <a:pPr algn="l"/>
            <a:endParaRPr kumimoji="1" lang="ja-JP" altLang="en-US" dirty="0"/>
          </a:p>
        </p:txBody>
      </p:sp>
      <p:grpSp>
        <p:nvGrpSpPr>
          <p:cNvPr id="5" name="グループ化 4">
            <a:extLst>
              <a:ext uri="{FF2B5EF4-FFF2-40B4-BE49-F238E27FC236}">
                <a16:creationId xmlns:a16="http://schemas.microsoft.com/office/drawing/2014/main" id="{B7A77773-CCB3-77D1-AD78-3E3B8BDE1C79}"/>
              </a:ext>
            </a:extLst>
          </p:cNvPr>
          <p:cNvGrpSpPr/>
          <p:nvPr/>
        </p:nvGrpSpPr>
        <p:grpSpPr>
          <a:xfrm>
            <a:off x="454534" y="5219948"/>
            <a:ext cx="1143000" cy="1019070"/>
            <a:chOff x="1143000" y="3857730"/>
            <a:chExt cx="1143000" cy="1019070"/>
          </a:xfrm>
        </p:grpSpPr>
        <p:sp>
          <p:nvSpPr>
            <p:cNvPr id="6" name="メモ 10">
              <a:extLst>
                <a:ext uri="{FF2B5EF4-FFF2-40B4-BE49-F238E27FC236}">
                  <a16:creationId xmlns:a16="http://schemas.microsoft.com/office/drawing/2014/main" id="{60A5A0FB-7CE5-32DD-3F8D-2B4726339F7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39BAA9B2-A388-247A-1EA8-68EB0AB6040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 name="テキスト ボックス 7">
            <a:extLst>
              <a:ext uri="{FF2B5EF4-FFF2-40B4-BE49-F238E27FC236}">
                <a16:creationId xmlns:a16="http://schemas.microsoft.com/office/drawing/2014/main" id="{D58E1BD2-C376-A2AE-5445-041506E02AB4}"/>
              </a:ext>
            </a:extLst>
          </p:cNvPr>
          <p:cNvSpPr txBox="1"/>
          <p:nvPr/>
        </p:nvSpPr>
        <p:spPr>
          <a:xfrm>
            <a:off x="1626437" y="5252429"/>
            <a:ext cx="2335963" cy="769441"/>
          </a:xfrm>
          <a:prstGeom prst="rect">
            <a:avLst/>
          </a:prstGeom>
          <a:noFill/>
          <a:ln>
            <a:noFill/>
          </a:ln>
        </p:spPr>
        <p:txBody>
          <a:bodyPr wrap="square" rtlCol="0">
            <a:spAutoFit/>
          </a:bodyPr>
          <a:lstStyle/>
          <a:p>
            <a:pPr algn="l"/>
            <a:r>
              <a:rPr kumimoji="1" lang="ja-JP" altLang="en-US" sz="2200" dirty="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a:solidFill>
                  <a:srgbClr val="FF0000"/>
                </a:solidFill>
                <a:latin typeface="メイリオ" panose="020B0604030504040204" pitchFamily="50" charset="-128"/>
                <a:ea typeface="メイリオ" panose="020B0604030504040204" pitchFamily="50" charset="-128"/>
              </a:rPr>
              <a:t>04</a:t>
            </a:r>
            <a:r>
              <a:rPr kumimoji="1" lang="ja-JP" altLang="en-US" sz="2200" dirty="0">
                <a:latin typeface="メイリオ" panose="020B0604030504040204" pitchFamily="50" charset="-128"/>
                <a:ea typeface="メイリオ" panose="020B0604030504040204" pitchFamily="50" charset="-128"/>
              </a:rPr>
              <a:t>も見てください。</a:t>
            </a:r>
            <a:endParaRPr kumimoji="1" lang="ja-JP" altLang="en-US" sz="2400" dirty="0">
              <a:latin typeface="メイリオ" panose="020B0604030504040204" pitchFamily="50" charset="-128"/>
              <a:ea typeface="メイリオ" panose="020B0604030504040204" pitchFamily="50" charset="-128"/>
            </a:endParaRPr>
          </a:p>
        </p:txBody>
      </p:sp>
      <p:pic>
        <p:nvPicPr>
          <p:cNvPr id="12" name="図 11">
            <a:extLst>
              <a:ext uri="{FF2B5EF4-FFF2-40B4-BE49-F238E27FC236}">
                <a16:creationId xmlns:a16="http://schemas.microsoft.com/office/drawing/2014/main" id="{8CCDB7B8-41E3-2E0E-8172-A0F8271C263D}"/>
              </a:ext>
            </a:extLst>
          </p:cNvPr>
          <p:cNvPicPr>
            <a:picLocks noChangeAspect="1"/>
          </p:cNvPicPr>
          <p:nvPr/>
        </p:nvPicPr>
        <p:blipFill>
          <a:blip r:embed="rId2"/>
          <a:stretch>
            <a:fillRect/>
          </a:stretch>
        </p:blipFill>
        <p:spPr>
          <a:xfrm>
            <a:off x="4220483" y="1105385"/>
            <a:ext cx="3955908" cy="2092881"/>
          </a:xfrm>
          <a:prstGeom prst="rect">
            <a:avLst/>
          </a:prstGeom>
        </p:spPr>
      </p:pic>
      <p:sp>
        <p:nvSpPr>
          <p:cNvPr id="13" name="四角形: 角を丸くする 12">
            <a:extLst>
              <a:ext uri="{FF2B5EF4-FFF2-40B4-BE49-F238E27FC236}">
                <a16:creationId xmlns:a16="http://schemas.microsoft.com/office/drawing/2014/main" id="{AA33C0A0-FB32-2A1A-A7AA-AB2743143523}"/>
              </a:ext>
            </a:extLst>
          </p:cNvPr>
          <p:cNvSpPr/>
          <p:nvPr/>
        </p:nvSpPr>
        <p:spPr bwMode="auto">
          <a:xfrm>
            <a:off x="4673600" y="2607876"/>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a:extLst>
              <a:ext uri="{FF2B5EF4-FFF2-40B4-BE49-F238E27FC236}">
                <a16:creationId xmlns:a16="http://schemas.microsoft.com/office/drawing/2014/main" id="{A546B3EC-7C63-4A26-06B6-4B231BC07CB2}"/>
              </a:ext>
            </a:extLst>
          </p:cNvPr>
          <p:cNvPicPr>
            <a:picLocks noChangeAspect="1"/>
          </p:cNvPicPr>
          <p:nvPr/>
        </p:nvPicPr>
        <p:blipFill>
          <a:blip r:embed="rId3"/>
          <a:stretch>
            <a:fillRect/>
          </a:stretch>
        </p:blipFill>
        <p:spPr>
          <a:xfrm>
            <a:off x="4220482" y="3491631"/>
            <a:ext cx="3784593" cy="685799"/>
          </a:xfrm>
          <a:prstGeom prst="rect">
            <a:avLst/>
          </a:prstGeom>
        </p:spPr>
      </p:pic>
      <p:sp>
        <p:nvSpPr>
          <p:cNvPr id="16" name="四角形: 角を丸くする 15">
            <a:extLst>
              <a:ext uri="{FF2B5EF4-FFF2-40B4-BE49-F238E27FC236}">
                <a16:creationId xmlns:a16="http://schemas.microsoft.com/office/drawing/2014/main" id="{292C7EFE-6656-1B63-7F98-E9084F3FE59A}"/>
              </a:ext>
            </a:extLst>
          </p:cNvPr>
          <p:cNvSpPr/>
          <p:nvPr/>
        </p:nvSpPr>
        <p:spPr bwMode="auto">
          <a:xfrm>
            <a:off x="4673600" y="3793813"/>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542814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6</a:t>
            </a:fld>
            <a:endParaRPr kumimoji="0" lang="en-US" altLang="ja-JP" sz="2800" dirty="0">
              <a:solidFill>
                <a:srgbClr val="000000"/>
              </a:solidFill>
            </a:endParaRPr>
          </a:p>
        </p:txBody>
      </p:sp>
      <p:sp>
        <p:nvSpPr>
          <p:cNvPr id="7171" name="Text Box 3"/>
          <p:cNvSpPr txBox="1">
            <a:spLocks noChangeArrowheads="1"/>
          </p:cNvSpPr>
          <p:nvPr/>
        </p:nvSpPr>
        <p:spPr bwMode="auto">
          <a:xfrm>
            <a:off x="457200" y="318905"/>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3</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合格判断</a:t>
            </a:r>
            <a:endParaRPr lang="ja-JP" altLang="en-US" sz="1800" dirty="0">
              <a:solidFill>
                <a:srgbClr val="000000"/>
              </a:solidFill>
            </a:endParaRPr>
          </a:p>
        </p:txBody>
      </p:sp>
      <p:sp>
        <p:nvSpPr>
          <p:cNvPr id="17" name="テキスト ボックス 16"/>
          <p:cNvSpPr txBox="1"/>
          <p:nvPr/>
        </p:nvSpPr>
        <p:spPr>
          <a:xfrm>
            <a:off x="4449388" y="2840662"/>
            <a:ext cx="2103812" cy="1015663"/>
          </a:xfrm>
          <a:prstGeom prst="rect">
            <a:avLst/>
          </a:prstGeom>
          <a:noFill/>
          <a:ln w="12700">
            <a:solidFill>
              <a:schemeClr val="tx1"/>
            </a:solidFill>
          </a:ln>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 A &gt; 70:</a:t>
            </a:r>
          </a:p>
          <a:p>
            <a:pPr algn="l"/>
            <a:br>
              <a:rPr lang="ja-JP" altLang="en-US" sz="2000" dirty="0">
                <a:latin typeface="メイリオ" panose="020B0604030504040204" pitchFamily="50" charset="-128"/>
                <a:ea typeface="メイリオ" panose="020B0604030504040204" pitchFamily="50" charset="-128"/>
              </a:rPr>
            </a:br>
            <a:endParaRPr kumimoji="1" lang="ja-JP" altLang="en-US" sz="20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215608" y="3206952"/>
            <a:ext cx="3209615" cy="400110"/>
          </a:xfrm>
          <a:prstGeom prst="rect">
            <a:avLst/>
          </a:prstGeom>
          <a:solidFill>
            <a:schemeClr val="bg1"/>
          </a:solidFill>
          <a:ln w="1270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〇</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表示する</a:t>
            </a:r>
            <a:r>
              <a:rPr lang="en-US" altLang="ja-JP" sz="2000" dirty="0">
                <a:latin typeface="メイリオ" panose="020B0604030504040204" pitchFamily="50" charset="-128"/>
                <a:ea typeface="メイリオ" panose="020B0604030504040204" pitchFamily="50" charset="-128"/>
              </a:rPr>
              <a:t>(</a:t>
            </a:r>
            <a:r>
              <a:rPr lang="en-US" altLang="ja-JP" sz="2000" dirty="0" err="1">
                <a:latin typeface="メイリオ" panose="020B0604030504040204" pitchFamily="50" charset="-128"/>
                <a:ea typeface="メイリオ" panose="020B0604030504040204" pitchFamily="50" charset="-128"/>
              </a:rPr>
              <a:t>Goukaku</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4446118" y="2046499"/>
            <a:ext cx="2103812" cy="400110"/>
          </a:xfrm>
          <a:prstGeom prst="rect">
            <a:avLst/>
          </a:prstGeom>
          <a:noFill/>
          <a:ln w="12700">
            <a:solidFill>
              <a:schemeClr val="tx1"/>
            </a:solidFill>
          </a:ln>
        </p:spPr>
        <p:txBody>
          <a:bodyPr wrap="square" rtlCol="0">
            <a:spAutoFit/>
          </a:bodyPr>
          <a:lstStyle/>
          <a:p>
            <a:pPr algn="ctr"/>
            <a:r>
              <a:rPr lang="en-US" altLang="ja-JP" sz="2000" dirty="0">
                <a:latin typeface="メイリオ" panose="020B0604030504040204" pitchFamily="50" charset="-128"/>
                <a:ea typeface="メイリオ" panose="020B0604030504040204" pitchFamily="50" charset="-128"/>
              </a:rPr>
              <a:t>A</a:t>
            </a:r>
            <a:r>
              <a:rPr kumimoji="1" lang="en-US" altLang="ja-JP" sz="2000" dirty="0">
                <a:latin typeface="メイリオ" panose="020B0604030504040204" pitchFamily="50" charset="-128"/>
                <a:ea typeface="メイリオ" panose="020B0604030504040204" pitchFamily="50" charset="-128"/>
              </a:rPr>
              <a:t> = (</a:t>
            </a:r>
            <a:r>
              <a:rPr kumimoji="1" lang="ja-JP" altLang="en-US" sz="2000" dirty="0">
                <a:latin typeface="メイリオ" panose="020B0604030504040204" pitchFamily="50" charset="-128"/>
                <a:ea typeface="メイリオ" panose="020B0604030504040204" pitchFamily="50" charset="-128"/>
              </a:rPr>
              <a:t>数値入力</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86310F7A-B076-B3CF-2EC0-127778726B76}"/>
              </a:ext>
            </a:extLst>
          </p:cNvPr>
          <p:cNvSpPr txBox="1"/>
          <p:nvPr/>
        </p:nvSpPr>
        <p:spPr>
          <a:xfrm>
            <a:off x="673490" y="1068907"/>
            <a:ext cx="3429000" cy="2954655"/>
          </a:xfrm>
          <a:prstGeom prst="rect">
            <a:avLst/>
          </a:prstGeom>
          <a:noFill/>
          <a:ln>
            <a:solidFill>
              <a:schemeClr val="tx1"/>
            </a:solidFill>
          </a:ln>
        </p:spPr>
        <p:txBody>
          <a:bodyPr wrap="square" rtlCol="0">
            <a:spAutoFit/>
          </a:bodyPr>
          <a:lstStyle/>
          <a:p>
            <a:pPr algn="l"/>
            <a:r>
              <a:rPr kumimoji="1" lang="en-US" altLang="ja-JP" sz="2800" dirty="0"/>
              <a:t>print("</a:t>
            </a:r>
            <a:r>
              <a:rPr kumimoji="1" lang="en-US" altLang="ja-JP" sz="2800" dirty="0" err="1"/>
              <a:t>Tokuten</a:t>
            </a:r>
            <a:r>
              <a:rPr kumimoji="1" lang="en-US" altLang="ja-JP" sz="2800" dirty="0"/>
              <a:t>?")</a:t>
            </a:r>
          </a:p>
          <a:p>
            <a:pPr algn="l"/>
            <a:endParaRPr kumimoji="1" lang="en-US" altLang="ja-JP" sz="2800" dirty="0"/>
          </a:p>
          <a:p>
            <a:pPr algn="l"/>
            <a:r>
              <a:rPr kumimoji="1" lang="en-US" altLang="ja-JP" sz="2800" dirty="0"/>
              <a:t>a = int(input())</a:t>
            </a:r>
          </a:p>
          <a:p>
            <a:pPr algn="l"/>
            <a:endParaRPr kumimoji="1" lang="en-US" altLang="ja-JP" sz="2800" dirty="0"/>
          </a:p>
          <a:p>
            <a:pPr algn="l"/>
            <a:r>
              <a:rPr kumimoji="1" lang="en-US" altLang="ja-JP" sz="2800" dirty="0"/>
              <a:t>if a &gt; 70:</a:t>
            </a:r>
          </a:p>
          <a:p>
            <a:pPr algn="l"/>
            <a:r>
              <a:rPr kumimoji="1" lang="en-US" altLang="ja-JP" sz="2800" dirty="0"/>
              <a:t>    print("</a:t>
            </a:r>
            <a:r>
              <a:rPr kumimoji="1" lang="en-US" altLang="ja-JP" sz="2800" dirty="0" err="1"/>
              <a:t>Goukaku</a:t>
            </a:r>
            <a:r>
              <a:rPr kumimoji="1" lang="en-US" altLang="ja-JP" sz="2800" dirty="0"/>
              <a:t>")</a:t>
            </a:r>
          </a:p>
          <a:p>
            <a:pPr algn="l"/>
            <a:endParaRPr kumimoji="1" lang="ja-JP" altLang="en-US" dirty="0"/>
          </a:p>
        </p:txBody>
      </p:sp>
      <p:sp>
        <p:nvSpPr>
          <p:cNvPr id="5" name="テキスト ボックス 4">
            <a:extLst>
              <a:ext uri="{FF2B5EF4-FFF2-40B4-BE49-F238E27FC236}">
                <a16:creationId xmlns:a16="http://schemas.microsoft.com/office/drawing/2014/main" id="{4FA230EC-C980-AA2C-9E26-BD936562CE04}"/>
              </a:ext>
            </a:extLst>
          </p:cNvPr>
          <p:cNvSpPr txBox="1"/>
          <p:nvPr/>
        </p:nvSpPr>
        <p:spPr>
          <a:xfrm>
            <a:off x="4446117" y="1214894"/>
            <a:ext cx="2465439" cy="400110"/>
          </a:xfrm>
          <a:prstGeom prst="rect">
            <a:avLst/>
          </a:prstGeom>
          <a:noFill/>
          <a:ln w="12700">
            <a:solidFill>
              <a:schemeClr val="tx1"/>
            </a:solidFill>
          </a:ln>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表示する</a:t>
            </a:r>
            <a:r>
              <a:rPr lang="en-US" altLang="ja-JP" sz="2000" dirty="0">
                <a:latin typeface="メイリオ" panose="020B0604030504040204" pitchFamily="50" charset="-128"/>
                <a:ea typeface="メイリオ" panose="020B0604030504040204" pitchFamily="50" charset="-128"/>
              </a:rPr>
              <a:t>(</a:t>
            </a:r>
            <a:r>
              <a:rPr lang="en-US" altLang="ja-JP" sz="2000" dirty="0" err="1">
                <a:latin typeface="メイリオ" panose="020B0604030504040204" pitchFamily="50" charset="-128"/>
                <a:ea typeface="メイリオ" panose="020B0604030504040204" pitchFamily="50" charset="-128"/>
              </a:rPr>
              <a:t>Tokuten</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3F30CD4-72A9-86C8-3199-899A2FA45C4F}"/>
              </a:ext>
            </a:extLst>
          </p:cNvPr>
          <p:cNvSpPr txBox="1"/>
          <p:nvPr/>
        </p:nvSpPr>
        <p:spPr>
          <a:xfrm>
            <a:off x="4446117" y="357183"/>
            <a:ext cx="3859683" cy="769441"/>
          </a:xfrm>
          <a:prstGeom prst="rect">
            <a:avLst/>
          </a:prstGeom>
          <a:noFill/>
          <a:ln>
            <a:noFill/>
          </a:ln>
        </p:spPr>
        <p:txBody>
          <a:bodyPr wrap="square" rtlCol="0">
            <a:spAutoFit/>
          </a:bodyPr>
          <a:lstStyle/>
          <a:p>
            <a:pPr algn="l"/>
            <a:r>
              <a:rPr lang="ja-JP" altLang="en-US" sz="2200" dirty="0">
                <a:solidFill>
                  <a:srgbClr val="002060"/>
                </a:solidFill>
                <a:latin typeface="メイリオ" panose="020B0604030504040204" pitchFamily="50" charset="-128"/>
                <a:ea typeface="メイリオ" panose="020B0604030504040204" pitchFamily="50" charset="-128"/>
              </a:rPr>
              <a:t>この教材で使っている</a:t>
            </a:r>
            <a:br>
              <a:rPr lang="en-US" altLang="ja-JP" sz="2200" dirty="0">
                <a:solidFill>
                  <a:srgbClr val="002060"/>
                </a:solidFill>
                <a:latin typeface="メイリオ" panose="020B0604030504040204" pitchFamily="50" charset="-128"/>
                <a:ea typeface="メイリオ" panose="020B0604030504040204" pitchFamily="50" charset="-128"/>
              </a:rPr>
            </a:br>
            <a:r>
              <a:rPr lang="ja-JP" altLang="en-US" sz="2200" dirty="0">
                <a:solidFill>
                  <a:srgbClr val="002060"/>
                </a:solidFill>
                <a:latin typeface="メイリオ" panose="020B0604030504040204" pitchFamily="50" charset="-128"/>
                <a:ea typeface="メイリオ" panose="020B0604030504040204" pitchFamily="50" charset="-128"/>
              </a:rPr>
              <a:t>プログラムの図式</a:t>
            </a:r>
            <a:endParaRPr kumimoji="1" lang="ja-JP" altLang="en-US" sz="2400" dirty="0">
              <a:solidFill>
                <a:srgbClr val="002060"/>
              </a:solidFill>
              <a:latin typeface="メイリオ" panose="020B0604030504040204" pitchFamily="50" charset="-128"/>
              <a:ea typeface="メイリオ" panose="020B0604030504040204" pitchFamily="50" charset="-128"/>
            </a:endParaRPr>
          </a:p>
        </p:txBody>
      </p:sp>
      <p:sp>
        <p:nvSpPr>
          <p:cNvPr id="7" name="角丸四角形 12">
            <a:extLst>
              <a:ext uri="{FF2B5EF4-FFF2-40B4-BE49-F238E27FC236}">
                <a16:creationId xmlns:a16="http://schemas.microsoft.com/office/drawing/2014/main" id="{B4C545BF-4706-F470-EB4C-D56083E45B94}"/>
              </a:ext>
            </a:extLst>
          </p:cNvPr>
          <p:cNvSpPr/>
          <p:nvPr/>
        </p:nvSpPr>
        <p:spPr bwMode="auto">
          <a:xfrm>
            <a:off x="6955017" y="435319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C8AD1923-27D2-24C5-69F5-55363280D95F}"/>
              </a:ext>
            </a:extLst>
          </p:cNvPr>
          <p:cNvSpPr txBox="1"/>
          <p:nvPr/>
        </p:nvSpPr>
        <p:spPr>
          <a:xfrm>
            <a:off x="1600200" y="4250344"/>
            <a:ext cx="4271680" cy="1477328"/>
          </a:xfrm>
          <a:prstGeom prst="rect">
            <a:avLst/>
          </a:prstGeom>
          <a:noFill/>
          <a:ln>
            <a:noFill/>
          </a:ln>
        </p:spPr>
        <p:txBody>
          <a:bodyPr wrap="square" rtlCol="0">
            <a:spAutoFit/>
          </a:bodyPr>
          <a:lstStyle/>
          <a:p>
            <a:pPr algn="l"/>
            <a:r>
              <a:rPr kumimoji="1" lang="en-US" altLang="ja-JP" sz="3600" dirty="0"/>
              <a:t>if a &gt; 70:</a:t>
            </a:r>
          </a:p>
          <a:p>
            <a:pPr algn="l"/>
            <a:r>
              <a:rPr kumimoji="1" lang="en-US" altLang="ja-JP" sz="3600" dirty="0">
                <a:solidFill>
                  <a:srgbClr val="FF0000"/>
                </a:solidFill>
              </a:rPr>
              <a:t>----</a:t>
            </a:r>
            <a:r>
              <a:rPr kumimoji="1" lang="en-US" altLang="ja-JP" sz="3600" dirty="0"/>
              <a:t>print("</a:t>
            </a:r>
            <a:r>
              <a:rPr kumimoji="1" lang="en-US" altLang="ja-JP" sz="3600" dirty="0" err="1"/>
              <a:t>Goukaku</a:t>
            </a:r>
            <a:r>
              <a:rPr kumimoji="1" lang="en-US" altLang="ja-JP" sz="3600" dirty="0"/>
              <a:t>")</a:t>
            </a:r>
          </a:p>
          <a:p>
            <a:pPr algn="l"/>
            <a:endParaRPr kumimoji="1" lang="ja-JP" altLang="en-US" dirty="0"/>
          </a:p>
        </p:txBody>
      </p:sp>
      <p:sp>
        <p:nvSpPr>
          <p:cNvPr id="9" name="テキスト ボックス 8">
            <a:extLst>
              <a:ext uri="{FF2B5EF4-FFF2-40B4-BE49-F238E27FC236}">
                <a16:creationId xmlns:a16="http://schemas.microsoft.com/office/drawing/2014/main" id="{8A547D86-67B0-A76A-7AE3-DD2F1CC352AE}"/>
              </a:ext>
            </a:extLst>
          </p:cNvPr>
          <p:cNvSpPr txBox="1"/>
          <p:nvPr/>
        </p:nvSpPr>
        <p:spPr>
          <a:xfrm>
            <a:off x="297790" y="4296080"/>
            <a:ext cx="1274765" cy="523220"/>
          </a:xfrm>
          <a:prstGeom prst="rect">
            <a:avLst/>
          </a:prstGeom>
          <a:noFill/>
          <a:ln w="28575">
            <a:solidFill>
              <a:srgbClr val="FF0000"/>
            </a:solidFill>
          </a:ln>
        </p:spPr>
        <p:txBody>
          <a:bodyPr wrap="square" rtlCol="0">
            <a:spAutoFit/>
          </a:bodyPr>
          <a:lstStyle/>
          <a:p>
            <a:r>
              <a:rPr lang="ja-JP" altLang="en-US" sz="2800" dirty="0">
                <a:solidFill>
                  <a:srgbClr val="FF0000"/>
                </a:solidFill>
              </a:rPr>
              <a:t>重要</a:t>
            </a:r>
            <a:endParaRPr kumimoji="1" lang="ja-JP" altLang="en-US" sz="2800" dirty="0">
              <a:solidFill>
                <a:srgbClr val="FF0000"/>
              </a:solidFill>
            </a:endParaRPr>
          </a:p>
        </p:txBody>
      </p:sp>
      <p:cxnSp>
        <p:nvCxnSpPr>
          <p:cNvPr id="14" name="直線矢印コネクタ 13">
            <a:extLst>
              <a:ext uri="{FF2B5EF4-FFF2-40B4-BE49-F238E27FC236}">
                <a16:creationId xmlns:a16="http://schemas.microsoft.com/office/drawing/2014/main" id="{FF1EBCC2-1A98-3F8F-1CF0-A6004374203F}"/>
              </a:ext>
            </a:extLst>
          </p:cNvPr>
          <p:cNvCxnSpPr/>
          <p:nvPr/>
        </p:nvCxnSpPr>
        <p:spPr bwMode="auto">
          <a:xfrm flipV="1">
            <a:off x="2010522" y="5257800"/>
            <a:ext cx="0" cy="46987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a:extLst>
              <a:ext uri="{FF2B5EF4-FFF2-40B4-BE49-F238E27FC236}">
                <a16:creationId xmlns:a16="http://schemas.microsoft.com/office/drawing/2014/main" id="{2A460575-EBBE-F950-F61C-94BC3DE14FD9}"/>
              </a:ext>
            </a:extLst>
          </p:cNvPr>
          <p:cNvSpPr txBox="1"/>
          <p:nvPr/>
        </p:nvSpPr>
        <p:spPr>
          <a:xfrm>
            <a:off x="2135797" y="5448273"/>
            <a:ext cx="5865201" cy="1200329"/>
          </a:xfrm>
          <a:prstGeom prst="rect">
            <a:avLst/>
          </a:prstGeom>
          <a:noFill/>
          <a:ln>
            <a:noFill/>
          </a:ln>
        </p:spPr>
        <p:txBody>
          <a:bodyPr wrap="square" rtlCol="0">
            <a:spAutoFit/>
          </a:bodyPr>
          <a:lstStyle/>
          <a:p>
            <a:pPr algn="l"/>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a:latin typeface="メイリオ" panose="020B0604030504040204" pitchFamily="50" charset="-128"/>
                <a:ea typeface="メイリオ" panose="020B0604030504040204" pitchFamily="50" charset="-128"/>
              </a:rPr>
              <a:t>のルールで</a:t>
            </a:r>
            <a:r>
              <a:rPr kumimoji="1" lang="en-US" altLang="ja-JP" sz="2400" dirty="0">
                <a:latin typeface="メイリオ" panose="020B0604030504040204" pitchFamily="50" charset="-128"/>
                <a:ea typeface="メイリオ" panose="020B0604030504040204" pitchFamily="50" charset="-128"/>
              </a:rPr>
              <a:t>if</a:t>
            </a:r>
            <a:r>
              <a:rPr kumimoji="1" lang="ja-JP" altLang="en-US" sz="2400" dirty="0">
                <a:latin typeface="メイリオ" panose="020B0604030504040204" pitchFamily="50" charset="-128"/>
                <a:ea typeface="メイリオ" panose="020B0604030504040204" pitchFamily="50" charset="-128"/>
              </a:rPr>
              <a:t>命令の中身の命令は、字下げ</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通常は半角の空白</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文字</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する。</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Tab</a:t>
            </a:r>
            <a:r>
              <a:rPr kumimoji="1" lang="ja-JP" altLang="en-US" sz="2400" dirty="0">
                <a:latin typeface="メイリオ" panose="020B0604030504040204" pitchFamily="50" charset="-128"/>
                <a:ea typeface="メイリオ" panose="020B0604030504040204" pitchFamily="50" charset="-128"/>
              </a:rPr>
              <a:t>キーでも</a:t>
            </a:r>
            <a:r>
              <a:rPr kumimoji="1" lang="en-US" altLang="ja-JP" sz="2400" dirty="0">
                <a:latin typeface="メイリオ" panose="020B0604030504040204" pitchFamily="50" charset="-128"/>
                <a:ea typeface="メイリオ" panose="020B0604030504040204" pitchFamily="50" charset="-128"/>
              </a:rPr>
              <a:t>OK</a:t>
            </a:r>
            <a:endParaRPr kumimoji="1" lang="ja-JP" altLang="en-US" sz="24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3D8F49EC-E51C-A203-F7D7-0628E3A4E8A3}"/>
              </a:ext>
            </a:extLst>
          </p:cNvPr>
          <p:cNvSpPr txBox="1"/>
          <p:nvPr/>
        </p:nvSpPr>
        <p:spPr>
          <a:xfrm>
            <a:off x="828319" y="6022211"/>
            <a:ext cx="1039680" cy="523220"/>
          </a:xfrm>
          <a:prstGeom prst="rect">
            <a:avLst/>
          </a:prstGeom>
          <a:noFill/>
          <a:ln w="28575">
            <a:solidFill>
              <a:schemeClr val="tx1"/>
            </a:solidFill>
          </a:ln>
        </p:spPr>
        <p:txBody>
          <a:bodyPr wrap="square" rtlCol="0">
            <a:spAutoFit/>
          </a:bodyPr>
          <a:lstStyle/>
          <a:p>
            <a:r>
              <a:rPr kumimoji="1" lang="en-US" altLang="ja-JP" sz="2800" dirty="0"/>
              <a:t>Tab</a:t>
            </a:r>
            <a:endParaRPr kumimoji="1" lang="ja-JP" altLang="en-US" sz="2800" dirty="0"/>
          </a:p>
        </p:txBody>
      </p:sp>
    </p:spTree>
    <p:extLst>
      <p:ext uri="{BB962C8B-B14F-4D97-AF65-F5344CB8AC3E}">
        <p14:creationId xmlns:p14="http://schemas.microsoft.com/office/powerpoint/2010/main" val="43130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2E9D5E1B-715A-DC04-D933-819036A43F2F}"/>
              </a:ext>
            </a:extLst>
          </p:cNvPr>
          <p:cNvPicPr>
            <a:picLocks noChangeAspect="1"/>
          </p:cNvPicPr>
          <p:nvPr/>
        </p:nvPicPr>
        <p:blipFill>
          <a:blip r:embed="rId2"/>
          <a:stretch>
            <a:fillRect/>
          </a:stretch>
        </p:blipFill>
        <p:spPr>
          <a:xfrm>
            <a:off x="4640344" y="3631352"/>
            <a:ext cx="3005750" cy="954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7</a:t>
            </a:fld>
            <a:endParaRPr kumimoji="0" lang="en-US" altLang="ja-JP" sz="2800" dirty="0">
              <a:solidFill>
                <a:srgbClr val="000000"/>
              </a:solidFill>
            </a:endParaRPr>
          </a:p>
        </p:txBody>
      </p:sp>
      <p:sp>
        <p:nvSpPr>
          <p:cNvPr id="7171" name="Text Box 3"/>
          <p:cNvSpPr txBox="1">
            <a:spLocks noChangeArrowheads="1"/>
          </p:cNvSpPr>
          <p:nvPr/>
        </p:nvSpPr>
        <p:spPr bwMode="auto">
          <a:xfrm>
            <a:off x="2895600" y="281339"/>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合格不合格判断</a:t>
            </a:r>
            <a:endParaRPr lang="ja-JP" altLang="en-US" sz="1800" dirty="0">
              <a:solidFill>
                <a:srgbClr val="000000"/>
              </a:solidFill>
            </a:endParaRPr>
          </a:p>
        </p:txBody>
      </p:sp>
      <p:sp>
        <p:nvSpPr>
          <p:cNvPr id="9" name="テキスト ボックス 8"/>
          <p:cNvSpPr txBox="1"/>
          <p:nvPr/>
        </p:nvSpPr>
        <p:spPr>
          <a:xfrm>
            <a:off x="288614" y="1320036"/>
            <a:ext cx="3902386" cy="2462213"/>
          </a:xfrm>
          <a:prstGeom prst="rect">
            <a:avLst/>
          </a:prstGeom>
          <a:solidFill>
            <a:srgbClr val="FFFFCC"/>
          </a:solidFill>
          <a:ln>
            <a:solidFill>
              <a:schemeClr val="tx1"/>
            </a:solid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kumimoji="1" lang="ja-JP" altLang="en-US" sz="2200" dirty="0">
                <a:latin typeface="メイリオ" panose="020B0604030504040204" pitchFamily="50" charset="-128"/>
                <a:ea typeface="メイリオ" panose="020B0604030504040204" pitchFamily="50" charset="-128"/>
              </a:rPr>
              <a:t>に数を入力して、</a:t>
            </a:r>
          </a:p>
          <a:p>
            <a:pPr algn="l"/>
            <a:r>
              <a:rPr lang="ja-JP" altLang="en-US" sz="2200" b="1" dirty="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200" dirty="0">
                <a:solidFill>
                  <a:schemeClr val="accent6">
                    <a:lumMod val="50000"/>
                  </a:schemeClr>
                </a:solidFill>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70</a:t>
            </a:r>
            <a:r>
              <a:rPr kumimoji="1" lang="ja-JP" altLang="en-US" sz="2200" dirty="0">
                <a:latin typeface="メイリオ" panose="020B0604030504040204" pitchFamily="50" charset="-128"/>
                <a:ea typeface="メイリオ" panose="020B0604030504040204" pitchFamily="50" charset="-128"/>
              </a:rPr>
              <a:t>より大きい</a:t>
            </a:r>
            <a:r>
              <a:rPr kumimoji="1" lang="ja-JP" altLang="en-US" sz="2200" b="1" dirty="0">
                <a:solidFill>
                  <a:schemeClr val="accent6">
                    <a:lumMod val="75000"/>
                  </a:schemeClr>
                </a:solidFill>
                <a:latin typeface="メイリオ" panose="020B0604030504040204" pitchFamily="50" charset="-128"/>
                <a:ea typeface="メイリオ" panose="020B0604030504040204" pitchFamily="50" charset="-128"/>
              </a:rPr>
              <a:t>なら</a:t>
            </a:r>
            <a:br>
              <a:rPr kumimoji="1" lang="ja-JP" altLang="en-US" sz="2200" b="1" dirty="0">
                <a:solidFill>
                  <a:schemeClr val="accent6">
                    <a:lumMod val="75000"/>
                  </a:schemeClr>
                </a:solidFill>
                <a:latin typeface="メイリオ" panose="020B0604030504040204" pitchFamily="50" charset="-128"/>
                <a:ea typeface="メイリオ" panose="020B0604030504040204" pitchFamily="50" charset="-128"/>
              </a:rPr>
            </a:br>
            <a:r>
              <a:rPr kumimoji="1" lang="en-US" altLang="ja-JP" sz="2200" dirty="0">
                <a:latin typeface="メイリオ" panose="020B0604030504040204" pitchFamily="50" charset="-128"/>
                <a:ea typeface="メイリオ" panose="020B0604030504040204" pitchFamily="50" charset="-128"/>
              </a:rPr>
              <a:t>(70</a:t>
            </a:r>
            <a:r>
              <a:rPr kumimoji="1" lang="ja-JP" altLang="en-US" sz="2200" dirty="0">
                <a:latin typeface="メイリオ" panose="020B0604030504040204" pitchFamily="50" charset="-128"/>
                <a:ea typeface="メイリオ" panose="020B0604030504040204" pitchFamily="50" charset="-128"/>
              </a:rPr>
              <a:t>は入らない</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a:t>
            </a:r>
            <a:br>
              <a:rPr kumimoji="1" lang="ja-JP" altLang="en-US" sz="2200" dirty="0">
                <a:latin typeface="メイリオ" panose="020B0604030504040204" pitchFamily="50" charset="-128"/>
                <a:ea typeface="メイリオ" panose="020B0604030504040204" pitchFamily="50" charset="-128"/>
              </a:rPr>
            </a:br>
            <a:r>
              <a:rPr kumimoji="1" lang="en-US" altLang="ja-JP" sz="2200" dirty="0" err="1">
                <a:solidFill>
                  <a:srgbClr val="FF0000"/>
                </a:solidFill>
                <a:latin typeface="メイリオ" panose="020B0604030504040204" pitchFamily="50" charset="-128"/>
                <a:ea typeface="メイリオ" panose="020B0604030504040204" pitchFamily="50" charset="-128"/>
              </a:rPr>
              <a:t>Goukaku</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合格</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と</a:t>
            </a:r>
            <a:r>
              <a:rPr lang="ja-JP" altLang="en-US" sz="2200" dirty="0">
                <a:latin typeface="メイリオ" panose="020B0604030504040204" pitchFamily="50" charset="-128"/>
                <a:ea typeface="メイリオ" panose="020B0604030504040204" pitchFamily="50" charset="-128"/>
              </a:rPr>
              <a:t>表示します。</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そう</a:t>
            </a:r>
            <a:r>
              <a:rPr lang="ja-JP" altLang="en-US" sz="2200" b="1" dirty="0">
                <a:solidFill>
                  <a:schemeClr val="accent6">
                    <a:lumMod val="75000"/>
                  </a:schemeClr>
                </a:solidFill>
                <a:latin typeface="メイリオ" panose="020B0604030504040204" pitchFamily="50" charset="-128"/>
                <a:ea typeface="メイリオ" panose="020B0604030504040204" pitchFamily="50" charset="-128"/>
              </a:rPr>
              <a:t>でなければ、</a:t>
            </a:r>
            <a:br>
              <a:rPr lang="ja-JP" altLang="en-US" sz="2200" b="1" dirty="0">
                <a:solidFill>
                  <a:schemeClr val="accent6">
                    <a:lumMod val="75000"/>
                  </a:schemeClr>
                </a:solidFill>
                <a:latin typeface="メイリオ" panose="020B0604030504040204" pitchFamily="50" charset="-128"/>
                <a:ea typeface="メイリオ" panose="020B0604030504040204" pitchFamily="50" charset="-128"/>
              </a:rPr>
            </a:br>
            <a:r>
              <a:rPr lang="en-US" altLang="ja-JP" sz="2200" dirty="0" err="1">
                <a:solidFill>
                  <a:srgbClr val="FF0000"/>
                </a:solidFill>
                <a:latin typeface="メイリオ" panose="020B0604030504040204" pitchFamily="50" charset="-128"/>
                <a:ea typeface="メイリオ" panose="020B0604030504040204" pitchFamily="50" charset="-128"/>
              </a:rPr>
              <a:t>Fugougaku</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不合格</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と表示します。</a:t>
            </a:r>
            <a:endParaRPr kumimoji="1" lang="ja-JP" altLang="en-US" sz="22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33400" y="5127598"/>
            <a:ext cx="7315200" cy="1200329"/>
          </a:xfrm>
          <a:prstGeom prst="rect">
            <a:avLst/>
          </a:prstGeom>
          <a:noFill/>
          <a:ln>
            <a:no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ヒント</a:t>
            </a:r>
            <a:r>
              <a:rPr kumimoji="1" lang="en-US" altLang="ja-JP"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部品</a:t>
            </a:r>
            <a:r>
              <a:rPr lang="en-US" altLang="ja-JP" sz="2400" dirty="0">
                <a:solidFill>
                  <a:srgbClr val="FF0000"/>
                </a:solidFill>
                <a:latin typeface="メイリオ" panose="020B0604030504040204" pitchFamily="50" charset="-128"/>
                <a:ea typeface="メイリオ" panose="020B0604030504040204" pitchFamily="50" charset="-128"/>
              </a:rPr>
              <a:t>05</a:t>
            </a:r>
            <a:r>
              <a:rPr lang="ja-JP" altLang="en-US" sz="2400" dirty="0">
                <a:latin typeface="メイリオ" panose="020B0604030504040204" pitchFamily="50" charset="-128"/>
                <a:ea typeface="メイリオ" panose="020B0604030504040204" pitchFamily="50" charset="-128"/>
              </a:rPr>
              <a:t>を</a:t>
            </a:r>
            <a:r>
              <a:rPr lang="ja-JP" altLang="en-US" sz="2400" u="sng" dirty="0">
                <a:latin typeface="メイリオ" panose="020B0604030504040204" pitchFamily="50" charset="-128"/>
                <a:ea typeface="メイリオ" panose="020B0604030504040204" pitchFamily="50" charset="-128"/>
              </a:rPr>
              <a:t>参考</a:t>
            </a:r>
            <a:r>
              <a:rPr lang="ja-JP" altLang="en-US" sz="2400" dirty="0">
                <a:latin typeface="メイリオ" panose="020B0604030504040204" pitchFamily="50" charset="-128"/>
                <a:ea typeface="メイリオ" panose="020B0604030504040204" pitchFamily="50" charset="-128"/>
              </a:rPr>
              <a:t>にして作ってみてください。</a:t>
            </a:r>
            <a:endParaRPr lang="en-US" altLang="ja-JP"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部品の内容そのままで使えるわけではありません。</a:t>
            </a:r>
            <a:endParaRPr kumimoji="1"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6</a:t>
            </a:r>
            <a:r>
              <a:rPr lang="ja-JP" altLang="en-US" sz="2400" dirty="0">
                <a:latin typeface="メイリオ" panose="020B0604030504040204" pitchFamily="50" charset="-128"/>
                <a:ea typeface="メイリオ" panose="020B0604030504040204" pitchFamily="50" charset="-128"/>
              </a:rPr>
              <a:t>のプログラムを元にして作ると簡単です。</a:t>
            </a:r>
            <a:endParaRPr kumimoji="1" lang="ja-JP" altLang="en-US" sz="2400" dirty="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533400" y="3810000"/>
            <a:ext cx="1143000" cy="1019070"/>
            <a:chOff x="1143000" y="3857730"/>
            <a:chExt cx="11430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05</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3" name="角丸四角形 12"/>
          <p:cNvSpPr/>
          <p:nvPr/>
        </p:nvSpPr>
        <p:spPr bwMode="auto">
          <a:xfrm>
            <a:off x="2496637" y="4553097"/>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FD2D53EA-06D0-5D6D-D79C-917F98FD7D73}"/>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7</a:t>
            </a:r>
            <a:endParaRPr kumimoji="1" lang="ja-JP" altLang="en-US" sz="2800" dirty="0">
              <a:solidFill>
                <a:schemeClr val="accent2"/>
              </a:solidFill>
            </a:endParaRPr>
          </a:p>
        </p:txBody>
      </p:sp>
      <p:pic>
        <p:nvPicPr>
          <p:cNvPr id="7" name="図 6">
            <a:extLst>
              <a:ext uri="{FF2B5EF4-FFF2-40B4-BE49-F238E27FC236}">
                <a16:creationId xmlns:a16="http://schemas.microsoft.com/office/drawing/2014/main" id="{7F6A9292-E511-1FE6-E360-355654920353}"/>
              </a:ext>
            </a:extLst>
          </p:cNvPr>
          <p:cNvPicPr>
            <a:picLocks noChangeAspect="1"/>
          </p:cNvPicPr>
          <p:nvPr/>
        </p:nvPicPr>
        <p:blipFill>
          <a:blip r:embed="rId3"/>
          <a:stretch>
            <a:fillRect/>
          </a:stretch>
        </p:blipFill>
        <p:spPr>
          <a:xfrm>
            <a:off x="4655244" y="804558"/>
            <a:ext cx="2990850" cy="23083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四角形: 角を丸くする 7">
            <a:extLst>
              <a:ext uri="{FF2B5EF4-FFF2-40B4-BE49-F238E27FC236}">
                <a16:creationId xmlns:a16="http://schemas.microsoft.com/office/drawing/2014/main" id="{0BE0C834-4FD7-B2C5-6F16-79A8EC66EE43}"/>
              </a:ext>
            </a:extLst>
          </p:cNvPr>
          <p:cNvSpPr/>
          <p:nvPr/>
        </p:nvSpPr>
        <p:spPr bwMode="auto">
          <a:xfrm>
            <a:off x="5107421" y="1060467"/>
            <a:ext cx="2521740" cy="737379"/>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866D2BC-06C1-2260-0795-CCDE22413E37}"/>
              </a:ext>
            </a:extLst>
          </p:cNvPr>
          <p:cNvSpPr txBox="1"/>
          <p:nvPr/>
        </p:nvSpPr>
        <p:spPr>
          <a:xfrm>
            <a:off x="4655244" y="2214627"/>
            <a:ext cx="3421956" cy="2308324"/>
          </a:xfrm>
          <a:prstGeom prst="rect">
            <a:avLst/>
          </a:prstGeom>
          <a:noFill/>
        </p:spPr>
        <p:txBody>
          <a:bodyPr wrap="square">
            <a:spAutoFit/>
          </a:bodyPr>
          <a:lstStyle/>
          <a:p>
            <a:pPr algn="l"/>
            <a:r>
              <a:rPr kumimoji="1" lang="en-US" altLang="ja-JP" sz="1800" b="0" dirty="0" err="1">
                <a:solidFill>
                  <a:srgbClr val="0070C0"/>
                </a:solidFill>
              </a:rPr>
              <a:t>Tokuten</a:t>
            </a:r>
            <a:endParaRPr kumimoji="1" lang="en-US" altLang="ja-JP" sz="1800" b="0" dirty="0">
              <a:solidFill>
                <a:srgbClr val="0070C0"/>
              </a:solidFill>
            </a:endParaRPr>
          </a:p>
          <a:p>
            <a:pPr algn="l"/>
            <a:r>
              <a:rPr kumimoji="1" lang="en-US" altLang="ja-JP" sz="1800" b="0" dirty="0">
                <a:solidFill>
                  <a:schemeClr val="tx1"/>
                </a:solidFill>
              </a:rPr>
              <a:t>100</a:t>
            </a:r>
          </a:p>
          <a:p>
            <a:pPr algn="l"/>
            <a:r>
              <a:rPr kumimoji="1" lang="en-US" altLang="ja-JP" sz="1800" b="0" dirty="0" err="1">
                <a:solidFill>
                  <a:srgbClr val="0070C0"/>
                </a:solidFill>
              </a:rPr>
              <a:t>Goukaku</a:t>
            </a:r>
            <a:endParaRPr kumimoji="1" lang="en-US" altLang="ja-JP" sz="1800" b="0" dirty="0">
              <a:solidFill>
                <a:srgbClr val="0070C0"/>
              </a:solidFill>
            </a:endParaRPr>
          </a:p>
          <a:p>
            <a:pPr algn="l"/>
            <a:endParaRPr kumimoji="1" lang="en-US" altLang="ja-JP" sz="1800" b="0" dirty="0">
              <a:solidFill>
                <a:schemeClr val="tx1"/>
              </a:solidFill>
            </a:endParaRPr>
          </a:p>
          <a:p>
            <a:pPr algn="l"/>
            <a:endParaRPr kumimoji="1" lang="ja-JP" altLang="en-US" sz="1800" b="0" dirty="0">
              <a:solidFill>
                <a:srgbClr val="0070C0"/>
              </a:solidFill>
            </a:endParaRPr>
          </a:p>
          <a:p>
            <a:pPr algn="l"/>
            <a:r>
              <a:rPr kumimoji="1" lang="en-US" altLang="ja-JP" sz="1800" b="0" dirty="0" err="1">
                <a:solidFill>
                  <a:srgbClr val="0070C0"/>
                </a:solidFill>
              </a:rPr>
              <a:t>Tokuten</a:t>
            </a:r>
            <a:endParaRPr kumimoji="1" lang="en-US" altLang="ja-JP" sz="1800" b="0" dirty="0">
              <a:solidFill>
                <a:srgbClr val="0070C0"/>
              </a:solidFill>
            </a:endParaRPr>
          </a:p>
          <a:p>
            <a:pPr algn="l"/>
            <a:r>
              <a:rPr kumimoji="1" lang="en-US" altLang="ja-JP" sz="1800" b="0" dirty="0">
                <a:solidFill>
                  <a:schemeClr val="tx1"/>
                </a:solidFill>
              </a:rPr>
              <a:t>50</a:t>
            </a:r>
          </a:p>
          <a:p>
            <a:pPr algn="l"/>
            <a:r>
              <a:rPr kumimoji="1" lang="en-US" altLang="ja-JP" sz="1800" b="0" dirty="0" err="1">
                <a:solidFill>
                  <a:srgbClr val="0070C0"/>
                </a:solidFill>
              </a:rPr>
              <a:t>Fugoukku</a:t>
            </a:r>
            <a:endParaRPr lang="ja-JP" altLang="en-US" dirty="0"/>
          </a:p>
        </p:txBody>
      </p:sp>
    </p:spTree>
    <p:extLst>
      <p:ext uri="{BB962C8B-B14F-4D97-AF65-F5344CB8AC3E}">
        <p14:creationId xmlns:p14="http://schemas.microsoft.com/office/powerpoint/2010/main" val="43759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8</a:t>
            </a:fld>
            <a:endParaRPr kumimoji="0" lang="en-US" altLang="ja-JP" sz="2800" dirty="0">
              <a:solidFill>
                <a:srgbClr val="000000"/>
              </a:solidFill>
            </a:endParaRPr>
          </a:p>
        </p:txBody>
      </p:sp>
      <p:sp>
        <p:nvSpPr>
          <p:cNvPr id="7171" name="Text Box 3"/>
          <p:cNvSpPr txBox="1">
            <a:spLocks noChangeArrowheads="1"/>
          </p:cNvSpPr>
          <p:nvPr/>
        </p:nvSpPr>
        <p:spPr bwMode="auto">
          <a:xfrm>
            <a:off x="2781300" y="234551"/>
            <a:ext cx="358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zh-TW" altLang="en-US" sz="2800" dirty="0">
                <a:solidFill>
                  <a:srgbClr val="FF0000"/>
                </a:solidFill>
                <a:latin typeface="メイリオ" panose="020B0604030504040204" pitchFamily="50" charset="-128"/>
                <a:ea typeface="メイリオ" panose="020B0604030504040204" pitchFamily="50" charset="-128"/>
              </a:rPr>
              <a:t>開発</a:t>
            </a:r>
            <a:r>
              <a:rPr lang="en-US" altLang="zh-TW" sz="2800" dirty="0">
                <a:solidFill>
                  <a:srgbClr val="FF0000"/>
                </a:solidFill>
                <a:latin typeface="メイリオ" panose="020B0604030504040204" pitchFamily="50" charset="-128"/>
                <a:ea typeface="メイリオ" panose="020B0604030504040204" pitchFamily="50" charset="-128"/>
              </a:rPr>
              <a:t>3</a:t>
            </a:r>
            <a:r>
              <a:rPr lang="en-US" altLang="zh-TW" sz="2800" dirty="0">
                <a:latin typeface="メイリオ" panose="020B0604030504040204" pitchFamily="50" charset="-128"/>
                <a:ea typeface="メイリオ" panose="020B0604030504040204" pitchFamily="50" charset="-128"/>
              </a:rPr>
              <a:t>: </a:t>
            </a:r>
            <a:r>
              <a:rPr lang="zh-TW" altLang="en-US" sz="2800" dirty="0">
                <a:latin typeface="メイリオ" panose="020B0604030504040204" pitchFamily="50" charset="-128"/>
                <a:ea typeface="メイリオ" panose="020B0604030504040204" pitchFamily="50" charset="-128"/>
              </a:rPr>
              <a:t>成績</a:t>
            </a:r>
            <a:r>
              <a:rPr lang="en-US" altLang="zh-TW" sz="2800" dirty="0">
                <a:latin typeface="メイリオ" panose="020B0604030504040204" pitchFamily="50" charset="-128"/>
                <a:ea typeface="メイリオ" panose="020B0604030504040204" pitchFamily="50" charset="-128"/>
              </a:rPr>
              <a:t>A</a:t>
            </a:r>
            <a:r>
              <a:rPr lang="zh-TW" altLang="en-US" sz="2800" dirty="0">
                <a:latin typeface="メイリオ" panose="020B0604030504040204" pitchFamily="50" charset="-128"/>
                <a:ea typeface="メイリオ" panose="020B0604030504040204" pitchFamily="50" charset="-128"/>
              </a:rPr>
              <a:t>～</a:t>
            </a:r>
            <a:r>
              <a:rPr lang="en-US" altLang="zh-TW" sz="2800" dirty="0">
                <a:latin typeface="メイリオ" panose="020B0604030504040204" pitchFamily="50" charset="-128"/>
                <a:ea typeface="メイリオ" panose="020B0604030504040204" pitchFamily="50" charset="-128"/>
              </a:rPr>
              <a:t>C</a:t>
            </a:r>
            <a:endParaRPr lang="ja-JP" altLang="en-US" sz="1800" dirty="0">
              <a:solidFill>
                <a:srgbClr val="000000"/>
              </a:solidFill>
            </a:endParaRPr>
          </a:p>
        </p:txBody>
      </p:sp>
      <p:sp>
        <p:nvSpPr>
          <p:cNvPr id="9" name="テキスト ボックス 8"/>
          <p:cNvSpPr txBox="1"/>
          <p:nvPr/>
        </p:nvSpPr>
        <p:spPr>
          <a:xfrm>
            <a:off x="273573" y="1143000"/>
            <a:ext cx="4298427" cy="2554545"/>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変数</a:t>
            </a:r>
            <a:r>
              <a:rPr kumimoji="1" lang="en-US" altLang="ja-JP" sz="2000" dirty="0">
                <a:latin typeface="メイリオ" panose="020B0604030504040204" pitchFamily="50" charset="-128"/>
                <a:ea typeface="メイリオ" panose="020B0604030504040204" pitchFamily="50" charset="-128"/>
              </a:rPr>
              <a:t>A</a:t>
            </a:r>
            <a:r>
              <a:rPr kumimoji="1" lang="ja-JP" altLang="en-US" sz="2000" dirty="0">
                <a:latin typeface="メイリオ" panose="020B0604030504040204" pitchFamily="50" charset="-128"/>
                <a:ea typeface="メイリオ" panose="020B0604030504040204" pitchFamily="50" charset="-128"/>
              </a:rPr>
              <a:t>に数を入力して、</a:t>
            </a:r>
            <a:r>
              <a:rPr lang="ja-JP" altLang="en-US" sz="2000" b="1" dirty="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a:t>
            </a:r>
            <a:endParaRPr lang="en-US" altLang="ja-JP" sz="2000" dirty="0">
              <a:solidFill>
                <a:schemeClr val="accent6">
                  <a:lumMod val="50000"/>
                </a:schemeClr>
              </a:solidFill>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より大きい</a:t>
            </a:r>
            <a:r>
              <a:rPr kumimoji="1" lang="ja-JP" altLang="en-US" sz="2000" b="1" dirty="0">
                <a:solidFill>
                  <a:schemeClr val="accent6">
                    <a:lumMod val="75000"/>
                  </a:schemeClr>
                </a:solidFill>
                <a:latin typeface="メイリオ" panose="020B0604030504040204" pitchFamily="50" charset="-128"/>
                <a:ea typeface="メイリオ" panose="020B0604030504040204" pitchFamily="50" charset="-128"/>
              </a:rPr>
              <a:t>なら</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は入らない</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err="1">
                <a:latin typeface="メイリオ" panose="020B0604030504040204" pitchFamily="50" charset="-128"/>
                <a:ea typeface="メイリオ" panose="020B0604030504040204" pitchFamily="50" charset="-128"/>
              </a:rPr>
              <a:t>、</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A</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成績</a:t>
            </a:r>
            <a:r>
              <a:rPr kumimoji="1" lang="en-US" altLang="ja-JP" sz="2000" dirty="0">
                <a:latin typeface="メイリオ" panose="020B0604030504040204" pitchFamily="50" charset="-128"/>
                <a:ea typeface="メイリオ" panose="020B0604030504040204" pitchFamily="50" charset="-128"/>
              </a:rPr>
              <a:t>A),</a:t>
            </a:r>
          </a:p>
          <a:p>
            <a:pPr algn="l"/>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より大きい</a:t>
            </a:r>
            <a:r>
              <a:rPr lang="ja-JP" altLang="en-US" sz="2000" b="1" dirty="0">
                <a:solidFill>
                  <a:schemeClr val="accent6">
                    <a:lumMod val="75000"/>
                  </a:schemeClr>
                </a:solidFill>
                <a:latin typeface="メイリオ" panose="020B0604030504040204" pitchFamily="50" charset="-128"/>
                <a:ea typeface="メイリオ" panose="020B0604030504040204" pitchFamily="50" charset="-128"/>
              </a:rPr>
              <a:t>なら</a:t>
            </a:r>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は入らない</a:t>
            </a:r>
            <a:r>
              <a:rPr lang="en-US" altLang="ja-JP" sz="2000" dirty="0">
                <a:latin typeface="メイリオ" panose="020B0604030504040204" pitchFamily="50" charset="-128"/>
                <a:ea typeface="メイリオ" panose="020B0604030504040204" pitchFamily="50" charset="-128"/>
              </a:rPr>
              <a:t>)</a:t>
            </a:r>
            <a:r>
              <a:rPr lang="ja-JP" altLang="en-US" sz="2000" dirty="0" err="1">
                <a:latin typeface="メイリオ" panose="020B0604030504040204" pitchFamily="50" charset="-128"/>
                <a:ea typeface="メイリオ" panose="020B0604030504040204" pitchFamily="50" charset="-128"/>
              </a:rPr>
              <a:t>、</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B</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成績</a:t>
            </a:r>
            <a:r>
              <a:rPr lang="en-US" altLang="ja-JP" sz="2000" dirty="0">
                <a:latin typeface="メイリオ" panose="020B0604030504040204" pitchFamily="50" charset="-128"/>
                <a:ea typeface="メイリオ" panose="020B0604030504040204" pitchFamily="50" charset="-128"/>
              </a:rPr>
              <a:t>B),</a:t>
            </a:r>
          </a:p>
          <a:p>
            <a:pPr algn="l"/>
            <a:r>
              <a:rPr lang="ja-JP" altLang="en-US" sz="2000" dirty="0">
                <a:latin typeface="メイリオ" panose="020B0604030504040204" pitchFamily="50" charset="-128"/>
                <a:ea typeface="メイリオ" panose="020B0604030504040204" pitchFamily="50" charset="-128"/>
              </a:rPr>
              <a:t>それ以外</a:t>
            </a:r>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以下だったら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solidFill>
                  <a:srgbClr val="FF0000"/>
                </a:solidFill>
                <a:latin typeface="メイリオ" panose="020B0604030504040204" pitchFamily="50" charset="-128"/>
                <a:ea typeface="メイリオ" panose="020B0604030504040204" pitchFamily="50" charset="-128"/>
              </a:rPr>
              <a:t> </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C</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成績</a:t>
            </a:r>
            <a:r>
              <a:rPr lang="en-US" altLang="ja-JP" sz="2000" dirty="0">
                <a:latin typeface="メイリオ" panose="020B0604030504040204" pitchFamily="50" charset="-128"/>
                <a:ea typeface="メイリオ" panose="020B0604030504040204" pitchFamily="50" charset="-128"/>
              </a:rPr>
              <a:t>C),</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と表示します。</a:t>
            </a:r>
            <a:endParaRPr kumimoji="1" lang="ja-JP" altLang="en-US" sz="2000"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273573" y="5140016"/>
            <a:ext cx="1143000" cy="1019070"/>
            <a:chOff x="1143000" y="3857730"/>
            <a:chExt cx="11430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9" name="テキスト ボックス 18"/>
          <p:cNvSpPr txBox="1"/>
          <p:nvPr/>
        </p:nvSpPr>
        <p:spPr>
          <a:xfrm>
            <a:off x="1535393" y="5554633"/>
            <a:ext cx="70104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7</a:t>
            </a:r>
            <a:r>
              <a:rPr kumimoji="1" lang="ja-JP" altLang="en-US" sz="2800" dirty="0">
                <a:latin typeface="メイリオ" panose="020B0604030504040204" pitchFamily="50" charset="-128"/>
                <a:ea typeface="メイリオ" panose="020B0604030504040204" pitchFamily="50" charset="-128"/>
              </a:rPr>
              <a:t>を流用して作る。</a:t>
            </a:r>
            <a:br>
              <a:rPr kumimoji="1" lang="en-US" altLang="ja-JP" sz="2800" dirty="0">
                <a:latin typeface="メイリオ" panose="020B0604030504040204" pitchFamily="50" charset="-128"/>
                <a:ea typeface="メイリオ" panose="020B0604030504040204" pitchFamily="50" charset="-128"/>
              </a:rPr>
            </a:br>
            <a:r>
              <a:rPr lang="ja-JP" altLang="en-US" sz="2800" dirty="0">
                <a:solidFill>
                  <a:srgbClr val="FF0000"/>
                </a:solidFill>
                <a:latin typeface="メイリオ" panose="020B0604030504040204" pitchFamily="50" charset="-128"/>
                <a:ea typeface="メイリオ" panose="020B0604030504040204" pitchFamily="50" charset="-128"/>
              </a:rPr>
              <a:t>部品</a:t>
            </a:r>
            <a:r>
              <a:rPr lang="en-US" altLang="ja-JP" sz="2800" dirty="0">
                <a:solidFill>
                  <a:srgbClr val="FF0000"/>
                </a:solidFill>
                <a:latin typeface="メイリオ" panose="020B0604030504040204" pitchFamily="50" charset="-128"/>
                <a:ea typeface="メイリオ" panose="020B0604030504040204" pitchFamily="50" charset="-128"/>
              </a:rPr>
              <a:t>06</a:t>
            </a:r>
            <a:r>
              <a:rPr lang="ja-JP" altLang="en-US" sz="2800" dirty="0">
                <a:latin typeface="メイリオ" panose="020B0604030504040204" pitchFamily="50" charset="-128"/>
                <a:ea typeface="メイリオ" panose="020B0604030504040204" pitchFamily="50" charset="-128"/>
              </a:rPr>
              <a:t>を</a:t>
            </a:r>
            <a:r>
              <a:rPr lang="ja-JP" altLang="en-US" sz="2800" u="sng" dirty="0">
                <a:latin typeface="メイリオ" panose="020B0604030504040204" pitchFamily="50" charset="-128"/>
                <a:ea typeface="メイリオ" panose="020B0604030504040204" pitchFamily="50" charset="-128"/>
              </a:rPr>
              <a:t>参考</a:t>
            </a:r>
            <a:r>
              <a:rPr lang="ja-JP" altLang="en-US" sz="2800" dirty="0">
                <a:latin typeface="メイリオ" panose="020B0604030504040204" pitchFamily="50" charset="-128"/>
                <a:ea typeface="メイリオ" panose="020B0604030504040204" pitchFamily="50" charset="-128"/>
              </a:rPr>
              <a:t>にして作ってみてください。</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A64BD29F-5DCC-EA1C-F343-9096784BE543}"/>
              </a:ext>
            </a:extLst>
          </p:cNvPr>
          <p:cNvSpPr txBox="1"/>
          <p:nvPr/>
        </p:nvSpPr>
        <p:spPr>
          <a:xfrm>
            <a:off x="214996" y="208164"/>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8</a:t>
            </a:r>
            <a:endParaRPr kumimoji="1" lang="ja-JP" altLang="en-US" sz="2800" dirty="0">
              <a:solidFill>
                <a:schemeClr val="accent2"/>
              </a:solidFill>
            </a:endParaRPr>
          </a:p>
        </p:txBody>
      </p:sp>
      <p:pic>
        <p:nvPicPr>
          <p:cNvPr id="7" name="図 6">
            <a:extLst>
              <a:ext uri="{FF2B5EF4-FFF2-40B4-BE49-F238E27FC236}">
                <a16:creationId xmlns:a16="http://schemas.microsoft.com/office/drawing/2014/main" id="{6FB57F01-A707-C072-AA11-3ABDE1970E4B}"/>
              </a:ext>
            </a:extLst>
          </p:cNvPr>
          <p:cNvPicPr>
            <a:picLocks noChangeAspect="1"/>
          </p:cNvPicPr>
          <p:nvPr/>
        </p:nvPicPr>
        <p:blipFill>
          <a:blip r:embed="rId2"/>
          <a:stretch>
            <a:fillRect/>
          </a:stretch>
        </p:blipFill>
        <p:spPr>
          <a:xfrm>
            <a:off x="4763366" y="1047494"/>
            <a:ext cx="4092677" cy="2330198"/>
          </a:xfrm>
          <a:prstGeom prst="rect">
            <a:avLst/>
          </a:prstGeom>
        </p:spPr>
      </p:pic>
      <p:sp>
        <p:nvSpPr>
          <p:cNvPr id="8" name="四角形: 角を丸くする 7">
            <a:extLst>
              <a:ext uri="{FF2B5EF4-FFF2-40B4-BE49-F238E27FC236}">
                <a16:creationId xmlns:a16="http://schemas.microsoft.com/office/drawing/2014/main" id="{B611C5BD-41DA-0B3A-AD1A-73C91F16723D}"/>
              </a:ext>
            </a:extLst>
          </p:cNvPr>
          <p:cNvSpPr/>
          <p:nvPr/>
        </p:nvSpPr>
        <p:spPr bwMode="auto">
          <a:xfrm>
            <a:off x="5382934" y="1584631"/>
            <a:ext cx="3287627" cy="52322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13A7EE7C-5571-D155-AEE6-86BF57CA8CF4}"/>
              </a:ext>
            </a:extLst>
          </p:cNvPr>
          <p:cNvSpPr txBox="1"/>
          <p:nvPr/>
        </p:nvSpPr>
        <p:spPr>
          <a:xfrm>
            <a:off x="5040593" y="2611546"/>
            <a:ext cx="3421956" cy="646331"/>
          </a:xfrm>
          <a:prstGeom prst="rect">
            <a:avLst/>
          </a:prstGeom>
          <a:solidFill>
            <a:srgbClr val="FFFFFF"/>
          </a:solidFill>
        </p:spPr>
        <p:txBody>
          <a:bodyPr wrap="square">
            <a:spAutoFit/>
          </a:bodyPr>
          <a:lstStyle/>
          <a:p>
            <a:pPr algn="l"/>
            <a:r>
              <a:rPr kumimoji="1" lang="en-US" altLang="ja-JP" sz="1800" b="0" dirty="0">
                <a:solidFill>
                  <a:schemeClr val="tx1"/>
                </a:solidFill>
              </a:rPr>
              <a:t>100</a:t>
            </a:r>
          </a:p>
          <a:p>
            <a:pPr algn="l"/>
            <a:r>
              <a:rPr kumimoji="1" lang="en-US" altLang="ja-JP" sz="1800" b="0" dirty="0" err="1">
                <a:solidFill>
                  <a:srgbClr val="0070C0"/>
                </a:solidFill>
              </a:rPr>
              <a:t>Seiseki</a:t>
            </a:r>
            <a:r>
              <a:rPr kumimoji="1" lang="en-US" altLang="ja-JP" sz="1800" b="0" dirty="0">
                <a:solidFill>
                  <a:srgbClr val="0070C0"/>
                </a:solidFill>
              </a:rPr>
              <a:t> A</a:t>
            </a:r>
          </a:p>
        </p:txBody>
      </p:sp>
      <p:pic>
        <p:nvPicPr>
          <p:cNvPr id="12" name="図 11">
            <a:extLst>
              <a:ext uri="{FF2B5EF4-FFF2-40B4-BE49-F238E27FC236}">
                <a16:creationId xmlns:a16="http://schemas.microsoft.com/office/drawing/2014/main" id="{DC648204-E1CD-EF4D-D82F-BE250CCA9114}"/>
              </a:ext>
            </a:extLst>
          </p:cNvPr>
          <p:cNvPicPr>
            <a:picLocks noChangeAspect="1"/>
          </p:cNvPicPr>
          <p:nvPr/>
        </p:nvPicPr>
        <p:blipFill>
          <a:blip r:embed="rId3"/>
          <a:stretch>
            <a:fillRect/>
          </a:stretch>
        </p:blipFill>
        <p:spPr>
          <a:xfrm>
            <a:off x="4831986" y="3602989"/>
            <a:ext cx="3838575" cy="723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図 13">
            <a:extLst>
              <a:ext uri="{FF2B5EF4-FFF2-40B4-BE49-F238E27FC236}">
                <a16:creationId xmlns:a16="http://schemas.microsoft.com/office/drawing/2014/main" id="{EBF23C5C-1288-63EA-B7D2-BDFD2D757438}"/>
              </a:ext>
            </a:extLst>
          </p:cNvPr>
          <p:cNvPicPr>
            <a:picLocks noChangeAspect="1"/>
          </p:cNvPicPr>
          <p:nvPr/>
        </p:nvPicPr>
        <p:blipFill>
          <a:blip r:embed="rId3"/>
          <a:stretch>
            <a:fillRect/>
          </a:stretch>
        </p:blipFill>
        <p:spPr>
          <a:xfrm>
            <a:off x="4831986" y="4689924"/>
            <a:ext cx="3838575" cy="723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四角形: 角を丸くする 14">
            <a:extLst>
              <a:ext uri="{FF2B5EF4-FFF2-40B4-BE49-F238E27FC236}">
                <a16:creationId xmlns:a16="http://schemas.microsoft.com/office/drawing/2014/main" id="{FBA0D5D7-F962-7B59-AE4B-D7635E44A1D4}"/>
              </a:ext>
            </a:extLst>
          </p:cNvPr>
          <p:cNvSpPr/>
          <p:nvPr/>
        </p:nvSpPr>
        <p:spPr bwMode="auto">
          <a:xfrm>
            <a:off x="5040593" y="2661532"/>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7647AAE8-BEA6-3232-B0F5-6270E5F9F6E6}"/>
              </a:ext>
            </a:extLst>
          </p:cNvPr>
          <p:cNvSpPr txBox="1"/>
          <p:nvPr/>
        </p:nvSpPr>
        <p:spPr>
          <a:xfrm>
            <a:off x="5040593" y="3625369"/>
            <a:ext cx="3421956" cy="646331"/>
          </a:xfrm>
          <a:prstGeom prst="rect">
            <a:avLst/>
          </a:prstGeom>
          <a:solidFill>
            <a:srgbClr val="FFFFFF"/>
          </a:solidFill>
        </p:spPr>
        <p:txBody>
          <a:bodyPr wrap="square">
            <a:spAutoFit/>
          </a:bodyPr>
          <a:lstStyle/>
          <a:p>
            <a:pPr algn="l"/>
            <a:r>
              <a:rPr lang="en-US" altLang="ja-JP" dirty="0"/>
              <a:t>60</a:t>
            </a:r>
            <a:endParaRPr kumimoji="1" lang="en-US" altLang="ja-JP" sz="1800" b="0" dirty="0">
              <a:solidFill>
                <a:schemeClr val="tx1"/>
              </a:solidFill>
            </a:endParaRPr>
          </a:p>
          <a:p>
            <a:pPr algn="l"/>
            <a:r>
              <a:rPr kumimoji="1" lang="en-US" altLang="ja-JP" sz="1800" b="0" dirty="0" err="1">
                <a:solidFill>
                  <a:srgbClr val="0070C0"/>
                </a:solidFill>
              </a:rPr>
              <a:t>Seiseki</a:t>
            </a:r>
            <a:r>
              <a:rPr kumimoji="1" lang="en-US" altLang="ja-JP" sz="1800" b="0" dirty="0">
                <a:solidFill>
                  <a:srgbClr val="0070C0"/>
                </a:solidFill>
              </a:rPr>
              <a:t> B</a:t>
            </a:r>
          </a:p>
        </p:txBody>
      </p:sp>
      <p:sp>
        <p:nvSpPr>
          <p:cNvPr id="20" name="四角形: 角を丸くする 19">
            <a:extLst>
              <a:ext uri="{FF2B5EF4-FFF2-40B4-BE49-F238E27FC236}">
                <a16:creationId xmlns:a16="http://schemas.microsoft.com/office/drawing/2014/main" id="{30234DBF-4478-EFC5-AD67-CC454FD43A92}"/>
              </a:ext>
            </a:extLst>
          </p:cNvPr>
          <p:cNvSpPr/>
          <p:nvPr/>
        </p:nvSpPr>
        <p:spPr bwMode="auto">
          <a:xfrm>
            <a:off x="5040593" y="3675355"/>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4D8072E5-AD80-8C82-4FE9-5F1C35F67FA5}"/>
              </a:ext>
            </a:extLst>
          </p:cNvPr>
          <p:cNvSpPr txBox="1"/>
          <p:nvPr/>
        </p:nvSpPr>
        <p:spPr>
          <a:xfrm>
            <a:off x="4984386" y="4733697"/>
            <a:ext cx="3421956" cy="646331"/>
          </a:xfrm>
          <a:prstGeom prst="rect">
            <a:avLst/>
          </a:prstGeom>
          <a:solidFill>
            <a:srgbClr val="FFFFFF"/>
          </a:solidFill>
        </p:spPr>
        <p:txBody>
          <a:bodyPr wrap="square">
            <a:spAutoFit/>
          </a:bodyPr>
          <a:lstStyle/>
          <a:p>
            <a:pPr algn="l"/>
            <a:r>
              <a:rPr lang="en-US" altLang="ja-JP" dirty="0"/>
              <a:t>40</a:t>
            </a:r>
            <a:endParaRPr kumimoji="1" lang="en-US" altLang="ja-JP" sz="1800" b="0" dirty="0">
              <a:solidFill>
                <a:schemeClr val="tx1"/>
              </a:solidFill>
            </a:endParaRPr>
          </a:p>
          <a:p>
            <a:pPr algn="l"/>
            <a:r>
              <a:rPr kumimoji="1" lang="en-US" altLang="ja-JP" sz="1800" b="0" dirty="0" err="1">
                <a:solidFill>
                  <a:srgbClr val="0070C0"/>
                </a:solidFill>
              </a:rPr>
              <a:t>Seiseki</a:t>
            </a:r>
            <a:r>
              <a:rPr kumimoji="1" lang="en-US" altLang="ja-JP" sz="1800" b="0" dirty="0">
                <a:solidFill>
                  <a:srgbClr val="0070C0"/>
                </a:solidFill>
              </a:rPr>
              <a:t> C</a:t>
            </a:r>
          </a:p>
        </p:txBody>
      </p:sp>
      <p:sp>
        <p:nvSpPr>
          <p:cNvPr id="22" name="四角形: 角を丸くする 21">
            <a:extLst>
              <a:ext uri="{FF2B5EF4-FFF2-40B4-BE49-F238E27FC236}">
                <a16:creationId xmlns:a16="http://schemas.microsoft.com/office/drawing/2014/main" id="{8336026E-FF1E-6E04-40A3-AB9FF64C7768}"/>
              </a:ext>
            </a:extLst>
          </p:cNvPr>
          <p:cNvSpPr/>
          <p:nvPr/>
        </p:nvSpPr>
        <p:spPr bwMode="auto">
          <a:xfrm>
            <a:off x="4984386" y="4783683"/>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96510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9</a:t>
            </a:fld>
            <a:endParaRPr kumimoji="0" lang="en-US" altLang="ja-JP" sz="2800" dirty="0">
              <a:solidFill>
                <a:srgbClr val="000000"/>
              </a:solidFill>
            </a:endParaRPr>
          </a:p>
        </p:txBody>
      </p:sp>
      <p:sp>
        <p:nvSpPr>
          <p:cNvPr id="7171" name="Text Box 3"/>
          <p:cNvSpPr txBox="1">
            <a:spLocks noChangeArrowheads="1"/>
          </p:cNvSpPr>
          <p:nvPr/>
        </p:nvSpPr>
        <p:spPr bwMode="auto">
          <a:xfrm>
            <a:off x="2381146" y="329500"/>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4</a:t>
            </a:r>
            <a:r>
              <a:rPr lang="en-US" altLang="ja-JP" sz="2800" dirty="0">
                <a:latin typeface="メイリオ" panose="020B0604030504040204" pitchFamily="50" charset="-128"/>
                <a:ea typeface="メイリオ" panose="020B0604030504040204" pitchFamily="50" charset="-128"/>
              </a:rPr>
              <a:t>: 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までの数を表示</a:t>
            </a:r>
            <a:endParaRPr lang="ja-JP" altLang="en-US" sz="1800" dirty="0">
              <a:solidFill>
                <a:srgbClr val="000000"/>
              </a:solidFill>
            </a:endParaRPr>
          </a:p>
        </p:txBody>
      </p:sp>
      <p:sp>
        <p:nvSpPr>
          <p:cNvPr id="9" name="テキスト ボックス 8"/>
          <p:cNvSpPr txBox="1"/>
          <p:nvPr/>
        </p:nvSpPr>
        <p:spPr>
          <a:xfrm>
            <a:off x="5029200" y="4842229"/>
            <a:ext cx="2800454" cy="707886"/>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０</a:t>
            </a:r>
            <a:r>
              <a:rPr kumimoji="1" lang="en-US" altLang="ja-JP" sz="2000" dirty="0">
                <a:latin typeface="メイリオ" panose="020B0604030504040204" pitchFamily="50" charset="-128"/>
                <a:ea typeface="メイリオ" panose="020B0604030504040204" pitchFamily="50" charset="-128"/>
              </a:rPr>
              <a:t>,1,2,3,</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a:latin typeface="メイリオ" panose="020B0604030504040204" pitchFamily="50" charset="-128"/>
                <a:ea typeface="メイリオ" panose="020B0604030504040204" pitchFamily="50" charset="-128"/>
              </a:rPr>
              <a:t>,10</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までの数を</a:t>
            </a:r>
            <a:r>
              <a:rPr lang="ja-JP" altLang="en-US" sz="2000" dirty="0">
                <a:latin typeface="メイリオ" panose="020B0604030504040204" pitchFamily="50" charset="-128"/>
                <a:ea typeface="メイリオ" panose="020B0604030504040204" pitchFamily="50" charset="-128"/>
              </a:rPr>
              <a:t>表示します</a:t>
            </a:r>
            <a:r>
              <a:rPr kumimoji="1" lang="ja-JP" altLang="en-US" sz="2000" dirty="0">
                <a:latin typeface="メイリオ" panose="020B0604030504040204" pitchFamily="50" charset="-128"/>
                <a:ea typeface="メイリオ" panose="020B0604030504040204" pitchFamily="50" charset="-128"/>
              </a:rPr>
              <a:t>。</a:t>
            </a:r>
          </a:p>
        </p:txBody>
      </p:sp>
      <p:grpSp>
        <p:nvGrpSpPr>
          <p:cNvPr id="10" name="グループ化 9"/>
          <p:cNvGrpSpPr/>
          <p:nvPr/>
        </p:nvGrpSpPr>
        <p:grpSpPr>
          <a:xfrm>
            <a:off x="685800" y="5139400"/>
            <a:ext cx="1143000" cy="1019070"/>
            <a:chOff x="1143000" y="3857730"/>
            <a:chExt cx="11430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楕円 1"/>
          <p:cNvSpPr/>
          <p:nvPr/>
        </p:nvSpPr>
        <p:spPr bwMode="auto">
          <a:xfrm>
            <a:off x="1594834" y="2204745"/>
            <a:ext cx="17526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線吹き出し 1 (枠付き) 2"/>
          <p:cNvSpPr/>
          <p:nvPr/>
        </p:nvSpPr>
        <p:spPr bwMode="auto">
          <a:xfrm>
            <a:off x="1684200" y="976534"/>
            <a:ext cx="2704174" cy="655104"/>
          </a:xfrm>
          <a:prstGeom prst="borderCallout1">
            <a:avLst>
              <a:gd name="adj1" fmla="val 92917"/>
              <a:gd name="adj2" fmla="val 47428"/>
              <a:gd name="adj3" fmla="val 190653"/>
              <a:gd name="adj4" fmla="val 30667"/>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Range()</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で</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０までを指定する</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(11</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未満</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 name="四角形吹き出し 15"/>
          <p:cNvSpPr/>
          <p:nvPr/>
        </p:nvSpPr>
        <p:spPr bwMode="auto">
          <a:xfrm>
            <a:off x="1257299" y="3809912"/>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5" name="下矢印 14"/>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 name="テキスト ボックス 6">
            <a:extLst>
              <a:ext uri="{FF2B5EF4-FFF2-40B4-BE49-F238E27FC236}">
                <a16:creationId xmlns:a16="http://schemas.microsoft.com/office/drawing/2014/main" id="{C7757AC1-FBBA-F1AE-993A-7682ABAEA700}"/>
              </a:ext>
            </a:extLst>
          </p:cNvPr>
          <p:cNvSpPr txBox="1"/>
          <p:nvPr/>
        </p:nvSpPr>
        <p:spPr>
          <a:xfrm>
            <a:off x="340322" y="281447"/>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9</a:t>
            </a:r>
            <a:endParaRPr kumimoji="1" lang="ja-JP" altLang="en-US" sz="2800" dirty="0">
              <a:solidFill>
                <a:schemeClr val="accent2"/>
              </a:solidFill>
            </a:endParaRPr>
          </a:p>
        </p:txBody>
      </p:sp>
      <p:sp>
        <p:nvSpPr>
          <p:cNvPr id="8" name="テキスト ボックス 7">
            <a:extLst>
              <a:ext uri="{FF2B5EF4-FFF2-40B4-BE49-F238E27FC236}">
                <a16:creationId xmlns:a16="http://schemas.microsoft.com/office/drawing/2014/main" id="{42F36D14-88EA-96B7-2326-DC33DB055504}"/>
              </a:ext>
            </a:extLst>
          </p:cNvPr>
          <p:cNvSpPr txBox="1"/>
          <p:nvPr/>
        </p:nvSpPr>
        <p:spPr>
          <a:xfrm>
            <a:off x="487997" y="2102435"/>
            <a:ext cx="3429000" cy="954107"/>
          </a:xfrm>
          <a:prstGeom prst="rect">
            <a:avLst/>
          </a:prstGeom>
          <a:noFill/>
          <a:ln>
            <a:solidFill>
              <a:schemeClr val="tx1"/>
            </a:solid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endParaRPr kumimoji="1" lang="ja-JP" altLang="en-US" dirty="0"/>
          </a:p>
        </p:txBody>
      </p:sp>
      <p:pic>
        <p:nvPicPr>
          <p:cNvPr id="14" name="図 13">
            <a:extLst>
              <a:ext uri="{FF2B5EF4-FFF2-40B4-BE49-F238E27FC236}">
                <a16:creationId xmlns:a16="http://schemas.microsoft.com/office/drawing/2014/main" id="{B40CDF8E-F39C-57AA-0C95-85C22CEC3F26}"/>
              </a:ext>
            </a:extLst>
          </p:cNvPr>
          <p:cNvPicPr>
            <a:picLocks noChangeAspect="1"/>
          </p:cNvPicPr>
          <p:nvPr/>
        </p:nvPicPr>
        <p:blipFill>
          <a:blip r:embed="rId2"/>
          <a:stretch>
            <a:fillRect/>
          </a:stretch>
        </p:blipFill>
        <p:spPr>
          <a:xfrm>
            <a:off x="4912113" y="1304086"/>
            <a:ext cx="3502095" cy="31916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480263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15602</TotalTime>
  <Words>4723</Words>
  <Application>Microsoft Office PowerPoint</Application>
  <PresentationFormat>画面に合わせる (4:3)</PresentationFormat>
  <Paragraphs>895</Paragraphs>
  <Slides>46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46</vt:i4>
      </vt:variant>
    </vt:vector>
  </HeadingPairs>
  <TitlesOfParts>
    <vt:vector size="51" baseType="lpstr">
      <vt:lpstr>MS UI Gothic</vt:lpstr>
      <vt:lpstr>メイリオ</vt:lpstr>
      <vt:lpstr>游明朝</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プログラムの図式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打ち込み6: コインガチャを作る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591</cp:revision>
  <cp:lastPrinted>2021-10-09T04:54:31Z</cp:lastPrinted>
  <dcterms:created xsi:type="dcterms:W3CDTF">2014-03-24T13:08:44Z</dcterms:created>
  <dcterms:modified xsi:type="dcterms:W3CDTF">2023-07-28T10:01:13Z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