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81" r:id="rId2"/>
    <p:sldId id="282" r:id="rId3"/>
    <p:sldId id="257" r:id="rId4"/>
    <p:sldId id="259" r:id="rId5"/>
    <p:sldId id="260" r:id="rId6"/>
    <p:sldId id="261" r:id="rId7"/>
    <p:sldId id="262" r:id="rId8"/>
    <p:sldId id="263" r:id="rId9"/>
    <p:sldId id="264" r:id="rId10"/>
    <p:sldId id="267" r:id="rId11"/>
    <p:sldId id="270" r:id="rId12"/>
    <p:sldId id="258" r:id="rId13"/>
    <p:sldId id="265" r:id="rId14"/>
    <p:sldId id="266" r:id="rId15"/>
    <p:sldId id="273" r:id="rId16"/>
    <p:sldId id="271" r:id="rId17"/>
    <p:sldId id="272" r:id="rId18"/>
    <p:sldId id="280" r:id="rId19"/>
    <p:sldId id="276" r:id="rId20"/>
    <p:sldId id="274" r:id="rId21"/>
    <p:sldId id="275" r:id="rId22"/>
    <p:sldId id="268" r:id="rId23"/>
    <p:sldId id="269" r:id="rId24"/>
    <p:sldId id="277" r:id="rId25"/>
    <p:sldId id="278" r:id="rId26"/>
    <p:sldId id="279" r:id="rId27"/>
  </p:sldIdLst>
  <p:sldSz cx="6858000" cy="9906000" type="A4"/>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57" autoAdjust="0"/>
    <p:restoredTop sz="94660"/>
  </p:normalViewPr>
  <p:slideViewPr>
    <p:cSldViewPr snapToGrid="0">
      <p:cViewPr>
        <p:scale>
          <a:sx n="60" d="100"/>
          <a:sy n="60" d="100"/>
        </p:scale>
        <p:origin x="1746" y="-10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25655185-C456-480F-982D-BB49A3A206CA}" type="datetimeFigureOut">
              <a:rPr kumimoji="1" lang="ja-JP" altLang="en-US" smtClean="0"/>
              <a:t>2022/11/17</a:t>
            </a:fld>
            <a:endParaRPr kumimoji="1" lang="ja-JP" altLang="en-US"/>
          </a:p>
        </p:txBody>
      </p:sp>
      <p:sp>
        <p:nvSpPr>
          <p:cNvPr id="4" name="スライド イメージ プレースホルダー 3"/>
          <p:cNvSpPr>
            <a:spLocks noGrp="1" noRot="1" noChangeAspect="1"/>
          </p:cNvSpPr>
          <p:nvPr>
            <p:ph type="sldImg" idx="2"/>
          </p:nvPr>
        </p:nvSpPr>
        <p:spPr>
          <a:xfrm>
            <a:off x="2266950" y="1243013"/>
            <a:ext cx="23241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AF8579E5-FBE9-49A5-B079-2E8208589426}" type="slidenum">
              <a:rPr kumimoji="1" lang="ja-JP" altLang="en-US" smtClean="0"/>
              <a:t>‹#›</a:t>
            </a:fld>
            <a:endParaRPr kumimoji="1" lang="ja-JP" altLang="en-US"/>
          </a:p>
        </p:txBody>
      </p:sp>
    </p:spTree>
    <p:extLst>
      <p:ext uri="{BB962C8B-B14F-4D97-AF65-F5344CB8AC3E}">
        <p14:creationId xmlns:p14="http://schemas.microsoft.com/office/powerpoint/2010/main" val="32061622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56741E-D021-E18F-6AC0-A5C1DA6CA8FA}"/>
              </a:ext>
            </a:extLst>
          </p:cNvPr>
          <p:cNvSpPr>
            <a:spLocks noGrp="1"/>
          </p:cNvSpPr>
          <p:nvPr>
            <p:ph type="ctrTitle"/>
          </p:nvPr>
        </p:nvSpPr>
        <p:spPr>
          <a:xfrm>
            <a:off x="857250" y="1621191"/>
            <a:ext cx="5143500" cy="3448756"/>
          </a:xfrm>
        </p:spPr>
        <p:txBody>
          <a:bodyPr anchor="b"/>
          <a:lstStyle>
            <a:lvl1pPr algn="ctr">
              <a:defRPr sz="8666"/>
            </a:lvl1pPr>
          </a:lstStyle>
          <a:p>
            <a:r>
              <a:rPr kumimoji="1" lang="ja-JP" altLang="en-US"/>
              <a:t>マスター タイトルの書式設定</a:t>
            </a:r>
          </a:p>
        </p:txBody>
      </p:sp>
      <p:sp>
        <p:nvSpPr>
          <p:cNvPr id="3" name="字幕 2">
            <a:extLst>
              <a:ext uri="{FF2B5EF4-FFF2-40B4-BE49-F238E27FC236}">
                <a16:creationId xmlns:a16="http://schemas.microsoft.com/office/drawing/2014/main" id="{B0BA2612-47E1-20D3-A8E8-A16A9D6929FA}"/>
              </a:ext>
            </a:extLst>
          </p:cNvPr>
          <p:cNvSpPr>
            <a:spLocks noGrp="1"/>
          </p:cNvSpPr>
          <p:nvPr>
            <p:ph type="subTitle" idx="1"/>
          </p:nvPr>
        </p:nvSpPr>
        <p:spPr>
          <a:xfrm>
            <a:off x="857250" y="5202944"/>
            <a:ext cx="5143500" cy="2391656"/>
          </a:xfrm>
        </p:spPr>
        <p:txBody>
          <a:bodyPr/>
          <a:lstStyle>
            <a:lvl1pPr marL="0" indent="0" algn="ctr">
              <a:buNone/>
              <a:defRPr sz="3467"/>
            </a:lvl1pPr>
            <a:lvl2pPr marL="660380" indent="0" algn="ctr">
              <a:buNone/>
              <a:defRPr sz="2889"/>
            </a:lvl2pPr>
            <a:lvl3pPr marL="1320759" indent="0" algn="ctr">
              <a:buNone/>
              <a:defRPr sz="2600"/>
            </a:lvl3pPr>
            <a:lvl4pPr marL="1981139" indent="0" algn="ctr">
              <a:buNone/>
              <a:defRPr sz="2311"/>
            </a:lvl4pPr>
            <a:lvl5pPr marL="2641519" indent="0" algn="ctr">
              <a:buNone/>
              <a:defRPr sz="2311"/>
            </a:lvl5pPr>
            <a:lvl6pPr marL="3301898" indent="0" algn="ctr">
              <a:buNone/>
              <a:defRPr sz="2311"/>
            </a:lvl6pPr>
            <a:lvl7pPr marL="3962278" indent="0" algn="ctr">
              <a:buNone/>
              <a:defRPr sz="2311"/>
            </a:lvl7pPr>
            <a:lvl8pPr marL="4622658" indent="0" algn="ctr">
              <a:buNone/>
              <a:defRPr sz="2311"/>
            </a:lvl8pPr>
            <a:lvl9pPr marL="5283037" indent="0" algn="ctr">
              <a:buNone/>
              <a:defRPr sz="2311"/>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BFF728A2-DD81-29D7-2356-4C52537D0BF3}"/>
              </a:ext>
            </a:extLst>
          </p:cNvPr>
          <p:cNvSpPr>
            <a:spLocks noGrp="1"/>
          </p:cNvSpPr>
          <p:nvPr>
            <p:ph type="dt" sz="half" idx="10"/>
          </p:nvPr>
        </p:nvSpPr>
        <p:spPr/>
        <p:txBody>
          <a:bodyPr/>
          <a:lstStyle/>
          <a:p>
            <a:fld id="{3ECE5840-E7BC-42D5-960F-9E6554D598C3}" type="datetime1">
              <a:rPr kumimoji="1" lang="ja-JP" altLang="en-US" smtClean="0"/>
              <a:t>2022/11/17</a:t>
            </a:fld>
            <a:endParaRPr kumimoji="1" lang="ja-JP" altLang="en-US"/>
          </a:p>
        </p:txBody>
      </p:sp>
      <p:sp>
        <p:nvSpPr>
          <p:cNvPr id="5" name="フッター プレースホルダー 4">
            <a:extLst>
              <a:ext uri="{FF2B5EF4-FFF2-40B4-BE49-F238E27FC236}">
                <a16:creationId xmlns:a16="http://schemas.microsoft.com/office/drawing/2014/main" id="{7199A962-3C0B-B9BF-380E-8A83AC440C1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9CA113C-23DA-0419-E515-636C94104AB2}"/>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3328939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42EBF7-36B9-654F-F89F-23D06C4E11A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FA5ADA50-E051-31A3-ECDC-CE5BDB86232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5579C43-B40E-6890-B318-0D2E476E8A97}"/>
              </a:ext>
            </a:extLst>
          </p:cNvPr>
          <p:cNvSpPr>
            <a:spLocks noGrp="1"/>
          </p:cNvSpPr>
          <p:nvPr>
            <p:ph type="dt" sz="half" idx="10"/>
          </p:nvPr>
        </p:nvSpPr>
        <p:spPr/>
        <p:txBody>
          <a:bodyPr/>
          <a:lstStyle/>
          <a:p>
            <a:fld id="{5DA00750-F070-4FB0-BCF1-5CD3CC85F286}" type="datetime1">
              <a:rPr kumimoji="1" lang="ja-JP" altLang="en-US" smtClean="0"/>
              <a:t>2022/11/17</a:t>
            </a:fld>
            <a:endParaRPr kumimoji="1" lang="ja-JP" altLang="en-US"/>
          </a:p>
        </p:txBody>
      </p:sp>
      <p:sp>
        <p:nvSpPr>
          <p:cNvPr id="5" name="フッター プレースホルダー 4">
            <a:extLst>
              <a:ext uri="{FF2B5EF4-FFF2-40B4-BE49-F238E27FC236}">
                <a16:creationId xmlns:a16="http://schemas.microsoft.com/office/drawing/2014/main" id="{C6BF323A-66B8-DACF-2907-B52A8D27AB9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4F0DB34-3D4A-F1BA-C98C-64BCABD125B5}"/>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559482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264E2AE-FFE9-16D3-FB76-987D9BB78A47}"/>
              </a:ext>
            </a:extLst>
          </p:cNvPr>
          <p:cNvSpPr>
            <a:spLocks noGrp="1"/>
          </p:cNvSpPr>
          <p:nvPr>
            <p:ph type="title" orient="vert"/>
          </p:nvPr>
        </p:nvSpPr>
        <p:spPr>
          <a:xfrm>
            <a:off x="4907756" y="527403"/>
            <a:ext cx="1478756" cy="8394877"/>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582F826-3058-751D-E4C2-C19E8C4011D5}"/>
              </a:ext>
            </a:extLst>
          </p:cNvPr>
          <p:cNvSpPr>
            <a:spLocks noGrp="1"/>
          </p:cNvSpPr>
          <p:nvPr>
            <p:ph type="body" orient="vert" idx="1"/>
          </p:nvPr>
        </p:nvSpPr>
        <p:spPr>
          <a:xfrm>
            <a:off x="471487" y="527403"/>
            <a:ext cx="4350544" cy="839487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F548475-425D-C81A-EE18-98AB032DCDB5}"/>
              </a:ext>
            </a:extLst>
          </p:cNvPr>
          <p:cNvSpPr>
            <a:spLocks noGrp="1"/>
          </p:cNvSpPr>
          <p:nvPr>
            <p:ph type="dt" sz="half" idx="10"/>
          </p:nvPr>
        </p:nvSpPr>
        <p:spPr/>
        <p:txBody>
          <a:bodyPr/>
          <a:lstStyle/>
          <a:p>
            <a:fld id="{A109F42A-E3B3-417F-96A8-947A4FFD3E85}" type="datetime1">
              <a:rPr kumimoji="1" lang="ja-JP" altLang="en-US" smtClean="0"/>
              <a:t>2022/11/17</a:t>
            </a:fld>
            <a:endParaRPr kumimoji="1" lang="ja-JP" altLang="en-US"/>
          </a:p>
        </p:txBody>
      </p:sp>
      <p:sp>
        <p:nvSpPr>
          <p:cNvPr id="5" name="フッター プレースホルダー 4">
            <a:extLst>
              <a:ext uri="{FF2B5EF4-FFF2-40B4-BE49-F238E27FC236}">
                <a16:creationId xmlns:a16="http://schemas.microsoft.com/office/drawing/2014/main" id="{F55B2A48-8872-4184-CD99-10678065722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735BA96-BEC3-B417-ECFE-540021CD9DF8}"/>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823708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8069F6-7135-FF2A-AF9C-C0E81C3B62A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4852191-5626-F912-CCE8-AC115876A25A}"/>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0692A4E-1BD5-C419-B0BC-A357322954FA}"/>
              </a:ext>
            </a:extLst>
          </p:cNvPr>
          <p:cNvSpPr>
            <a:spLocks noGrp="1"/>
          </p:cNvSpPr>
          <p:nvPr>
            <p:ph type="dt" sz="half" idx="10"/>
          </p:nvPr>
        </p:nvSpPr>
        <p:spPr/>
        <p:txBody>
          <a:bodyPr/>
          <a:lstStyle/>
          <a:p>
            <a:fld id="{6C1DBD0C-7C64-4485-8D10-93219B186AEB}" type="datetime1">
              <a:rPr kumimoji="1" lang="ja-JP" altLang="en-US" smtClean="0"/>
              <a:t>2022/11/17</a:t>
            </a:fld>
            <a:endParaRPr kumimoji="1" lang="ja-JP" altLang="en-US"/>
          </a:p>
        </p:txBody>
      </p:sp>
      <p:sp>
        <p:nvSpPr>
          <p:cNvPr id="5" name="フッター プレースホルダー 4">
            <a:extLst>
              <a:ext uri="{FF2B5EF4-FFF2-40B4-BE49-F238E27FC236}">
                <a16:creationId xmlns:a16="http://schemas.microsoft.com/office/drawing/2014/main" id="{CD913CFD-6894-B2E0-0EC1-5B938209F49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038FEA0-FD19-0AF2-E6DE-EC7A34C156F6}"/>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2059396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D70DEE-C6F3-2BBF-204E-37D75D87BC95}"/>
              </a:ext>
            </a:extLst>
          </p:cNvPr>
          <p:cNvSpPr>
            <a:spLocks noGrp="1"/>
          </p:cNvSpPr>
          <p:nvPr>
            <p:ph type="title"/>
          </p:nvPr>
        </p:nvSpPr>
        <p:spPr>
          <a:xfrm>
            <a:off x="467916" y="2469622"/>
            <a:ext cx="5915025" cy="4120620"/>
          </a:xfrm>
        </p:spPr>
        <p:txBody>
          <a:bodyPr anchor="b"/>
          <a:lstStyle>
            <a:lvl1pPr>
              <a:defRPr sz="8666"/>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FC332B9-E554-A7BA-53D6-0780D73CA804}"/>
              </a:ext>
            </a:extLst>
          </p:cNvPr>
          <p:cNvSpPr>
            <a:spLocks noGrp="1"/>
          </p:cNvSpPr>
          <p:nvPr>
            <p:ph type="body" idx="1"/>
          </p:nvPr>
        </p:nvSpPr>
        <p:spPr>
          <a:xfrm>
            <a:off x="467916" y="6629225"/>
            <a:ext cx="5915025" cy="2166937"/>
          </a:xfrm>
        </p:spPr>
        <p:txBody>
          <a:bodyPr/>
          <a:lstStyle>
            <a:lvl1pPr marL="0" indent="0">
              <a:buNone/>
              <a:defRPr sz="3467">
                <a:solidFill>
                  <a:schemeClr val="tx1">
                    <a:tint val="75000"/>
                  </a:schemeClr>
                </a:solidFill>
              </a:defRPr>
            </a:lvl1pPr>
            <a:lvl2pPr marL="660380" indent="0">
              <a:buNone/>
              <a:defRPr sz="2889">
                <a:solidFill>
                  <a:schemeClr val="tx1">
                    <a:tint val="75000"/>
                  </a:schemeClr>
                </a:solidFill>
              </a:defRPr>
            </a:lvl2pPr>
            <a:lvl3pPr marL="1320759" indent="0">
              <a:buNone/>
              <a:defRPr sz="2600">
                <a:solidFill>
                  <a:schemeClr val="tx1">
                    <a:tint val="75000"/>
                  </a:schemeClr>
                </a:solidFill>
              </a:defRPr>
            </a:lvl3pPr>
            <a:lvl4pPr marL="1981139" indent="0">
              <a:buNone/>
              <a:defRPr sz="2311">
                <a:solidFill>
                  <a:schemeClr val="tx1">
                    <a:tint val="75000"/>
                  </a:schemeClr>
                </a:solidFill>
              </a:defRPr>
            </a:lvl4pPr>
            <a:lvl5pPr marL="2641519" indent="0">
              <a:buNone/>
              <a:defRPr sz="2311">
                <a:solidFill>
                  <a:schemeClr val="tx1">
                    <a:tint val="75000"/>
                  </a:schemeClr>
                </a:solidFill>
              </a:defRPr>
            </a:lvl5pPr>
            <a:lvl6pPr marL="3301898" indent="0">
              <a:buNone/>
              <a:defRPr sz="2311">
                <a:solidFill>
                  <a:schemeClr val="tx1">
                    <a:tint val="75000"/>
                  </a:schemeClr>
                </a:solidFill>
              </a:defRPr>
            </a:lvl6pPr>
            <a:lvl7pPr marL="3962278" indent="0">
              <a:buNone/>
              <a:defRPr sz="2311">
                <a:solidFill>
                  <a:schemeClr val="tx1">
                    <a:tint val="75000"/>
                  </a:schemeClr>
                </a:solidFill>
              </a:defRPr>
            </a:lvl7pPr>
            <a:lvl8pPr marL="4622658" indent="0">
              <a:buNone/>
              <a:defRPr sz="2311">
                <a:solidFill>
                  <a:schemeClr val="tx1">
                    <a:tint val="75000"/>
                  </a:schemeClr>
                </a:solidFill>
              </a:defRPr>
            </a:lvl8pPr>
            <a:lvl9pPr marL="5283037" indent="0">
              <a:buNone/>
              <a:defRPr sz="2311">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E6236CE-F631-5043-8B57-55099C91424A}"/>
              </a:ext>
            </a:extLst>
          </p:cNvPr>
          <p:cNvSpPr>
            <a:spLocks noGrp="1"/>
          </p:cNvSpPr>
          <p:nvPr>
            <p:ph type="dt" sz="half" idx="10"/>
          </p:nvPr>
        </p:nvSpPr>
        <p:spPr/>
        <p:txBody>
          <a:bodyPr/>
          <a:lstStyle/>
          <a:p>
            <a:fld id="{E0EF571D-7BE1-4ADE-AC40-A4C5E27B8262}" type="datetime1">
              <a:rPr kumimoji="1" lang="ja-JP" altLang="en-US" smtClean="0"/>
              <a:t>2022/11/17</a:t>
            </a:fld>
            <a:endParaRPr kumimoji="1" lang="ja-JP" altLang="en-US"/>
          </a:p>
        </p:txBody>
      </p:sp>
      <p:sp>
        <p:nvSpPr>
          <p:cNvPr id="5" name="フッター プレースホルダー 4">
            <a:extLst>
              <a:ext uri="{FF2B5EF4-FFF2-40B4-BE49-F238E27FC236}">
                <a16:creationId xmlns:a16="http://schemas.microsoft.com/office/drawing/2014/main" id="{0A82B67C-4C9A-4AAF-2226-EF464DC9BF2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6B2EEF6-C82A-0158-B592-943AF08E3712}"/>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3371863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1DC2F6F-D113-B65A-735E-5F3E0815C3F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59E355E-A44D-871D-C33E-D1ACA9FF0268}"/>
              </a:ext>
            </a:extLst>
          </p:cNvPr>
          <p:cNvSpPr>
            <a:spLocks noGrp="1"/>
          </p:cNvSpPr>
          <p:nvPr>
            <p:ph sz="half" idx="1"/>
          </p:nvPr>
        </p:nvSpPr>
        <p:spPr>
          <a:xfrm>
            <a:off x="471488" y="2637014"/>
            <a:ext cx="2914650" cy="628526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DC7D731-D24D-9B02-AFE0-5F89D25CA58C}"/>
              </a:ext>
            </a:extLst>
          </p:cNvPr>
          <p:cNvSpPr>
            <a:spLocks noGrp="1"/>
          </p:cNvSpPr>
          <p:nvPr>
            <p:ph sz="half" idx="2"/>
          </p:nvPr>
        </p:nvSpPr>
        <p:spPr>
          <a:xfrm>
            <a:off x="3471863" y="2637014"/>
            <a:ext cx="2914650" cy="628526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80160C2-52C8-382F-8ECF-C59B7C9D3BB5}"/>
              </a:ext>
            </a:extLst>
          </p:cNvPr>
          <p:cNvSpPr>
            <a:spLocks noGrp="1"/>
          </p:cNvSpPr>
          <p:nvPr>
            <p:ph type="dt" sz="half" idx="10"/>
          </p:nvPr>
        </p:nvSpPr>
        <p:spPr/>
        <p:txBody>
          <a:bodyPr/>
          <a:lstStyle/>
          <a:p>
            <a:fld id="{1A9E2092-50E8-4EC2-8531-7F9B71329F13}" type="datetime1">
              <a:rPr kumimoji="1" lang="ja-JP" altLang="en-US" smtClean="0"/>
              <a:t>2022/11/17</a:t>
            </a:fld>
            <a:endParaRPr kumimoji="1" lang="ja-JP" altLang="en-US"/>
          </a:p>
        </p:txBody>
      </p:sp>
      <p:sp>
        <p:nvSpPr>
          <p:cNvPr id="6" name="フッター プレースホルダー 5">
            <a:extLst>
              <a:ext uri="{FF2B5EF4-FFF2-40B4-BE49-F238E27FC236}">
                <a16:creationId xmlns:a16="http://schemas.microsoft.com/office/drawing/2014/main" id="{76B27B7D-46A9-CA73-4C24-85631F825FC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93B30D8-7EA9-76F0-BDD2-03061F2A85D7}"/>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4266583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C078BB-46CC-2EB2-B506-7C7D712B1C95}"/>
              </a:ext>
            </a:extLst>
          </p:cNvPr>
          <p:cNvSpPr>
            <a:spLocks noGrp="1"/>
          </p:cNvSpPr>
          <p:nvPr>
            <p:ph type="title"/>
          </p:nvPr>
        </p:nvSpPr>
        <p:spPr>
          <a:xfrm>
            <a:off x="472381" y="527404"/>
            <a:ext cx="5915025" cy="1914702"/>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475AE9B-C148-2485-A5BB-5E92804C32FC}"/>
              </a:ext>
            </a:extLst>
          </p:cNvPr>
          <p:cNvSpPr>
            <a:spLocks noGrp="1"/>
          </p:cNvSpPr>
          <p:nvPr>
            <p:ph type="body" idx="1"/>
          </p:nvPr>
        </p:nvSpPr>
        <p:spPr>
          <a:xfrm>
            <a:off x="472381" y="2428347"/>
            <a:ext cx="2901255"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280E299-9C41-AEEB-6900-9E3583DAD646}"/>
              </a:ext>
            </a:extLst>
          </p:cNvPr>
          <p:cNvSpPr>
            <a:spLocks noGrp="1"/>
          </p:cNvSpPr>
          <p:nvPr>
            <p:ph sz="half" idx="2"/>
          </p:nvPr>
        </p:nvSpPr>
        <p:spPr>
          <a:xfrm>
            <a:off x="472381" y="3618442"/>
            <a:ext cx="2901255" cy="53221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3BF61C5-497B-51B3-09D9-CFDEC1CE4E5F}"/>
              </a:ext>
            </a:extLst>
          </p:cNvPr>
          <p:cNvSpPr>
            <a:spLocks noGrp="1"/>
          </p:cNvSpPr>
          <p:nvPr>
            <p:ph type="body" sz="quarter" idx="3"/>
          </p:nvPr>
        </p:nvSpPr>
        <p:spPr>
          <a:xfrm>
            <a:off x="3471863" y="2428347"/>
            <a:ext cx="2915543"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B9C8E5-FB0C-5698-0FBB-E67900A2A065}"/>
              </a:ext>
            </a:extLst>
          </p:cNvPr>
          <p:cNvSpPr>
            <a:spLocks noGrp="1"/>
          </p:cNvSpPr>
          <p:nvPr>
            <p:ph sz="quarter" idx="4"/>
          </p:nvPr>
        </p:nvSpPr>
        <p:spPr>
          <a:xfrm>
            <a:off x="3471863" y="3618442"/>
            <a:ext cx="2915543" cy="53221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4C651A7-F0F5-F796-FAFE-6873A4BD5F7C}"/>
              </a:ext>
            </a:extLst>
          </p:cNvPr>
          <p:cNvSpPr>
            <a:spLocks noGrp="1"/>
          </p:cNvSpPr>
          <p:nvPr>
            <p:ph type="dt" sz="half" idx="10"/>
          </p:nvPr>
        </p:nvSpPr>
        <p:spPr/>
        <p:txBody>
          <a:bodyPr/>
          <a:lstStyle/>
          <a:p>
            <a:fld id="{039E4858-229F-4F10-8313-77EE7370BEB1}" type="datetime1">
              <a:rPr kumimoji="1" lang="ja-JP" altLang="en-US" smtClean="0"/>
              <a:t>2022/11/17</a:t>
            </a:fld>
            <a:endParaRPr kumimoji="1" lang="ja-JP" altLang="en-US"/>
          </a:p>
        </p:txBody>
      </p:sp>
      <p:sp>
        <p:nvSpPr>
          <p:cNvPr id="8" name="フッター プレースホルダー 7">
            <a:extLst>
              <a:ext uri="{FF2B5EF4-FFF2-40B4-BE49-F238E27FC236}">
                <a16:creationId xmlns:a16="http://schemas.microsoft.com/office/drawing/2014/main" id="{D10EBBA1-BF50-7E95-6B78-760841A4967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7222C8A9-BBC4-4898-C3B7-CCA41F5FB9AA}"/>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1990642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AB4CA15-E216-8B66-28EF-78E05000AD5F}"/>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62434084-D459-7444-588F-EF694163567B}"/>
              </a:ext>
            </a:extLst>
          </p:cNvPr>
          <p:cNvSpPr>
            <a:spLocks noGrp="1"/>
          </p:cNvSpPr>
          <p:nvPr>
            <p:ph type="dt" sz="half" idx="10"/>
          </p:nvPr>
        </p:nvSpPr>
        <p:spPr/>
        <p:txBody>
          <a:bodyPr/>
          <a:lstStyle/>
          <a:p>
            <a:fld id="{05DDF812-2A25-4093-8BE8-23C745295D8A}" type="datetime1">
              <a:rPr kumimoji="1" lang="ja-JP" altLang="en-US" smtClean="0"/>
              <a:t>2022/11/17</a:t>
            </a:fld>
            <a:endParaRPr kumimoji="1" lang="ja-JP" altLang="en-US"/>
          </a:p>
        </p:txBody>
      </p:sp>
      <p:sp>
        <p:nvSpPr>
          <p:cNvPr id="4" name="フッター プレースホルダー 3">
            <a:extLst>
              <a:ext uri="{FF2B5EF4-FFF2-40B4-BE49-F238E27FC236}">
                <a16:creationId xmlns:a16="http://schemas.microsoft.com/office/drawing/2014/main" id="{474A2CFA-4926-5F05-CA24-4379379145CF}"/>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41D3857-F306-B86C-831D-C5F931933E12}"/>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4206532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575A491-57E4-18F4-75AA-BBA78E5A6109}"/>
              </a:ext>
            </a:extLst>
          </p:cNvPr>
          <p:cNvSpPr>
            <a:spLocks noGrp="1"/>
          </p:cNvSpPr>
          <p:nvPr>
            <p:ph type="dt" sz="half" idx="10"/>
          </p:nvPr>
        </p:nvSpPr>
        <p:spPr/>
        <p:txBody>
          <a:bodyPr/>
          <a:lstStyle/>
          <a:p>
            <a:fld id="{D116F524-BAAD-485E-BE77-7AC71FB73EA2}" type="datetime1">
              <a:rPr kumimoji="1" lang="ja-JP" altLang="en-US" smtClean="0"/>
              <a:t>2022/11/17</a:t>
            </a:fld>
            <a:endParaRPr kumimoji="1" lang="ja-JP" altLang="en-US"/>
          </a:p>
        </p:txBody>
      </p:sp>
      <p:sp>
        <p:nvSpPr>
          <p:cNvPr id="3" name="フッター プレースホルダー 2">
            <a:extLst>
              <a:ext uri="{FF2B5EF4-FFF2-40B4-BE49-F238E27FC236}">
                <a16:creationId xmlns:a16="http://schemas.microsoft.com/office/drawing/2014/main" id="{B56A0A74-2239-4784-BEA3-8F75A83D22E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322FA9-415B-5C9D-495D-210C3A9D2503}"/>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4127785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96EE8F-292C-A69D-D5BB-8069D1F0BD59}"/>
              </a:ext>
            </a:extLst>
          </p:cNvPr>
          <p:cNvSpPr>
            <a:spLocks noGrp="1"/>
          </p:cNvSpPr>
          <p:nvPr>
            <p:ph type="title"/>
          </p:nvPr>
        </p:nvSpPr>
        <p:spPr>
          <a:xfrm>
            <a:off x="472381" y="660400"/>
            <a:ext cx="2211883" cy="2311400"/>
          </a:xfrm>
        </p:spPr>
        <p:txBody>
          <a:bodyPr anchor="b"/>
          <a:lstStyle>
            <a:lvl1pPr>
              <a:defRPr sz="4622"/>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42BCA72-D1B2-EBAA-7079-B96113D75BB1}"/>
              </a:ext>
            </a:extLst>
          </p:cNvPr>
          <p:cNvSpPr>
            <a:spLocks noGrp="1"/>
          </p:cNvSpPr>
          <p:nvPr>
            <p:ph idx="1"/>
          </p:nvPr>
        </p:nvSpPr>
        <p:spPr>
          <a:xfrm>
            <a:off x="2915543" y="1426281"/>
            <a:ext cx="3471863" cy="7039681"/>
          </a:xfrm>
        </p:spPr>
        <p:txBody>
          <a:bodyPr/>
          <a:lstStyle>
            <a:lvl1pPr>
              <a:defRPr sz="4622"/>
            </a:lvl1pPr>
            <a:lvl2pPr>
              <a:defRPr sz="4044"/>
            </a:lvl2pPr>
            <a:lvl3pPr>
              <a:defRPr sz="3467"/>
            </a:lvl3pPr>
            <a:lvl4pPr>
              <a:defRPr sz="2889"/>
            </a:lvl4pPr>
            <a:lvl5pPr>
              <a:defRPr sz="2889"/>
            </a:lvl5pPr>
            <a:lvl6pPr>
              <a:defRPr sz="2889"/>
            </a:lvl6pPr>
            <a:lvl7pPr>
              <a:defRPr sz="2889"/>
            </a:lvl7pPr>
            <a:lvl8pPr>
              <a:defRPr sz="2889"/>
            </a:lvl8pPr>
            <a:lvl9pPr>
              <a:defRPr sz="2889"/>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0A724CD0-496B-FC7C-3254-466FDF6AF66D}"/>
              </a:ext>
            </a:extLst>
          </p:cNvPr>
          <p:cNvSpPr>
            <a:spLocks noGrp="1"/>
          </p:cNvSpPr>
          <p:nvPr>
            <p:ph type="body" sz="half" idx="2"/>
          </p:nvPr>
        </p:nvSpPr>
        <p:spPr>
          <a:xfrm>
            <a:off x="472381" y="2971800"/>
            <a:ext cx="2211883"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18F26B8-EEA0-DA8C-9C8E-D937548A94B7}"/>
              </a:ext>
            </a:extLst>
          </p:cNvPr>
          <p:cNvSpPr>
            <a:spLocks noGrp="1"/>
          </p:cNvSpPr>
          <p:nvPr>
            <p:ph type="dt" sz="half" idx="10"/>
          </p:nvPr>
        </p:nvSpPr>
        <p:spPr/>
        <p:txBody>
          <a:bodyPr/>
          <a:lstStyle/>
          <a:p>
            <a:fld id="{287F9D6C-7CA2-4033-A29D-FB19E9E8E6D4}" type="datetime1">
              <a:rPr kumimoji="1" lang="ja-JP" altLang="en-US" smtClean="0"/>
              <a:t>2022/11/17</a:t>
            </a:fld>
            <a:endParaRPr kumimoji="1" lang="ja-JP" altLang="en-US"/>
          </a:p>
        </p:txBody>
      </p:sp>
      <p:sp>
        <p:nvSpPr>
          <p:cNvPr id="6" name="フッター プレースホルダー 5">
            <a:extLst>
              <a:ext uri="{FF2B5EF4-FFF2-40B4-BE49-F238E27FC236}">
                <a16:creationId xmlns:a16="http://schemas.microsoft.com/office/drawing/2014/main" id="{14D44731-F894-A1BA-62DD-BB437A4F388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550F212-D6BD-2648-F770-C2A3A2AF9353}"/>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4262805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C673C7-0685-B01A-AA8B-A1783516B815}"/>
              </a:ext>
            </a:extLst>
          </p:cNvPr>
          <p:cNvSpPr>
            <a:spLocks noGrp="1"/>
          </p:cNvSpPr>
          <p:nvPr>
            <p:ph type="title"/>
          </p:nvPr>
        </p:nvSpPr>
        <p:spPr>
          <a:xfrm>
            <a:off x="472381" y="660400"/>
            <a:ext cx="2211883" cy="2311400"/>
          </a:xfrm>
        </p:spPr>
        <p:txBody>
          <a:bodyPr anchor="b"/>
          <a:lstStyle>
            <a:lvl1pPr>
              <a:defRPr sz="4622"/>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E8DE76D-DC1F-3273-A37D-C15C4068BF29}"/>
              </a:ext>
            </a:extLst>
          </p:cNvPr>
          <p:cNvSpPr>
            <a:spLocks noGrp="1"/>
          </p:cNvSpPr>
          <p:nvPr>
            <p:ph type="pic" idx="1"/>
          </p:nvPr>
        </p:nvSpPr>
        <p:spPr>
          <a:xfrm>
            <a:off x="2915543" y="1426281"/>
            <a:ext cx="3471863" cy="7039681"/>
          </a:xfrm>
        </p:spPr>
        <p:txBody>
          <a:bodyPr/>
          <a:lstStyle>
            <a:lvl1pPr marL="0" indent="0">
              <a:buNone/>
              <a:defRPr sz="4622"/>
            </a:lvl1pPr>
            <a:lvl2pPr marL="660380" indent="0">
              <a:buNone/>
              <a:defRPr sz="4044"/>
            </a:lvl2pPr>
            <a:lvl3pPr marL="1320759" indent="0">
              <a:buNone/>
              <a:defRPr sz="3467"/>
            </a:lvl3pPr>
            <a:lvl4pPr marL="1981139" indent="0">
              <a:buNone/>
              <a:defRPr sz="2889"/>
            </a:lvl4pPr>
            <a:lvl5pPr marL="2641519" indent="0">
              <a:buNone/>
              <a:defRPr sz="2889"/>
            </a:lvl5pPr>
            <a:lvl6pPr marL="3301898" indent="0">
              <a:buNone/>
              <a:defRPr sz="2889"/>
            </a:lvl6pPr>
            <a:lvl7pPr marL="3962278" indent="0">
              <a:buNone/>
              <a:defRPr sz="2889"/>
            </a:lvl7pPr>
            <a:lvl8pPr marL="4622658" indent="0">
              <a:buNone/>
              <a:defRPr sz="2889"/>
            </a:lvl8pPr>
            <a:lvl9pPr marL="5283037" indent="0">
              <a:buNone/>
              <a:defRPr sz="2889"/>
            </a:lvl9pPr>
          </a:lstStyle>
          <a:p>
            <a:endParaRPr kumimoji="1" lang="ja-JP" altLang="en-US"/>
          </a:p>
        </p:txBody>
      </p:sp>
      <p:sp>
        <p:nvSpPr>
          <p:cNvPr id="4" name="テキスト プレースホルダー 3">
            <a:extLst>
              <a:ext uri="{FF2B5EF4-FFF2-40B4-BE49-F238E27FC236}">
                <a16:creationId xmlns:a16="http://schemas.microsoft.com/office/drawing/2014/main" id="{E439C2DC-14F4-769A-7338-8C9F04DAF55C}"/>
              </a:ext>
            </a:extLst>
          </p:cNvPr>
          <p:cNvSpPr>
            <a:spLocks noGrp="1"/>
          </p:cNvSpPr>
          <p:nvPr>
            <p:ph type="body" sz="half" idx="2"/>
          </p:nvPr>
        </p:nvSpPr>
        <p:spPr>
          <a:xfrm>
            <a:off x="472381" y="2971800"/>
            <a:ext cx="2211883"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D6E938A-EC03-8CD8-F4B5-9D8CC7B423E6}"/>
              </a:ext>
            </a:extLst>
          </p:cNvPr>
          <p:cNvSpPr>
            <a:spLocks noGrp="1"/>
          </p:cNvSpPr>
          <p:nvPr>
            <p:ph type="dt" sz="half" idx="10"/>
          </p:nvPr>
        </p:nvSpPr>
        <p:spPr/>
        <p:txBody>
          <a:bodyPr/>
          <a:lstStyle/>
          <a:p>
            <a:fld id="{88C6C843-3ED3-4EC7-B544-6278E2997488}" type="datetime1">
              <a:rPr kumimoji="1" lang="ja-JP" altLang="en-US" smtClean="0"/>
              <a:t>2022/11/17</a:t>
            </a:fld>
            <a:endParaRPr kumimoji="1" lang="ja-JP" altLang="en-US"/>
          </a:p>
        </p:txBody>
      </p:sp>
      <p:sp>
        <p:nvSpPr>
          <p:cNvPr id="6" name="フッター プレースホルダー 5">
            <a:extLst>
              <a:ext uri="{FF2B5EF4-FFF2-40B4-BE49-F238E27FC236}">
                <a16:creationId xmlns:a16="http://schemas.microsoft.com/office/drawing/2014/main" id="{90480FE4-851D-7A9F-B394-8039C5CB5B6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20AC3DD-683E-739D-694C-7E0C45DD9D59}"/>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2902438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7FDA8C41-9843-A5B2-BF61-265298C1F35C}"/>
              </a:ext>
            </a:extLst>
          </p:cNvPr>
          <p:cNvSpPr>
            <a:spLocks noGrp="1"/>
          </p:cNvSpPr>
          <p:nvPr>
            <p:ph type="title"/>
          </p:nvPr>
        </p:nvSpPr>
        <p:spPr>
          <a:xfrm>
            <a:off x="471488" y="527404"/>
            <a:ext cx="5915025" cy="1914702"/>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2F551D5-9CAB-3673-CEE0-429EF0EF8DCE}"/>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1784C60-BFB3-B727-AD97-7D2D682F2EE4}"/>
              </a:ext>
            </a:extLst>
          </p:cNvPr>
          <p:cNvSpPr>
            <a:spLocks noGrp="1"/>
          </p:cNvSpPr>
          <p:nvPr>
            <p:ph type="dt" sz="half" idx="2"/>
          </p:nvPr>
        </p:nvSpPr>
        <p:spPr>
          <a:xfrm>
            <a:off x="471488" y="9181395"/>
            <a:ext cx="1543050" cy="527403"/>
          </a:xfrm>
          <a:prstGeom prst="rect">
            <a:avLst/>
          </a:prstGeom>
        </p:spPr>
        <p:txBody>
          <a:bodyPr vert="horz" lIns="91440" tIns="45720" rIns="91440" bIns="45720" rtlCol="0" anchor="ctr"/>
          <a:lstStyle>
            <a:lvl1pPr algn="l">
              <a:defRPr sz="1733">
                <a:solidFill>
                  <a:schemeClr val="tx1">
                    <a:tint val="75000"/>
                  </a:schemeClr>
                </a:solidFill>
              </a:defRPr>
            </a:lvl1pPr>
          </a:lstStyle>
          <a:p>
            <a:fld id="{22FC43D3-876E-4BC7-8174-74CE8D8FCE75}" type="datetime1">
              <a:rPr kumimoji="1" lang="ja-JP" altLang="en-US" smtClean="0"/>
              <a:t>2022/11/17</a:t>
            </a:fld>
            <a:endParaRPr kumimoji="1" lang="ja-JP" altLang="en-US"/>
          </a:p>
        </p:txBody>
      </p:sp>
      <p:sp>
        <p:nvSpPr>
          <p:cNvPr id="5" name="フッター プレースホルダー 4">
            <a:extLst>
              <a:ext uri="{FF2B5EF4-FFF2-40B4-BE49-F238E27FC236}">
                <a16:creationId xmlns:a16="http://schemas.microsoft.com/office/drawing/2014/main" id="{05E49F46-C2FF-2267-A2F6-251099398672}"/>
              </a:ext>
            </a:extLst>
          </p:cNvPr>
          <p:cNvSpPr>
            <a:spLocks noGrp="1"/>
          </p:cNvSpPr>
          <p:nvPr>
            <p:ph type="ftr" sz="quarter" idx="3"/>
          </p:nvPr>
        </p:nvSpPr>
        <p:spPr>
          <a:xfrm>
            <a:off x="2271713" y="9181395"/>
            <a:ext cx="2314575" cy="527403"/>
          </a:xfrm>
          <a:prstGeom prst="rect">
            <a:avLst/>
          </a:prstGeom>
        </p:spPr>
        <p:txBody>
          <a:bodyPr vert="horz" lIns="91440" tIns="45720" rIns="91440" bIns="45720" rtlCol="0" anchor="ctr"/>
          <a:lstStyle>
            <a:lvl1pPr algn="ctr">
              <a:defRPr sz="1733">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A200BE9-3016-B07B-B502-D67F6EE71928}"/>
              </a:ext>
            </a:extLst>
          </p:cNvPr>
          <p:cNvSpPr>
            <a:spLocks noGrp="1"/>
          </p:cNvSpPr>
          <p:nvPr>
            <p:ph type="sldNum" sz="quarter" idx="4"/>
          </p:nvPr>
        </p:nvSpPr>
        <p:spPr>
          <a:xfrm>
            <a:off x="4843463" y="9181395"/>
            <a:ext cx="1543050" cy="527403"/>
          </a:xfrm>
          <a:prstGeom prst="rect">
            <a:avLst/>
          </a:prstGeom>
        </p:spPr>
        <p:txBody>
          <a:bodyPr vert="horz" lIns="91440" tIns="45720" rIns="91440" bIns="45720" rtlCol="0" anchor="ctr"/>
          <a:lstStyle>
            <a:lvl1pPr algn="r">
              <a:defRPr sz="1733">
                <a:solidFill>
                  <a:schemeClr val="tx1">
                    <a:tint val="75000"/>
                  </a:schemeClr>
                </a:solidFill>
              </a:defRPr>
            </a:lvl1p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595280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1320759" rtl="0" eaLnBrk="1" latinLnBrk="0" hangingPunct="1">
        <a:lnSpc>
          <a:spcPct val="90000"/>
        </a:lnSpc>
        <a:spcBef>
          <a:spcPct val="0"/>
        </a:spcBef>
        <a:buNone/>
        <a:defRPr kumimoji="1" sz="6355" kern="1200">
          <a:solidFill>
            <a:schemeClr val="tx1"/>
          </a:solidFill>
          <a:latin typeface="+mj-lt"/>
          <a:ea typeface="+mj-ea"/>
          <a:cs typeface="+mj-cs"/>
        </a:defRPr>
      </a:lvl1pPr>
    </p:titleStyle>
    <p:bodyStyle>
      <a:lvl1pPr marL="330190" indent="-330190" algn="l" defTabSz="1320759" rtl="0" eaLnBrk="1" latinLnBrk="0" hangingPunct="1">
        <a:lnSpc>
          <a:spcPct val="90000"/>
        </a:lnSpc>
        <a:spcBef>
          <a:spcPts val="1444"/>
        </a:spcBef>
        <a:buFont typeface="Arial" panose="020B0604020202020204" pitchFamily="34" charset="0"/>
        <a:buChar char="•"/>
        <a:defRPr kumimoji="1" sz="4044" kern="1200">
          <a:solidFill>
            <a:schemeClr val="tx1"/>
          </a:solidFill>
          <a:latin typeface="+mn-lt"/>
          <a:ea typeface="+mn-ea"/>
          <a:cs typeface="+mn-cs"/>
        </a:defRPr>
      </a:lvl1pPr>
      <a:lvl2pPr marL="990570" indent="-330190" algn="l" defTabSz="1320759" rtl="0" eaLnBrk="1" latinLnBrk="0" hangingPunct="1">
        <a:lnSpc>
          <a:spcPct val="90000"/>
        </a:lnSpc>
        <a:spcBef>
          <a:spcPts val="722"/>
        </a:spcBef>
        <a:buFont typeface="Arial" panose="020B0604020202020204" pitchFamily="34" charset="0"/>
        <a:buChar char="•"/>
        <a:defRPr kumimoji="1" sz="3467" kern="1200">
          <a:solidFill>
            <a:schemeClr val="tx1"/>
          </a:solidFill>
          <a:latin typeface="+mn-lt"/>
          <a:ea typeface="+mn-ea"/>
          <a:cs typeface="+mn-cs"/>
        </a:defRPr>
      </a:lvl2pPr>
      <a:lvl3pPr marL="1650949" indent="-330190" algn="l" defTabSz="1320759" rtl="0" eaLnBrk="1" latinLnBrk="0" hangingPunct="1">
        <a:lnSpc>
          <a:spcPct val="90000"/>
        </a:lnSpc>
        <a:spcBef>
          <a:spcPts val="722"/>
        </a:spcBef>
        <a:buFont typeface="Arial" panose="020B0604020202020204" pitchFamily="34" charset="0"/>
        <a:buChar char="•"/>
        <a:defRPr kumimoji="1" sz="2889" kern="1200">
          <a:solidFill>
            <a:schemeClr val="tx1"/>
          </a:solidFill>
          <a:latin typeface="+mn-lt"/>
          <a:ea typeface="+mn-ea"/>
          <a:cs typeface="+mn-cs"/>
        </a:defRPr>
      </a:lvl3pPr>
      <a:lvl4pPr marL="2311329"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4pPr>
      <a:lvl5pPr marL="2971709"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5pPr>
      <a:lvl6pPr marL="3632088"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6pPr>
      <a:lvl7pPr marL="4292468"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7pPr>
      <a:lvl8pPr marL="4952848"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8pPr>
      <a:lvl9pPr marL="5613227"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9pPr>
    </p:bodyStyle>
    <p:otherStyle>
      <a:defPPr>
        <a:defRPr lang="ja-JP"/>
      </a:defPPr>
      <a:lvl1pPr marL="0" algn="l" defTabSz="1320759" rtl="0" eaLnBrk="1" latinLnBrk="0" hangingPunct="1">
        <a:defRPr kumimoji="1" sz="2600" kern="1200">
          <a:solidFill>
            <a:schemeClr val="tx1"/>
          </a:solidFill>
          <a:latin typeface="+mn-lt"/>
          <a:ea typeface="+mn-ea"/>
          <a:cs typeface="+mn-cs"/>
        </a:defRPr>
      </a:lvl1pPr>
      <a:lvl2pPr marL="660380" algn="l" defTabSz="1320759" rtl="0" eaLnBrk="1" latinLnBrk="0" hangingPunct="1">
        <a:defRPr kumimoji="1" sz="2600" kern="1200">
          <a:solidFill>
            <a:schemeClr val="tx1"/>
          </a:solidFill>
          <a:latin typeface="+mn-lt"/>
          <a:ea typeface="+mn-ea"/>
          <a:cs typeface="+mn-cs"/>
        </a:defRPr>
      </a:lvl2pPr>
      <a:lvl3pPr marL="1320759" algn="l" defTabSz="1320759" rtl="0" eaLnBrk="1" latinLnBrk="0" hangingPunct="1">
        <a:defRPr kumimoji="1" sz="2600" kern="1200">
          <a:solidFill>
            <a:schemeClr val="tx1"/>
          </a:solidFill>
          <a:latin typeface="+mn-lt"/>
          <a:ea typeface="+mn-ea"/>
          <a:cs typeface="+mn-cs"/>
        </a:defRPr>
      </a:lvl3pPr>
      <a:lvl4pPr marL="1981139" algn="l" defTabSz="1320759" rtl="0" eaLnBrk="1" latinLnBrk="0" hangingPunct="1">
        <a:defRPr kumimoji="1" sz="2600" kern="1200">
          <a:solidFill>
            <a:schemeClr val="tx1"/>
          </a:solidFill>
          <a:latin typeface="+mn-lt"/>
          <a:ea typeface="+mn-ea"/>
          <a:cs typeface="+mn-cs"/>
        </a:defRPr>
      </a:lvl4pPr>
      <a:lvl5pPr marL="2641519" algn="l" defTabSz="1320759" rtl="0" eaLnBrk="1" latinLnBrk="0" hangingPunct="1">
        <a:defRPr kumimoji="1" sz="2600" kern="1200">
          <a:solidFill>
            <a:schemeClr val="tx1"/>
          </a:solidFill>
          <a:latin typeface="+mn-lt"/>
          <a:ea typeface="+mn-ea"/>
          <a:cs typeface="+mn-cs"/>
        </a:defRPr>
      </a:lvl5pPr>
      <a:lvl6pPr marL="3301898" algn="l" defTabSz="1320759" rtl="0" eaLnBrk="1" latinLnBrk="0" hangingPunct="1">
        <a:defRPr kumimoji="1" sz="2600" kern="1200">
          <a:solidFill>
            <a:schemeClr val="tx1"/>
          </a:solidFill>
          <a:latin typeface="+mn-lt"/>
          <a:ea typeface="+mn-ea"/>
          <a:cs typeface="+mn-cs"/>
        </a:defRPr>
      </a:lvl6pPr>
      <a:lvl7pPr marL="3962278" algn="l" defTabSz="1320759" rtl="0" eaLnBrk="1" latinLnBrk="0" hangingPunct="1">
        <a:defRPr kumimoji="1" sz="2600" kern="1200">
          <a:solidFill>
            <a:schemeClr val="tx1"/>
          </a:solidFill>
          <a:latin typeface="+mn-lt"/>
          <a:ea typeface="+mn-ea"/>
          <a:cs typeface="+mn-cs"/>
        </a:defRPr>
      </a:lvl7pPr>
      <a:lvl8pPr marL="4622658" algn="l" defTabSz="1320759" rtl="0" eaLnBrk="1" latinLnBrk="0" hangingPunct="1">
        <a:defRPr kumimoji="1" sz="2600" kern="1200">
          <a:solidFill>
            <a:schemeClr val="tx1"/>
          </a:solidFill>
          <a:latin typeface="+mn-lt"/>
          <a:ea typeface="+mn-ea"/>
          <a:cs typeface="+mn-cs"/>
        </a:defRPr>
      </a:lvl8pPr>
      <a:lvl9pPr marL="5283037" algn="l" defTabSz="1320759" rtl="0" eaLnBrk="1" latinLnBrk="0" hangingPunct="1">
        <a:defRPr kumimoji="1"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F0BF1D-A813-9F63-493D-528D3382DA73}"/>
              </a:ext>
            </a:extLst>
          </p:cNvPr>
          <p:cNvSpPr>
            <a:spLocks noGrp="1"/>
          </p:cNvSpPr>
          <p:nvPr>
            <p:ph type="sldNum" sz="quarter" idx="12"/>
          </p:nvPr>
        </p:nvSpPr>
        <p:spPr/>
        <p:txBody>
          <a:bodyPr/>
          <a:lstStyle/>
          <a:p>
            <a:fld id="{0DBF7675-8707-498E-A828-857695EAC0C9}" type="slidenum">
              <a:rPr kumimoji="1" lang="ja-JP" altLang="en-US" smtClean="0"/>
              <a:t>1</a:t>
            </a:fld>
            <a:endParaRPr kumimoji="1" lang="ja-JP" altLang="en-US"/>
          </a:p>
        </p:txBody>
      </p:sp>
      <p:pic>
        <p:nvPicPr>
          <p:cNvPr id="4" name="Picture 2" descr="by-nc-sa">
            <a:extLst>
              <a:ext uri="{FF2B5EF4-FFF2-40B4-BE49-F238E27FC236}">
                <a16:creationId xmlns:a16="http://schemas.microsoft.com/office/drawing/2014/main" id="{9DECE4F9-9E97-7281-F5C2-276D2667BD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999" y="8986479"/>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a:extLst>
              <a:ext uri="{FF2B5EF4-FFF2-40B4-BE49-F238E27FC236}">
                <a16:creationId xmlns:a16="http://schemas.microsoft.com/office/drawing/2014/main" id="{89067921-5ED5-D86E-303D-1575396981CC}"/>
              </a:ext>
            </a:extLst>
          </p:cNvPr>
          <p:cNvSpPr txBox="1"/>
          <p:nvPr/>
        </p:nvSpPr>
        <p:spPr>
          <a:xfrm>
            <a:off x="710458" y="787745"/>
            <a:ext cx="5607541" cy="1692771"/>
          </a:xfrm>
          <a:prstGeom prst="rect">
            <a:avLst/>
          </a:prstGeom>
          <a:noFill/>
        </p:spPr>
        <p:txBody>
          <a:bodyPr wrap="square" rtlCol="0">
            <a:spAutoFit/>
          </a:bodyPr>
          <a:lstStyle/>
          <a:p>
            <a:r>
              <a:rPr kumimoji="1" lang="en-US" altLang="ja-JP" sz="2400" dirty="0"/>
              <a:t>2025</a:t>
            </a:r>
            <a:r>
              <a:rPr kumimoji="1" lang="ja-JP" altLang="en-US" sz="2400" dirty="0"/>
              <a:t>年大学入試テスト</a:t>
            </a:r>
          </a:p>
          <a:p>
            <a:r>
              <a:rPr lang="ja-JP" altLang="en-US" sz="2400" dirty="0"/>
              <a:t>　情報科　対策教材</a:t>
            </a:r>
            <a:endParaRPr lang="en-US" altLang="ja-JP" sz="2400" dirty="0"/>
          </a:p>
          <a:p>
            <a:endParaRPr kumimoji="1" lang="en-US" altLang="ja-JP" sz="2800" dirty="0"/>
          </a:p>
          <a:p>
            <a:r>
              <a:rPr lang="ja-JP" altLang="en-US" sz="2800" dirty="0"/>
              <a:t>　</a:t>
            </a:r>
            <a:endParaRPr kumimoji="1" lang="ja-JP" altLang="en-US" sz="2800" dirty="0"/>
          </a:p>
        </p:txBody>
      </p:sp>
      <p:sp>
        <p:nvSpPr>
          <p:cNvPr id="7" name="テキスト ボックス 6">
            <a:extLst>
              <a:ext uri="{FF2B5EF4-FFF2-40B4-BE49-F238E27FC236}">
                <a16:creationId xmlns:a16="http://schemas.microsoft.com/office/drawing/2014/main" id="{F23E9ACF-063B-3FC9-C9D5-13CA24F32405}"/>
              </a:ext>
            </a:extLst>
          </p:cNvPr>
          <p:cNvSpPr txBox="1"/>
          <p:nvPr/>
        </p:nvSpPr>
        <p:spPr>
          <a:xfrm>
            <a:off x="534653" y="2126573"/>
            <a:ext cx="5783346" cy="954107"/>
          </a:xfrm>
          <a:prstGeom prst="rect">
            <a:avLst/>
          </a:prstGeom>
          <a:noFill/>
          <a:ln w="28575">
            <a:solidFill>
              <a:schemeClr val="tx1"/>
            </a:solidFill>
          </a:ln>
        </p:spPr>
        <p:txBody>
          <a:bodyPr wrap="square">
            <a:spAutoFit/>
          </a:bodyPr>
          <a:lstStyle/>
          <a:p>
            <a:r>
              <a:rPr lang="ja-JP" altLang="en-US" sz="2800" dirty="0"/>
              <a:t>アルゴリズムとシミュレーション</a:t>
            </a:r>
            <a:endParaRPr lang="en-US" altLang="ja-JP" sz="2800" dirty="0"/>
          </a:p>
          <a:p>
            <a:r>
              <a:rPr lang="ja-JP" altLang="en-US" sz="2800" dirty="0"/>
              <a:t>初級教材 プログラミング編</a:t>
            </a:r>
            <a:r>
              <a:rPr lang="en-US" altLang="ja-JP" sz="2800" dirty="0"/>
              <a:t>Part1</a:t>
            </a:r>
            <a:endParaRPr lang="ja-JP" altLang="en-US" sz="2800" dirty="0"/>
          </a:p>
        </p:txBody>
      </p:sp>
      <p:pic>
        <p:nvPicPr>
          <p:cNvPr id="8" name="図 7">
            <a:extLst>
              <a:ext uri="{FF2B5EF4-FFF2-40B4-BE49-F238E27FC236}">
                <a16:creationId xmlns:a16="http://schemas.microsoft.com/office/drawing/2014/main" id="{1955CF6C-4622-FB83-0BA4-3BA0FF3FBD39}"/>
              </a:ext>
            </a:extLst>
          </p:cNvPr>
          <p:cNvPicPr>
            <a:picLocks noChangeAspect="1"/>
          </p:cNvPicPr>
          <p:nvPr/>
        </p:nvPicPr>
        <p:blipFill>
          <a:blip r:embed="rId3"/>
          <a:stretch>
            <a:fillRect/>
          </a:stretch>
        </p:blipFill>
        <p:spPr>
          <a:xfrm>
            <a:off x="471489" y="3578716"/>
            <a:ext cx="2916791" cy="1854699"/>
          </a:xfrm>
          <a:prstGeom prst="rect">
            <a:avLst/>
          </a:prstGeom>
        </p:spPr>
      </p:pic>
      <p:sp>
        <p:nvSpPr>
          <p:cNvPr id="9" name="テキスト ボックス 8">
            <a:extLst>
              <a:ext uri="{FF2B5EF4-FFF2-40B4-BE49-F238E27FC236}">
                <a16:creationId xmlns:a16="http://schemas.microsoft.com/office/drawing/2014/main" id="{CCC7018E-1DEB-168F-723A-ED343149B9C9}"/>
              </a:ext>
            </a:extLst>
          </p:cNvPr>
          <p:cNvSpPr txBox="1"/>
          <p:nvPr/>
        </p:nvSpPr>
        <p:spPr>
          <a:xfrm>
            <a:off x="4023360" y="8048092"/>
            <a:ext cx="2198851" cy="1015663"/>
          </a:xfrm>
          <a:prstGeom prst="rect">
            <a:avLst/>
          </a:prstGeom>
          <a:noFill/>
        </p:spPr>
        <p:txBody>
          <a:bodyPr wrap="square" rtlCol="0">
            <a:spAutoFit/>
          </a:bodyPr>
          <a:lstStyle/>
          <a:p>
            <a:r>
              <a:rPr kumimoji="1" lang="en-US" altLang="ja-JP" sz="2000" dirty="0"/>
              <a:t>2022</a:t>
            </a:r>
            <a:r>
              <a:rPr kumimoji="1" lang="ja-JP" altLang="en-US" sz="2000" dirty="0"/>
              <a:t>年</a:t>
            </a:r>
            <a:r>
              <a:rPr kumimoji="1" lang="en-US" altLang="ja-JP" sz="2000" dirty="0"/>
              <a:t>11</a:t>
            </a:r>
            <a:r>
              <a:rPr kumimoji="1" lang="ja-JP" altLang="en-US" sz="2000" dirty="0"/>
              <a:t>月</a:t>
            </a:r>
            <a:endParaRPr kumimoji="1" lang="en-US" altLang="ja-JP" sz="2000" dirty="0"/>
          </a:p>
          <a:p>
            <a:r>
              <a:rPr kumimoji="1" lang="ja-JP" altLang="en-US" sz="2000" dirty="0"/>
              <a:t>ドラフト</a:t>
            </a:r>
            <a:r>
              <a:rPr kumimoji="1" lang="en-US" altLang="ja-JP" sz="2000" dirty="0"/>
              <a:t>Ver0.9</a:t>
            </a:r>
            <a:br>
              <a:rPr kumimoji="1" lang="ja-JP" altLang="en-US" sz="2000" dirty="0"/>
            </a:br>
            <a:r>
              <a:rPr kumimoji="1" lang="ja-JP" altLang="en-US" sz="2000" dirty="0"/>
              <a:t>太田 剛</a:t>
            </a:r>
          </a:p>
        </p:txBody>
      </p:sp>
      <p:sp>
        <p:nvSpPr>
          <p:cNvPr id="10" name="テキスト ボックス 9">
            <a:extLst>
              <a:ext uri="{FF2B5EF4-FFF2-40B4-BE49-F238E27FC236}">
                <a16:creationId xmlns:a16="http://schemas.microsoft.com/office/drawing/2014/main" id="{22A23EE5-5197-8E40-68A7-92710508CE99}"/>
              </a:ext>
            </a:extLst>
          </p:cNvPr>
          <p:cNvSpPr txBox="1"/>
          <p:nvPr/>
        </p:nvSpPr>
        <p:spPr>
          <a:xfrm>
            <a:off x="2912624" y="5864279"/>
            <a:ext cx="3861678" cy="646331"/>
          </a:xfrm>
          <a:prstGeom prst="rect">
            <a:avLst/>
          </a:prstGeom>
          <a:noFill/>
        </p:spPr>
        <p:txBody>
          <a:bodyPr wrap="square" rtlCol="0">
            <a:spAutoFit/>
          </a:bodyPr>
          <a:lstStyle/>
          <a:p>
            <a:r>
              <a:rPr kumimoji="1" lang="ja-JP" altLang="en-US" dirty="0"/>
              <a:t>使い方や教材の考え方のビデオ</a:t>
            </a:r>
            <a:br>
              <a:rPr kumimoji="1" lang="en-US" altLang="ja-JP" dirty="0"/>
            </a:br>
            <a:r>
              <a:rPr kumimoji="1" lang="en-US" altLang="ja-JP" dirty="0"/>
              <a:t>https://youtu.be/G4NPpFdfn3A</a:t>
            </a:r>
            <a:endParaRPr kumimoji="1" lang="ja-JP" altLang="en-US" dirty="0"/>
          </a:p>
        </p:txBody>
      </p:sp>
      <p:pic>
        <p:nvPicPr>
          <p:cNvPr id="1026" name="Picture 2">
            <a:extLst>
              <a:ext uri="{FF2B5EF4-FFF2-40B4-BE49-F238E27FC236}">
                <a16:creationId xmlns:a16="http://schemas.microsoft.com/office/drawing/2014/main" id="{17F0AC81-24D7-93DF-053E-FB9AC46ED0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1524" y="3773175"/>
            <a:ext cx="1973464" cy="1973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12473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846515" cy="307777"/>
          </a:xfrm>
          <a:prstGeom prst="rect">
            <a:avLst/>
          </a:prstGeom>
          <a:noFill/>
        </p:spPr>
        <p:txBody>
          <a:bodyPr wrap="square" rtlCol="0">
            <a:spAutoFit/>
          </a:bodyPr>
          <a:lstStyle/>
          <a:p>
            <a:r>
              <a:rPr kumimoji="1" lang="en-US" altLang="zh-TW" sz="1400" dirty="0"/>
              <a:t>Python</a:t>
            </a:r>
            <a:r>
              <a:rPr kumimoji="1" lang="zh-TW" altLang="en-US" sz="1400" dirty="0"/>
              <a:t>基礎</a:t>
            </a:r>
            <a:r>
              <a:rPr kumimoji="1" lang="en-US" altLang="zh-TW" sz="1400" dirty="0"/>
              <a:t>(</a:t>
            </a:r>
            <a:r>
              <a:rPr kumimoji="1" lang="zh-TW" altLang="en-US" sz="1400" dirty="0"/>
              <a:t>論理演算</a:t>
            </a:r>
            <a:r>
              <a:rPr kumimoji="1" lang="en-US" altLang="zh-TW" sz="1400" dirty="0"/>
              <a:t>):</a:t>
            </a:r>
            <a:r>
              <a:rPr kumimoji="1" lang="zh-TW" altLang="en-US" sz="1400" dirty="0"/>
              <a:t>論理回路</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473574" y="863706"/>
            <a:ext cx="2955426" cy="1069524"/>
          </a:xfrm>
          <a:prstGeom prst="rect">
            <a:avLst/>
          </a:prstGeom>
          <a:noFill/>
          <a:ln>
            <a:noFill/>
          </a:ln>
        </p:spPr>
        <p:txBody>
          <a:bodyPr wrap="square" rtlCol="0">
            <a:spAutoFit/>
          </a:bodyPr>
          <a:lstStyle/>
          <a:p>
            <a:r>
              <a:rPr kumimoji="1" lang="ja-JP" altLang="en-US" sz="1100" dirty="0">
                <a:solidFill>
                  <a:srgbClr val="002060"/>
                </a:solidFill>
              </a:rPr>
              <a:t>　</a:t>
            </a:r>
            <a:r>
              <a:rPr lang="ja-JP" altLang="en-US" sz="1100" dirty="0"/>
              <a:t>下図のような</a:t>
            </a:r>
            <a:r>
              <a:rPr lang="en-US" altLang="ja-JP" sz="1100" dirty="0"/>
              <a:t>AND</a:t>
            </a:r>
            <a:r>
              <a:rPr lang="ja-JP" altLang="en-US" sz="1100" dirty="0"/>
              <a:t>と</a:t>
            </a:r>
            <a:r>
              <a:rPr lang="en-US" altLang="ja-JP" sz="1100" dirty="0"/>
              <a:t>OR</a:t>
            </a:r>
            <a:r>
              <a:rPr lang="ja-JP" altLang="en-US" sz="1100" dirty="0"/>
              <a:t>の回路があり、</a:t>
            </a:r>
          </a:p>
          <a:p>
            <a:r>
              <a:rPr kumimoji="1" lang="en-US" altLang="ja-JP" sz="1050" dirty="0"/>
              <a:t>A,B,C</a:t>
            </a:r>
            <a:r>
              <a:rPr kumimoji="1" lang="ja-JP" altLang="en-US" sz="1050" dirty="0"/>
              <a:t>の入力は右図のような組み合わせがある</a:t>
            </a:r>
            <a:r>
              <a:rPr lang="ja-JP" altLang="en-US" sz="1050" dirty="0"/>
              <a:t>。</a:t>
            </a:r>
            <a:r>
              <a:rPr lang="en-US" altLang="ja-JP" sz="1050" b="1" dirty="0"/>
              <a:t>A,B,C</a:t>
            </a:r>
            <a:r>
              <a:rPr lang="ja-JP" altLang="en-US" sz="1050" b="1" dirty="0"/>
              <a:t>のすべての組み合わせに対して出力</a:t>
            </a:r>
            <a:r>
              <a:rPr lang="en-US" altLang="ja-JP" sz="1050" b="1" dirty="0"/>
              <a:t>O</a:t>
            </a:r>
            <a:r>
              <a:rPr lang="ja-JP" altLang="en-US" sz="1050" b="1" dirty="0"/>
              <a:t>がどのような値になるか表示するプログラムを作成する。</a:t>
            </a:r>
            <a:r>
              <a:rPr lang="ja-JP" altLang="en-US" sz="1050" dirty="0"/>
              <a:t>なお、プログラム中では</a:t>
            </a:r>
            <a:r>
              <a:rPr lang="en-US" altLang="ja-JP" sz="1050" dirty="0"/>
              <a:t>D</a:t>
            </a:r>
            <a:r>
              <a:rPr lang="ja-JP" altLang="en-US" sz="1050" dirty="0"/>
              <a:t>で示した二次元のリストで状態を表現する。</a:t>
            </a:r>
            <a:endParaRPr kumimoji="1" lang="ja-JP" altLang="en-US" sz="105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615358" y="2905350"/>
            <a:ext cx="1093182"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521842" y="3306148"/>
            <a:ext cx="5508231" cy="769441"/>
          </a:xfrm>
          <a:prstGeom prst="rect">
            <a:avLst/>
          </a:prstGeom>
          <a:noFill/>
          <a:ln>
            <a:noFill/>
          </a:ln>
        </p:spPr>
        <p:txBody>
          <a:bodyPr wrap="square" rtlCol="0">
            <a:spAutoFit/>
          </a:bodyPr>
          <a:lstStyle/>
          <a:p>
            <a:r>
              <a:rPr lang="ja-JP" altLang="en-US" sz="1100" dirty="0"/>
              <a:t>①以下の②～④の処理の</a:t>
            </a:r>
            <a:r>
              <a:rPr lang="en-US" altLang="ja-JP" sz="1100" dirty="0"/>
              <a:t>D</a:t>
            </a:r>
            <a:r>
              <a:rPr lang="ja-JP" altLang="en-US" sz="1100" dirty="0"/>
              <a:t>の要素だけ繰り返す</a:t>
            </a:r>
          </a:p>
          <a:p>
            <a:r>
              <a:rPr kumimoji="1" lang="ja-JP" altLang="en-US" sz="1100" dirty="0"/>
              <a:t>② </a:t>
            </a:r>
            <a:r>
              <a:rPr kumimoji="1" lang="en-US" altLang="ja-JP" sz="1100" dirty="0"/>
              <a:t>A ==1 </a:t>
            </a:r>
            <a:r>
              <a:rPr kumimoji="1" lang="ja-JP" altLang="en-US" sz="1100" dirty="0"/>
              <a:t>かつ </a:t>
            </a:r>
            <a:r>
              <a:rPr kumimoji="1" lang="en-US" altLang="ja-JP" sz="1100" dirty="0"/>
              <a:t>B</a:t>
            </a:r>
            <a:r>
              <a:rPr lang="ja-JP" altLang="en-US" sz="1100" dirty="0"/>
              <a:t> </a:t>
            </a:r>
            <a:r>
              <a:rPr lang="en-US" altLang="ja-JP" sz="1100" dirty="0"/>
              <a:t>== 1 </a:t>
            </a:r>
            <a:r>
              <a:rPr lang="ja-JP" altLang="en-US" sz="1100" dirty="0"/>
              <a:t>を判断して、</a:t>
            </a:r>
            <a:r>
              <a:rPr lang="en-US" altLang="ja-JP" sz="1100" dirty="0" err="1"/>
              <a:t>ao</a:t>
            </a:r>
            <a:r>
              <a:rPr lang="ja-JP" altLang="en-US" sz="1100" dirty="0"/>
              <a:t>の出力に</a:t>
            </a:r>
            <a:r>
              <a:rPr lang="en-US" altLang="ja-JP" sz="1100" dirty="0"/>
              <a:t>1</a:t>
            </a:r>
            <a:r>
              <a:rPr lang="ja-JP" altLang="en-US" sz="1100" dirty="0"/>
              <a:t>又は</a:t>
            </a:r>
            <a:r>
              <a:rPr lang="en-US" altLang="ja-JP" sz="1100" dirty="0"/>
              <a:t>0</a:t>
            </a:r>
            <a:r>
              <a:rPr lang="ja-JP" altLang="en-US" sz="1100" dirty="0"/>
              <a:t>を設定する。</a:t>
            </a:r>
          </a:p>
          <a:p>
            <a:r>
              <a:rPr kumimoji="1" lang="ja-JP" altLang="en-US" sz="1100" dirty="0"/>
              <a:t>③ </a:t>
            </a:r>
            <a:r>
              <a:rPr kumimoji="1" lang="en-US" altLang="ja-JP" sz="1100" dirty="0" err="1"/>
              <a:t>ao</a:t>
            </a:r>
            <a:r>
              <a:rPr kumimoji="1" lang="en-US" altLang="ja-JP" sz="1100" dirty="0"/>
              <a:t>==1 </a:t>
            </a:r>
            <a:r>
              <a:rPr kumimoji="1" lang="ja-JP" altLang="en-US" sz="1100" dirty="0"/>
              <a:t>又は </a:t>
            </a:r>
            <a:r>
              <a:rPr kumimoji="1" lang="en-US" altLang="ja-JP" sz="1100" dirty="0"/>
              <a:t>C==1</a:t>
            </a:r>
            <a:r>
              <a:rPr kumimoji="1" lang="ja-JP" altLang="en-US" sz="1100" dirty="0"/>
              <a:t>を判断して、</a:t>
            </a:r>
            <a:r>
              <a:rPr kumimoji="1" lang="en-US" altLang="ja-JP" sz="1100" dirty="0"/>
              <a:t>O</a:t>
            </a:r>
            <a:r>
              <a:rPr kumimoji="1" lang="ja-JP" altLang="en-US" sz="1100" dirty="0"/>
              <a:t>の出力に</a:t>
            </a:r>
            <a:r>
              <a:rPr lang="en-US" altLang="ja-JP" sz="1100" dirty="0"/>
              <a:t>1</a:t>
            </a:r>
            <a:r>
              <a:rPr lang="ja-JP" altLang="en-US" sz="1100" dirty="0"/>
              <a:t>又は</a:t>
            </a:r>
            <a:r>
              <a:rPr lang="en-US" altLang="ja-JP" sz="1100" dirty="0"/>
              <a:t>0</a:t>
            </a:r>
            <a:r>
              <a:rPr lang="ja-JP" altLang="en-US" sz="1100" dirty="0"/>
              <a:t>を設定する。</a:t>
            </a:r>
          </a:p>
          <a:p>
            <a:r>
              <a:rPr kumimoji="1" lang="ja-JP" altLang="en-US" sz="1100" dirty="0"/>
              <a:t>④ </a:t>
            </a:r>
            <a:r>
              <a:rPr kumimoji="1" lang="en-US" altLang="ja-JP" sz="1100" dirty="0"/>
              <a:t>O</a:t>
            </a:r>
            <a:r>
              <a:rPr kumimoji="1" lang="ja-JP" altLang="en-US" sz="1100" dirty="0"/>
              <a:t>を表示する</a:t>
            </a:r>
          </a:p>
        </p:txBody>
      </p:sp>
      <p:sp>
        <p:nvSpPr>
          <p:cNvPr id="11" name="テキスト ボックス 10">
            <a:extLst>
              <a:ext uri="{FF2B5EF4-FFF2-40B4-BE49-F238E27FC236}">
                <a16:creationId xmlns:a16="http://schemas.microsoft.com/office/drawing/2014/main" id="{7F4ED9D4-29C4-EC53-0E19-841F0B79313A}"/>
              </a:ext>
            </a:extLst>
          </p:cNvPr>
          <p:cNvSpPr txBox="1"/>
          <p:nvPr/>
        </p:nvSpPr>
        <p:spPr>
          <a:xfrm>
            <a:off x="605976" y="4316832"/>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grpSp>
        <p:nvGrpSpPr>
          <p:cNvPr id="12" name="グループ化 11">
            <a:extLst>
              <a:ext uri="{FF2B5EF4-FFF2-40B4-BE49-F238E27FC236}">
                <a16:creationId xmlns:a16="http://schemas.microsoft.com/office/drawing/2014/main" id="{0D7EE53F-F30B-FCF6-7E70-B62011F625BF}"/>
              </a:ext>
            </a:extLst>
          </p:cNvPr>
          <p:cNvGrpSpPr/>
          <p:nvPr/>
        </p:nvGrpSpPr>
        <p:grpSpPr>
          <a:xfrm>
            <a:off x="716215" y="6371696"/>
            <a:ext cx="2973206" cy="2077495"/>
            <a:chOff x="2784365" y="1677618"/>
            <a:chExt cx="2973206" cy="2885203"/>
          </a:xfrm>
        </p:grpSpPr>
        <p:sp>
          <p:nvSpPr>
            <p:cNvPr id="13" name="テキスト ボックス 12">
              <a:extLst>
                <a:ext uri="{FF2B5EF4-FFF2-40B4-BE49-F238E27FC236}">
                  <a16:creationId xmlns:a16="http://schemas.microsoft.com/office/drawing/2014/main" id="{8E105EF2-35CE-C0E8-3D4D-B7CE285136E9}"/>
                </a:ext>
              </a:extLst>
            </p:cNvPr>
            <p:cNvSpPr txBox="1"/>
            <p:nvPr/>
          </p:nvSpPr>
          <p:spPr>
            <a:xfrm>
              <a:off x="2784365" y="1677618"/>
              <a:ext cx="2583673" cy="2628737"/>
            </a:xfrm>
            <a:prstGeom prst="rect">
              <a:avLst/>
            </a:prstGeom>
            <a:noFill/>
            <a:ln w="12700">
              <a:solidFill>
                <a:schemeClr val="tx1"/>
              </a:solidFill>
            </a:ln>
          </p:spPr>
          <p:txBody>
            <a:bodyPr wrap="square" rtlCol="0">
              <a:spAutoFit/>
            </a:bodyPr>
            <a:lstStyle/>
            <a:p>
              <a:r>
                <a:rPr lang="en-US" altLang="ja-JP" sz="1100" dirty="0" err="1">
                  <a:latin typeface="メイリオ" panose="020B0604030504040204" pitchFamily="50" charset="-128"/>
                  <a:ea typeface="メイリオ" panose="020B0604030504040204" pitchFamily="50" charset="-128"/>
                </a:rPr>
                <a:t>i</a:t>
              </a:r>
              <a:r>
                <a:rPr lang="en-US" altLang="ja-JP" sz="1100" dirty="0">
                  <a:latin typeface="メイリオ" panose="020B0604030504040204" pitchFamily="50" charset="-128"/>
                  <a:ea typeface="メイリオ" panose="020B0604030504040204" pitchFamily="50" charset="-128"/>
                </a:rPr>
                <a:t> = [0, 1, </a:t>
              </a:r>
              <a:r>
                <a:rPr lang="en-US" altLang="ja-JP" sz="1100" dirty="0" err="1">
                  <a:latin typeface="メイリオ" panose="020B0604030504040204" pitchFamily="50" charset="-128"/>
                  <a:ea typeface="メイリオ" panose="020B0604030504040204" pitchFamily="50" charset="-128"/>
                </a:rPr>
                <a:t>Ptada</a:t>
              </a:r>
              <a:r>
                <a:rPr lang="ja-JP" altLang="en-US" sz="1100" dirty="0">
                  <a:latin typeface="メイリオ" panose="020B0604030504040204" pitchFamily="50" charset="-128"/>
                  <a:ea typeface="メイリオ" panose="020B0604030504040204" pitchFamily="50" charset="-128"/>
                </a:rPr>
                <a:t>の長さ</a:t>
              </a:r>
              <a:r>
                <a:rPr lang="en-US" altLang="ja-JP" sz="1100" dirty="0">
                  <a:latin typeface="メイリオ" panose="020B0604030504040204" pitchFamily="50" charset="-128"/>
                  <a:ea typeface="メイリオ" panose="020B0604030504040204" pitchFamily="50" charset="-128"/>
                </a:rPr>
                <a:t>-1]</a:t>
              </a:r>
              <a:r>
                <a:rPr lang="ja-JP" altLang="en-US" sz="1100" dirty="0">
                  <a:latin typeface="メイリオ" panose="020B0604030504040204" pitchFamily="50" charset="-128"/>
                  <a:ea typeface="メイリオ" panose="020B0604030504040204" pitchFamily="50" charset="-128"/>
                </a:rPr>
                <a:t>繰り返す</a:t>
              </a:r>
              <a:endParaRPr lang="en-US" altLang="ja-JP" sz="1100" dirty="0">
                <a:latin typeface="メイリオ" panose="020B0604030504040204" pitchFamily="50" charset="-128"/>
                <a:ea typeface="メイリオ" panose="020B0604030504040204" pitchFamily="50" charset="-128"/>
              </a:endParaRPr>
            </a:p>
            <a:p>
              <a:endParaRPr lang="en-US" altLang="ja-JP" sz="1100" dirty="0">
                <a:latin typeface="メイリオ" panose="020B0604030504040204" pitchFamily="50" charset="-128"/>
                <a:ea typeface="メイリオ" panose="020B0604030504040204" pitchFamily="50" charset="-128"/>
              </a:endParaRPr>
            </a:p>
            <a:p>
              <a:endParaRPr lang="en-US" altLang="ja-JP" sz="11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B3947EDF-3E3F-C2F3-668B-96E9C2F54C30}"/>
                </a:ext>
              </a:extLst>
            </p:cNvPr>
            <p:cNvSpPr txBox="1"/>
            <p:nvPr/>
          </p:nvSpPr>
          <p:spPr>
            <a:xfrm>
              <a:off x="3029901" y="2040943"/>
              <a:ext cx="2359004" cy="1923466"/>
            </a:xfrm>
            <a:prstGeom prst="rect">
              <a:avLst/>
            </a:prstGeom>
            <a:solidFill>
              <a:schemeClr val="bg1"/>
            </a:solidFill>
            <a:ln w="12700">
              <a:solidFill>
                <a:schemeClr val="tx1"/>
              </a:solidFill>
            </a:ln>
          </p:spPr>
          <p:txBody>
            <a:bodyPr wrap="square" rtlCol="0">
              <a:spAutoFit/>
            </a:bodyPr>
            <a:lstStyle/>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49326370-BB81-0D8F-C23D-414B292237E5}"/>
                </a:ext>
              </a:extLst>
            </p:cNvPr>
            <p:cNvSpPr/>
            <p:nvPr/>
          </p:nvSpPr>
          <p:spPr>
            <a:xfrm>
              <a:off x="5364167" y="1907527"/>
              <a:ext cx="393404" cy="26552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22" name="テキスト ボックス 21">
            <a:extLst>
              <a:ext uri="{FF2B5EF4-FFF2-40B4-BE49-F238E27FC236}">
                <a16:creationId xmlns:a16="http://schemas.microsoft.com/office/drawing/2014/main" id="{ABFEB423-571A-7642-14D9-11D058B3C2E3}"/>
              </a:ext>
            </a:extLst>
          </p:cNvPr>
          <p:cNvSpPr txBox="1"/>
          <p:nvPr/>
        </p:nvSpPr>
        <p:spPr>
          <a:xfrm>
            <a:off x="1107740" y="7582127"/>
            <a:ext cx="2065509" cy="240450"/>
          </a:xfrm>
          <a:prstGeom prst="rect">
            <a:avLst/>
          </a:prstGeom>
          <a:solidFill>
            <a:schemeClr val="bg1"/>
          </a:solidFill>
          <a:ln w="12700">
            <a:solidFill>
              <a:schemeClr val="tx1"/>
            </a:solidFill>
          </a:ln>
        </p:spPr>
        <p:txBody>
          <a:bodyPr wrap="square" rtlCol="0">
            <a:spAutoFit/>
          </a:bodyPr>
          <a:lstStyle/>
          <a:p>
            <a:pPr algn="ctr">
              <a:lnSpc>
                <a:spcPts val="1100"/>
              </a:lnSpc>
            </a:pPr>
            <a:r>
              <a:rPr lang="ja-JP" altLang="en-US" sz="1100" dirty="0">
                <a:latin typeface="メイリオ" panose="020B0604030504040204" pitchFamily="50" charset="-128"/>
                <a:ea typeface="メイリオ" panose="020B0604030504040204" pitchFamily="50" charset="-128"/>
              </a:rPr>
              <a:t>表示する</a:t>
            </a:r>
            <a:r>
              <a:rPr lang="en-US" altLang="ja-JP" sz="1100" dirty="0">
                <a:latin typeface="メイリオ" panose="020B0604030504040204" pitchFamily="50" charset="-128"/>
                <a:ea typeface="メイリオ" panose="020B0604030504040204" pitchFamily="50" charset="-128"/>
              </a:rPr>
              <a:t>(O)</a:t>
            </a:r>
            <a:endParaRPr kumimoji="1" lang="ja-JP" altLang="en-US" sz="1100" dirty="0">
              <a:latin typeface="メイリオ" panose="020B0604030504040204" pitchFamily="50" charset="-128"/>
              <a:ea typeface="メイリオ" panose="020B0604030504040204" pitchFamily="50" charset="-128"/>
            </a:endParaRPr>
          </a:p>
        </p:txBody>
      </p:sp>
      <p:grpSp>
        <p:nvGrpSpPr>
          <p:cNvPr id="26" name="グループ化 25">
            <a:extLst>
              <a:ext uri="{FF2B5EF4-FFF2-40B4-BE49-F238E27FC236}">
                <a16:creationId xmlns:a16="http://schemas.microsoft.com/office/drawing/2014/main" id="{3374DA1C-163D-67BB-B291-A3C1E80C5CB3}"/>
              </a:ext>
            </a:extLst>
          </p:cNvPr>
          <p:cNvGrpSpPr/>
          <p:nvPr/>
        </p:nvGrpSpPr>
        <p:grpSpPr>
          <a:xfrm>
            <a:off x="5595570" y="7059467"/>
            <a:ext cx="587627" cy="575424"/>
            <a:chOff x="1295400" y="3857730"/>
            <a:chExt cx="990600" cy="1019070"/>
          </a:xfrm>
        </p:grpSpPr>
        <p:sp>
          <p:nvSpPr>
            <p:cNvPr id="27" name="メモ 12">
              <a:extLst>
                <a:ext uri="{FF2B5EF4-FFF2-40B4-BE49-F238E27FC236}">
                  <a16:creationId xmlns:a16="http://schemas.microsoft.com/office/drawing/2014/main" id="{B344A721-C16C-99E7-CCAE-D187A4003CB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EE4EB251-CE89-2772-ACF5-2B6D392BFA3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22</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29" name="グループ化 28">
            <a:extLst>
              <a:ext uri="{FF2B5EF4-FFF2-40B4-BE49-F238E27FC236}">
                <a16:creationId xmlns:a16="http://schemas.microsoft.com/office/drawing/2014/main" id="{C9DC160A-6298-B607-DE0B-57B45C521B0A}"/>
              </a:ext>
            </a:extLst>
          </p:cNvPr>
          <p:cNvGrpSpPr/>
          <p:nvPr/>
        </p:nvGrpSpPr>
        <p:grpSpPr>
          <a:xfrm>
            <a:off x="4141517" y="6345597"/>
            <a:ext cx="587627" cy="575424"/>
            <a:chOff x="1295400" y="3857730"/>
            <a:chExt cx="990600" cy="1019070"/>
          </a:xfrm>
        </p:grpSpPr>
        <p:sp>
          <p:nvSpPr>
            <p:cNvPr id="30" name="メモ 12">
              <a:extLst>
                <a:ext uri="{FF2B5EF4-FFF2-40B4-BE49-F238E27FC236}">
                  <a16:creationId xmlns:a16="http://schemas.microsoft.com/office/drawing/2014/main" id="{0E732B99-5E4C-2529-0F50-3EE76AF4442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テキスト ボックス 30">
              <a:extLst>
                <a:ext uri="{FF2B5EF4-FFF2-40B4-BE49-F238E27FC236}">
                  <a16:creationId xmlns:a16="http://schemas.microsoft.com/office/drawing/2014/main" id="{B85ECEDA-FE43-5444-6F1A-3D42FFBF2C6A}"/>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2" name="グループ化 31">
            <a:extLst>
              <a:ext uri="{FF2B5EF4-FFF2-40B4-BE49-F238E27FC236}">
                <a16:creationId xmlns:a16="http://schemas.microsoft.com/office/drawing/2014/main" id="{3F6895B0-EC72-A143-0AE6-1D1697B69DED}"/>
              </a:ext>
            </a:extLst>
          </p:cNvPr>
          <p:cNvGrpSpPr/>
          <p:nvPr/>
        </p:nvGrpSpPr>
        <p:grpSpPr>
          <a:xfrm>
            <a:off x="4863189" y="7038094"/>
            <a:ext cx="587627" cy="575424"/>
            <a:chOff x="1295400" y="3857730"/>
            <a:chExt cx="990600" cy="1019070"/>
          </a:xfrm>
        </p:grpSpPr>
        <p:sp>
          <p:nvSpPr>
            <p:cNvPr id="33" name="メモ 12">
              <a:extLst>
                <a:ext uri="{FF2B5EF4-FFF2-40B4-BE49-F238E27FC236}">
                  <a16:creationId xmlns:a16="http://schemas.microsoft.com/office/drawing/2014/main" id="{9CF11D5B-2C25-2867-9174-1452BCF858B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4" name="テキスト ボックス 33">
              <a:extLst>
                <a:ext uri="{FF2B5EF4-FFF2-40B4-BE49-F238E27FC236}">
                  <a16:creationId xmlns:a16="http://schemas.microsoft.com/office/drawing/2014/main" id="{D614BCCC-5DF0-38F6-05B5-DD28DE55948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5" name="グループ化 34">
            <a:extLst>
              <a:ext uri="{FF2B5EF4-FFF2-40B4-BE49-F238E27FC236}">
                <a16:creationId xmlns:a16="http://schemas.microsoft.com/office/drawing/2014/main" id="{2F6EB66E-5D05-AF22-5F38-7B5070980CCD}"/>
              </a:ext>
            </a:extLst>
          </p:cNvPr>
          <p:cNvGrpSpPr/>
          <p:nvPr/>
        </p:nvGrpSpPr>
        <p:grpSpPr>
          <a:xfrm>
            <a:off x="4149177" y="7063809"/>
            <a:ext cx="587627" cy="575424"/>
            <a:chOff x="1295400" y="3857730"/>
            <a:chExt cx="990600" cy="1019070"/>
          </a:xfrm>
        </p:grpSpPr>
        <p:sp>
          <p:nvSpPr>
            <p:cNvPr id="36" name="メモ 12">
              <a:extLst>
                <a:ext uri="{FF2B5EF4-FFF2-40B4-BE49-F238E27FC236}">
                  <a16:creationId xmlns:a16="http://schemas.microsoft.com/office/drawing/2014/main" id="{8C21F459-4EE5-BB92-35AC-6B5F3BD4F5F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7" name="テキスト ボックス 36">
              <a:extLst>
                <a:ext uri="{FF2B5EF4-FFF2-40B4-BE49-F238E27FC236}">
                  <a16:creationId xmlns:a16="http://schemas.microsoft.com/office/drawing/2014/main" id="{A0CBEC39-43B4-2C92-33D5-706E5B299480}"/>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05</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10</a:t>
            </a:fld>
            <a:endParaRPr kumimoji="1" lang="ja-JP" altLang="en-US"/>
          </a:p>
        </p:txBody>
      </p:sp>
      <p:graphicFrame>
        <p:nvGraphicFramePr>
          <p:cNvPr id="16" name="表 47">
            <a:extLst>
              <a:ext uri="{FF2B5EF4-FFF2-40B4-BE49-F238E27FC236}">
                <a16:creationId xmlns:a16="http://schemas.microsoft.com/office/drawing/2014/main" id="{B7C35BE2-AF1C-32E9-8583-7C73FC4D8E25}"/>
              </a:ext>
            </a:extLst>
          </p:cNvPr>
          <p:cNvGraphicFramePr>
            <a:graphicFrameLocks noGrp="1"/>
          </p:cNvGraphicFramePr>
          <p:nvPr>
            <p:extLst>
              <p:ext uri="{D42A27DB-BD31-4B8C-83A1-F6EECF244321}">
                <p14:modId xmlns:p14="http://schemas.microsoft.com/office/powerpoint/2010/main" val="3514744879"/>
              </p:ext>
            </p:extLst>
          </p:nvPr>
        </p:nvGraphicFramePr>
        <p:xfrm>
          <a:off x="3399030" y="906511"/>
          <a:ext cx="2499372" cy="980440"/>
        </p:xfrm>
        <a:graphic>
          <a:graphicData uri="http://schemas.openxmlformats.org/drawingml/2006/table">
            <a:tbl>
              <a:tblPr firstRow="1" bandRow="1">
                <a:tableStyleId>{5C22544A-7EE6-4342-B048-85BDC9FD1C3A}</a:tableStyleId>
              </a:tblPr>
              <a:tblGrid>
                <a:gridCol w="277708">
                  <a:extLst>
                    <a:ext uri="{9D8B030D-6E8A-4147-A177-3AD203B41FA5}">
                      <a16:colId xmlns:a16="http://schemas.microsoft.com/office/drawing/2014/main" val="2207271960"/>
                    </a:ext>
                  </a:extLst>
                </a:gridCol>
                <a:gridCol w="277708">
                  <a:extLst>
                    <a:ext uri="{9D8B030D-6E8A-4147-A177-3AD203B41FA5}">
                      <a16:colId xmlns:a16="http://schemas.microsoft.com/office/drawing/2014/main" val="3881784190"/>
                    </a:ext>
                  </a:extLst>
                </a:gridCol>
                <a:gridCol w="277708">
                  <a:extLst>
                    <a:ext uri="{9D8B030D-6E8A-4147-A177-3AD203B41FA5}">
                      <a16:colId xmlns:a16="http://schemas.microsoft.com/office/drawing/2014/main" val="2362822583"/>
                    </a:ext>
                  </a:extLst>
                </a:gridCol>
                <a:gridCol w="277708">
                  <a:extLst>
                    <a:ext uri="{9D8B030D-6E8A-4147-A177-3AD203B41FA5}">
                      <a16:colId xmlns:a16="http://schemas.microsoft.com/office/drawing/2014/main" val="275340446"/>
                    </a:ext>
                  </a:extLst>
                </a:gridCol>
                <a:gridCol w="277708">
                  <a:extLst>
                    <a:ext uri="{9D8B030D-6E8A-4147-A177-3AD203B41FA5}">
                      <a16:colId xmlns:a16="http://schemas.microsoft.com/office/drawing/2014/main" val="3852562000"/>
                    </a:ext>
                  </a:extLst>
                </a:gridCol>
                <a:gridCol w="277708">
                  <a:extLst>
                    <a:ext uri="{9D8B030D-6E8A-4147-A177-3AD203B41FA5}">
                      <a16:colId xmlns:a16="http://schemas.microsoft.com/office/drawing/2014/main" val="1607731209"/>
                    </a:ext>
                  </a:extLst>
                </a:gridCol>
                <a:gridCol w="277708">
                  <a:extLst>
                    <a:ext uri="{9D8B030D-6E8A-4147-A177-3AD203B41FA5}">
                      <a16:colId xmlns:a16="http://schemas.microsoft.com/office/drawing/2014/main" val="82097429"/>
                    </a:ext>
                  </a:extLst>
                </a:gridCol>
                <a:gridCol w="277708">
                  <a:extLst>
                    <a:ext uri="{9D8B030D-6E8A-4147-A177-3AD203B41FA5}">
                      <a16:colId xmlns:a16="http://schemas.microsoft.com/office/drawing/2014/main" val="1271455300"/>
                    </a:ext>
                  </a:extLst>
                </a:gridCol>
                <a:gridCol w="277708">
                  <a:extLst>
                    <a:ext uri="{9D8B030D-6E8A-4147-A177-3AD203B41FA5}">
                      <a16:colId xmlns:a16="http://schemas.microsoft.com/office/drawing/2014/main" val="1285149993"/>
                    </a:ext>
                  </a:extLst>
                </a:gridCol>
              </a:tblGrid>
              <a:tr h="186890">
                <a:tc>
                  <a:txBody>
                    <a:bodyPr/>
                    <a:lstStyle/>
                    <a:p>
                      <a:pPr algn="ctr">
                        <a:lnSpc>
                          <a:spcPts val="1200"/>
                        </a:lnSpc>
                      </a:pPr>
                      <a:r>
                        <a:rPr kumimoji="1" lang="en-US" altLang="ja-JP" sz="1100" b="0" dirty="0">
                          <a:solidFill>
                            <a:schemeClr val="tx1"/>
                          </a:solidFill>
                        </a:rPr>
                        <a:t>A</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200"/>
                        </a:lnSpc>
                      </a:pPr>
                      <a:r>
                        <a:rPr kumimoji="1" lang="en-US" altLang="ja-JP" sz="1100" b="0" dirty="0">
                          <a:solidFill>
                            <a:schemeClr val="tx1"/>
                          </a:solidFill>
                        </a:rPr>
                        <a:t>0</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0</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0</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0</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1</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1</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1</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1</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93936333"/>
                  </a:ext>
                </a:extLst>
              </a:tr>
              <a:tr h="186890">
                <a:tc>
                  <a:txBody>
                    <a:bodyPr/>
                    <a:lstStyle/>
                    <a:p>
                      <a:pPr algn="ctr">
                        <a:lnSpc>
                          <a:spcPts val="1200"/>
                        </a:lnSpc>
                      </a:pPr>
                      <a:r>
                        <a:rPr kumimoji="1" lang="en-US" altLang="ja-JP" sz="1100" b="0" dirty="0">
                          <a:solidFill>
                            <a:schemeClr val="tx1"/>
                          </a:solidFill>
                        </a:rPr>
                        <a:t>B</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200"/>
                        </a:lnSpc>
                      </a:pPr>
                      <a:r>
                        <a:rPr kumimoji="1" lang="en-US" altLang="ja-JP" sz="1100" b="0" dirty="0">
                          <a:solidFill>
                            <a:schemeClr val="tx1"/>
                          </a:solidFill>
                        </a:rPr>
                        <a:t>0</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0</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1</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1</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0</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0</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1</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1</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9641513"/>
                  </a:ext>
                </a:extLst>
              </a:tr>
              <a:tr h="186890">
                <a:tc>
                  <a:txBody>
                    <a:bodyPr/>
                    <a:lstStyle/>
                    <a:p>
                      <a:pPr algn="ctr">
                        <a:lnSpc>
                          <a:spcPts val="1200"/>
                        </a:lnSpc>
                      </a:pPr>
                      <a:r>
                        <a:rPr kumimoji="1" lang="en-US" altLang="ja-JP" sz="1100" b="0" dirty="0">
                          <a:solidFill>
                            <a:schemeClr val="tx1"/>
                          </a:solidFill>
                        </a:rPr>
                        <a:t>C</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200"/>
                        </a:lnSpc>
                      </a:pPr>
                      <a:r>
                        <a:rPr kumimoji="1" lang="en-US" altLang="ja-JP" sz="1100" b="0" dirty="0">
                          <a:solidFill>
                            <a:schemeClr val="tx1"/>
                          </a:solidFill>
                        </a:rPr>
                        <a:t>0</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1</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0</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1</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0</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1</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0</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1</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91803043"/>
                  </a:ext>
                </a:extLst>
              </a:tr>
              <a:tr h="186890">
                <a:tc>
                  <a:txBody>
                    <a:bodyPr/>
                    <a:lstStyle/>
                    <a:p>
                      <a:pPr algn="ctr">
                        <a:lnSpc>
                          <a:spcPts val="1200"/>
                        </a:lnSpc>
                      </a:pPr>
                      <a:r>
                        <a:rPr kumimoji="1" lang="en-US" altLang="ja-JP" sz="1100" b="0" dirty="0">
                          <a:solidFill>
                            <a:schemeClr val="tx1"/>
                          </a:solidFill>
                        </a:rPr>
                        <a:t>O</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200"/>
                        </a:lnSpc>
                      </a:pPr>
                      <a:r>
                        <a:rPr kumimoji="1" lang="en-US" altLang="ja-JP" sz="1100" b="0" dirty="0">
                          <a:solidFill>
                            <a:schemeClr val="tx1"/>
                          </a:solidFill>
                        </a:rPr>
                        <a:t>?</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rPr>
                        <a:t>?</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57957138"/>
                  </a:ext>
                </a:extLst>
              </a:tr>
            </a:tbl>
          </a:graphicData>
        </a:graphic>
      </p:graphicFrame>
      <p:sp>
        <p:nvSpPr>
          <p:cNvPr id="23" name="テキスト ボックス 22">
            <a:extLst>
              <a:ext uri="{FF2B5EF4-FFF2-40B4-BE49-F238E27FC236}">
                <a16:creationId xmlns:a16="http://schemas.microsoft.com/office/drawing/2014/main" id="{C03D2487-5757-5B71-82CB-1DDA7197E9E2}"/>
              </a:ext>
            </a:extLst>
          </p:cNvPr>
          <p:cNvSpPr txBox="1"/>
          <p:nvPr/>
        </p:nvSpPr>
        <p:spPr>
          <a:xfrm>
            <a:off x="3921631" y="1940678"/>
            <a:ext cx="1602923" cy="1107996"/>
          </a:xfrm>
          <a:prstGeom prst="rect">
            <a:avLst/>
          </a:prstGeom>
          <a:noFill/>
          <a:ln>
            <a:noFill/>
          </a:ln>
        </p:spPr>
        <p:txBody>
          <a:bodyPr wrap="square" rtlCol="0">
            <a:spAutoFit/>
          </a:bodyPr>
          <a:lstStyle/>
          <a:p>
            <a:r>
              <a:rPr kumimoji="1" lang="en-US" altLang="ja-JP" sz="1100" dirty="0"/>
              <a:t>python</a:t>
            </a:r>
            <a:r>
              <a:rPr kumimoji="1" lang="ja-JP" altLang="en-US" sz="1100" dirty="0"/>
              <a:t>での</a:t>
            </a:r>
            <a:br>
              <a:rPr kumimoji="1" lang="en-US" altLang="ja-JP" sz="1100" dirty="0"/>
            </a:br>
            <a:r>
              <a:rPr kumimoji="1" lang="ja-JP" altLang="en-US" sz="1100" dirty="0"/>
              <a:t>二次元リストの定義</a:t>
            </a:r>
          </a:p>
          <a:p>
            <a:r>
              <a:rPr kumimoji="1" lang="en-US" altLang="ja-JP" sz="1100" dirty="0"/>
              <a:t>D = [ [0, 0, 0”],</a:t>
            </a:r>
          </a:p>
          <a:p>
            <a:r>
              <a:rPr kumimoji="1" lang="ja-JP" altLang="en-US" sz="1100" dirty="0"/>
              <a:t>          </a:t>
            </a:r>
            <a:r>
              <a:rPr kumimoji="1" lang="en-US" altLang="ja-JP" sz="1100" dirty="0"/>
              <a:t>[0, 0, 1”],</a:t>
            </a:r>
          </a:p>
          <a:p>
            <a:r>
              <a:rPr lang="en-US" altLang="ja-JP" sz="1100" dirty="0"/>
              <a:t>            </a:t>
            </a:r>
            <a:r>
              <a:rPr lang="ja-JP" altLang="en-US" sz="1100" dirty="0"/>
              <a:t>・・・</a:t>
            </a:r>
            <a:endParaRPr kumimoji="1" lang="en-US" altLang="ja-JP" sz="1100" dirty="0"/>
          </a:p>
          <a:p>
            <a:r>
              <a:rPr lang="ja-JP" altLang="en-US" sz="1100" dirty="0"/>
              <a:t>          </a:t>
            </a:r>
            <a:r>
              <a:rPr kumimoji="1" lang="en-US" altLang="ja-JP" sz="1100" dirty="0"/>
              <a:t>[1, 1, 1”]]</a:t>
            </a:r>
            <a:endParaRPr kumimoji="1" lang="ja-JP" altLang="en-US" sz="1100" dirty="0"/>
          </a:p>
        </p:txBody>
      </p:sp>
      <p:sp>
        <p:nvSpPr>
          <p:cNvPr id="45" name="テキスト ボックス 44">
            <a:extLst>
              <a:ext uri="{FF2B5EF4-FFF2-40B4-BE49-F238E27FC236}">
                <a16:creationId xmlns:a16="http://schemas.microsoft.com/office/drawing/2014/main" id="{68BCF084-6EC6-78BA-8893-D6DC5C58AC08}"/>
              </a:ext>
            </a:extLst>
          </p:cNvPr>
          <p:cNvSpPr txBox="1"/>
          <p:nvPr/>
        </p:nvSpPr>
        <p:spPr>
          <a:xfrm>
            <a:off x="716215" y="5733229"/>
            <a:ext cx="1987374" cy="240450"/>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a:latin typeface="メイリオ" panose="020B0604030504040204" pitchFamily="50" charset="-128"/>
                <a:ea typeface="メイリオ" panose="020B0604030504040204" pitchFamily="50" charset="-128"/>
              </a:rPr>
              <a:t>D</a:t>
            </a:r>
            <a:r>
              <a:rPr kumimoji="1" lang="ja-JP" altLang="en-US" sz="1100" dirty="0">
                <a:latin typeface="メイリオ" panose="020B0604030504040204" pitchFamily="50" charset="-128"/>
                <a:ea typeface="メイリオ" panose="020B0604030504040204" pitchFamily="50" charset="-128"/>
              </a:rPr>
              <a:t>の定義</a:t>
            </a:r>
          </a:p>
        </p:txBody>
      </p:sp>
      <p:grpSp>
        <p:nvGrpSpPr>
          <p:cNvPr id="46" name="グループ化 45">
            <a:extLst>
              <a:ext uri="{FF2B5EF4-FFF2-40B4-BE49-F238E27FC236}">
                <a16:creationId xmlns:a16="http://schemas.microsoft.com/office/drawing/2014/main" id="{37BA7D63-9C8E-3E99-81A6-D87B5C6F4EDB}"/>
              </a:ext>
            </a:extLst>
          </p:cNvPr>
          <p:cNvGrpSpPr/>
          <p:nvPr/>
        </p:nvGrpSpPr>
        <p:grpSpPr>
          <a:xfrm>
            <a:off x="4141517" y="5419458"/>
            <a:ext cx="587627" cy="575424"/>
            <a:chOff x="1295400" y="3857730"/>
            <a:chExt cx="990600" cy="1019070"/>
          </a:xfrm>
        </p:grpSpPr>
        <p:sp>
          <p:nvSpPr>
            <p:cNvPr id="51" name="メモ 12">
              <a:extLst>
                <a:ext uri="{FF2B5EF4-FFF2-40B4-BE49-F238E27FC236}">
                  <a16:creationId xmlns:a16="http://schemas.microsoft.com/office/drawing/2014/main" id="{01C666A6-9B98-D87B-78B3-B12AD26DA97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52" name="テキスト ボックス 51">
              <a:extLst>
                <a:ext uri="{FF2B5EF4-FFF2-40B4-BE49-F238E27FC236}">
                  <a16:creationId xmlns:a16="http://schemas.microsoft.com/office/drawing/2014/main" id="{1ED339C0-C0CD-0E1B-314E-9440E8C73B53}"/>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2" name="フローチャート: 論理積ゲート 1">
            <a:extLst>
              <a:ext uri="{FF2B5EF4-FFF2-40B4-BE49-F238E27FC236}">
                <a16:creationId xmlns:a16="http://schemas.microsoft.com/office/drawing/2014/main" id="{64505FF4-0C9F-CCDA-B357-E29D589AFBD5}"/>
              </a:ext>
            </a:extLst>
          </p:cNvPr>
          <p:cNvSpPr/>
          <p:nvPr/>
        </p:nvSpPr>
        <p:spPr>
          <a:xfrm>
            <a:off x="1380324" y="2042074"/>
            <a:ext cx="627727" cy="469228"/>
          </a:xfrm>
          <a:prstGeom prst="flowChartDelay">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rPr>
              <a:t>AND</a:t>
            </a:r>
            <a:endParaRPr kumimoji="1" lang="ja-JP" altLang="en-US" sz="1200" dirty="0">
              <a:solidFill>
                <a:schemeClr val="tx1"/>
              </a:solidFill>
            </a:endParaRPr>
          </a:p>
        </p:txBody>
      </p:sp>
      <p:grpSp>
        <p:nvGrpSpPr>
          <p:cNvPr id="54" name="グループ化 53">
            <a:extLst>
              <a:ext uri="{FF2B5EF4-FFF2-40B4-BE49-F238E27FC236}">
                <a16:creationId xmlns:a16="http://schemas.microsoft.com/office/drawing/2014/main" id="{CFBCAE33-8516-8B12-585E-1BF94FD8965E}"/>
              </a:ext>
            </a:extLst>
          </p:cNvPr>
          <p:cNvGrpSpPr/>
          <p:nvPr/>
        </p:nvGrpSpPr>
        <p:grpSpPr>
          <a:xfrm>
            <a:off x="2253626" y="2177575"/>
            <a:ext cx="594692" cy="440428"/>
            <a:chOff x="2406243" y="2220744"/>
            <a:chExt cx="594692" cy="440428"/>
          </a:xfrm>
        </p:grpSpPr>
        <p:sp>
          <p:nvSpPr>
            <p:cNvPr id="20" name="月 19">
              <a:extLst>
                <a:ext uri="{FF2B5EF4-FFF2-40B4-BE49-F238E27FC236}">
                  <a16:creationId xmlns:a16="http://schemas.microsoft.com/office/drawing/2014/main" id="{065449E4-4C19-7D73-2C98-3FFF59CD8A6B}"/>
                </a:ext>
              </a:extLst>
            </p:cNvPr>
            <p:cNvSpPr/>
            <p:nvPr/>
          </p:nvSpPr>
          <p:spPr>
            <a:xfrm rot="10646597">
              <a:off x="2406243" y="2220744"/>
              <a:ext cx="594692" cy="440428"/>
            </a:xfrm>
            <a:prstGeom prst="moon">
              <a:avLst>
                <a:gd name="adj" fmla="val 875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5" name="テキスト ボックス 24">
              <a:extLst>
                <a:ext uri="{FF2B5EF4-FFF2-40B4-BE49-F238E27FC236}">
                  <a16:creationId xmlns:a16="http://schemas.microsoft.com/office/drawing/2014/main" id="{5226766E-47CB-22AB-C57D-B2C7BEE1BA5B}"/>
                </a:ext>
              </a:extLst>
            </p:cNvPr>
            <p:cNvSpPr txBox="1"/>
            <p:nvPr/>
          </p:nvSpPr>
          <p:spPr>
            <a:xfrm>
              <a:off x="2485951" y="2302458"/>
              <a:ext cx="449295" cy="276999"/>
            </a:xfrm>
            <a:prstGeom prst="rect">
              <a:avLst/>
            </a:prstGeom>
            <a:noFill/>
          </p:spPr>
          <p:txBody>
            <a:bodyPr wrap="square" rtlCol="0">
              <a:spAutoFit/>
            </a:bodyPr>
            <a:lstStyle/>
            <a:p>
              <a:r>
                <a:rPr kumimoji="1" lang="en-US" altLang="ja-JP" sz="1200" dirty="0"/>
                <a:t>OR</a:t>
              </a:r>
              <a:endParaRPr kumimoji="1" lang="ja-JP" altLang="en-US" sz="1200" dirty="0"/>
            </a:p>
          </p:txBody>
        </p:sp>
      </p:grpSp>
      <p:cxnSp>
        <p:nvCxnSpPr>
          <p:cNvPr id="49" name="直線コネクタ 48">
            <a:extLst>
              <a:ext uri="{FF2B5EF4-FFF2-40B4-BE49-F238E27FC236}">
                <a16:creationId xmlns:a16="http://schemas.microsoft.com/office/drawing/2014/main" id="{8C692D35-1438-4687-8847-C5A23D4EAF8E}"/>
              </a:ext>
            </a:extLst>
          </p:cNvPr>
          <p:cNvCxnSpPr/>
          <p:nvPr/>
        </p:nvCxnSpPr>
        <p:spPr>
          <a:xfrm>
            <a:off x="1080605" y="2161294"/>
            <a:ext cx="29971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B79E5DBD-895D-8476-3A1F-B7E362A4D699}"/>
              </a:ext>
            </a:extLst>
          </p:cNvPr>
          <p:cNvCxnSpPr/>
          <p:nvPr/>
        </p:nvCxnSpPr>
        <p:spPr>
          <a:xfrm>
            <a:off x="1078571" y="2346522"/>
            <a:ext cx="29971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9AF46183-3FB8-40B9-0704-93730E15CF4A}"/>
              </a:ext>
            </a:extLst>
          </p:cNvPr>
          <p:cNvCxnSpPr/>
          <p:nvPr/>
        </p:nvCxnSpPr>
        <p:spPr>
          <a:xfrm>
            <a:off x="2008051" y="2271498"/>
            <a:ext cx="29971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405A0BD3-970E-2EFF-952F-F856CF24CA92}"/>
              </a:ext>
            </a:extLst>
          </p:cNvPr>
          <p:cNvCxnSpPr>
            <a:cxnSpLocks/>
          </p:cNvCxnSpPr>
          <p:nvPr/>
        </p:nvCxnSpPr>
        <p:spPr>
          <a:xfrm flipV="1">
            <a:off x="1080605" y="2546717"/>
            <a:ext cx="1210507" cy="210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BC54FC0B-C774-AF35-DE70-1CEE376AFB8F}"/>
              </a:ext>
            </a:extLst>
          </p:cNvPr>
          <p:cNvCxnSpPr>
            <a:cxnSpLocks/>
          </p:cNvCxnSpPr>
          <p:nvPr/>
        </p:nvCxnSpPr>
        <p:spPr>
          <a:xfrm>
            <a:off x="2841296" y="2362617"/>
            <a:ext cx="22088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テキスト ボックス 60">
            <a:extLst>
              <a:ext uri="{FF2B5EF4-FFF2-40B4-BE49-F238E27FC236}">
                <a16:creationId xmlns:a16="http://schemas.microsoft.com/office/drawing/2014/main" id="{05A8606D-B4C6-E57B-CE4D-2CE152A46320}"/>
              </a:ext>
            </a:extLst>
          </p:cNvPr>
          <p:cNvSpPr txBox="1"/>
          <p:nvPr/>
        </p:nvSpPr>
        <p:spPr>
          <a:xfrm>
            <a:off x="826614" y="2018533"/>
            <a:ext cx="449295" cy="276999"/>
          </a:xfrm>
          <a:prstGeom prst="rect">
            <a:avLst/>
          </a:prstGeom>
          <a:noFill/>
        </p:spPr>
        <p:txBody>
          <a:bodyPr wrap="square" rtlCol="0">
            <a:spAutoFit/>
          </a:bodyPr>
          <a:lstStyle/>
          <a:p>
            <a:r>
              <a:rPr kumimoji="1" lang="en-US" altLang="ja-JP" sz="1200" dirty="0"/>
              <a:t>A</a:t>
            </a:r>
            <a:endParaRPr kumimoji="1" lang="ja-JP" altLang="en-US" sz="1200" dirty="0"/>
          </a:p>
        </p:txBody>
      </p:sp>
      <p:sp>
        <p:nvSpPr>
          <p:cNvPr id="62" name="テキスト ボックス 61">
            <a:extLst>
              <a:ext uri="{FF2B5EF4-FFF2-40B4-BE49-F238E27FC236}">
                <a16:creationId xmlns:a16="http://schemas.microsoft.com/office/drawing/2014/main" id="{230F6166-2714-DE56-A178-576C2E4D7B22}"/>
              </a:ext>
            </a:extLst>
          </p:cNvPr>
          <p:cNvSpPr txBox="1"/>
          <p:nvPr/>
        </p:nvSpPr>
        <p:spPr>
          <a:xfrm>
            <a:off x="826614" y="2224117"/>
            <a:ext cx="449295" cy="276999"/>
          </a:xfrm>
          <a:prstGeom prst="rect">
            <a:avLst/>
          </a:prstGeom>
          <a:noFill/>
        </p:spPr>
        <p:txBody>
          <a:bodyPr wrap="square" rtlCol="0">
            <a:spAutoFit/>
          </a:bodyPr>
          <a:lstStyle/>
          <a:p>
            <a:r>
              <a:rPr lang="en-US" altLang="ja-JP" sz="1200" dirty="0"/>
              <a:t>B</a:t>
            </a:r>
            <a:endParaRPr kumimoji="1" lang="ja-JP" altLang="en-US" sz="1200" dirty="0"/>
          </a:p>
        </p:txBody>
      </p:sp>
      <p:sp>
        <p:nvSpPr>
          <p:cNvPr id="63" name="テキスト ボックス 62">
            <a:extLst>
              <a:ext uri="{FF2B5EF4-FFF2-40B4-BE49-F238E27FC236}">
                <a16:creationId xmlns:a16="http://schemas.microsoft.com/office/drawing/2014/main" id="{C077FE30-3C4B-7F0F-236E-66583C9A3C11}"/>
              </a:ext>
            </a:extLst>
          </p:cNvPr>
          <p:cNvSpPr txBox="1"/>
          <p:nvPr/>
        </p:nvSpPr>
        <p:spPr>
          <a:xfrm>
            <a:off x="826614" y="2445777"/>
            <a:ext cx="449295" cy="276999"/>
          </a:xfrm>
          <a:prstGeom prst="rect">
            <a:avLst/>
          </a:prstGeom>
          <a:noFill/>
        </p:spPr>
        <p:txBody>
          <a:bodyPr wrap="square" rtlCol="0">
            <a:spAutoFit/>
          </a:bodyPr>
          <a:lstStyle/>
          <a:p>
            <a:r>
              <a:rPr lang="en-US" altLang="ja-JP" sz="1200" dirty="0"/>
              <a:t>C</a:t>
            </a:r>
            <a:endParaRPr kumimoji="1" lang="ja-JP" altLang="en-US" sz="1200" dirty="0"/>
          </a:p>
        </p:txBody>
      </p:sp>
      <p:sp>
        <p:nvSpPr>
          <p:cNvPr id="64" name="テキスト ボックス 63">
            <a:extLst>
              <a:ext uri="{FF2B5EF4-FFF2-40B4-BE49-F238E27FC236}">
                <a16:creationId xmlns:a16="http://schemas.microsoft.com/office/drawing/2014/main" id="{2AA023C9-935C-36F5-7F70-CBD54A5ED03E}"/>
              </a:ext>
            </a:extLst>
          </p:cNvPr>
          <p:cNvSpPr txBox="1"/>
          <p:nvPr/>
        </p:nvSpPr>
        <p:spPr>
          <a:xfrm>
            <a:off x="3051311" y="2234303"/>
            <a:ext cx="449295" cy="276999"/>
          </a:xfrm>
          <a:prstGeom prst="rect">
            <a:avLst/>
          </a:prstGeom>
          <a:noFill/>
        </p:spPr>
        <p:txBody>
          <a:bodyPr wrap="square" rtlCol="0">
            <a:spAutoFit/>
          </a:bodyPr>
          <a:lstStyle/>
          <a:p>
            <a:r>
              <a:rPr lang="en-US" altLang="ja-JP" sz="1200" dirty="0"/>
              <a:t>O</a:t>
            </a:r>
            <a:endParaRPr kumimoji="1" lang="ja-JP" altLang="en-US" sz="1200" dirty="0"/>
          </a:p>
        </p:txBody>
      </p:sp>
      <p:sp>
        <p:nvSpPr>
          <p:cNvPr id="65" name="テキスト ボックス 64">
            <a:extLst>
              <a:ext uri="{FF2B5EF4-FFF2-40B4-BE49-F238E27FC236}">
                <a16:creationId xmlns:a16="http://schemas.microsoft.com/office/drawing/2014/main" id="{65B30B63-1135-7C05-1870-A5EA7FD45412}"/>
              </a:ext>
            </a:extLst>
          </p:cNvPr>
          <p:cNvSpPr txBox="1"/>
          <p:nvPr/>
        </p:nvSpPr>
        <p:spPr>
          <a:xfrm>
            <a:off x="1933262" y="2067418"/>
            <a:ext cx="449295" cy="276999"/>
          </a:xfrm>
          <a:prstGeom prst="rect">
            <a:avLst/>
          </a:prstGeom>
          <a:noFill/>
        </p:spPr>
        <p:txBody>
          <a:bodyPr wrap="square" rtlCol="0">
            <a:spAutoFit/>
          </a:bodyPr>
          <a:lstStyle/>
          <a:p>
            <a:r>
              <a:rPr lang="en-US" altLang="ja-JP" sz="1200" dirty="0" err="1"/>
              <a:t>ao</a:t>
            </a:r>
            <a:endParaRPr kumimoji="1" lang="ja-JP" altLang="en-US" sz="1200" dirty="0"/>
          </a:p>
        </p:txBody>
      </p:sp>
      <p:sp>
        <p:nvSpPr>
          <p:cNvPr id="66" name="テキスト ボックス 65">
            <a:extLst>
              <a:ext uri="{FF2B5EF4-FFF2-40B4-BE49-F238E27FC236}">
                <a16:creationId xmlns:a16="http://schemas.microsoft.com/office/drawing/2014/main" id="{34A5C355-C97E-F1E1-C4E1-A73B607D146F}"/>
              </a:ext>
            </a:extLst>
          </p:cNvPr>
          <p:cNvSpPr txBox="1"/>
          <p:nvPr/>
        </p:nvSpPr>
        <p:spPr>
          <a:xfrm>
            <a:off x="1129176" y="6752337"/>
            <a:ext cx="1987374" cy="707886"/>
          </a:xfrm>
          <a:prstGeom prst="rect">
            <a:avLst/>
          </a:prstGeom>
          <a:solidFill>
            <a:schemeClr val="bg1"/>
          </a:solidFill>
          <a:ln w="12700">
            <a:solidFill>
              <a:schemeClr val="tx1"/>
            </a:solidFill>
            <a:prstDash val="dash"/>
          </a:ln>
        </p:spPr>
        <p:txBody>
          <a:bodyPr wrap="square" rtlCol="0">
            <a:spAutoFit/>
          </a:bodyPr>
          <a:lstStyle/>
          <a:p>
            <a:pPr>
              <a:lnSpc>
                <a:spcPts val="1200"/>
              </a:lnSpc>
            </a:pPr>
            <a:r>
              <a:rPr kumimoji="1" lang="ja-JP" altLang="en-US" sz="1000" dirty="0">
                <a:latin typeface="メイリオ" panose="020B0604030504040204" pitchFamily="50" charset="-128"/>
                <a:ea typeface="メイリオ" panose="020B0604030504040204" pitchFamily="50" charset="-128"/>
              </a:rPr>
              <a:t>　考え方</a:t>
            </a:r>
            <a:r>
              <a:rPr lang="ja-JP" altLang="en-US" sz="1000" dirty="0">
                <a:latin typeface="メイリオ" panose="020B0604030504040204" pitchFamily="50" charset="-128"/>
                <a:ea typeface="メイリオ" panose="020B0604030504040204" pitchFamily="50" charset="-128"/>
              </a:rPr>
              <a:t>と部品</a:t>
            </a:r>
            <a:r>
              <a:rPr lang="en-US" altLang="ja-JP" sz="1000" dirty="0">
                <a:latin typeface="メイリオ" panose="020B0604030504040204" pitchFamily="50" charset="-128"/>
                <a:ea typeface="メイリオ" panose="020B0604030504040204" pitchFamily="50" charset="-128"/>
              </a:rPr>
              <a:t>22</a:t>
            </a:r>
            <a:r>
              <a:rPr lang="ja-JP" altLang="en-US" sz="1000" dirty="0">
                <a:latin typeface="メイリオ" panose="020B0604030504040204" pitchFamily="50" charset="-128"/>
                <a:ea typeface="メイリオ" panose="020B0604030504040204" pitchFamily="50" charset="-128"/>
              </a:rPr>
              <a:t>を</a:t>
            </a:r>
            <a:r>
              <a:rPr kumimoji="1" lang="ja-JP" altLang="en-US" sz="1000" dirty="0">
                <a:latin typeface="メイリオ" panose="020B0604030504040204" pitchFamily="50" charset="-128"/>
                <a:ea typeface="メイリオ" panose="020B0604030504040204" pitchFamily="50" charset="-128"/>
              </a:rPr>
              <a:t>参考にして、</a:t>
            </a:r>
            <a:r>
              <a:rPr kumimoji="1" lang="en-US" altLang="ja-JP" sz="1000" dirty="0">
                <a:latin typeface="メイリオ" panose="020B0604030504040204" pitchFamily="50" charset="-128"/>
                <a:ea typeface="メイリオ" panose="020B0604030504040204" pitchFamily="50" charset="-128"/>
              </a:rPr>
              <a:t>D[</a:t>
            </a:r>
            <a:r>
              <a:rPr kumimoji="1" lang="en-US" altLang="ja-JP" sz="1000" dirty="0" err="1">
                <a:latin typeface="メイリオ" panose="020B0604030504040204" pitchFamily="50" charset="-128"/>
                <a:ea typeface="メイリオ" panose="020B0604030504040204" pitchFamily="50" charset="-128"/>
              </a:rPr>
              <a:t>i</a:t>
            </a:r>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の要素である</a:t>
            </a:r>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をもとに、出力結果である</a:t>
            </a:r>
            <a:r>
              <a:rPr kumimoji="1" lang="en-US" altLang="ja-JP" sz="1000" dirty="0">
                <a:latin typeface="メイリオ" panose="020B0604030504040204" pitchFamily="50" charset="-128"/>
                <a:ea typeface="メイリオ" panose="020B0604030504040204" pitchFamily="50" charset="-128"/>
              </a:rPr>
              <a:t>O</a:t>
            </a:r>
            <a:r>
              <a:rPr kumimoji="1" lang="ja-JP" altLang="en-US" sz="1000" dirty="0">
                <a:latin typeface="メイリオ" panose="020B0604030504040204" pitchFamily="50" charset="-128"/>
                <a:ea typeface="メイリオ" panose="020B0604030504040204" pitchFamily="50" charset="-128"/>
              </a:rPr>
              <a:t>を求める処理を</a:t>
            </a:r>
            <a:r>
              <a:rPr lang="ja-JP" altLang="en-US" sz="1000" dirty="0">
                <a:latin typeface="メイリオ" panose="020B0604030504040204" pitchFamily="50" charset="-128"/>
                <a:ea typeface="メイリオ" panose="020B0604030504040204" pitchFamily="50" charset="-128"/>
              </a:rPr>
              <a:t>作成してください。</a:t>
            </a:r>
            <a:endParaRPr kumimoji="1" lang="en-US" altLang="ja-JP" sz="1000" dirty="0">
              <a:latin typeface="メイリオ" panose="020B0604030504040204" pitchFamily="50" charset="-128"/>
              <a:ea typeface="メイリオ" panose="020B0604030504040204" pitchFamily="50" charset="-128"/>
            </a:endParaRPr>
          </a:p>
        </p:txBody>
      </p:sp>
      <p:pic>
        <p:nvPicPr>
          <p:cNvPr id="4" name="Picture 2" descr="by-nc-sa">
            <a:extLst>
              <a:ext uri="{FF2B5EF4-FFF2-40B4-BE49-F238E27FC236}">
                <a16:creationId xmlns:a16="http://schemas.microsoft.com/office/drawing/2014/main" id="{DC336556-61CA-F87E-1EA9-BDA3434F96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1581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75433" y="478743"/>
            <a:ext cx="5846515" cy="307777"/>
          </a:xfrm>
          <a:prstGeom prst="rect">
            <a:avLst/>
          </a:prstGeom>
          <a:noFill/>
        </p:spPr>
        <p:txBody>
          <a:bodyPr wrap="square" rtlCol="0">
            <a:spAutoFit/>
          </a:bodyPr>
          <a:lstStyle/>
          <a:p>
            <a:r>
              <a:rPr kumimoji="1" lang="en-US" altLang="zh-TW" sz="1400" dirty="0"/>
              <a:t>Python</a:t>
            </a:r>
            <a:r>
              <a:rPr kumimoji="1" lang="zh-TW" altLang="en-US" sz="1400" dirty="0"/>
              <a:t>基礎</a:t>
            </a:r>
            <a:r>
              <a:rPr kumimoji="1" lang="en-US" altLang="zh-TW" sz="1400" dirty="0"/>
              <a:t>(if – </a:t>
            </a:r>
            <a:r>
              <a:rPr kumimoji="1" lang="en-US" altLang="zh-TW" sz="1400" dirty="0" err="1"/>
              <a:t>elif</a:t>
            </a:r>
            <a:r>
              <a:rPr kumimoji="1" lang="en-US" altLang="zh-TW" sz="1400" dirty="0"/>
              <a:t> -else):</a:t>
            </a:r>
            <a:r>
              <a:rPr kumimoji="1" lang="en-US" altLang="zh-TW" sz="1400" dirty="0" err="1"/>
              <a:t>Fizzbuzz</a:t>
            </a:r>
            <a:r>
              <a:rPr kumimoji="1" lang="ja-JP" altLang="en-US" sz="1400" dirty="0"/>
              <a:t>問題</a:t>
            </a:r>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377057" y="938689"/>
            <a:ext cx="2955426" cy="1107996"/>
          </a:xfrm>
          <a:prstGeom prst="rect">
            <a:avLst/>
          </a:prstGeom>
          <a:noFill/>
          <a:ln>
            <a:noFill/>
          </a:ln>
        </p:spPr>
        <p:txBody>
          <a:bodyPr wrap="square" rtlCol="0">
            <a:spAutoFit/>
          </a:bodyPr>
          <a:lstStyle/>
          <a:p>
            <a:r>
              <a:rPr kumimoji="1" lang="ja-JP" altLang="en-US" sz="1100" dirty="0">
                <a:solidFill>
                  <a:srgbClr val="002060"/>
                </a:solidFill>
              </a:rPr>
              <a:t>　</a:t>
            </a:r>
            <a:r>
              <a:rPr lang="en-US" altLang="ja-JP" sz="1100" dirty="0"/>
              <a:t>Fizz Buzz</a:t>
            </a:r>
            <a:r>
              <a:rPr lang="ja-JP" altLang="en-US" sz="1100" dirty="0"/>
              <a:t>という遊びのプログラムを作成する。</a:t>
            </a:r>
            <a:r>
              <a:rPr lang="en-US" altLang="ja-JP" sz="1100" dirty="0"/>
              <a:t>3</a:t>
            </a:r>
            <a:r>
              <a:rPr lang="ja-JP" altLang="en-US" sz="1100" dirty="0"/>
              <a:t>の倍数の時は”</a:t>
            </a:r>
            <a:r>
              <a:rPr lang="en-US" altLang="ja-JP" sz="1100" dirty="0"/>
              <a:t>Fizz”</a:t>
            </a:r>
            <a:r>
              <a:rPr lang="ja-JP" altLang="en-US" sz="1100" dirty="0"/>
              <a:t>と表示。</a:t>
            </a:r>
            <a:br>
              <a:rPr lang="ja-JP" altLang="en-US" sz="1100" dirty="0"/>
            </a:br>
            <a:r>
              <a:rPr lang="en-US" altLang="ja-JP" sz="1100" dirty="0"/>
              <a:t>5</a:t>
            </a:r>
            <a:r>
              <a:rPr lang="ja-JP" altLang="en-US" sz="1100" dirty="0"/>
              <a:t>の場合の時は”</a:t>
            </a:r>
            <a:r>
              <a:rPr lang="en-US" altLang="ja-JP" sz="1100" dirty="0"/>
              <a:t>Buzz”</a:t>
            </a:r>
            <a:r>
              <a:rPr lang="ja-JP" altLang="en-US" sz="1100" dirty="0"/>
              <a:t>と表示。</a:t>
            </a:r>
            <a:br>
              <a:rPr lang="ja-JP" altLang="en-US" sz="1100" dirty="0"/>
            </a:br>
            <a:r>
              <a:rPr lang="en-US" altLang="ja-JP" sz="1100" dirty="0"/>
              <a:t>3</a:t>
            </a:r>
            <a:r>
              <a:rPr lang="ja-JP" altLang="en-US" sz="1100" dirty="0"/>
              <a:t>と</a:t>
            </a:r>
            <a:r>
              <a:rPr lang="en-US" altLang="ja-JP" sz="1100" dirty="0"/>
              <a:t>5</a:t>
            </a:r>
            <a:r>
              <a:rPr lang="ja-JP" altLang="en-US" sz="1100" dirty="0"/>
              <a:t>の倍数の時は、”</a:t>
            </a:r>
            <a:r>
              <a:rPr lang="en-US" altLang="ja-JP" sz="1100" dirty="0"/>
              <a:t>Fizz Buzz”</a:t>
            </a:r>
            <a:r>
              <a:rPr lang="ja-JP" altLang="en-US" sz="1100" dirty="0"/>
              <a:t>と表示。</a:t>
            </a:r>
            <a:br>
              <a:rPr lang="ja-JP" altLang="en-US" sz="1100" dirty="0"/>
            </a:br>
            <a:r>
              <a:rPr lang="ja-JP" altLang="en-US" sz="1100" dirty="0"/>
              <a:t>それ以外は数字を表示する。どの数まで表示するかは初めに入力する。</a:t>
            </a:r>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561149" y="2844730"/>
            <a:ext cx="1093182"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521842" y="3426066"/>
            <a:ext cx="5508231" cy="1107996"/>
          </a:xfrm>
          <a:prstGeom prst="rect">
            <a:avLst/>
          </a:prstGeom>
          <a:noFill/>
          <a:ln>
            <a:noFill/>
          </a:ln>
        </p:spPr>
        <p:txBody>
          <a:bodyPr wrap="square" rtlCol="0">
            <a:spAutoFit/>
          </a:bodyPr>
          <a:lstStyle/>
          <a:p>
            <a:r>
              <a:rPr lang="ja-JP" altLang="en-US" sz="1100" dirty="0"/>
              <a:t>以下②～⑤の処理を</a:t>
            </a:r>
            <a:r>
              <a:rPr lang="en-US" altLang="ja-JP" sz="1100" dirty="0"/>
              <a:t>1</a:t>
            </a:r>
            <a:r>
              <a:rPr lang="ja-JP" altLang="en-US" sz="1100" dirty="0"/>
              <a:t>から</a:t>
            </a:r>
            <a:r>
              <a:rPr lang="en-US" altLang="ja-JP" sz="1100" dirty="0"/>
              <a:t>n</a:t>
            </a:r>
            <a:r>
              <a:rPr lang="ja-JP" altLang="en-US" sz="1100" dirty="0"/>
              <a:t>までの数で繰り返します。</a:t>
            </a:r>
          </a:p>
          <a:p>
            <a:r>
              <a:rPr kumimoji="1" lang="ja-JP" altLang="en-US" sz="1100" dirty="0"/>
              <a:t>② 数が</a:t>
            </a:r>
            <a:r>
              <a:rPr kumimoji="1" lang="en-US" altLang="ja-JP" sz="1100" dirty="0"/>
              <a:t>3</a:t>
            </a:r>
            <a:r>
              <a:rPr kumimoji="1" lang="ja-JP" altLang="en-US" sz="1100" dirty="0"/>
              <a:t>の倍数かつ</a:t>
            </a:r>
            <a:r>
              <a:rPr kumimoji="1" lang="en-US" altLang="ja-JP" sz="1100" dirty="0"/>
              <a:t>5</a:t>
            </a:r>
            <a:r>
              <a:rPr kumimoji="1" lang="ja-JP" altLang="en-US" sz="1100" dirty="0"/>
              <a:t>の倍数ならば</a:t>
            </a:r>
            <a:r>
              <a:rPr kumimoji="1" lang="en-US" altLang="ja-JP" sz="1100" dirty="0"/>
              <a:t>”</a:t>
            </a:r>
            <a:r>
              <a:rPr kumimoji="1" lang="en-US" altLang="ja-JP" sz="1100" dirty="0" err="1"/>
              <a:t>Fizzbuzz</a:t>
            </a:r>
            <a:r>
              <a:rPr kumimoji="1" lang="en-US" altLang="ja-JP" sz="1100" dirty="0"/>
              <a:t>”</a:t>
            </a:r>
            <a:r>
              <a:rPr kumimoji="1" lang="ja-JP" altLang="en-US" sz="1100" dirty="0"/>
              <a:t>と表示</a:t>
            </a:r>
            <a:r>
              <a:rPr lang="ja-JP" altLang="en-US" sz="1100" dirty="0"/>
              <a:t>。</a:t>
            </a:r>
          </a:p>
          <a:p>
            <a:r>
              <a:rPr kumimoji="1" lang="ja-JP" altLang="en-US" sz="1100" dirty="0"/>
              <a:t>③ ②でなく</a:t>
            </a:r>
            <a:r>
              <a:rPr kumimoji="1" lang="en-US" altLang="ja-JP" sz="1100" dirty="0"/>
              <a:t>3</a:t>
            </a:r>
            <a:r>
              <a:rPr kumimoji="1" lang="ja-JP" altLang="en-US" sz="1100" dirty="0"/>
              <a:t>の倍数ならば、</a:t>
            </a:r>
            <a:r>
              <a:rPr kumimoji="1" lang="en-US" altLang="ja-JP" sz="1100" dirty="0"/>
              <a:t>”Fizz”</a:t>
            </a:r>
            <a:r>
              <a:rPr kumimoji="1" lang="ja-JP" altLang="en-US" sz="1100" dirty="0"/>
              <a:t>と表示。</a:t>
            </a:r>
          </a:p>
          <a:p>
            <a:r>
              <a:rPr lang="ja-JP" altLang="en-US" sz="1100" dirty="0"/>
              <a:t>④ ②～③でもなく</a:t>
            </a:r>
            <a:r>
              <a:rPr lang="en-US" altLang="ja-JP" sz="1100" dirty="0"/>
              <a:t>5</a:t>
            </a:r>
            <a:r>
              <a:rPr lang="ja-JP" altLang="en-US" sz="1100" dirty="0"/>
              <a:t>の倍数ならぱ、</a:t>
            </a:r>
            <a:r>
              <a:rPr lang="en-US" altLang="ja-JP" sz="1100" dirty="0"/>
              <a:t>”Buzz”</a:t>
            </a:r>
            <a:r>
              <a:rPr lang="ja-JP" altLang="en-US" sz="1100" dirty="0"/>
              <a:t>と表示。</a:t>
            </a:r>
          </a:p>
          <a:p>
            <a:r>
              <a:rPr kumimoji="1" lang="ja-JP" altLang="en-US" sz="1100" dirty="0"/>
              <a:t>⑤ ②～④でもなく場合は、数字を表示</a:t>
            </a:r>
          </a:p>
          <a:p>
            <a:r>
              <a:rPr lang="ja-JP" altLang="en-US" sz="1100" dirty="0"/>
              <a:t>　倍数の判断は、</a:t>
            </a:r>
            <a:r>
              <a:rPr lang="en-US" altLang="ja-JP" sz="1100" dirty="0"/>
              <a:t>3</a:t>
            </a:r>
            <a:r>
              <a:rPr lang="ja-JP" altLang="en-US" sz="1100" dirty="0"/>
              <a:t>又は</a:t>
            </a:r>
            <a:r>
              <a:rPr lang="en-US" altLang="ja-JP" sz="1100" dirty="0"/>
              <a:t>5</a:t>
            </a:r>
            <a:r>
              <a:rPr lang="ja-JP" altLang="en-US" sz="1100" dirty="0"/>
              <a:t>で割った時の余りが</a:t>
            </a:r>
            <a:r>
              <a:rPr lang="en-US" altLang="ja-JP" sz="1100" dirty="0"/>
              <a:t>0</a:t>
            </a:r>
            <a:r>
              <a:rPr lang="ja-JP" altLang="en-US" sz="1100" dirty="0"/>
              <a:t>であれば倍数。</a:t>
            </a:r>
            <a:endParaRPr kumimoji="1" lang="ja-JP" altLang="en-US" sz="1100" dirty="0"/>
          </a:p>
        </p:txBody>
      </p:sp>
      <p:sp>
        <p:nvSpPr>
          <p:cNvPr id="11" name="テキスト ボックス 10">
            <a:extLst>
              <a:ext uri="{FF2B5EF4-FFF2-40B4-BE49-F238E27FC236}">
                <a16:creationId xmlns:a16="http://schemas.microsoft.com/office/drawing/2014/main" id="{7F4ED9D4-29C4-EC53-0E19-841F0B79313A}"/>
              </a:ext>
            </a:extLst>
          </p:cNvPr>
          <p:cNvSpPr txBox="1"/>
          <p:nvPr/>
        </p:nvSpPr>
        <p:spPr>
          <a:xfrm>
            <a:off x="615358" y="4715316"/>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grpSp>
        <p:nvGrpSpPr>
          <p:cNvPr id="12" name="グループ化 11">
            <a:extLst>
              <a:ext uri="{FF2B5EF4-FFF2-40B4-BE49-F238E27FC236}">
                <a16:creationId xmlns:a16="http://schemas.microsoft.com/office/drawing/2014/main" id="{0D7EE53F-F30B-FCF6-7E70-B62011F625BF}"/>
              </a:ext>
            </a:extLst>
          </p:cNvPr>
          <p:cNvGrpSpPr/>
          <p:nvPr/>
        </p:nvGrpSpPr>
        <p:grpSpPr>
          <a:xfrm>
            <a:off x="716215" y="6371696"/>
            <a:ext cx="2973206" cy="2077495"/>
            <a:chOff x="2784365" y="1677618"/>
            <a:chExt cx="2973206" cy="2885203"/>
          </a:xfrm>
        </p:grpSpPr>
        <p:sp>
          <p:nvSpPr>
            <p:cNvPr id="13" name="テキスト ボックス 12">
              <a:extLst>
                <a:ext uri="{FF2B5EF4-FFF2-40B4-BE49-F238E27FC236}">
                  <a16:creationId xmlns:a16="http://schemas.microsoft.com/office/drawing/2014/main" id="{8E105EF2-35CE-C0E8-3D4D-B7CE285136E9}"/>
                </a:ext>
              </a:extLst>
            </p:cNvPr>
            <p:cNvSpPr txBox="1"/>
            <p:nvPr/>
          </p:nvSpPr>
          <p:spPr>
            <a:xfrm>
              <a:off x="2784365" y="1677618"/>
              <a:ext cx="2583673" cy="2628737"/>
            </a:xfrm>
            <a:prstGeom prst="rect">
              <a:avLst/>
            </a:prstGeom>
            <a:noFill/>
            <a:ln w="12700">
              <a:solidFill>
                <a:schemeClr val="tx1"/>
              </a:solidFill>
            </a:ln>
          </p:spPr>
          <p:txBody>
            <a:bodyPr wrap="square" rtlCol="0">
              <a:spAutoFit/>
            </a:bodyPr>
            <a:lstStyle/>
            <a:p>
              <a:r>
                <a:rPr lang="en-US" altLang="ja-JP" sz="1100" dirty="0" err="1">
                  <a:latin typeface="メイリオ" panose="020B0604030504040204" pitchFamily="50" charset="-128"/>
                  <a:ea typeface="メイリオ" panose="020B0604030504040204" pitchFamily="50" charset="-128"/>
                </a:rPr>
                <a:t>i</a:t>
              </a:r>
              <a:r>
                <a:rPr lang="en-US" altLang="ja-JP" sz="1100" dirty="0">
                  <a:latin typeface="メイリオ" panose="020B0604030504040204" pitchFamily="50" charset="-128"/>
                  <a:ea typeface="メイリオ" panose="020B0604030504040204" pitchFamily="50" charset="-128"/>
                </a:rPr>
                <a:t> = [ 1,</a:t>
              </a:r>
              <a:r>
                <a:rPr lang="ja-JP" altLang="en-US" sz="1100" dirty="0">
                  <a:latin typeface="メイリオ" panose="020B0604030504040204" pitchFamily="50" charset="-128"/>
                  <a:ea typeface="メイリオ" panose="020B0604030504040204" pitchFamily="50" charset="-128"/>
                </a:rPr>
                <a:t>・・</a:t>
              </a:r>
              <a:r>
                <a:rPr lang="en-US" altLang="ja-JP" sz="1100" dirty="0">
                  <a:latin typeface="メイリオ" panose="020B0604030504040204" pitchFamily="50" charset="-128"/>
                  <a:ea typeface="メイリオ" panose="020B0604030504040204" pitchFamily="50" charset="-128"/>
                </a:rPr>
                <a:t>,n]</a:t>
              </a:r>
              <a:r>
                <a:rPr lang="ja-JP" altLang="en-US" sz="1100" dirty="0">
                  <a:latin typeface="メイリオ" panose="020B0604030504040204" pitchFamily="50" charset="-128"/>
                  <a:ea typeface="メイリオ" panose="020B0604030504040204" pitchFamily="50" charset="-128"/>
                </a:rPr>
                <a:t>繰り返す</a:t>
              </a:r>
              <a:endParaRPr lang="en-US" altLang="ja-JP" sz="1100" dirty="0">
                <a:latin typeface="メイリオ" panose="020B0604030504040204" pitchFamily="50" charset="-128"/>
                <a:ea typeface="メイリオ" panose="020B0604030504040204" pitchFamily="50" charset="-128"/>
              </a:endParaRPr>
            </a:p>
            <a:p>
              <a:endParaRPr lang="en-US" altLang="ja-JP" sz="1100" dirty="0">
                <a:latin typeface="メイリオ" panose="020B0604030504040204" pitchFamily="50" charset="-128"/>
                <a:ea typeface="メイリオ" panose="020B0604030504040204" pitchFamily="50" charset="-128"/>
              </a:endParaRPr>
            </a:p>
            <a:p>
              <a:endParaRPr lang="en-US" altLang="ja-JP" sz="11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B3947EDF-3E3F-C2F3-668B-96E9C2F54C30}"/>
                </a:ext>
              </a:extLst>
            </p:cNvPr>
            <p:cNvSpPr txBox="1"/>
            <p:nvPr/>
          </p:nvSpPr>
          <p:spPr>
            <a:xfrm>
              <a:off x="3029901" y="2040943"/>
              <a:ext cx="2359004" cy="1923466"/>
            </a:xfrm>
            <a:prstGeom prst="rect">
              <a:avLst/>
            </a:prstGeom>
            <a:solidFill>
              <a:schemeClr val="bg1"/>
            </a:solidFill>
            <a:ln w="12700">
              <a:solidFill>
                <a:schemeClr val="tx1"/>
              </a:solidFill>
            </a:ln>
          </p:spPr>
          <p:txBody>
            <a:bodyPr wrap="square" rtlCol="0">
              <a:spAutoFit/>
            </a:bodyPr>
            <a:lstStyle/>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49326370-BB81-0D8F-C23D-414B292237E5}"/>
                </a:ext>
              </a:extLst>
            </p:cNvPr>
            <p:cNvSpPr/>
            <p:nvPr/>
          </p:nvSpPr>
          <p:spPr>
            <a:xfrm>
              <a:off x="5364167" y="1907527"/>
              <a:ext cx="393404" cy="26552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26" name="グループ化 25">
            <a:extLst>
              <a:ext uri="{FF2B5EF4-FFF2-40B4-BE49-F238E27FC236}">
                <a16:creationId xmlns:a16="http://schemas.microsoft.com/office/drawing/2014/main" id="{3374DA1C-163D-67BB-B291-A3C1E80C5CB3}"/>
              </a:ext>
            </a:extLst>
          </p:cNvPr>
          <p:cNvGrpSpPr/>
          <p:nvPr/>
        </p:nvGrpSpPr>
        <p:grpSpPr>
          <a:xfrm>
            <a:off x="4204038" y="6945095"/>
            <a:ext cx="587627" cy="575424"/>
            <a:chOff x="1295400" y="3857730"/>
            <a:chExt cx="990600" cy="1019070"/>
          </a:xfrm>
        </p:grpSpPr>
        <p:sp>
          <p:nvSpPr>
            <p:cNvPr id="27" name="メモ 12">
              <a:extLst>
                <a:ext uri="{FF2B5EF4-FFF2-40B4-BE49-F238E27FC236}">
                  <a16:creationId xmlns:a16="http://schemas.microsoft.com/office/drawing/2014/main" id="{B344A721-C16C-99E7-CCAE-D187A4003CB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EE4EB251-CE89-2772-ACF5-2B6D392BFA3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22</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2" name="グループ化 31">
            <a:extLst>
              <a:ext uri="{FF2B5EF4-FFF2-40B4-BE49-F238E27FC236}">
                <a16:creationId xmlns:a16="http://schemas.microsoft.com/office/drawing/2014/main" id="{3F6895B0-EC72-A143-0AE6-1D1697B69DED}"/>
              </a:ext>
            </a:extLst>
          </p:cNvPr>
          <p:cNvGrpSpPr/>
          <p:nvPr/>
        </p:nvGrpSpPr>
        <p:grpSpPr>
          <a:xfrm>
            <a:off x="4882488" y="6945095"/>
            <a:ext cx="587627" cy="575424"/>
            <a:chOff x="1295400" y="3857730"/>
            <a:chExt cx="990600" cy="1019070"/>
          </a:xfrm>
        </p:grpSpPr>
        <p:sp>
          <p:nvSpPr>
            <p:cNvPr id="33" name="メモ 12">
              <a:extLst>
                <a:ext uri="{FF2B5EF4-FFF2-40B4-BE49-F238E27FC236}">
                  <a16:creationId xmlns:a16="http://schemas.microsoft.com/office/drawing/2014/main" id="{9CF11D5B-2C25-2867-9174-1452BCF858B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4" name="テキスト ボックス 33">
              <a:extLst>
                <a:ext uri="{FF2B5EF4-FFF2-40B4-BE49-F238E27FC236}">
                  <a16:creationId xmlns:a16="http://schemas.microsoft.com/office/drawing/2014/main" id="{D614BCCC-5DF0-38F6-05B5-DD28DE55948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23</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5" name="グループ化 34">
            <a:extLst>
              <a:ext uri="{FF2B5EF4-FFF2-40B4-BE49-F238E27FC236}">
                <a16:creationId xmlns:a16="http://schemas.microsoft.com/office/drawing/2014/main" id="{2F6EB66E-5D05-AF22-5F38-7B5070980CCD}"/>
              </a:ext>
            </a:extLst>
          </p:cNvPr>
          <p:cNvGrpSpPr/>
          <p:nvPr/>
        </p:nvGrpSpPr>
        <p:grpSpPr>
          <a:xfrm>
            <a:off x="3850703" y="6249530"/>
            <a:ext cx="587627" cy="575424"/>
            <a:chOff x="1295400" y="3857730"/>
            <a:chExt cx="990600" cy="1019070"/>
          </a:xfrm>
        </p:grpSpPr>
        <p:sp>
          <p:nvSpPr>
            <p:cNvPr id="36" name="メモ 12">
              <a:extLst>
                <a:ext uri="{FF2B5EF4-FFF2-40B4-BE49-F238E27FC236}">
                  <a16:creationId xmlns:a16="http://schemas.microsoft.com/office/drawing/2014/main" id="{8C21F459-4EE5-BB92-35AC-6B5F3BD4F5F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7" name="テキスト ボックス 36">
              <a:extLst>
                <a:ext uri="{FF2B5EF4-FFF2-40B4-BE49-F238E27FC236}">
                  <a16:creationId xmlns:a16="http://schemas.microsoft.com/office/drawing/2014/main" id="{A0CBEC39-43B4-2C92-33D5-706E5B299480}"/>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05</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11</a:t>
            </a:fld>
            <a:endParaRPr kumimoji="1" lang="ja-JP" altLang="en-US"/>
          </a:p>
        </p:txBody>
      </p:sp>
      <p:sp>
        <p:nvSpPr>
          <p:cNvPr id="45" name="テキスト ボックス 44">
            <a:extLst>
              <a:ext uri="{FF2B5EF4-FFF2-40B4-BE49-F238E27FC236}">
                <a16:creationId xmlns:a16="http://schemas.microsoft.com/office/drawing/2014/main" id="{68BCF084-6EC6-78BA-8893-D6DC5C58AC08}"/>
              </a:ext>
            </a:extLst>
          </p:cNvPr>
          <p:cNvSpPr txBox="1"/>
          <p:nvPr/>
        </p:nvSpPr>
        <p:spPr>
          <a:xfrm>
            <a:off x="716215" y="5733229"/>
            <a:ext cx="1987374" cy="240450"/>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a:latin typeface="メイリオ" panose="020B0604030504040204" pitchFamily="50" charset="-128"/>
                <a:ea typeface="メイリオ" panose="020B0604030504040204" pitchFamily="50" charset="-128"/>
              </a:rPr>
              <a:t>n = (</a:t>
            </a:r>
            <a:r>
              <a:rPr kumimoji="1" lang="ja-JP" altLang="en-US" sz="1100" dirty="0">
                <a:latin typeface="メイリオ" panose="020B0604030504040204" pitchFamily="50" charset="-128"/>
                <a:ea typeface="メイリオ" panose="020B0604030504040204" pitchFamily="50" charset="-128"/>
              </a:rPr>
              <a:t>入力</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数値</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66" name="テキスト ボックス 65">
            <a:extLst>
              <a:ext uri="{FF2B5EF4-FFF2-40B4-BE49-F238E27FC236}">
                <a16:creationId xmlns:a16="http://schemas.microsoft.com/office/drawing/2014/main" id="{34A5C355-C97E-F1E1-C4E1-A73B607D146F}"/>
              </a:ext>
            </a:extLst>
          </p:cNvPr>
          <p:cNvSpPr txBox="1"/>
          <p:nvPr/>
        </p:nvSpPr>
        <p:spPr>
          <a:xfrm>
            <a:off x="1287776" y="7041110"/>
            <a:ext cx="1987374" cy="553998"/>
          </a:xfrm>
          <a:prstGeom prst="rect">
            <a:avLst/>
          </a:prstGeom>
          <a:solidFill>
            <a:schemeClr val="bg1"/>
          </a:solidFill>
          <a:ln w="12700">
            <a:solidFill>
              <a:schemeClr val="tx1"/>
            </a:solidFill>
            <a:prstDash val="dash"/>
          </a:ln>
        </p:spPr>
        <p:txBody>
          <a:bodyPr wrap="square" rtlCol="0">
            <a:spAutoFit/>
          </a:bodyPr>
          <a:lstStyle/>
          <a:p>
            <a:pPr>
              <a:lnSpc>
                <a:spcPts val="1200"/>
              </a:lnSpc>
            </a:pPr>
            <a:r>
              <a:rPr kumimoji="1" lang="ja-JP" altLang="en-US" sz="1000" dirty="0">
                <a:latin typeface="メイリオ" panose="020B0604030504040204" pitchFamily="50" charset="-128"/>
                <a:ea typeface="メイリオ" panose="020B0604030504040204" pitchFamily="50" charset="-128"/>
              </a:rPr>
              <a:t>　考え方</a:t>
            </a:r>
            <a:r>
              <a:rPr lang="ja-JP" altLang="en-US" sz="1000" dirty="0">
                <a:latin typeface="メイリオ" panose="020B0604030504040204" pitchFamily="50" charset="-128"/>
                <a:ea typeface="メイリオ" panose="020B0604030504040204" pitchFamily="50" charset="-128"/>
              </a:rPr>
              <a:t>と部品</a:t>
            </a:r>
            <a:r>
              <a:rPr lang="en-US" altLang="ja-JP" sz="1000" dirty="0">
                <a:latin typeface="メイリオ" panose="020B0604030504040204" pitchFamily="50" charset="-128"/>
                <a:ea typeface="メイリオ" panose="020B0604030504040204" pitchFamily="50" charset="-128"/>
              </a:rPr>
              <a:t>23</a:t>
            </a:r>
            <a:r>
              <a:rPr lang="ja-JP" altLang="en-US" sz="1000" dirty="0">
                <a:latin typeface="メイリオ" panose="020B0604030504040204" pitchFamily="50" charset="-128"/>
                <a:ea typeface="メイリオ" panose="020B0604030504040204" pitchFamily="50" charset="-128"/>
              </a:rPr>
              <a:t>を</a:t>
            </a:r>
            <a:r>
              <a:rPr kumimoji="1" lang="ja-JP" altLang="en-US" sz="1000" dirty="0">
                <a:latin typeface="メイリオ" panose="020B0604030504040204" pitchFamily="50" charset="-128"/>
                <a:ea typeface="メイリオ" panose="020B0604030504040204" pitchFamily="50" charset="-128"/>
              </a:rPr>
              <a:t>参考にして、</a:t>
            </a:r>
            <a:r>
              <a:rPr kumimoji="1" lang="en-US" altLang="ja-JP" sz="1000" dirty="0" err="1">
                <a:latin typeface="メイリオ" panose="020B0604030504040204" pitchFamily="50" charset="-128"/>
                <a:ea typeface="メイリオ" panose="020B0604030504040204" pitchFamily="50" charset="-128"/>
              </a:rPr>
              <a:t>i</a:t>
            </a:r>
            <a:r>
              <a:rPr kumimoji="1" lang="ja-JP" altLang="en-US" sz="1000" dirty="0">
                <a:latin typeface="メイリオ" panose="020B0604030504040204" pitchFamily="50" charset="-128"/>
                <a:ea typeface="メイリオ" panose="020B0604030504040204" pitchFamily="50" charset="-128"/>
              </a:rPr>
              <a:t>の値を判断して表示する処理を</a:t>
            </a:r>
            <a:r>
              <a:rPr lang="ja-JP" altLang="en-US" sz="1000" dirty="0">
                <a:latin typeface="メイリオ" panose="020B0604030504040204" pitchFamily="50" charset="-128"/>
                <a:ea typeface="メイリオ" panose="020B0604030504040204" pitchFamily="50" charset="-128"/>
              </a:rPr>
              <a:t>作成してください。</a:t>
            </a:r>
            <a:endParaRPr kumimoji="1" lang="en-US" altLang="ja-JP" sz="10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9D0DF74E-7F0A-08B6-BA38-5A27847BC82D}"/>
              </a:ext>
            </a:extLst>
          </p:cNvPr>
          <p:cNvSpPr txBox="1"/>
          <p:nvPr/>
        </p:nvSpPr>
        <p:spPr>
          <a:xfrm>
            <a:off x="4793108" y="785265"/>
            <a:ext cx="1543050" cy="3816429"/>
          </a:xfrm>
          <a:prstGeom prst="rect">
            <a:avLst/>
          </a:prstGeom>
          <a:noFill/>
          <a:ln>
            <a:solidFill>
              <a:schemeClr val="tx1"/>
            </a:solidFill>
          </a:ln>
        </p:spPr>
        <p:txBody>
          <a:bodyPr wrap="square">
            <a:spAutoFit/>
          </a:bodyPr>
          <a:lstStyle/>
          <a:p>
            <a:r>
              <a:rPr lang="ja-JP" altLang="en-US" sz="1100" b="1" dirty="0"/>
              <a:t>実行結果例</a:t>
            </a:r>
            <a:endParaRPr lang="en-US" altLang="ja-JP" sz="1100" b="1" dirty="0"/>
          </a:p>
          <a:p>
            <a:r>
              <a:rPr lang="en-US" altLang="ja-JP" sz="1100" dirty="0"/>
              <a:t>20</a:t>
            </a:r>
            <a:r>
              <a:rPr lang="ja-JP" altLang="en-US" sz="1100" dirty="0"/>
              <a:t>　←　入力</a:t>
            </a:r>
            <a:endParaRPr lang="en-US" altLang="ja-JP" sz="1100" dirty="0"/>
          </a:p>
          <a:p>
            <a:r>
              <a:rPr lang="en-US" altLang="ja-JP" sz="1100" dirty="0"/>
              <a:t>1</a:t>
            </a:r>
          </a:p>
          <a:p>
            <a:r>
              <a:rPr lang="en-US" altLang="ja-JP" sz="1100" dirty="0"/>
              <a:t>2</a:t>
            </a:r>
          </a:p>
          <a:p>
            <a:r>
              <a:rPr lang="en-US" altLang="ja-JP" sz="1100" dirty="0"/>
              <a:t>Fizz</a:t>
            </a:r>
          </a:p>
          <a:p>
            <a:r>
              <a:rPr lang="en-US" altLang="ja-JP" sz="1100" dirty="0"/>
              <a:t>4</a:t>
            </a:r>
          </a:p>
          <a:p>
            <a:r>
              <a:rPr lang="en-US" altLang="ja-JP" sz="1100" dirty="0"/>
              <a:t>Buzz</a:t>
            </a:r>
          </a:p>
          <a:p>
            <a:r>
              <a:rPr lang="en-US" altLang="ja-JP" sz="1100" dirty="0"/>
              <a:t>Fizz</a:t>
            </a:r>
          </a:p>
          <a:p>
            <a:r>
              <a:rPr lang="en-US" altLang="ja-JP" sz="1100" dirty="0"/>
              <a:t>7</a:t>
            </a:r>
          </a:p>
          <a:p>
            <a:r>
              <a:rPr lang="en-US" altLang="ja-JP" sz="1100" dirty="0"/>
              <a:t>8</a:t>
            </a:r>
          </a:p>
          <a:p>
            <a:r>
              <a:rPr lang="en-US" altLang="ja-JP" sz="1100" dirty="0"/>
              <a:t>Fizz</a:t>
            </a:r>
          </a:p>
          <a:p>
            <a:r>
              <a:rPr lang="en-US" altLang="ja-JP" sz="1100" dirty="0"/>
              <a:t>Buzz</a:t>
            </a:r>
          </a:p>
          <a:p>
            <a:r>
              <a:rPr lang="en-US" altLang="ja-JP" sz="1100" dirty="0"/>
              <a:t>11</a:t>
            </a:r>
          </a:p>
          <a:p>
            <a:r>
              <a:rPr lang="en-US" altLang="ja-JP" sz="1100" dirty="0"/>
              <a:t>Fizz</a:t>
            </a:r>
          </a:p>
          <a:p>
            <a:r>
              <a:rPr lang="en-US" altLang="ja-JP" sz="1100" dirty="0"/>
              <a:t>13</a:t>
            </a:r>
          </a:p>
          <a:p>
            <a:r>
              <a:rPr lang="en-US" altLang="ja-JP" sz="1100" dirty="0"/>
              <a:t>14</a:t>
            </a:r>
          </a:p>
          <a:p>
            <a:r>
              <a:rPr lang="en-US" altLang="ja-JP" sz="1100" dirty="0" err="1"/>
              <a:t>FizzBuzz</a:t>
            </a:r>
            <a:endParaRPr lang="en-US" altLang="ja-JP" sz="1100" dirty="0"/>
          </a:p>
          <a:p>
            <a:r>
              <a:rPr lang="en-US" altLang="ja-JP" sz="1100" dirty="0"/>
              <a:t>16</a:t>
            </a:r>
          </a:p>
          <a:p>
            <a:r>
              <a:rPr lang="en-US" altLang="ja-JP" sz="1100" dirty="0"/>
              <a:t>17</a:t>
            </a:r>
          </a:p>
          <a:p>
            <a:r>
              <a:rPr lang="en-US" altLang="ja-JP" sz="1100" dirty="0"/>
              <a:t>Fizz</a:t>
            </a:r>
          </a:p>
          <a:p>
            <a:r>
              <a:rPr lang="en-US" altLang="ja-JP" sz="1100" dirty="0"/>
              <a:t>19</a:t>
            </a:r>
          </a:p>
          <a:p>
            <a:r>
              <a:rPr lang="en-US" altLang="ja-JP" sz="1100" dirty="0"/>
              <a:t>Buzz</a:t>
            </a:r>
            <a:endParaRPr lang="ja-JP" altLang="en-US" sz="1100" dirty="0"/>
          </a:p>
        </p:txBody>
      </p:sp>
      <p:pic>
        <p:nvPicPr>
          <p:cNvPr id="2" name="Picture 2" descr="by-nc-sa">
            <a:extLst>
              <a:ext uri="{FF2B5EF4-FFF2-40B4-BE49-F238E27FC236}">
                <a16:creationId xmlns:a16="http://schemas.microsoft.com/office/drawing/2014/main" id="{DC983F6B-A41C-F14E-BF08-52819DB93A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3193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a:extLst>
              <a:ext uri="{FF2B5EF4-FFF2-40B4-BE49-F238E27FC236}">
                <a16:creationId xmlns:a16="http://schemas.microsoft.com/office/drawing/2014/main" id="{21EC509F-6F0E-1E1C-4ACB-7D4365306549}"/>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4222502" cy="307777"/>
          </a:xfrm>
          <a:prstGeom prst="rect">
            <a:avLst/>
          </a:prstGeom>
          <a:noFill/>
        </p:spPr>
        <p:txBody>
          <a:bodyPr wrap="square" rtlCol="0">
            <a:spAutoFit/>
          </a:bodyPr>
          <a:lstStyle/>
          <a:p>
            <a:r>
              <a:rPr lang="ja-JP" altLang="en-US" sz="1400" dirty="0"/>
              <a:t>文字列操作</a:t>
            </a:r>
            <a:r>
              <a:rPr lang="en-US" altLang="ja-JP" sz="1400" dirty="0"/>
              <a:t>:</a:t>
            </a:r>
            <a:r>
              <a:rPr lang="ja-JP" altLang="en-US" sz="1400" dirty="0"/>
              <a:t>文字削除</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907941"/>
          </a:xfrm>
          <a:prstGeom prst="rect">
            <a:avLst/>
          </a:prstGeom>
          <a:noFill/>
          <a:ln>
            <a:noFill/>
          </a:ln>
        </p:spPr>
        <p:txBody>
          <a:bodyPr wrap="square" rtlCol="0">
            <a:spAutoFit/>
          </a:bodyPr>
          <a:lstStyle/>
          <a:p>
            <a:r>
              <a:rPr kumimoji="1" lang="ja-JP" altLang="en-US" sz="1100" dirty="0"/>
              <a:t>　</a:t>
            </a:r>
            <a:r>
              <a:rPr lang="ja-JP" altLang="en-US" sz="1050" b="1" dirty="0"/>
              <a:t>元の</a:t>
            </a:r>
            <a:r>
              <a:rPr kumimoji="1" lang="ja-JP" altLang="en-US" sz="1050" b="1" dirty="0"/>
              <a:t>文字列を入力して、次に入力して指定した</a:t>
            </a:r>
            <a:r>
              <a:rPr kumimoji="1" lang="en-US" altLang="ja-JP" sz="1050" b="1" dirty="0"/>
              <a:t>1</a:t>
            </a:r>
            <a:r>
              <a:rPr kumimoji="1" lang="ja-JP" altLang="en-US" sz="1050" b="1" dirty="0"/>
              <a:t>文字文字を削除するプログラムを作成する</a:t>
            </a:r>
            <a:r>
              <a:rPr lang="ja-JP" altLang="en-US" sz="1050" b="1" dirty="0"/>
              <a:t>。</a:t>
            </a:r>
            <a:r>
              <a:rPr lang="en-US" altLang="ja-JP" sz="1050" dirty="0"/>
              <a:t>(</a:t>
            </a:r>
            <a:r>
              <a:rPr lang="ja-JP" altLang="en-US" sz="1050" dirty="0"/>
              <a:t>なお、</a:t>
            </a:r>
            <a:r>
              <a:rPr lang="en-US" altLang="ja-JP" sz="1050" dirty="0"/>
              <a:t>Python</a:t>
            </a:r>
            <a:r>
              <a:rPr lang="ja-JP" altLang="en-US" sz="1050" dirty="0"/>
              <a:t>には、</a:t>
            </a:r>
            <a:r>
              <a:rPr lang="en-US" altLang="ja-JP" sz="1050" dirty="0"/>
              <a:t>replace</a:t>
            </a:r>
            <a:r>
              <a:rPr lang="ja-JP" altLang="en-US" sz="1050" dirty="0"/>
              <a:t>という関数があるが、これは使用しない</a:t>
            </a:r>
            <a:r>
              <a:rPr lang="en-US" altLang="ja-JP" sz="1050" dirty="0"/>
              <a:t>)</a:t>
            </a:r>
            <a:endParaRPr lang="ja-JP" altLang="en-US" sz="1050" dirty="0"/>
          </a:p>
          <a:p>
            <a:r>
              <a:rPr lang="ja-JP" altLang="en-US" sz="1050" dirty="0"/>
              <a:t>例えば</a:t>
            </a:r>
          </a:p>
          <a:p>
            <a:r>
              <a:rPr lang="ja-JP" altLang="en-US" sz="1050" dirty="0"/>
              <a:t>　</a:t>
            </a:r>
            <a:r>
              <a:rPr lang="en-US" altLang="ja-JP" sz="1050" dirty="0"/>
              <a:t>ABCDEFGAABC </a:t>
            </a:r>
            <a:r>
              <a:rPr lang="ja-JP" altLang="en-US" sz="1050" dirty="0"/>
              <a:t>をもとの文字列として入力し、次に </a:t>
            </a:r>
            <a:r>
              <a:rPr lang="en-US" altLang="ja-JP" sz="1050" dirty="0"/>
              <a:t>A</a:t>
            </a:r>
            <a:r>
              <a:rPr lang="ja-JP" altLang="en-US" sz="1050" dirty="0"/>
              <a:t>を削除する文字として入力した場合は、 </a:t>
            </a:r>
            <a:r>
              <a:rPr lang="en-US" altLang="ja-JP" sz="1050" dirty="0"/>
              <a:t>BCDEFGBC</a:t>
            </a:r>
            <a:r>
              <a:rPr lang="ja-JP" altLang="en-US" sz="1050" dirty="0"/>
              <a:t>を表示する。</a:t>
            </a:r>
            <a:endParaRPr lang="en-US" altLang="ja-JP" sz="1050" dirty="0"/>
          </a:p>
        </p:txBody>
      </p:sp>
      <p:graphicFrame>
        <p:nvGraphicFramePr>
          <p:cNvPr id="2" name="表 2">
            <a:extLst>
              <a:ext uri="{FF2B5EF4-FFF2-40B4-BE49-F238E27FC236}">
                <a16:creationId xmlns:a16="http://schemas.microsoft.com/office/drawing/2014/main" id="{7B4B7A70-6632-CA15-E3D2-2CF855DA4094}"/>
              </a:ext>
            </a:extLst>
          </p:cNvPr>
          <p:cNvGraphicFramePr>
            <a:graphicFrameLocks noGrp="1"/>
          </p:cNvGraphicFramePr>
          <p:nvPr/>
        </p:nvGraphicFramePr>
        <p:xfrm>
          <a:off x="804506" y="2366995"/>
          <a:ext cx="4981572" cy="547796"/>
        </p:xfrm>
        <a:graphic>
          <a:graphicData uri="http://schemas.openxmlformats.org/drawingml/2006/table">
            <a:tbl>
              <a:tblPr firstRow="1" bandRow="1">
                <a:tableStyleId>{5C22544A-7EE6-4342-B048-85BDC9FD1C3A}</a:tableStyleId>
              </a:tblPr>
              <a:tblGrid>
                <a:gridCol w="284550">
                  <a:extLst>
                    <a:ext uri="{9D8B030D-6E8A-4147-A177-3AD203B41FA5}">
                      <a16:colId xmlns:a16="http://schemas.microsoft.com/office/drawing/2014/main" val="341631752"/>
                    </a:ext>
                  </a:extLst>
                </a:gridCol>
                <a:gridCol w="427002">
                  <a:extLst>
                    <a:ext uri="{9D8B030D-6E8A-4147-A177-3AD203B41FA5}">
                      <a16:colId xmlns:a16="http://schemas.microsoft.com/office/drawing/2014/main" val="1150265936"/>
                    </a:ext>
                  </a:extLst>
                </a:gridCol>
                <a:gridCol w="427002">
                  <a:extLst>
                    <a:ext uri="{9D8B030D-6E8A-4147-A177-3AD203B41FA5}">
                      <a16:colId xmlns:a16="http://schemas.microsoft.com/office/drawing/2014/main" val="2545768785"/>
                    </a:ext>
                  </a:extLst>
                </a:gridCol>
                <a:gridCol w="427002">
                  <a:extLst>
                    <a:ext uri="{9D8B030D-6E8A-4147-A177-3AD203B41FA5}">
                      <a16:colId xmlns:a16="http://schemas.microsoft.com/office/drawing/2014/main" val="3525259388"/>
                    </a:ext>
                  </a:extLst>
                </a:gridCol>
                <a:gridCol w="427002">
                  <a:extLst>
                    <a:ext uri="{9D8B030D-6E8A-4147-A177-3AD203B41FA5}">
                      <a16:colId xmlns:a16="http://schemas.microsoft.com/office/drawing/2014/main" val="482099647"/>
                    </a:ext>
                  </a:extLst>
                </a:gridCol>
                <a:gridCol w="427002">
                  <a:extLst>
                    <a:ext uri="{9D8B030D-6E8A-4147-A177-3AD203B41FA5}">
                      <a16:colId xmlns:a16="http://schemas.microsoft.com/office/drawing/2014/main" val="1016389130"/>
                    </a:ext>
                  </a:extLst>
                </a:gridCol>
                <a:gridCol w="427002">
                  <a:extLst>
                    <a:ext uri="{9D8B030D-6E8A-4147-A177-3AD203B41FA5}">
                      <a16:colId xmlns:a16="http://schemas.microsoft.com/office/drawing/2014/main" val="2772812199"/>
                    </a:ext>
                  </a:extLst>
                </a:gridCol>
                <a:gridCol w="427002">
                  <a:extLst>
                    <a:ext uri="{9D8B030D-6E8A-4147-A177-3AD203B41FA5}">
                      <a16:colId xmlns:a16="http://schemas.microsoft.com/office/drawing/2014/main" val="3712906957"/>
                    </a:ext>
                  </a:extLst>
                </a:gridCol>
                <a:gridCol w="427002">
                  <a:extLst>
                    <a:ext uri="{9D8B030D-6E8A-4147-A177-3AD203B41FA5}">
                      <a16:colId xmlns:a16="http://schemas.microsoft.com/office/drawing/2014/main" val="1721938845"/>
                    </a:ext>
                  </a:extLst>
                </a:gridCol>
                <a:gridCol w="427002">
                  <a:extLst>
                    <a:ext uri="{9D8B030D-6E8A-4147-A177-3AD203B41FA5}">
                      <a16:colId xmlns:a16="http://schemas.microsoft.com/office/drawing/2014/main" val="2771067377"/>
                    </a:ext>
                  </a:extLst>
                </a:gridCol>
                <a:gridCol w="427002">
                  <a:extLst>
                    <a:ext uri="{9D8B030D-6E8A-4147-A177-3AD203B41FA5}">
                      <a16:colId xmlns:a16="http://schemas.microsoft.com/office/drawing/2014/main" val="1212789218"/>
                    </a:ext>
                  </a:extLst>
                </a:gridCol>
                <a:gridCol w="427002">
                  <a:extLst>
                    <a:ext uri="{9D8B030D-6E8A-4147-A177-3AD203B41FA5}">
                      <a16:colId xmlns:a16="http://schemas.microsoft.com/office/drawing/2014/main" val="667225554"/>
                    </a:ext>
                  </a:extLst>
                </a:gridCol>
              </a:tblGrid>
              <a:tr h="273476">
                <a:tc rowSpan="2">
                  <a:txBody>
                    <a:bodyPr/>
                    <a:lstStyle/>
                    <a:p>
                      <a:r>
                        <a:rPr kumimoji="1" lang="en-US" altLang="ja-JP" sz="1800" b="0" dirty="0">
                          <a:solidFill>
                            <a:schemeClr val="tx1"/>
                          </a:solidFill>
                          <a:latin typeface="+mn-lt"/>
                        </a:rPr>
                        <a:t>S</a:t>
                      </a:r>
                      <a:endParaRPr kumimoji="1" lang="ja-JP" altLang="en-US" sz="18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A</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B</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C</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D</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E</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F</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G</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A</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A</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B</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C</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7469282"/>
                  </a:ext>
                </a:extLst>
              </a:tr>
              <a:tr h="273476">
                <a:tc vMerge="1">
                  <a:txBody>
                    <a:bodyPr/>
                    <a:lstStyle/>
                    <a:p>
                      <a:endParaRPr kumimoji="1" lang="ja-JP" altLang="en-US" sz="800" dirty="0">
                        <a:latin typeface="+mn-lt"/>
                      </a:endParaRPr>
                    </a:p>
                  </a:txBody>
                  <a:tcPr>
                    <a:lnT w="12700" cap="flat" cmpd="sng" algn="ctr">
                      <a:noFill/>
                      <a:prstDash val="solid"/>
                      <a:round/>
                      <a:headEnd type="none" w="med" len="med"/>
                      <a:tailEnd type="none" w="med" len="med"/>
                    </a:lnT>
                    <a:noFill/>
                  </a:tcPr>
                </a:tc>
                <a:tc>
                  <a:txBody>
                    <a:bodyPr/>
                    <a:lstStyle/>
                    <a:p>
                      <a:pPr marL="0" indent="0" algn="ctr"/>
                      <a:r>
                        <a:rPr kumimoji="1" lang="en-US" altLang="ja-JP" sz="1000" dirty="0">
                          <a:latin typeface="+mn-lt"/>
                        </a:rPr>
                        <a:t>[0]</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[1]</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[2]</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[3]</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[4]</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[5]</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[6]</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[7]</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[8]</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[9]</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[10]</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312572793"/>
                  </a:ext>
                </a:extLst>
              </a:tr>
            </a:tbl>
          </a:graphicData>
        </a:graphic>
      </p:graphicFrame>
      <p:sp>
        <p:nvSpPr>
          <p:cNvPr id="3" name="テキスト ボックス 2">
            <a:extLst>
              <a:ext uri="{FF2B5EF4-FFF2-40B4-BE49-F238E27FC236}">
                <a16:creationId xmlns:a16="http://schemas.microsoft.com/office/drawing/2014/main" id="{0145D241-30A4-4942-2E09-173F8CFA8A08}"/>
              </a:ext>
            </a:extLst>
          </p:cNvPr>
          <p:cNvSpPr txBox="1"/>
          <p:nvPr/>
        </p:nvSpPr>
        <p:spPr>
          <a:xfrm>
            <a:off x="647700" y="1955773"/>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graphicFrame>
        <p:nvGraphicFramePr>
          <p:cNvPr id="5" name="表 2">
            <a:extLst>
              <a:ext uri="{FF2B5EF4-FFF2-40B4-BE49-F238E27FC236}">
                <a16:creationId xmlns:a16="http://schemas.microsoft.com/office/drawing/2014/main" id="{F3D00D88-2C49-5C7C-FE9A-E33E7C455CBE}"/>
              </a:ext>
            </a:extLst>
          </p:cNvPr>
          <p:cNvGraphicFramePr>
            <a:graphicFrameLocks noGrp="1"/>
          </p:cNvGraphicFramePr>
          <p:nvPr/>
        </p:nvGraphicFramePr>
        <p:xfrm>
          <a:off x="2239254" y="2935276"/>
          <a:ext cx="3546824" cy="547796"/>
        </p:xfrm>
        <a:graphic>
          <a:graphicData uri="http://schemas.openxmlformats.org/drawingml/2006/table">
            <a:tbl>
              <a:tblPr firstRow="1" bandRow="1">
                <a:tableStyleId>{5C22544A-7EE6-4342-B048-85BDC9FD1C3A}</a:tableStyleId>
              </a:tblPr>
              <a:tblGrid>
                <a:gridCol w="272728">
                  <a:extLst>
                    <a:ext uri="{9D8B030D-6E8A-4147-A177-3AD203B41FA5}">
                      <a16:colId xmlns:a16="http://schemas.microsoft.com/office/drawing/2014/main" val="341631752"/>
                    </a:ext>
                  </a:extLst>
                </a:gridCol>
                <a:gridCol w="409262">
                  <a:extLst>
                    <a:ext uri="{9D8B030D-6E8A-4147-A177-3AD203B41FA5}">
                      <a16:colId xmlns:a16="http://schemas.microsoft.com/office/drawing/2014/main" val="1150265936"/>
                    </a:ext>
                  </a:extLst>
                </a:gridCol>
                <a:gridCol w="409262">
                  <a:extLst>
                    <a:ext uri="{9D8B030D-6E8A-4147-A177-3AD203B41FA5}">
                      <a16:colId xmlns:a16="http://schemas.microsoft.com/office/drawing/2014/main" val="2545768785"/>
                    </a:ext>
                  </a:extLst>
                </a:gridCol>
                <a:gridCol w="409262">
                  <a:extLst>
                    <a:ext uri="{9D8B030D-6E8A-4147-A177-3AD203B41FA5}">
                      <a16:colId xmlns:a16="http://schemas.microsoft.com/office/drawing/2014/main" val="3525259388"/>
                    </a:ext>
                  </a:extLst>
                </a:gridCol>
                <a:gridCol w="409262">
                  <a:extLst>
                    <a:ext uri="{9D8B030D-6E8A-4147-A177-3AD203B41FA5}">
                      <a16:colId xmlns:a16="http://schemas.microsoft.com/office/drawing/2014/main" val="482099647"/>
                    </a:ext>
                  </a:extLst>
                </a:gridCol>
                <a:gridCol w="409262">
                  <a:extLst>
                    <a:ext uri="{9D8B030D-6E8A-4147-A177-3AD203B41FA5}">
                      <a16:colId xmlns:a16="http://schemas.microsoft.com/office/drawing/2014/main" val="1016389130"/>
                    </a:ext>
                  </a:extLst>
                </a:gridCol>
                <a:gridCol w="409262">
                  <a:extLst>
                    <a:ext uri="{9D8B030D-6E8A-4147-A177-3AD203B41FA5}">
                      <a16:colId xmlns:a16="http://schemas.microsoft.com/office/drawing/2014/main" val="2772812199"/>
                    </a:ext>
                  </a:extLst>
                </a:gridCol>
                <a:gridCol w="409262">
                  <a:extLst>
                    <a:ext uri="{9D8B030D-6E8A-4147-A177-3AD203B41FA5}">
                      <a16:colId xmlns:a16="http://schemas.microsoft.com/office/drawing/2014/main" val="3712906957"/>
                    </a:ext>
                  </a:extLst>
                </a:gridCol>
                <a:gridCol w="409262">
                  <a:extLst>
                    <a:ext uri="{9D8B030D-6E8A-4147-A177-3AD203B41FA5}">
                      <a16:colId xmlns:a16="http://schemas.microsoft.com/office/drawing/2014/main" val="1903724889"/>
                    </a:ext>
                  </a:extLst>
                </a:gridCol>
              </a:tblGrid>
              <a:tr h="273476">
                <a:tc rowSpan="2">
                  <a:txBody>
                    <a:bodyPr/>
                    <a:lstStyle/>
                    <a:p>
                      <a:r>
                        <a:rPr kumimoji="1" lang="en-US" altLang="ja-JP" sz="1800" b="0" dirty="0">
                          <a:solidFill>
                            <a:schemeClr val="tx1"/>
                          </a:solidFill>
                          <a:latin typeface="+mn-lt"/>
                        </a:rPr>
                        <a:t>O</a:t>
                      </a:r>
                      <a:endParaRPr kumimoji="1" lang="ja-JP" altLang="en-US" sz="18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B</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C</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D</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E</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F</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G</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B</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C</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7469282"/>
                  </a:ext>
                </a:extLst>
              </a:tr>
              <a:tr h="273476">
                <a:tc vMerge="1">
                  <a:txBody>
                    <a:bodyPr/>
                    <a:lstStyle/>
                    <a:p>
                      <a:endParaRPr kumimoji="1" lang="ja-JP" altLang="en-US" sz="800" dirty="0">
                        <a:latin typeface="+mn-lt"/>
                      </a:endParaRPr>
                    </a:p>
                  </a:txBody>
                  <a:tcPr>
                    <a:lnT w="12700" cap="flat" cmpd="sng" algn="ctr">
                      <a:noFill/>
                      <a:prstDash val="solid"/>
                      <a:round/>
                      <a:headEnd type="none" w="med" len="med"/>
                      <a:tailEnd type="none" w="med" len="med"/>
                    </a:lnT>
                    <a:noFill/>
                  </a:tcPr>
                </a:tc>
                <a:tc>
                  <a:txBody>
                    <a:bodyPr/>
                    <a:lstStyle/>
                    <a:p>
                      <a:pPr marL="0" indent="0" algn="ctr"/>
                      <a:r>
                        <a:rPr kumimoji="1" lang="en-US" altLang="ja-JP" sz="1000" dirty="0">
                          <a:latin typeface="+mn-lt"/>
                        </a:rPr>
                        <a:t>[0]</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[1]</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[2]</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[3]</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[4]</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[5]</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[6]</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[7]</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312572793"/>
                  </a:ext>
                </a:extLst>
              </a:tr>
            </a:tbl>
          </a:graphicData>
        </a:graphic>
      </p:graphicFrame>
      <p:sp>
        <p:nvSpPr>
          <p:cNvPr id="6" name="テキスト ボックス 5">
            <a:extLst>
              <a:ext uri="{FF2B5EF4-FFF2-40B4-BE49-F238E27FC236}">
                <a16:creationId xmlns:a16="http://schemas.microsoft.com/office/drawing/2014/main" id="{7FF6B6BA-6285-B5DD-2A12-FFC839099C8F}"/>
              </a:ext>
            </a:extLst>
          </p:cNvPr>
          <p:cNvSpPr txBox="1"/>
          <p:nvPr/>
        </p:nvSpPr>
        <p:spPr>
          <a:xfrm>
            <a:off x="729959" y="3574928"/>
            <a:ext cx="5365502" cy="938719"/>
          </a:xfrm>
          <a:prstGeom prst="rect">
            <a:avLst/>
          </a:prstGeom>
          <a:noFill/>
          <a:ln>
            <a:noFill/>
          </a:ln>
        </p:spPr>
        <p:txBody>
          <a:bodyPr wrap="square" rtlCol="0">
            <a:spAutoFit/>
          </a:bodyPr>
          <a:lstStyle/>
          <a:p>
            <a:r>
              <a:rPr kumimoji="1" lang="ja-JP" altLang="en-US" sz="1100" dirty="0"/>
              <a:t>① 元の文字列を</a:t>
            </a:r>
            <a:r>
              <a:rPr kumimoji="1" lang="en-US" altLang="ja-JP" sz="1100" dirty="0"/>
              <a:t>S, </a:t>
            </a:r>
            <a:r>
              <a:rPr kumimoji="1" lang="ja-JP" altLang="en-US" sz="1100" dirty="0"/>
              <a:t>削除する文字を</a:t>
            </a:r>
            <a:r>
              <a:rPr kumimoji="1" lang="en-US" altLang="ja-JP" sz="1100" dirty="0"/>
              <a:t>T</a:t>
            </a:r>
            <a:r>
              <a:rPr kumimoji="1" lang="ja-JP" altLang="en-US" sz="1100" dirty="0"/>
              <a:t>に入力する。</a:t>
            </a:r>
          </a:p>
          <a:p>
            <a:r>
              <a:rPr lang="ja-JP" altLang="en-US" sz="1100" dirty="0"/>
              <a:t>② </a:t>
            </a:r>
            <a:r>
              <a:rPr lang="en-US" altLang="ja-JP" sz="1100" dirty="0"/>
              <a:t>S</a:t>
            </a:r>
            <a:r>
              <a:rPr lang="ja-JP" altLang="en-US" sz="1100" dirty="0"/>
              <a:t>の文字を初めから繰り返して、</a:t>
            </a:r>
            <a:r>
              <a:rPr lang="en-US" altLang="ja-JP" sz="1100" dirty="0"/>
              <a:t>S</a:t>
            </a:r>
            <a:r>
              <a:rPr lang="ja-JP" altLang="en-US" sz="1100" dirty="0"/>
              <a:t>の文字列の長さだけ繰り返す</a:t>
            </a:r>
          </a:p>
          <a:p>
            <a:r>
              <a:rPr lang="ja-JP" altLang="en-US" sz="1100" dirty="0"/>
              <a:t>　　もし、</a:t>
            </a:r>
            <a:r>
              <a:rPr lang="en-US" altLang="ja-JP" sz="1100" dirty="0"/>
              <a:t>S</a:t>
            </a:r>
            <a:r>
              <a:rPr lang="ja-JP" altLang="en-US" sz="1100" dirty="0"/>
              <a:t>のその時の文字が、</a:t>
            </a:r>
            <a:r>
              <a:rPr lang="en-US" altLang="ja-JP" sz="1100" dirty="0"/>
              <a:t>T</a:t>
            </a:r>
            <a:r>
              <a:rPr lang="ja-JP" altLang="en-US" sz="1100" dirty="0"/>
              <a:t>の文字と一致しなければ</a:t>
            </a:r>
          </a:p>
          <a:p>
            <a:r>
              <a:rPr lang="ja-JP" altLang="en-US" sz="1100" dirty="0"/>
              <a:t>　　　　そうでなければ、</a:t>
            </a:r>
            <a:r>
              <a:rPr lang="en-US" altLang="ja-JP" sz="1100" dirty="0"/>
              <a:t>S</a:t>
            </a:r>
            <a:r>
              <a:rPr lang="ja-JP" altLang="en-US" sz="1100" dirty="0"/>
              <a:t>のその時の文字を</a:t>
            </a:r>
            <a:r>
              <a:rPr lang="en-US" altLang="ja-JP" sz="1100" dirty="0"/>
              <a:t>O</a:t>
            </a:r>
            <a:r>
              <a:rPr lang="ja-JP" altLang="en-US" sz="1100" dirty="0"/>
              <a:t>に追加する</a:t>
            </a:r>
          </a:p>
          <a:p>
            <a:r>
              <a:rPr lang="ja-JP" altLang="en-US" sz="1100" dirty="0"/>
              <a:t>③最後に</a:t>
            </a:r>
            <a:r>
              <a:rPr lang="en-US" altLang="ja-JP" sz="1100" dirty="0"/>
              <a:t>O</a:t>
            </a:r>
            <a:r>
              <a:rPr lang="ja-JP" altLang="en-US" sz="1100" dirty="0"/>
              <a:t>の文字列を表示する。</a:t>
            </a:r>
            <a:endParaRPr lang="en-US" altLang="ja-JP" sz="1100" dirty="0"/>
          </a:p>
        </p:txBody>
      </p:sp>
      <p:sp>
        <p:nvSpPr>
          <p:cNvPr id="11" name="テキスト ボックス 10">
            <a:extLst>
              <a:ext uri="{FF2B5EF4-FFF2-40B4-BE49-F238E27FC236}">
                <a16:creationId xmlns:a16="http://schemas.microsoft.com/office/drawing/2014/main" id="{7F4ED9D4-29C4-EC53-0E19-841F0B79313A}"/>
              </a:ext>
            </a:extLst>
          </p:cNvPr>
          <p:cNvSpPr txBox="1"/>
          <p:nvPr/>
        </p:nvSpPr>
        <p:spPr>
          <a:xfrm>
            <a:off x="729959" y="5086770"/>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grpSp>
        <p:nvGrpSpPr>
          <p:cNvPr id="12" name="グループ化 11">
            <a:extLst>
              <a:ext uri="{FF2B5EF4-FFF2-40B4-BE49-F238E27FC236}">
                <a16:creationId xmlns:a16="http://schemas.microsoft.com/office/drawing/2014/main" id="{0D7EE53F-F30B-FCF6-7E70-B62011F625BF}"/>
              </a:ext>
            </a:extLst>
          </p:cNvPr>
          <p:cNvGrpSpPr/>
          <p:nvPr/>
        </p:nvGrpSpPr>
        <p:grpSpPr>
          <a:xfrm>
            <a:off x="877497" y="6487551"/>
            <a:ext cx="2973206" cy="1554272"/>
            <a:chOff x="2784365" y="1677618"/>
            <a:chExt cx="2973206" cy="1554272"/>
          </a:xfrm>
        </p:grpSpPr>
        <p:sp>
          <p:nvSpPr>
            <p:cNvPr id="13" name="テキスト ボックス 12">
              <a:extLst>
                <a:ext uri="{FF2B5EF4-FFF2-40B4-BE49-F238E27FC236}">
                  <a16:creationId xmlns:a16="http://schemas.microsoft.com/office/drawing/2014/main" id="{8E105EF2-35CE-C0E8-3D4D-B7CE285136E9}"/>
                </a:ext>
              </a:extLst>
            </p:cNvPr>
            <p:cNvSpPr txBox="1"/>
            <p:nvPr/>
          </p:nvSpPr>
          <p:spPr>
            <a:xfrm>
              <a:off x="2784365" y="1677618"/>
              <a:ext cx="2583673" cy="1554272"/>
            </a:xfrm>
            <a:prstGeom prst="rect">
              <a:avLst/>
            </a:prstGeom>
            <a:noFill/>
            <a:ln w="12700">
              <a:solidFill>
                <a:schemeClr val="tx1"/>
              </a:solidFill>
            </a:ln>
          </p:spPr>
          <p:txBody>
            <a:bodyPr wrap="square" rtlCol="0">
              <a:spAutoFit/>
            </a:bodyPr>
            <a:lstStyle/>
            <a:p>
              <a:r>
                <a:rPr lang="en-US" altLang="ja-JP" sz="1100" dirty="0">
                  <a:latin typeface="メイリオ" panose="020B0604030504040204" pitchFamily="50" charset="-128"/>
                  <a:ea typeface="メイリオ" panose="020B0604030504040204" pitchFamily="50" charset="-128"/>
                </a:rPr>
                <a:t>i = [1,2,…,S</a:t>
              </a:r>
              <a:r>
                <a:rPr lang="ja-JP" altLang="en-US" sz="1100" dirty="0">
                  <a:latin typeface="メイリオ" panose="020B0604030504040204" pitchFamily="50" charset="-128"/>
                  <a:ea typeface="メイリオ" panose="020B0604030504040204" pitchFamily="50" charset="-128"/>
                </a:rPr>
                <a:t>の長さ</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繰り返す</a:t>
              </a:r>
              <a:br>
                <a:rPr lang="ja-JP" altLang="en-US" sz="1400" dirty="0">
                  <a:latin typeface="メイリオ" panose="020B0604030504040204" pitchFamily="50" charset="-128"/>
                  <a:ea typeface="メイリオ" panose="020B0604030504040204" pitchFamily="50" charset="-128"/>
                </a:rPr>
              </a:b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B3947EDF-3E3F-C2F3-668B-96E9C2F54C30}"/>
                </a:ext>
              </a:extLst>
            </p:cNvPr>
            <p:cNvSpPr txBox="1"/>
            <p:nvPr/>
          </p:nvSpPr>
          <p:spPr>
            <a:xfrm>
              <a:off x="3040262" y="1939904"/>
              <a:ext cx="2359004" cy="1169551"/>
            </a:xfrm>
            <a:prstGeom prst="rect">
              <a:avLst/>
            </a:prstGeom>
            <a:solidFill>
              <a:schemeClr val="bg1"/>
            </a:solidFill>
            <a:ln w="12700">
              <a:solidFill>
                <a:schemeClr val="tx1"/>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49326370-BB81-0D8F-C23D-414B292237E5}"/>
                </a:ext>
              </a:extLst>
            </p:cNvPr>
            <p:cNvSpPr/>
            <p:nvPr/>
          </p:nvSpPr>
          <p:spPr>
            <a:xfrm>
              <a:off x="5364167" y="1907527"/>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CE84796C-6F99-8BF7-3551-3F3E56725CF1}"/>
              </a:ext>
            </a:extLst>
          </p:cNvPr>
          <p:cNvSpPr txBox="1"/>
          <p:nvPr/>
        </p:nvSpPr>
        <p:spPr>
          <a:xfrm>
            <a:off x="892767" y="5455625"/>
            <a:ext cx="1987374" cy="240450"/>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a:latin typeface="メイリオ" panose="020B0604030504040204" pitchFamily="50" charset="-128"/>
                <a:ea typeface="メイリオ" panose="020B0604030504040204" pitchFamily="50" charset="-128"/>
              </a:rPr>
              <a:t>S = (</a:t>
            </a:r>
            <a:r>
              <a:rPr kumimoji="1" lang="ja-JP" altLang="en-US" sz="1100" dirty="0">
                <a:latin typeface="メイリオ" panose="020B0604030504040204" pitchFamily="50" charset="-128"/>
                <a:ea typeface="メイリオ" panose="020B0604030504040204" pitchFamily="50" charset="-128"/>
              </a:rPr>
              <a:t>入力</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文字列</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2E543048-688B-0C8F-81B7-22DD471691EC}"/>
              </a:ext>
            </a:extLst>
          </p:cNvPr>
          <p:cNvSpPr txBox="1"/>
          <p:nvPr/>
        </p:nvSpPr>
        <p:spPr>
          <a:xfrm>
            <a:off x="892767" y="5725339"/>
            <a:ext cx="1987374" cy="240450"/>
          </a:xfrm>
          <a:prstGeom prst="rect">
            <a:avLst/>
          </a:prstGeom>
          <a:noFill/>
          <a:ln w="12700">
            <a:solidFill>
              <a:schemeClr val="tx1"/>
            </a:solidFill>
          </a:ln>
        </p:spPr>
        <p:txBody>
          <a:bodyPr wrap="square" rtlCol="0">
            <a:spAutoFit/>
          </a:bodyPr>
          <a:lstStyle/>
          <a:p>
            <a:pPr algn="ctr">
              <a:lnSpc>
                <a:spcPts val="1100"/>
              </a:lnSpc>
            </a:pPr>
            <a:r>
              <a:rPr lang="en-US" altLang="ja-JP" sz="1100" dirty="0">
                <a:latin typeface="メイリオ" panose="020B0604030504040204" pitchFamily="50" charset="-128"/>
                <a:ea typeface="メイリオ" panose="020B0604030504040204" pitchFamily="50" charset="-128"/>
              </a:rPr>
              <a:t>T=</a:t>
            </a:r>
            <a:r>
              <a:rPr kumimoji="1" lang="en-US" altLang="ja-JP" sz="1100" dirty="0">
                <a:latin typeface="メイリオ" panose="020B0604030504040204" pitchFamily="50" charset="-128"/>
                <a:ea typeface="メイリオ" panose="020B0604030504040204" pitchFamily="50" charset="-128"/>
              </a:rPr>
              <a:t> (</a:t>
            </a:r>
            <a:r>
              <a:rPr kumimoji="1" lang="ja-JP" altLang="en-US" sz="1100" dirty="0">
                <a:latin typeface="メイリオ" panose="020B0604030504040204" pitchFamily="50" charset="-128"/>
                <a:ea typeface="メイリオ" panose="020B0604030504040204" pitchFamily="50" charset="-128"/>
              </a:rPr>
              <a:t>入力</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文字列</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23" name="テキスト ボックス 22">
            <a:extLst>
              <a:ext uri="{FF2B5EF4-FFF2-40B4-BE49-F238E27FC236}">
                <a16:creationId xmlns:a16="http://schemas.microsoft.com/office/drawing/2014/main" id="{98B72D90-C205-12B1-3130-152297933A87}"/>
              </a:ext>
            </a:extLst>
          </p:cNvPr>
          <p:cNvSpPr txBox="1"/>
          <p:nvPr/>
        </p:nvSpPr>
        <p:spPr>
          <a:xfrm>
            <a:off x="1411275" y="7044618"/>
            <a:ext cx="2065509" cy="381515"/>
          </a:xfrm>
          <a:prstGeom prst="rect">
            <a:avLst/>
          </a:prstGeom>
          <a:solidFill>
            <a:schemeClr val="bg1"/>
          </a:solidFill>
          <a:ln w="12700">
            <a:solidFill>
              <a:schemeClr val="tx1"/>
            </a:solidFill>
            <a:prstDash val="dash"/>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処理は、考え方を元にして作ってください</a:t>
            </a:r>
            <a:endParaRPr lang="en-US" altLang="ja-JP" sz="1100"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B9C7707D-6857-58D0-1851-641F347F7EEC}"/>
              </a:ext>
            </a:extLst>
          </p:cNvPr>
          <p:cNvSpPr txBox="1"/>
          <p:nvPr/>
        </p:nvSpPr>
        <p:spPr>
          <a:xfrm>
            <a:off x="877497" y="8271094"/>
            <a:ext cx="1987374" cy="253916"/>
          </a:xfrm>
          <a:prstGeom prst="rect">
            <a:avLst/>
          </a:prstGeom>
          <a:noFill/>
          <a:ln w="12700">
            <a:solidFill>
              <a:schemeClr val="tx1"/>
            </a:solidFill>
          </a:ln>
        </p:spPr>
        <p:txBody>
          <a:bodyPr wrap="square" rtlCol="0">
            <a:spAutoFit/>
          </a:bodyPr>
          <a:lstStyle/>
          <a:p>
            <a:pPr algn="ctr">
              <a:lnSpc>
                <a:spcPts val="1100"/>
              </a:lnSpc>
            </a:pPr>
            <a:r>
              <a:rPr lang="ja-JP" altLang="en-US" sz="1200" dirty="0">
                <a:latin typeface="メイリオ" panose="020B0604030504040204" pitchFamily="50" charset="-128"/>
                <a:ea typeface="メイリオ" panose="020B0604030504040204" pitchFamily="50" charset="-128"/>
              </a:rPr>
              <a:t>表示する</a:t>
            </a:r>
            <a:r>
              <a:rPr lang="en-US" altLang="ja-JP" sz="1200" dirty="0">
                <a:latin typeface="メイリオ" panose="020B0604030504040204" pitchFamily="50" charset="-128"/>
                <a:ea typeface="メイリオ" panose="020B0604030504040204" pitchFamily="50" charset="-128"/>
              </a:rPr>
              <a:t>(O)</a:t>
            </a:r>
            <a:endParaRPr kumimoji="1" lang="ja-JP" altLang="en-US" sz="1200" dirty="0">
              <a:latin typeface="メイリオ" panose="020B0604030504040204" pitchFamily="50" charset="-128"/>
              <a:ea typeface="メイリオ" panose="020B0604030504040204" pitchFamily="50" charset="-128"/>
            </a:endParaRPr>
          </a:p>
        </p:txBody>
      </p:sp>
      <p:grpSp>
        <p:nvGrpSpPr>
          <p:cNvPr id="26" name="グループ化 25">
            <a:extLst>
              <a:ext uri="{FF2B5EF4-FFF2-40B4-BE49-F238E27FC236}">
                <a16:creationId xmlns:a16="http://schemas.microsoft.com/office/drawing/2014/main" id="{3374DA1C-163D-67BB-B291-A3C1E80C5CB3}"/>
              </a:ext>
            </a:extLst>
          </p:cNvPr>
          <p:cNvGrpSpPr/>
          <p:nvPr/>
        </p:nvGrpSpPr>
        <p:grpSpPr>
          <a:xfrm>
            <a:off x="4215576" y="8237298"/>
            <a:ext cx="587627" cy="575424"/>
            <a:chOff x="1295400" y="3857730"/>
            <a:chExt cx="990600" cy="1019070"/>
          </a:xfrm>
        </p:grpSpPr>
        <p:sp>
          <p:nvSpPr>
            <p:cNvPr id="27" name="メモ 12">
              <a:extLst>
                <a:ext uri="{FF2B5EF4-FFF2-40B4-BE49-F238E27FC236}">
                  <a16:creationId xmlns:a16="http://schemas.microsoft.com/office/drawing/2014/main" id="{B344A721-C16C-99E7-CCAE-D187A4003CB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EE4EB251-CE89-2772-ACF5-2B6D392BFA31}"/>
                </a:ext>
              </a:extLst>
            </p:cNvPr>
            <p:cNvSpPr txBox="1"/>
            <p:nvPr/>
          </p:nvSpPr>
          <p:spPr>
            <a:xfrm>
              <a:off x="1295400" y="3890211"/>
              <a:ext cx="990600" cy="598659"/>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01</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29" name="グループ化 28">
            <a:extLst>
              <a:ext uri="{FF2B5EF4-FFF2-40B4-BE49-F238E27FC236}">
                <a16:creationId xmlns:a16="http://schemas.microsoft.com/office/drawing/2014/main" id="{C9DC160A-6298-B607-DE0B-57B45C521B0A}"/>
              </a:ext>
            </a:extLst>
          </p:cNvPr>
          <p:cNvGrpSpPr/>
          <p:nvPr/>
        </p:nvGrpSpPr>
        <p:grpSpPr>
          <a:xfrm>
            <a:off x="4215576" y="5349176"/>
            <a:ext cx="587627" cy="575424"/>
            <a:chOff x="1295400" y="3857730"/>
            <a:chExt cx="990600" cy="1019070"/>
          </a:xfrm>
        </p:grpSpPr>
        <p:sp>
          <p:nvSpPr>
            <p:cNvPr id="30" name="メモ 12">
              <a:extLst>
                <a:ext uri="{FF2B5EF4-FFF2-40B4-BE49-F238E27FC236}">
                  <a16:creationId xmlns:a16="http://schemas.microsoft.com/office/drawing/2014/main" id="{0E732B99-5E4C-2529-0F50-3EE76AF4442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テキスト ボックス 30">
              <a:extLst>
                <a:ext uri="{FF2B5EF4-FFF2-40B4-BE49-F238E27FC236}">
                  <a16:creationId xmlns:a16="http://schemas.microsoft.com/office/drawing/2014/main" id="{B85ECEDA-FE43-5444-6F1A-3D42FFBF2C6A}"/>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03</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5" name="グループ化 34">
            <a:extLst>
              <a:ext uri="{FF2B5EF4-FFF2-40B4-BE49-F238E27FC236}">
                <a16:creationId xmlns:a16="http://schemas.microsoft.com/office/drawing/2014/main" id="{2F6EB66E-5D05-AF22-5F38-7B5070980CCD}"/>
              </a:ext>
            </a:extLst>
          </p:cNvPr>
          <p:cNvGrpSpPr/>
          <p:nvPr/>
        </p:nvGrpSpPr>
        <p:grpSpPr>
          <a:xfrm>
            <a:off x="4215576" y="6498562"/>
            <a:ext cx="587627" cy="575424"/>
            <a:chOff x="1295400" y="3857730"/>
            <a:chExt cx="990600" cy="1019070"/>
          </a:xfrm>
        </p:grpSpPr>
        <p:sp>
          <p:nvSpPr>
            <p:cNvPr id="36" name="メモ 12">
              <a:extLst>
                <a:ext uri="{FF2B5EF4-FFF2-40B4-BE49-F238E27FC236}">
                  <a16:creationId xmlns:a16="http://schemas.microsoft.com/office/drawing/2014/main" id="{8C21F459-4EE5-BB92-35AC-6B5F3BD4F5F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7" name="テキスト ボックス 36">
              <a:extLst>
                <a:ext uri="{FF2B5EF4-FFF2-40B4-BE49-F238E27FC236}">
                  <a16:creationId xmlns:a16="http://schemas.microsoft.com/office/drawing/2014/main" id="{A0CBEC39-43B4-2C92-33D5-706E5B299480}"/>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8" name="グループ化 37">
            <a:extLst>
              <a:ext uri="{FF2B5EF4-FFF2-40B4-BE49-F238E27FC236}">
                <a16:creationId xmlns:a16="http://schemas.microsoft.com/office/drawing/2014/main" id="{4E64AFC3-584E-D713-7E18-372262DC1436}"/>
              </a:ext>
            </a:extLst>
          </p:cNvPr>
          <p:cNvGrpSpPr/>
          <p:nvPr/>
        </p:nvGrpSpPr>
        <p:grpSpPr>
          <a:xfrm>
            <a:off x="4215576" y="7301415"/>
            <a:ext cx="587627" cy="575424"/>
            <a:chOff x="1295400" y="3857730"/>
            <a:chExt cx="990600" cy="1019070"/>
          </a:xfrm>
        </p:grpSpPr>
        <p:sp>
          <p:nvSpPr>
            <p:cNvPr id="39" name="メモ 12">
              <a:extLst>
                <a:ext uri="{FF2B5EF4-FFF2-40B4-BE49-F238E27FC236}">
                  <a16:creationId xmlns:a16="http://schemas.microsoft.com/office/drawing/2014/main" id="{4FD83311-F7B4-5A57-E751-2C638AA9AC7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0" name="テキスト ボックス 39">
              <a:extLst>
                <a:ext uri="{FF2B5EF4-FFF2-40B4-BE49-F238E27FC236}">
                  <a16:creationId xmlns:a16="http://schemas.microsoft.com/office/drawing/2014/main" id="{B54E9EBD-55C6-3B5F-E8E1-AEEF11979CD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09</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41" name="グループ化 40">
            <a:extLst>
              <a:ext uri="{FF2B5EF4-FFF2-40B4-BE49-F238E27FC236}">
                <a16:creationId xmlns:a16="http://schemas.microsoft.com/office/drawing/2014/main" id="{C7184499-16A2-05E0-B163-DE80F1365DA1}"/>
              </a:ext>
            </a:extLst>
          </p:cNvPr>
          <p:cNvGrpSpPr/>
          <p:nvPr/>
        </p:nvGrpSpPr>
        <p:grpSpPr>
          <a:xfrm>
            <a:off x="4935181" y="6498562"/>
            <a:ext cx="587627" cy="575424"/>
            <a:chOff x="1295400" y="3857730"/>
            <a:chExt cx="990600" cy="1019070"/>
          </a:xfrm>
        </p:grpSpPr>
        <p:sp>
          <p:nvSpPr>
            <p:cNvPr id="42" name="メモ 12">
              <a:extLst>
                <a:ext uri="{FF2B5EF4-FFF2-40B4-BE49-F238E27FC236}">
                  <a16:creationId xmlns:a16="http://schemas.microsoft.com/office/drawing/2014/main" id="{C9F5ABDE-E565-79C7-8BF9-CFFAA76BAB83}"/>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3" name="テキスト ボックス 42">
              <a:extLst>
                <a:ext uri="{FF2B5EF4-FFF2-40B4-BE49-F238E27FC236}">
                  <a16:creationId xmlns:a16="http://schemas.microsoft.com/office/drawing/2014/main" id="{A2DFDA85-5C57-D02A-9C91-67BBA8159260}"/>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a:t>
              </a:r>
              <a:r>
                <a:rPr kumimoji="1" lang="en-US" altLang="ja-JP" sz="1400" dirty="0">
                  <a:solidFill>
                    <a:srgbClr val="FF0000"/>
                  </a:solidFill>
                  <a:latin typeface="メイリオ" panose="020B0604030504040204" pitchFamily="50" charset="-128"/>
                  <a:ea typeface="メイリオ" panose="020B0604030504040204" pitchFamily="50" charset="-128"/>
                </a:rPr>
                <a:t>3</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44" name="グループ化 43">
            <a:extLst>
              <a:ext uri="{FF2B5EF4-FFF2-40B4-BE49-F238E27FC236}">
                <a16:creationId xmlns:a16="http://schemas.microsoft.com/office/drawing/2014/main" id="{480BBAF5-7455-91CE-BB0C-592D8D53DA6E}"/>
              </a:ext>
            </a:extLst>
          </p:cNvPr>
          <p:cNvGrpSpPr/>
          <p:nvPr/>
        </p:nvGrpSpPr>
        <p:grpSpPr>
          <a:xfrm>
            <a:off x="5631428" y="7293654"/>
            <a:ext cx="587627" cy="575424"/>
            <a:chOff x="1295400" y="3857730"/>
            <a:chExt cx="990600" cy="1019070"/>
          </a:xfrm>
        </p:grpSpPr>
        <p:sp>
          <p:nvSpPr>
            <p:cNvPr id="45" name="メモ 12">
              <a:extLst>
                <a:ext uri="{FF2B5EF4-FFF2-40B4-BE49-F238E27FC236}">
                  <a16:creationId xmlns:a16="http://schemas.microsoft.com/office/drawing/2014/main" id="{BE9B0EC9-008C-83DA-8579-F0CAE0CB0B9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6" name="テキスト ボックス 45">
              <a:extLst>
                <a:ext uri="{FF2B5EF4-FFF2-40B4-BE49-F238E27FC236}">
                  <a16:creationId xmlns:a16="http://schemas.microsoft.com/office/drawing/2014/main" id="{FB642886-1777-8434-8094-7247D1343885}"/>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14</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12</a:t>
            </a:fld>
            <a:endParaRPr kumimoji="1" lang="ja-JP" altLang="en-US"/>
          </a:p>
        </p:txBody>
      </p:sp>
      <p:graphicFrame>
        <p:nvGraphicFramePr>
          <p:cNvPr id="16" name="表 2">
            <a:extLst>
              <a:ext uri="{FF2B5EF4-FFF2-40B4-BE49-F238E27FC236}">
                <a16:creationId xmlns:a16="http://schemas.microsoft.com/office/drawing/2014/main" id="{7B4E9E20-9CE0-933C-532E-44E1E4E86605}"/>
              </a:ext>
            </a:extLst>
          </p:cNvPr>
          <p:cNvGraphicFramePr>
            <a:graphicFrameLocks noGrp="1"/>
          </p:cNvGraphicFramePr>
          <p:nvPr/>
        </p:nvGraphicFramePr>
        <p:xfrm>
          <a:off x="792868" y="2939909"/>
          <a:ext cx="711552" cy="547796"/>
        </p:xfrm>
        <a:graphic>
          <a:graphicData uri="http://schemas.openxmlformats.org/drawingml/2006/table">
            <a:tbl>
              <a:tblPr firstRow="1" bandRow="1">
                <a:tableStyleId>{5C22544A-7EE6-4342-B048-85BDC9FD1C3A}</a:tableStyleId>
              </a:tblPr>
              <a:tblGrid>
                <a:gridCol w="284550">
                  <a:extLst>
                    <a:ext uri="{9D8B030D-6E8A-4147-A177-3AD203B41FA5}">
                      <a16:colId xmlns:a16="http://schemas.microsoft.com/office/drawing/2014/main" val="341631752"/>
                    </a:ext>
                  </a:extLst>
                </a:gridCol>
                <a:gridCol w="427002">
                  <a:extLst>
                    <a:ext uri="{9D8B030D-6E8A-4147-A177-3AD203B41FA5}">
                      <a16:colId xmlns:a16="http://schemas.microsoft.com/office/drawing/2014/main" val="1150265936"/>
                    </a:ext>
                  </a:extLst>
                </a:gridCol>
              </a:tblGrid>
              <a:tr h="273476">
                <a:tc rowSpan="2">
                  <a:txBody>
                    <a:bodyPr/>
                    <a:lstStyle/>
                    <a:p>
                      <a:r>
                        <a:rPr kumimoji="1" lang="en-US" altLang="ja-JP" sz="1800" b="0" dirty="0">
                          <a:solidFill>
                            <a:schemeClr val="tx1"/>
                          </a:solidFill>
                          <a:latin typeface="+mn-lt"/>
                        </a:rPr>
                        <a:t>T</a:t>
                      </a:r>
                      <a:endParaRPr kumimoji="1" lang="ja-JP" altLang="en-US" sz="18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A</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7469282"/>
                  </a:ext>
                </a:extLst>
              </a:tr>
              <a:tr h="273476">
                <a:tc vMerge="1">
                  <a:txBody>
                    <a:bodyPr/>
                    <a:lstStyle/>
                    <a:p>
                      <a:endParaRPr kumimoji="1" lang="ja-JP" altLang="en-US" sz="800" dirty="0">
                        <a:latin typeface="+mn-lt"/>
                      </a:endParaRPr>
                    </a:p>
                  </a:txBody>
                  <a:tcPr>
                    <a:lnT w="12700" cap="flat" cmpd="sng" algn="ctr">
                      <a:noFill/>
                      <a:prstDash val="solid"/>
                      <a:round/>
                      <a:headEnd type="none" w="med" len="med"/>
                      <a:tailEnd type="none" w="med" len="med"/>
                    </a:lnT>
                    <a:noFill/>
                  </a:tcPr>
                </a:tc>
                <a:tc>
                  <a:txBody>
                    <a:bodyPr/>
                    <a:lstStyle/>
                    <a:p>
                      <a:pPr marL="0" indent="0" algn="ctr"/>
                      <a:r>
                        <a:rPr kumimoji="1" lang="en-US" altLang="ja-JP" sz="1000" dirty="0">
                          <a:latin typeface="+mn-lt"/>
                        </a:rPr>
                        <a:t>[0]</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312572793"/>
                  </a:ext>
                </a:extLst>
              </a:tr>
            </a:tbl>
          </a:graphicData>
        </a:graphic>
      </p:graphicFrame>
      <p:sp>
        <p:nvSpPr>
          <p:cNvPr id="48" name="テキスト ボックス 47">
            <a:extLst>
              <a:ext uri="{FF2B5EF4-FFF2-40B4-BE49-F238E27FC236}">
                <a16:creationId xmlns:a16="http://schemas.microsoft.com/office/drawing/2014/main" id="{DAA86851-3999-38AA-CA73-895B56595552}"/>
              </a:ext>
            </a:extLst>
          </p:cNvPr>
          <p:cNvSpPr txBox="1"/>
          <p:nvPr/>
        </p:nvSpPr>
        <p:spPr>
          <a:xfrm>
            <a:off x="892767" y="5998166"/>
            <a:ext cx="1987374" cy="240450"/>
          </a:xfrm>
          <a:prstGeom prst="rect">
            <a:avLst/>
          </a:prstGeom>
          <a:noFill/>
          <a:ln w="12700">
            <a:solidFill>
              <a:schemeClr val="tx1"/>
            </a:solidFill>
          </a:ln>
        </p:spPr>
        <p:txBody>
          <a:bodyPr wrap="square" rtlCol="0">
            <a:spAutoFit/>
          </a:bodyPr>
          <a:lstStyle/>
          <a:p>
            <a:pPr algn="ctr">
              <a:lnSpc>
                <a:spcPts val="1100"/>
              </a:lnSpc>
            </a:pPr>
            <a:r>
              <a:rPr lang="en-US" altLang="ja-JP" sz="1100" dirty="0">
                <a:latin typeface="メイリオ" panose="020B0604030504040204" pitchFamily="50" charset="-128"/>
                <a:ea typeface="メイリオ" panose="020B0604030504040204" pitchFamily="50" charset="-128"/>
              </a:rPr>
              <a:t>O=</a:t>
            </a:r>
            <a:r>
              <a:rPr kumimoji="1" lang="en-US" altLang="ja-JP" sz="1100" dirty="0">
                <a:latin typeface="メイリオ" panose="020B0604030504040204" pitchFamily="50" charset="-128"/>
                <a:ea typeface="メイリオ" panose="020B0604030504040204" pitchFamily="50" charset="-128"/>
              </a:rPr>
              <a:t> “”</a:t>
            </a:r>
            <a:endParaRPr kumimoji="1" lang="ja-JP" altLang="en-US" sz="1100" dirty="0">
              <a:latin typeface="メイリオ" panose="020B0604030504040204" pitchFamily="50" charset="-128"/>
              <a:ea typeface="メイリオ" panose="020B0604030504040204" pitchFamily="50" charset="-128"/>
            </a:endParaRPr>
          </a:p>
        </p:txBody>
      </p:sp>
      <p:grpSp>
        <p:nvGrpSpPr>
          <p:cNvPr id="49" name="グループ化 48">
            <a:extLst>
              <a:ext uri="{FF2B5EF4-FFF2-40B4-BE49-F238E27FC236}">
                <a16:creationId xmlns:a16="http://schemas.microsoft.com/office/drawing/2014/main" id="{FC5F123E-67CD-CA5C-74DC-9C53A2D1F1C7}"/>
              </a:ext>
            </a:extLst>
          </p:cNvPr>
          <p:cNvGrpSpPr/>
          <p:nvPr/>
        </p:nvGrpSpPr>
        <p:grpSpPr>
          <a:xfrm>
            <a:off x="4944855" y="7301415"/>
            <a:ext cx="587627" cy="575424"/>
            <a:chOff x="1295400" y="3857730"/>
            <a:chExt cx="990600" cy="1019070"/>
          </a:xfrm>
        </p:grpSpPr>
        <p:sp>
          <p:nvSpPr>
            <p:cNvPr id="50" name="メモ 12">
              <a:extLst>
                <a:ext uri="{FF2B5EF4-FFF2-40B4-BE49-F238E27FC236}">
                  <a16:creationId xmlns:a16="http://schemas.microsoft.com/office/drawing/2014/main" id="{6362F03F-5BE8-1028-D095-7F4002B03976}"/>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51" name="テキスト ボックス 50">
              <a:extLst>
                <a:ext uri="{FF2B5EF4-FFF2-40B4-BE49-F238E27FC236}">
                  <a16:creationId xmlns:a16="http://schemas.microsoft.com/office/drawing/2014/main" id="{61FCF75C-22C9-D924-E9A1-088BC15288A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04</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pic>
        <p:nvPicPr>
          <p:cNvPr id="4" name="Picture 2" descr="by-nc-sa">
            <a:extLst>
              <a:ext uri="{FF2B5EF4-FFF2-40B4-BE49-F238E27FC236}">
                <a16:creationId xmlns:a16="http://schemas.microsoft.com/office/drawing/2014/main" id="{3B34F23E-C63F-4832-79DF-E527E7C05B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85861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 ★ ☆☆☆</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301751" cy="307777"/>
          </a:xfrm>
          <a:prstGeom prst="rect">
            <a:avLst/>
          </a:prstGeom>
          <a:noFill/>
        </p:spPr>
        <p:txBody>
          <a:bodyPr wrap="square" rtlCol="0">
            <a:spAutoFit/>
          </a:bodyPr>
          <a:lstStyle/>
          <a:p>
            <a:r>
              <a:rPr kumimoji="1" lang="ja-JP" altLang="en-US" sz="1400" dirty="0"/>
              <a:t>合計の計算</a:t>
            </a:r>
            <a:r>
              <a:rPr kumimoji="1" lang="en-US" altLang="ja-JP" sz="1400" dirty="0"/>
              <a:t>(</a:t>
            </a:r>
            <a:r>
              <a:rPr lang="ja-JP" altLang="en-US" sz="1400" dirty="0"/>
              <a:t>文字列処理と繰り返し</a:t>
            </a:r>
            <a:r>
              <a:rPr lang="en-US" altLang="ja-JP" sz="1400" dirty="0"/>
              <a:t>)</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1238801"/>
          </a:xfrm>
          <a:prstGeom prst="rect">
            <a:avLst/>
          </a:prstGeom>
          <a:noFill/>
          <a:ln>
            <a:noFill/>
          </a:ln>
        </p:spPr>
        <p:txBody>
          <a:bodyPr wrap="square" rtlCol="0">
            <a:spAutoFit/>
          </a:bodyPr>
          <a:lstStyle/>
          <a:p>
            <a:r>
              <a:rPr kumimoji="1" lang="ja-JP" altLang="en-US" sz="1100" dirty="0"/>
              <a:t>　</a:t>
            </a:r>
            <a:r>
              <a:rPr kumimoji="1" lang="ja-JP" altLang="en-US" sz="1100" b="1" dirty="0"/>
              <a:t>下図ように、</a:t>
            </a:r>
            <a:r>
              <a:rPr kumimoji="1" lang="en-US" altLang="ja-JP" sz="1100" b="1" dirty="0"/>
              <a:t>,(</a:t>
            </a:r>
            <a:r>
              <a:rPr kumimoji="1" lang="ja-JP" altLang="en-US" sz="1100" b="1" dirty="0"/>
              <a:t>カンマ</a:t>
            </a:r>
            <a:r>
              <a:rPr kumimoji="1" lang="en-US" altLang="ja-JP" sz="1100" b="1" dirty="0"/>
              <a:t>)</a:t>
            </a:r>
            <a:r>
              <a:rPr kumimoji="1" lang="ja-JP" altLang="en-US" sz="1100" b="1" dirty="0"/>
              <a:t>で区切って入力した複数の数字の合計を計算するプログラムを作成する。</a:t>
            </a:r>
            <a:r>
              <a:rPr kumimoji="1" lang="ja-JP" altLang="en-US" sz="1100" dirty="0"/>
              <a:t>なお数字は</a:t>
            </a:r>
            <a:r>
              <a:rPr kumimoji="1" lang="en-US" altLang="ja-JP" sz="1100" dirty="0"/>
              <a:t>2</a:t>
            </a:r>
            <a:r>
              <a:rPr kumimoji="1" lang="ja-JP" altLang="en-US" sz="1100" dirty="0"/>
              <a:t>個以上入力する。</a:t>
            </a:r>
            <a:endParaRPr kumimoji="1" lang="en-US" altLang="ja-JP" sz="1100" dirty="0"/>
          </a:p>
          <a:p>
            <a:r>
              <a:rPr kumimoji="1" lang="en-US" altLang="ja-JP" sz="1050" b="1" dirty="0"/>
              <a:t>10,20,30,40</a:t>
            </a:r>
            <a:r>
              <a:rPr kumimoji="1" lang="ja-JP" altLang="en-US" sz="1050" b="1" dirty="0"/>
              <a:t>　</a:t>
            </a:r>
            <a:r>
              <a:rPr lang="ja-JP" altLang="en-US" sz="1050" dirty="0"/>
              <a:t>← 入力した数字</a:t>
            </a:r>
            <a:endParaRPr kumimoji="1" lang="en-US" altLang="ja-JP" sz="1050" dirty="0"/>
          </a:p>
          <a:p>
            <a:r>
              <a:rPr kumimoji="1" lang="en-US" altLang="ja-JP" sz="1050" b="1" dirty="0"/>
              <a:t>100</a:t>
            </a:r>
            <a:r>
              <a:rPr kumimoji="1" lang="ja-JP" altLang="en-US" sz="1050" b="1" dirty="0"/>
              <a:t>　</a:t>
            </a:r>
            <a:r>
              <a:rPr lang="ja-JP" altLang="en-US" sz="1050" dirty="0"/>
              <a:t>← プログラムで表示する合計</a:t>
            </a:r>
            <a:endParaRPr kumimoji="1" lang="en-US" altLang="ja-JP" sz="1050" b="1" dirty="0"/>
          </a:p>
          <a:p>
            <a:endParaRPr kumimoji="1" lang="en-US" altLang="ja-JP" sz="1050" b="1" dirty="0"/>
          </a:p>
          <a:p>
            <a:r>
              <a:rPr kumimoji="1" lang="en-US" altLang="ja-JP" sz="1050" b="1" dirty="0"/>
              <a:t>10,100,1000</a:t>
            </a:r>
            <a:r>
              <a:rPr kumimoji="1" lang="ja-JP" altLang="en-US" sz="1050" b="1" dirty="0"/>
              <a:t>　</a:t>
            </a:r>
            <a:r>
              <a:rPr lang="ja-JP" altLang="en-US" sz="1050" dirty="0"/>
              <a:t>← 入力した数字</a:t>
            </a:r>
            <a:endParaRPr kumimoji="1" lang="en-US" altLang="ja-JP" sz="1050" b="1" dirty="0"/>
          </a:p>
          <a:p>
            <a:r>
              <a:rPr kumimoji="1" lang="en-US" altLang="ja-JP" sz="1050" b="1" dirty="0"/>
              <a:t>1110</a:t>
            </a:r>
            <a:r>
              <a:rPr kumimoji="1" lang="ja-JP" altLang="en-US" sz="1050" b="1" dirty="0"/>
              <a:t>　</a:t>
            </a:r>
            <a:r>
              <a:rPr lang="ja-JP" altLang="en-US" sz="1050" dirty="0"/>
              <a:t>← プログラムで表示する合計</a:t>
            </a:r>
            <a:endParaRPr kumimoji="1" lang="ja-JP" altLang="en-US" sz="1050" b="1" dirty="0"/>
          </a:p>
        </p:txBody>
      </p:sp>
      <p:graphicFrame>
        <p:nvGraphicFramePr>
          <p:cNvPr id="2" name="表 2">
            <a:extLst>
              <a:ext uri="{FF2B5EF4-FFF2-40B4-BE49-F238E27FC236}">
                <a16:creationId xmlns:a16="http://schemas.microsoft.com/office/drawing/2014/main" id="{7B4B7A70-6632-CA15-E3D2-2CF855DA4094}"/>
              </a:ext>
            </a:extLst>
          </p:cNvPr>
          <p:cNvGraphicFramePr>
            <a:graphicFrameLocks noGrp="1"/>
          </p:cNvGraphicFramePr>
          <p:nvPr>
            <p:extLst>
              <p:ext uri="{D42A27DB-BD31-4B8C-83A1-F6EECF244321}">
                <p14:modId xmlns:p14="http://schemas.microsoft.com/office/powerpoint/2010/main" val="620340802"/>
              </p:ext>
            </p:extLst>
          </p:nvPr>
        </p:nvGraphicFramePr>
        <p:xfrm>
          <a:off x="683987" y="2651272"/>
          <a:ext cx="5140000" cy="547796"/>
        </p:xfrm>
        <a:graphic>
          <a:graphicData uri="http://schemas.openxmlformats.org/drawingml/2006/table">
            <a:tbl>
              <a:tblPr firstRow="1" bandRow="1">
                <a:tableStyleId>{5C22544A-7EE6-4342-B048-85BDC9FD1C3A}</a:tableStyleId>
              </a:tblPr>
              <a:tblGrid>
                <a:gridCol w="442978">
                  <a:extLst>
                    <a:ext uri="{9D8B030D-6E8A-4147-A177-3AD203B41FA5}">
                      <a16:colId xmlns:a16="http://schemas.microsoft.com/office/drawing/2014/main" val="341631752"/>
                    </a:ext>
                  </a:extLst>
                </a:gridCol>
                <a:gridCol w="427002">
                  <a:extLst>
                    <a:ext uri="{9D8B030D-6E8A-4147-A177-3AD203B41FA5}">
                      <a16:colId xmlns:a16="http://schemas.microsoft.com/office/drawing/2014/main" val="1150265936"/>
                    </a:ext>
                  </a:extLst>
                </a:gridCol>
                <a:gridCol w="427002">
                  <a:extLst>
                    <a:ext uri="{9D8B030D-6E8A-4147-A177-3AD203B41FA5}">
                      <a16:colId xmlns:a16="http://schemas.microsoft.com/office/drawing/2014/main" val="2545768785"/>
                    </a:ext>
                  </a:extLst>
                </a:gridCol>
                <a:gridCol w="427002">
                  <a:extLst>
                    <a:ext uri="{9D8B030D-6E8A-4147-A177-3AD203B41FA5}">
                      <a16:colId xmlns:a16="http://schemas.microsoft.com/office/drawing/2014/main" val="3525259388"/>
                    </a:ext>
                  </a:extLst>
                </a:gridCol>
                <a:gridCol w="427002">
                  <a:extLst>
                    <a:ext uri="{9D8B030D-6E8A-4147-A177-3AD203B41FA5}">
                      <a16:colId xmlns:a16="http://schemas.microsoft.com/office/drawing/2014/main" val="482099647"/>
                    </a:ext>
                  </a:extLst>
                </a:gridCol>
                <a:gridCol w="427002">
                  <a:extLst>
                    <a:ext uri="{9D8B030D-6E8A-4147-A177-3AD203B41FA5}">
                      <a16:colId xmlns:a16="http://schemas.microsoft.com/office/drawing/2014/main" val="1016389130"/>
                    </a:ext>
                  </a:extLst>
                </a:gridCol>
                <a:gridCol w="427002">
                  <a:extLst>
                    <a:ext uri="{9D8B030D-6E8A-4147-A177-3AD203B41FA5}">
                      <a16:colId xmlns:a16="http://schemas.microsoft.com/office/drawing/2014/main" val="2772812199"/>
                    </a:ext>
                  </a:extLst>
                </a:gridCol>
                <a:gridCol w="427002">
                  <a:extLst>
                    <a:ext uri="{9D8B030D-6E8A-4147-A177-3AD203B41FA5}">
                      <a16:colId xmlns:a16="http://schemas.microsoft.com/office/drawing/2014/main" val="3712906957"/>
                    </a:ext>
                  </a:extLst>
                </a:gridCol>
                <a:gridCol w="427002">
                  <a:extLst>
                    <a:ext uri="{9D8B030D-6E8A-4147-A177-3AD203B41FA5}">
                      <a16:colId xmlns:a16="http://schemas.microsoft.com/office/drawing/2014/main" val="1721938845"/>
                    </a:ext>
                  </a:extLst>
                </a:gridCol>
                <a:gridCol w="427002">
                  <a:extLst>
                    <a:ext uri="{9D8B030D-6E8A-4147-A177-3AD203B41FA5}">
                      <a16:colId xmlns:a16="http://schemas.microsoft.com/office/drawing/2014/main" val="2771067377"/>
                    </a:ext>
                  </a:extLst>
                </a:gridCol>
                <a:gridCol w="427002">
                  <a:extLst>
                    <a:ext uri="{9D8B030D-6E8A-4147-A177-3AD203B41FA5}">
                      <a16:colId xmlns:a16="http://schemas.microsoft.com/office/drawing/2014/main" val="1212789218"/>
                    </a:ext>
                  </a:extLst>
                </a:gridCol>
                <a:gridCol w="427002">
                  <a:extLst>
                    <a:ext uri="{9D8B030D-6E8A-4147-A177-3AD203B41FA5}">
                      <a16:colId xmlns:a16="http://schemas.microsoft.com/office/drawing/2014/main" val="667225554"/>
                    </a:ext>
                  </a:extLst>
                </a:gridCol>
              </a:tblGrid>
              <a:tr h="273476">
                <a:tc rowSpan="2">
                  <a:txBody>
                    <a:bodyPr/>
                    <a:lstStyle/>
                    <a:p>
                      <a:r>
                        <a:rPr kumimoji="1" lang="en-US" altLang="ja-JP" sz="1400" b="0" dirty="0">
                          <a:solidFill>
                            <a:schemeClr val="tx1"/>
                          </a:solidFill>
                          <a:latin typeface="+mn-lt"/>
                        </a:rPr>
                        <a:t> S</a:t>
                      </a:r>
                      <a:endParaRPr kumimoji="1" lang="ja-JP" altLang="en-US" sz="14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1</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0</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2</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0</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3</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0</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4</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0</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7469282"/>
                  </a:ext>
                </a:extLst>
              </a:tr>
              <a:tr h="273476">
                <a:tc vMerge="1">
                  <a:txBody>
                    <a:bodyPr/>
                    <a:lstStyle/>
                    <a:p>
                      <a:endParaRPr kumimoji="1" lang="ja-JP" altLang="en-US" sz="800" dirty="0">
                        <a:latin typeface="+mn-lt"/>
                      </a:endParaRPr>
                    </a:p>
                  </a:txBody>
                  <a:tcPr>
                    <a:lnT w="12700" cap="flat" cmpd="sng" algn="ctr">
                      <a:noFill/>
                      <a:prstDash val="solid"/>
                      <a:round/>
                      <a:headEnd type="none" w="med" len="med"/>
                      <a:tailEnd type="none" w="med" len="med"/>
                    </a:lnT>
                    <a:noFill/>
                  </a:tcPr>
                </a:tc>
                <a:tc>
                  <a:txBody>
                    <a:bodyPr/>
                    <a:lstStyle/>
                    <a:p>
                      <a:pPr marL="0" indent="0" algn="ctr"/>
                      <a:r>
                        <a:rPr kumimoji="1" lang="en-US" altLang="ja-JP" sz="1000" dirty="0">
                          <a:latin typeface="+mn-lt"/>
                        </a:rPr>
                        <a:t>[0]</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[1]</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[2]</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[3]</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[4]</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[5]</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[6]</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[7]</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[8]</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[9]</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[10]</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312572793"/>
                  </a:ext>
                </a:extLst>
              </a:tr>
            </a:tbl>
          </a:graphicData>
        </a:graphic>
      </p:graphicFrame>
      <p:sp>
        <p:nvSpPr>
          <p:cNvPr id="3" name="テキスト ボックス 2">
            <a:extLst>
              <a:ext uri="{FF2B5EF4-FFF2-40B4-BE49-F238E27FC236}">
                <a16:creationId xmlns:a16="http://schemas.microsoft.com/office/drawing/2014/main" id="{0145D241-30A4-4942-2E09-173F8CFA8A08}"/>
              </a:ext>
            </a:extLst>
          </p:cNvPr>
          <p:cNvSpPr txBox="1"/>
          <p:nvPr/>
        </p:nvSpPr>
        <p:spPr>
          <a:xfrm>
            <a:off x="740023" y="2250916"/>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graphicFrame>
        <p:nvGraphicFramePr>
          <p:cNvPr id="5" name="表 2">
            <a:extLst>
              <a:ext uri="{FF2B5EF4-FFF2-40B4-BE49-F238E27FC236}">
                <a16:creationId xmlns:a16="http://schemas.microsoft.com/office/drawing/2014/main" id="{F3D00D88-2C49-5C7C-FE9A-E33E7C455CBE}"/>
              </a:ext>
            </a:extLst>
          </p:cNvPr>
          <p:cNvGraphicFramePr>
            <a:graphicFrameLocks noGrp="1"/>
          </p:cNvGraphicFramePr>
          <p:nvPr>
            <p:extLst>
              <p:ext uri="{D42A27DB-BD31-4B8C-83A1-F6EECF244321}">
                <p14:modId xmlns:p14="http://schemas.microsoft.com/office/powerpoint/2010/main" val="4215375771"/>
              </p:ext>
            </p:extLst>
          </p:nvPr>
        </p:nvGraphicFramePr>
        <p:xfrm>
          <a:off x="694093" y="3314138"/>
          <a:ext cx="2556723" cy="304800"/>
        </p:xfrm>
        <a:graphic>
          <a:graphicData uri="http://schemas.openxmlformats.org/drawingml/2006/table">
            <a:tbl>
              <a:tblPr firstRow="1" bandRow="1">
                <a:tableStyleId>{5C22544A-7EE6-4342-B048-85BDC9FD1C3A}</a:tableStyleId>
              </a:tblPr>
              <a:tblGrid>
                <a:gridCol w="421713">
                  <a:extLst>
                    <a:ext uri="{9D8B030D-6E8A-4147-A177-3AD203B41FA5}">
                      <a16:colId xmlns:a16="http://schemas.microsoft.com/office/drawing/2014/main" val="341631752"/>
                    </a:ext>
                  </a:extLst>
                </a:gridCol>
                <a:gridCol w="427002">
                  <a:extLst>
                    <a:ext uri="{9D8B030D-6E8A-4147-A177-3AD203B41FA5}">
                      <a16:colId xmlns:a16="http://schemas.microsoft.com/office/drawing/2014/main" val="1150265936"/>
                    </a:ext>
                  </a:extLst>
                </a:gridCol>
                <a:gridCol w="427002">
                  <a:extLst>
                    <a:ext uri="{9D8B030D-6E8A-4147-A177-3AD203B41FA5}">
                      <a16:colId xmlns:a16="http://schemas.microsoft.com/office/drawing/2014/main" val="2545768785"/>
                    </a:ext>
                  </a:extLst>
                </a:gridCol>
                <a:gridCol w="427002">
                  <a:extLst>
                    <a:ext uri="{9D8B030D-6E8A-4147-A177-3AD203B41FA5}">
                      <a16:colId xmlns:a16="http://schemas.microsoft.com/office/drawing/2014/main" val="2771067377"/>
                    </a:ext>
                  </a:extLst>
                </a:gridCol>
                <a:gridCol w="427002">
                  <a:extLst>
                    <a:ext uri="{9D8B030D-6E8A-4147-A177-3AD203B41FA5}">
                      <a16:colId xmlns:a16="http://schemas.microsoft.com/office/drawing/2014/main" val="1212789218"/>
                    </a:ext>
                  </a:extLst>
                </a:gridCol>
                <a:gridCol w="427002">
                  <a:extLst>
                    <a:ext uri="{9D8B030D-6E8A-4147-A177-3AD203B41FA5}">
                      <a16:colId xmlns:a16="http://schemas.microsoft.com/office/drawing/2014/main" val="667225554"/>
                    </a:ext>
                  </a:extLst>
                </a:gridCol>
              </a:tblGrid>
              <a:tr h="273476">
                <a:tc>
                  <a:txBody>
                    <a:bodyPr/>
                    <a:lstStyle/>
                    <a:p>
                      <a:r>
                        <a:rPr kumimoji="1" lang="en-US" altLang="ja-JP" sz="1400" b="0" dirty="0">
                          <a:solidFill>
                            <a:schemeClr val="tx1"/>
                          </a:solidFill>
                          <a:latin typeface="+mn-lt"/>
                        </a:rPr>
                        <a:t>TS</a:t>
                      </a:r>
                      <a:endParaRPr kumimoji="1" lang="ja-JP" altLang="en-US" sz="14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1</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0</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1200" b="0" dirty="0">
                        <a:solidFill>
                          <a:schemeClr val="tx1"/>
                        </a:soli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1200" b="0" dirty="0">
                        <a:solidFill>
                          <a:schemeClr val="tx1"/>
                        </a:soli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7469282"/>
                  </a:ext>
                </a:extLst>
              </a:tr>
            </a:tbl>
          </a:graphicData>
        </a:graphic>
      </p:graphicFrame>
      <p:sp>
        <p:nvSpPr>
          <p:cNvPr id="6" name="テキスト ボックス 5">
            <a:extLst>
              <a:ext uri="{FF2B5EF4-FFF2-40B4-BE49-F238E27FC236}">
                <a16:creationId xmlns:a16="http://schemas.microsoft.com/office/drawing/2014/main" id="{7FF6B6BA-6285-B5DD-2A12-FFC839099C8F}"/>
              </a:ext>
            </a:extLst>
          </p:cNvPr>
          <p:cNvSpPr txBox="1"/>
          <p:nvPr/>
        </p:nvSpPr>
        <p:spPr>
          <a:xfrm>
            <a:off x="740023" y="3977707"/>
            <a:ext cx="5365502" cy="1277273"/>
          </a:xfrm>
          <a:prstGeom prst="rect">
            <a:avLst/>
          </a:prstGeom>
          <a:noFill/>
          <a:ln>
            <a:noFill/>
          </a:ln>
        </p:spPr>
        <p:txBody>
          <a:bodyPr wrap="square" rtlCol="0">
            <a:spAutoFit/>
          </a:bodyPr>
          <a:lstStyle/>
          <a:p>
            <a:r>
              <a:rPr kumimoji="1" lang="ja-JP" altLang="en-US" sz="1100" dirty="0"/>
              <a:t>① </a:t>
            </a:r>
            <a:r>
              <a:rPr lang="ja-JP" altLang="en-US" sz="1100" dirty="0"/>
              <a:t>入力した文字を</a:t>
            </a:r>
            <a:r>
              <a:rPr lang="en-US" altLang="ja-JP" sz="1100" dirty="0"/>
              <a:t>S</a:t>
            </a:r>
            <a:r>
              <a:rPr lang="ja-JP" altLang="en-US" sz="1100" dirty="0"/>
              <a:t>に入れる。</a:t>
            </a:r>
            <a:br>
              <a:rPr lang="ja-JP" altLang="en-US" sz="1100" dirty="0"/>
            </a:br>
            <a:r>
              <a:rPr lang="ja-JP" altLang="en-US" sz="1100" dirty="0"/>
              <a:t>② </a:t>
            </a:r>
            <a:r>
              <a:rPr lang="en-US" altLang="ja-JP" sz="1100" dirty="0"/>
              <a:t>S</a:t>
            </a:r>
            <a:r>
              <a:rPr lang="ja-JP" altLang="en-US" sz="1100" dirty="0"/>
              <a:t>の文字を初めから見て、</a:t>
            </a:r>
            <a:r>
              <a:rPr lang="en-US" altLang="ja-JP" sz="1100" dirty="0"/>
              <a:t>,(</a:t>
            </a:r>
            <a:r>
              <a:rPr lang="ja-JP" altLang="en-US" sz="1100" dirty="0"/>
              <a:t>カンマ</a:t>
            </a:r>
            <a:r>
              <a:rPr lang="en-US" altLang="ja-JP" sz="1100" dirty="0"/>
              <a:t>)</a:t>
            </a:r>
            <a:r>
              <a:rPr lang="ja-JP" altLang="en-US" sz="1100" dirty="0"/>
              <a:t>まで</a:t>
            </a:r>
            <a:r>
              <a:rPr lang="en-US" altLang="ja-JP" sz="1100" dirty="0"/>
              <a:t>TS</a:t>
            </a:r>
            <a:r>
              <a:rPr lang="ja-JP" altLang="en-US" sz="1100" dirty="0"/>
              <a:t>の文字列に入れる。</a:t>
            </a:r>
            <a:br>
              <a:rPr lang="ja-JP" altLang="en-US" sz="1100" dirty="0"/>
            </a:br>
            <a:r>
              <a:rPr lang="ja-JP" altLang="en-US" sz="1100" dirty="0"/>
              <a:t>② </a:t>
            </a:r>
            <a:r>
              <a:rPr lang="en-US" altLang="ja-JP" sz="1100" dirty="0"/>
              <a:t>,(</a:t>
            </a:r>
            <a:r>
              <a:rPr lang="ja-JP" altLang="en-US" sz="1100" dirty="0"/>
              <a:t>カンマ</a:t>
            </a:r>
            <a:r>
              <a:rPr lang="en-US" altLang="ja-JP" sz="1100" dirty="0"/>
              <a:t>) </a:t>
            </a:r>
            <a:r>
              <a:rPr lang="ja-JP" altLang="en-US" sz="1100" dirty="0"/>
              <a:t>が出てきたら、</a:t>
            </a:r>
            <a:r>
              <a:rPr lang="en-US" altLang="ja-JP" sz="1100" dirty="0"/>
              <a:t>TS</a:t>
            </a:r>
            <a:r>
              <a:rPr lang="ja-JP" altLang="en-US" sz="1100" dirty="0"/>
              <a:t>の文字列を数値にしてリスト</a:t>
            </a:r>
            <a:r>
              <a:rPr lang="en-US" altLang="ja-JP" sz="1100" dirty="0"/>
              <a:t>V</a:t>
            </a:r>
            <a:r>
              <a:rPr lang="ja-JP" altLang="en-US" sz="1100" dirty="0"/>
              <a:t>に追加する。この時</a:t>
            </a:r>
            <a:r>
              <a:rPr lang="en-US" altLang="ja-JP" sz="1100" dirty="0"/>
              <a:t>TS</a:t>
            </a:r>
            <a:r>
              <a:rPr lang="ja-JP" altLang="en-US" sz="1100" dirty="0"/>
              <a:t>はクリアーしておく。</a:t>
            </a:r>
          </a:p>
          <a:p>
            <a:r>
              <a:rPr lang="ja-JP" altLang="en-US" sz="1100" dirty="0"/>
              <a:t>③ </a:t>
            </a:r>
            <a:r>
              <a:rPr lang="en-US" altLang="ja-JP" sz="1100" dirty="0"/>
              <a:t>S</a:t>
            </a:r>
            <a:r>
              <a:rPr lang="ja-JP" altLang="en-US" sz="1100" dirty="0"/>
              <a:t>の文字のチェックが終わったら、</a:t>
            </a:r>
            <a:r>
              <a:rPr lang="en-US" altLang="ja-JP" sz="1100" dirty="0"/>
              <a:t>TS</a:t>
            </a:r>
            <a:r>
              <a:rPr lang="ja-JP" altLang="en-US" sz="1100" dirty="0"/>
              <a:t>に残っている文字列を数値にしてリスト</a:t>
            </a:r>
            <a:r>
              <a:rPr lang="en-US" altLang="ja-JP" sz="1100" dirty="0"/>
              <a:t>V</a:t>
            </a:r>
            <a:r>
              <a:rPr lang="ja-JP" altLang="en-US" sz="1100" dirty="0"/>
              <a:t>に追加する。</a:t>
            </a:r>
          </a:p>
          <a:p>
            <a:r>
              <a:rPr kumimoji="1" lang="ja-JP" altLang="en-US" sz="1100" dirty="0"/>
              <a:t>④ </a:t>
            </a:r>
            <a:r>
              <a:rPr kumimoji="1" lang="en-US" altLang="ja-JP" sz="1100" dirty="0"/>
              <a:t>V</a:t>
            </a:r>
            <a:r>
              <a:rPr kumimoji="1" lang="ja-JP" altLang="en-US" sz="1100" dirty="0"/>
              <a:t>のリストの数値の合計を</a:t>
            </a:r>
            <a:r>
              <a:rPr kumimoji="1" lang="en-US" altLang="ja-JP" sz="1100" dirty="0" err="1"/>
              <a:t>goukei</a:t>
            </a:r>
            <a:r>
              <a:rPr kumimoji="1" lang="ja-JP" altLang="en-US" sz="1100" dirty="0"/>
              <a:t>に計算して、表示する。</a:t>
            </a:r>
          </a:p>
        </p:txBody>
      </p:sp>
      <p:graphicFrame>
        <p:nvGraphicFramePr>
          <p:cNvPr id="10" name="表 2">
            <a:extLst>
              <a:ext uri="{FF2B5EF4-FFF2-40B4-BE49-F238E27FC236}">
                <a16:creationId xmlns:a16="http://schemas.microsoft.com/office/drawing/2014/main" id="{F8E768FD-A518-1761-04BE-E49B5A1F9948}"/>
              </a:ext>
            </a:extLst>
          </p:cNvPr>
          <p:cNvGraphicFramePr>
            <a:graphicFrameLocks noGrp="1"/>
          </p:cNvGraphicFramePr>
          <p:nvPr>
            <p:extLst>
              <p:ext uri="{D42A27DB-BD31-4B8C-83A1-F6EECF244321}">
                <p14:modId xmlns:p14="http://schemas.microsoft.com/office/powerpoint/2010/main" val="4208292882"/>
              </p:ext>
            </p:extLst>
          </p:nvPr>
        </p:nvGraphicFramePr>
        <p:xfrm>
          <a:off x="4382787" y="3328923"/>
          <a:ext cx="1587191" cy="269240"/>
        </p:xfrm>
        <a:graphic>
          <a:graphicData uri="http://schemas.openxmlformats.org/drawingml/2006/table">
            <a:tbl>
              <a:tblPr firstRow="1" bandRow="1">
                <a:tableStyleId>{5C22544A-7EE6-4342-B048-85BDC9FD1C3A}</a:tableStyleId>
              </a:tblPr>
              <a:tblGrid>
                <a:gridCol w="991932">
                  <a:extLst>
                    <a:ext uri="{9D8B030D-6E8A-4147-A177-3AD203B41FA5}">
                      <a16:colId xmlns:a16="http://schemas.microsoft.com/office/drawing/2014/main" val="341631752"/>
                    </a:ext>
                  </a:extLst>
                </a:gridCol>
                <a:gridCol w="595259">
                  <a:extLst>
                    <a:ext uri="{9D8B030D-6E8A-4147-A177-3AD203B41FA5}">
                      <a16:colId xmlns:a16="http://schemas.microsoft.com/office/drawing/2014/main" val="2545768785"/>
                    </a:ext>
                  </a:extLst>
                </a:gridCol>
              </a:tblGrid>
              <a:tr h="173221">
                <a:tc>
                  <a:txBody>
                    <a:bodyPr/>
                    <a:lstStyle/>
                    <a:p>
                      <a:pPr algn="ctr">
                        <a:lnSpc>
                          <a:spcPts val="1400"/>
                        </a:lnSpc>
                      </a:pPr>
                      <a:r>
                        <a:rPr kumimoji="1" lang="en-US" altLang="ja-JP" sz="1200" b="0" dirty="0" err="1">
                          <a:solidFill>
                            <a:schemeClr val="tx1"/>
                          </a:solidFill>
                          <a:latin typeface="+mn-lt"/>
                        </a:rPr>
                        <a:t>goukei</a:t>
                      </a:r>
                      <a:endParaRPr kumimoji="1" lang="ja-JP" altLang="en-US" sz="12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lnSpc>
                          <a:spcPts val="1400"/>
                        </a:lnSpc>
                      </a:pP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7469282"/>
                  </a:ext>
                </a:extLst>
              </a:tr>
            </a:tbl>
          </a:graphicData>
        </a:graphic>
      </p:graphicFrame>
      <p:sp>
        <p:nvSpPr>
          <p:cNvPr id="11" name="テキスト ボックス 10">
            <a:extLst>
              <a:ext uri="{FF2B5EF4-FFF2-40B4-BE49-F238E27FC236}">
                <a16:creationId xmlns:a16="http://schemas.microsoft.com/office/drawing/2014/main" id="{7F4ED9D4-29C4-EC53-0E19-841F0B79313A}"/>
              </a:ext>
            </a:extLst>
          </p:cNvPr>
          <p:cNvSpPr txBox="1"/>
          <p:nvPr/>
        </p:nvSpPr>
        <p:spPr>
          <a:xfrm>
            <a:off x="740023" y="5386190"/>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sp>
        <p:nvSpPr>
          <p:cNvPr id="17" name="テキスト ボックス 16">
            <a:extLst>
              <a:ext uri="{FF2B5EF4-FFF2-40B4-BE49-F238E27FC236}">
                <a16:creationId xmlns:a16="http://schemas.microsoft.com/office/drawing/2014/main" id="{CE84796C-6F99-8BF7-3551-3F3E56725CF1}"/>
              </a:ext>
            </a:extLst>
          </p:cNvPr>
          <p:cNvSpPr txBox="1"/>
          <p:nvPr/>
        </p:nvSpPr>
        <p:spPr>
          <a:xfrm>
            <a:off x="902831" y="5755045"/>
            <a:ext cx="1987374" cy="240450"/>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a:latin typeface="メイリオ" panose="020B0604030504040204" pitchFamily="50" charset="-128"/>
                <a:ea typeface="メイリオ" panose="020B0604030504040204" pitchFamily="50" charset="-128"/>
              </a:rPr>
              <a:t>S = (</a:t>
            </a:r>
            <a:r>
              <a:rPr kumimoji="1" lang="ja-JP" altLang="en-US" sz="1100" dirty="0">
                <a:latin typeface="メイリオ" panose="020B0604030504040204" pitchFamily="50" charset="-128"/>
                <a:ea typeface="メイリオ" panose="020B0604030504040204" pitchFamily="50" charset="-128"/>
              </a:rPr>
              <a:t>入力</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文字列</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2E543048-688B-0C8F-81B7-22DD471691EC}"/>
              </a:ext>
            </a:extLst>
          </p:cNvPr>
          <p:cNvSpPr txBox="1"/>
          <p:nvPr/>
        </p:nvSpPr>
        <p:spPr>
          <a:xfrm>
            <a:off x="902831" y="6024759"/>
            <a:ext cx="1987374" cy="522579"/>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a:latin typeface="メイリオ" panose="020B0604030504040204" pitchFamily="50" charset="-128"/>
                <a:ea typeface="メイリオ" panose="020B0604030504040204" pitchFamily="50" charset="-128"/>
              </a:rPr>
              <a:t>TS = “”</a:t>
            </a:r>
          </a:p>
          <a:p>
            <a:pPr algn="ctr">
              <a:lnSpc>
                <a:spcPts val="1100"/>
              </a:lnSpc>
            </a:pPr>
            <a:r>
              <a:rPr lang="en-US" altLang="ja-JP" sz="1100" dirty="0">
                <a:latin typeface="メイリオ" panose="020B0604030504040204" pitchFamily="50" charset="-128"/>
                <a:ea typeface="メイリオ" panose="020B0604030504040204" pitchFamily="50" charset="-128"/>
              </a:rPr>
              <a:t>V = []</a:t>
            </a:r>
          </a:p>
          <a:p>
            <a:pPr algn="ctr">
              <a:lnSpc>
                <a:spcPts val="1100"/>
              </a:lnSpc>
            </a:pPr>
            <a:r>
              <a:rPr kumimoji="1" lang="en-US" altLang="ja-JP" sz="1100" dirty="0" err="1">
                <a:latin typeface="メイリオ" panose="020B0604030504040204" pitchFamily="50" charset="-128"/>
                <a:ea typeface="メイリオ" panose="020B0604030504040204" pitchFamily="50" charset="-128"/>
              </a:rPr>
              <a:t>goukei</a:t>
            </a:r>
            <a:r>
              <a:rPr kumimoji="1" lang="en-US" altLang="ja-JP" sz="1100" dirty="0">
                <a:latin typeface="メイリオ" panose="020B0604030504040204" pitchFamily="50" charset="-128"/>
                <a:ea typeface="メイリオ" panose="020B0604030504040204" pitchFamily="50" charset="-128"/>
              </a:rPr>
              <a:t> = 0</a:t>
            </a:r>
            <a:endParaRPr kumimoji="1" lang="ja-JP" altLang="en-US" sz="1100"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B9C7707D-6857-58D0-1851-641F347F7EEC}"/>
              </a:ext>
            </a:extLst>
          </p:cNvPr>
          <p:cNvSpPr txBox="1"/>
          <p:nvPr/>
        </p:nvSpPr>
        <p:spPr>
          <a:xfrm>
            <a:off x="910111" y="8410396"/>
            <a:ext cx="1987374" cy="253916"/>
          </a:xfrm>
          <a:prstGeom prst="rect">
            <a:avLst/>
          </a:prstGeom>
          <a:noFill/>
          <a:ln w="12700">
            <a:solidFill>
              <a:schemeClr val="tx1"/>
            </a:solidFill>
          </a:ln>
        </p:spPr>
        <p:txBody>
          <a:bodyPr wrap="square" rtlCol="0">
            <a:spAutoFit/>
          </a:bodyPr>
          <a:lstStyle/>
          <a:p>
            <a:pPr algn="ctr">
              <a:lnSpc>
                <a:spcPts val="1100"/>
              </a:lnSpc>
            </a:pPr>
            <a:r>
              <a:rPr lang="ja-JP" altLang="en-US" sz="1200" dirty="0">
                <a:latin typeface="メイリオ" panose="020B0604030504040204" pitchFamily="50" charset="-128"/>
                <a:ea typeface="メイリオ" panose="020B0604030504040204" pitchFamily="50" charset="-128"/>
              </a:rPr>
              <a:t>表示する</a:t>
            </a:r>
            <a:r>
              <a:rPr lang="en-US" altLang="ja-JP" sz="1200" dirty="0">
                <a:latin typeface="メイリオ" panose="020B0604030504040204" pitchFamily="50" charset="-128"/>
                <a:ea typeface="メイリオ" panose="020B0604030504040204" pitchFamily="50" charset="-128"/>
              </a:rPr>
              <a:t>(</a:t>
            </a:r>
            <a:r>
              <a:rPr lang="en-US" altLang="ja-JP" sz="1200" dirty="0" err="1">
                <a:latin typeface="メイリオ" panose="020B0604030504040204" pitchFamily="50" charset="-128"/>
                <a:ea typeface="メイリオ" panose="020B0604030504040204" pitchFamily="50" charset="-128"/>
              </a:rPr>
              <a:t>goukei</a:t>
            </a:r>
            <a:r>
              <a:rPr lang="en-US" altLang="ja-JP" sz="1200" dirty="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grpSp>
        <p:nvGrpSpPr>
          <p:cNvPr id="35" name="グループ化 34">
            <a:extLst>
              <a:ext uri="{FF2B5EF4-FFF2-40B4-BE49-F238E27FC236}">
                <a16:creationId xmlns:a16="http://schemas.microsoft.com/office/drawing/2014/main" id="{2F6EB66E-5D05-AF22-5F38-7B5070980CCD}"/>
              </a:ext>
            </a:extLst>
          </p:cNvPr>
          <p:cNvGrpSpPr/>
          <p:nvPr/>
        </p:nvGrpSpPr>
        <p:grpSpPr>
          <a:xfrm>
            <a:off x="4034766" y="6555296"/>
            <a:ext cx="587627" cy="575424"/>
            <a:chOff x="1295400" y="3857730"/>
            <a:chExt cx="990600" cy="1019070"/>
          </a:xfrm>
        </p:grpSpPr>
        <p:sp>
          <p:nvSpPr>
            <p:cNvPr id="36" name="メモ 12">
              <a:extLst>
                <a:ext uri="{FF2B5EF4-FFF2-40B4-BE49-F238E27FC236}">
                  <a16:creationId xmlns:a16="http://schemas.microsoft.com/office/drawing/2014/main" id="{8C21F459-4EE5-BB92-35AC-6B5F3BD4F5F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7" name="テキスト ボックス 36">
              <a:extLst>
                <a:ext uri="{FF2B5EF4-FFF2-40B4-BE49-F238E27FC236}">
                  <a16:creationId xmlns:a16="http://schemas.microsoft.com/office/drawing/2014/main" id="{A0CBEC39-43B4-2C92-33D5-706E5B299480}"/>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8" name="グループ化 37">
            <a:extLst>
              <a:ext uri="{FF2B5EF4-FFF2-40B4-BE49-F238E27FC236}">
                <a16:creationId xmlns:a16="http://schemas.microsoft.com/office/drawing/2014/main" id="{4E64AFC3-584E-D713-7E18-372262DC1436}"/>
              </a:ext>
            </a:extLst>
          </p:cNvPr>
          <p:cNvGrpSpPr/>
          <p:nvPr/>
        </p:nvGrpSpPr>
        <p:grpSpPr>
          <a:xfrm>
            <a:off x="5136740" y="6555296"/>
            <a:ext cx="587627" cy="575424"/>
            <a:chOff x="1295400" y="3857730"/>
            <a:chExt cx="990600" cy="1019070"/>
          </a:xfrm>
        </p:grpSpPr>
        <p:sp>
          <p:nvSpPr>
            <p:cNvPr id="39" name="メモ 12">
              <a:extLst>
                <a:ext uri="{FF2B5EF4-FFF2-40B4-BE49-F238E27FC236}">
                  <a16:creationId xmlns:a16="http://schemas.microsoft.com/office/drawing/2014/main" id="{4FD83311-F7B4-5A57-E751-2C638AA9AC7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0" name="テキスト ボックス 39">
              <a:extLst>
                <a:ext uri="{FF2B5EF4-FFF2-40B4-BE49-F238E27FC236}">
                  <a16:creationId xmlns:a16="http://schemas.microsoft.com/office/drawing/2014/main" id="{B54E9EBD-55C6-3B5F-E8E1-AEEF11979CD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09</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41" name="グループ化 40">
            <a:extLst>
              <a:ext uri="{FF2B5EF4-FFF2-40B4-BE49-F238E27FC236}">
                <a16:creationId xmlns:a16="http://schemas.microsoft.com/office/drawing/2014/main" id="{C7184499-16A2-05E0-B163-DE80F1365DA1}"/>
              </a:ext>
            </a:extLst>
          </p:cNvPr>
          <p:cNvGrpSpPr/>
          <p:nvPr/>
        </p:nvGrpSpPr>
        <p:grpSpPr>
          <a:xfrm>
            <a:off x="4587081" y="6555296"/>
            <a:ext cx="587627" cy="575424"/>
            <a:chOff x="1295400" y="3857730"/>
            <a:chExt cx="990600" cy="1019070"/>
          </a:xfrm>
        </p:grpSpPr>
        <p:sp>
          <p:nvSpPr>
            <p:cNvPr id="42" name="メモ 12">
              <a:extLst>
                <a:ext uri="{FF2B5EF4-FFF2-40B4-BE49-F238E27FC236}">
                  <a16:creationId xmlns:a16="http://schemas.microsoft.com/office/drawing/2014/main" id="{C9F5ABDE-E565-79C7-8BF9-CFFAA76BAB83}"/>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3" name="テキスト ボックス 42">
              <a:extLst>
                <a:ext uri="{FF2B5EF4-FFF2-40B4-BE49-F238E27FC236}">
                  <a16:creationId xmlns:a16="http://schemas.microsoft.com/office/drawing/2014/main" id="{A2DFDA85-5C57-D02A-9C91-67BBA8159260}"/>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08</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44" name="グループ化 43">
            <a:extLst>
              <a:ext uri="{FF2B5EF4-FFF2-40B4-BE49-F238E27FC236}">
                <a16:creationId xmlns:a16="http://schemas.microsoft.com/office/drawing/2014/main" id="{480BBAF5-7455-91CE-BB0C-592D8D53DA6E}"/>
              </a:ext>
            </a:extLst>
          </p:cNvPr>
          <p:cNvGrpSpPr/>
          <p:nvPr/>
        </p:nvGrpSpPr>
        <p:grpSpPr>
          <a:xfrm>
            <a:off x="4587081" y="7246027"/>
            <a:ext cx="587627" cy="575424"/>
            <a:chOff x="1295400" y="3857730"/>
            <a:chExt cx="990600" cy="1019070"/>
          </a:xfrm>
        </p:grpSpPr>
        <p:sp>
          <p:nvSpPr>
            <p:cNvPr id="45" name="メモ 12">
              <a:extLst>
                <a:ext uri="{FF2B5EF4-FFF2-40B4-BE49-F238E27FC236}">
                  <a16:creationId xmlns:a16="http://schemas.microsoft.com/office/drawing/2014/main" id="{BE9B0EC9-008C-83DA-8579-F0CAE0CB0B9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6" name="テキスト ボックス 45">
              <a:extLst>
                <a:ext uri="{FF2B5EF4-FFF2-40B4-BE49-F238E27FC236}">
                  <a16:creationId xmlns:a16="http://schemas.microsoft.com/office/drawing/2014/main" id="{FB642886-1777-8434-8094-7247D1343885}"/>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13</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13</a:t>
            </a:fld>
            <a:endParaRPr kumimoji="1" lang="ja-JP" altLang="en-US"/>
          </a:p>
        </p:txBody>
      </p:sp>
      <p:graphicFrame>
        <p:nvGraphicFramePr>
          <p:cNvPr id="16" name="表 2">
            <a:extLst>
              <a:ext uri="{FF2B5EF4-FFF2-40B4-BE49-F238E27FC236}">
                <a16:creationId xmlns:a16="http://schemas.microsoft.com/office/drawing/2014/main" id="{6E9E6E93-676D-8D7F-B109-4E91EA3C4281}"/>
              </a:ext>
            </a:extLst>
          </p:cNvPr>
          <p:cNvGraphicFramePr>
            <a:graphicFrameLocks noGrp="1"/>
          </p:cNvGraphicFramePr>
          <p:nvPr>
            <p:extLst>
              <p:ext uri="{D42A27DB-BD31-4B8C-83A1-F6EECF244321}">
                <p14:modId xmlns:p14="http://schemas.microsoft.com/office/powerpoint/2010/main" val="377532459"/>
              </p:ext>
            </p:extLst>
          </p:nvPr>
        </p:nvGraphicFramePr>
        <p:xfrm>
          <a:off x="2491592" y="3284295"/>
          <a:ext cx="1723984" cy="547796"/>
        </p:xfrm>
        <a:graphic>
          <a:graphicData uri="http://schemas.openxmlformats.org/drawingml/2006/table">
            <a:tbl>
              <a:tblPr firstRow="1" bandRow="1">
                <a:tableStyleId>{5C22544A-7EE6-4342-B048-85BDC9FD1C3A}</a:tableStyleId>
              </a:tblPr>
              <a:tblGrid>
                <a:gridCol w="442978">
                  <a:extLst>
                    <a:ext uri="{9D8B030D-6E8A-4147-A177-3AD203B41FA5}">
                      <a16:colId xmlns:a16="http://schemas.microsoft.com/office/drawing/2014/main" val="341631752"/>
                    </a:ext>
                  </a:extLst>
                </a:gridCol>
                <a:gridCol w="427002">
                  <a:extLst>
                    <a:ext uri="{9D8B030D-6E8A-4147-A177-3AD203B41FA5}">
                      <a16:colId xmlns:a16="http://schemas.microsoft.com/office/drawing/2014/main" val="1150265936"/>
                    </a:ext>
                  </a:extLst>
                </a:gridCol>
                <a:gridCol w="427002">
                  <a:extLst>
                    <a:ext uri="{9D8B030D-6E8A-4147-A177-3AD203B41FA5}">
                      <a16:colId xmlns:a16="http://schemas.microsoft.com/office/drawing/2014/main" val="2545768785"/>
                    </a:ext>
                  </a:extLst>
                </a:gridCol>
                <a:gridCol w="427002">
                  <a:extLst>
                    <a:ext uri="{9D8B030D-6E8A-4147-A177-3AD203B41FA5}">
                      <a16:colId xmlns:a16="http://schemas.microsoft.com/office/drawing/2014/main" val="3525259388"/>
                    </a:ext>
                  </a:extLst>
                </a:gridCol>
              </a:tblGrid>
              <a:tr h="273476">
                <a:tc rowSpan="2">
                  <a:txBody>
                    <a:bodyPr/>
                    <a:lstStyle/>
                    <a:p>
                      <a:r>
                        <a:rPr kumimoji="1" lang="en-US" altLang="ja-JP" sz="1400" b="0" dirty="0">
                          <a:solidFill>
                            <a:schemeClr val="tx1"/>
                          </a:solidFill>
                          <a:latin typeface="+mn-lt"/>
                        </a:rPr>
                        <a:t> V</a:t>
                      </a:r>
                      <a:endParaRPr kumimoji="1" lang="ja-JP" altLang="en-US" sz="14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10</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7469282"/>
                  </a:ext>
                </a:extLst>
              </a:tr>
              <a:tr h="273476">
                <a:tc vMerge="1">
                  <a:txBody>
                    <a:bodyPr/>
                    <a:lstStyle/>
                    <a:p>
                      <a:endParaRPr kumimoji="1" lang="ja-JP" altLang="en-US" sz="800" dirty="0">
                        <a:latin typeface="+mn-lt"/>
                      </a:endParaRPr>
                    </a:p>
                  </a:txBody>
                  <a:tcPr>
                    <a:lnT w="12700" cap="flat" cmpd="sng" algn="ctr">
                      <a:noFill/>
                      <a:prstDash val="solid"/>
                      <a:round/>
                      <a:headEnd type="none" w="med" len="med"/>
                      <a:tailEnd type="none" w="med" len="med"/>
                    </a:lnT>
                    <a:noFill/>
                  </a:tcPr>
                </a:tc>
                <a:tc>
                  <a:txBody>
                    <a:bodyPr/>
                    <a:lstStyle/>
                    <a:p>
                      <a:pPr marL="0" indent="0" algn="ctr"/>
                      <a:r>
                        <a:rPr kumimoji="1" lang="en-US" altLang="ja-JP" sz="1000" dirty="0">
                          <a:latin typeface="+mn-lt"/>
                        </a:rPr>
                        <a:t>[0]</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[1]</a:t>
                      </a:r>
                      <a:endParaRPr kumimoji="1" lang="ja-JP" altLang="en-US" sz="1000" dirty="0">
                        <a:latin typeface="+mn-lt"/>
                      </a:endParaRPr>
                    </a:p>
                  </a:txBody>
                  <a:tcPr>
                    <a:lnT w="12700" cap="flat" cmpd="sng" algn="ctr">
                      <a:solidFill>
                        <a:schemeClr val="tx1"/>
                      </a:solidFill>
                      <a:prstDash val="sysDash"/>
                      <a:round/>
                      <a:headEnd type="none" w="med" len="med"/>
                      <a:tailEnd type="none" w="med" len="med"/>
                    </a:lnT>
                    <a:noFill/>
                  </a:tcPr>
                </a:tc>
                <a:tc>
                  <a:txBody>
                    <a:bodyPr/>
                    <a:lstStyle/>
                    <a:p>
                      <a:pPr algn="ctr"/>
                      <a:r>
                        <a:rPr kumimoji="1" lang="en-US" altLang="ja-JP" sz="1000" dirty="0">
                          <a:latin typeface="+mn-lt"/>
                        </a:rPr>
                        <a:t>[2]</a:t>
                      </a:r>
                      <a:endParaRPr kumimoji="1" lang="ja-JP" altLang="en-US" sz="1000" dirty="0">
                        <a:latin typeface="+mn-lt"/>
                      </a:endParaRPr>
                    </a:p>
                  </a:txBody>
                  <a:tcPr>
                    <a:lnT w="12700" cap="flat" cmpd="sng" algn="ctr">
                      <a:solidFill>
                        <a:schemeClr val="tx1"/>
                      </a:solidFill>
                      <a:prstDash val="sysDash"/>
                      <a:round/>
                      <a:headEnd type="none" w="med" len="med"/>
                      <a:tailEnd type="none" w="med" len="med"/>
                    </a:lnT>
                    <a:noFill/>
                  </a:tcPr>
                </a:tc>
                <a:extLst>
                  <a:ext uri="{0D108BD9-81ED-4DB2-BD59-A6C34878D82A}">
                    <a16:rowId xmlns:a16="http://schemas.microsoft.com/office/drawing/2014/main" val="1312572793"/>
                  </a:ext>
                </a:extLst>
              </a:tr>
            </a:tbl>
          </a:graphicData>
        </a:graphic>
      </p:graphicFrame>
      <p:cxnSp>
        <p:nvCxnSpPr>
          <p:cNvPr id="49" name="直線矢印コネクタ 48">
            <a:extLst>
              <a:ext uri="{FF2B5EF4-FFF2-40B4-BE49-F238E27FC236}">
                <a16:creationId xmlns:a16="http://schemas.microsoft.com/office/drawing/2014/main" id="{8E9B44EB-B92E-533B-BFA9-FF6DD2782F68}"/>
              </a:ext>
            </a:extLst>
          </p:cNvPr>
          <p:cNvCxnSpPr/>
          <p:nvPr/>
        </p:nvCxnSpPr>
        <p:spPr>
          <a:xfrm>
            <a:off x="1417124" y="3115967"/>
            <a:ext cx="0" cy="2048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F3042133-693C-E676-9F42-39EF81F2D262}"/>
              </a:ext>
            </a:extLst>
          </p:cNvPr>
          <p:cNvCxnSpPr/>
          <p:nvPr/>
        </p:nvCxnSpPr>
        <p:spPr>
          <a:xfrm>
            <a:off x="1760910" y="3124040"/>
            <a:ext cx="0" cy="2048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矢印: 下カーブ 50">
            <a:extLst>
              <a:ext uri="{FF2B5EF4-FFF2-40B4-BE49-F238E27FC236}">
                <a16:creationId xmlns:a16="http://schemas.microsoft.com/office/drawing/2014/main" id="{6B47EBEB-96A7-B57E-6A0D-FE264841BEBC}"/>
              </a:ext>
            </a:extLst>
          </p:cNvPr>
          <p:cNvSpPr/>
          <p:nvPr/>
        </p:nvSpPr>
        <p:spPr>
          <a:xfrm>
            <a:off x="1953038" y="3068415"/>
            <a:ext cx="993680" cy="239295"/>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2" name="矢印: 右 51">
            <a:extLst>
              <a:ext uri="{FF2B5EF4-FFF2-40B4-BE49-F238E27FC236}">
                <a16:creationId xmlns:a16="http://schemas.microsoft.com/office/drawing/2014/main" id="{BC40CC48-4349-1D3C-71E9-D9CEFE32E339}"/>
              </a:ext>
            </a:extLst>
          </p:cNvPr>
          <p:cNvSpPr/>
          <p:nvPr/>
        </p:nvSpPr>
        <p:spPr>
          <a:xfrm>
            <a:off x="4314276" y="3399906"/>
            <a:ext cx="244518" cy="1142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a:extLst>
              <a:ext uri="{FF2B5EF4-FFF2-40B4-BE49-F238E27FC236}">
                <a16:creationId xmlns:a16="http://schemas.microsoft.com/office/drawing/2014/main" id="{EFE32431-F7C6-C0C1-045C-EFA26E6E3DE4}"/>
              </a:ext>
            </a:extLst>
          </p:cNvPr>
          <p:cNvSpPr txBox="1"/>
          <p:nvPr/>
        </p:nvSpPr>
        <p:spPr>
          <a:xfrm>
            <a:off x="902831" y="6645058"/>
            <a:ext cx="1987374" cy="707886"/>
          </a:xfrm>
          <a:prstGeom prst="rect">
            <a:avLst/>
          </a:prstGeom>
          <a:solidFill>
            <a:schemeClr val="bg1"/>
          </a:solidFill>
          <a:ln w="12700">
            <a:solidFill>
              <a:schemeClr val="tx1"/>
            </a:solidFill>
            <a:prstDash val="dash"/>
          </a:ln>
        </p:spPr>
        <p:txBody>
          <a:bodyPr wrap="square" rtlCol="0">
            <a:spAutoFit/>
          </a:bodyPr>
          <a:lstStyle/>
          <a:p>
            <a:pPr>
              <a:lnSpc>
                <a:spcPts val="1200"/>
              </a:lnSpc>
            </a:pPr>
            <a:r>
              <a:rPr kumimoji="1" lang="ja-JP" altLang="en-US" sz="1000" dirty="0">
                <a:latin typeface="メイリオ" panose="020B0604030504040204" pitchFamily="50" charset="-128"/>
                <a:ea typeface="メイリオ" panose="020B0604030504040204" pitchFamily="50" charset="-128"/>
              </a:rPr>
              <a:t>　考え方を参考にして、</a:t>
            </a:r>
            <a:r>
              <a:rPr lang="ja-JP" altLang="en-US" sz="1000" dirty="0">
                <a:latin typeface="メイリオ" panose="020B0604030504040204" pitchFamily="50" charset="-128"/>
                <a:ea typeface="メイリオ" panose="020B0604030504040204" pitchFamily="50" charset="-128"/>
              </a:rPr>
              <a:t>文字列</a:t>
            </a:r>
            <a:r>
              <a:rPr lang="en-US" altLang="ja-JP" sz="1000" dirty="0">
                <a:latin typeface="メイリオ" panose="020B0604030504040204" pitchFamily="50" charset="-128"/>
                <a:ea typeface="メイリオ" panose="020B0604030504040204" pitchFamily="50" charset="-128"/>
              </a:rPr>
              <a:t>S</a:t>
            </a:r>
            <a:r>
              <a:rPr lang="ja-JP" altLang="en-US" sz="1000" dirty="0">
                <a:latin typeface="メイリオ" panose="020B0604030504040204" pitchFamily="50" charset="-128"/>
                <a:ea typeface="メイリオ" panose="020B0604030504040204" pitchFamily="50" charset="-128"/>
              </a:rPr>
              <a:t>の初めから最後まで、リスト</a:t>
            </a:r>
            <a:r>
              <a:rPr lang="en-US" altLang="ja-JP" sz="1000" dirty="0">
                <a:latin typeface="メイリオ" panose="020B0604030504040204" pitchFamily="50" charset="-128"/>
                <a:ea typeface="メイリオ" panose="020B0604030504040204" pitchFamily="50" charset="-128"/>
              </a:rPr>
              <a:t>V</a:t>
            </a:r>
            <a:r>
              <a:rPr lang="ja-JP" altLang="en-US" sz="1000" dirty="0">
                <a:latin typeface="メイリオ" panose="020B0604030504040204" pitchFamily="50" charset="-128"/>
                <a:ea typeface="メイリオ" panose="020B0604030504040204" pitchFamily="50" charset="-128"/>
              </a:rPr>
              <a:t>に数値として追加していく、処理を作成してください。</a:t>
            </a:r>
            <a:endParaRPr kumimoji="1" lang="en-US" altLang="ja-JP" sz="1000" dirty="0">
              <a:latin typeface="メイリオ" panose="020B0604030504040204" pitchFamily="50" charset="-128"/>
              <a:ea typeface="メイリオ" panose="020B0604030504040204" pitchFamily="50" charset="-128"/>
            </a:endParaRPr>
          </a:p>
        </p:txBody>
      </p:sp>
      <p:sp>
        <p:nvSpPr>
          <p:cNvPr id="54" name="テキスト ボックス 53">
            <a:extLst>
              <a:ext uri="{FF2B5EF4-FFF2-40B4-BE49-F238E27FC236}">
                <a16:creationId xmlns:a16="http://schemas.microsoft.com/office/drawing/2014/main" id="{12287A0F-BD35-642A-CD4F-4FDD66E21F22}"/>
              </a:ext>
            </a:extLst>
          </p:cNvPr>
          <p:cNvSpPr txBox="1"/>
          <p:nvPr/>
        </p:nvSpPr>
        <p:spPr>
          <a:xfrm>
            <a:off x="902831" y="7450665"/>
            <a:ext cx="1987374" cy="861774"/>
          </a:xfrm>
          <a:prstGeom prst="rect">
            <a:avLst/>
          </a:prstGeom>
          <a:solidFill>
            <a:schemeClr val="bg1"/>
          </a:solidFill>
          <a:ln w="12700">
            <a:solidFill>
              <a:schemeClr val="tx1"/>
            </a:solidFill>
            <a:prstDash val="dash"/>
          </a:ln>
        </p:spPr>
        <p:txBody>
          <a:bodyPr wrap="square" rtlCol="0">
            <a:spAutoFit/>
          </a:bodyPr>
          <a:lstStyle/>
          <a:p>
            <a:pPr>
              <a:lnSpc>
                <a:spcPts val="1200"/>
              </a:lnSpc>
            </a:pPr>
            <a:r>
              <a:rPr kumimoji="1" lang="ja-JP" altLang="en-US" sz="1000" dirty="0">
                <a:latin typeface="メイリオ" panose="020B0604030504040204" pitchFamily="50" charset="-128"/>
                <a:ea typeface="メイリオ" panose="020B0604030504040204" pitchFamily="50" charset="-128"/>
              </a:rPr>
              <a:t>　考え方を参考にして、</a:t>
            </a:r>
            <a:r>
              <a:rPr lang="ja-JP" altLang="en-US" sz="1000" dirty="0">
                <a:latin typeface="メイリオ" panose="020B0604030504040204" pitchFamily="50" charset="-128"/>
                <a:ea typeface="メイリオ" panose="020B0604030504040204" pitchFamily="50" charset="-128"/>
              </a:rPr>
              <a:t>リスト</a:t>
            </a:r>
            <a:r>
              <a:rPr lang="en-US" altLang="ja-JP" sz="1000" dirty="0">
                <a:latin typeface="メイリオ" panose="020B0604030504040204" pitchFamily="50" charset="-128"/>
                <a:ea typeface="メイリオ" panose="020B0604030504040204" pitchFamily="50" charset="-128"/>
              </a:rPr>
              <a:t>V</a:t>
            </a:r>
            <a:r>
              <a:rPr lang="ja-JP" altLang="en-US" sz="1000" dirty="0">
                <a:latin typeface="メイリオ" panose="020B0604030504040204" pitchFamily="50" charset="-128"/>
                <a:ea typeface="メイリオ" panose="020B0604030504040204" pitchFamily="50" charset="-128"/>
              </a:rPr>
              <a:t>の合計を</a:t>
            </a:r>
            <a:r>
              <a:rPr lang="en-US" altLang="ja-JP" sz="1000" dirty="0" err="1">
                <a:latin typeface="メイリオ" panose="020B0604030504040204" pitchFamily="50" charset="-128"/>
                <a:ea typeface="メイリオ" panose="020B0604030504040204" pitchFamily="50" charset="-128"/>
              </a:rPr>
              <a:t>goukei</a:t>
            </a:r>
            <a:r>
              <a:rPr lang="ja-JP" altLang="en-US" sz="1000" dirty="0">
                <a:latin typeface="メイリオ" panose="020B0604030504040204" pitchFamily="50" charset="-128"/>
                <a:ea typeface="メイリオ" panose="020B0604030504040204" pitchFamily="50" charset="-128"/>
              </a:rPr>
              <a:t>に入れてください。</a:t>
            </a:r>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情報</a:t>
            </a:r>
            <a:r>
              <a:rPr lang="en-US" altLang="ja-JP" sz="1000" dirty="0">
                <a:latin typeface="メイリオ" panose="020B0604030504040204" pitchFamily="50" charset="-128"/>
                <a:ea typeface="メイリオ" panose="020B0604030504040204" pitchFamily="50" charset="-128"/>
              </a:rPr>
              <a:t>I</a:t>
            </a:r>
            <a:r>
              <a:rPr lang="ja-JP" altLang="en-US" sz="1000" dirty="0">
                <a:latin typeface="メイリオ" panose="020B0604030504040204" pitchFamily="50" charset="-128"/>
                <a:ea typeface="メイリオ" panose="020B0604030504040204" pitchFamily="50" charset="-128"/>
              </a:rPr>
              <a:t>用のおしえないアルゴリズムプログラミングでやっています</a:t>
            </a:r>
            <a:r>
              <a:rPr lang="en-US" altLang="ja-JP" sz="1000" dirty="0">
                <a:latin typeface="メイリオ" panose="020B0604030504040204" pitchFamily="50" charset="-128"/>
                <a:ea typeface="メイリオ" panose="020B0604030504040204" pitchFamily="50" charset="-128"/>
              </a:rPr>
              <a:t>)</a:t>
            </a:r>
            <a:endParaRPr kumimoji="1" lang="en-US" altLang="ja-JP" sz="1000" dirty="0">
              <a:latin typeface="メイリオ" panose="020B0604030504040204" pitchFamily="50" charset="-128"/>
              <a:ea typeface="メイリオ" panose="020B0604030504040204" pitchFamily="50" charset="-128"/>
            </a:endParaRPr>
          </a:p>
        </p:txBody>
      </p:sp>
      <p:grpSp>
        <p:nvGrpSpPr>
          <p:cNvPr id="55" name="グループ化 54">
            <a:extLst>
              <a:ext uri="{FF2B5EF4-FFF2-40B4-BE49-F238E27FC236}">
                <a16:creationId xmlns:a16="http://schemas.microsoft.com/office/drawing/2014/main" id="{73AD855B-7A9E-190A-E691-F3988845B584}"/>
              </a:ext>
            </a:extLst>
          </p:cNvPr>
          <p:cNvGrpSpPr/>
          <p:nvPr/>
        </p:nvGrpSpPr>
        <p:grpSpPr>
          <a:xfrm>
            <a:off x="5136740" y="7236866"/>
            <a:ext cx="587627" cy="575424"/>
            <a:chOff x="1295400" y="3857730"/>
            <a:chExt cx="990600" cy="1019070"/>
          </a:xfrm>
        </p:grpSpPr>
        <p:sp>
          <p:nvSpPr>
            <p:cNvPr id="56" name="メモ 12">
              <a:extLst>
                <a:ext uri="{FF2B5EF4-FFF2-40B4-BE49-F238E27FC236}">
                  <a16:creationId xmlns:a16="http://schemas.microsoft.com/office/drawing/2014/main" id="{0A63BA0B-8228-08EC-E41E-1333B624D4F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57" name="テキスト ボックス 56">
              <a:extLst>
                <a:ext uri="{FF2B5EF4-FFF2-40B4-BE49-F238E27FC236}">
                  <a16:creationId xmlns:a16="http://schemas.microsoft.com/office/drawing/2014/main" id="{34B00252-C454-8274-E42C-D0926BEDD036}"/>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14</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58" name="グループ化 57">
            <a:extLst>
              <a:ext uri="{FF2B5EF4-FFF2-40B4-BE49-F238E27FC236}">
                <a16:creationId xmlns:a16="http://schemas.microsoft.com/office/drawing/2014/main" id="{0F94F398-FE9F-2F68-FCA9-A73DDBF0A256}"/>
              </a:ext>
            </a:extLst>
          </p:cNvPr>
          <p:cNvGrpSpPr/>
          <p:nvPr/>
        </p:nvGrpSpPr>
        <p:grpSpPr>
          <a:xfrm>
            <a:off x="4034765" y="7246027"/>
            <a:ext cx="587627" cy="575424"/>
            <a:chOff x="1295400" y="3857730"/>
            <a:chExt cx="990600" cy="1019070"/>
          </a:xfrm>
        </p:grpSpPr>
        <p:sp>
          <p:nvSpPr>
            <p:cNvPr id="59" name="メモ 12">
              <a:extLst>
                <a:ext uri="{FF2B5EF4-FFF2-40B4-BE49-F238E27FC236}">
                  <a16:creationId xmlns:a16="http://schemas.microsoft.com/office/drawing/2014/main" id="{53D25257-19B2-AEC5-1904-B22D8ACA8544}"/>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0" name="テキスト ボックス 59">
              <a:extLst>
                <a:ext uri="{FF2B5EF4-FFF2-40B4-BE49-F238E27FC236}">
                  <a16:creationId xmlns:a16="http://schemas.microsoft.com/office/drawing/2014/main" id="{4143299B-5D69-C1A2-2BA6-C96284B3B067}"/>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04</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61" name="グループ化 60">
            <a:extLst>
              <a:ext uri="{FF2B5EF4-FFF2-40B4-BE49-F238E27FC236}">
                <a16:creationId xmlns:a16="http://schemas.microsoft.com/office/drawing/2014/main" id="{2AAE4FAB-31FC-7A44-9D7B-11C43A8A4960}"/>
              </a:ext>
            </a:extLst>
          </p:cNvPr>
          <p:cNvGrpSpPr/>
          <p:nvPr/>
        </p:nvGrpSpPr>
        <p:grpSpPr>
          <a:xfrm>
            <a:off x="4020115" y="7909067"/>
            <a:ext cx="587627" cy="575424"/>
            <a:chOff x="1295400" y="3857730"/>
            <a:chExt cx="990600" cy="1019070"/>
          </a:xfrm>
        </p:grpSpPr>
        <p:sp>
          <p:nvSpPr>
            <p:cNvPr id="62" name="メモ 12">
              <a:extLst>
                <a:ext uri="{FF2B5EF4-FFF2-40B4-BE49-F238E27FC236}">
                  <a16:creationId xmlns:a16="http://schemas.microsoft.com/office/drawing/2014/main" id="{AD3A168D-993B-33CD-115E-46F7535C2939}"/>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3" name="テキスト ボックス 62">
              <a:extLst>
                <a:ext uri="{FF2B5EF4-FFF2-40B4-BE49-F238E27FC236}">
                  <a16:creationId xmlns:a16="http://schemas.microsoft.com/office/drawing/2014/main" id="{A0764518-C0D2-69AA-3041-8A28DC116FFC}"/>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19</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pic>
        <p:nvPicPr>
          <p:cNvPr id="4" name="Picture 2" descr="by-nc-sa">
            <a:extLst>
              <a:ext uri="{FF2B5EF4-FFF2-40B4-BE49-F238E27FC236}">
                <a16:creationId xmlns:a16="http://schemas.microsoft.com/office/drawing/2014/main" id="{BB4BC51B-FA58-74A6-D77A-75CC0BB91D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01785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テキスト ボックス 68">
            <a:extLst>
              <a:ext uri="{FF2B5EF4-FFF2-40B4-BE49-F238E27FC236}">
                <a16:creationId xmlns:a16="http://schemas.microsoft.com/office/drawing/2014/main" id="{A84319A3-ED5C-429F-E3D1-1CC0CB3C3C6E}"/>
              </a:ext>
            </a:extLst>
          </p:cNvPr>
          <p:cNvSpPr txBox="1"/>
          <p:nvPr/>
        </p:nvSpPr>
        <p:spPr>
          <a:xfrm>
            <a:off x="647699" y="4322214"/>
            <a:ext cx="5591175" cy="769441"/>
          </a:xfrm>
          <a:prstGeom prst="rect">
            <a:avLst/>
          </a:prstGeom>
          <a:noFill/>
          <a:ln>
            <a:noFill/>
          </a:ln>
        </p:spPr>
        <p:txBody>
          <a:bodyPr wrap="square" rtlCol="0">
            <a:spAutoFit/>
          </a:bodyPr>
          <a:lstStyle/>
          <a:p>
            <a:r>
              <a:rPr lang="ja-JP" altLang="en-US" sz="1100" dirty="0"/>
              <a:t>① 入力した</a:t>
            </a:r>
            <a:r>
              <a:rPr lang="en-US" altLang="ja-JP" sz="1100" dirty="0"/>
              <a:t>10</a:t>
            </a:r>
            <a:r>
              <a:rPr lang="ja-JP" altLang="en-US" sz="1100" dirty="0"/>
              <a:t>進数の</a:t>
            </a:r>
            <a:r>
              <a:rPr lang="en-US" altLang="ja-JP" sz="1100" dirty="0"/>
              <a:t>d</a:t>
            </a:r>
            <a:r>
              <a:rPr lang="ja-JP" altLang="en-US" sz="1100" dirty="0"/>
              <a:t>の商</a:t>
            </a:r>
            <a:r>
              <a:rPr lang="en-US" altLang="ja-JP" sz="1100" dirty="0"/>
              <a:t>(//</a:t>
            </a:r>
            <a:r>
              <a:rPr lang="ja-JP" altLang="en-US" sz="1100" dirty="0"/>
              <a:t>使用</a:t>
            </a:r>
            <a:r>
              <a:rPr lang="en-US" altLang="ja-JP" sz="1100" dirty="0"/>
              <a:t>)</a:t>
            </a:r>
            <a:r>
              <a:rPr lang="ja-JP" altLang="en-US" sz="1100" dirty="0"/>
              <a:t>と余り</a:t>
            </a:r>
            <a:r>
              <a:rPr lang="en-US" altLang="ja-JP" sz="1100" dirty="0"/>
              <a:t>(%</a:t>
            </a:r>
            <a:r>
              <a:rPr lang="ja-JP" altLang="en-US" sz="1100" dirty="0"/>
              <a:t>を使用</a:t>
            </a:r>
            <a:r>
              <a:rPr lang="en-US" altLang="ja-JP" sz="1100" dirty="0"/>
              <a:t>)</a:t>
            </a:r>
            <a:r>
              <a:rPr lang="ja-JP" altLang="en-US" sz="1100" dirty="0"/>
              <a:t>を求め、商は次の計算用に</a:t>
            </a:r>
            <a:r>
              <a:rPr lang="en-US" altLang="ja-JP" sz="1100" dirty="0"/>
              <a:t>d</a:t>
            </a:r>
            <a:r>
              <a:rPr lang="ja-JP" altLang="en-US" sz="1100" dirty="0"/>
              <a:t>に戻し、余りはリスト</a:t>
            </a:r>
            <a:r>
              <a:rPr lang="en-US" altLang="ja-JP" sz="1100" dirty="0"/>
              <a:t>V</a:t>
            </a:r>
            <a:r>
              <a:rPr lang="ja-JP" altLang="en-US" sz="1100" dirty="0"/>
              <a:t>に追加する。</a:t>
            </a:r>
          </a:p>
          <a:p>
            <a:r>
              <a:rPr lang="ja-JP" altLang="en-US" sz="1100" dirty="0"/>
              <a:t>②①の処理を商が</a:t>
            </a:r>
            <a:r>
              <a:rPr lang="en-US" altLang="ja-JP" sz="1100" dirty="0"/>
              <a:t>0</a:t>
            </a:r>
            <a:r>
              <a:rPr lang="ja-JP" altLang="en-US" sz="1100" dirty="0"/>
              <a:t>より大きい間繰り返す。</a:t>
            </a:r>
          </a:p>
          <a:p>
            <a:r>
              <a:rPr lang="ja-JP" altLang="en-US" sz="1100" dirty="0"/>
              <a:t>③リスト</a:t>
            </a:r>
            <a:r>
              <a:rPr lang="en-US" altLang="ja-JP" sz="1100" dirty="0"/>
              <a:t>V</a:t>
            </a:r>
            <a:r>
              <a:rPr lang="ja-JP" altLang="en-US" sz="1100" dirty="0"/>
              <a:t>に入っている数値を、後ろから数字に変換して、文字列</a:t>
            </a:r>
            <a:r>
              <a:rPr lang="en-US" altLang="ja-JP" sz="1100" dirty="0"/>
              <a:t>O</a:t>
            </a:r>
            <a:r>
              <a:rPr lang="ja-JP" altLang="en-US" sz="1100" dirty="0"/>
              <a:t>に追加していく。</a:t>
            </a:r>
            <a:r>
              <a:rPr kumimoji="1" lang="ja-JP" altLang="en-US" sz="1100" dirty="0"/>
              <a:t>　</a:t>
            </a: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676007" y="1713039"/>
            <a:ext cx="5365502" cy="1446550"/>
          </a:xfrm>
          <a:prstGeom prst="rect">
            <a:avLst/>
          </a:prstGeom>
          <a:noFill/>
          <a:ln>
            <a:noFill/>
          </a:ln>
        </p:spPr>
        <p:txBody>
          <a:bodyPr wrap="square" rtlCol="0">
            <a:spAutoFit/>
          </a:bodyPr>
          <a:lstStyle/>
          <a:p>
            <a:r>
              <a:rPr kumimoji="1" lang="en-US" altLang="ja-JP" sz="1100" dirty="0"/>
              <a:t>10</a:t>
            </a:r>
            <a:r>
              <a:rPr kumimoji="1" lang="ja-JP" altLang="en-US" sz="1100" dirty="0"/>
              <a:t>進数から</a:t>
            </a:r>
            <a:r>
              <a:rPr kumimoji="1" lang="en-US" altLang="ja-JP" sz="1100" dirty="0"/>
              <a:t>2</a:t>
            </a:r>
            <a:r>
              <a:rPr kumimoji="1" lang="ja-JP" altLang="en-US" sz="1100" dirty="0"/>
              <a:t>進数の変換は、下記のように、</a:t>
            </a:r>
            <a:r>
              <a:rPr kumimoji="1" lang="en-US" altLang="ja-JP" sz="1100" dirty="0"/>
              <a:t>2</a:t>
            </a:r>
            <a:r>
              <a:rPr kumimoji="1" lang="ja-JP" altLang="en-US" sz="1100" dirty="0"/>
              <a:t>で割った商が</a:t>
            </a:r>
            <a:r>
              <a:rPr kumimoji="1" lang="en-US" altLang="ja-JP" sz="1100" dirty="0"/>
              <a:t>0</a:t>
            </a:r>
            <a:r>
              <a:rPr kumimoji="1" lang="ja-JP" altLang="en-US" sz="1100" dirty="0"/>
              <a:t>になるまで繰り返し、各余り、逆に並べると</a:t>
            </a:r>
            <a:r>
              <a:rPr kumimoji="1" lang="en-US" altLang="ja-JP" sz="1100" dirty="0"/>
              <a:t>2</a:t>
            </a:r>
            <a:r>
              <a:rPr kumimoji="1" lang="ja-JP" altLang="en-US" sz="1100" dirty="0"/>
              <a:t>進数となる。</a:t>
            </a:r>
          </a:p>
          <a:p>
            <a:r>
              <a:rPr lang="ja-JP" altLang="en-US" sz="1100" dirty="0"/>
              <a:t>　　</a:t>
            </a:r>
            <a:r>
              <a:rPr lang="en-US" altLang="ja-JP" sz="1100" dirty="0"/>
              <a:t>23 / 2 = 11 </a:t>
            </a:r>
            <a:r>
              <a:rPr lang="ja-JP" altLang="en-US" sz="1100" dirty="0"/>
              <a:t>・・・　</a:t>
            </a:r>
            <a:r>
              <a:rPr lang="en-US" altLang="ja-JP" sz="1100" dirty="0"/>
              <a:t>1</a:t>
            </a:r>
            <a:endParaRPr lang="ja-JP" altLang="en-US" sz="1100" dirty="0"/>
          </a:p>
          <a:p>
            <a:r>
              <a:rPr lang="ja-JP" altLang="en-US" sz="1100" dirty="0"/>
              <a:t>　　</a:t>
            </a:r>
            <a:r>
              <a:rPr lang="en-US" altLang="ja-JP" sz="1100" dirty="0"/>
              <a:t>11 / 2 =   5 </a:t>
            </a:r>
            <a:r>
              <a:rPr lang="ja-JP" altLang="en-US" sz="1100" dirty="0"/>
              <a:t>・・・　</a:t>
            </a:r>
            <a:r>
              <a:rPr lang="en-US" altLang="ja-JP" sz="1100" dirty="0"/>
              <a:t>1</a:t>
            </a:r>
            <a:endParaRPr lang="ja-JP" altLang="en-US" sz="1100" dirty="0"/>
          </a:p>
          <a:p>
            <a:r>
              <a:rPr lang="ja-JP" altLang="en-US" sz="1100" dirty="0"/>
              <a:t>　　</a:t>
            </a:r>
            <a:r>
              <a:rPr lang="en-US" altLang="ja-JP" sz="1100" dirty="0"/>
              <a:t>  5 / 2 =   2 </a:t>
            </a:r>
            <a:r>
              <a:rPr lang="ja-JP" altLang="en-US" sz="1100" dirty="0"/>
              <a:t>・・・　</a:t>
            </a:r>
            <a:r>
              <a:rPr lang="en-US" altLang="ja-JP" sz="1100" dirty="0"/>
              <a:t>1</a:t>
            </a:r>
            <a:endParaRPr lang="ja-JP" altLang="en-US" sz="1100" dirty="0"/>
          </a:p>
          <a:p>
            <a:r>
              <a:rPr lang="ja-JP" altLang="en-US" sz="1100" dirty="0"/>
              <a:t>　　</a:t>
            </a:r>
            <a:r>
              <a:rPr lang="en-US" altLang="ja-JP" sz="1100" dirty="0"/>
              <a:t>  2 / 2 =   1 </a:t>
            </a:r>
            <a:r>
              <a:rPr lang="ja-JP" altLang="en-US" sz="1100" dirty="0"/>
              <a:t>・・・　</a:t>
            </a:r>
            <a:r>
              <a:rPr lang="en-US" altLang="ja-JP" sz="1100" dirty="0"/>
              <a:t>0</a:t>
            </a:r>
            <a:endParaRPr lang="ja-JP" altLang="en-US" sz="1100" dirty="0"/>
          </a:p>
          <a:p>
            <a:r>
              <a:rPr lang="ja-JP" altLang="en-US" sz="1100" dirty="0"/>
              <a:t>　　</a:t>
            </a:r>
            <a:r>
              <a:rPr lang="en-US" altLang="ja-JP" sz="1100" dirty="0"/>
              <a:t>  1 / 2 =   0 </a:t>
            </a:r>
            <a:r>
              <a:rPr lang="ja-JP" altLang="en-US" sz="1100" dirty="0"/>
              <a:t>・・・　</a:t>
            </a:r>
            <a:r>
              <a:rPr lang="en-US" altLang="ja-JP" sz="1100" dirty="0"/>
              <a:t>1</a:t>
            </a:r>
            <a:endParaRPr lang="ja-JP" altLang="en-US" sz="1100" dirty="0"/>
          </a:p>
          <a:p>
            <a:r>
              <a:rPr kumimoji="1" lang="ja-JP" altLang="en-US" sz="1100" dirty="0"/>
              <a:t>　</a:t>
            </a:r>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301751" cy="307777"/>
          </a:xfrm>
          <a:prstGeom prst="rect">
            <a:avLst/>
          </a:prstGeom>
          <a:noFill/>
        </p:spPr>
        <p:txBody>
          <a:bodyPr wrap="square" rtlCol="0">
            <a:spAutoFit/>
          </a:bodyPr>
          <a:lstStyle/>
          <a:p>
            <a:r>
              <a:rPr kumimoji="1" lang="en-US" altLang="ja-JP" sz="1400" dirty="0"/>
              <a:t>10</a:t>
            </a:r>
            <a:r>
              <a:rPr kumimoji="1" lang="ja-JP" altLang="en-US" sz="1400" dirty="0"/>
              <a:t>進数</a:t>
            </a:r>
            <a:r>
              <a:rPr lang="ja-JP" altLang="en-US" sz="1400" dirty="0"/>
              <a:t>→</a:t>
            </a:r>
            <a:r>
              <a:rPr lang="en-US" altLang="ja-JP" sz="1400" dirty="0"/>
              <a:t>2</a:t>
            </a:r>
            <a:r>
              <a:rPr lang="ja-JP" altLang="en-US" sz="1400" dirty="0"/>
              <a:t>進数変換</a:t>
            </a:r>
            <a:r>
              <a:rPr lang="en-US" altLang="ja-JP" sz="1400" dirty="0"/>
              <a:t>(</a:t>
            </a:r>
            <a:r>
              <a:rPr lang="ja-JP" altLang="en-US" sz="1400" dirty="0"/>
              <a:t>繰り返し、数値から数字の変換</a:t>
            </a:r>
            <a:r>
              <a:rPr lang="en-US" altLang="ja-JP" sz="1400" dirty="0"/>
              <a:t>)</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430887"/>
          </a:xfrm>
          <a:prstGeom prst="rect">
            <a:avLst/>
          </a:prstGeom>
          <a:noFill/>
          <a:ln>
            <a:noFill/>
          </a:ln>
        </p:spPr>
        <p:txBody>
          <a:bodyPr wrap="square" rtlCol="0">
            <a:spAutoFit/>
          </a:bodyPr>
          <a:lstStyle/>
          <a:p>
            <a:r>
              <a:rPr kumimoji="1" lang="ja-JP" altLang="en-US" sz="1100" dirty="0"/>
              <a:t>　</a:t>
            </a:r>
            <a:r>
              <a:rPr kumimoji="1" lang="en-US" altLang="ja-JP" sz="1100" b="1" dirty="0"/>
              <a:t>10</a:t>
            </a:r>
            <a:r>
              <a:rPr kumimoji="1" lang="ja-JP" altLang="en-US" sz="1100" b="1" dirty="0"/>
              <a:t>進数の数値として入力し、</a:t>
            </a:r>
            <a:r>
              <a:rPr kumimoji="1" lang="en-US" altLang="ja-JP" sz="1100" b="1" dirty="0"/>
              <a:t>2</a:t>
            </a:r>
            <a:r>
              <a:rPr kumimoji="1" lang="ja-JP" altLang="en-US" sz="1100" b="1" dirty="0"/>
              <a:t>進数に変換して数字</a:t>
            </a:r>
            <a:r>
              <a:rPr kumimoji="1" lang="en-US" altLang="ja-JP" sz="1100" b="1" dirty="0"/>
              <a:t>(</a:t>
            </a:r>
            <a:r>
              <a:rPr kumimoji="1" lang="ja-JP" altLang="en-US" sz="1100" b="1" dirty="0"/>
              <a:t>文字列</a:t>
            </a:r>
            <a:r>
              <a:rPr kumimoji="1" lang="en-US" altLang="ja-JP" sz="1100" b="1" dirty="0"/>
              <a:t>)</a:t>
            </a:r>
            <a:r>
              <a:rPr kumimoji="1" lang="ja-JP" altLang="en-US" sz="1100" b="1" dirty="0"/>
              <a:t>として表示するプログラムを作成する。</a:t>
            </a:r>
            <a:endParaRPr kumimoji="1" lang="ja-JP" altLang="en-US" sz="1050" b="1" dirty="0"/>
          </a:p>
        </p:txBody>
      </p:sp>
      <p:graphicFrame>
        <p:nvGraphicFramePr>
          <p:cNvPr id="2" name="表 2">
            <a:extLst>
              <a:ext uri="{FF2B5EF4-FFF2-40B4-BE49-F238E27FC236}">
                <a16:creationId xmlns:a16="http://schemas.microsoft.com/office/drawing/2014/main" id="{7B4B7A70-6632-CA15-E3D2-2CF855DA4094}"/>
              </a:ext>
            </a:extLst>
          </p:cNvPr>
          <p:cNvGraphicFramePr>
            <a:graphicFrameLocks noGrp="1"/>
          </p:cNvGraphicFramePr>
          <p:nvPr>
            <p:extLst>
              <p:ext uri="{D42A27DB-BD31-4B8C-83A1-F6EECF244321}">
                <p14:modId xmlns:p14="http://schemas.microsoft.com/office/powerpoint/2010/main" val="4245975261"/>
              </p:ext>
            </p:extLst>
          </p:nvPr>
        </p:nvGraphicFramePr>
        <p:xfrm>
          <a:off x="3185695" y="2843579"/>
          <a:ext cx="2135010" cy="235585"/>
        </p:xfrm>
        <a:graphic>
          <a:graphicData uri="http://schemas.openxmlformats.org/drawingml/2006/table">
            <a:tbl>
              <a:tblPr firstRow="1" bandRow="1">
                <a:tableStyleId>{5C22544A-7EE6-4342-B048-85BDC9FD1C3A}</a:tableStyleId>
              </a:tblPr>
              <a:tblGrid>
                <a:gridCol w="427002">
                  <a:extLst>
                    <a:ext uri="{9D8B030D-6E8A-4147-A177-3AD203B41FA5}">
                      <a16:colId xmlns:a16="http://schemas.microsoft.com/office/drawing/2014/main" val="1150265936"/>
                    </a:ext>
                  </a:extLst>
                </a:gridCol>
                <a:gridCol w="427002">
                  <a:extLst>
                    <a:ext uri="{9D8B030D-6E8A-4147-A177-3AD203B41FA5}">
                      <a16:colId xmlns:a16="http://schemas.microsoft.com/office/drawing/2014/main" val="2545768785"/>
                    </a:ext>
                  </a:extLst>
                </a:gridCol>
                <a:gridCol w="427002">
                  <a:extLst>
                    <a:ext uri="{9D8B030D-6E8A-4147-A177-3AD203B41FA5}">
                      <a16:colId xmlns:a16="http://schemas.microsoft.com/office/drawing/2014/main" val="3525259388"/>
                    </a:ext>
                  </a:extLst>
                </a:gridCol>
                <a:gridCol w="427002">
                  <a:extLst>
                    <a:ext uri="{9D8B030D-6E8A-4147-A177-3AD203B41FA5}">
                      <a16:colId xmlns:a16="http://schemas.microsoft.com/office/drawing/2014/main" val="482099647"/>
                    </a:ext>
                  </a:extLst>
                </a:gridCol>
                <a:gridCol w="427002">
                  <a:extLst>
                    <a:ext uri="{9D8B030D-6E8A-4147-A177-3AD203B41FA5}">
                      <a16:colId xmlns:a16="http://schemas.microsoft.com/office/drawing/2014/main" val="1016389130"/>
                    </a:ext>
                  </a:extLst>
                </a:gridCol>
              </a:tblGrid>
              <a:tr h="154018">
                <a:tc>
                  <a:txBody>
                    <a:bodyPr/>
                    <a:lstStyle/>
                    <a:p>
                      <a:pPr algn="ctr">
                        <a:lnSpc>
                          <a:spcPts val="1100"/>
                        </a:lnSpc>
                      </a:pPr>
                      <a:r>
                        <a:rPr kumimoji="1" lang="en-US" altLang="ja-JP" sz="1100" b="0" dirty="0">
                          <a:solidFill>
                            <a:schemeClr val="tx1"/>
                          </a:solidFill>
                          <a:latin typeface="+mn-lt"/>
                        </a:rPr>
                        <a:t>1</a:t>
                      </a:r>
                      <a:endParaRPr kumimoji="1" lang="ja-JP" altLang="en-US" sz="1100" b="0" dirty="0">
                        <a:solidFill>
                          <a:schemeClr val="tx1"/>
                        </a:solidFill>
                        <a:latin typeface="+mn-lt"/>
                      </a:endParaRPr>
                    </a:p>
                  </a:txBody>
                  <a:tcPr>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r>
                        <a:rPr kumimoji="1" lang="en-US" altLang="ja-JP" sz="1100" b="0" dirty="0">
                          <a:solidFill>
                            <a:schemeClr val="tx1"/>
                          </a:solidFill>
                          <a:latin typeface="+mn-lt"/>
                        </a:rPr>
                        <a:t>0</a:t>
                      </a:r>
                    </a:p>
                  </a:txBody>
                  <a:tcPr>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r>
                        <a:rPr kumimoji="1" lang="en-US" altLang="ja-JP" sz="1100" b="0" dirty="0">
                          <a:solidFill>
                            <a:schemeClr val="tx1"/>
                          </a:solidFill>
                          <a:latin typeface="+mn-lt"/>
                        </a:rPr>
                        <a:t>1</a:t>
                      </a:r>
                      <a:endParaRPr kumimoji="1" lang="ja-JP" altLang="en-US" sz="1100" b="0" dirty="0">
                        <a:solidFill>
                          <a:schemeClr val="tx1"/>
                        </a:solidFill>
                        <a:latin typeface="+mn-lt"/>
                      </a:endParaRPr>
                    </a:p>
                  </a:txBody>
                  <a:tcPr>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r>
                        <a:rPr kumimoji="1" lang="en-US" altLang="ja-JP" sz="1100" b="0" dirty="0">
                          <a:solidFill>
                            <a:schemeClr val="tx1"/>
                          </a:solidFill>
                          <a:latin typeface="+mn-lt"/>
                        </a:rPr>
                        <a:t>1</a:t>
                      </a:r>
                      <a:endParaRPr kumimoji="1" lang="ja-JP" altLang="en-US" sz="1100" b="0" dirty="0">
                        <a:solidFill>
                          <a:schemeClr val="tx1"/>
                        </a:solidFill>
                        <a:latin typeface="+mn-lt"/>
                      </a:endParaRPr>
                    </a:p>
                  </a:txBody>
                  <a:tcPr>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r>
                        <a:rPr kumimoji="1" lang="en-US" altLang="ja-JP" sz="1100" b="0" dirty="0">
                          <a:solidFill>
                            <a:schemeClr val="tx1"/>
                          </a:solidFill>
                          <a:latin typeface="+mn-lt"/>
                        </a:rPr>
                        <a:t>1</a:t>
                      </a:r>
                      <a:endParaRPr kumimoji="1" lang="ja-JP" altLang="en-US" sz="1100" b="0" dirty="0">
                        <a:solidFill>
                          <a:schemeClr val="tx1"/>
                        </a:solidFill>
                        <a:latin typeface="+mn-lt"/>
                      </a:endParaRPr>
                    </a:p>
                  </a:txBody>
                  <a:tcPr>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7469282"/>
                  </a:ext>
                </a:extLst>
              </a:tr>
            </a:tbl>
          </a:graphicData>
        </a:graphic>
      </p:graphicFrame>
      <p:sp>
        <p:nvSpPr>
          <p:cNvPr id="3" name="テキスト ボックス 2">
            <a:extLst>
              <a:ext uri="{FF2B5EF4-FFF2-40B4-BE49-F238E27FC236}">
                <a16:creationId xmlns:a16="http://schemas.microsoft.com/office/drawing/2014/main" id="{0145D241-30A4-4942-2E09-173F8CFA8A08}"/>
              </a:ext>
            </a:extLst>
          </p:cNvPr>
          <p:cNvSpPr txBox="1"/>
          <p:nvPr/>
        </p:nvSpPr>
        <p:spPr>
          <a:xfrm>
            <a:off x="654557" y="1347842"/>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graphicFrame>
        <p:nvGraphicFramePr>
          <p:cNvPr id="10" name="表 2">
            <a:extLst>
              <a:ext uri="{FF2B5EF4-FFF2-40B4-BE49-F238E27FC236}">
                <a16:creationId xmlns:a16="http://schemas.microsoft.com/office/drawing/2014/main" id="{F8E768FD-A518-1761-04BE-E49B5A1F9948}"/>
              </a:ext>
            </a:extLst>
          </p:cNvPr>
          <p:cNvGraphicFramePr>
            <a:graphicFrameLocks noGrp="1"/>
          </p:cNvGraphicFramePr>
          <p:nvPr>
            <p:extLst>
              <p:ext uri="{D42A27DB-BD31-4B8C-83A1-F6EECF244321}">
                <p14:modId xmlns:p14="http://schemas.microsoft.com/office/powerpoint/2010/main" val="4247431474"/>
              </p:ext>
            </p:extLst>
          </p:nvPr>
        </p:nvGraphicFramePr>
        <p:xfrm>
          <a:off x="495780" y="3259433"/>
          <a:ext cx="1587191" cy="269240"/>
        </p:xfrm>
        <a:graphic>
          <a:graphicData uri="http://schemas.openxmlformats.org/drawingml/2006/table">
            <a:tbl>
              <a:tblPr firstRow="1" bandRow="1">
                <a:tableStyleId>{5C22544A-7EE6-4342-B048-85BDC9FD1C3A}</a:tableStyleId>
              </a:tblPr>
              <a:tblGrid>
                <a:gridCol w="991932">
                  <a:extLst>
                    <a:ext uri="{9D8B030D-6E8A-4147-A177-3AD203B41FA5}">
                      <a16:colId xmlns:a16="http://schemas.microsoft.com/office/drawing/2014/main" val="341631752"/>
                    </a:ext>
                  </a:extLst>
                </a:gridCol>
                <a:gridCol w="595259">
                  <a:extLst>
                    <a:ext uri="{9D8B030D-6E8A-4147-A177-3AD203B41FA5}">
                      <a16:colId xmlns:a16="http://schemas.microsoft.com/office/drawing/2014/main" val="2545768785"/>
                    </a:ext>
                  </a:extLst>
                </a:gridCol>
              </a:tblGrid>
              <a:tr h="173221">
                <a:tc>
                  <a:txBody>
                    <a:bodyPr/>
                    <a:lstStyle/>
                    <a:p>
                      <a:pPr algn="ctr">
                        <a:lnSpc>
                          <a:spcPts val="1400"/>
                        </a:lnSpc>
                      </a:pPr>
                      <a:r>
                        <a:rPr kumimoji="1" lang="en-US" altLang="ja-JP" sz="1200" b="0" dirty="0">
                          <a:solidFill>
                            <a:schemeClr val="tx1"/>
                          </a:solidFill>
                          <a:latin typeface="+mn-lt"/>
                        </a:rPr>
                        <a:t>d</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lnSpc>
                          <a:spcPts val="1400"/>
                        </a:lnSpc>
                      </a:pPr>
                      <a:r>
                        <a:rPr kumimoji="1" lang="en-US" altLang="ja-JP" sz="1200" b="0" dirty="0">
                          <a:solidFill>
                            <a:schemeClr val="tx1"/>
                          </a:solidFill>
                          <a:latin typeface="+mn-lt"/>
                        </a:rPr>
                        <a:t>23</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7469282"/>
                  </a:ext>
                </a:extLst>
              </a:tr>
            </a:tbl>
          </a:graphicData>
        </a:graphic>
      </p:graphicFrame>
      <p:sp>
        <p:nvSpPr>
          <p:cNvPr id="11" name="テキスト ボックス 10">
            <a:extLst>
              <a:ext uri="{FF2B5EF4-FFF2-40B4-BE49-F238E27FC236}">
                <a16:creationId xmlns:a16="http://schemas.microsoft.com/office/drawing/2014/main" id="{7F4ED9D4-29C4-EC53-0E19-841F0B79313A}"/>
              </a:ext>
            </a:extLst>
          </p:cNvPr>
          <p:cNvSpPr txBox="1"/>
          <p:nvPr/>
        </p:nvSpPr>
        <p:spPr>
          <a:xfrm>
            <a:off x="676007" y="5205647"/>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sp>
        <p:nvSpPr>
          <p:cNvPr id="17" name="テキスト ボックス 16">
            <a:extLst>
              <a:ext uri="{FF2B5EF4-FFF2-40B4-BE49-F238E27FC236}">
                <a16:creationId xmlns:a16="http://schemas.microsoft.com/office/drawing/2014/main" id="{CE84796C-6F99-8BF7-3551-3F3E56725CF1}"/>
              </a:ext>
            </a:extLst>
          </p:cNvPr>
          <p:cNvSpPr txBox="1"/>
          <p:nvPr/>
        </p:nvSpPr>
        <p:spPr>
          <a:xfrm>
            <a:off x="676007" y="5587431"/>
            <a:ext cx="1987374" cy="240450"/>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a:latin typeface="メイリオ" panose="020B0604030504040204" pitchFamily="50" charset="-128"/>
                <a:ea typeface="メイリオ" panose="020B0604030504040204" pitchFamily="50" charset="-128"/>
              </a:rPr>
              <a:t>d = (</a:t>
            </a:r>
            <a:r>
              <a:rPr kumimoji="1" lang="ja-JP" altLang="en-US" sz="1100" dirty="0">
                <a:latin typeface="メイリオ" panose="020B0604030504040204" pitchFamily="50" charset="-128"/>
                <a:ea typeface="メイリオ" panose="020B0604030504040204" pitchFamily="50" charset="-128"/>
              </a:rPr>
              <a:t>入力</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数値</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2E543048-688B-0C8F-81B7-22DD471691EC}"/>
              </a:ext>
            </a:extLst>
          </p:cNvPr>
          <p:cNvSpPr txBox="1"/>
          <p:nvPr/>
        </p:nvSpPr>
        <p:spPr>
          <a:xfrm>
            <a:off x="676007" y="5887817"/>
            <a:ext cx="1987374" cy="381515"/>
          </a:xfrm>
          <a:prstGeom prst="rect">
            <a:avLst/>
          </a:prstGeom>
          <a:noFill/>
          <a:ln w="12700">
            <a:solidFill>
              <a:schemeClr val="tx1"/>
            </a:solidFill>
          </a:ln>
        </p:spPr>
        <p:txBody>
          <a:bodyPr wrap="square" rtlCol="0">
            <a:spAutoFit/>
          </a:bodyPr>
          <a:lstStyle/>
          <a:p>
            <a:pPr algn="ctr">
              <a:lnSpc>
                <a:spcPts val="1100"/>
              </a:lnSpc>
            </a:pPr>
            <a:r>
              <a:rPr lang="en-US" altLang="ja-JP" sz="1100" dirty="0">
                <a:latin typeface="メイリオ" panose="020B0604030504040204" pitchFamily="50" charset="-128"/>
                <a:ea typeface="メイリオ" panose="020B0604030504040204" pitchFamily="50" charset="-128"/>
              </a:rPr>
              <a:t>V = []</a:t>
            </a:r>
          </a:p>
          <a:p>
            <a:pPr algn="ctr">
              <a:lnSpc>
                <a:spcPts val="1100"/>
              </a:lnSpc>
            </a:pPr>
            <a:r>
              <a:rPr kumimoji="1" lang="en-US" altLang="ja-JP" sz="1100" dirty="0">
                <a:latin typeface="メイリオ" panose="020B0604030504040204" pitchFamily="50" charset="-128"/>
                <a:ea typeface="メイリオ" panose="020B0604030504040204" pitchFamily="50" charset="-128"/>
              </a:rPr>
              <a:t>O = “”</a:t>
            </a:r>
            <a:endParaRPr kumimoji="1" lang="ja-JP" altLang="en-US" sz="1100" dirty="0">
              <a:latin typeface="メイリオ" panose="020B0604030504040204" pitchFamily="50" charset="-128"/>
              <a:ea typeface="メイリオ" panose="020B0604030504040204" pitchFamily="50" charset="-128"/>
            </a:endParaRPr>
          </a:p>
        </p:txBody>
      </p:sp>
      <p:grpSp>
        <p:nvGrpSpPr>
          <p:cNvPr id="35" name="グループ化 34">
            <a:extLst>
              <a:ext uri="{FF2B5EF4-FFF2-40B4-BE49-F238E27FC236}">
                <a16:creationId xmlns:a16="http://schemas.microsoft.com/office/drawing/2014/main" id="{2F6EB66E-5D05-AF22-5F38-7B5070980CCD}"/>
              </a:ext>
            </a:extLst>
          </p:cNvPr>
          <p:cNvGrpSpPr/>
          <p:nvPr/>
        </p:nvGrpSpPr>
        <p:grpSpPr>
          <a:xfrm>
            <a:off x="3824195" y="7251639"/>
            <a:ext cx="587627" cy="575424"/>
            <a:chOff x="1295400" y="3857730"/>
            <a:chExt cx="990600" cy="1019070"/>
          </a:xfrm>
        </p:grpSpPr>
        <p:sp>
          <p:nvSpPr>
            <p:cNvPr id="36" name="メモ 12">
              <a:extLst>
                <a:ext uri="{FF2B5EF4-FFF2-40B4-BE49-F238E27FC236}">
                  <a16:creationId xmlns:a16="http://schemas.microsoft.com/office/drawing/2014/main" id="{8C21F459-4EE5-BB92-35AC-6B5F3BD4F5F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7" name="テキスト ボックス 36">
              <a:extLst>
                <a:ext uri="{FF2B5EF4-FFF2-40B4-BE49-F238E27FC236}">
                  <a16:creationId xmlns:a16="http://schemas.microsoft.com/office/drawing/2014/main" id="{A0CBEC39-43B4-2C92-33D5-706E5B299480}"/>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44" name="グループ化 43">
            <a:extLst>
              <a:ext uri="{FF2B5EF4-FFF2-40B4-BE49-F238E27FC236}">
                <a16:creationId xmlns:a16="http://schemas.microsoft.com/office/drawing/2014/main" id="{480BBAF5-7455-91CE-BB0C-592D8D53DA6E}"/>
              </a:ext>
            </a:extLst>
          </p:cNvPr>
          <p:cNvGrpSpPr/>
          <p:nvPr/>
        </p:nvGrpSpPr>
        <p:grpSpPr>
          <a:xfrm>
            <a:off x="4507038" y="6258422"/>
            <a:ext cx="587627" cy="575424"/>
            <a:chOff x="1295400" y="3857730"/>
            <a:chExt cx="990600" cy="1019070"/>
          </a:xfrm>
        </p:grpSpPr>
        <p:sp>
          <p:nvSpPr>
            <p:cNvPr id="45" name="メモ 12">
              <a:extLst>
                <a:ext uri="{FF2B5EF4-FFF2-40B4-BE49-F238E27FC236}">
                  <a16:creationId xmlns:a16="http://schemas.microsoft.com/office/drawing/2014/main" id="{BE9B0EC9-008C-83DA-8579-F0CAE0CB0B9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6" name="テキスト ボックス 45">
              <a:extLst>
                <a:ext uri="{FF2B5EF4-FFF2-40B4-BE49-F238E27FC236}">
                  <a16:creationId xmlns:a16="http://schemas.microsoft.com/office/drawing/2014/main" id="{FB642886-1777-8434-8094-7247D1343885}"/>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13</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14</a:t>
            </a:fld>
            <a:endParaRPr kumimoji="1" lang="ja-JP" altLang="en-US"/>
          </a:p>
        </p:txBody>
      </p:sp>
      <p:graphicFrame>
        <p:nvGraphicFramePr>
          <p:cNvPr id="16" name="表 2">
            <a:extLst>
              <a:ext uri="{FF2B5EF4-FFF2-40B4-BE49-F238E27FC236}">
                <a16:creationId xmlns:a16="http://schemas.microsoft.com/office/drawing/2014/main" id="{6E9E6E93-676D-8D7F-B109-4E91EA3C4281}"/>
              </a:ext>
            </a:extLst>
          </p:cNvPr>
          <p:cNvGraphicFramePr>
            <a:graphicFrameLocks noGrp="1"/>
          </p:cNvGraphicFramePr>
          <p:nvPr>
            <p:extLst>
              <p:ext uri="{D42A27DB-BD31-4B8C-83A1-F6EECF244321}">
                <p14:modId xmlns:p14="http://schemas.microsoft.com/office/powerpoint/2010/main" val="1045445011"/>
              </p:ext>
            </p:extLst>
          </p:nvPr>
        </p:nvGraphicFramePr>
        <p:xfrm>
          <a:off x="2478135" y="3266640"/>
          <a:ext cx="2651107" cy="547796"/>
        </p:xfrm>
        <a:graphic>
          <a:graphicData uri="http://schemas.openxmlformats.org/drawingml/2006/table">
            <a:tbl>
              <a:tblPr firstRow="1" bandRow="1">
                <a:tableStyleId>{5C22544A-7EE6-4342-B048-85BDC9FD1C3A}</a:tableStyleId>
              </a:tblPr>
              <a:tblGrid>
                <a:gridCol w="455542">
                  <a:extLst>
                    <a:ext uri="{9D8B030D-6E8A-4147-A177-3AD203B41FA5}">
                      <a16:colId xmlns:a16="http://schemas.microsoft.com/office/drawing/2014/main" val="341631752"/>
                    </a:ext>
                  </a:extLst>
                </a:gridCol>
                <a:gridCol w="439113">
                  <a:extLst>
                    <a:ext uri="{9D8B030D-6E8A-4147-A177-3AD203B41FA5}">
                      <a16:colId xmlns:a16="http://schemas.microsoft.com/office/drawing/2014/main" val="1150265936"/>
                    </a:ext>
                  </a:extLst>
                </a:gridCol>
                <a:gridCol w="439113">
                  <a:extLst>
                    <a:ext uri="{9D8B030D-6E8A-4147-A177-3AD203B41FA5}">
                      <a16:colId xmlns:a16="http://schemas.microsoft.com/office/drawing/2014/main" val="2545768785"/>
                    </a:ext>
                  </a:extLst>
                </a:gridCol>
                <a:gridCol w="439113">
                  <a:extLst>
                    <a:ext uri="{9D8B030D-6E8A-4147-A177-3AD203B41FA5}">
                      <a16:colId xmlns:a16="http://schemas.microsoft.com/office/drawing/2014/main" val="3525259388"/>
                    </a:ext>
                  </a:extLst>
                </a:gridCol>
                <a:gridCol w="439113">
                  <a:extLst>
                    <a:ext uri="{9D8B030D-6E8A-4147-A177-3AD203B41FA5}">
                      <a16:colId xmlns:a16="http://schemas.microsoft.com/office/drawing/2014/main" val="671138727"/>
                    </a:ext>
                  </a:extLst>
                </a:gridCol>
                <a:gridCol w="439113">
                  <a:extLst>
                    <a:ext uri="{9D8B030D-6E8A-4147-A177-3AD203B41FA5}">
                      <a16:colId xmlns:a16="http://schemas.microsoft.com/office/drawing/2014/main" val="3883959261"/>
                    </a:ext>
                  </a:extLst>
                </a:gridCol>
              </a:tblGrid>
              <a:tr h="273476">
                <a:tc rowSpan="2">
                  <a:txBody>
                    <a:bodyPr/>
                    <a:lstStyle/>
                    <a:p>
                      <a:r>
                        <a:rPr kumimoji="1" lang="en-US" altLang="ja-JP" sz="1400" b="0" dirty="0">
                          <a:solidFill>
                            <a:schemeClr val="tx1"/>
                          </a:solidFill>
                          <a:latin typeface="+mn-lt"/>
                        </a:rPr>
                        <a:t> V</a:t>
                      </a:r>
                      <a:endParaRPr kumimoji="1" lang="ja-JP" altLang="en-US" sz="14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1</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1</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1</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0</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1</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7469282"/>
                  </a:ext>
                </a:extLst>
              </a:tr>
              <a:tr h="273476">
                <a:tc vMerge="1">
                  <a:txBody>
                    <a:bodyPr/>
                    <a:lstStyle/>
                    <a:p>
                      <a:endParaRPr kumimoji="1" lang="ja-JP" altLang="en-US" sz="800" dirty="0">
                        <a:latin typeface="+mn-lt"/>
                      </a:endParaRPr>
                    </a:p>
                  </a:txBody>
                  <a:tcPr>
                    <a:lnT w="12700" cap="flat" cmpd="sng" algn="ctr">
                      <a:noFill/>
                      <a:prstDash val="solid"/>
                      <a:round/>
                      <a:headEnd type="none" w="med" len="med"/>
                      <a:tailEnd type="none" w="med" len="med"/>
                    </a:lnT>
                    <a:noFill/>
                  </a:tcPr>
                </a:tc>
                <a:tc>
                  <a:txBody>
                    <a:bodyPr/>
                    <a:lstStyle/>
                    <a:p>
                      <a:pPr marL="0" indent="0" algn="ctr"/>
                      <a:r>
                        <a:rPr kumimoji="1" lang="en-US" altLang="ja-JP" sz="1000" dirty="0">
                          <a:latin typeface="+mn-lt"/>
                        </a:rPr>
                        <a:t>[0]</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[1]</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[2]</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marL="0" marR="0" lvl="0" indent="0" algn="ctr" defTabSz="1320759" rtl="0" eaLnBrk="1" fontAlgn="auto" latinLnBrk="0" hangingPunct="1">
                        <a:lnSpc>
                          <a:spcPct val="100000"/>
                        </a:lnSpc>
                        <a:spcBef>
                          <a:spcPts val="0"/>
                        </a:spcBef>
                        <a:spcAft>
                          <a:spcPts val="0"/>
                        </a:spcAft>
                        <a:buClrTx/>
                        <a:buSzTx/>
                        <a:buFontTx/>
                        <a:buNone/>
                        <a:tabLst/>
                        <a:defRPr/>
                      </a:pPr>
                      <a:r>
                        <a:rPr kumimoji="1" lang="en-US" altLang="ja-JP" sz="1000" dirty="0">
                          <a:latin typeface="+mn-lt"/>
                        </a:rPr>
                        <a:t>[3]</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marL="0" marR="0" lvl="0" indent="0" algn="ctr" defTabSz="1320759" rtl="0" eaLnBrk="1" fontAlgn="auto" latinLnBrk="0" hangingPunct="1">
                        <a:lnSpc>
                          <a:spcPct val="100000"/>
                        </a:lnSpc>
                        <a:spcBef>
                          <a:spcPts val="0"/>
                        </a:spcBef>
                        <a:spcAft>
                          <a:spcPts val="0"/>
                        </a:spcAft>
                        <a:buClrTx/>
                        <a:buSzTx/>
                        <a:buFontTx/>
                        <a:buNone/>
                        <a:tabLst/>
                        <a:defRPr/>
                      </a:pPr>
                      <a:r>
                        <a:rPr kumimoji="1" lang="en-US" altLang="ja-JP" sz="1000" dirty="0">
                          <a:latin typeface="+mn-lt"/>
                        </a:rPr>
                        <a:t>[4]</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312572793"/>
                  </a:ext>
                </a:extLst>
              </a:tr>
            </a:tbl>
          </a:graphicData>
        </a:graphic>
      </p:graphicFrame>
      <p:sp>
        <p:nvSpPr>
          <p:cNvPr id="53" name="テキスト ボックス 52">
            <a:extLst>
              <a:ext uri="{FF2B5EF4-FFF2-40B4-BE49-F238E27FC236}">
                <a16:creationId xmlns:a16="http://schemas.microsoft.com/office/drawing/2014/main" id="{EFE32431-F7C6-C0C1-045C-EFA26E6E3DE4}"/>
              </a:ext>
            </a:extLst>
          </p:cNvPr>
          <p:cNvSpPr txBox="1"/>
          <p:nvPr/>
        </p:nvSpPr>
        <p:spPr>
          <a:xfrm>
            <a:off x="688308" y="6342996"/>
            <a:ext cx="1987374" cy="707886"/>
          </a:xfrm>
          <a:prstGeom prst="rect">
            <a:avLst/>
          </a:prstGeom>
          <a:solidFill>
            <a:schemeClr val="bg1"/>
          </a:solidFill>
          <a:ln w="12700">
            <a:solidFill>
              <a:schemeClr val="tx1"/>
            </a:solidFill>
            <a:prstDash val="dash"/>
          </a:ln>
        </p:spPr>
        <p:txBody>
          <a:bodyPr wrap="square" rtlCol="0">
            <a:spAutoFit/>
          </a:bodyPr>
          <a:lstStyle/>
          <a:p>
            <a:pPr>
              <a:lnSpc>
                <a:spcPts val="1200"/>
              </a:lnSpc>
            </a:pPr>
            <a:r>
              <a:rPr kumimoji="1" lang="ja-JP" altLang="en-US" sz="1000" dirty="0">
                <a:latin typeface="メイリオ" panose="020B0604030504040204" pitchFamily="50" charset="-128"/>
                <a:ea typeface="メイリオ" panose="020B0604030504040204" pitchFamily="50" charset="-128"/>
              </a:rPr>
              <a:t>　考え方を参考にして、</a:t>
            </a:r>
            <a:r>
              <a:rPr kumimoji="1" lang="en-US" altLang="ja-JP" sz="1000" dirty="0">
                <a:latin typeface="メイリオ" panose="020B0604030504040204" pitchFamily="50" charset="-128"/>
                <a:ea typeface="メイリオ" panose="020B0604030504040204" pitchFamily="50" charset="-128"/>
              </a:rPr>
              <a:t>d</a:t>
            </a:r>
            <a:r>
              <a:rPr kumimoji="1" lang="ja-JP" altLang="en-US" sz="1000" dirty="0">
                <a:latin typeface="メイリオ" panose="020B0604030504040204" pitchFamily="50" charset="-128"/>
                <a:ea typeface="メイリオ" panose="020B0604030504040204" pitchFamily="50" charset="-128"/>
              </a:rPr>
              <a:t>の値の余りを</a:t>
            </a:r>
            <a:r>
              <a:rPr kumimoji="1" lang="en-US" altLang="ja-JP" sz="1000" dirty="0">
                <a:latin typeface="メイリオ" panose="020B0604030504040204" pitchFamily="50" charset="-128"/>
                <a:ea typeface="メイリオ" panose="020B0604030504040204" pitchFamily="50" charset="-128"/>
              </a:rPr>
              <a:t>d</a:t>
            </a:r>
            <a:r>
              <a:rPr kumimoji="1" lang="ja-JP" altLang="en-US" sz="1000" dirty="0">
                <a:latin typeface="メイリオ" panose="020B0604030504040204" pitchFamily="50" charset="-128"/>
                <a:ea typeface="メイリオ" panose="020B0604030504040204" pitchFamily="50" charset="-128"/>
              </a:rPr>
              <a:t>が</a:t>
            </a:r>
            <a:r>
              <a:rPr kumimoji="1" lang="en-US" altLang="ja-JP" sz="1000" dirty="0">
                <a:latin typeface="メイリオ" panose="020B0604030504040204" pitchFamily="50" charset="-128"/>
                <a:ea typeface="メイリオ" panose="020B0604030504040204" pitchFamily="50" charset="-128"/>
              </a:rPr>
              <a:t>0</a:t>
            </a:r>
            <a:r>
              <a:rPr kumimoji="1" lang="ja-JP" altLang="en-US" sz="1000" dirty="0">
                <a:latin typeface="メイリオ" panose="020B0604030504040204" pitchFamily="50" charset="-128"/>
                <a:ea typeface="メイリオ" panose="020B0604030504040204" pitchFamily="50" charset="-128"/>
              </a:rPr>
              <a:t>より大きい間、</a:t>
            </a:r>
            <a:r>
              <a:rPr kumimoji="1" lang="en-US" altLang="ja-JP" sz="1000" dirty="0">
                <a:latin typeface="メイリオ" panose="020B0604030504040204" pitchFamily="50" charset="-128"/>
                <a:ea typeface="メイリオ" panose="020B0604030504040204" pitchFamily="50" charset="-128"/>
              </a:rPr>
              <a:t>2</a:t>
            </a:r>
            <a:r>
              <a:rPr kumimoji="1" lang="ja-JP" altLang="en-US" sz="1000" dirty="0">
                <a:latin typeface="メイリオ" panose="020B0604030504040204" pitchFamily="50" charset="-128"/>
                <a:ea typeface="メイリオ" panose="020B0604030504040204" pitchFamily="50" charset="-128"/>
              </a:rPr>
              <a:t>で割った余りを</a:t>
            </a:r>
            <a:r>
              <a:rPr lang="ja-JP" altLang="en-US" sz="1000" dirty="0">
                <a:latin typeface="メイリオ" panose="020B0604030504040204" pitchFamily="50" charset="-128"/>
                <a:ea typeface="メイリオ" panose="020B0604030504040204" pitchFamily="50" charset="-128"/>
              </a:rPr>
              <a:t>リスト</a:t>
            </a:r>
            <a:r>
              <a:rPr lang="en-US" altLang="ja-JP" sz="1000" dirty="0">
                <a:latin typeface="メイリオ" panose="020B0604030504040204" pitchFamily="50" charset="-128"/>
                <a:ea typeface="メイリオ" panose="020B0604030504040204" pitchFamily="50" charset="-128"/>
              </a:rPr>
              <a:t>V</a:t>
            </a:r>
            <a:r>
              <a:rPr lang="ja-JP" altLang="en-US" sz="1000" dirty="0">
                <a:latin typeface="メイリオ" panose="020B0604030504040204" pitchFamily="50" charset="-128"/>
                <a:ea typeface="メイリオ" panose="020B0604030504040204" pitchFamily="50" charset="-128"/>
              </a:rPr>
              <a:t>に追加する処理を考えてください。</a:t>
            </a:r>
            <a:endParaRPr kumimoji="1" lang="en-US" altLang="ja-JP" sz="1000" dirty="0">
              <a:latin typeface="メイリオ" panose="020B0604030504040204" pitchFamily="50" charset="-128"/>
              <a:ea typeface="メイリオ" panose="020B0604030504040204" pitchFamily="50" charset="-128"/>
            </a:endParaRPr>
          </a:p>
        </p:txBody>
      </p:sp>
      <p:grpSp>
        <p:nvGrpSpPr>
          <p:cNvPr id="55" name="グループ化 54">
            <a:extLst>
              <a:ext uri="{FF2B5EF4-FFF2-40B4-BE49-F238E27FC236}">
                <a16:creationId xmlns:a16="http://schemas.microsoft.com/office/drawing/2014/main" id="{73AD855B-7A9E-190A-E691-F3988845B584}"/>
              </a:ext>
            </a:extLst>
          </p:cNvPr>
          <p:cNvGrpSpPr/>
          <p:nvPr/>
        </p:nvGrpSpPr>
        <p:grpSpPr>
          <a:xfrm>
            <a:off x="5199154" y="6276763"/>
            <a:ext cx="587627" cy="575424"/>
            <a:chOff x="1295400" y="3857730"/>
            <a:chExt cx="990600" cy="1019070"/>
          </a:xfrm>
        </p:grpSpPr>
        <p:sp>
          <p:nvSpPr>
            <p:cNvPr id="56" name="メモ 12">
              <a:extLst>
                <a:ext uri="{FF2B5EF4-FFF2-40B4-BE49-F238E27FC236}">
                  <a16:creationId xmlns:a16="http://schemas.microsoft.com/office/drawing/2014/main" id="{0A63BA0B-8228-08EC-E41E-1333B624D4F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57" name="テキスト ボックス 56">
              <a:extLst>
                <a:ext uri="{FF2B5EF4-FFF2-40B4-BE49-F238E27FC236}">
                  <a16:creationId xmlns:a16="http://schemas.microsoft.com/office/drawing/2014/main" id="{34B00252-C454-8274-E42C-D0926BEDD036}"/>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19</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58" name="グループ化 57">
            <a:extLst>
              <a:ext uri="{FF2B5EF4-FFF2-40B4-BE49-F238E27FC236}">
                <a16:creationId xmlns:a16="http://schemas.microsoft.com/office/drawing/2014/main" id="{0F94F398-FE9F-2F68-FCA9-A73DDBF0A256}"/>
              </a:ext>
            </a:extLst>
          </p:cNvPr>
          <p:cNvGrpSpPr/>
          <p:nvPr/>
        </p:nvGrpSpPr>
        <p:grpSpPr>
          <a:xfrm>
            <a:off x="3807413" y="6270547"/>
            <a:ext cx="587627" cy="575424"/>
            <a:chOff x="1295400" y="3857730"/>
            <a:chExt cx="990600" cy="1019070"/>
          </a:xfrm>
        </p:grpSpPr>
        <p:sp>
          <p:nvSpPr>
            <p:cNvPr id="59" name="メモ 12">
              <a:extLst>
                <a:ext uri="{FF2B5EF4-FFF2-40B4-BE49-F238E27FC236}">
                  <a16:creationId xmlns:a16="http://schemas.microsoft.com/office/drawing/2014/main" id="{53D25257-19B2-AEC5-1904-B22D8ACA8544}"/>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0" name="テキスト ボックス 59">
              <a:extLst>
                <a:ext uri="{FF2B5EF4-FFF2-40B4-BE49-F238E27FC236}">
                  <a16:creationId xmlns:a16="http://schemas.microsoft.com/office/drawing/2014/main" id="{4143299B-5D69-C1A2-2BA6-C96284B3B067}"/>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15</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61" name="グループ化 60">
            <a:extLst>
              <a:ext uri="{FF2B5EF4-FFF2-40B4-BE49-F238E27FC236}">
                <a16:creationId xmlns:a16="http://schemas.microsoft.com/office/drawing/2014/main" id="{2AAE4FAB-31FC-7A44-9D7B-11C43A8A4960}"/>
              </a:ext>
            </a:extLst>
          </p:cNvPr>
          <p:cNvGrpSpPr/>
          <p:nvPr/>
        </p:nvGrpSpPr>
        <p:grpSpPr>
          <a:xfrm>
            <a:off x="5244616" y="7243878"/>
            <a:ext cx="587627" cy="575424"/>
            <a:chOff x="1295400" y="3857730"/>
            <a:chExt cx="990600" cy="1019070"/>
          </a:xfrm>
        </p:grpSpPr>
        <p:sp>
          <p:nvSpPr>
            <p:cNvPr id="62" name="メモ 12">
              <a:extLst>
                <a:ext uri="{FF2B5EF4-FFF2-40B4-BE49-F238E27FC236}">
                  <a16:creationId xmlns:a16="http://schemas.microsoft.com/office/drawing/2014/main" id="{AD3A168D-993B-33CD-115E-46F7535C2939}"/>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3" name="テキスト ボックス 62">
              <a:extLst>
                <a:ext uri="{FF2B5EF4-FFF2-40B4-BE49-F238E27FC236}">
                  <a16:creationId xmlns:a16="http://schemas.microsoft.com/office/drawing/2014/main" id="{A0764518-C0D2-69AA-3041-8A28DC116FFC}"/>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13</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cxnSp>
        <p:nvCxnSpPr>
          <p:cNvPr id="13" name="コネクタ: カギ線 12">
            <a:extLst>
              <a:ext uri="{FF2B5EF4-FFF2-40B4-BE49-F238E27FC236}">
                <a16:creationId xmlns:a16="http://schemas.microsoft.com/office/drawing/2014/main" id="{3F2DFD31-545E-E706-F442-040D640D108D}"/>
              </a:ext>
            </a:extLst>
          </p:cNvPr>
          <p:cNvCxnSpPr/>
          <p:nvPr/>
        </p:nvCxnSpPr>
        <p:spPr>
          <a:xfrm>
            <a:off x="2647507" y="2158635"/>
            <a:ext cx="2489233" cy="672275"/>
          </a:xfrm>
          <a:prstGeom prst="bentConnector3">
            <a:avLst>
              <a:gd name="adj1" fmla="val 10012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コネクタ: カギ線 18">
            <a:extLst>
              <a:ext uri="{FF2B5EF4-FFF2-40B4-BE49-F238E27FC236}">
                <a16:creationId xmlns:a16="http://schemas.microsoft.com/office/drawing/2014/main" id="{F84C025F-8BAE-F5B0-728A-35CDD3A8CCD8}"/>
              </a:ext>
            </a:extLst>
          </p:cNvPr>
          <p:cNvCxnSpPr>
            <a:cxnSpLocks/>
          </p:cNvCxnSpPr>
          <p:nvPr/>
        </p:nvCxnSpPr>
        <p:spPr>
          <a:xfrm>
            <a:off x="2647507" y="2319380"/>
            <a:ext cx="2040396" cy="537189"/>
          </a:xfrm>
          <a:prstGeom prst="bentConnector3">
            <a:avLst>
              <a:gd name="adj1" fmla="val 99867"/>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コネクタ: カギ線 22">
            <a:extLst>
              <a:ext uri="{FF2B5EF4-FFF2-40B4-BE49-F238E27FC236}">
                <a16:creationId xmlns:a16="http://schemas.microsoft.com/office/drawing/2014/main" id="{D0969430-8646-209E-E4E9-C507F131AE4F}"/>
              </a:ext>
            </a:extLst>
          </p:cNvPr>
          <p:cNvCxnSpPr>
            <a:cxnSpLocks/>
          </p:cNvCxnSpPr>
          <p:nvPr/>
        </p:nvCxnSpPr>
        <p:spPr>
          <a:xfrm>
            <a:off x="2647507" y="2522006"/>
            <a:ext cx="1591559" cy="312402"/>
          </a:xfrm>
          <a:prstGeom prst="bentConnector3">
            <a:avLst>
              <a:gd name="adj1" fmla="val 10005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コネクタ: カギ線 26">
            <a:extLst>
              <a:ext uri="{FF2B5EF4-FFF2-40B4-BE49-F238E27FC236}">
                <a16:creationId xmlns:a16="http://schemas.microsoft.com/office/drawing/2014/main" id="{8AF2BBCB-C4DA-C2CB-CB68-1E42247D20A1}"/>
              </a:ext>
            </a:extLst>
          </p:cNvPr>
          <p:cNvCxnSpPr>
            <a:cxnSpLocks/>
          </p:cNvCxnSpPr>
          <p:nvPr/>
        </p:nvCxnSpPr>
        <p:spPr>
          <a:xfrm>
            <a:off x="2647507" y="2660152"/>
            <a:ext cx="1156182" cy="174256"/>
          </a:xfrm>
          <a:prstGeom prst="bentConnector3">
            <a:avLst>
              <a:gd name="adj1" fmla="val 10046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DEC18B73-882A-43C1-7467-6ECD1689E5D2}"/>
              </a:ext>
            </a:extLst>
          </p:cNvPr>
          <p:cNvCxnSpPr/>
          <p:nvPr/>
        </p:nvCxnSpPr>
        <p:spPr>
          <a:xfrm>
            <a:off x="2647507" y="2830910"/>
            <a:ext cx="53818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3" name="表 2">
            <a:extLst>
              <a:ext uri="{FF2B5EF4-FFF2-40B4-BE49-F238E27FC236}">
                <a16:creationId xmlns:a16="http://schemas.microsoft.com/office/drawing/2014/main" id="{FF497C6E-E86C-6034-3878-F38B3C4684BC}"/>
              </a:ext>
            </a:extLst>
          </p:cNvPr>
          <p:cNvGraphicFramePr>
            <a:graphicFrameLocks noGrp="1"/>
          </p:cNvGraphicFramePr>
          <p:nvPr>
            <p:extLst>
              <p:ext uri="{D42A27DB-BD31-4B8C-83A1-F6EECF244321}">
                <p14:modId xmlns:p14="http://schemas.microsoft.com/office/powerpoint/2010/main" val="2139595953"/>
              </p:ext>
            </p:extLst>
          </p:nvPr>
        </p:nvGraphicFramePr>
        <p:xfrm>
          <a:off x="3261527" y="3922094"/>
          <a:ext cx="2651107" cy="304800"/>
        </p:xfrm>
        <a:graphic>
          <a:graphicData uri="http://schemas.openxmlformats.org/drawingml/2006/table">
            <a:tbl>
              <a:tblPr firstRow="1" bandRow="1">
                <a:tableStyleId>{5C22544A-7EE6-4342-B048-85BDC9FD1C3A}</a:tableStyleId>
              </a:tblPr>
              <a:tblGrid>
                <a:gridCol w="455542">
                  <a:extLst>
                    <a:ext uri="{9D8B030D-6E8A-4147-A177-3AD203B41FA5}">
                      <a16:colId xmlns:a16="http://schemas.microsoft.com/office/drawing/2014/main" val="341631752"/>
                    </a:ext>
                  </a:extLst>
                </a:gridCol>
                <a:gridCol w="439113">
                  <a:extLst>
                    <a:ext uri="{9D8B030D-6E8A-4147-A177-3AD203B41FA5}">
                      <a16:colId xmlns:a16="http://schemas.microsoft.com/office/drawing/2014/main" val="1150265936"/>
                    </a:ext>
                  </a:extLst>
                </a:gridCol>
                <a:gridCol w="439113">
                  <a:extLst>
                    <a:ext uri="{9D8B030D-6E8A-4147-A177-3AD203B41FA5}">
                      <a16:colId xmlns:a16="http://schemas.microsoft.com/office/drawing/2014/main" val="2545768785"/>
                    </a:ext>
                  </a:extLst>
                </a:gridCol>
                <a:gridCol w="439113">
                  <a:extLst>
                    <a:ext uri="{9D8B030D-6E8A-4147-A177-3AD203B41FA5}">
                      <a16:colId xmlns:a16="http://schemas.microsoft.com/office/drawing/2014/main" val="3525259388"/>
                    </a:ext>
                  </a:extLst>
                </a:gridCol>
                <a:gridCol w="439113">
                  <a:extLst>
                    <a:ext uri="{9D8B030D-6E8A-4147-A177-3AD203B41FA5}">
                      <a16:colId xmlns:a16="http://schemas.microsoft.com/office/drawing/2014/main" val="671138727"/>
                    </a:ext>
                  </a:extLst>
                </a:gridCol>
                <a:gridCol w="439113">
                  <a:extLst>
                    <a:ext uri="{9D8B030D-6E8A-4147-A177-3AD203B41FA5}">
                      <a16:colId xmlns:a16="http://schemas.microsoft.com/office/drawing/2014/main" val="3883959261"/>
                    </a:ext>
                  </a:extLst>
                </a:gridCol>
              </a:tblGrid>
              <a:tr h="273476">
                <a:tc>
                  <a:txBody>
                    <a:bodyPr/>
                    <a:lstStyle/>
                    <a:p>
                      <a:r>
                        <a:rPr kumimoji="1" lang="en-US" altLang="ja-JP" sz="1400" b="0" dirty="0">
                          <a:solidFill>
                            <a:schemeClr val="tx1"/>
                          </a:solidFill>
                          <a:latin typeface="+mn-lt"/>
                        </a:rPr>
                        <a:t> </a:t>
                      </a:r>
                      <a:r>
                        <a:rPr kumimoji="1" lang="en-US" altLang="ja-JP" sz="1200" b="0" dirty="0">
                          <a:solidFill>
                            <a:schemeClr val="tx1"/>
                          </a:solidFill>
                          <a:latin typeface="+mn-lt"/>
                        </a:rPr>
                        <a:t>O</a:t>
                      </a:r>
                      <a:endParaRPr kumimoji="1" lang="ja-JP" altLang="en-US" sz="12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1</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1</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1</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0</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1</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7469282"/>
                  </a:ext>
                </a:extLst>
              </a:tr>
            </a:tbl>
          </a:graphicData>
        </a:graphic>
      </p:graphicFrame>
      <p:sp>
        <p:nvSpPr>
          <p:cNvPr id="34" name="テキスト ボックス 33">
            <a:extLst>
              <a:ext uri="{FF2B5EF4-FFF2-40B4-BE49-F238E27FC236}">
                <a16:creationId xmlns:a16="http://schemas.microsoft.com/office/drawing/2014/main" id="{0B5216E6-B0EA-0927-6C2B-6906A1397058}"/>
              </a:ext>
            </a:extLst>
          </p:cNvPr>
          <p:cNvSpPr txBox="1"/>
          <p:nvPr/>
        </p:nvSpPr>
        <p:spPr>
          <a:xfrm>
            <a:off x="579523" y="3540538"/>
            <a:ext cx="1419704" cy="523220"/>
          </a:xfrm>
          <a:prstGeom prst="rect">
            <a:avLst/>
          </a:prstGeom>
          <a:noFill/>
        </p:spPr>
        <p:txBody>
          <a:bodyPr wrap="square" rtlCol="0">
            <a:spAutoFit/>
          </a:bodyPr>
          <a:lstStyle/>
          <a:p>
            <a:r>
              <a:rPr kumimoji="1" lang="ja-JP" altLang="en-US" sz="1400" dirty="0">
                <a:solidFill>
                  <a:srgbClr val="FF0000"/>
                </a:solidFill>
              </a:rPr>
              <a:t>商の計算</a:t>
            </a:r>
            <a:r>
              <a:rPr kumimoji="1" lang="en-US" altLang="ja-JP" sz="1400" dirty="0">
                <a:solidFill>
                  <a:srgbClr val="FF0000"/>
                </a:solidFill>
              </a:rPr>
              <a:t>//</a:t>
            </a:r>
          </a:p>
          <a:p>
            <a:r>
              <a:rPr lang="en-US" altLang="ja-JP" sz="1400" dirty="0"/>
              <a:t>d</a:t>
            </a:r>
            <a:r>
              <a:rPr kumimoji="1" lang="en-US" altLang="ja-JP" sz="1400" dirty="0"/>
              <a:t> // 2</a:t>
            </a:r>
            <a:endParaRPr kumimoji="1" lang="ja-JP" altLang="en-US" sz="1400" dirty="0"/>
          </a:p>
        </p:txBody>
      </p:sp>
      <p:sp>
        <p:nvSpPr>
          <p:cNvPr id="48" name="矢印: 上カーブ 47">
            <a:extLst>
              <a:ext uri="{FF2B5EF4-FFF2-40B4-BE49-F238E27FC236}">
                <a16:creationId xmlns:a16="http://schemas.microsoft.com/office/drawing/2014/main" id="{03A3F638-E068-3D09-B066-F2FD678E406A}"/>
              </a:ext>
            </a:extLst>
          </p:cNvPr>
          <p:cNvSpPr/>
          <p:nvPr/>
        </p:nvSpPr>
        <p:spPr>
          <a:xfrm rot="17551375">
            <a:off x="1599865" y="3619533"/>
            <a:ext cx="447516" cy="19463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テキスト ボックス 48">
            <a:extLst>
              <a:ext uri="{FF2B5EF4-FFF2-40B4-BE49-F238E27FC236}">
                <a16:creationId xmlns:a16="http://schemas.microsoft.com/office/drawing/2014/main" id="{DA98D298-D5D0-27C7-DAC3-E6F806BA4835}"/>
              </a:ext>
            </a:extLst>
          </p:cNvPr>
          <p:cNvSpPr txBox="1"/>
          <p:nvPr/>
        </p:nvSpPr>
        <p:spPr>
          <a:xfrm>
            <a:off x="1681995" y="3843700"/>
            <a:ext cx="1419704" cy="523220"/>
          </a:xfrm>
          <a:prstGeom prst="rect">
            <a:avLst/>
          </a:prstGeom>
          <a:noFill/>
        </p:spPr>
        <p:txBody>
          <a:bodyPr wrap="square" rtlCol="0">
            <a:spAutoFit/>
          </a:bodyPr>
          <a:lstStyle/>
          <a:p>
            <a:r>
              <a:rPr lang="ja-JP" altLang="en-US" sz="1400" dirty="0">
                <a:solidFill>
                  <a:srgbClr val="FF0000"/>
                </a:solidFill>
              </a:rPr>
              <a:t>余りの計算</a:t>
            </a:r>
            <a:r>
              <a:rPr lang="en-US" altLang="ja-JP" sz="1400" dirty="0">
                <a:solidFill>
                  <a:srgbClr val="FF0000"/>
                </a:solidFill>
              </a:rPr>
              <a:t>%</a:t>
            </a:r>
            <a:endParaRPr kumimoji="1" lang="en-US" altLang="ja-JP" sz="1400" dirty="0">
              <a:solidFill>
                <a:srgbClr val="FF0000"/>
              </a:solidFill>
            </a:endParaRPr>
          </a:p>
          <a:p>
            <a:r>
              <a:rPr lang="en-US" altLang="ja-JP" sz="1400" dirty="0"/>
              <a:t>d</a:t>
            </a:r>
            <a:r>
              <a:rPr kumimoji="1" lang="en-US" altLang="ja-JP" sz="1400" dirty="0"/>
              <a:t> % 2</a:t>
            </a:r>
            <a:endParaRPr kumimoji="1" lang="ja-JP" altLang="en-US" sz="1400" dirty="0"/>
          </a:p>
        </p:txBody>
      </p:sp>
      <p:sp>
        <p:nvSpPr>
          <p:cNvPr id="50" name="矢印: 上 49">
            <a:extLst>
              <a:ext uri="{FF2B5EF4-FFF2-40B4-BE49-F238E27FC236}">
                <a16:creationId xmlns:a16="http://schemas.microsoft.com/office/drawing/2014/main" id="{A1962816-221A-3C35-85A3-B395AAB0BD5C}"/>
              </a:ext>
            </a:extLst>
          </p:cNvPr>
          <p:cNvSpPr/>
          <p:nvPr/>
        </p:nvSpPr>
        <p:spPr>
          <a:xfrm rot="1220928">
            <a:off x="2912854" y="3573447"/>
            <a:ext cx="110742" cy="46908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4" name="直線矢印コネクタ 63">
            <a:extLst>
              <a:ext uri="{FF2B5EF4-FFF2-40B4-BE49-F238E27FC236}">
                <a16:creationId xmlns:a16="http://schemas.microsoft.com/office/drawing/2014/main" id="{A1DA3648-E1F9-5556-F6C2-4C7AC8DCE6CA}"/>
              </a:ext>
            </a:extLst>
          </p:cNvPr>
          <p:cNvCxnSpPr/>
          <p:nvPr/>
        </p:nvCxnSpPr>
        <p:spPr>
          <a:xfrm flipH="1">
            <a:off x="4020115" y="3604297"/>
            <a:ext cx="815577" cy="2639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798BE36D-4BF8-D6B9-6352-A3123FA203FE}"/>
              </a:ext>
            </a:extLst>
          </p:cNvPr>
          <p:cNvCxnSpPr/>
          <p:nvPr/>
        </p:nvCxnSpPr>
        <p:spPr>
          <a:xfrm>
            <a:off x="4328578" y="3605185"/>
            <a:ext cx="0" cy="2830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直線矢印コネクタ 67">
            <a:extLst>
              <a:ext uri="{FF2B5EF4-FFF2-40B4-BE49-F238E27FC236}">
                <a16:creationId xmlns:a16="http://schemas.microsoft.com/office/drawing/2014/main" id="{30157AF5-0FB5-659B-8FF1-52F4DA312DE0}"/>
              </a:ext>
            </a:extLst>
          </p:cNvPr>
          <p:cNvCxnSpPr/>
          <p:nvPr/>
        </p:nvCxnSpPr>
        <p:spPr>
          <a:xfrm>
            <a:off x="3358758" y="3604297"/>
            <a:ext cx="2275205" cy="2839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0" name="テキスト ボックス 69">
            <a:extLst>
              <a:ext uri="{FF2B5EF4-FFF2-40B4-BE49-F238E27FC236}">
                <a16:creationId xmlns:a16="http://schemas.microsoft.com/office/drawing/2014/main" id="{5FA49A7F-DB60-9663-A2FD-28AD84626CB8}"/>
              </a:ext>
            </a:extLst>
          </p:cNvPr>
          <p:cNvSpPr txBox="1"/>
          <p:nvPr/>
        </p:nvSpPr>
        <p:spPr>
          <a:xfrm>
            <a:off x="660133" y="8392961"/>
            <a:ext cx="1987374" cy="236603"/>
          </a:xfrm>
          <a:prstGeom prst="rect">
            <a:avLst/>
          </a:prstGeom>
          <a:noFill/>
          <a:ln w="12700">
            <a:solidFill>
              <a:schemeClr val="tx1"/>
            </a:solidFill>
          </a:ln>
        </p:spPr>
        <p:txBody>
          <a:bodyPr wrap="square" rtlCol="0">
            <a:spAutoFit/>
          </a:bodyPr>
          <a:lstStyle/>
          <a:p>
            <a:pPr algn="ctr">
              <a:lnSpc>
                <a:spcPts val="1100"/>
              </a:lnSpc>
            </a:pPr>
            <a:r>
              <a:rPr lang="ja-JP" altLang="en-US" sz="1000" dirty="0">
                <a:latin typeface="メイリオ" panose="020B0604030504040204" pitchFamily="50" charset="-128"/>
                <a:ea typeface="メイリオ" panose="020B0604030504040204" pitchFamily="50" charset="-128"/>
              </a:rPr>
              <a:t>表示する</a:t>
            </a:r>
            <a:r>
              <a:rPr lang="en-US" altLang="ja-JP" sz="1000" dirty="0">
                <a:latin typeface="メイリオ" panose="020B0604030504040204" pitchFamily="50" charset="-128"/>
                <a:ea typeface="メイリオ" panose="020B0604030504040204" pitchFamily="50" charset="-128"/>
              </a:rPr>
              <a:t>(O)</a:t>
            </a:r>
            <a:endParaRPr kumimoji="1" lang="ja-JP" altLang="en-US" sz="1000" dirty="0">
              <a:latin typeface="メイリオ" panose="020B0604030504040204" pitchFamily="50" charset="-128"/>
              <a:ea typeface="メイリオ" panose="020B0604030504040204" pitchFamily="50" charset="-128"/>
            </a:endParaRPr>
          </a:p>
        </p:txBody>
      </p:sp>
      <p:grpSp>
        <p:nvGrpSpPr>
          <p:cNvPr id="71" name="グループ化 70">
            <a:extLst>
              <a:ext uri="{FF2B5EF4-FFF2-40B4-BE49-F238E27FC236}">
                <a16:creationId xmlns:a16="http://schemas.microsoft.com/office/drawing/2014/main" id="{6D1AE5EE-75B5-36FB-CFB5-867E1162B441}"/>
              </a:ext>
            </a:extLst>
          </p:cNvPr>
          <p:cNvGrpSpPr/>
          <p:nvPr/>
        </p:nvGrpSpPr>
        <p:grpSpPr>
          <a:xfrm>
            <a:off x="691584" y="7143359"/>
            <a:ext cx="2681097" cy="1124667"/>
            <a:chOff x="2784365" y="1677618"/>
            <a:chExt cx="2973206" cy="1955294"/>
          </a:xfrm>
        </p:grpSpPr>
        <p:sp>
          <p:nvSpPr>
            <p:cNvPr id="72" name="テキスト ボックス 71">
              <a:extLst>
                <a:ext uri="{FF2B5EF4-FFF2-40B4-BE49-F238E27FC236}">
                  <a16:creationId xmlns:a16="http://schemas.microsoft.com/office/drawing/2014/main" id="{3A5F2BEE-1FAC-80AE-BB3A-C705A5253033}"/>
                </a:ext>
              </a:extLst>
            </p:cNvPr>
            <p:cNvSpPr txBox="1"/>
            <p:nvPr/>
          </p:nvSpPr>
          <p:spPr>
            <a:xfrm>
              <a:off x="2784365" y="1677618"/>
              <a:ext cx="2583674" cy="1955294"/>
            </a:xfrm>
            <a:prstGeom prst="rect">
              <a:avLst/>
            </a:prstGeom>
            <a:noFill/>
            <a:ln w="12700">
              <a:solidFill>
                <a:schemeClr val="tx1"/>
              </a:solidFill>
            </a:ln>
          </p:spPr>
          <p:txBody>
            <a:bodyPr wrap="square" rtlCol="0">
              <a:spAutoFit/>
            </a:bodyPr>
            <a:lstStyle/>
            <a:p>
              <a:pPr>
                <a:lnSpc>
                  <a:spcPts val="1000"/>
                </a:lnSpc>
              </a:pPr>
              <a:r>
                <a:rPr lang="en-US" altLang="ja-JP" sz="1000" dirty="0">
                  <a:latin typeface="メイリオ" panose="020B0604030504040204" pitchFamily="50" charset="-128"/>
                  <a:ea typeface="メイリオ" panose="020B0604030504040204" pitchFamily="50" charset="-128"/>
                </a:rPr>
                <a:t>i = [V</a:t>
              </a:r>
              <a:r>
                <a:rPr lang="ja-JP" altLang="en-US" sz="1000" dirty="0">
                  <a:latin typeface="メイリオ" panose="020B0604030504040204" pitchFamily="50" charset="-128"/>
                  <a:ea typeface="メイリオ" panose="020B0604030504040204" pitchFamily="50" charset="-128"/>
                </a:rPr>
                <a:t>の長さ</a:t>
              </a:r>
              <a:r>
                <a:rPr lang="en-US" altLang="ja-JP" sz="1000" dirty="0">
                  <a:latin typeface="メイリオ" panose="020B0604030504040204" pitchFamily="50" charset="-128"/>
                  <a:ea typeface="メイリオ" panose="020B0604030504040204" pitchFamily="50" charset="-128"/>
                </a:rPr>
                <a:t>-1, V</a:t>
              </a:r>
              <a:r>
                <a:rPr lang="ja-JP" altLang="en-US" sz="1000" dirty="0">
                  <a:latin typeface="メイリオ" panose="020B0604030504040204" pitchFamily="50" charset="-128"/>
                  <a:ea typeface="メイリオ" panose="020B0604030504040204" pitchFamily="50" charset="-128"/>
                </a:rPr>
                <a:t>の長さ</a:t>
              </a:r>
              <a:r>
                <a:rPr lang="en-US" altLang="ja-JP" sz="1000" dirty="0">
                  <a:latin typeface="メイリオ" panose="020B0604030504040204" pitchFamily="50" charset="-128"/>
                  <a:ea typeface="メイリオ" panose="020B0604030504040204" pitchFamily="50" charset="-128"/>
                </a:rPr>
                <a:t>-2,… 0]</a:t>
              </a:r>
            </a:p>
            <a:p>
              <a:pPr>
                <a:lnSpc>
                  <a:spcPts val="1000"/>
                </a:lnSpc>
              </a:pPr>
              <a:r>
                <a:rPr lang="en-US" altLang="ja-JP" sz="1000" dirty="0">
                  <a:latin typeface="メイリオ" panose="020B0604030504040204" pitchFamily="50" charset="-128"/>
                  <a:ea typeface="メイリオ" panose="020B0604030504040204" pitchFamily="50" charset="-128"/>
                </a:rPr>
                <a:t>    </a:t>
              </a:r>
              <a:r>
                <a:rPr lang="ja-JP" altLang="en-US" sz="1000" dirty="0">
                  <a:latin typeface="メイリオ" panose="020B0604030504040204" pitchFamily="50" charset="-128"/>
                  <a:ea typeface="メイリオ" panose="020B0604030504040204" pitchFamily="50" charset="-128"/>
                </a:rPr>
                <a:t>繰り返す</a:t>
              </a:r>
              <a:endParaRPr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r>
                <a:rPr lang="ja-JP" altLang="en-US" sz="1000" dirty="0">
                  <a:latin typeface="メイリオ" panose="020B0604030504040204" pitchFamily="50" charset="-128"/>
                  <a:ea typeface="メイリオ" panose="020B0604030504040204" pitchFamily="50" charset="-128"/>
                </a:rPr>
                <a:t>　</a:t>
              </a:r>
              <a:endParaRPr lang="en-US" altLang="ja-JP" sz="1000" dirty="0">
                <a:latin typeface="メイリオ" panose="020B0604030504040204" pitchFamily="50" charset="-128"/>
                <a:ea typeface="メイリオ" panose="020B0604030504040204" pitchFamily="50" charset="-128"/>
              </a:endParaRPr>
            </a:p>
            <a:p>
              <a:pPr>
                <a:lnSpc>
                  <a:spcPts val="1000"/>
                </a:lnSpc>
              </a:pPr>
              <a:endParaRPr kumimoji="1" lang="en-US" altLang="ja-JP" sz="1000" dirty="0">
                <a:latin typeface="メイリオ" panose="020B0604030504040204" pitchFamily="50" charset="-128"/>
                <a:ea typeface="メイリオ" panose="020B0604030504040204" pitchFamily="50" charset="-128"/>
              </a:endParaRPr>
            </a:p>
            <a:p>
              <a:pPr>
                <a:lnSpc>
                  <a:spcPts val="1000"/>
                </a:lnSpc>
              </a:pPr>
              <a:endParaRPr kumimoji="1" lang="ja-JP" altLang="en-US" sz="1000" dirty="0">
                <a:latin typeface="メイリオ" panose="020B0604030504040204" pitchFamily="50" charset="-128"/>
                <a:ea typeface="メイリオ" panose="020B0604030504040204" pitchFamily="50" charset="-128"/>
              </a:endParaRPr>
            </a:p>
            <a:p>
              <a:pPr>
                <a:lnSpc>
                  <a:spcPts val="1000"/>
                </a:lnSpc>
              </a:pPr>
              <a:endParaRPr kumimoji="1" lang="ja-JP" altLang="en-US" sz="1000" dirty="0">
                <a:latin typeface="メイリオ" panose="020B0604030504040204" pitchFamily="50" charset="-128"/>
                <a:ea typeface="メイリオ" panose="020B0604030504040204" pitchFamily="50" charset="-128"/>
              </a:endParaRPr>
            </a:p>
          </p:txBody>
        </p:sp>
        <p:sp>
          <p:nvSpPr>
            <p:cNvPr id="73" name="テキスト ボックス 72">
              <a:extLst>
                <a:ext uri="{FF2B5EF4-FFF2-40B4-BE49-F238E27FC236}">
                  <a16:creationId xmlns:a16="http://schemas.microsoft.com/office/drawing/2014/main" id="{7825A230-E033-C88D-DB8A-678A1899D081}"/>
                </a:ext>
              </a:extLst>
            </p:cNvPr>
            <p:cNvSpPr txBox="1"/>
            <p:nvPr/>
          </p:nvSpPr>
          <p:spPr>
            <a:xfrm>
              <a:off x="3018500" y="2215885"/>
              <a:ext cx="2359004" cy="840532"/>
            </a:xfrm>
            <a:prstGeom prst="rect">
              <a:avLst/>
            </a:prstGeom>
            <a:solidFill>
              <a:schemeClr val="bg1"/>
            </a:solidFill>
            <a:ln w="12700">
              <a:solidFill>
                <a:schemeClr val="tx1"/>
              </a:solidFill>
            </a:ln>
          </p:spPr>
          <p:txBody>
            <a:bodyPr wrap="square" rtlCol="0">
              <a:spAutoFit/>
            </a:bodyPr>
            <a:lstStyle/>
            <a:p>
              <a:pPr>
                <a:lnSpc>
                  <a:spcPts val="1000"/>
                </a:lnSpc>
              </a:pPr>
              <a:endParaRPr kumimoji="1" lang="en-US" altLang="ja-JP" sz="1000" dirty="0">
                <a:latin typeface="メイリオ" panose="020B0604030504040204" pitchFamily="50" charset="-128"/>
                <a:ea typeface="メイリオ" panose="020B0604030504040204" pitchFamily="50" charset="-128"/>
              </a:endParaRPr>
            </a:p>
            <a:p>
              <a:pPr>
                <a:lnSpc>
                  <a:spcPts val="1000"/>
                </a:lnSpc>
              </a:pPr>
              <a:endParaRPr kumimoji="1" lang="en-US" altLang="ja-JP" sz="1000" dirty="0">
                <a:latin typeface="メイリオ" panose="020B0604030504040204" pitchFamily="50" charset="-128"/>
                <a:ea typeface="メイリオ" panose="020B0604030504040204" pitchFamily="50" charset="-128"/>
              </a:endParaRPr>
            </a:p>
            <a:p>
              <a:pPr>
                <a:lnSpc>
                  <a:spcPts val="1000"/>
                </a:lnSpc>
              </a:pPr>
              <a:endParaRPr kumimoji="1" lang="ja-JP" altLang="en-US" sz="1000" dirty="0">
                <a:latin typeface="メイリオ" panose="020B0604030504040204" pitchFamily="50" charset="-128"/>
                <a:ea typeface="メイリオ" panose="020B0604030504040204" pitchFamily="50" charset="-128"/>
              </a:endParaRPr>
            </a:p>
          </p:txBody>
        </p:sp>
        <p:sp>
          <p:nvSpPr>
            <p:cNvPr id="74" name="正方形/長方形 73">
              <a:extLst>
                <a:ext uri="{FF2B5EF4-FFF2-40B4-BE49-F238E27FC236}">
                  <a16:creationId xmlns:a16="http://schemas.microsoft.com/office/drawing/2014/main" id="{5DEE21EE-7C41-0CEC-D43F-DCFA53BD8F99}"/>
                </a:ext>
              </a:extLst>
            </p:cNvPr>
            <p:cNvSpPr/>
            <p:nvPr/>
          </p:nvSpPr>
          <p:spPr>
            <a:xfrm>
              <a:off x="5364167" y="1907527"/>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kumimoji="1" lang="ja-JP" altLang="en-US" sz="1000">
                <a:latin typeface="メイリオ" panose="020B0604030504040204" pitchFamily="50" charset="-128"/>
                <a:ea typeface="メイリオ" panose="020B0604030504040204" pitchFamily="50" charset="-128"/>
              </a:endParaRPr>
            </a:p>
          </p:txBody>
        </p:sp>
      </p:grpSp>
      <p:sp>
        <p:nvSpPr>
          <p:cNvPr id="75" name="テキスト ボックス 74">
            <a:extLst>
              <a:ext uri="{FF2B5EF4-FFF2-40B4-BE49-F238E27FC236}">
                <a16:creationId xmlns:a16="http://schemas.microsoft.com/office/drawing/2014/main" id="{D716D763-94A5-00F5-D82D-C0B9EACEAFFF}"/>
              </a:ext>
            </a:extLst>
          </p:cNvPr>
          <p:cNvSpPr txBox="1"/>
          <p:nvPr/>
        </p:nvSpPr>
        <p:spPr>
          <a:xfrm>
            <a:off x="1038732" y="7586613"/>
            <a:ext cx="2156572" cy="240450"/>
          </a:xfrm>
          <a:prstGeom prst="rect">
            <a:avLst/>
          </a:prstGeom>
          <a:solidFill>
            <a:schemeClr val="bg1"/>
          </a:solidFill>
          <a:ln w="12700">
            <a:solidFill>
              <a:schemeClr val="tx1"/>
            </a:solidFill>
          </a:ln>
        </p:spPr>
        <p:txBody>
          <a:bodyPr wrap="square" rtlCol="0">
            <a:spAutoFit/>
          </a:bodyPr>
          <a:lstStyle/>
          <a:p>
            <a:pPr>
              <a:lnSpc>
                <a:spcPts val="1100"/>
              </a:lnSpc>
            </a:pPr>
            <a:r>
              <a:rPr lang="en-US" altLang="ja-JP" sz="1100" dirty="0">
                <a:latin typeface="メイリオ" panose="020B0604030504040204" pitchFamily="50" charset="-128"/>
                <a:ea typeface="メイリオ" panose="020B0604030504040204" pitchFamily="50" charset="-128"/>
              </a:rPr>
              <a:t>O=</a:t>
            </a: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O + </a:t>
            </a:r>
            <a:r>
              <a:rPr lang="ja-JP" altLang="en-US" sz="1100" dirty="0">
                <a:latin typeface="メイリオ" panose="020B0604030504040204" pitchFamily="50" charset="-128"/>
                <a:ea typeface="メイリオ" panose="020B0604030504040204" pitchFamily="50" charset="-128"/>
              </a:rPr>
              <a:t>関数</a:t>
            </a:r>
            <a:r>
              <a:rPr lang="en-US" altLang="ja-JP" sz="1100" dirty="0">
                <a:latin typeface="メイリオ" panose="020B0604030504040204" pitchFamily="50" charset="-128"/>
                <a:ea typeface="メイリオ" panose="020B0604030504040204" pitchFamily="50" charset="-128"/>
              </a:rPr>
              <a:t>: str(V[</a:t>
            </a:r>
            <a:r>
              <a:rPr lang="en-US" altLang="ja-JP" sz="1100" dirty="0" err="1">
                <a:latin typeface="メイリオ" panose="020B0604030504040204" pitchFamily="50" charset="-128"/>
                <a:ea typeface="メイリオ" panose="020B0604030504040204" pitchFamily="50" charset="-128"/>
              </a:rPr>
              <a:t>i</a:t>
            </a:r>
            <a:r>
              <a:rPr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76" name="テキスト ボックス 75">
            <a:extLst>
              <a:ext uri="{FF2B5EF4-FFF2-40B4-BE49-F238E27FC236}">
                <a16:creationId xmlns:a16="http://schemas.microsoft.com/office/drawing/2014/main" id="{3EEFC7EB-B188-FB78-EB57-70F30E84EC3E}"/>
              </a:ext>
            </a:extLst>
          </p:cNvPr>
          <p:cNvSpPr txBox="1"/>
          <p:nvPr/>
        </p:nvSpPr>
        <p:spPr>
          <a:xfrm>
            <a:off x="3373797" y="7929058"/>
            <a:ext cx="3165225" cy="1120820"/>
          </a:xfrm>
          <a:prstGeom prst="rect">
            <a:avLst/>
          </a:prstGeom>
          <a:solidFill>
            <a:schemeClr val="bg1"/>
          </a:solidFill>
          <a:ln w="12700">
            <a:noFill/>
            <a:prstDash val="dash"/>
          </a:ln>
        </p:spPr>
        <p:txBody>
          <a:bodyPr wrap="square" rtlCol="0">
            <a:spAutoFit/>
          </a:bodyPr>
          <a:lstStyle/>
          <a:p>
            <a:pPr>
              <a:lnSpc>
                <a:spcPts val="1600"/>
              </a:lnSpc>
            </a:pP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range( m, n, -1)</a:t>
            </a:r>
          </a:p>
          <a:p>
            <a:pPr>
              <a:lnSpc>
                <a:spcPts val="1600"/>
              </a:lnSpc>
            </a:pPr>
            <a:r>
              <a:rPr lang="en-US" altLang="ja-JP" sz="1400" dirty="0">
                <a:latin typeface="メイリオ" panose="020B0604030504040204" pitchFamily="50" charset="-128"/>
                <a:ea typeface="メイリオ" panose="020B0604030504040204" pitchFamily="50" charset="-128"/>
              </a:rPr>
              <a:t>   m &gt; n </a:t>
            </a:r>
            <a:r>
              <a:rPr lang="ja-JP" altLang="en-US" sz="1400" dirty="0">
                <a:latin typeface="メイリオ" panose="020B0604030504040204" pitchFamily="50" charset="-128"/>
                <a:ea typeface="メイリオ" panose="020B0604030504040204" pitchFamily="50" charset="-128"/>
              </a:rPr>
              <a:t>で増分が負の数の場合</a:t>
            </a:r>
          </a:p>
          <a:p>
            <a:pPr>
              <a:lnSpc>
                <a:spcPts val="1600"/>
              </a:lnSpc>
            </a:pPr>
            <a:r>
              <a:rPr kumimoji="1" lang="ja-JP" altLang="en-US" sz="1400" dirty="0">
                <a:latin typeface="メイリオ" panose="020B0604030504040204" pitchFamily="50" charset="-128"/>
                <a:ea typeface="メイリオ" panose="020B0604030504040204" pitchFamily="50" charset="-128"/>
              </a:rPr>
              <a:t>この例では</a:t>
            </a:r>
          </a:p>
          <a:p>
            <a:pPr>
              <a:lnSpc>
                <a:spcPts val="1600"/>
              </a:lnSpc>
            </a:pPr>
            <a:r>
              <a:rPr kumimoji="1" lang="en-US" altLang="ja-JP" sz="1400" dirty="0">
                <a:latin typeface="メイリオ" panose="020B0604030504040204" pitchFamily="50" charset="-128"/>
                <a:ea typeface="メイリオ" panose="020B0604030504040204" pitchFamily="50" charset="-128"/>
              </a:rPr>
              <a:t>[m, m-1, m-2, </a:t>
            </a:r>
            <a:r>
              <a:rPr kumimoji="1" lang="ja-JP" altLang="en-US" sz="1400" dirty="0">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n+1]</a:t>
            </a:r>
            <a:r>
              <a:rPr kumimoji="1" lang="ja-JP" altLang="en-US" sz="1400" dirty="0">
                <a:latin typeface="メイリオ" panose="020B0604030504040204" pitchFamily="50" charset="-128"/>
                <a:ea typeface="メイリオ" panose="020B0604030504040204" pitchFamily="50" charset="-128"/>
              </a:rPr>
              <a:t>の</a:t>
            </a:r>
          </a:p>
          <a:p>
            <a:pPr>
              <a:lnSpc>
                <a:spcPts val="1600"/>
              </a:lnSpc>
            </a:pPr>
            <a:r>
              <a:rPr lang="ja-JP" altLang="en-US" sz="1400" dirty="0">
                <a:latin typeface="メイリオ" panose="020B0604030504040204" pitchFamily="50" charset="-128"/>
                <a:ea typeface="メイリオ" panose="020B0604030504040204" pitchFamily="50" charset="-128"/>
              </a:rPr>
              <a:t>数列を生成する。</a:t>
            </a:r>
            <a:endParaRPr kumimoji="1" lang="en-US" altLang="ja-JP" sz="1400" dirty="0">
              <a:latin typeface="メイリオ" panose="020B0604030504040204" pitchFamily="50" charset="-128"/>
              <a:ea typeface="メイリオ" panose="020B0604030504040204" pitchFamily="50" charset="-128"/>
            </a:endParaRPr>
          </a:p>
        </p:txBody>
      </p:sp>
      <p:grpSp>
        <p:nvGrpSpPr>
          <p:cNvPr id="77" name="グループ化 76">
            <a:extLst>
              <a:ext uri="{FF2B5EF4-FFF2-40B4-BE49-F238E27FC236}">
                <a16:creationId xmlns:a16="http://schemas.microsoft.com/office/drawing/2014/main" id="{5485FDAE-3729-9FE9-D2CC-E377623502B2}"/>
              </a:ext>
            </a:extLst>
          </p:cNvPr>
          <p:cNvGrpSpPr/>
          <p:nvPr/>
        </p:nvGrpSpPr>
        <p:grpSpPr>
          <a:xfrm>
            <a:off x="4566431" y="7249149"/>
            <a:ext cx="587627" cy="575424"/>
            <a:chOff x="1295400" y="3857730"/>
            <a:chExt cx="990600" cy="1019070"/>
          </a:xfrm>
        </p:grpSpPr>
        <p:sp>
          <p:nvSpPr>
            <p:cNvPr id="78" name="メモ 12">
              <a:extLst>
                <a:ext uri="{FF2B5EF4-FFF2-40B4-BE49-F238E27FC236}">
                  <a16:creationId xmlns:a16="http://schemas.microsoft.com/office/drawing/2014/main" id="{979F2F0E-4D7B-6614-AB2A-23D329196C7C}"/>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9" name="テキスト ボックス 78">
              <a:extLst>
                <a:ext uri="{FF2B5EF4-FFF2-40B4-BE49-F238E27FC236}">
                  <a16:creationId xmlns:a16="http://schemas.microsoft.com/office/drawing/2014/main" id="{B25247A0-5B2F-5FF5-27B6-5C4553F3FB0F}"/>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08</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pic>
        <p:nvPicPr>
          <p:cNvPr id="4" name="Picture 2" descr="by-nc-sa">
            <a:extLst>
              <a:ext uri="{FF2B5EF4-FFF2-40B4-BE49-F238E27FC236}">
                <a16:creationId xmlns:a16="http://schemas.microsoft.com/office/drawing/2014/main" id="{10B4CD86-05E0-2521-51AA-52A51B88D3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61206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301751" cy="307777"/>
          </a:xfrm>
          <a:prstGeom prst="rect">
            <a:avLst/>
          </a:prstGeom>
          <a:noFill/>
        </p:spPr>
        <p:txBody>
          <a:bodyPr wrap="square" rtlCol="0">
            <a:spAutoFit/>
          </a:bodyPr>
          <a:lstStyle/>
          <a:p>
            <a:r>
              <a:rPr kumimoji="1" lang="ja-JP" altLang="en-US" sz="1400" dirty="0"/>
              <a:t>硬貨での支払い枚数</a:t>
            </a:r>
            <a:r>
              <a:rPr kumimoji="1" lang="en-US" altLang="ja-JP" sz="1400" dirty="0"/>
              <a:t>(</a:t>
            </a:r>
            <a:r>
              <a:rPr kumimoji="1" lang="ja-JP" altLang="en-US" sz="1400" dirty="0"/>
              <a:t>貧欲法</a:t>
            </a:r>
            <a:r>
              <a:rPr kumimoji="1" lang="en-US" altLang="ja-JP" sz="1400" dirty="0"/>
              <a:t>)</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48563" cy="2039020"/>
          </a:xfrm>
          <a:prstGeom prst="rect">
            <a:avLst/>
          </a:prstGeom>
          <a:noFill/>
          <a:ln>
            <a:noFill/>
          </a:ln>
        </p:spPr>
        <p:txBody>
          <a:bodyPr wrap="square" rtlCol="0">
            <a:spAutoFit/>
          </a:bodyPr>
          <a:lstStyle/>
          <a:p>
            <a:r>
              <a:rPr kumimoji="1" lang="ja-JP" altLang="en-US" sz="1100" b="1" dirty="0"/>
              <a:t>　</a:t>
            </a:r>
            <a:r>
              <a:rPr kumimoji="1" lang="ja-JP" altLang="en-US" sz="1050" b="1" dirty="0"/>
              <a:t>支払い金額を入力したあと、</a:t>
            </a:r>
            <a:r>
              <a:rPr kumimoji="1" lang="en-US" altLang="ja-JP" sz="1050" b="1" dirty="0"/>
              <a:t>500</a:t>
            </a:r>
            <a:r>
              <a:rPr kumimoji="1" lang="ja-JP" altLang="en-US" sz="1050" b="1" dirty="0"/>
              <a:t>円、 </a:t>
            </a:r>
            <a:r>
              <a:rPr kumimoji="1" lang="en-US" altLang="ja-JP" sz="1050" b="1" dirty="0"/>
              <a:t>100</a:t>
            </a:r>
            <a:r>
              <a:rPr kumimoji="1" lang="ja-JP" altLang="en-US" sz="1050" b="1" dirty="0"/>
              <a:t>円、 </a:t>
            </a:r>
            <a:r>
              <a:rPr kumimoji="1" lang="en-US" altLang="ja-JP" sz="1050" b="1" dirty="0"/>
              <a:t>50</a:t>
            </a:r>
            <a:r>
              <a:rPr kumimoji="1" lang="ja-JP" altLang="en-US" sz="1050" b="1" dirty="0"/>
              <a:t>円、 </a:t>
            </a:r>
            <a:r>
              <a:rPr kumimoji="1" lang="en-US" altLang="ja-JP" sz="1050" b="1" dirty="0"/>
              <a:t>10</a:t>
            </a:r>
            <a:r>
              <a:rPr kumimoji="1" lang="ja-JP" altLang="en-US" sz="1050" b="1" dirty="0"/>
              <a:t>円、</a:t>
            </a:r>
            <a:r>
              <a:rPr kumimoji="1" lang="en-US" altLang="ja-JP" sz="1050" b="1" dirty="0"/>
              <a:t>5</a:t>
            </a:r>
            <a:r>
              <a:rPr kumimoji="1" lang="ja-JP" altLang="en-US" sz="1050" b="1" dirty="0"/>
              <a:t>円、</a:t>
            </a:r>
            <a:r>
              <a:rPr kumimoji="1" lang="en-US" altLang="ja-JP" sz="1050" b="1" dirty="0"/>
              <a:t>1</a:t>
            </a:r>
            <a:r>
              <a:rPr kumimoji="1" lang="ja-JP" altLang="en-US" sz="1050" b="1" dirty="0"/>
              <a:t>円の硬貨で支払い枚数が一番少ないなるような、各硬貨の支払い枚数を表示するプログラムを作成する</a:t>
            </a:r>
            <a:r>
              <a:rPr lang="ja-JP" altLang="en-US" sz="1050" b="1" dirty="0"/>
              <a:t>。</a:t>
            </a:r>
            <a:endParaRPr lang="en-US" altLang="ja-JP" sz="1050" b="1" dirty="0"/>
          </a:p>
          <a:p>
            <a:r>
              <a:rPr kumimoji="1" lang="ja-JP" altLang="en-US" sz="1050" b="1" dirty="0"/>
              <a:t>　</a:t>
            </a:r>
            <a:r>
              <a:rPr kumimoji="1" lang="ja-JP" altLang="en-US" sz="1050" dirty="0"/>
              <a:t>各硬貨の枚数は制限がないものとし、硬貨の種類は下記のようにプログラムの中で定義されているものとする。</a:t>
            </a:r>
          </a:p>
          <a:p>
            <a:r>
              <a:rPr lang="en-US" altLang="ja-JP" sz="1050" dirty="0"/>
              <a:t>C = [500,100,50,10,5,1]</a:t>
            </a:r>
          </a:p>
          <a:p>
            <a:endParaRPr lang="ja-JP" altLang="en-US" sz="1050" dirty="0"/>
          </a:p>
          <a:p>
            <a:r>
              <a:rPr lang="ja-JP" altLang="en-US" sz="1050" dirty="0"/>
              <a:t>実行例</a:t>
            </a:r>
          </a:p>
          <a:p>
            <a:r>
              <a:rPr lang="en-US" altLang="ja-JP" sz="1050" dirty="0"/>
              <a:t>124</a:t>
            </a:r>
            <a:r>
              <a:rPr lang="ja-JP" altLang="en-US" sz="1050" dirty="0"/>
              <a:t>　←　入力</a:t>
            </a:r>
            <a:endParaRPr lang="en-US" altLang="ja-JP" sz="1050" dirty="0"/>
          </a:p>
          <a:p>
            <a:r>
              <a:rPr lang="en-US" altLang="ja-JP" sz="1050" dirty="0"/>
              <a:t>[0, 1, 0, 2, 0, 4]</a:t>
            </a:r>
          </a:p>
          <a:p>
            <a:endParaRPr lang="en-US" altLang="ja-JP" sz="1050" dirty="0"/>
          </a:p>
          <a:p>
            <a:r>
              <a:rPr lang="en-US" altLang="ja-JP" sz="1050" dirty="0"/>
              <a:t>687</a:t>
            </a:r>
            <a:r>
              <a:rPr lang="ja-JP" altLang="en-US" sz="1050" dirty="0"/>
              <a:t>　←　入力</a:t>
            </a:r>
            <a:endParaRPr lang="en-US" altLang="ja-JP" sz="1050" dirty="0"/>
          </a:p>
          <a:p>
            <a:r>
              <a:rPr lang="en-US" altLang="ja-JP" sz="1050" dirty="0"/>
              <a:t>[1, 1, 1, 3, 1, 2]</a:t>
            </a:r>
            <a:endParaRPr kumimoji="1" lang="ja-JP" altLang="en-US" sz="105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548845" y="3007479"/>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647700" y="3407929"/>
            <a:ext cx="5365502" cy="1107996"/>
          </a:xfrm>
          <a:prstGeom prst="rect">
            <a:avLst/>
          </a:prstGeom>
          <a:noFill/>
          <a:ln>
            <a:noFill/>
          </a:ln>
        </p:spPr>
        <p:txBody>
          <a:bodyPr wrap="square" rtlCol="0">
            <a:spAutoFit/>
          </a:bodyPr>
          <a:lstStyle/>
          <a:p>
            <a:r>
              <a:rPr kumimoji="1" lang="ja-JP" altLang="en-US" sz="1100" dirty="0"/>
              <a:t>　基本的に、大きな金額硬貨から考えて、大きな金額で最大払える枚数を計算して、残りの金額を次の大きな金額で払うことを繰り返す。</a:t>
            </a:r>
          </a:p>
          <a:p>
            <a:r>
              <a:rPr lang="ja-JP" altLang="en-US" sz="1100" dirty="0"/>
              <a:t>今回の問題では、</a:t>
            </a:r>
            <a:r>
              <a:rPr lang="en-US" altLang="ja-JP" sz="1100" dirty="0"/>
              <a:t>C</a:t>
            </a:r>
            <a:r>
              <a:rPr lang="ja-JP" altLang="en-US" sz="1100" dirty="0"/>
              <a:t>に入っている硬貨の大きさが大きい順番になっているので</a:t>
            </a:r>
            <a:endParaRPr kumimoji="1" lang="ja-JP" altLang="en-US" sz="1100" dirty="0"/>
          </a:p>
          <a:p>
            <a:r>
              <a:rPr lang="ja-JP" altLang="en-US" sz="1100" dirty="0"/>
              <a:t>①　②③の処理を</a:t>
            </a:r>
            <a:r>
              <a:rPr lang="en-US" altLang="ja-JP" sz="1100" dirty="0"/>
              <a:t>C</a:t>
            </a:r>
            <a:r>
              <a:rPr lang="ja-JP" altLang="en-US" sz="1100" dirty="0"/>
              <a:t>の要素で繰り返す</a:t>
            </a:r>
          </a:p>
          <a:p>
            <a:r>
              <a:rPr kumimoji="1" lang="ja-JP" altLang="en-US" sz="1100" dirty="0"/>
              <a:t>②　その時の硬貨で最大支払える枚数を求める</a:t>
            </a:r>
          </a:p>
          <a:p>
            <a:r>
              <a:rPr kumimoji="1" lang="ja-JP" altLang="en-US" sz="1100" dirty="0"/>
              <a:t>③　金額からその時の硬貨の金額 </a:t>
            </a:r>
            <a:r>
              <a:rPr lang="en-US" altLang="ja-JP" sz="1100" dirty="0"/>
              <a:t>x </a:t>
            </a:r>
            <a:r>
              <a:rPr lang="ja-JP" altLang="en-US" sz="1100" dirty="0"/>
              <a:t>枚数を引いて、あたらしい金額にする</a:t>
            </a:r>
            <a:endParaRPr kumimoji="1" lang="ja-JP" altLang="en-US" sz="1100" dirty="0"/>
          </a:p>
        </p:txBody>
      </p:sp>
      <p:sp>
        <p:nvSpPr>
          <p:cNvPr id="11" name="テキスト ボックス 10">
            <a:extLst>
              <a:ext uri="{FF2B5EF4-FFF2-40B4-BE49-F238E27FC236}">
                <a16:creationId xmlns:a16="http://schemas.microsoft.com/office/drawing/2014/main" id="{7F4ED9D4-29C4-EC53-0E19-841F0B79313A}"/>
              </a:ext>
            </a:extLst>
          </p:cNvPr>
          <p:cNvSpPr txBox="1"/>
          <p:nvPr/>
        </p:nvSpPr>
        <p:spPr>
          <a:xfrm>
            <a:off x="548845" y="4736663"/>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grpSp>
        <p:nvGrpSpPr>
          <p:cNvPr id="12" name="グループ化 11">
            <a:extLst>
              <a:ext uri="{FF2B5EF4-FFF2-40B4-BE49-F238E27FC236}">
                <a16:creationId xmlns:a16="http://schemas.microsoft.com/office/drawing/2014/main" id="{0D7EE53F-F30B-FCF6-7E70-B62011F625BF}"/>
              </a:ext>
            </a:extLst>
          </p:cNvPr>
          <p:cNvGrpSpPr/>
          <p:nvPr/>
        </p:nvGrpSpPr>
        <p:grpSpPr>
          <a:xfrm>
            <a:off x="824765" y="6114854"/>
            <a:ext cx="2973206" cy="1554272"/>
            <a:chOff x="2784365" y="1677618"/>
            <a:chExt cx="2973206" cy="1554272"/>
          </a:xfrm>
        </p:grpSpPr>
        <p:sp>
          <p:nvSpPr>
            <p:cNvPr id="13" name="テキスト ボックス 12">
              <a:extLst>
                <a:ext uri="{FF2B5EF4-FFF2-40B4-BE49-F238E27FC236}">
                  <a16:creationId xmlns:a16="http://schemas.microsoft.com/office/drawing/2014/main" id="{8E105EF2-35CE-C0E8-3D4D-B7CE285136E9}"/>
                </a:ext>
              </a:extLst>
            </p:cNvPr>
            <p:cNvSpPr txBox="1"/>
            <p:nvPr/>
          </p:nvSpPr>
          <p:spPr>
            <a:xfrm>
              <a:off x="2784365" y="1677618"/>
              <a:ext cx="2583673" cy="1554272"/>
            </a:xfrm>
            <a:prstGeom prst="rect">
              <a:avLst/>
            </a:prstGeom>
            <a:noFill/>
            <a:ln w="12700">
              <a:solidFill>
                <a:schemeClr val="tx1"/>
              </a:solidFill>
            </a:ln>
          </p:spPr>
          <p:txBody>
            <a:bodyPr wrap="square" rtlCol="0">
              <a:spAutoFit/>
            </a:bodyPr>
            <a:lstStyle/>
            <a:p>
              <a:r>
                <a:rPr lang="en-US" altLang="ja-JP" sz="1100" dirty="0">
                  <a:latin typeface="メイリオ" panose="020B0604030504040204" pitchFamily="50" charset="-128"/>
                  <a:ea typeface="メイリオ" panose="020B0604030504040204" pitchFamily="50" charset="-128"/>
                </a:rPr>
                <a:t>i = [0,1,…,C</a:t>
              </a:r>
              <a:r>
                <a:rPr lang="ja-JP" altLang="en-US" sz="1100" dirty="0">
                  <a:latin typeface="メイリオ" panose="020B0604030504040204" pitchFamily="50" charset="-128"/>
                  <a:ea typeface="メイリオ" panose="020B0604030504040204" pitchFamily="50" charset="-128"/>
                </a:rPr>
                <a:t>の長さ</a:t>
              </a:r>
              <a:r>
                <a:rPr lang="en-US" altLang="ja-JP" sz="1100" dirty="0">
                  <a:latin typeface="メイリオ" panose="020B0604030504040204" pitchFamily="50" charset="-128"/>
                  <a:ea typeface="メイリオ" panose="020B0604030504040204" pitchFamily="50" charset="-128"/>
                </a:rPr>
                <a:t>-1]</a:t>
              </a:r>
              <a:r>
                <a:rPr lang="ja-JP" altLang="en-US" sz="1100" dirty="0">
                  <a:latin typeface="メイリオ" panose="020B0604030504040204" pitchFamily="50" charset="-128"/>
                  <a:ea typeface="メイリオ" panose="020B0604030504040204" pitchFamily="50" charset="-128"/>
                </a:rPr>
                <a:t>繰り返す</a:t>
              </a:r>
              <a:br>
                <a:rPr lang="ja-JP" altLang="en-US" sz="1400" dirty="0">
                  <a:latin typeface="メイリオ" panose="020B0604030504040204" pitchFamily="50" charset="-128"/>
                  <a:ea typeface="メイリオ" panose="020B0604030504040204" pitchFamily="50" charset="-128"/>
                </a:rPr>
              </a:b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B3947EDF-3E3F-C2F3-668B-96E9C2F54C30}"/>
                </a:ext>
              </a:extLst>
            </p:cNvPr>
            <p:cNvSpPr txBox="1"/>
            <p:nvPr/>
          </p:nvSpPr>
          <p:spPr>
            <a:xfrm>
              <a:off x="3040262" y="1939904"/>
              <a:ext cx="2359004" cy="1169551"/>
            </a:xfrm>
            <a:prstGeom prst="rect">
              <a:avLst/>
            </a:prstGeom>
            <a:solidFill>
              <a:schemeClr val="bg1"/>
            </a:solidFill>
            <a:ln w="12700">
              <a:solidFill>
                <a:schemeClr val="tx1"/>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49326370-BB81-0D8F-C23D-414B292237E5}"/>
                </a:ext>
              </a:extLst>
            </p:cNvPr>
            <p:cNvSpPr/>
            <p:nvPr/>
          </p:nvSpPr>
          <p:spPr>
            <a:xfrm>
              <a:off x="5364167" y="1907527"/>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CE84796C-6F99-8BF7-3551-3F3E56725CF1}"/>
              </a:ext>
            </a:extLst>
          </p:cNvPr>
          <p:cNvSpPr txBox="1"/>
          <p:nvPr/>
        </p:nvSpPr>
        <p:spPr>
          <a:xfrm>
            <a:off x="824765" y="5467095"/>
            <a:ext cx="1987374" cy="240450"/>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a:latin typeface="メイリオ" panose="020B0604030504040204" pitchFamily="50" charset="-128"/>
                <a:ea typeface="メイリオ" panose="020B0604030504040204" pitchFamily="50" charset="-128"/>
              </a:rPr>
              <a:t>O = [0] * 6</a:t>
            </a:r>
            <a:endParaRPr kumimoji="1" lang="ja-JP" altLang="en-US" sz="1100"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2E543048-688B-0C8F-81B7-22DD471691EC}"/>
              </a:ext>
            </a:extLst>
          </p:cNvPr>
          <p:cNvSpPr txBox="1"/>
          <p:nvPr/>
        </p:nvSpPr>
        <p:spPr>
          <a:xfrm>
            <a:off x="828869" y="5758719"/>
            <a:ext cx="1987374" cy="240450"/>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a:latin typeface="メイリオ" panose="020B0604030504040204" pitchFamily="50" charset="-128"/>
                <a:ea typeface="メイリオ" panose="020B0604030504040204" pitchFamily="50" charset="-128"/>
              </a:rPr>
              <a:t>pay = (</a:t>
            </a:r>
            <a:r>
              <a:rPr lang="ja-JP" altLang="en-US" sz="1100" dirty="0">
                <a:latin typeface="メイリオ" panose="020B0604030504040204" pitchFamily="50" charset="-128"/>
                <a:ea typeface="メイリオ" panose="020B0604030504040204" pitchFamily="50" charset="-128"/>
              </a:rPr>
              <a:t>入力</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数値</a:t>
            </a:r>
            <a:r>
              <a:rPr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20" name="テキスト ボックス 19">
            <a:extLst>
              <a:ext uri="{FF2B5EF4-FFF2-40B4-BE49-F238E27FC236}">
                <a16:creationId xmlns:a16="http://schemas.microsoft.com/office/drawing/2014/main" id="{9C31E7C9-B29E-8302-54EA-DA66A2A913A4}"/>
              </a:ext>
            </a:extLst>
          </p:cNvPr>
          <p:cNvSpPr txBox="1"/>
          <p:nvPr/>
        </p:nvSpPr>
        <p:spPr>
          <a:xfrm>
            <a:off x="824765" y="5128575"/>
            <a:ext cx="1987374" cy="253916"/>
          </a:xfrm>
          <a:prstGeom prst="rect">
            <a:avLst/>
          </a:prstGeom>
          <a:noFill/>
          <a:ln w="12700">
            <a:solidFill>
              <a:schemeClr val="tx1"/>
            </a:solidFill>
          </a:ln>
        </p:spPr>
        <p:txBody>
          <a:bodyPr wrap="square" rtlCol="0">
            <a:spAutoFit/>
          </a:bodyPr>
          <a:lstStyle/>
          <a:p>
            <a:pPr algn="ctr">
              <a:lnSpc>
                <a:spcPts val="1100"/>
              </a:lnSpc>
            </a:pPr>
            <a:r>
              <a:rPr kumimoji="1" lang="en-US" altLang="ja-JP" sz="1200" dirty="0">
                <a:latin typeface="メイリオ" panose="020B0604030504040204" pitchFamily="50" charset="-128"/>
                <a:ea typeface="メイリオ" panose="020B0604030504040204" pitchFamily="50" charset="-128"/>
              </a:rPr>
              <a:t>C</a:t>
            </a:r>
            <a:r>
              <a:rPr kumimoji="1" lang="ja-JP" altLang="en-US" sz="1200" dirty="0">
                <a:latin typeface="メイリオ" panose="020B0604030504040204" pitchFamily="50" charset="-128"/>
                <a:ea typeface="メイリオ" panose="020B0604030504040204" pitchFamily="50" charset="-128"/>
              </a:rPr>
              <a:t>の定義</a:t>
            </a:r>
          </a:p>
        </p:txBody>
      </p:sp>
      <p:sp>
        <p:nvSpPr>
          <p:cNvPr id="25" name="テキスト ボックス 24">
            <a:extLst>
              <a:ext uri="{FF2B5EF4-FFF2-40B4-BE49-F238E27FC236}">
                <a16:creationId xmlns:a16="http://schemas.microsoft.com/office/drawing/2014/main" id="{B9C7707D-6857-58D0-1851-641F347F7EEC}"/>
              </a:ext>
            </a:extLst>
          </p:cNvPr>
          <p:cNvSpPr txBox="1"/>
          <p:nvPr/>
        </p:nvSpPr>
        <p:spPr>
          <a:xfrm>
            <a:off x="824765" y="7857373"/>
            <a:ext cx="1987374" cy="253916"/>
          </a:xfrm>
          <a:prstGeom prst="rect">
            <a:avLst/>
          </a:prstGeom>
          <a:noFill/>
          <a:ln w="12700">
            <a:solidFill>
              <a:schemeClr val="tx1"/>
            </a:solidFill>
          </a:ln>
        </p:spPr>
        <p:txBody>
          <a:bodyPr wrap="square" rtlCol="0">
            <a:spAutoFit/>
          </a:bodyPr>
          <a:lstStyle/>
          <a:p>
            <a:pPr algn="ctr">
              <a:lnSpc>
                <a:spcPts val="1100"/>
              </a:lnSpc>
            </a:pPr>
            <a:r>
              <a:rPr lang="ja-JP" altLang="en-US" sz="1200" dirty="0">
                <a:latin typeface="メイリオ" panose="020B0604030504040204" pitchFamily="50" charset="-128"/>
                <a:ea typeface="メイリオ" panose="020B0604030504040204" pitchFamily="50" charset="-128"/>
              </a:rPr>
              <a:t>表示する</a:t>
            </a:r>
            <a:r>
              <a:rPr lang="en-US" altLang="ja-JP" sz="1200" dirty="0">
                <a:latin typeface="メイリオ" panose="020B0604030504040204" pitchFamily="50" charset="-128"/>
                <a:ea typeface="メイリオ" panose="020B0604030504040204" pitchFamily="50" charset="-128"/>
              </a:rPr>
              <a:t>(O)</a:t>
            </a:r>
            <a:endParaRPr kumimoji="1" lang="ja-JP" altLang="en-US" sz="1200" dirty="0">
              <a:latin typeface="メイリオ" panose="020B0604030504040204" pitchFamily="50" charset="-128"/>
              <a:ea typeface="メイリオ" panose="020B0604030504040204" pitchFamily="50" charset="-128"/>
            </a:endParaRPr>
          </a:p>
        </p:txBody>
      </p:sp>
      <p:grpSp>
        <p:nvGrpSpPr>
          <p:cNvPr id="29" name="グループ化 28">
            <a:extLst>
              <a:ext uri="{FF2B5EF4-FFF2-40B4-BE49-F238E27FC236}">
                <a16:creationId xmlns:a16="http://schemas.microsoft.com/office/drawing/2014/main" id="{C9DC160A-6298-B607-DE0B-57B45C521B0A}"/>
              </a:ext>
            </a:extLst>
          </p:cNvPr>
          <p:cNvGrpSpPr/>
          <p:nvPr/>
        </p:nvGrpSpPr>
        <p:grpSpPr>
          <a:xfrm>
            <a:off x="4215576" y="5267697"/>
            <a:ext cx="587627" cy="575424"/>
            <a:chOff x="1295400" y="3857730"/>
            <a:chExt cx="990600" cy="1019070"/>
          </a:xfrm>
        </p:grpSpPr>
        <p:sp>
          <p:nvSpPr>
            <p:cNvPr id="30" name="メモ 12">
              <a:extLst>
                <a:ext uri="{FF2B5EF4-FFF2-40B4-BE49-F238E27FC236}">
                  <a16:creationId xmlns:a16="http://schemas.microsoft.com/office/drawing/2014/main" id="{0E732B99-5E4C-2529-0F50-3EE76AF4442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テキスト ボックス 30">
              <a:extLst>
                <a:ext uri="{FF2B5EF4-FFF2-40B4-BE49-F238E27FC236}">
                  <a16:creationId xmlns:a16="http://schemas.microsoft.com/office/drawing/2014/main" id="{B85ECEDA-FE43-5444-6F1A-3D42FFBF2C6A}"/>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19</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2" name="グループ化 31">
            <a:extLst>
              <a:ext uri="{FF2B5EF4-FFF2-40B4-BE49-F238E27FC236}">
                <a16:creationId xmlns:a16="http://schemas.microsoft.com/office/drawing/2014/main" id="{3F6895B0-EC72-A143-0AE6-1D1697B69DED}"/>
              </a:ext>
            </a:extLst>
          </p:cNvPr>
          <p:cNvGrpSpPr/>
          <p:nvPr/>
        </p:nvGrpSpPr>
        <p:grpSpPr>
          <a:xfrm>
            <a:off x="4215576" y="6032678"/>
            <a:ext cx="587627" cy="575424"/>
            <a:chOff x="1295400" y="3857730"/>
            <a:chExt cx="990600" cy="1019070"/>
          </a:xfrm>
        </p:grpSpPr>
        <p:sp>
          <p:nvSpPr>
            <p:cNvPr id="33" name="メモ 12">
              <a:extLst>
                <a:ext uri="{FF2B5EF4-FFF2-40B4-BE49-F238E27FC236}">
                  <a16:creationId xmlns:a16="http://schemas.microsoft.com/office/drawing/2014/main" id="{9CF11D5B-2C25-2867-9174-1452BCF858B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4" name="テキスト ボックス 33">
              <a:extLst>
                <a:ext uri="{FF2B5EF4-FFF2-40B4-BE49-F238E27FC236}">
                  <a16:creationId xmlns:a16="http://schemas.microsoft.com/office/drawing/2014/main" id="{D614BCCC-5DF0-38F6-05B5-DD28DE55948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15</a:t>
            </a:fld>
            <a:endParaRPr kumimoji="1" lang="ja-JP" altLang="en-US"/>
          </a:p>
        </p:txBody>
      </p:sp>
      <p:sp>
        <p:nvSpPr>
          <p:cNvPr id="16" name="テキスト ボックス 15">
            <a:extLst>
              <a:ext uri="{FF2B5EF4-FFF2-40B4-BE49-F238E27FC236}">
                <a16:creationId xmlns:a16="http://schemas.microsoft.com/office/drawing/2014/main" id="{FF3F12CF-7A3A-89F1-6F62-40FD95A45FEA}"/>
              </a:ext>
            </a:extLst>
          </p:cNvPr>
          <p:cNvSpPr txBox="1"/>
          <p:nvPr/>
        </p:nvSpPr>
        <p:spPr>
          <a:xfrm>
            <a:off x="1223261" y="6547936"/>
            <a:ext cx="2469941" cy="804707"/>
          </a:xfrm>
          <a:prstGeom prst="rect">
            <a:avLst/>
          </a:prstGeom>
          <a:noFill/>
          <a:ln w="12700">
            <a:solidFill>
              <a:schemeClr val="tx1"/>
            </a:solidFill>
            <a:prstDash val="dash"/>
          </a:ln>
        </p:spPr>
        <p:txBody>
          <a:bodyPr wrap="square" rtlCol="0">
            <a:spAutoFit/>
          </a:bodyPr>
          <a:lstStyle/>
          <a:p>
            <a:pPr>
              <a:lnSpc>
                <a:spcPts val="1100"/>
              </a:lnSpc>
            </a:pPr>
            <a:r>
              <a:rPr kumimoji="1" lang="ja-JP" altLang="en-US" sz="1100" dirty="0">
                <a:latin typeface="メイリオ" panose="020B0604030504040204" pitchFamily="50" charset="-128"/>
                <a:ea typeface="メイリオ" panose="020B0604030504040204" pitchFamily="50" charset="-128"/>
              </a:rPr>
              <a:t>考え方をヒントに、各硬貨の枚数を記録する</a:t>
            </a:r>
            <a:r>
              <a:rPr kumimoji="1" lang="en-US" altLang="ja-JP" sz="1100" dirty="0">
                <a:latin typeface="メイリオ" panose="020B0604030504040204" pitchFamily="50" charset="-128"/>
                <a:ea typeface="メイリオ" panose="020B0604030504040204" pitchFamily="50" charset="-128"/>
              </a:rPr>
              <a:t>O[</a:t>
            </a:r>
            <a:r>
              <a:rPr kumimoji="1" lang="en-US" altLang="ja-JP" sz="1100" dirty="0" err="1">
                <a:latin typeface="メイリオ" panose="020B0604030504040204" pitchFamily="50" charset="-128"/>
                <a:ea typeface="メイリオ" panose="020B0604030504040204" pitchFamily="50" charset="-128"/>
              </a:rPr>
              <a:t>i</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と</a:t>
            </a:r>
            <a:r>
              <a:rPr kumimoji="1" lang="en-US" altLang="ja-JP" sz="1100" dirty="0">
                <a:latin typeface="メイリオ" panose="020B0604030504040204" pitchFamily="50" charset="-128"/>
                <a:ea typeface="メイリオ" panose="020B0604030504040204" pitchFamily="50" charset="-128"/>
              </a:rPr>
              <a:t>pay</a:t>
            </a:r>
            <a:r>
              <a:rPr kumimoji="1" lang="ja-JP" altLang="en-US" sz="1100" dirty="0">
                <a:latin typeface="メイリオ" panose="020B0604030504040204" pitchFamily="50" charset="-128"/>
                <a:ea typeface="メイリオ" panose="020B0604030504040204" pitchFamily="50" charset="-128"/>
              </a:rPr>
              <a:t>を変更する処理を考えてください。</a:t>
            </a:r>
          </a:p>
          <a:p>
            <a:pPr>
              <a:lnSpc>
                <a:spcPts val="1100"/>
              </a:lnSpc>
            </a:pPr>
            <a:endParaRPr lang="ja-JP" altLang="en-US" sz="1100" dirty="0">
              <a:latin typeface="メイリオ" panose="020B0604030504040204" pitchFamily="50" charset="-128"/>
              <a:ea typeface="メイリオ" panose="020B0604030504040204" pitchFamily="50" charset="-128"/>
            </a:endParaRPr>
          </a:p>
          <a:p>
            <a:pPr>
              <a:lnSpc>
                <a:spcPts val="1100"/>
              </a:lnSpc>
            </a:pPr>
            <a:r>
              <a:rPr kumimoji="1" lang="en-US" altLang="ja-JP" sz="1100" dirty="0">
                <a:latin typeface="メイリオ" panose="020B0604030504040204" pitchFamily="50" charset="-128"/>
                <a:ea typeface="メイリオ" panose="020B0604030504040204" pitchFamily="50" charset="-128"/>
              </a:rPr>
              <a:t>( a // b:  //</a:t>
            </a:r>
            <a:r>
              <a:rPr kumimoji="1" lang="ja-JP" altLang="en-US" sz="1100" dirty="0">
                <a:latin typeface="メイリオ" panose="020B0604030504040204" pitchFamily="50" charset="-128"/>
                <a:ea typeface="メイリオ" panose="020B0604030504040204" pitchFamily="50" charset="-128"/>
              </a:rPr>
              <a:t>は商を計算する</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pic>
        <p:nvPicPr>
          <p:cNvPr id="2" name="Picture 2" descr="by-nc-sa">
            <a:extLst>
              <a:ext uri="{FF2B5EF4-FFF2-40B4-BE49-F238E27FC236}">
                <a16:creationId xmlns:a16="http://schemas.microsoft.com/office/drawing/2014/main" id="{7E736E33-DCCF-84FE-32AA-C12E6BC2B9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40820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a:extLst>
              <a:ext uri="{FF2B5EF4-FFF2-40B4-BE49-F238E27FC236}">
                <a16:creationId xmlns:a16="http://schemas.microsoft.com/office/drawing/2014/main" id="{21EC509F-6F0E-1E1C-4ACB-7D4365306549}"/>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4222502" cy="307777"/>
          </a:xfrm>
          <a:prstGeom prst="rect">
            <a:avLst/>
          </a:prstGeom>
          <a:noFill/>
        </p:spPr>
        <p:txBody>
          <a:bodyPr wrap="square" rtlCol="0">
            <a:spAutoFit/>
          </a:bodyPr>
          <a:lstStyle/>
          <a:p>
            <a:r>
              <a:rPr lang="ja-JP" altLang="en-US" sz="1400" dirty="0"/>
              <a:t>学園祭の見学</a:t>
            </a:r>
            <a:r>
              <a:rPr lang="en-US" altLang="ja-JP" sz="1400" dirty="0"/>
              <a:t>(</a:t>
            </a:r>
            <a:r>
              <a:rPr lang="ja-JP" altLang="en-US" sz="1400" dirty="0"/>
              <a:t>区間スケジュール</a:t>
            </a:r>
            <a:r>
              <a:rPr lang="en-US" altLang="ja-JP" sz="1400" dirty="0"/>
              <a:t>)(1)</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539998" y="871575"/>
            <a:ext cx="5591175" cy="423193"/>
          </a:xfrm>
          <a:prstGeom prst="rect">
            <a:avLst/>
          </a:prstGeom>
          <a:noFill/>
          <a:ln>
            <a:noFill/>
          </a:ln>
        </p:spPr>
        <p:txBody>
          <a:bodyPr wrap="square" rtlCol="0">
            <a:spAutoFit/>
          </a:bodyPr>
          <a:lstStyle/>
          <a:p>
            <a:r>
              <a:rPr kumimoji="1" lang="ja-JP" altLang="en-US" sz="1100" dirty="0"/>
              <a:t>　</a:t>
            </a:r>
            <a:r>
              <a:rPr kumimoji="1" lang="ja-JP" altLang="en-US" sz="1050" dirty="0"/>
              <a:t>下図のように、学園祭のイベント</a:t>
            </a:r>
            <a:r>
              <a:rPr kumimoji="1" lang="en-US" altLang="ja-JP" sz="1050" dirty="0"/>
              <a:t>A</a:t>
            </a:r>
            <a:r>
              <a:rPr kumimoji="1" lang="ja-JP" altLang="en-US" sz="1050" dirty="0"/>
              <a:t>～</a:t>
            </a:r>
            <a:r>
              <a:rPr kumimoji="1" lang="en-US" altLang="ja-JP" sz="1050" dirty="0"/>
              <a:t>I</a:t>
            </a:r>
            <a:r>
              <a:rPr kumimoji="1" lang="ja-JP" altLang="en-US" sz="1050" dirty="0"/>
              <a:t>が午後</a:t>
            </a:r>
            <a:r>
              <a:rPr kumimoji="1" lang="en-US" altLang="ja-JP" sz="1050" dirty="0"/>
              <a:t>1</a:t>
            </a:r>
            <a:r>
              <a:rPr kumimoji="1" lang="ja-JP" altLang="en-US" sz="1050" dirty="0"/>
              <a:t>時から</a:t>
            </a:r>
            <a:r>
              <a:rPr lang="ja-JP" altLang="en-US" sz="1050" dirty="0"/>
              <a:t>実施される</a:t>
            </a:r>
            <a:r>
              <a:rPr lang="ja-JP" altLang="en-US" sz="1050" b="1" dirty="0"/>
              <a:t>。一番多くのイベンとに参加するには、どのようなイベントを選択したら良いか表示するプログラムを作成する。</a:t>
            </a:r>
            <a:endParaRPr lang="en-US" altLang="ja-JP" sz="105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647700" y="4844374"/>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16</a:t>
            </a:fld>
            <a:endParaRPr kumimoji="1" lang="ja-JP" altLang="en-US"/>
          </a:p>
        </p:txBody>
      </p:sp>
      <p:graphicFrame>
        <p:nvGraphicFramePr>
          <p:cNvPr id="2" name="表 1">
            <a:extLst>
              <a:ext uri="{FF2B5EF4-FFF2-40B4-BE49-F238E27FC236}">
                <a16:creationId xmlns:a16="http://schemas.microsoft.com/office/drawing/2014/main" id="{8B139221-2CA6-F141-1575-AFA7D47B5BD5}"/>
              </a:ext>
            </a:extLst>
          </p:cNvPr>
          <p:cNvGraphicFramePr>
            <a:graphicFrameLocks noGrp="1"/>
          </p:cNvGraphicFramePr>
          <p:nvPr>
            <p:extLst>
              <p:ext uri="{D42A27DB-BD31-4B8C-83A1-F6EECF244321}">
                <p14:modId xmlns:p14="http://schemas.microsoft.com/office/powerpoint/2010/main" val="3024069406"/>
              </p:ext>
            </p:extLst>
          </p:nvPr>
        </p:nvGraphicFramePr>
        <p:xfrm>
          <a:off x="647700" y="1318566"/>
          <a:ext cx="5194305" cy="2190750"/>
        </p:xfrm>
        <a:graphic>
          <a:graphicData uri="http://schemas.openxmlformats.org/drawingml/2006/table">
            <a:tbl>
              <a:tblPr/>
              <a:tblGrid>
                <a:gridCol w="191908">
                  <a:extLst>
                    <a:ext uri="{9D8B030D-6E8A-4147-A177-3AD203B41FA5}">
                      <a16:colId xmlns:a16="http://schemas.microsoft.com/office/drawing/2014/main" val="4061718840"/>
                    </a:ext>
                  </a:extLst>
                </a:gridCol>
                <a:gridCol w="316648">
                  <a:extLst>
                    <a:ext uri="{9D8B030D-6E8A-4147-A177-3AD203B41FA5}">
                      <a16:colId xmlns:a16="http://schemas.microsoft.com/office/drawing/2014/main" val="910939947"/>
                    </a:ext>
                  </a:extLst>
                </a:gridCol>
                <a:gridCol w="316648">
                  <a:extLst>
                    <a:ext uri="{9D8B030D-6E8A-4147-A177-3AD203B41FA5}">
                      <a16:colId xmlns:a16="http://schemas.microsoft.com/office/drawing/2014/main" val="866505784"/>
                    </a:ext>
                  </a:extLst>
                </a:gridCol>
                <a:gridCol w="316648">
                  <a:extLst>
                    <a:ext uri="{9D8B030D-6E8A-4147-A177-3AD203B41FA5}">
                      <a16:colId xmlns:a16="http://schemas.microsoft.com/office/drawing/2014/main" val="1450175591"/>
                    </a:ext>
                  </a:extLst>
                </a:gridCol>
                <a:gridCol w="316648">
                  <a:extLst>
                    <a:ext uri="{9D8B030D-6E8A-4147-A177-3AD203B41FA5}">
                      <a16:colId xmlns:a16="http://schemas.microsoft.com/office/drawing/2014/main" val="896518890"/>
                    </a:ext>
                  </a:extLst>
                </a:gridCol>
                <a:gridCol w="316648">
                  <a:extLst>
                    <a:ext uri="{9D8B030D-6E8A-4147-A177-3AD203B41FA5}">
                      <a16:colId xmlns:a16="http://schemas.microsoft.com/office/drawing/2014/main" val="2438956291"/>
                    </a:ext>
                  </a:extLst>
                </a:gridCol>
                <a:gridCol w="316648">
                  <a:extLst>
                    <a:ext uri="{9D8B030D-6E8A-4147-A177-3AD203B41FA5}">
                      <a16:colId xmlns:a16="http://schemas.microsoft.com/office/drawing/2014/main" val="280095536"/>
                    </a:ext>
                  </a:extLst>
                </a:gridCol>
                <a:gridCol w="316648">
                  <a:extLst>
                    <a:ext uri="{9D8B030D-6E8A-4147-A177-3AD203B41FA5}">
                      <a16:colId xmlns:a16="http://schemas.microsoft.com/office/drawing/2014/main" val="564180302"/>
                    </a:ext>
                  </a:extLst>
                </a:gridCol>
                <a:gridCol w="316648">
                  <a:extLst>
                    <a:ext uri="{9D8B030D-6E8A-4147-A177-3AD203B41FA5}">
                      <a16:colId xmlns:a16="http://schemas.microsoft.com/office/drawing/2014/main" val="2970906771"/>
                    </a:ext>
                  </a:extLst>
                </a:gridCol>
                <a:gridCol w="316648">
                  <a:extLst>
                    <a:ext uri="{9D8B030D-6E8A-4147-A177-3AD203B41FA5}">
                      <a16:colId xmlns:a16="http://schemas.microsoft.com/office/drawing/2014/main" val="2607694435"/>
                    </a:ext>
                  </a:extLst>
                </a:gridCol>
                <a:gridCol w="316648">
                  <a:extLst>
                    <a:ext uri="{9D8B030D-6E8A-4147-A177-3AD203B41FA5}">
                      <a16:colId xmlns:a16="http://schemas.microsoft.com/office/drawing/2014/main" val="2324647722"/>
                    </a:ext>
                  </a:extLst>
                </a:gridCol>
                <a:gridCol w="316648">
                  <a:extLst>
                    <a:ext uri="{9D8B030D-6E8A-4147-A177-3AD203B41FA5}">
                      <a16:colId xmlns:a16="http://schemas.microsoft.com/office/drawing/2014/main" val="2595215614"/>
                    </a:ext>
                  </a:extLst>
                </a:gridCol>
                <a:gridCol w="316648">
                  <a:extLst>
                    <a:ext uri="{9D8B030D-6E8A-4147-A177-3AD203B41FA5}">
                      <a16:colId xmlns:a16="http://schemas.microsoft.com/office/drawing/2014/main" val="1692137095"/>
                    </a:ext>
                  </a:extLst>
                </a:gridCol>
                <a:gridCol w="230289">
                  <a:extLst>
                    <a:ext uri="{9D8B030D-6E8A-4147-A177-3AD203B41FA5}">
                      <a16:colId xmlns:a16="http://schemas.microsoft.com/office/drawing/2014/main" val="738764737"/>
                    </a:ext>
                  </a:extLst>
                </a:gridCol>
                <a:gridCol w="486166">
                  <a:extLst>
                    <a:ext uri="{9D8B030D-6E8A-4147-A177-3AD203B41FA5}">
                      <a16:colId xmlns:a16="http://schemas.microsoft.com/office/drawing/2014/main" val="3493931251"/>
                    </a:ext>
                  </a:extLst>
                </a:gridCol>
                <a:gridCol w="486166">
                  <a:extLst>
                    <a:ext uri="{9D8B030D-6E8A-4147-A177-3AD203B41FA5}">
                      <a16:colId xmlns:a16="http://schemas.microsoft.com/office/drawing/2014/main" val="3220031495"/>
                    </a:ext>
                  </a:extLst>
                </a:gridCol>
              </a:tblGrid>
              <a:tr h="190500">
                <a:tc>
                  <a:txBody>
                    <a:bodyPr/>
                    <a:lstStyle/>
                    <a:p>
                      <a:pPr algn="l" fontAlgn="b"/>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12">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午後</a:t>
                      </a:r>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r>
                        <a:rPr lang="ja-JP" altLang="en-US" sz="1100" b="0" i="0" u="none" strike="noStrike">
                          <a:solidFill>
                            <a:srgbClr val="000000"/>
                          </a:solidFill>
                          <a:effectLst/>
                          <a:latin typeface="Yu Gothic" panose="020B0400000000000000" pitchFamily="50" charset="-128"/>
                          <a:ea typeface="Yu Gothic" panose="020B0400000000000000" pitchFamily="50" charset="-128"/>
                        </a:rPr>
                        <a:t>時からの経過時間</a:t>
                      </a:r>
                      <a:r>
                        <a:rPr lang="en-US" altLang="ja-JP" sz="1100" b="0" i="0" u="none" strike="noStrike">
                          <a:solidFill>
                            <a:srgbClr val="000000"/>
                          </a:solidFill>
                          <a:effectLst/>
                          <a:latin typeface="Yu Gothic" panose="020B0400000000000000" pitchFamily="50" charset="-128"/>
                          <a:ea typeface="Yu Gothic" panose="020B0400000000000000" pitchFamily="50" charset="-128"/>
                        </a:rPr>
                        <a:t>(</a:t>
                      </a:r>
                      <a:r>
                        <a:rPr lang="ja-JP" altLang="en-US" sz="1100" b="0" i="0" u="none" strike="noStrike">
                          <a:solidFill>
                            <a:srgbClr val="000000"/>
                          </a:solidFill>
                          <a:effectLst/>
                          <a:latin typeface="Yu Gothic" panose="020B0400000000000000" pitchFamily="50" charset="-128"/>
                          <a:ea typeface="Yu Gothic" panose="020B0400000000000000" pitchFamily="50" charset="-128"/>
                        </a:rPr>
                        <a:t>分</a:t>
                      </a:r>
                      <a:r>
                        <a:rPr lang="en-US" altLang="ja-JP" sz="1100" b="0" i="0" u="none" strike="noStrike">
                          <a:solidFill>
                            <a:srgbClr val="000000"/>
                          </a:solidFill>
                          <a:effectLst/>
                          <a:latin typeface="Yu Gothic" panose="020B0400000000000000" pitchFamily="50" charset="-128"/>
                          <a:ea typeface="Yu Gothic"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4981176"/>
                  </a:ext>
                </a:extLst>
              </a:tr>
              <a:tr h="200025">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220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dirty="0">
                          <a:solidFill>
                            <a:srgbClr val="000000"/>
                          </a:solidFill>
                          <a:effectLst/>
                          <a:latin typeface="Yu Gothic" panose="020B0400000000000000" pitchFamily="50" charset="-128"/>
                          <a:ea typeface="Yu Gothic" panose="020B0400000000000000" pitchFamily="50" charset="-128"/>
                        </a:rPr>
                        <a:t>240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開始</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終了</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151165129"/>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1168327"/>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6045289"/>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140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9777913"/>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2967392"/>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120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160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4341626"/>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120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4581439"/>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140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8274843"/>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180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240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9633535"/>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dirty="0">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140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200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7012208"/>
                  </a:ext>
                </a:extLst>
              </a:tr>
            </a:tbl>
          </a:graphicData>
        </a:graphic>
      </p:graphicFrame>
      <p:sp>
        <p:nvSpPr>
          <p:cNvPr id="4" name="テキスト ボックス 3">
            <a:extLst>
              <a:ext uri="{FF2B5EF4-FFF2-40B4-BE49-F238E27FC236}">
                <a16:creationId xmlns:a16="http://schemas.microsoft.com/office/drawing/2014/main" id="{F21192B3-687E-787E-D997-477ABE7023C7}"/>
              </a:ext>
            </a:extLst>
          </p:cNvPr>
          <p:cNvSpPr txBox="1"/>
          <p:nvPr/>
        </p:nvSpPr>
        <p:spPr>
          <a:xfrm>
            <a:off x="4231109" y="3576847"/>
            <a:ext cx="1774997" cy="1554272"/>
          </a:xfrm>
          <a:prstGeom prst="rect">
            <a:avLst/>
          </a:prstGeom>
          <a:noFill/>
          <a:ln>
            <a:noFill/>
          </a:ln>
        </p:spPr>
        <p:txBody>
          <a:bodyPr wrap="square" rtlCol="0">
            <a:spAutoFit/>
          </a:bodyPr>
          <a:lstStyle/>
          <a:p>
            <a:r>
              <a:rPr kumimoji="1" lang="ja-JP" altLang="en-US" sz="1100" dirty="0"/>
              <a:t>　</a:t>
            </a:r>
            <a:r>
              <a:rPr kumimoji="1" lang="en-US" altLang="ja-JP" sz="1050" dirty="0"/>
              <a:t>D = [[20,80],</a:t>
            </a:r>
          </a:p>
          <a:p>
            <a:r>
              <a:rPr kumimoji="1" lang="en-US" altLang="ja-JP" sz="1050" dirty="0"/>
              <a:t>     [0,100],</a:t>
            </a:r>
          </a:p>
          <a:p>
            <a:r>
              <a:rPr kumimoji="1" lang="en-US" altLang="ja-JP" sz="1050" dirty="0"/>
              <a:t>     [40,140],</a:t>
            </a:r>
          </a:p>
          <a:p>
            <a:r>
              <a:rPr kumimoji="1" lang="en-US" altLang="ja-JP" sz="1050" dirty="0"/>
              <a:t>     [100,200],</a:t>
            </a:r>
          </a:p>
          <a:p>
            <a:r>
              <a:rPr kumimoji="1" lang="en-US" altLang="ja-JP" sz="1050" dirty="0"/>
              <a:t>     [120,160],</a:t>
            </a:r>
          </a:p>
          <a:p>
            <a:r>
              <a:rPr kumimoji="1" lang="en-US" altLang="ja-JP" sz="1050" dirty="0"/>
              <a:t>     [60,120],</a:t>
            </a:r>
          </a:p>
          <a:p>
            <a:r>
              <a:rPr kumimoji="1" lang="en-US" altLang="ja-JP" sz="1050" dirty="0"/>
              <a:t>     [80,140],</a:t>
            </a:r>
          </a:p>
          <a:p>
            <a:r>
              <a:rPr kumimoji="1" lang="en-US" altLang="ja-JP" sz="1050" dirty="0"/>
              <a:t>     [180,240],</a:t>
            </a:r>
          </a:p>
          <a:p>
            <a:r>
              <a:rPr kumimoji="1" lang="en-US" altLang="ja-JP" sz="1050" dirty="0"/>
              <a:t>     [140,200]]</a:t>
            </a:r>
            <a:endParaRPr lang="en-US" altLang="ja-JP" sz="1050" dirty="0"/>
          </a:p>
        </p:txBody>
      </p:sp>
      <p:sp>
        <p:nvSpPr>
          <p:cNvPr id="5" name="テキスト ボックス 4">
            <a:extLst>
              <a:ext uri="{FF2B5EF4-FFF2-40B4-BE49-F238E27FC236}">
                <a16:creationId xmlns:a16="http://schemas.microsoft.com/office/drawing/2014/main" id="{26D5CBFC-8CA4-1D77-97F7-33AC60A3E271}"/>
              </a:ext>
            </a:extLst>
          </p:cNvPr>
          <p:cNvSpPr txBox="1"/>
          <p:nvPr/>
        </p:nvSpPr>
        <p:spPr>
          <a:xfrm>
            <a:off x="917876" y="3642083"/>
            <a:ext cx="3057444" cy="1069524"/>
          </a:xfrm>
          <a:prstGeom prst="rect">
            <a:avLst/>
          </a:prstGeom>
          <a:noFill/>
          <a:ln>
            <a:noFill/>
          </a:ln>
        </p:spPr>
        <p:txBody>
          <a:bodyPr wrap="square" rtlCol="0">
            <a:spAutoFit/>
          </a:bodyPr>
          <a:lstStyle/>
          <a:p>
            <a:r>
              <a:rPr kumimoji="1" lang="ja-JP" altLang="en-US" sz="1100" dirty="0"/>
              <a:t>　</a:t>
            </a:r>
            <a:r>
              <a:rPr kumimoji="1" lang="ja-JP" altLang="en-US" sz="1050" dirty="0"/>
              <a:t>例えば、イベント</a:t>
            </a:r>
            <a:r>
              <a:rPr kumimoji="1" lang="en-US" altLang="ja-JP" sz="1050" dirty="0"/>
              <a:t>A</a:t>
            </a:r>
            <a:r>
              <a:rPr kumimoji="1" lang="ja-JP" altLang="en-US" sz="1050" dirty="0"/>
              <a:t>は</a:t>
            </a:r>
            <a:r>
              <a:rPr kumimoji="1" lang="en-US" altLang="ja-JP" sz="1050" dirty="0"/>
              <a:t>1</a:t>
            </a:r>
            <a:r>
              <a:rPr lang="ja-JP" altLang="en-US" sz="1050" dirty="0"/>
              <a:t>時</a:t>
            </a:r>
            <a:r>
              <a:rPr lang="en-US" altLang="ja-JP" sz="1050" dirty="0"/>
              <a:t>+20</a:t>
            </a:r>
            <a:r>
              <a:rPr lang="ja-JP" altLang="en-US" sz="1050" dirty="0"/>
              <a:t>分から開始して、</a:t>
            </a:r>
            <a:r>
              <a:rPr lang="en-US" altLang="ja-JP" sz="1050" dirty="0"/>
              <a:t>1</a:t>
            </a:r>
            <a:r>
              <a:rPr lang="ja-JP" altLang="en-US" sz="1050" dirty="0"/>
              <a:t>時</a:t>
            </a:r>
            <a:r>
              <a:rPr lang="en-US" altLang="ja-JP" sz="1050" dirty="0"/>
              <a:t>+80</a:t>
            </a:r>
            <a:r>
              <a:rPr lang="ja-JP" altLang="en-US" sz="1050" dirty="0"/>
              <a:t>分に終了する。プログラムの中では、各イベントのスケジュールは右のように定義されていて、下のような結果を表示する。</a:t>
            </a:r>
            <a:endParaRPr lang="en-US" altLang="ja-JP" sz="1050" dirty="0"/>
          </a:p>
          <a:p>
            <a:endParaRPr lang="en-US" altLang="ja-JP" sz="1050" dirty="0"/>
          </a:p>
          <a:p>
            <a:r>
              <a:rPr lang="en-US" altLang="ja-JP" sz="1050" dirty="0"/>
              <a:t>[[20, 80], [80, 140], [140, 200]]</a:t>
            </a:r>
          </a:p>
        </p:txBody>
      </p:sp>
      <p:graphicFrame>
        <p:nvGraphicFramePr>
          <p:cNvPr id="6" name="表 5">
            <a:extLst>
              <a:ext uri="{FF2B5EF4-FFF2-40B4-BE49-F238E27FC236}">
                <a16:creationId xmlns:a16="http://schemas.microsoft.com/office/drawing/2014/main" id="{ADD0DF43-1C3B-4421-E740-C80E0E15AA27}"/>
              </a:ext>
            </a:extLst>
          </p:cNvPr>
          <p:cNvGraphicFramePr>
            <a:graphicFrameLocks noGrp="1"/>
          </p:cNvGraphicFramePr>
          <p:nvPr>
            <p:extLst>
              <p:ext uri="{D42A27DB-BD31-4B8C-83A1-F6EECF244321}">
                <p14:modId xmlns:p14="http://schemas.microsoft.com/office/powerpoint/2010/main" val="953251537"/>
              </p:ext>
            </p:extLst>
          </p:nvPr>
        </p:nvGraphicFramePr>
        <p:xfrm>
          <a:off x="647700" y="5233512"/>
          <a:ext cx="5194305" cy="2190750"/>
        </p:xfrm>
        <a:graphic>
          <a:graphicData uri="http://schemas.openxmlformats.org/drawingml/2006/table">
            <a:tbl>
              <a:tblPr/>
              <a:tblGrid>
                <a:gridCol w="191908">
                  <a:extLst>
                    <a:ext uri="{9D8B030D-6E8A-4147-A177-3AD203B41FA5}">
                      <a16:colId xmlns:a16="http://schemas.microsoft.com/office/drawing/2014/main" val="4061718840"/>
                    </a:ext>
                  </a:extLst>
                </a:gridCol>
                <a:gridCol w="316648">
                  <a:extLst>
                    <a:ext uri="{9D8B030D-6E8A-4147-A177-3AD203B41FA5}">
                      <a16:colId xmlns:a16="http://schemas.microsoft.com/office/drawing/2014/main" val="910939947"/>
                    </a:ext>
                  </a:extLst>
                </a:gridCol>
                <a:gridCol w="316648">
                  <a:extLst>
                    <a:ext uri="{9D8B030D-6E8A-4147-A177-3AD203B41FA5}">
                      <a16:colId xmlns:a16="http://schemas.microsoft.com/office/drawing/2014/main" val="866505784"/>
                    </a:ext>
                  </a:extLst>
                </a:gridCol>
                <a:gridCol w="316648">
                  <a:extLst>
                    <a:ext uri="{9D8B030D-6E8A-4147-A177-3AD203B41FA5}">
                      <a16:colId xmlns:a16="http://schemas.microsoft.com/office/drawing/2014/main" val="1450175591"/>
                    </a:ext>
                  </a:extLst>
                </a:gridCol>
                <a:gridCol w="316648">
                  <a:extLst>
                    <a:ext uri="{9D8B030D-6E8A-4147-A177-3AD203B41FA5}">
                      <a16:colId xmlns:a16="http://schemas.microsoft.com/office/drawing/2014/main" val="896518890"/>
                    </a:ext>
                  </a:extLst>
                </a:gridCol>
                <a:gridCol w="316648">
                  <a:extLst>
                    <a:ext uri="{9D8B030D-6E8A-4147-A177-3AD203B41FA5}">
                      <a16:colId xmlns:a16="http://schemas.microsoft.com/office/drawing/2014/main" val="2438956291"/>
                    </a:ext>
                  </a:extLst>
                </a:gridCol>
                <a:gridCol w="316648">
                  <a:extLst>
                    <a:ext uri="{9D8B030D-6E8A-4147-A177-3AD203B41FA5}">
                      <a16:colId xmlns:a16="http://schemas.microsoft.com/office/drawing/2014/main" val="280095536"/>
                    </a:ext>
                  </a:extLst>
                </a:gridCol>
                <a:gridCol w="316648">
                  <a:extLst>
                    <a:ext uri="{9D8B030D-6E8A-4147-A177-3AD203B41FA5}">
                      <a16:colId xmlns:a16="http://schemas.microsoft.com/office/drawing/2014/main" val="564180302"/>
                    </a:ext>
                  </a:extLst>
                </a:gridCol>
                <a:gridCol w="316648">
                  <a:extLst>
                    <a:ext uri="{9D8B030D-6E8A-4147-A177-3AD203B41FA5}">
                      <a16:colId xmlns:a16="http://schemas.microsoft.com/office/drawing/2014/main" val="2970906771"/>
                    </a:ext>
                  </a:extLst>
                </a:gridCol>
                <a:gridCol w="316648">
                  <a:extLst>
                    <a:ext uri="{9D8B030D-6E8A-4147-A177-3AD203B41FA5}">
                      <a16:colId xmlns:a16="http://schemas.microsoft.com/office/drawing/2014/main" val="2607694435"/>
                    </a:ext>
                  </a:extLst>
                </a:gridCol>
                <a:gridCol w="316648">
                  <a:extLst>
                    <a:ext uri="{9D8B030D-6E8A-4147-A177-3AD203B41FA5}">
                      <a16:colId xmlns:a16="http://schemas.microsoft.com/office/drawing/2014/main" val="2324647722"/>
                    </a:ext>
                  </a:extLst>
                </a:gridCol>
                <a:gridCol w="316648">
                  <a:extLst>
                    <a:ext uri="{9D8B030D-6E8A-4147-A177-3AD203B41FA5}">
                      <a16:colId xmlns:a16="http://schemas.microsoft.com/office/drawing/2014/main" val="2595215614"/>
                    </a:ext>
                  </a:extLst>
                </a:gridCol>
                <a:gridCol w="316648">
                  <a:extLst>
                    <a:ext uri="{9D8B030D-6E8A-4147-A177-3AD203B41FA5}">
                      <a16:colId xmlns:a16="http://schemas.microsoft.com/office/drawing/2014/main" val="1692137095"/>
                    </a:ext>
                  </a:extLst>
                </a:gridCol>
                <a:gridCol w="230289">
                  <a:extLst>
                    <a:ext uri="{9D8B030D-6E8A-4147-A177-3AD203B41FA5}">
                      <a16:colId xmlns:a16="http://schemas.microsoft.com/office/drawing/2014/main" val="738764737"/>
                    </a:ext>
                  </a:extLst>
                </a:gridCol>
                <a:gridCol w="486166">
                  <a:extLst>
                    <a:ext uri="{9D8B030D-6E8A-4147-A177-3AD203B41FA5}">
                      <a16:colId xmlns:a16="http://schemas.microsoft.com/office/drawing/2014/main" val="3493931251"/>
                    </a:ext>
                  </a:extLst>
                </a:gridCol>
                <a:gridCol w="486166">
                  <a:extLst>
                    <a:ext uri="{9D8B030D-6E8A-4147-A177-3AD203B41FA5}">
                      <a16:colId xmlns:a16="http://schemas.microsoft.com/office/drawing/2014/main" val="3220031495"/>
                    </a:ext>
                  </a:extLst>
                </a:gridCol>
              </a:tblGrid>
              <a:tr h="190500">
                <a:tc>
                  <a:txBody>
                    <a:bodyPr/>
                    <a:lstStyle/>
                    <a:p>
                      <a:pPr algn="l" fontAlgn="b"/>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12">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午後</a:t>
                      </a:r>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r>
                        <a:rPr lang="ja-JP" altLang="en-US" sz="1100" b="0" i="0" u="none" strike="noStrike">
                          <a:solidFill>
                            <a:srgbClr val="000000"/>
                          </a:solidFill>
                          <a:effectLst/>
                          <a:latin typeface="Yu Gothic" panose="020B0400000000000000" pitchFamily="50" charset="-128"/>
                          <a:ea typeface="Yu Gothic" panose="020B0400000000000000" pitchFamily="50" charset="-128"/>
                        </a:rPr>
                        <a:t>時からの経過時間</a:t>
                      </a:r>
                      <a:r>
                        <a:rPr lang="en-US" altLang="ja-JP" sz="1100" b="0" i="0" u="none" strike="noStrike">
                          <a:solidFill>
                            <a:srgbClr val="000000"/>
                          </a:solidFill>
                          <a:effectLst/>
                          <a:latin typeface="Yu Gothic" panose="020B0400000000000000" pitchFamily="50" charset="-128"/>
                          <a:ea typeface="Yu Gothic" panose="020B0400000000000000" pitchFamily="50" charset="-128"/>
                        </a:rPr>
                        <a:t>(</a:t>
                      </a:r>
                      <a:r>
                        <a:rPr lang="ja-JP" altLang="en-US" sz="1100" b="0" i="0" u="none" strike="noStrike">
                          <a:solidFill>
                            <a:srgbClr val="000000"/>
                          </a:solidFill>
                          <a:effectLst/>
                          <a:latin typeface="Yu Gothic" panose="020B0400000000000000" pitchFamily="50" charset="-128"/>
                          <a:ea typeface="Yu Gothic" panose="020B0400000000000000" pitchFamily="50" charset="-128"/>
                        </a:rPr>
                        <a:t>分</a:t>
                      </a:r>
                      <a:r>
                        <a:rPr lang="en-US" altLang="ja-JP" sz="1100" b="0" i="0" u="none" strike="noStrike">
                          <a:solidFill>
                            <a:srgbClr val="000000"/>
                          </a:solidFill>
                          <a:effectLst/>
                          <a:latin typeface="Yu Gothic" panose="020B0400000000000000" pitchFamily="50" charset="-128"/>
                          <a:ea typeface="Yu Gothic"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4981176"/>
                  </a:ext>
                </a:extLst>
              </a:tr>
              <a:tr h="200025">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220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dirty="0">
                          <a:solidFill>
                            <a:srgbClr val="000000"/>
                          </a:solidFill>
                          <a:effectLst/>
                          <a:latin typeface="Yu Gothic" panose="020B0400000000000000" pitchFamily="50" charset="-128"/>
                          <a:ea typeface="Yu Gothic" panose="020B0400000000000000" pitchFamily="50" charset="-128"/>
                        </a:rPr>
                        <a:t>240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開始</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終了</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151165129"/>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1168327"/>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6045289"/>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140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9777913"/>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2967392"/>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120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160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4341626"/>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120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4581439"/>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dirty="0">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140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8274843"/>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180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240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9633535"/>
                  </a:ext>
                </a:extLst>
              </a:tr>
              <a:tr h="200025">
                <a:tc>
                  <a:txBody>
                    <a:bodyPr/>
                    <a:lstStyle/>
                    <a:p>
                      <a:pPr algn="l" fontAlgn="b"/>
                      <a:r>
                        <a:rPr lang="en-US" sz="1000" b="0" i="0" u="none" strike="noStrike">
                          <a:solidFill>
                            <a:srgbClr val="000000"/>
                          </a:solidFill>
                          <a:effectLst/>
                          <a:latin typeface="Yu Gothic" panose="020B0400000000000000" pitchFamily="50" charset="-128"/>
                          <a:ea typeface="Yu Gothic" panose="020B0400000000000000" pitchFamily="50" charset="-128"/>
                        </a:rPr>
                        <a:t>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dirty="0">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140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200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7012208"/>
                  </a:ext>
                </a:extLst>
              </a:tr>
            </a:tbl>
          </a:graphicData>
        </a:graphic>
      </p:graphicFrame>
      <p:cxnSp>
        <p:nvCxnSpPr>
          <p:cNvPr id="16" name="直線コネクタ 15">
            <a:extLst>
              <a:ext uri="{FF2B5EF4-FFF2-40B4-BE49-F238E27FC236}">
                <a16:creationId xmlns:a16="http://schemas.microsoft.com/office/drawing/2014/main" id="{D6E456D1-3BF4-F4CE-D469-112E26DBCA70}"/>
              </a:ext>
            </a:extLst>
          </p:cNvPr>
          <p:cNvCxnSpPr>
            <a:cxnSpLocks/>
          </p:cNvCxnSpPr>
          <p:nvPr/>
        </p:nvCxnSpPr>
        <p:spPr>
          <a:xfrm>
            <a:off x="830179" y="5547540"/>
            <a:ext cx="0" cy="70736"/>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A08E3844-CC26-C6DE-3AD4-71BFD878A708}"/>
              </a:ext>
            </a:extLst>
          </p:cNvPr>
          <p:cNvCxnSpPr/>
          <p:nvPr/>
        </p:nvCxnSpPr>
        <p:spPr>
          <a:xfrm>
            <a:off x="830179" y="5630308"/>
            <a:ext cx="0" cy="179395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矢印: 右 21">
            <a:extLst>
              <a:ext uri="{FF2B5EF4-FFF2-40B4-BE49-F238E27FC236}">
                <a16:creationId xmlns:a16="http://schemas.microsoft.com/office/drawing/2014/main" id="{C633B49B-F849-0D55-E89F-DADD8808D281}"/>
              </a:ext>
            </a:extLst>
          </p:cNvPr>
          <p:cNvSpPr/>
          <p:nvPr/>
        </p:nvSpPr>
        <p:spPr>
          <a:xfrm>
            <a:off x="1900989" y="5630308"/>
            <a:ext cx="216568" cy="192505"/>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4" name="直線コネクタ 23">
            <a:extLst>
              <a:ext uri="{FF2B5EF4-FFF2-40B4-BE49-F238E27FC236}">
                <a16:creationId xmlns:a16="http://schemas.microsoft.com/office/drawing/2014/main" id="{F5F1F17F-C5E3-F13F-A8B2-AACB82843E59}"/>
              </a:ext>
            </a:extLst>
          </p:cNvPr>
          <p:cNvCxnSpPr/>
          <p:nvPr/>
        </p:nvCxnSpPr>
        <p:spPr>
          <a:xfrm>
            <a:off x="2113547" y="5630308"/>
            <a:ext cx="0" cy="179395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C64F7232-03A3-F29F-2360-D462B485B488}"/>
              </a:ext>
            </a:extLst>
          </p:cNvPr>
          <p:cNvCxnSpPr/>
          <p:nvPr/>
        </p:nvCxnSpPr>
        <p:spPr>
          <a:xfrm>
            <a:off x="3047999" y="5630308"/>
            <a:ext cx="0" cy="179395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矢印: 右 32">
            <a:extLst>
              <a:ext uri="{FF2B5EF4-FFF2-40B4-BE49-F238E27FC236}">
                <a16:creationId xmlns:a16="http://schemas.microsoft.com/office/drawing/2014/main" id="{D035FA73-FBB5-A7F9-576D-5F7457E6973D}"/>
              </a:ext>
            </a:extLst>
          </p:cNvPr>
          <p:cNvSpPr/>
          <p:nvPr/>
        </p:nvSpPr>
        <p:spPr>
          <a:xfrm>
            <a:off x="2827422" y="6817424"/>
            <a:ext cx="216568" cy="192505"/>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矢印: 右 33">
            <a:extLst>
              <a:ext uri="{FF2B5EF4-FFF2-40B4-BE49-F238E27FC236}">
                <a16:creationId xmlns:a16="http://schemas.microsoft.com/office/drawing/2014/main" id="{2E9B86A3-E6EE-D006-7328-05AE915D8708}"/>
              </a:ext>
            </a:extLst>
          </p:cNvPr>
          <p:cNvSpPr/>
          <p:nvPr/>
        </p:nvSpPr>
        <p:spPr>
          <a:xfrm>
            <a:off x="3742419" y="7231757"/>
            <a:ext cx="216568" cy="192505"/>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2" name="直線コネクタ 51">
            <a:extLst>
              <a:ext uri="{FF2B5EF4-FFF2-40B4-BE49-F238E27FC236}">
                <a16:creationId xmlns:a16="http://schemas.microsoft.com/office/drawing/2014/main" id="{9993AF33-0230-3D9F-EB3D-F41D7447EFF4}"/>
              </a:ext>
            </a:extLst>
          </p:cNvPr>
          <p:cNvCxnSpPr/>
          <p:nvPr/>
        </p:nvCxnSpPr>
        <p:spPr>
          <a:xfrm>
            <a:off x="3971018" y="5630308"/>
            <a:ext cx="0" cy="179395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テキスト ボックス 52">
            <a:extLst>
              <a:ext uri="{FF2B5EF4-FFF2-40B4-BE49-F238E27FC236}">
                <a16:creationId xmlns:a16="http://schemas.microsoft.com/office/drawing/2014/main" id="{09173C67-BC82-A2F9-7969-37C5025A7E74}"/>
              </a:ext>
            </a:extLst>
          </p:cNvPr>
          <p:cNvSpPr txBox="1"/>
          <p:nvPr/>
        </p:nvSpPr>
        <p:spPr>
          <a:xfrm>
            <a:off x="647700" y="7424262"/>
            <a:ext cx="457200" cy="369332"/>
          </a:xfrm>
          <a:prstGeom prst="rect">
            <a:avLst/>
          </a:prstGeom>
          <a:noFill/>
        </p:spPr>
        <p:txBody>
          <a:bodyPr wrap="square" rtlCol="0">
            <a:spAutoFit/>
          </a:bodyPr>
          <a:lstStyle/>
          <a:p>
            <a:r>
              <a:rPr kumimoji="1" lang="ja-JP" altLang="en-US" dirty="0"/>
              <a:t>①</a:t>
            </a:r>
          </a:p>
        </p:txBody>
      </p:sp>
      <p:sp>
        <p:nvSpPr>
          <p:cNvPr id="54" name="テキスト ボックス 53">
            <a:extLst>
              <a:ext uri="{FF2B5EF4-FFF2-40B4-BE49-F238E27FC236}">
                <a16:creationId xmlns:a16="http://schemas.microsoft.com/office/drawing/2014/main" id="{B36BE44A-06D6-A595-AF90-850F8772FAB3}"/>
              </a:ext>
            </a:extLst>
          </p:cNvPr>
          <p:cNvSpPr txBox="1"/>
          <p:nvPr/>
        </p:nvSpPr>
        <p:spPr>
          <a:xfrm>
            <a:off x="1900989" y="7441264"/>
            <a:ext cx="457200" cy="369332"/>
          </a:xfrm>
          <a:prstGeom prst="rect">
            <a:avLst/>
          </a:prstGeom>
          <a:noFill/>
        </p:spPr>
        <p:txBody>
          <a:bodyPr wrap="square" rtlCol="0">
            <a:spAutoFit/>
          </a:bodyPr>
          <a:lstStyle/>
          <a:p>
            <a:r>
              <a:rPr lang="ja-JP" altLang="en-US" dirty="0"/>
              <a:t>②</a:t>
            </a:r>
            <a:endParaRPr kumimoji="1" lang="ja-JP" altLang="en-US" dirty="0"/>
          </a:p>
        </p:txBody>
      </p:sp>
      <p:sp>
        <p:nvSpPr>
          <p:cNvPr id="55" name="テキスト ボックス 54">
            <a:extLst>
              <a:ext uri="{FF2B5EF4-FFF2-40B4-BE49-F238E27FC236}">
                <a16:creationId xmlns:a16="http://schemas.microsoft.com/office/drawing/2014/main" id="{35687F96-0CB6-8879-1609-0817CF75192C}"/>
              </a:ext>
            </a:extLst>
          </p:cNvPr>
          <p:cNvSpPr txBox="1"/>
          <p:nvPr/>
        </p:nvSpPr>
        <p:spPr>
          <a:xfrm>
            <a:off x="2843641" y="7451726"/>
            <a:ext cx="457200" cy="369332"/>
          </a:xfrm>
          <a:prstGeom prst="rect">
            <a:avLst/>
          </a:prstGeom>
          <a:noFill/>
        </p:spPr>
        <p:txBody>
          <a:bodyPr wrap="square" rtlCol="0">
            <a:spAutoFit/>
          </a:bodyPr>
          <a:lstStyle/>
          <a:p>
            <a:r>
              <a:rPr kumimoji="1" lang="ja-JP" altLang="en-US" dirty="0"/>
              <a:t>③</a:t>
            </a:r>
          </a:p>
        </p:txBody>
      </p:sp>
      <p:sp>
        <p:nvSpPr>
          <p:cNvPr id="56" name="テキスト ボックス 55">
            <a:extLst>
              <a:ext uri="{FF2B5EF4-FFF2-40B4-BE49-F238E27FC236}">
                <a16:creationId xmlns:a16="http://schemas.microsoft.com/office/drawing/2014/main" id="{2E181B04-4FBC-3D52-7731-39AD8D120835}"/>
              </a:ext>
            </a:extLst>
          </p:cNvPr>
          <p:cNvSpPr txBox="1"/>
          <p:nvPr/>
        </p:nvSpPr>
        <p:spPr>
          <a:xfrm>
            <a:off x="3776747" y="7434557"/>
            <a:ext cx="457200" cy="369332"/>
          </a:xfrm>
          <a:prstGeom prst="rect">
            <a:avLst/>
          </a:prstGeom>
          <a:noFill/>
        </p:spPr>
        <p:txBody>
          <a:bodyPr wrap="square" rtlCol="0">
            <a:spAutoFit/>
          </a:bodyPr>
          <a:lstStyle/>
          <a:p>
            <a:r>
              <a:rPr lang="ja-JP" altLang="en-US" dirty="0"/>
              <a:t>④</a:t>
            </a:r>
            <a:endParaRPr kumimoji="1" lang="ja-JP" altLang="en-US" dirty="0"/>
          </a:p>
        </p:txBody>
      </p:sp>
      <p:sp>
        <p:nvSpPr>
          <p:cNvPr id="57" name="テキスト ボックス 56">
            <a:extLst>
              <a:ext uri="{FF2B5EF4-FFF2-40B4-BE49-F238E27FC236}">
                <a16:creationId xmlns:a16="http://schemas.microsoft.com/office/drawing/2014/main" id="{266A8348-6B2F-B2EA-0EA4-23D2B2B5FDE6}"/>
              </a:ext>
            </a:extLst>
          </p:cNvPr>
          <p:cNvSpPr txBox="1"/>
          <p:nvPr/>
        </p:nvSpPr>
        <p:spPr>
          <a:xfrm>
            <a:off x="636837" y="7768066"/>
            <a:ext cx="5992563" cy="1231106"/>
          </a:xfrm>
          <a:prstGeom prst="rect">
            <a:avLst/>
          </a:prstGeom>
          <a:noFill/>
          <a:ln>
            <a:noFill/>
          </a:ln>
        </p:spPr>
        <p:txBody>
          <a:bodyPr wrap="square" rtlCol="0">
            <a:spAutoFit/>
          </a:bodyPr>
          <a:lstStyle/>
          <a:p>
            <a:r>
              <a:rPr kumimoji="1" lang="ja-JP" altLang="en-US" sz="1100" dirty="0"/>
              <a:t>　</a:t>
            </a:r>
            <a:r>
              <a:rPr kumimoji="1" lang="ja-JP" altLang="en-US" sz="1050" dirty="0"/>
              <a:t>この種類の問題では、とにかく、早く終了するものを順番に選んでいくことで、多くのものを選択できる。</a:t>
            </a:r>
          </a:p>
          <a:p>
            <a:r>
              <a:rPr lang="ja-JP" altLang="en-US" sz="1050" dirty="0"/>
              <a:t>初めの開始時間は、①で、この時、一番早く終了するのは</a:t>
            </a:r>
            <a:r>
              <a:rPr lang="en-US" altLang="ja-JP" sz="1050" dirty="0"/>
              <a:t>A</a:t>
            </a:r>
            <a:r>
              <a:rPr lang="ja-JP" altLang="en-US" sz="1050" dirty="0"/>
              <a:t>を選ぶ。</a:t>
            </a:r>
          </a:p>
          <a:p>
            <a:r>
              <a:rPr lang="ja-JP" altLang="en-US" sz="1050" dirty="0"/>
              <a:t>次に</a:t>
            </a:r>
            <a:r>
              <a:rPr lang="en-US" altLang="ja-JP" sz="1050" dirty="0"/>
              <a:t>A</a:t>
            </a:r>
            <a:r>
              <a:rPr lang="ja-JP" altLang="en-US" sz="1050" dirty="0"/>
              <a:t>の終了時刻②を新しい開始時刻として、この後に開始され、一番早く終了する</a:t>
            </a:r>
            <a:r>
              <a:rPr lang="en-US" altLang="ja-JP" sz="1050" dirty="0"/>
              <a:t>G</a:t>
            </a:r>
            <a:r>
              <a:rPr lang="ja-JP" altLang="en-US" sz="1050" dirty="0"/>
              <a:t>を選ぶ</a:t>
            </a:r>
          </a:p>
          <a:p>
            <a:r>
              <a:rPr lang="ja-JP" altLang="en-US" sz="1050" dirty="0"/>
              <a:t>次に</a:t>
            </a:r>
            <a:r>
              <a:rPr lang="en-US" altLang="ja-JP" sz="1050" dirty="0"/>
              <a:t>G</a:t>
            </a:r>
            <a:r>
              <a:rPr lang="ja-JP" altLang="en-US" sz="1050" dirty="0"/>
              <a:t>の終了時刻③を新しい開始時刻として、この後に開始され、一番早く終了する</a:t>
            </a:r>
            <a:r>
              <a:rPr lang="en-US" altLang="ja-JP" sz="1050" dirty="0"/>
              <a:t>I</a:t>
            </a:r>
            <a:r>
              <a:rPr lang="ja-JP" altLang="en-US" sz="1050" dirty="0"/>
              <a:t>を選ぶ</a:t>
            </a:r>
          </a:p>
          <a:p>
            <a:r>
              <a:rPr lang="ja-JP" altLang="en-US" sz="1050" dirty="0"/>
              <a:t>次に</a:t>
            </a:r>
            <a:r>
              <a:rPr lang="en-US" altLang="ja-JP" sz="1050" dirty="0"/>
              <a:t>I</a:t>
            </a:r>
            <a:r>
              <a:rPr lang="ja-JP" altLang="en-US" sz="1050" dirty="0"/>
              <a:t>の終了時刻④を新しい開始時刻として、この期に開始されるイベントは無いので終了する。</a:t>
            </a:r>
          </a:p>
          <a:p>
            <a:endParaRPr lang="en-US" altLang="ja-JP" sz="1050" dirty="0"/>
          </a:p>
        </p:txBody>
      </p:sp>
      <p:pic>
        <p:nvPicPr>
          <p:cNvPr id="7" name="Picture 2" descr="by-nc-sa">
            <a:extLst>
              <a:ext uri="{FF2B5EF4-FFF2-40B4-BE49-F238E27FC236}">
                <a16:creationId xmlns:a16="http://schemas.microsoft.com/office/drawing/2014/main" id="{0B8B4497-2886-A792-CF9C-2502BF44D7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1114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a:extLst>
              <a:ext uri="{FF2B5EF4-FFF2-40B4-BE49-F238E27FC236}">
                <a16:creationId xmlns:a16="http://schemas.microsoft.com/office/drawing/2014/main" id="{21EC509F-6F0E-1E1C-4ACB-7D4365306549}"/>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4222502" cy="307777"/>
          </a:xfrm>
          <a:prstGeom prst="rect">
            <a:avLst/>
          </a:prstGeom>
          <a:noFill/>
        </p:spPr>
        <p:txBody>
          <a:bodyPr wrap="square" rtlCol="0">
            <a:spAutoFit/>
          </a:bodyPr>
          <a:lstStyle/>
          <a:p>
            <a:r>
              <a:rPr lang="ja-JP" altLang="en-US" sz="1400" dirty="0"/>
              <a:t>学園祭の見学</a:t>
            </a:r>
            <a:r>
              <a:rPr lang="en-US" altLang="ja-JP" sz="1400" dirty="0"/>
              <a:t>(</a:t>
            </a:r>
            <a:r>
              <a:rPr lang="ja-JP" altLang="en-US" sz="1400" dirty="0"/>
              <a:t>区間スケジュール</a:t>
            </a:r>
            <a:r>
              <a:rPr lang="en-US" altLang="ja-JP" sz="1400" dirty="0"/>
              <a:t>)(2)</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33412" y="5986560"/>
            <a:ext cx="5591175" cy="1915909"/>
          </a:xfrm>
          <a:prstGeom prst="rect">
            <a:avLst/>
          </a:prstGeom>
          <a:noFill/>
          <a:ln>
            <a:noFill/>
          </a:ln>
        </p:spPr>
        <p:txBody>
          <a:bodyPr wrap="square" rtlCol="0">
            <a:spAutoFit/>
          </a:bodyPr>
          <a:lstStyle/>
          <a:p>
            <a:r>
              <a:rPr kumimoji="1" lang="ja-JP" altLang="en-US" sz="1100" dirty="0"/>
              <a:t>　</a:t>
            </a:r>
            <a:r>
              <a:rPr lang="ja-JP" altLang="en-US" sz="1100" dirty="0"/>
              <a:t>考え方で説明した、開始時刻を</a:t>
            </a:r>
            <a:r>
              <a:rPr lang="en-US" altLang="ja-JP" sz="1100" dirty="0" err="1"/>
              <a:t>s_time</a:t>
            </a:r>
            <a:r>
              <a:rPr lang="en-US" altLang="ja-JP" sz="1100" dirty="0"/>
              <a:t>, </a:t>
            </a:r>
            <a:r>
              <a:rPr lang="ja-JP" altLang="en-US" sz="1100" dirty="0"/>
              <a:t>終了時刻を</a:t>
            </a:r>
            <a:r>
              <a:rPr lang="en-US" altLang="ja-JP" sz="1100" dirty="0" err="1"/>
              <a:t>e_time</a:t>
            </a:r>
            <a:r>
              <a:rPr lang="en-US" altLang="ja-JP" sz="1100" dirty="0"/>
              <a:t>, </a:t>
            </a:r>
            <a:r>
              <a:rPr lang="ja-JP" altLang="en-US" sz="1100" dirty="0"/>
              <a:t>最後に表示する要素を加えていく</a:t>
            </a:r>
            <a:r>
              <a:rPr lang="en-US" altLang="ja-JP" sz="1100" dirty="0"/>
              <a:t>O</a:t>
            </a:r>
            <a:r>
              <a:rPr lang="ja-JP" altLang="en-US" sz="1100" dirty="0"/>
              <a:t>と、その時の終了時刻が最もイベントの番号を入れる</a:t>
            </a:r>
            <a:r>
              <a:rPr lang="en-US" altLang="ja-JP" sz="1100" dirty="0" err="1"/>
              <a:t>event_no</a:t>
            </a:r>
            <a:r>
              <a:rPr lang="ja-JP" altLang="en-US" sz="1100" dirty="0"/>
              <a:t>を定義しいます。</a:t>
            </a:r>
          </a:p>
          <a:p>
            <a:r>
              <a:rPr lang="ja-JP" altLang="en-US" sz="1100" dirty="0"/>
              <a:t>　考え方で示したように、開始時刻を変える大きな繰り返しと、開始時刻の後から始まるイベントで最も早い終了時刻を見つける繰り返しが合わさったものになります。</a:t>
            </a:r>
          </a:p>
          <a:p>
            <a:r>
              <a:rPr lang="ja-JP" altLang="en-US" sz="1100" dirty="0"/>
              <a:t>　このプログラムでは、大きな繰り返しの終了を判断するために、</a:t>
            </a:r>
            <a:r>
              <a:rPr lang="en-US" altLang="ja-JP" sz="1100" dirty="0" err="1"/>
              <a:t>e_time</a:t>
            </a:r>
            <a:r>
              <a:rPr lang="ja-JP" altLang="en-US" sz="1050" dirty="0"/>
              <a:t>を特殊な使い方をしています。ここでは、大きな繰り返しの初めで、</a:t>
            </a:r>
            <a:r>
              <a:rPr lang="en-US" altLang="ja-JP" sz="1050" dirty="0" err="1"/>
              <a:t>e_time</a:t>
            </a:r>
            <a:r>
              <a:rPr lang="en-US" altLang="ja-JP" sz="1050" dirty="0"/>
              <a:t> = 1000(</a:t>
            </a:r>
            <a:r>
              <a:rPr lang="ja-JP" altLang="en-US" sz="1050" dirty="0"/>
              <a:t>実際のデータにはない大きな数</a:t>
            </a:r>
            <a:r>
              <a:rPr lang="en-US" altLang="ja-JP" sz="1050" dirty="0"/>
              <a:t>)</a:t>
            </a:r>
            <a:r>
              <a:rPr lang="ja-JP" altLang="en-US" sz="1050" dirty="0"/>
              <a:t>を入れていて、イベントが見つかった場合は、この</a:t>
            </a:r>
            <a:r>
              <a:rPr lang="en-US" altLang="ja-JP" sz="1050" dirty="0" err="1"/>
              <a:t>e_time</a:t>
            </a:r>
            <a:r>
              <a:rPr lang="ja-JP" altLang="en-US" sz="1050" dirty="0"/>
              <a:t>を実際の終了時刻にしています。そのため、イベントが見つからなかった場合はには、</a:t>
            </a:r>
            <a:r>
              <a:rPr lang="en-US" altLang="ja-JP" sz="1050" dirty="0" err="1"/>
              <a:t>e_time</a:t>
            </a:r>
            <a:r>
              <a:rPr lang="en-US" altLang="ja-JP" sz="1050" dirty="0"/>
              <a:t> = 1000</a:t>
            </a:r>
            <a:r>
              <a:rPr lang="ja-JP" altLang="en-US" sz="1050" dirty="0"/>
              <a:t>のままなので、終了することになります。そして、初めに、この大きな繰り返しに入るために、</a:t>
            </a:r>
            <a:r>
              <a:rPr lang="en-US" altLang="ja-JP" sz="1050" dirty="0" err="1"/>
              <a:t>e_time</a:t>
            </a:r>
            <a:r>
              <a:rPr lang="en-US" altLang="ja-JP" sz="1050" dirty="0"/>
              <a:t> = 999</a:t>
            </a:r>
            <a:r>
              <a:rPr lang="ja-JP" altLang="en-US" sz="1050" dirty="0"/>
              <a:t>を設定しています。</a:t>
            </a:r>
            <a:r>
              <a:rPr lang="en-US" altLang="ja-JP" sz="1050" b="1" dirty="0"/>
              <a:t>(</a:t>
            </a:r>
            <a:r>
              <a:rPr lang="ja-JP" altLang="en-US" sz="1050" b="1" dirty="0"/>
              <a:t>部品</a:t>
            </a:r>
            <a:r>
              <a:rPr lang="en-US" altLang="ja-JP" sz="1050" b="1" dirty="0"/>
              <a:t>24</a:t>
            </a:r>
            <a:r>
              <a:rPr lang="ja-JP" altLang="en-US" sz="1050" b="1" dirty="0"/>
              <a:t>参照</a:t>
            </a:r>
            <a:r>
              <a:rPr lang="en-US" altLang="ja-JP" sz="1050" b="1" dirty="0"/>
              <a:t>)</a:t>
            </a:r>
            <a:endParaRPr lang="en-US" altLang="ja-JP" sz="1100" b="1" dirty="0"/>
          </a:p>
        </p:txBody>
      </p:sp>
      <p:sp>
        <p:nvSpPr>
          <p:cNvPr id="11" name="テキスト ボックス 10">
            <a:extLst>
              <a:ext uri="{FF2B5EF4-FFF2-40B4-BE49-F238E27FC236}">
                <a16:creationId xmlns:a16="http://schemas.microsoft.com/office/drawing/2014/main" id="{7F4ED9D4-29C4-EC53-0E19-841F0B79313A}"/>
              </a:ext>
            </a:extLst>
          </p:cNvPr>
          <p:cNvSpPr txBox="1"/>
          <p:nvPr/>
        </p:nvSpPr>
        <p:spPr>
          <a:xfrm>
            <a:off x="417138" y="1405107"/>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grpSp>
        <p:nvGrpSpPr>
          <p:cNvPr id="12" name="グループ化 11">
            <a:extLst>
              <a:ext uri="{FF2B5EF4-FFF2-40B4-BE49-F238E27FC236}">
                <a16:creationId xmlns:a16="http://schemas.microsoft.com/office/drawing/2014/main" id="{0D7EE53F-F30B-FCF6-7E70-B62011F625BF}"/>
              </a:ext>
            </a:extLst>
          </p:cNvPr>
          <p:cNvGrpSpPr/>
          <p:nvPr/>
        </p:nvGrpSpPr>
        <p:grpSpPr>
          <a:xfrm>
            <a:off x="581506" y="2776576"/>
            <a:ext cx="2973206" cy="2631490"/>
            <a:chOff x="2784365" y="1677618"/>
            <a:chExt cx="2973206" cy="2631490"/>
          </a:xfrm>
        </p:grpSpPr>
        <p:sp>
          <p:nvSpPr>
            <p:cNvPr id="13" name="テキスト ボックス 12">
              <a:extLst>
                <a:ext uri="{FF2B5EF4-FFF2-40B4-BE49-F238E27FC236}">
                  <a16:creationId xmlns:a16="http://schemas.microsoft.com/office/drawing/2014/main" id="{8E105EF2-35CE-C0E8-3D4D-B7CE285136E9}"/>
                </a:ext>
              </a:extLst>
            </p:cNvPr>
            <p:cNvSpPr txBox="1"/>
            <p:nvPr/>
          </p:nvSpPr>
          <p:spPr>
            <a:xfrm>
              <a:off x="2784365" y="1677618"/>
              <a:ext cx="2583673" cy="2631490"/>
            </a:xfrm>
            <a:prstGeom prst="rect">
              <a:avLst/>
            </a:prstGeom>
            <a:noFill/>
            <a:ln w="12700">
              <a:solidFill>
                <a:schemeClr val="tx1"/>
              </a:solidFill>
            </a:ln>
          </p:spPr>
          <p:txBody>
            <a:bodyPr wrap="square" rtlCol="0">
              <a:spAutoFit/>
            </a:bodyPr>
            <a:lstStyle/>
            <a:p>
              <a:r>
                <a:rPr lang="en-US" altLang="ja-JP" sz="1100" dirty="0" err="1">
                  <a:latin typeface="メイリオ" panose="020B0604030504040204" pitchFamily="50" charset="-128"/>
                  <a:ea typeface="メイリオ" panose="020B0604030504040204" pitchFamily="50" charset="-128"/>
                </a:rPr>
                <a:t>e_time</a:t>
              </a:r>
              <a:r>
                <a:rPr lang="en-US" altLang="ja-JP" sz="1100" dirty="0">
                  <a:latin typeface="メイリオ" panose="020B0604030504040204" pitchFamily="50" charset="-128"/>
                  <a:ea typeface="メイリオ" panose="020B0604030504040204" pitchFamily="50" charset="-128"/>
                </a:rPr>
                <a:t> &lt; 1000</a:t>
              </a:r>
              <a:r>
                <a:rPr lang="ja-JP" altLang="en-US" sz="1100" dirty="0">
                  <a:latin typeface="メイリオ" panose="020B0604030504040204" pitchFamily="50" charset="-128"/>
                  <a:ea typeface="メイリオ" panose="020B0604030504040204" pitchFamily="50" charset="-128"/>
                </a:rPr>
                <a:t>の間繰り返す。</a:t>
              </a:r>
              <a:br>
                <a:rPr lang="ja-JP" altLang="en-US" sz="1400" dirty="0">
                  <a:latin typeface="メイリオ" panose="020B0604030504040204" pitchFamily="50" charset="-128"/>
                  <a:ea typeface="メイリオ" panose="020B0604030504040204" pitchFamily="50" charset="-128"/>
                </a:rPr>
              </a:b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B3947EDF-3E3F-C2F3-668B-96E9C2F54C30}"/>
                </a:ext>
              </a:extLst>
            </p:cNvPr>
            <p:cNvSpPr txBox="1"/>
            <p:nvPr/>
          </p:nvSpPr>
          <p:spPr>
            <a:xfrm>
              <a:off x="3040262" y="1939904"/>
              <a:ext cx="2359004" cy="2246769"/>
            </a:xfrm>
            <a:prstGeom prst="rect">
              <a:avLst/>
            </a:prstGeom>
            <a:solidFill>
              <a:schemeClr val="bg1"/>
            </a:solidFill>
            <a:ln w="12700">
              <a:solidFill>
                <a:schemeClr val="tx1"/>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49326370-BB81-0D8F-C23D-414B292237E5}"/>
                </a:ext>
              </a:extLst>
            </p:cNvPr>
            <p:cNvSpPr/>
            <p:nvPr/>
          </p:nvSpPr>
          <p:spPr>
            <a:xfrm>
              <a:off x="5364167" y="1907527"/>
              <a:ext cx="393404" cy="20637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CE84796C-6F99-8BF7-3551-3F3E56725CF1}"/>
              </a:ext>
            </a:extLst>
          </p:cNvPr>
          <p:cNvSpPr txBox="1"/>
          <p:nvPr/>
        </p:nvSpPr>
        <p:spPr>
          <a:xfrm>
            <a:off x="579946" y="1773962"/>
            <a:ext cx="1987374" cy="240450"/>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a:latin typeface="メイリオ" panose="020B0604030504040204" pitchFamily="50" charset="-128"/>
                <a:ea typeface="メイリオ" panose="020B0604030504040204" pitchFamily="50" charset="-128"/>
              </a:rPr>
              <a:t>D</a:t>
            </a:r>
            <a:r>
              <a:rPr kumimoji="1" lang="ja-JP" altLang="en-US" sz="1100" dirty="0">
                <a:latin typeface="メイリオ" panose="020B0604030504040204" pitchFamily="50" charset="-128"/>
                <a:ea typeface="メイリオ" panose="020B0604030504040204" pitchFamily="50" charset="-128"/>
              </a:rPr>
              <a:t>を定義する。</a:t>
            </a:r>
          </a:p>
        </p:txBody>
      </p:sp>
      <p:sp>
        <p:nvSpPr>
          <p:cNvPr id="18" name="テキスト ボックス 17">
            <a:extLst>
              <a:ext uri="{FF2B5EF4-FFF2-40B4-BE49-F238E27FC236}">
                <a16:creationId xmlns:a16="http://schemas.microsoft.com/office/drawing/2014/main" id="{2E543048-688B-0C8F-81B7-22DD471691EC}"/>
              </a:ext>
            </a:extLst>
          </p:cNvPr>
          <p:cNvSpPr txBox="1"/>
          <p:nvPr/>
        </p:nvSpPr>
        <p:spPr>
          <a:xfrm>
            <a:off x="579946" y="2043676"/>
            <a:ext cx="1987374" cy="663643"/>
          </a:xfrm>
          <a:prstGeom prst="rect">
            <a:avLst/>
          </a:prstGeom>
          <a:noFill/>
          <a:ln w="12700">
            <a:solidFill>
              <a:schemeClr val="tx1"/>
            </a:solidFill>
          </a:ln>
        </p:spPr>
        <p:txBody>
          <a:bodyPr wrap="square" rtlCol="0">
            <a:spAutoFit/>
          </a:bodyPr>
          <a:lstStyle/>
          <a:p>
            <a:pPr algn="ctr">
              <a:lnSpc>
                <a:spcPts val="1100"/>
              </a:lnSpc>
            </a:pPr>
            <a:r>
              <a:rPr lang="en-US" altLang="ja-JP" sz="1100" dirty="0" err="1">
                <a:latin typeface="メイリオ" panose="020B0604030504040204" pitchFamily="50" charset="-128"/>
                <a:ea typeface="メイリオ" panose="020B0604030504040204" pitchFamily="50" charset="-128"/>
              </a:rPr>
              <a:t>s_time</a:t>
            </a:r>
            <a:r>
              <a:rPr lang="en-US" altLang="ja-JP" sz="1100" dirty="0">
                <a:latin typeface="メイリオ" panose="020B0604030504040204" pitchFamily="50" charset="-128"/>
                <a:ea typeface="メイリオ" panose="020B0604030504040204" pitchFamily="50" charset="-128"/>
              </a:rPr>
              <a:t> = 0</a:t>
            </a:r>
          </a:p>
          <a:p>
            <a:pPr algn="ctr">
              <a:lnSpc>
                <a:spcPts val="1100"/>
              </a:lnSpc>
            </a:pPr>
            <a:r>
              <a:rPr kumimoji="1" lang="en-US" altLang="ja-JP" sz="1100" dirty="0" err="1">
                <a:latin typeface="メイリオ" panose="020B0604030504040204" pitchFamily="50" charset="-128"/>
                <a:ea typeface="メイリオ" panose="020B0604030504040204" pitchFamily="50" charset="-128"/>
              </a:rPr>
              <a:t>e_time</a:t>
            </a:r>
            <a:r>
              <a:rPr kumimoji="1" lang="en-US" altLang="ja-JP" sz="1100" dirty="0">
                <a:latin typeface="メイリオ" panose="020B0604030504040204" pitchFamily="50" charset="-128"/>
                <a:ea typeface="メイリオ" panose="020B0604030504040204" pitchFamily="50" charset="-128"/>
              </a:rPr>
              <a:t> = 999</a:t>
            </a:r>
          </a:p>
          <a:p>
            <a:pPr algn="ctr">
              <a:lnSpc>
                <a:spcPts val="1100"/>
              </a:lnSpc>
            </a:pPr>
            <a:r>
              <a:rPr lang="en-US" altLang="ja-JP" sz="1100" dirty="0" err="1">
                <a:latin typeface="メイリオ" panose="020B0604030504040204" pitchFamily="50" charset="-128"/>
                <a:ea typeface="メイリオ" panose="020B0604030504040204" pitchFamily="50" charset="-128"/>
              </a:rPr>
              <a:t>event_no</a:t>
            </a:r>
            <a:r>
              <a:rPr lang="en-US" altLang="ja-JP" sz="1100" dirty="0">
                <a:latin typeface="メイリオ" panose="020B0604030504040204" pitchFamily="50" charset="-128"/>
                <a:ea typeface="メイリオ" panose="020B0604030504040204" pitchFamily="50" charset="-128"/>
              </a:rPr>
              <a:t> = 0</a:t>
            </a:r>
            <a:br>
              <a:rPr lang="en-US" altLang="ja-JP" sz="1100" dirty="0">
                <a:latin typeface="メイリオ" panose="020B0604030504040204" pitchFamily="50" charset="-128"/>
                <a:ea typeface="メイリオ" panose="020B0604030504040204" pitchFamily="50" charset="-128"/>
              </a:rPr>
            </a:br>
            <a:r>
              <a:rPr lang="en-US" altLang="ja-JP" sz="1100" dirty="0">
                <a:latin typeface="メイリオ" panose="020B0604030504040204" pitchFamily="50" charset="-128"/>
                <a:ea typeface="メイリオ" panose="020B0604030504040204" pitchFamily="50" charset="-128"/>
              </a:rPr>
              <a:t>O = []</a:t>
            </a:r>
            <a:endParaRPr kumimoji="1" lang="ja-JP" altLang="en-US" sz="1100" dirty="0">
              <a:latin typeface="メイリオ" panose="020B0604030504040204" pitchFamily="50" charset="-128"/>
              <a:ea typeface="メイリオ" panose="020B0604030504040204" pitchFamily="50" charset="-128"/>
            </a:endParaRPr>
          </a:p>
        </p:txBody>
      </p:sp>
      <p:sp>
        <p:nvSpPr>
          <p:cNvPr id="23" name="テキスト ボックス 22">
            <a:extLst>
              <a:ext uri="{FF2B5EF4-FFF2-40B4-BE49-F238E27FC236}">
                <a16:creationId xmlns:a16="http://schemas.microsoft.com/office/drawing/2014/main" id="{98B72D90-C205-12B1-3130-152297933A87}"/>
              </a:ext>
            </a:extLst>
          </p:cNvPr>
          <p:cNvSpPr txBox="1"/>
          <p:nvPr/>
        </p:nvSpPr>
        <p:spPr>
          <a:xfrm>
            <a:off x="1060905" y="3436154"/>
            <a:ext cx="2065509" cy="804707"/>
          </a:xfrm>
          <a:prstGeom prst="rect">
            <a:avLst/>
          </a:prstGeom>
          <a:solidFill>
            <a:schemeClr val="bg1"/>
          </a:solidFill>
          <a:ln w="12700">
            <a:solidFill>
              <a:schemeClr val="tx1"/>
            </a:solidFill>
            <a:prstDash val="dash"/>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考え方を参考にして、</a:t>
            </a:r>
            <a:r>
              <a:rPr lang="en-US" altLang="ja-JP" sz="1100" dirty="0">
                <a:latin typeface="メイリオ" panose="020B0604030504040204" pitchFamily="50" charset="-128"/>
                <a:ea typeface="メイリオ" panose="020B0604030504040204" pitchFamily="50" charset="-128"/>
              </a:rPr>
              <a:t>D</a:t>
            </a:r>
            <a:r>
              <a:rPr lang="ja-JP" altLang="en-US" sz="1100" dirty="0">
                <a:latin typeface="メイリオ" panose="020B0604030504040204" pitchFamily="50" charset="-128"/>
                <a:ea typeface="メイリオ" panose="020B0604030504040204" pitchFamily="50" charset="-128"/>
              </a:rPr>
              <a:t>の各要素の内容を繰り返し調べて、</a:t>
            </a:r>
            <a:r>
              <a:rPr lang="en-US" altLang="ja-JP" sz="1100" dirty="0" err="1">
                <a:latin typeface="メイリオ" panose="020B0604030504040204" pitchFamily="50" charset="-128"/>
                <a:ea typeface="メイリオ" panose="020B0604030504040204" pitchFamily="50" charset="-128"/>
              </a:rPr>
              <a:t>s_time</a:t>
            </a:r>
            <a:r>
              <a:rPr lang="ja-JP" altLang="en-US" sz="1100" dirty="0">
                <a:latin typeface="メイリオ" panose="020B0604030504040204" pitchFamily="50" charset="-128"/>
                <a:ea typeface="メイリオ" panose="020B0604030504040204" pitchFamily="50" charset="-128"/>
              </a:rPr>
              <a:t>よ開始が遅く出、一番早い衆力するものを見つけて、</a:t>
            </a:r>
            <a:r>
              <a:rPr lang="en-US" altLang="ja-JP" sz="1100" dirty="0" err="1">
                <a:latin typeface="メイリオ" panose="020B0604030504040204" pitchFamily="50" charset="-128"/>
                <a:ea typeface="メイリオ" panose="020B0604030504040204" pitchFamily="50" charset="-128"/>
              </a:rPr>
              <a:t>e_time</a:t>
            </a:r>
            <a:r>
              <a:rPr lang="ja-JP" altLang="en-US" sz="1100" dirty="0">
                <a:latin typeface="メイリオ" panose="020B0604030504040204" pitchFamily="50" charset="-128"/>
                <a:ea typeface="メイリオ" panose="020B0604030504040204" pitchFamily="50" charset="-128"/>
              </a:rPr>
              <a:t>を変更してください。</a:t>
            </a:r>
            <a:endParaRPr lang="en-US" altLang="ja-JP" sz="1100"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B9C7707D-6857-58D0-1851-641F347F7EEC}"/>
              </a:ext>
            </a:extLst>
          </p:cNvPr>
          <p:cNvSpPr txBox="1"/>
          <p:nvPr/>
        </p:nvSpPr>
        <p:spPr>
          <a:xfrm>
            <a:off x="593466" y="5568444"/>
            <a:ext cx="1987374" cy="253916"/>
          </a:xfrm>
          <a:prstGeom prst="rect">
            <a:avLst/>
          </a:prstGeom>
          <a:noFill/>
          <a:ln w="12700">
            <a:solidFill>
              <a:schemeClr val="tx1"/>
            </a:solidFill>
          </a:ln>
        </p:spPr>
        <p:txBody>
          <a:bodyPr wrap="square" rtlCol="0">
            <a:spAutoFit/>
          </a:bodyPr>
          <a:lstStyle/>
          <a:p>
            <a:pPr algn="ctr">
              <a:lnSpc>
                <a:spcPts val="1100"/>
              </a:lnSpc>
            </a:pPr>
            <a:r>
              <a:rPr lang="ja-JP" altLang="en-US" sz="1200" dirty="0">
                <a:latin typeface="メイリオ" panose="020B0604030504040204" pitchFamily="50" charset="-128"/>
                <a:ea typeface="メイリオ" panose="020B0604030504040204" pitchFamily="50" charset="-128"/>
              </a:rPr>
              <a:t>表示する</a:t>
            </a:r>
            <a:r>
              <a:rPr lang="en-US" altLang="ja-JP" sz="1200" dirty="0">
                <a:latin typeface="メイリオ" panose="020B0604030504040204" pitchFamily="50" charset="-128"/>
                <a:ea typeface="メイリオ" panose="020B0604030504040204" pitchFamily="50" charset="-128"/>
              </a:rPr>
              <a:t>(O)</a:t>
            </a:r>
            <a:endParaRPr kumimoji="1" lang="ja-JP" altLang="en-US" sz="1200" dirty="0">
              <a:latin typeface="メイリオ" panose="020B0604030504040204" pitchFamily="50" charset="-128"/>
              <a:ea typeface="メイリオ" panose="020B0604030504040204" pitchFamily="50" charset="-128"/>
            </a:endParaRPr>
          </a:p>
        </p:txBody>
      </p:sp>
      <p:grpSp>
        <p:nvGrpSpPr>
          <p:cNvPr id="26" name="グループ化 25">
            <a:extLst>
              <a:ext uri="{FF2B5EF4-FFF2-40B4-BE49-F238E27FC236}">
                <a16:creationId xmlns:a16="http://schemas.microsoft.com/office/drawing/2014/main" id="{3374DA1C-163D-67BB-B291-A3C1E80C5CB3}"/>
              </a:ext>
            </a:extLst>
          </p:cNvPr>
          <p:cNvGrpSpPr/>
          <p:nvPr/>
        </p:nvGrpSpPr>
        <p:grpSpPr>
          <a:xfrm>
            <a:off x="3902754" y="4434432"/>
            <a:ext cx="587627" cy="575424"/>
            <a:chOff x="1295400" y="3857730"/>
            <a:chExt cx="990600" cy="1019070"/>
          </a:xfrm>
        </p:grpSpPr>
        <p:sp>
          <p:nvSpPr>
            <p:cNvPr id="27" name="メモ 12">
              <a:extLst>
                <a:ext uri="{FF2B5EF4-FFF2-40B4-BE49-F238E27FC236}">
                  <a16:creationId xmlns:a16="http://schemas.microsoft.com/office/drawing/2014/main" id="{B344A721-C16C-99E7-CCAE-D187A4003CB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EE4EB251-CE89-2772-ACF5-2B6D392BFA3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04</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5" name="グループ化 34">
            <a:extLst>
              <a:ext uri="{FF2B5EF4-FFF2-40B4-BE49-F238E27FC236}">
                <a16:creationId xmlns:a16="http://schemas.microsoft.com/office/drawing/2014/main" id="{2F6EB66E-5D05-AF22-5F38-7B5070980CCD}"/>
              </a:ext>
            </a:extLst>
          </p:cNvPr>
          <p:cNvGrpSpPr/>
          <p:nvPr/>
        </p:nvGrpSpPr>
        <p:grpSpPr>
          <a:xfrm>
            <a:off x="3902754" y="2576387"/>
            <a:ext cx="587627" cy="575424"/>
            <a:chOff x="1295400" y="3857730"/>
            <a:chExt cx="990600" cy="1019070"/>
          </a:xfrm>
        </p:grpSpPr>
        <p:sp>
          <p:nvSpPr>
            <p:cNvPr id="36" name="メモ 12">
              <a:extLst>
                <a:ext uri="{FF2B5EF4-FFF2-40B4-BE49-F238E27FC236}">
                  <a16:creationId xmlns:a16="http://schemas.microsoft.com/office/drawing/2014/main" id="{8C21F459-4EE5-BB92-35AC-6B5F3BD4F5F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7" name="テキスト ボックス 36">
              <a:extLst>
                <a:ext uri="{FF2B5EF4-FFF2-40B4-BE49-F238E27FC236}">
                  <a16:creationId xmlns:a16="http://schemas.microsoft.com/office/drawing/2014/main" id="{A0CBEC39-43B4-2C92-33D5-706E5B299480}"/>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15</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8" name="グループ化 37">
            <a:extLst>
              <a:ext uri="{FF2B5EF4-FFF2-40B4-BE49-F238E27FC236}">
                <a16:creationId xmlns:a16="http://schemas.microsoft.com/office/drawing/2014/main" id="{4E64AFC3-584E-D713-7E18-372262DC1436}"/>
              </a:ext>
            </a:extLst>
          </p:cNvPr>
          <p:cNvGrpSpPr/>
          <p:nvPr/>
        </p:nvGrpSpPr>
        <p:grpSpPr>
          <a:xfrm>
            <a:off x="3902754" y="3426007"/>
            <a:ext cx="587627" cy="575424"/>
            <a:chOff x="1295400" y="3857730"/>
            <a:chExt cx="990600" cy="1019070"/>
          </a:xfrm>
        </p:grpSpPr>
        <p:sp>
          <p:nvSpPr>
            <p:cNvPr id="39" name="メモ 12">
              <a:extLst>
                <a:ext uri="{FF2B5EF4-FFF2-40B4-BE49-F238E27FC236}">
                  <a16:creationId xmlns:a16="http://schemas.microsoft.com/office/drawing/2014/main" id="{4FD83311-F7B4-5A57-E751-2C638AA9AC7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0" name="テキスト ボックス 39">
              <a:extLst>
                <a:ext uri="{FF2B5EF4-FFF2-40B4-BE49-F238E27FC236}">
                  <a16:creationId xmlns:a16="http://schemas.microsoft.com/office/drawing/2014/main" id="{B54E9EBD-55C6-3B5F-E8E1-AEEF11979CD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17</a:t>
            </a:fld>
            <a:endParaRPr kumimoji="1" lang="ja-JP" altLang="en-US"/>
          </a:p>
        </p:txBody>
      </p:sp>
      <p:grpSp>
        <p:nvGrpSpPr>
          <p:cNvPr id="49" name="グループ化 48">
            <a:extLst>
              <a:ext uri="{FF2B5EF4-FFF2-40B4-BE49-F238E27FC236}">
                <a16:creationId xmlns:a16="http://schemas.microsoft.com/office/drawing/2014/main" id="{FC5F123E-67CD-CA5C-74DC-9C53A2D1F1C7}"/>
              </a:ext>
            </a:extLst>
          </p:cNvPr>
          <p:cNvGrpSpPr/>
          <p:nvPr/>
        </p:nvGrpSpPr>
        <p:grpSpPr>
          <a:xfrm>
            <a:off x="4652047" y="3427439"/>
            <a:ext cx="587627" cy="575424"/>
            <a:chOff x="1295400" y="3857730"/>
            <a:chExt cx="990600" cy="1019070"/>
          </a:xfrm>
        </p:grpSpPr>
        <p:sp>
          <p:nvSpPr>
            <p:cNvPr id="50" name="メモ 12">
              <a:extLst>
                <a:ext uri="{FF2B5EF4-FFF2-40B4-BE49-F238E27FC236}">
                  <a16:creationId xmlns:a16="http://schemas.microsoft.com/office/drawing/2014/main" id="{6362F03F-5BE8-1028-D095-7F4002B03976}"/>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51" name="テキスト ボックス 50">
              <a:extLst>
                <a:ext uri="{FF2B5EF4-FFF2-40B4-BE49-F238E27FC236}">
                  <a16:creationId xmlns:a16="http://schemas.microsoft.com/office/drawing/2014/main" id="{61FCF75C-22C9-D924-E9A1-088BC15288A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06</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2" name="テキスト ボックス 1">
            <a:extLst>
              <a:ext uri="{FF2B5EF4-FFF2-40B4-BE49-F238E27FC236}">
                <a16:creationId xmlns:a16="http://schemas.microsoft.com/office/drawing/2014/main" id="{749387A3-C208-0B3C-DFB2-DFFDCF968076}"/>
              </a:ext>
            </a:extLst>
          </p:cNvPr>
          <p:cNvSpPr txBox="1"/>
          <p:nvPr/>
        </p:nvSpPr>
        <p:spPr>
          <a:xfrm>
            <a:off x="968949" y="3074411"/>
            <a:ext cx="1987374" cy="253916"/>
          </a:xfrm>
          <a:prstGeom prst="rect">
            <a:avLst/>
          </a:prstGeom>
          <a:noFill/>
          <a:ln w="12700">
            <a:solidFill>
              <a:schemeClr val="tx1"/>
            </a:solidFill>
          </a:ln>
        </p:spPr>
        <p:txBody>
          <a:bodyPr wrap="square" rtlCol="0">
            <a:spAutoFit/>
          </a:bodyPr>
          <a:lstStyle/>
          <a:p>
            <a:pPr algn="ctr">
              <a:lnSpc>
                <a:spcPts val="1100"/>
              </a:lnSpc>
            </a:pPr>
            <a:r>
              <a:rPr kumimoji="1" lang="en-US" altLang="ja-JP" sz="1200" dirty="0" err="1">
                <a:latin typeface="メイリオ" panose="020B0604030504040204" pitchFamily="50" charset="-128"/>
                <a:ea typeface="メイリオ" panose="020B0604030504040204" pitchFamily="50" charset="-128"/>
              </a:rPr>
              <a:t>e_time</a:t>
            </a:r>
            <a:r>
              <a:rPr kumimoji="1" lang="en-US" altLang="ja-JP" sz="1200" dirty="0">
                <a:latin typeface="メイリオ" panose="020B0604030504040204" pitchFamily="50" charset="-128"/>
                <a:ea typeface="メイリオ" panose="020B0604030504040204" pitchFamily="50" charset="-128"/>
              </a:rPr>
              <a:t> = 1000</a:t>
            </a:r>
            <a:endParaRPr kumimoji="1" lang="ja-JP" altLang="en-US" sz="1200" dirty="0">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A440F10F-CEFA-5816-9B7F-A8DAEAF3EAA3}"/>
              </a:ext>
            </a:extLst>
          </p:cNvPr>
          <p:cNvSpPr txBox="1"/>
          <p:nvPr/>
        </p:nvSpPr>
        <p:spPr>
          <a:xfrm>
            <a:off x="1018621" y="4370356"/>
            <a:ext cx="2150078" cy="804707"/>
          </a:xfrm>
          <a:prstGeom prst="rect">
            <a:avLst/>
          </a:prstGeom>
          <a:noFill/>
          <a:ln w="12700">
            <a:solidFill>
              <a:schemeClr val="tx1"/>
            </a:solidFill>
          </a:ln>
        </p:spPr>
        <p:txBody>
          <a:bodyPr wrap="square" rtlCol="0">
            <a:spAutoFit/>
          </a:bodyPr>
          <a:lstStyle/>
          <a:p>
            <a:pPr>
              <a:lnSpc>
                <a:spcPts val="1100"/>
              </a:lnSpc>
            </a:pPr>
            <a:r>
              <a:rPr kumimoji="1" lang="en-US" altLang="ja-JP" sz="1100" dirty="0">
                <a:latin typeface="メイリオ" panose="020B0604030504040204" pitchFamily="50" charset="-128"/>
                <a:ea typeface="メイリオ" panose="020B0604030504040204" pitchFamily="50" charset="-128"/>
              </a:rPr>
              <a:t>? </a:t>
            </a:r>
            <a:r>
              <a:rPr lang="en-US" altLang="ja-JP" sz="1100" dirty="0" err="1">
                <a:latin typeface="メイリオ" panose="020B0604030504040204" pitchFamily="50" charset="-128"/>
                <a:ea typeface="メイリオ" panose="020B0604030504040204" pitchFamily="50" charset="-128"/>
              </a:rPr>
              <a:t>e_time</a:t>
            </a:r>
            <a:r>
              <a:rPr lang="en-US" altLang="ja-JP" sz="1100" dirty="0">
                <a:latin typeface="メイリオ" panose="020B0604030504040204" pitchFamily="50" charset="-128"/>
                <a:ea typeface="メイリオ" panose="020B0604030504040204" pitchFamily="50" charset="-128"/>
              </a:rPr>
              <a:t> &lt;</a:t>
            </a:r>
            <a:r>
              <a:rPr kumimoji="1" lang="en-US" altLang="ja-JP" sz="1100" dirty="0">
                <a:latin typeface="メイリオ" panose="020B0604030504040204" pitchFamily="50" charset="-128"/>
                <a:ea typeface="メイリオ" panose="020B0604030504040204" pitchFamily="50" charset="-128"/>
              </a:rPr>
              <a:t> 1000</a:t>
            </a:r>
            <a:endParaRPr lang="en-US" altLang="ja-JP" sz="1100" dirty="0">
              <a:latin typeface="メイリオ" panose="020B0604030504040204" pitchFamily="50" charset="-128"/>
              <a:ea typeface="メイリオ" panose="020B0604030504040204" pitchFamily="50" charset="-128"/>
            </a:endParaRPr>
          </a:p>
          <a:p>
            <a:pPr>
              <a:lnSpc>
                <a:spcPts val="1100"/>
              </a:lnSpc>
            </a:pPr>
            <a:endParaRPr kumimoji="1" lang="en-US" altLang="ja-JP" sz="1100" dirty="0">
              <a:latin typeface="メイリオ" panose="020B0604030504040204" pitchFamily="50" charset="-128"/>
              <a:ea typeface="メイリオ" panose="020B0604030504040204" pitchFamily="50" charset="-128"/>
            </a:endParaRPr>
          </a:p>
          <a:p>
            <a:pPr>
              <a:lnSpc>
                <a:spcPts val="1100"/>
              </a:lnSpc>
            </a:pPr>
            <a:endParaRPr kumimoji="1" lang="en-US" altLang="ja-JP" sz="1100" dirty="0">
              <a:latin typeface="メイリオ" panose="020B0604030504040204" pitchFamily="50" charset="-128"/>
              <a:ea typeface="メイリオ" panose="020B0604030504040204" pitchFamily="50" charset="-128"/>
            </a:endParaRPr>
          </a:p>
          <a:p>
            <a:pPr>
              <a:lnSpc>
                <a:spcPts val="1100"/>
              </a:lnSpc>
            </a:pPr>
            <a:endParaRPr kumimoji="1" lang="ja-JP" altLang="en-US"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3BBBB155-A488-9242-DC47-7867E1ECE920}"/>
              </a:ext>
            </a:extLst>
          </p:cNvPr>
          <p:cNvSpPr txBox="1"/>
          <p:nvPr/>
        </p:nvSpPr>
        <p:spPr>
          <a:xfrm>
            <a:off x="1237690" y="4638685"/>
            <a:ext cx="1987374" cy="385362"/>
          </a:xfrm>
          <a:prstGeom prst="rect">
            <a:avLst/>
          </a:prstGeom>
          <a:solidFill>
            <a:schemeClr val="bg1"/>
          </a:solidFill>
          <a:ln w="12700">
            <a:solidFill>
              <a:schemeClr val="tx1"/>
            </a:solidFill>
            <a:prstDash val="dash"/>
          </a:ln>
        </p:spPr>
        <p:txBody>
          <a:bodyPr wrap="square" rtlCol="0">
            <a:spAutoFit/>
          </a:bodyPr>
          <a:lstStyle/>
          <a:p>
            <a:pPr algn="ctr">
              <a:lnSpc>
                <a:spcPts val="1100"/>
              </a:lnSpc>
            </a:pPr>
            <a:r>
              <a:rPr lang="ja-JP" altLang="en-US" sz="1200" dirty="0">
                <a:latin typeface="メイリオ" panose="020B0604030504040204" pitchFamily="50" charset="-128"/>
                <a:ea typeface="メイリオ" panose="020B0604030504040204" pitchFamily="50" charset="-128"/>
              </a:rPr>
              <a:t>〇</a:t>
            </a:r>
            <a:r>
              <a:rPr lang="en-US" altLang="ja-JP" sz="1200" dirty="0">
                <a:latin typeface="メイリオ" panose="020B0604030504040204" pitchFamily="50" charset="-128"/>
                <a:ea typeface="メイリオ" panose="020B0604030504040204" pitchFamily="50" charset="-128"/>
              </a:rPr>
              <a:t>: (O</a:t>
            </a:r>
            <a:r>
              <a:rPr lang="ja-JP" altLang="en-US" sz="1200" dirty="0">
                <a:latin typeface="メイリオ" panose="020B0604030504040204" pitchFamily="50" charset="-128"/>
                <a:ea typeface="メイリオ" panose="020B0604030504040204" pitchFamily="50" charset="-128"/>
              </a:rPr>
              <a:t>に情報を追加する</a:t>
            </a:r>
            <a:r>
              <a:rPr lang="en-US" altLang="ja-JP" sz="1200" dirty="0">
                <a:latin typeface="メイリオ" panose="020B0604030504040204" pitchFamily="50" charset="-128"/>
                <a:ea typeface="メイリオ" panose="020B0604030504040204" pitchFamily="50" charset="-128"/>
              </a:rPr>
              <a:t>)</a:t>
            </a:r>
          </a:p>
          <a:p>
            <a:pPr algn="ctr">
              <a:lnSpc>
                <a:spcPts val="1100"/>
              </a:lnSpc>
            </a:pPr>
            <a:r>
              <a:rPr lang="en-US" altLang="ja-JP" sz="1200" dirty="0" err="1">
                <a:latin typeface="メイリオ" panose="020B0604030504040204" pitchFamily="50" charset="-128"/>
                <a:ea typeface="メイリオ" panose="020B0604030504040204" pitchFamily="50" charset="-128"/>
              </a:rPr>
              <a:t>s_time</a:t>
            </a:r>
            <a:r>
              <a:rPr lang="ja-JP" altLang="en-US" sz="1200" dirty="0">
                <a:latin typeface="メイリオ" panose="020B0604030504040204" pitchFamily="50" charset="-128"/>
                <a:ea typeface="メイリオ" panose="020B0604030504040204" pitchFamily="50" charset="-128"/>
              </a:rPr>
              <a:t> </a:t>
            </a:r>
            <a:r>
              <a:rPr lang="en-US" altLang="ja-JP" sz="1200" dirty="0">
                <a:latin typeface="メイリオ" panose="020B0604030504040204" pitchFamily="50" charset="-128"/>
                <a:ea typeface="メイリオ" panose="020B0604030504040204" pitchFamily="50" charset="-128"/>
              </a:rPr>
              <a:t>= </a:t>
            </a:r>
            <a:r>
              <a:rPr lang="en-US" altLang="ja-JP" sz="1200" dirty="0" err="1">
                <a:latin typeface="メイリオ" panose="020B0604030504040204" pitchFamily="50" charset="-128"/>
                <a:ea typeface="メイリオ" panose="020B0604030504040204" pitchFamily="50" charset="-128"/>
              </a:rPr>
              <a:t>e_time</a:t>
            </a:r>
            <a:endParaRPr kumimoji="1" lang="ja-JP" altLang="en-US" sz="1200" dirty="0">
              <a:latin typeface="メイリオ" panose="020B0604030504040204" pitchFamily="50" charset="-128"/>
              <a:ea typeface="メイリオ" panose="020B0604030504040204" pitchFamily="50" charset="-128"/>
            </a:endParaRPr>
          </a:p>
        </p:txBody>
      </p:sp>
      <p:pic>
        <p:nvPicPr>
          <p:cNvPr id="3" name="Picture 2" descr="by-nc-sa">
            <a:extLst>
              <a:ext uri="{FF2B5EF4-FFF2-40B4-BE49-F238E27FC236}">
                <a16:creationId xmlns:a16="http://schemas.microsoft.com/office/drawing/2014/main" id="{BC847C92-E3D4-1FE0-54DB-44983EBE4F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grpSp>
        <p:nvGrpSpPr>
          <p:cNvPr id="6" name="グループ化 5">
            <a:extLst>
              <a:ext uri="{FF2B5EF4-FFF2-40B4-BE49-F238E27FC236}">
                <a16:creationId xmlns:a16="http://schemas.microsoft.com/office/drawing/2014/main" id="{92A1AE54-E995-586F-70F8-7E53CE69FCE3}"/>
              </a:ext>
            </a:extLst>
          </p:cNvPr>
          <p:cNvGrpSpPr/>
          <p:nvPr/>
        </p:nvGrpSpPr>
        <p:grpSpPr>
          <a:xfrm>
            <a:off x="4652047" y="4434432"/>
            <a:ext cx="587627" cy="575424"/>
            <a:chOff x="1295400" y="3857730"/>
            <a:chExt cx="990600" cy="1019070"/>
          </a:xfrm>
        </p:grpSpPr>
        <p:sp>
          <p:nvSpPr>
            <p:cNvPr id="7" name="メモ 12">
              <a:extLst>
                <a:ext uri="{FF2B5EF4-FFF2-40B4-BE49-F238E27FC236}">
                  <a16:creationId xmlns:a16="http://schemas.microsoft.com/office/drawing/2014/main" id="{F87B167B-FDB1-0F6C-FCA6-CCDF7B8FE9F6}"/>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a:extLst>
                <a:ext uri="{FF2B5EF4-FFF2-40B4-BE49-F238E27FC236}">
                  <a16:creationId xmlns:a16="http://schemas.microsoft.com/office/drawing/2014/main" id="{BD5C67A2-201F-C38A-40B0-97A6CA86B709}"/>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24</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4794188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301751" cy="307777"/>
          </a:xfrm>
          <a:prstGeom prst="rect">
            <a:avLst/>
          </a:prstGeom>
          <a:noFill/>
        </p:spPr>
        <p:txBody>
          <a:bodyPr wrap="square" rtlCol="0">
            <a:spAutoFit/>
          </a:bodyPr>
          <a:lstStyle/>
          <a:p>
            <a:r>
              <a:rPr kumimoji="1" lang="ja-JP" altLang="en-US" sz="1400" dirty="0"/>
              <a:t>グループ分け</a:t>
            </a:r>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549072" y="2085754"/>
            <a:ext cx="5754992" cy="1277273"/>
          </a:xfrm>
          <a:prstGeom prst="rect">
            <a:avLst/>
          </a:prstGeom>
          <a:noFill/>
          <a:ln>
            <a:noFill/>
          </a:ln>
        </p:spPr>
        <p:txBody>
          <a:bodyPr wrap="square" rtlCol="0">
            <a:spAutoFit/>
          </a:bodyPr>
          <a:lstStyle/>
          <a:p>
            <a:r>
              <a:rPr kumimoji="1" lang="ja-JP" altLang="en-US" sz="1100" dirty="0"/>
              <a:t>　上図のように春夏秋冬の植物を調べる</a:t>
            </a:r>
            <a:r>
              <a:rPr kumimoji="1" lang="en-US" altLang="ja-JP" sz="1100" dirty="0"/>
              <a:t>4</a:t>
            </a:r>
            <a:r>
              <a:rPr kumimoji="1" lang="ja-JP" altLang="en-US" sz="1100" dirty="0"/>
              <a:t>つのグループを作ることにした。</a:t>
            </a:r>
            <a:r>
              <a:rPr kumimoji="1" lang="en-US" altLang="ja-JP" sz="1100" dirty="0"/>
              <a:t>16</a:t>
            </a:r>
            <a:r>
              <a:rPr kumimoji="1" lang="ja-JP" altLang="en-US" sz="1100" dirty="0"/>
              <a:t>名の生徒</a:t>
            </a:r>
            <a:r>
              <a:rPr kumimoji="1" lang="en-US" altLang="ja-JP" sz="1100" dirty="0"/>
              <a:t>A</a:t>
            </a:r>
            <a:r>
              <a:rPr kumimoji="1" lang="ja-JP" altLang="en-US" sz="1100" dirty="0"/>
              <a:t>～</a:t>
            </a:r>
            <a:r>
              <a:rPr kumimoji="1" lang="en-US" altLang="ja-JP" sz="1100" dirty="0"/>
              <a:t>P</a:t>
            </a:r>
            <a:r>
              <a:rPr kumimoji="1" lang="ja-JP" altLang="en-US" sz="1100" dirty="0"/>
              <a:t>までにどのグループに入りたいか希望順番を聞いたみた。</a:t>
            </a:r>
            <a:r>
              <a:rPr kumimoji="1" lang="ja-JP" altLang="en-US" sz="1100" b="1" dirty="0"/>
              <a:t>この希望順番を元に生徒を</a:t>
            </a:r>
            <a:r>
              <a:rPr kumimoji="1" lang="en-US" altLang="ja-JP" sz="1100" b="1" dirty="0"/>
              <a:t>4</a:t>
            </a:r>
            <a:r>
              <a:rPr kumimoji="1" lang="ja-JP" altLang="en-US" sz="1100" b="1" dirty="0"/>
              <a:t>つのグループに分けるプログラムを作成する</a:t>
            </a:r>
            <a:r>
              <a:rPr kumimoji="1" lang="ja-JP" altLang="en-US" sz="1100" dirty="0"/>
              <a:t>。なお割り当てはクジで決めた優先順番の小さい番号の人から優先的に希望のグループに入れるものとする。なおプログラムでは、</a:t>
            </a:r>
            <a:endParaRPr kumimoji="1" lang="en-US" altLang="ja-JP" sz="1100" dirty="0"/>
          </a:p>
          <a:p>
            <a:r>
              <a:rPr lang="ja-JP" altLang="en-US" sz="1100" dirty="0"/>
              <a:t>生徒の名前は次のようなリスト</a:t>
            </a:r>
            <a:r>
              <a:rPr lang="en-US" altLang="ja-JP" sz="1100" dirty="0" err="1"/>
              <a:t>Namae</a:t>
            </a:r>
            <a:r>
              <a:rPr lang="ja-JP" altLang="en-US" sz="1100" dirty="0"/>
              <a:t>に格納している。</a:t>
            </a:r>
            <a:endParaRPr lang="en-US" altLang="ja-JP" sz="1100" dirty="0"/>
          </a:p>
          <a:p>
            <a:r>
              <a:rPr kumimoji="1" lang="pt-BR" altLang="ja-JP" sz="1100" dirty="0"/>
              <a:t>Namae = ["A", "B", "C", "D", "E", "F", "G", "H", "I", "J", "K", "L", "M", "N", "O", "P"]</a:t>
            </a:r>
            <a:endParaRPr kumimoji="1" lang="en-US" altLang="ja-JP" sz="1100" dirty="0"/>
          </a:p>
          <a:p>
            <a:r>
              <a:rPr lang="ja-JP" altLang="en-US" sz="1100" b="1" dirty="0"/>
              <a:t>　</a:t>
            </a:r>
            <a:endParaRPr kumimoji="1" lang="ja-JP" altLang="en-US" sz="1050" b="1"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663786" y="3974132"/>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568632" y="4312094"/>
            <a:ext cx="5720736" cy="1277273"/>
          </a:xfrm>
          <a:prstGeom prst="rect">
            <a:avLst/>
          </a:prstGeom>
          <a:noFill/>
          <a:ln>
            <a:noFill/>
          </a:ln>
        </p:spPr>
        <p:txBody>
          <a:bodyPr wrap="square" rtlCol="0">
            <a:spAutoFit/>
          </a:bodyPr>
          <a:lstStyle/>
          <a:p>
            <a:r>
              <a:rPr lang="ja-JP" altLang="en-US" sz="1100" dirty="0"/>
              <a:t>　表示するための、各グルーブの生徒の氏名は、</a:t>
            </a:r>
            <a:r>
              <a:rPr lang="en-US" altLang="ja-JP" sz="1100" dirty="0"/>
              <a:t>G=[“”,””,””,””]</a:t>
            </a:r>
            <a:r>
              <a:rPr lang="ja-JP" altLang="en-US" sz="1100" dirty="0"/>
              <a:t>というリストの各要素に</a:t>
            </a:r>
          </a:p>
          <a:p>
            <a:r>
              <a:rPr lang="ja-JP" altLang="en-US" sz="1100" dirty="0"/>
              <a:t>参加する生徒の氏名</a:t>
            </a:r>
            <a:r>
              <a:rPr lang="en-US" altLang="ja-JP" sz="1100" dirty="0"/>
              <a:t>”A”, “B”</a:t>
            </a:r>
            <a:r>
              <a:rPr lang="ja-JP" altLang="en-US" sz="1100" dirty="0"/>
              <a:t>などの追加する。また各グループの現在の人数を記録するために</a:t>
            </a:r>
            <a:r>
              <a:rPr lang="en-US" altLang="ja-JP" sz="1100" dirty="0" err="1"/>
              <a:t>Gninzu</a:t>
            </a:r>
            <a:r>
              <a:rPr lang="en-US" altLang="ja-JP" sz="1100" dirty="0"/>
              <a:t>= [0,0,0,0]</a:t>
            </a:r>
            <a:r>
              <a:rPr lang="ja-JP" altLang="en-US" sz="1100" dirty="0"/>
              <a:t>というリストが管理する・</a:t>
            </a:r>
          </a:p>
          <a:p>
            <a:r>
              <a:rPr lang="ja-JP" altLang="en-US" sz="1100" dirty="0"/>
              <a:t>　優先順番の並びで、</a:t>
            </a:r>
            <a:r>
              <a:rPr lang="en-US" altLang="ja-JP" sz="1100" dirty="0"/>
              <a:t> </a:t>
            </a:r>
            <a:r>
              <a:rPr lang="ja-JP" altLang="en-US" sz="1100" dirty="0"/>
              <a:t>生徒ごとにどのグループに割り当てるか処理する。希望の上位のものから判断して、もし希望のグループがグループの人数の</a:t>
            </a:r>
            <a:r>
              <a:rPr lang="en-US" altLang="ja-JP" sz="1100" dirty="0"/>
              <a:t>4</a:t>
            </a:r>
            <a:r>
              <a:rPr lang="ja-JP" altLang="en-US" sz="1100" dirty="0"/>
              <a:t>名以下であれば、そのグループに参加できる。</a:t>
            </a:r>
            <a:r>
              <a:rPr lang="en-US" altLang="ja-JP" sz="1100" dirty="0"/>
              <a:t>4</a:t>
            </a:r>
            <a:r>
              <a:rPr lang="ja-JP" altLang="en-US" sz="1100" dirty="0"/>
              <a:t>名以上の場合は、その生徒の次の希望のグループに参加できるか判断する。</a:t>
            </a:r>
            <a:endParaRPr kumimoji="1" lang="en-US" altLang="ja-JP" sz="1100" dirty="0"/>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18</a:t>
            </a:fld>
            <a:endParaRPr kumimoji="1" lang="ja-JP" altLang="en-US"/>
          </a:p>
        </p:txBody>
      </p:sp>
      <p:sp>
        <p:nvSpPr>
          <p:cNvPr id="48" name="テキスト ボックス 47">
            <a:extLst>
              <a:ext uri="{FF2B5EF4-FFF2-40B4-BE49-F238E27FC236}">
                <a16:creationId xmlns:a16="http://schemas.microsoft.com/office/drawing/2014/main" id="{26F2CB75-F629-96C7-E1AB-4AA461E473D1}"/>
              </a:ext>
            </a:extLst>
          </p:cNvPr>
          <p:cNvSpPr txBox="1"/>
          <p:nvPr/>
        </p:nvSpPr>
        <p:spPr>
          <a:xfrm>
            <a:off x="3900625" y="3171792"/>
            <a:ext cx="2044833" cy="1092607"/>
          </a:xfrm>
          <a:prstGeom prst="rect">
            <a:avLst/>
          </a:prstGeom>
          <a:noFill/>
          <a:ln>
            <a:noFill/>
          </a:ln>
        </p:spPr>
        <p:txBody>
          <a:bodyPr wrap="square" rtlCol="0">
            <a:spAutoFit/>
          </a:bodyPr>
          <a:lstStyle/>
          <a:p>
            <a:pPr>
              <a:lnSpc>
                <a:spcPts val="1320"/>
              </a:lnSpc>
            </a:pPr>
            <a:r>
              <a:rPr kumimoji="1" lang="en-US" altLang="ja-JP" sz="1100" b="1" dirty="0" err="1"/>
              <a:t>Kibou</a:t>
            </a:r>
            <a:r>
              <a:rPr kumimoji="1" lang="en-US" altLang="ja-JP" sz="1100" b="1" dirty="0"/>
              <a:t> = [[0, 1, 2, 3],</a:t>
            </a:r>
          </a:p>
          <a:p>
            <a:pPr>
              <a:lnSpc>
                <a:spcPts val="1320"/>
              </a:lnSpc>
            </a:pPr>
            <a:r>
              <a:rPr kumimoji="1" lang="en-US" altLang="ja-JP" sz="1100" b="1" dirty="0"/>
              <a:t>                [2, 1, 0, 3],</a:t>
            </a:r>
          </a:p>
          <a:p>
            <a:pPr>
              <a:lnSpc>
                <a:spcPts val="1320"/>
              </a:lnSpc>
            </a:pPr>
            <a:r>
              <a:rPr kumimoji="1" lang="en-US" altLang="ja-JP" sz="1100" b="1" dirty="0"/>
              <a:t>                [0, 2, 1, 3],</a:t>
            </a:r>
          </a:p>
          <a:p>
            <a:pPr>
              <a:lnSpc>
                <a:spcPts val="1320"/>
              </a:lnSpc>
            </a:pPr>
            <a:r>
              <a:rPr kumimoji="1" lang="en-US" altLang="ja-JP" sz="1100" b="1" dirty="0"/>
              <a:t>                 </a:t>
            </a:r>
            <a:r>
              <a:rPr kumimoji="1" lang="ja-JP" altLang="en-US" sz="1100" b="1" dirty="0"/>
              <a:t>・・・</a:t>
            </a:r>
            <a:endParaRPr kumimoji="1" lang="en-US" altLang="ja-JP" sz="1100" b="1" dirty="0"/>
          </a:p>
          <a:p>
            <a:pPr>
              <a:lnSpc>
                <a:spcPts val="1320"/>
              </a:lnSpc>
            </a:pPr>
            <a:r>
              <a:rPr kumimoji="1" lang="en-US" altLang="ja-JP" sz="1100" b="1" dirty="0"/>
              <a:t>                [2, 1, 0, 3],</a:t>
            </a:r>
          </a:p>
          <a:p>
            <a:pPr>
              <a:lnSpc>
                <a:spcPts val="1320"/>
              </a:lnSpc>
            </a:pPr>
            <a:r>
              <a:rPr kumimoji="1" lang="en-US" altLang="ja-JP" sz="1100" b="1" dirty="0"/>
              <a:t>                [0, 2, 1, 3]]</a:t>
            </a:r>
            <a:endParaRPr kumimoji="1" lang="ja-JP" altLang="en-US" sz="1100" b="1" dirty="0"/>
          </a:p>
        </p:txBody>
      </p:sp>
      <p:pic>
        <p:nvPicPr>
          <p:cNvPr id="2" name="Picture 2" descr="by-nc-sa">
            <a:extLst>
              <a:ext uri="{FF2B5EF4-FFF2-40B4-BE49-F238E27FC236}">
                <a16:creationId xmlns:a16="http://schemas.microsoft.com/office/drawing/2014/main" id="{6F874A49-292D-F92F-9082-667EA1BAD3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表 10">
            <a:extLst>
              <a:ext uri="{FF2B5EF4-FFF2-40B4-BE49-F238E27FC236}">
                <a16:creationId xmlns:a16="http://schemas.microsoft.com/office/drawing/2014/main" id="{B8E3841B-B3A0-CF16-FFFD-4443F728868F}"/>
              </a:ext>
            </a:extLst>
          </p:cNvPr>
          <p:cNvGraphicFramePr>
            <a:graphicFrameLocks noGrp="1"/>
          </p:cNvGraphicFramePr>
          <p:nvPr>
            <p:extLst>
              <p:ext uri="{D42A27DB-BD31-4B8C-83A1-F6EECF244321}">
                <p14:modId xmlns:p14="http://schemas.microsoft.com/office/powerpoint/2010/main" val="4006984956"/>
              </p:ext>
            </p:extLst>
          </p:nvPr>
        </p:nvGraphicFramePr>
        <p:xfrm>
          <a:off x="1740885" y="603137"/>
          <a:ext cx="4383688" cy="1452996"/>
        </p:xfrm>
        <a:graphic>
          <a:graphicData uri="http://schemas.openxmlformats.org/drawingml/2006/table">
            <a:tbl>
              <a:tblPr/>
              <a:tblGrid>
                <a:gridCol w="230084">
                  <a:extLst>
                    <a:ext uri="{9D8B030D-6E8A-4147-A177-3AD203B41FA5}">
                      <a16:colId xmlns:a16="http://schemas.microsoft.com/office/drawing/2014/main" val="1581096284"/>
                    </a:ext>
                  </a:extLst>
                </a:gridCol>
                <a:gridCol w="230084">
                  <a:extLst>
                    <a:ext uri="{9D8B030D-6E8A-4147-A177-3AD203B41FA5}">
                      <a16:colId xmlns:a16="http://schemas.microsoft.com/office/drawing/2014/main" val="1758495316"/>
                    </a:ext>
                  </a:extLst>
                </a:gridCol>
                <a:gridCol w="245220">
                  <a:extLst>
                    <a:ext uri="{9D8B030D-6E8A-4147-A177-3AD203B41FA5}">
                      <a16:colId xmlns:a16="http://schemas.microsoft.com/office/drawing/2014/main" val="545876841"/>
                    </a:ext>
                  </a:extLst>
                </a:gridCol>
                <a:gridCol w="245220">
                  <a:extLst>
                    <a:ext uri="{9D8B030D-6E8A-4147-A177-3AD203B41FA5}">
                      <a16:colId xmlns:a16="http://schemas.microsoft.com/office/drawing/2014/main" val="3935578930"/>
                    </a:ext>
                  </a:extLst>
                </a:gridCol>
                <a:gridCol w="245220">
                  <a:extLst>
                    <a:ext uri="{9D8B030D-6E8A-4147-A177-3AD203B41FA5}">
                      <a16:colId xmlns:a16="http://schemas.microsoft.com/office/drawing/2014/main" val="2879299077"/>
                    </a:ext>
                  </a:extLst>
                </a:gridCol>
                <a:gridCol w="245220">
                  <a:extLst>
                    <a:ext uri="{9D8B030D-6E8A-4147-A177-3AD203B41FA5}">
                      <a16:colId xmlns:a16="http://schemas.microsoft.com/office/drawing/2014/main" val="3441800297"/>
                    </a:ext>
                  </a:extLst>
                </a:gridCol>
                <a:gridCol w="245220">
                  <a:extLst>
                    <a:ext uri="{9D8B030D-6E8A-4147-A177-3AD203B41FA5}">
                      <a16:colId xmlns:a16="http://schemas.microsoft.com/office/drawing/2014/main" val="463960421"/>
                    </a:ext>
                  </a:extLst>
                </a:gridCol>
                <a:gridCol w="245220">
                  <a:extLst>
                    <a:ext uri="{9D8B030D-6E8A-4147-A177-3AD203B41FA5}">
                      <a16:colId xmlns:a16="http://schemas.microsoft.com/office/drawing/2014/main" val="696758430"/>
                    </a:ext>
                  </a:extLst>
                </a:gridCol>
                <a:gridCol w="245220">
                  <a:extLst>
                    <a:ext uri="{9D8B030D-6E8A-4147-A177-3AD203B41FA5}">
                      <a16:colId xmlns:a16="http://schemas.microsoft.com/office/drawing/2014/main" val="3053057670"/>
                    </a:ext>
                  </a:extLst>
                </a:gridCol>
                <a:gridCol w="245220">
                  <a:extLst>
                    <a:ext uri="{9D8B030D-6E8A-4147-A177-3AD203B41FA5}">
                      <a16:colId xmlns:a16="http://schemas.microsoft.com/office/drawing/2014/main" val="3948108891"/>
                    </a:ext>
                  </a:extLst>
                </a:gridCol>
                <a:gridCol w="245220">
                  <a:extLst>
                    <a:ext uri="{9D8B030D-6E8A-4147-A177-3AD203B41FA5}">
                      <a16:colId xmlns:a16="http://schemas.microsoft.com/office/drawing/2014/main" val="1133639098"/>
                    </a:ext>
                  </a:extLst>
                </a:gridCol>
                <a:gridCol w="245220">
                  <a:extLst>
                    <a:ext uri="{9D8B030D-6E8A-4147-A177-3AD203B41FA5}">
                      <a16:colId xmlns:a16="http://schemas.microsoft.com/office/drawing/2014/main" val="2099729788"/>
                    </a:ext>
                  </a:extLst>
                </a:gridCol>
                <a:gridCol w="245220">
                  <a:extLst>
                    <a:ext uri="{9D8B030D-6E8A-4147-A177-3AD203B41FA5}">
                      <a16:colId xmlns:a16="http://schemas.microsoft.com/office/drawing/2014/main" val="2333682334"/>
                    </a:ext>
                  </a:extLst>
                </a:gridCol>
                <a:gridCol w="245220">
                  <a:extLst>
                    <a:ext uri="{9D8B030D-6E8A-4147-A177-3AD203B41FA5}">
                      <a16:colId xmlns:a16="http://schemas.microsoft.com/office/drawing/2014/main" val="2790214649"/>
                    </a:ext>
                  </a:extLst>
                </a:gridCol>
                <a:gridCol w="245220">
                  <a:extLst>
                    <a:ext uri="{9D8B030D-6E8A-4147-A177-3AD203B41FA5}">
                      <a16:colId xmlns:a16="http://schemas.microsoft.com/office/drawing/2014/main" val="267057545"/>
                    </a:ext>
                  </a:extLst>
                </a:gridCol>
                <a:gridCol w="245220">
                  <a:extLst>
                    <a:ext uri="{9D8B030D-6E8A-4147-A177-3AD203B41FA5}">
                      <a16:colId xmlns:a16="http://schemas.microsoft.com/office/drawing/2014/main" val="575804300"/>
                    </a:ext>
                  </a:extLst>
                </a:gridCol>
                <a:gridCol w="245220">
                  <a:extLst>
                    <a:ext uri="{9D8B030D-6E8A-4147-A177-3AD203B41FA5}">
                      <a16:colId xmlns:a16="http://schemas.microsoft.com/office/drawing/2014/main" val="3018891665"/>
                    </a:ext>
                  </a:extLst>
                </a:gridCol>
                <a:gridCol w="245220">
                  <a:extLst>
                    <a:ext uri="{9D8B030D-6E8A-4147-A177-3AD203B41FA5}">
                      <a16:colId xmlns:a16="http://schemas.microsoft.com/office/drawing/2014/main" val="1332141400"/>
                    </a:ext>
                  </a:extLst>
                </a:gridCol>
              </a:tblGrid>
              <a:tr h="201757">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gridSpan="16">
                  <a:txBody>
                    <a:bodyPr/>
                    <a:lstStyle/>
                    <a:p>
                      <a:pPr algn="ctr" fontAlgn="b"/>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優先順番</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742245845"/>
                  </a:ext>
                </a:extLst>
              </a:tr>
              <a:tr h="201757">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57432996"/>
                  </a:ext>
                </a:extLst>
              </a:tr>
              <a:tr h="201757">
                <a:tc gridSpan="2">
                  <a:txBody>
                    <a:bodyPr/>
                    <a:lstStyle/>
                    <a:p>
                      <a:pPr algn="l" fontAlgn="b"/>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氏名</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Yu Gothic" panose="020B0400000000000000" pitchFamily="50" charset="-128"/>
                          <a:ea typeface="Yu Gothic" panose="020B0400000000000000" pitchFamily="50" charset="-128"/>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1114333"/>
                  </a:ext>
                </a:extLst>
              </a:tr>
              <a:tr h="201757">
                <a:tc rowSpan="4">
                  <a:txBody>
                    <a:bodyPr/>
                    <a:lstStyle/>
                    <a:p>
                      <a:pPr algn="l" fontAlgn="b"/>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希</a:t>
                      </a:r>
                      <a:br>
                        <a:rPr lang="ja-JP" altLang="en-US" sz="1100" b="0" i="0" u="none" strike="noStrike" dirty="0">
                          <a:solidFill>
                            <a:srgbClr val="000000"/>
                          </a:solidFill>
                          <a:effectLst/>
                          <a:latin typeface="Yu Gothic" panose="020B0400000000000000" pitchFamily="50" charset="-128"/>
                          <a:ea typeface="Yu Gothic" panose="020B0400000000000000" pitchFamily="50" charset="-128"/>
                        </a:rPr>
                      </a:b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望</a:t>
                      </a:r>
                      <a:br>
                        <a:rPr lang="ja-JP" altLang="en-US" sz="1100" b="0" i="0" u="none" strike="noStrike" dirty="0">
                          <a:solidFill>
                            <a:srgbClr val="000000"/>
                          </a:solidFill>
                          <a:effectLst/>
                          <a:latin typeface="Yu Gothic" panose="020B0400000000000000" pitchFamily="50" charset="-128"/>
                          <a:ea typeface="Yu Gothic" panose="020B0400000000000000" pitchFamily="50" charset="-128"/>
                        </a:rPr>
                      </a:b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順</a:t>
                      </a:r>
                      <a:br>
                        <a:rPr lang="ja-JP" altLang="en-US" sz="1100" b="0" i="0" u="none" strike="noStrike" dirty="0">
                          <a:solidFill>
                            <a:srgbClr val="000000"/>
                          </a:solidFill>
                          <a:effectLst/>
                          <a:latin typeface="Yu Gothic" panose="020B0400000000000000" pitchFamily="50" charset="-128"/>
                          <a:ea typeface="Yu Gothic" panose="020B0400000000000000" pitchFamily="50" charset="-128"/>
                        </a:rPr>
                      </a:b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番</a:t>
                      </a:r>
                      <a:endParaRPr lang="en-US" altLang="ja-JP" sz="1100" b="0" i="0" u="none" strike="noStrike" dirty="0">
                        <a:solidFill>
                          <a:srgbClr val="000000"/>
                        </a:solidFill>
                        <a:effectLst/>
                        <a:latin typeface="Yu Gothic" panose="020B0400000000000000" pitchFamily="50" charset="-128"/>
                        <a:ea typeface="Yu Gothic" panose="020B0400000000000000" pitchFamily="50" charset="-128"/>
                      </a:endParaRPr>
                    </a:p>
                    <a:p>
                      <a:pPr algn="l" fontAlgn="b"/>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2428683"/>
                  </a:ext>
                </a:extLst>
              </a:tr>
              <a:tr h="201757">
                <a:tc vMerge="1">
                  <a:txBody>
                    <a:bodyPr/>
                    <a:lstStyle/>
                    <a:p>
                      <a:endParaRPr kumimoji="1" lang="ja-JP" altLang="en-US"/>
                    </a:p>
                  </a:txBody>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4860408"/>
                  </a:ext>
                </a:extLst>
              </a:tr>
              <a:tr h="201757">
                <a:tc vMerge="1">
                  <a:txBody>
                    <a:bodyPr/>
                    <a:lstStyle/>
                    <a:p>
                      <a:endParaRPr kumimoji="1" lang="ja-JP" altLang="en-US"/>
                    </a:p>
                  </a:txBody>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669749"/>
                  </a:ext>
                </a:extLst>
              </a:tr>
              <a:tr h="201757">
                <a:tc vMerge="1">
                  <a:txBody>
                    <a:bodyPr/>
                    <a:lstStyle/>
                    <a:p>
                      <a:endParaRPr kumimoji="1" lang="ja-JP" altLang="en-US"/>
                    </a:p>
                  </a:txBody>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8459511"/>
                  </a:ext>
                </a:extLst>
              </a:tr>
            </a:tbl>
          </a:graphicData>
        </a:graphic>
      </p:graphicFrame>
      <p:graphicFrame>
        <p:nvGraphicFramePr>
          <p:cNvPr id="14" name="表 13">
            <a:extLst>
              <a:ext uri="{FF2B5EF4-FFF2-40B4-BE49-F238E27FC236}">
                <a16:creationId xmlns:a16="http://schemas.microsoft.com/office/drawing/2014/main" id="{14CBF727-0AEE-C1C7-714F-93F5559BC078}"/>
              </a:ext>
            </a:extLst>
          </p:cNvPr>
          <p:cNvGraphicFramePr>
            <a:graphicFrameLocks noGrp="1"/>
          </p:cNvGraphicFramePr>
          <p:nvPr>
            <p:extLst>
              <p:ext uri="{D42A27DB-BD31-4B8C-83A1-F6EECF244321}">
                <p14:modId xmlns:p14="http://schemas.microsoft.com/office/powerpoint/2010/main" val="162570925"/>
              </p:ext>
            </p:extLst>
          </p:nvPr>
        </p:nvGraphicFramePr>
        <p:xfrm>
          <a:off x="803820" y="989939"/>
          <a:ext cx="609600" cy="952500"/>
        </p:xfrm>
        <a:graphic>
          <a:graphicData uri="http://schemas.openxmlformats.org/drawingml/2006/table">
            <a:tbl>
              <a:tblPr/>
              <a:tblGrid>
                <a:gridCol w="355600">
                  <a:extLst>
                    <a:ext uri="{9D8B030D-6E8A-4147-A177-3AD203B41FA5}">
                      <a16:colId xmlns:a16="http://schemas.microsoft.com/office/drawing/2014/main" val="1596357492"/>
                    </a:ext>
                  </a:extLst>
                </a:gridCol>
                <a:gridCol w="254000">
                  <a:extLst>
                    <a:ext uri="{9D8B030D-6E8A-4147-A177-3AD203B41FA5}">
                      <a16:colId xmlns:a16="http://schemas.microsoft.com/office/drawing/2014/main" val="932214270"/>
                    </a:ext>
                  </a:extLst>
                </a:gridCol>
              </a:tblGrid>
              <a:tr h="238125">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春</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27321346"/>
                  </a:ext>
                </a:extLst>
              </a:tr>
              <a:tr h="238125">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夏</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7676880"/>
                  </a:ext>
                </a:extLst>
              </a:tr>
              <a:tr h="238125">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秋</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5224849"/>
                  </a:ext>
                </a:extLst>
              </a:tr>
              <a:tr h="238125">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冬</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5508957"/>
                  </a:ext>
                </a:extLst>
              </a:tr>
            </a:tbl>
          </a:graphicData>
        </a:graphic>
      </p:graphicFrame>
      <p:sp>
        <p:nvSpPr>
          <p:cNvPr id="5" name="テキスト ボックス 4">
            <a:extLst>
              <a:ext uri="{FF2B5EF4-FFF2-40B4-BE49-F238E27FC236}">
                <a16:creationId xmlns:a16="http://schemas.microsoft.com/office/drawing/2014/main" id="{1758BCF7-5B4C-76B0-5B0E-99EA6DF2389C}"/>
              </a:ext>
            </a:extLst>
          </p:cNvPr>
          <p:cNvSpPr txBox="1"/>
          <p:nvPr/>
        </p:nvSpPr>
        <p:spPr>
          <a:xfrm>
            <a:off x="583328" y="3171792"/>
            <a:ext cx="3284503" cy="769441"/>
          </a:xfrm>
          <a:prstGeom prst="rect">
            <a:avLst/>
          </a:prstGeom>
          <a:noFill/>
          <a:ln>
            <a:noFill/>
          </a:ln>
        </p:spPr>
        <p:txBody>
          <a:bodyPr wrap="square" rtlCol="0">
            <a:spAutoFit/>
          </a:bodyPr>
          <a:lstStyle/>
          <a:p>
            <a:r>
              <a:rPr kumimoji="1" lang="ja-JP" altLang="en-US" sz="1100" dirty="0"/>
              <a:t>　また、各生徒の希望順番は、右図のように</a:t>
            </a:r>
            <a:r>
              <a:rPr kumimoji="1" lang="en-US" altLang="ja-JP" sz="1100" dirty="0" err="1"/>
              <a:t>Kibou</a:t>
            </a:r>
            <a:r>
              <a:rPr kumimoji="1" lang="ja-JP" altLang="en-US" sz="1100" dirty="0"/>
              <a:t>リストに格納している。実行した時には下記にようにグループの氏名が表示される。</a:t>
            </a:r>
            <a:endParaRPr kumimoji="1" lang="en-US" altLang="ja-JP" sz="1100" dirty="0"/>
          </a:p>
          <a:p>
            <a:r>
              <a:rPr lang="ja-JP" altLang="en-US" sz="1100" b="1" dirty="0"/>
              <a:t>　</a:t>
            </a:r>
            <a:r>
              <a:rPr lang="en-US" altLang="ja-JP" sz="1100" b="1" dirty="0"/>
              <a:t>['ACDF', 'EIJM', 'BHKL', 'GNOP']</a:t>
            </a:r>
            <a:r>
              <a:rPr lang="ja-JP" altLang="en-US" sz="1100" b="1" dirty="0"/>
              <a:t>　</a:t>
            </a:r>
            <a:endParaRPr kumimoji="1" lang="ja-JP" altLang="en-US" sz="1050" b="1" dirty="0"/>
          </a:p>
        </p:txBody>
      </p:sp>
      <p:sp>
        <p:nvSpPr>
          <p:cNvPr id="10" name="テキスト ボックス 9">
            <a:extLst>
              <a:ext uri="{FF2B5EF4-FFF2-40B4-BE49-F238E27FC236}">
                <a16:creationId xmlns:a16="http://schemas.microsoft.com/office/drawing/2014/main" id="{592FC8F6-579C-626C-1070-1086FA18B527}"/>
              </a:ext>
            </a:extLst>
          </p:cNvPr>
          <p:cNvSpPr txBox="1"/>
          <p:nvPr/>
        </p:nvSpPr>
        <p:spPr>
          <a:xfrm>
            <a:off x="649090" y="5539353"/>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grpSp>
        <p:nvGrpSpPr>
          <p:cNvPr id="12" name="グループ化 11">
            <a:extLst>
              <a:ext uri="{FF2B5EF4-FFF2-40B4-BE49-F238E27FC236}">
                <a16:creationId xmlns:a16="http://schemas.microsoft.com/office/drawing/2014/main" id="{2F2D973A-CDE1-0A48-72E5-3ABE7FA3D98E}"/>
              </a:ext>
            </a:extLst>
          </p:cNvPr>
          <p:cNvGrpSpPr/>
          <p:nvPr/>
        </p:nvGrpSpPr>
        <p:grpSpPr>
          <a:xfrm>
            <a:off x="672239" y="6692648"/>
            <a:ext cx="3153696" cy="2448535"/>
            <a:chOff x="2784365" y="1677618"/>
            <a:chExt cx="2973206" cy="1492536"/>
          </a:xfrm>
        </p:grpSpPr>
        <p:sp>
          <p:nvSpPr>
            <p:cNvPr id="13" name="テキスト ボックス 12">
              <a:extLst>
                <a:ext uri="{FF2B5EF4-FFF2-40B4-BE49-F238E27FC236}">
                  <a16:creationId xmlns:a16="http://schemas.microsoft.com/office/drawing/2014/main" id="{CCB8FB95-D392-757B-0FE5-BC0423C87926}"/>
                </a:ext>
              </a:extLst>
            </p:cNvPr>
            <p:cNvSpPr txBox="1"/>
            <p:nvPr/>
          </p:nvSpPr>
          <p:spPr>
            <a:xfrm>
              <a:off x="2784365" y="1677618"/>
              <a:ext cx="2583673" cy="1341405"/>
            </a:xfrm>
            <a:prstGeom prst="rect">
              <a:avLst/>
            </a:prstGeom>
            <a:noFill/>
            <a:ln w="12700">
              <a:solidFill>
                <a:schemeClr val="tx1"/>
              </a:solidFill>
            </a:ln>
          </p:spPr>
          <p:txBody>
            <a:bodyPr wrap="square" rtlCol="0">
              <a:spAutoFit/>
            </a:bodyPr>
            <a:lstStyle/>
            <a:p>
              <a:r>
                <a:rPr lang="en-US" altLang="ja-JP" sz="1100" dirty="0" err="1">
                  <a:latin typeface="メイリオ" panose="020B0604030504040204" pitchFamily="50" charset="-128"/>
                  <a:ea typeface="メイリオ" panose="020B0604030504040204" pitchFamily="50" charset="-128"/>
                </a:rPr>
                <a:t>i</a:t>
              </a:r>
              <a:r>
                <a:rPr lang="en-US" altLang="ja-JP" sz="1100" dirty="0">
                  <a:latin typeface="メイリオ" panose="020B0604030504040204" pitchFamily="50" charset="-128"/>
                  <a:ea typeface="メイリオ" panose="020B0604030504040204" pitchFamily="50" charset="-128"/>
                </a:rPr>
                <a:t> = [0,2,…,15]</a:t>
              </a:r>
              <a:r>
                <a:rPr lang="ja-JP" altLang="en-US" sz="1100" dirty="0">
                  <a:latin typeface="メイリオ" panose="020B0604030504040204" pitchFamily="50" charset="-128"/>
                  <a:ea typeface="メイリオ" panose="020B0604030504040204" pitchFamily="50" charset="-128"/>
                </a:rPr>
                <a:t>繰り返す</a:t>
              </a:r>
              <a:br>
                <a:rPr lang="ja-JP" altLang="en-US" sz="1400" dirty="0">
                  <a:latin typeface="メイリオ" panose="020B0604030504040204" pitchFamily="50" charset="-128"/>
                  <a:ea typeface="メイリオ" panose="020B0604030504040204" pitchFamily="50" charset="-128"/>
                </a:rPr>
              </a:br>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7B3B5FF7-ED6B-3613-CD28-41754CEBDFC3}"/>
                </a:ext>
              </a:extLst>
            </p:cNvPr>
            <p:cNvSpPr txBox="1"/>
            <p:nvPr/>
          </p:nvSpPr>
          <p:spPr>
            <a:xfrm>
              <a:off x="3041329" y="1825920"/>
              <a:ext cx="2359004" cy="1106894"/>
            </a:xfrm>
            <a:prstGeom prst="rect">
              <a:avLst/>
            </a:prstGeom>
            <a:solidFill>
              <a:schemeClr val="bg1"/>
            </a:solidFill>
            <a:ln w="12700">
              <a:solidFill>
                <a:schemeClr val="tx1"/>
              </a:solidFill>
            </a:ln>
          </p:spPr>
          <p:txBody>
            <a:bodyPr wrap="square" rtlCol="0">
              <a:spAutoFit/>
            </a:bodyPr>
            <a:lstStyle/>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6" name="正方形/長方形 15">
              <a:extLst>
                <a:ext uri="{FF2B5EF4-FFF2-40B4-BE49-F238E27FC236}">
                  <a16:creationId xmlns:a16="http://schemas.microsoft.com/office/drawing/2014/main" id="{D798AE1C-359F-CB76-6124-EA9C1E145852}"/>
                </a:ext>
              </a:extLst>
            </p:cNvPr>
            <p:cNvSpPr/>
            <p:nvPr/>
          </p:nvSpPr>
          <p:spPr>
            <a:xfrm>
              <a:off x="5364167" y="1856007"/>
              <a:ext cx="393404" cy="13141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B7165A24-5C45-3638-8C9C-6FF24FACE478}"/>
              </a:ext>
            </a:extLst>
          </p:cNvPr>
          <p:cNvSpPr txBox="1"/>
          <p:nvPr/>
        </p:nvSpPr>
        <p:spPr>
          <a:xfrm>
            <a:off x="1016703" y="7003210"/>
            <a:ext cx="1987374" cy="240450"/>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err="1">
                <a:latin typeface="メイリオ" panose="020B0604030504040204" pitchFamily="50" charset="-128"/>
                <a:ea typeface="メイリオ" panose="020B0604030504040204" pitchFamily="50" charset="-128"/>
              </a:rPr>
              <a:t>gno</a:t>
            </a:r>
            <a:r>
              <a:rPr kumimoji="1" lang="en-US" altLang="ja-JP" sz="1100" dirty="0">
                <a:latin typeface="メイリオ" panose="020B0604030504040204" pitchFamily="50" charset="-128"/>
                <a:ea typeface="メイリオ" panose="020B0604030504040204" pitchFamily="50" charset="-128"/>
              </a:rPr>
              <a:t> =-1, j = -1</a:t>
            </a:r>
            <a:endParaRPr kumimoji="1" lang="ja-JP" altLang="en-US" sz="1100"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629E85B5-C66D-E3AC-C0F5-640721F35E15}"/>
              </a:ext>
            </a:extLst>
          </p:cNvPr>
          <p:cNvSpPr txBox="1"/>
          <p:nvPr/>
        </p:nvSpPr>
        <p:spPr>
          <a:xfrm>
            <a:off x="663786" y="6194605"/>
            <a:ext cx="2397768" cy="381515"/>
          </a:xfrm>
          <a:prstGeom prst="rect">
            <a:avLst/>
          </a:prstGeom>
          <a:noFill/>
          <a:ln w="12700">
            <a:solidFill>
              <a:schemeClr val="tx1"/>
            </a:solidFill>
          </a:ln>
        </p:spPr>
        <p:txBody>
          <a:bodyPr wrap="square" rtlCol="0">
            <a:spAutoFit/>
          </a:bodyPr>
          <a:lstStyle/>
          <a:p>
            <a:pPr algn="ctr">
              <a:lnSpc>
                <a:spcPts val="1100"/>
              </a:lnSpc>
            </a:pPr>
            <a:r>
              <a:rPr lang="en-US" altLang="ja-JP" sz="1100" dirty="0"/>
              <a:t>G=[“”]</a:t>
            </a:r>
            <a:r>
              <a:rPr lang="ja-JP" altLang="en-US" sz="1100" dirty="0"/>
              <a:t> </a:t>
            </a:r>
            <a:r>
              <a:rPr lang="en-US" altLang="ja-JP" sz="1100" dirty="0"/>
              <a:t>*</a:t>
            </a:r>
            <a:r>
              <a:rPr lang="ja-JP" altLang="en-US" sz="1100" dirty="0"/>
              <a:t> </a:t>
            </a:r>
            <a:r>
              <a:rPr lang="en-US" altLang="ja-JP" sz="1100" dirty="0"/>
              <a:t>4</a:t>
            </a:r>
          </a:p>
          <a:p>
            <a:pPr algn="ctr">
              <a:lnSpc>
                <a:spcPts val="1100"/>
              </a:lnSpc>
            </a:pPr>
            <a:r>
              <a:rPr kumimoji="1" lang="en-US" altLang="ja-JP" sz="1100" dirty="0" err="1">
                <a:latin typeface="メイリオ" panose="020B0604030504040204" pitchFamily="50" charset="-128"/>
                <a:ea typeface="メイリオ" panose="020B0604030504040204" pitchFamily="50" charset="-128"/>
              </a:rPr>
              <a:t>Gninzu</a:t>
            </a:r>
            <a:r>
              <a:rPr kumimoji="1" lang="en-US" altLang="ja-JP" sz="1100" dirty="0">
                <a:latin typeface="メイリオ" panose="020B0604030504040204" pitchFamily="50" charset="-128"/>
                <a:ea typeface="メイリオ" panose="020B0604030504040204" pitchFamily="50" charset="-128"/>
              </a:rPr>
              <a:t>= [0]*4</a:t>
            </a:r>
            <a:endParaRPr kumimoji="1" lang="ja-JP" altLang="en-US" sz="1100" dirty="0">
              <a:latin typeface="メイリオ" panose="020B0604030504040204" pitchFamily="50" charset="-128"/>
              <a:ea typeface="メイリオ" panose="020B0604030504040204" pitchFamily="50" charset="-128"/>
            </a:endParaRPr>
          </a:p>
        </p:txBody>
      </p:sp>
      <p:sp>
        <p:nvSpPr>
          <p:cNvPr id="19" name="テキスト ボックス 18">
            <a:extLst>
              <a:ext uri="{FF2B5EF4-FFF2-40B4-BE49-F238E27FC236}">
                <a16:creationId xmlns:a16="http://schemas.microsoft.com/office/drawing/2014/main" id="{421A0027-8424-DC84-1A26-EF053A0272C6}"/>
              </a:ext>
            </a:extLst>
          </p:cNvPr>
          <p:cNvSpPr txBox="1"/>
          <p:nvPr/>
        </p:nvSpPr>
        <p:spPr>
          <a:xfrm>
            <a:off x="663786" y="5922948"/>
            <a:ext cx="2397768" cy="244298"/>
          </a:xfrm>
          <a:prstGeom prst="rect">
            <a:avLst/>
          </a:prstGeom>
          <a:noFill/>
          <a:ln w="12700">
            <a:solidFill>
              <a:schemeClr val="tx1"/>
            </a:solidFill>
          </a:ln>
        </p:spPr>
        <p:txBody>
          <a:bodyPr wrap="square" rtlCol="0">
            <a:spAutoFit/>
          </a:bodyPr>
          <a:lstStyle/>
          <a:p>
            <a:pPr algn="ctr">
              <a:lnSpc>
                <a:spcPts val="1100"/>
              </a:lnSpc>
            </a:pPr>
            <a:r>
              <a:rPr lang="en-US" altLang="ja-JP" sz="1100" dirty="0" err="1">
                <a:latin typeface="メイリオ" panose="020B0604030504040204" pitchFamily="50" charset="-128"/>
                <a:ea typeface="メイリオ" panose="020B0604030504040204" pitchFamily="50" charset="-128"/>
              </a:rPr>
              <a:t>Gnamae</a:t>
            </a:r>
            <a:r>
              <a:rPr lang="en-US" altLang="ja-JP" sz="1100" dirty="0">
                <a:latin typeface="メイリオ" panose="020B0604030504040204" pitchFamily="50" charset="-128"/>
                <a:ea typeface="メイリオ" panose="020B0604030504040204" pitchFamily="50" charset="-128"/>
              </a:rPr>
              <a:t>, </a:t>
            </a:r>
            <a:r>
              <a:rPr lang="en-US" altLang="ja-JP" sz="1100" dirty="0" err="1">
                <a:latin typeface="メイリオ" panose="020B0604030504040204" pitchFamily="50" charset="-128"/>
                <a:ea typeface="メイリオ" panose="020B0604030504040204" pitchFamily="50" charset="-128"/>
              </a:rPr>
              <a:t>Kibou</a:t>
            </a:r>
            <a:r>
              <a:rPr lang="ja-JP" altLang="en-US" sz="1100" dirty="0">
                <a:latin typeface="メイリオ" panose="020B0604030504040204" pitchFamily="50" charset="-128"/>
                <a:ea typeface="メイリオ" panose="020B0604030504040204" pitchFamily="50" charset="-128"/>
              </a:rPr>
              <a:t>の定義</a:t>
            </a:r>
            <a:endParaRPr kumimoji="1" lang="ja-JP" altLang="en-US" sz="1100" dirty="0">
              <a:latin typeface="メイリオ" panose="020B0604030504040204" pitchFamily="50" charset="-128"/>
              <a:ea typeface="メイリオ" panose="020B0604030504040204" pitchFamily="50" charset="-128"/>
            </a:endParaRPr>
          </a:p>
        </p:txBody>
      </p:sp>
      <p:grpSp>
        <p:nvGrpSpPr>
          <p:cNvPr id="20" name="グループ化 19">
            <a:extLst>
              <a:ext uri="{FF2B5EF4-FFF2-40B4-BE49-F238E27FC236}">
                <a16:creationId xmlns:a16="http://schemas.microsoft.com/office/drawing/2014/main" id="{D5B88943-656C-F465-0660-08BA0269B787}"/>
              </a:ext>
            </a:extLst>
          </p:cNvPr>
          <p:cNvGrpSpPr/>
          <p:nvPr/>
        </p:nvGrpSpPr>
        <p:grpSpPr>
          <a:xfrm>
            <a:off x="1031347" y="7337544"/>
            <a:ext cx="3237684" cy="1615666"/>
            <a:chOff x="2784365" y="1677618"/>
            <a:chExt cx="2973206" cy="1972725"/>
          </a:xfrm>
        </p:grpSpPr>
        <p:sp>
          <p:nvSpPr>
            <p:cNvPr id="21" name="テキスト ボックス 20">
              <a:extLst>
                <a:ext uri="{FF2B5EF4-FFF2-40B4-BE49-F238E27FC236}">
                  <a16:creationId xmlns:a16="http://schemas.microsoft.com/office/drawing/2014/main" id="{CBF336A3-7CDA-F1B1-EDF0-75EA6FFAC037}"/>
                </a:ext>
              </a:extLst>
            </p:cNvPr>
            <p:cNvSpPr txBox="1"/>
            <p:nvPr/>
          </p:nvSpPr>
          <p:spPr>
            <a:xfrm>
              <a:off x="2784365" y="1677618"/>
              <a:ext cx="2583673" cy="1634706"/>
            </a:xfrm>
            <a:prstGeom prst="rect">
              <a:avLst/>
            </a:prstGeom>
            <a:noFill/>
            <a:ln w="12700">
              <a:solidFill>
                <a:schemeClr val="tx1"/>
              </a:solidFill>
            </a:ln>
          </p:spPr>
          <p:txBody>
            <a:bodyPr wrap="square" rtlCol="0">
              <a:spAutoFit/>
            </a:bodyPr>
            <a:lstStyle/>
            <a:p>
              <a:r>
                <a:rPr lang="en-US" altLang="ja-JP" sz="1100" dirty="0" err="1">
                  <a:latin typeface="メイリオ" panose="020B0604030504040204" pitchFamily="50" charset="-128"/>
                  <a:ea typeface="メイリオ" panose="020B0604030504040204" pitchFamily="50" charset="-128"/>
                </a:rPr>
                <a:t>gno</a:t>
              </a:r>
              <a:r>
                <a:rPr lang="en-US" altLang="ja-JP" sz="1100" dirty="0">
                  <a:latin typeface="メイリオ" panose="020B0604030504040204" pitchFamily="50" charset="-128"/>
                  <a:ea typeface="メイリオ" panose="020B0604030504040204" pitchFamily="50" charset="-128"/>
                </a:rPr>
                <a:t> &lt; 0</a:t>
              </a:r>
              <a:r>
                <a:rPr lang="ja-JP" altLang="en-US" sz="1100" dirty="0">
                  <a:latin typeface="メイリオ" panose="020B0604030504040204" pitchFamily="50" charset="-128"/>
                  <a:ea typeface="メイリオ" panose="020B0604030504040204" pitchFamily="50" charset="-128"/>
                </a:rPr>
                <a:t>の間繰り返す</a:t>
              </a:r>
              <a:br>
                <a:rPr lang="ja-JP" altLang="en-US" sz="1400" dirty="0">
                  <a:latin typeface="メイリオ" panose="020B0604030504040204" pitchFamily="50" charset="-128"/>
                  <a:ea typeface="メイリオ" panose="020B0604030504040204" pitchFamily="50" charset="-128"/>
                </a:rPr>
              </a:b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12AF33B2-D636-A4B9-FF11-D1A962369462}"/>
                </a:ext>
              </a:extLst>
            </p:cNvPr>
            <p:cNvSpPr txBox="1"/>
            <p:nvPr/>
          </p:nvSpPr>
          <p:spPr>
            <a:xfrm>
              <a:off x="3040492" y="1959267"/>
              <a:ext cx="2359004" cy="1164963"/>
            </a:xfrm>
            <a:prstGeom prst="rect">
              <a:avLst/>
            </a:prstGeom>
            <a:solidFill>
              <a:schemeClr val="bg1"/>
            </a:solidFill>
            <a:ln w="12700">
              <a:solidFill>
                <a:schemeClr val="tx1"/>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23" name="正方形/長方形 22">
              <a:extLst>
                <a:ext uri="{FF2B5EF4-FFF2-40B4-BE49-F238E27FC236}">
                  <a16:creationId xmlns:a16="http://schemas.microsoft.com/office/drawing/2014/main" id="{439EEC33-8023-2DBB-2BA8-A0C354BA9B3A}"/>
                </a:ext>
              </a:extLst>
            </p:cNvPr>
            <p:cNvSpPr/>
            <p:nvPr/>
          </p:nvSpPr>
          <p:spPr>
            <a:xfrm>
              <a:off x="5364167" y="1907527"/>
              <a:ext cx="393404" cy="17428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24" name="テキスト ボックス 23">
            <a:extLst>
              <a:ext uri="{FF2B5EF4-FFF2-40B4-BE49-F238E27FC236}">
                <a16:creationId xmlns:a16="http://schemas.microsoft.com/office/drawing/2014/main" id="{782FF4DA-3BBB-0032-1379-DA63DAFF9157}"/>
              </a:ext>
            </a:extLst>
          </p:cNvPr>
          <p:cNvSpPr txBox="1"/>
          <p:nvPr/>
        </p:nvSpPr>
        <p:spPr>
          <a:xfrm>
            <a:off x="1413062" y="7624607"/>
            <a:ext cx="2710696" cy="522579"/>
          </a:xfrm>
          <a:prstGeom prst="rect">
            <a:avLst/>
          </a:prstGeom>
          <a:noFill/>
          <a:ln w="12700">
            <a:solidFill>
              <a:schemeClr val="tx1"/>
            </a:solidFill>
            <a:prstDash val="dash"/>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生徒</a:t>
            </a:r>
            <a:r>
              <a:rPr lang="en-US" altLang="ja-JP" sz="1100" dirty="0" err="1">
                <a:latin typeface="メイリオ" panose="020B0604030504040204" pitchFamily="50" charset="-128"/>
                <a:ea typeface="メイリオ" panose="020B0604030504040204" pitchFamily="50" charset="-128"/>
              </a:rPr>
              <a:t>i</a:t>
            </a:r>
            <a:r>
              <a:rPr lang="ja-JP" altLang="en-US" sz="1100" dirty="0">
                <a:latin typeface="メイリオ" panose="020B0604030504040204" pitchFamily="50" charset="-128"/>
                <a:ea typeface="メイリオ" panose="020B0604030504040204" pitchFamily="50" charset="-128"/>
              </a:rPr>
              <a:t>の</a:t>
            </a:r>
            <a:r>
              <a:rPr lang="en-US" altLang="ja-JP" sz="1100" dirty="0">
                <a:latin typeface="メイリオ" panose="020B0604030504040204" pitchFamily="50" charset="-128"/>
                <a:ea typeface="メイリオ" panose="020B0604030504040204" pitchFamily="50" charset="-128"/>
              </a:rPr>
              <a:t>j</a:t>
            </a:r>
            <a:r>
              <a:rPr lang="ja-JP" altLang="en-US" sz="1100" dirty="0">
                <a:latin typeface="メイリオ" panose="020B0604030504040204" pitchFamily="50" charset="-128"/>
                <a:ea typeface="メイリオ" panose="020B0604030504040204" pitchFamily="50" charset="-128"/>
              </a:rPr>
              <a:t>番目の希望のグループか判断して、もし、参加できる場合は、</a:t>
            </a:r>
            <a:r>
              <a:rPr lang="en-US" altLang="ja-JP" sz="1100" dirty="0">
                <a:latin typeface="メイリオ" panose="020B0604030504040204" pitchFamily="50" charset="-128"/>
                <a:ea typeface="メイリオ" panose="020B0604030504040204" pitchFamily="50" charset="-128"/>
              </a:rPr>
              <a:t>G, </a:t>
            </a:r>
            <a:r>
              <a:rPr lang="en-US" altLang="ja-JP" sz="1100" dirty="0" err="1">
                <a:latin typeface="メイリオ" panose="020B0604030504040204" pitchFamily="50" charset="-128"/>
                <a:ea typeface="メイリオ" panose="020B0604030504040204" pitchFamily="50" charset="-128"/>
              </a:rPr>
              <a:t>Gninz</a:t>
            </a:r>
            <a:r>
              <a:rPr lang="ja-JP" altLang="en-US" sz="1100" dirty="0">
                <a:latin typeface="メイリオ" panose="020B0604030504040204" pitchFamily="50" charset="-128"/>
                <a:ea typeface="メイリオ" panose="020B0604030504040204" pitchFamily="50" charset="-128"/>
              </a:rPr>
              <a:t>ｕを変更し、</a:t>
            </a:r>
            <a:r>
              <a:rPr lang="en-US" altLang="ja-JP" sz="1100" dirty="0" err="1">
                <a:latin typeface="メイリオ" panose="020B0604030504040204" pitchFamily="50" charset="-128"/>
                <a:ea typeface="メイリオ" panose="020B0604030504040204" pitchFamily="50" charset="-128"/>
              </a:rPr>
              <a:t>gno</a:t>
            </a:r>
            <a:r>
              <a:rPr lang="ja-JP" altLang="en-US" sz="1100" dirty="0">
                <a:latin typeface="メイリオ" panose="020B0604030504040204" pitchFamily="50" charset="-128"/>
                <a:ea typeface="メイリオ" panose="020B0604030504040204" pitchFamily="50" charset="-128"/>
              </a:rPr>
              <a:t>を</a:t>
            </a:r>
            <a:r>
              <a:rPr lang="en-US" altLang="ja-JP" sz="1100" dirty="0">
                <a:latin typeface="メイリオ" panose="020B0604030504040204" pitchFamily="50" charset="-128"/>
                <a:ea typeface="メイリオ" panose="020B0604030504040204" pitchFamily="50" charset="-128"/>
              </a:rPr>
              <a:t>0</a:t>
            </a:r>
            <a:r>
              <a:rPr lang="ja-JP" altLang="en-US" sz="1100" dirty="0">
                <a:latin typeface="メイリオ" panose="020B0604030504040204" pitchFamily="50" charset="-128"/>
                <a:ea typeface="メイリオ" panose="020B0604030504040204" pitchFamily="50" charset="-128"/>
              </a:rPr>
              <a:t>以上にする</a:t>
            </a:r>
            <a:endParaRPr lang="en-US" altLang="ja-JP" sz="1100" dirty="0">
              <a:latin typeface="メイリオ" panose="020B0604030504040204" pitchFamily="50" charset="-128"/>
              <a:ea typeface="メイリオ" panose="020B0604030504040204" pitchFamily="50" charset="-128"/>
            </a:endParaRPr>
          </a:p>
        </p:txBody>
      </p:sp>
      <p:grpSp>
        <p:nvGrpSpPr>
          <p:cNvPr id="25" name="グループ化 24">
            <a:extLst>
              <a:ext uri="{FF2B5EF4-FFF2-40B4-BE49-F238E27FC236}">
                <a16:creationId xmlns:a16="http://schemas.microsoft.com/office/drawing/2014/main" id="{C1AA5D7E-89AE-9B3F-CF73-727560A11BA6}"/>
              </a:ext>
            </a:extLst>
          </p:cNvPr>
          <p:cNvGrpSpPr/>
          <p:nvPr/>
        </p:nvGrpSpPr>
        <p:grpSpPr>
          <a:xfrm>
            <a:off x="3666180" y="5888031"/>
            <a:ext cx="587627" cy="575424"/>
            <a:chOff x="1295400" y="3857730"/>
            <a:chExt cx="990600" cy="1019070"/>
          </a:xfrm>
        </p:grpSpPr>
        <p:sp>
          <p:nvSpPr>
            <p:cNvPr id="26" name="メモ 12">
              <a:extLst>
                <a:ext uri="{FF2B5EF4-FFF2-40B4-BE49-F238E27FC236}">
                  <a16:creationId xmlns:a16="http://schemas.microsoft.com/office/drawing/2014/main" id="{FD9A5325-5011-2F18-A063-20F72DCFDFCC}"/>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テキスト ボックス 26">
              <a:extLst>
                <a:ext uri="{FF2B5EF4-FFF2-40B4-BE49-F238E27FC236}">
                  <a16:creationId xmlns:a16="http://schemas.microsoft.com/office/drawing/2014/main" id="{FA268372-BC2B-734E-919B-8872ECBFF3A0}"/>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19</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28" name="テキスト ボックス 27">
            <a:extLst>
              <a:ext uri="{FF2B5EF4-FFF2-40B4-BE49-F238E27FC236}">
                <a16:creationId xmlns:a16="http://schemas.microsoft.com/office/drawing/2014/main" id="{CC3833D7-71A1-E825-CB2D-62363BC9F75A}"/>
              </a:ext>
            </a:extLst>
          </p:cNvPr>
          <p:cNvSpPr txBox="1"/>
          <p:nvPr/>
        </p:nvSpPr>
        <p:spPr>
          <a:xfrm>
            <a:off x="1392900" y="8239525"/>
            <a:ext cx="2397768" cy="244298"/>
          </a:xfrm>
          <a:prstGeom prst="rect">
            <a:avLst/>
          </a:prstGeom>
          <a:noFill/>
          <a:ln w="12700">
            <a:solidFill>
              <a:schemeClr val="tx1"/>
            </a:solidFill>
          </a:ln>
        </p:spPr>
        <p:txBody>
          <a:bodyPr wrap="square" rtlCol="0">
            <a:spAutoFit/>
          </a:bodyPr>
          <a:lstStyle/>
          <a:p>
            <a:pPr algn="ctr">
              <a:lnSpc>
                <a:spcPts val="1100"/>
              </a:lnSpc>
            </a:pPr>
            <a:r>
              <a:rPr lang="en-US" altLang="ja-JP" sz="1100" dirty="0">
                <a:latin typeface="メイリオ" panose="020B0604030504040204" pitchFamily="50" charset="-128"/>
                <a:ea typeface="メイリオ" panose="020B0604030504040204" pitchFamily="50" charset="-128"/>
              </a:rPr>
              <a:t>j = j + 1</a:t>
            </a:r>
            <a:endParaRPr kumimoji="1" lang="ja-JP" altLang="en-US" sz="1100" dirty="0">
              <a:latin typeface="メイリオ" panose="020B0604030504040204" pitchFamily="50" charset="-128"/>
              <a:ea typeface="メイリオ" panose="020B0604030504040204" pitchFamily="50" charset="-128"/>
            </a:endParaRPr>
          </a:p>
        </p:txBody>
      </p:sp>
      <p:sp>
        <p:nvSpPr>
          <p:cNvPr id="29" name="テキスト ボックス 28">
            <a:extLst>
              <a:ext uri="{FF2B5EF4-FFF2-40B4-BE49-F238E27FC236}">
                <a16:creationId xmlns:a16="http://schemas.microsoft.com/office/drawing/2014/main" id="{6FB27567-D9DF-C2AD-138D-C69BDBE7104D}"/>
              </a:ext>
            </a:extLst>
          </p:cNvPr>
          <p:cNvSpPr txBox="1"/>
          <p:nvPr/>
        </p:nvSpPr>
        <p:spPr>
          <a:xfrm>
            <a:off x="663786" y="8940945"/>
            <a:ext cx="1987374" cy="240450"/>
          </a:xfrm>
          <a:prstGeom prst="rect">
            <a:avLst/>
          </a:prstGeom>
          <a:noFill/>
          <a:ln w="12700">
            <a:solidFill>
              <a:schemeClr val="tx1"/>
            </a:solidFill>
          </a:ln>
        </p:spPr>
        <p:txBody>
          <a:bodyPr wrap="square" rtlCol="0">
            <a:spAutoFit/>
          </a:bodyPr>
          <a:lstStyle/>
          <a:p>
            <a:pPr algn="ctr">
              <a:lnSpc>
                <a:spcPts val="1100"/>
              </a:lnSpc>
            </a:pPr>
            <a:r>
              <a:rPr kumimoji="1" lang="ja-JP" altLang="en-US" sz="1100" dirty="0">
                <a:latin typeface="メイリオ" panose="020B0604030504040204" pitchFamily="50" charset="-128"/>
                <a:ea typeface="メイリオ" panose="020B0604030504040204" pitchFamily="50" charset="-128"/>
              </a:rPr>
              <a:t>表示する</a:t>
            </a:r>
            <a:r>
              <a:rPr kumimoji="1" lang="en-US" altLang="ja-JP" sz="1100" dirty="0">
                <a:latin typeface="メイリオ" panose="020B0604030504040204" pitchFamily="50" charset="-128"/>
                <a:ea typeface="メイリオ" panose="020B0604030504040204" pitchFamily="50" charset="-128"/>
              </a:rPr>
              <a:t>(</a:t>
            </a:r>
            <a:r>
              <a:rPr lang="en-US" altLang="ja-JP" sz="1100" dirty="0">
                <a:latin typeface="メイリオ" panose="020B0604030504040204" pitchFamily="50" charset="-128"/>
                <a:ea typeface="メイリオ" panose="020B0604030504040204" pitchFamily="50" charset="-128"/>
              </a:rPr>
              <a:t>G)</a:t>
            </a:r>
            <a:endParaRPr kumimoji="1" lang="ja-JP" altLang="en-US" sz="1100" dirty="0">
              <a:latin typeface="メイリオ" panose="020B0604030504040204" pitchFamily="50" charset="-128"/>
              <a:ea typeface="メイリオ" panose="020B0604030504040204" pitchFamily="50" charset="-128"/>
            </a:endParaRPr>
          </a:p>
        </p:txBody>
      </p:sp>
      <p:grpSp>
        <p:nvGrpSpPr>
          <p:cNvPr id="30" name="グループ化 29">
            <a:extLst>
              <a:ext uri="{FF2B5EF4-FFF2-40B4-BE49-F238E27FC236}">
                <a16:creationId xmlns:a16="http://schemas.microsoft.com/office/drawing/2014/main" id="{4F5556D9-EF96-91D5-0333-D2EE555465A1}"/>
              </a:ext>
            </a:extLst>
          </p:cNvPr>
          <p:cNvGrpSpPr/>
          <p:nvPr/>
        </p:nvGrpSpPr>
        <p:grpSpPr>
          <a:xfrm>
            <a:off x="4314059" y="6334570"/>
            <a:ext cx="587627" cy="575424"/>
            <a:chOff x="1295400" y="3857730"/>
            <a:chExt cx="990600" cy="1019070"/>
          </a:xfrm>
        </p:grpSpPr>
        <p:sp>
          <p:nvSpPr>
            <p:cNvPr id="31" name="メモ 12">
              <a:extLst>
                <a:ext uri="{FF2B5EF4-FFF2-40B4-BE49-F238E27FC236}">
                  <a16:creationId xmlns:a16="http://schemas.microsoft.com/office/drawing/2014/main" id="{F545281C-D7B0-24E4-03CA-B9994949FD0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2" name="テキスト ボックス 31">
              <a:extLst>
                <a:ext uri="{FF2B5EF4-FFF2-40B4-BE49-F238E27FC236}">
                  <a16:creationId xmlns:a16="http://schemas.microsoft.com/office/drawing/2014/main" id="{18D9C9A8-E140-D210-A892-B7A1A1B9F8FA}"/>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a:t>
              </a:r>
              <a:r>
                <a:rPr lang="en-US" altLang="ja-JP" sz="1400" dirty="0">
                  <a:solidFill>
                    <a:srgbClr val="FF0000"/>
                  </a:solidFill>
                  <a:latin typeface="メイリオ" panose="020B0604030504040204" pitchFamily="50" charset="-128"/>
                  <a:ea typeface="メイリオ" panose="020B0604030504040204" pitchFamily="50" charset="-128"/>
                </a:rPr>
                <a:t>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3" name="グループ化 32">
            <a:extLst>
              <a:ext uri="{FF2B5EF4-FFF2-40B4-BE49-F238E27FC236}">
                <a16:creationId xmlns:a16="http://schemas.microsoft.com/office/drawing/2014/main" id="{C996D00D-29CC-B395-A4A6-0B28F80BC0E4}"/>
              </a:ext>
            </a:extLst>
          </p:cNvPr>
          <p:cNvGrpSpPr/>
          <p:nvPr/>
        </p:nvGrpSpPr>
        <p:grpSpPr>
          <a:xfrm>
            <a:off x="4308523" y="6939710"/>
            <a:ext cx="587627" cy="575424"/>
            <a:chOff x="1295400" y="3857730"/>
            <a:chExt cx="990600" cy="1019070"/>
          </a:xfrm>
        </p:grpSpPr>
        <p:sp>
          <p:nvSpPr>
            <p:cNvPr id="34" name="メモ 12">
              <a:extLst>
                <a:ext uri="{FF2B5EF4-FFF2-40B4-BE49-F238E27FC236}">
                  <a16:creationId xmlns:a16="http://schemas.microsoft.com/office/drawing/2014/main" id="{98312089-BD9F-584E-1C22-D37174A8650A}"/>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5" name="テキスト ボックス 34">
              <a:extLst>
                <a:ext uri="{FF2B5EF4-FFF2-40B4-BE49-F238E27FC236}">
                  <a16:creationId xmlns:a16="http://schemas.microsoft.com/office/drawing/2014/main" id="{12E4F557-E0C5-E185-1F9F-B2E76675761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15</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6" name="グループ化 35">
            <a:extLst>
              <a:ext uri="{FF2B5EF4-FFF2-40B4-BE49-F238E27FC236}">
                <a16:creationId xmlns:a16="http://schemas.microsoft.com/office/drawing/2014/main" id="{7A078036-0C55-FFE5-2EBB-BF26E687C2D6}"/>
              </a:ext>
            </a:extLst>
          </p:cNvPr>
          <p:cNvGrpSpPr/>
          <p:nvPr/>
        </p:nvGrpSpPr>
        <p:grpSpPr>
          <a:xfrm>
            <a:off x="4953134" y="6935940"/>
            <a:ext cx="587627" cy="575424"/>
            <a:chOff x="1295400" y="3857730"/>
            <a:chExt cx="990600" cy="1019070"/>
          </a:xfrm>
        </p:grpSpPr>
        <p:sp>
          <p:nvSpPr>
            <p:cNvPr id="37" name="メモ 12">
              <a:extLst>
                <a:ext uri="{FF2B5EF4-FFF2-40B4-BE49-F238E27FC236}">
                  <a16:creationId xmlns:a16="http://schemas.microsoft.com/office/drawing/2014/main" id="{34E1A784-9AEC-5CA0-C6D9-4853E5A488B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8" name="テキスト ボックス 37">
              <a:extLst>
                <a:ext uri="{FF2B5EF4-FFF2-40B4-BE49-F238E27FC236}">
                  <a16:creationId xmlns:a16="http://schemas.microsoft.com/office/drawing/2014/main" id="{93BFEE3A-1926-59DD-50DF-A1FFC6BE9B9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24</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9" name="グループ化 38">
            <a:extLst>
              <a:ext uri="{FF2B5EF4-FFF2-40B4-BE49-F238E27FC236}">
                <a16:creationId xmlns:a16="http://schemas.microsoft.com/office/drawing/2014/main" id="{F80BABCB-AF9D-704F-34A3-7E32632FE697}"/>
              </a:ext>
            </a:extLst>
          </p:cNvPr>
          <p:cNvGrpSpPr/>
          <p:nvPr/>
        </p:nvGrpSpPr>
        <p:grpSpPr>
          <a:xfrm>
            <a:off x="4308523" y="7594362"/>
            <a:ext cx="587627" cy="575424"/>
            <a:chOff x="1295400" y="3857730"/>
            <a:chExt cx="990600" cy="1019070"/>
          </a:xfrm>
        </p:grpSpPr>
        <p:sp>
          <p:nvSpPr>
            <p:cNvPr id="40" name="メモ 12">
              <a:extLst>
                <a:ext uri="{FF2B5EF4-FFF2-40B4-BE49-F238E27FC236}">
                  <a16:creationId xmlns:a16="http://schemas.microsoft.com/office/drawing/2014/main" id="{84A8EF20-08CC-124A-CDDE-104FB8C5CAAD}"/>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1" name="テキスト ボックス 40">
              <a:extLst>
                <a:ext uri="{FF2B5EF4-FFF2-40B4-BE49-F238E27FC236}">
                  <a16:creationId xmlns:a16="http://schemas.microsoft.com/office/drawing/2014/main" id="{74EB8A32-3771-2DF1-BEB0-F466D075677A}"/>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05</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42" name="グループ化 41">
            <a:extLst>
              <a:ext uri="{FF2B5EF4-FFF2-40B4-BE49-F238E27FC236}">
                <a16:creationId xmlns:a16="http://schemas.microsoft.com/office/drawing/2014/main" id="{D43417BD-9EFF-F938-3EF2-4313F56A3A11}"/>
              </a:ext>
            </a:extLst>
          </p:cNvPr>
          <p:cNvGrpSpPr/>
          <p:nvPr/>
        </p:nvGrpSpPr>
        <p:grpSpPr>
          <a:xfrm>
            <a:off x="4953133" y="7594362"/>
            <a:ext cx="587627" cy="575424"/>
            <a:chOff x="1295400" y="3857730"/>
            <a:chExt cx="990600" cy="1019070"/>
          </a:xfrm>
        </p:grpSpPr>
        <p:sp>
          <p:nvSpPr>
            <p:cNvPr id="43" name="メモ 12">
              <a:extLst>
                <a:ext uri="{FF2B5EF4-FFF2-40B4-BE49-F238E27FC236}">
                  <a16:creationId xmlns:a16="http://schemas.microsoft.com/office/drawing/2014/main" id="{612288F9-8241-C7A9-D17F-4FF1DFD26AF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4" name="テキスト ボックス 43">
              <a:extLst>
                <a:ext uri="{FF2B5EF4-FFF2-40B4-BE49-F238E27FC236}">
                  <a16:creationId xmlns:a16="http://schemas.microsoft.com/office/drawing/2014/main" id="{DA551BC5-92E6-FB93-0A16-745DED15EEF3}"/>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45" name="グループ化 44">
            <a:extLst>
              <a:ext uri="{FF2B5EF4-FFF2-40B4-BE49-F238E27FC236}">
                <a16:creationId xmlns:a16="http://schemas.microsoft.com/office/drawing/2014/main" id="{4BD957EA-3452-7D6A-139B-46CA49FF57C0}"/>
              </a:ext>
            </a:extLst>
          </p:cNvPr>
          <p:cNvGrpSpPr/>
          <p:nvPr/>
        </p:nvGrpSpPr>
        <p:grpSpPr>
          <a:xfrm>
            <a:off x="5580876" y="7594362"/>
            <a:ext cx="587627" cy="575424"/>
            <a:chOff x="1295400" y="3857730"/>
            <a:chExt cx="990600" cy="1019070"/>
          </a:xfrm>
        </p:grpSpPr>
        <p:sp>
          <p:nvSpPr>
            <p:cNvPr id="46" name="メモ 12">
              <a:extLst>
                <a:ext uri="{FF2B5EF4-FFF2-40B4-BE49-F238E27FC236}">
                  <a16:creationId xmlns:a16="http://schemas.microsoft.com/office/drawing/2014/main" id="{C44622FC-7D65-DD72-94B7-17248571DEC4}"/>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9" name="テキスト ボックス 48">
              <a:extLst>
                <a:ext uri="{FF2B5EF4-FFF2-40B4-BE49-F238E27FC236}">
                  <a16:creationId xmlns:a16="http://schemas.microsoft.com/office/drawing/2014/main" id="{84C5A6D1-8D4C-C99A-C4C7-20E94D30D39F}"/>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24</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50" name="テキスト ボックス 49">
            <a:extLst>
              <a:ext uri="{FF2B5EF4-FFF2-40B4-BE49-F238E27FC236}">
                <a16:creationId xmlns:a16="http://schemas.microsoft.com/office/drawing/2014/main" id="{077379BB-4D3C-B5F4-7266-A81265FAFCEE}"/>
              </a:ext>
            </a:extLst>
          </p:cNvPr>
          <p:cNvSpPr txBox="1"/>
          <p:nvPr/>
        </p:nvSpPr>
        <p:spPr>
          <a:xfrm>
            <a:off x="4039290" y="8361171"/>
            <a:ext cx="1995587" cy="430887"/>
          </a:xfrm>
          <a:prstGeom prst="rect">
            <a:avLst/>
          </a:prstGeom>
          <a:noFill/>
          <a:ln>
            <a:noFill/>
          </a:ln>
        </p:spPr>
        <p:txBody>
          <a:bodyPr wrap="square" rtlCol="0">
            <a:spAutoFit/>
          </a:bodyPr>
          <a:lstStyle/>
          <a:p>
            <a:r>
              <a:rPr kumimoji="1" lang="ja-JP" altLang="en-US" sz="1100" dirty="0"/>
              <a:t>　</a:t>
            </a:r>
            <a:r>
              <a:rPr kumimoji="1" lang="en-US" altLang="ja-JP" sz="1100" dirty="0" err="1"/>
              <a:t>gno</a:t>
            </a:r>
            <a:r>
              <a:rPr kumimoji="1" lang="ja-JP" altLang="en-US" sz="1100" dirty="0"/>
              <a:t>を</a:t>
            </a:r>
            <a:r>
              <a:rPr kumimoji="1" lang="en-US" altLang="ja-JP" sz="1100" dirty="0"/>
              <a:t>while</a:t>
            </a:r>
            <a:r>
              <a:rPr kumimoji="1" lang="ja-JP" altLang="en-US" sz="1100" dirty="0"/>
              <a:t>を終了するためのフラグとして使用</a:t>
            </a:r>
            <a:endParaRPr kumimoji="1" lang="ja-JP" altLang="en-US" sz="1050" b="1" dirty="0"/>
          </a:p>
        </p:txBody>
      </p:sp>
    </p:spTree>
    <p:extLst>
      <p:ext uri="{BB962C8B-B14F-4D97-AF65-F5344CB8AC3E}">
        <p14:creationId xmlns:p14="http://schemas.microsoft.com/office/powerpoint/2010/main" val="6057590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301751" cy="307777"/>
          </a:xfrm>
          <a:prstGeom prst="rect">
            <a:avLst/>
          </a:prstGeom>
          <a:noFill/>
        </p:spPr>
        <p:txBody>
          <a:bodyPr wrap="square" rtlCol="0">
            <a:spAutoFit/>
          </a:bodyPr>
          <a:lstStyle/>
          <a:p>
            <a:r>
              <a:rPr kumimoji="1" lang="ja-JP" altLang="en-US" sz="1400" dirty="0"/>
              <a:t>パリティチェック</a:t>
            </a:r>
            <a:r>
              <a:rPr kumimoji="1" lang="en-US" altLang="ja-JP" sz="1400" dirty="0"/>
              <a:t>(</a:t>
            </a:r>
            <a:r>
              <a:rPr kumimoji="1" lang="ja-JP" altLang="en-US" sz="1400" dirty="0"/>
              <a:t>誤り検出</a:t>
            </a:r>
            <a:r>
              <a:rPr kumimoji="1" lang="en-US" altLang="ja-JP" sz="1400" dirty="0"/>
              <a:t>/</a:t>
            </a:r>
            <a:r>
              <a:rPr kumimoji="1" lang="ja-JP" altLang="en-US" sz="1400" dirty="0"/>
              <a:t>訂正</a:t>
            </a:r>
            <a:r>
              <a:rPr kumimoji="1" lang="en-US" altLang="ja-JP" sz="1400" dirty="0"/>
              <a:t>)</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539998" y="787340"/>
            <a:ext cx="5794113" cy="1785104"/>
          </a:xfrm>
          <a:prstGeom prst="rect">
            <a:avLst/>
          </a:prstGeom>
          <a:noFill/>
          <a:ln>
            <a:noFill/>
          </a:ln>
        </p:spPr>
        <p:txBody>
          <a:bodyPr wrap="square" rtlCol="0">
            <a:spAutoFit/>
          </a:bodyPr>
          <a:lstStyle/>
          <a:p>
            <a:r>
              <a:rPr kumimoji="1" lang="ja-JP" altLang="en-US" sz="1100" dirty="0"/>
              <a:t>　パリティチェックは通信やメモリ上のデータの誤りを検出したり訂正する技術である。例えば左下図のような各</a:t>
            </a:r>
            <a:r>
              <a:rPr kumimoji="1" lang="en-US" altLang="ja-JP" sz="1100" dirty="0"/>
              <a:t>7</a:t>
            </a:r>
            <a:r>
              <a:rPr kumimoji="1" lang="ja-JP" altLang="en-US" sz="1100" dirty="0"/>
              <a:t>ビットのデータがあった場合、この場合データとパリティビット</a:t>
            </a:r>
            <a:r>
              <a:rPr kumimoji="1" lang="en-US" altLang="ja-JP" sz="1100" dirty="0"/>
              <a:t>(P)</a:t>
            </a:r>
            <a:r>
              <a:rPr kumimoji="1" lang="ja-JP" altLang="en-US" sz="1100" dirty="0"/>
              <a:t>の合計が偶数になるように、パリティビットを付加する。そして、テータをチェックするとき、例えば</a:t>
            </a:r>
            <a:r>
              <a:rPr kumimoji="1" lang="en-US" altLang="ja-JP" sz="1100" dirty="0"/>
              <a:t>Data2</a:t>
            </a:r>
            <a:r>
              <a:rPr kumimoji="1" lang="ja-JP" altLang="en-US" sz="1100" dirty="0"/>
              <a:t>では、合計が奇数になっているので、どこかのビットに誤りかあることが検出できる。さらに列</a:t>
            </a:r>
            <a:r>
              <a:rPr kumimoji="1" lang="en-US" altLang="ja-JP" sz="1100" dirty="0"/>
              <a:t>(</a:t>
            </a:r>
            <a:r>
              <a:rPr kumimoji="1" lang="ja-JP" altLang="en-US" sz="1100" dirty="0"/>
              <a:t>縦方向</a:t>
            </a:r>
            <a:r>
              <a:rPr kumimoji="1" lang="en-US" altLang="ja-JP" sz="1100" dirty="0"/>
              <a:t>)</a:t>
            </a:r>
            <a:r>
              <a:rPr lang="ja-JP" altLang="en-US" sz="1100" dirty="0"/>
              <a:t>についてもパリティビットを付加すると、この例では列</a:t>
            </a:r>
            <a:r>
              <a:rPr lang="en-US" altLang="ja-JP" sz="1100" dirty="0"/>
              <a:t>1</a:t>
            </a:r>
            <a:r>
              <a:rPr lang="ja-JP" altLang="en-US" sz="1100" dirty="0"/>
              <a:t>に誤りがあることが検出でき、このことから、</a:t>
            </a:r>
            <a:r>
              <a:rPr lang="en-US" altLang="ja-JP" sz="1100" dirty="0"/>
              <a:t>Data2</a:t>
            </a:r>
            <a:r>
              <a:rPr lang="ja-JP" altLang="en-US" sz="1100" dirty="0"/>
              <a:t>の列</a:t>
            </a:r>
            <a:r>
              <a:rPr lang="en-US" altLang="ja-JP" sz="1100" dirty="0"/>
              <a:t>1</a:t>
            </a:r>
            <a:r>
              <a:rPr lang="ja-JP" altLang="en-US" sz="1100" dirty="0"/>
              <a:t>に誤りがあることが分かり、このビットを訂正すればよいことがわかる。</a:t>
            </a:r>
            <a:endParaRPr lang="en-US" altLang="ja-JP" sz="1100" dirty="0"/>
          </a:p>
          <a:p>
            <a:r>
              <a:rPr kumimoji="1" lang="ja-JP" altLang="en-US" sz="1100" b="1" dirty="0"/>
              <a:t>　例えば、</a:t>
            </a:r>
            <a:r>
              <a:rPr kumimoji="1" lang="en-US" altLang="ja-JP" sz="1100" b="1" dirty="0"/>
              <a:t>D</a:t>
            </a:r>
            <a:r>
              <a:rPr kumimoji="1" lang="ja-JP" altLang="en-US" sz="1100" b="1" dirty="0"/>
              <a:t>のように定義された、データとパリティビットがあった場合、誤りのあるビットの位置を表示するプログラムを作成する。なお、誤りが無い場合は、</a:t>
            </a:r>
            <a:r>
              <a:rPr kumimoji="1" lang="en-US" altLang="ja-JP" sz="1100" dirty="0"/>
              <a:t>999</a:t>
            </a:r>
            <a:r>
              <a:rPr kumimoji="1" lang="ja-JP" altLang="en-US" sz="1100" dirty="0"/>
              <a:t>を表示する。</a:t>
            </a:r>
            <a:endParaRPr kumimoji="1" lang="ja-JP" altLang="en-US" sz="105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539998" y="4685932"/>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19</a:t>
            </a:fld>
            <a:endParaRPr kumimoji="1" lang="ja-JP" altLang="en-US"/>
          </a:p>
        </p:txBody>
      </p:sp>
      <p:sp>
        <p:nvSpPr>
          <p:cNvPr id="48" name="テキスト ボックス 47">
            <a:extLst>
              <a:ext uri="{FF2B5EF4-FFF2-40B4-BE49-F238E27FC236}">
                <a16:creationId xmlns:a16="http://schemas.microsoft.com/office/drawing/2014/main" id="{26F2CB75-F629-96C7-E1AB-4AA461E473D1}"/>
              </a:ext>
            </a:extLst>
          </p:cNvPr>
          <p:cNvSpPr txBox="1"/>
          <p:nvPr/>
        </p:nvSpPr>
        <p:spPr>
          <a:xfrm>
            <a:off x="3867940" y="2492143"/>
            <a:ext cx="2450062" cy="2092881"/>
          </a:xfrm>
          <a:prstGeom prst="rect">
            <a:avLst/>
          </a:prstGeom>
          <a:noFill/>
          <a:ln>
            <a:solidFill>
              <a:schemeClr val="tx1"/>
            </a:solidFill>
          </a:ln>
        </p:spPr>
        <p:txBody>
          <a:bodyPr wrap="square" rtlCol="0">
            <a:spAutoFit/>
          </a:bodyPr>
          <a:lstStyle/>
          <a:p>
            <a:pPr>
              <a:lnSpc>
                <a:spcPts val="1320"/>
              </a:lnSpc>
            </a:pPr>
            <a:r>
              <a:rPr kumimoji="1" lang="en-US" altLang="ja-JP" sz="1100" b="1" dirty="0"/>
              <a:t>D = [[0,1,1,0,1,1,1,1],</a:t>
            </a:r>
          </a:p>
          <a:p>
            <a:pPr>
              <a:lnSpc>
                <a:spcPts val="1320"/>
              </a:lnSpc>
            </a:pPr>
            <a:r>
              <a:rPr kumimoji="1" lang="en-US" altLang="ja-JP" sz="1100" b="1" dirty="0"/>
              <a:t>         [1,1,0,1,0,0,1,0],</a:t>
            </a:r>
          </a:p>
          <a:p>
            <a:pPr>
              <a:lnSpc>
                <a:spcPts val="1320"/>
              </a:lnSpc>
            </a:pPr>
            <a:r>
              <a:rPr kumimoji="1" lang="en-US" altLang="ja-JP" sz="1100" b="1" dirty="0"/>
              <a:t>         [1,1,1,1,0,1,0,0],</a:t>
            </a:r>
          </a:p>
          <a:p>
            <a:pPr>
              <a:lnSpc>
                <a:spcPts val="1320"/>
              </a:lnSpc>
            </a:pPr>
            <a:r>
              <a:rPr kumimoji="1" lang="en-US" altLang="ja-JP" sz="1100" b="1" dirty="0"/>
              <a:t>         [0,1,0,0,0,1,0,0],</a:t>
            </a:r>
          </a:p>
          <a:p>
            <a:pPr>
              <a:lnSpc>
                <a:spcPts val="1320"/>
              </a:lnSpc>
            </a:pPr>
            <a:r>
              <a:rPr kumimoji="1" lang="en-US" altLang="ja-JP" sz="1100" b="1" dirty="0"/>
              <a:t>         [0,0,1,1,1,0,0,1],</a:t>
            </a:r>
          </a:p>
          <a:p>
            <a:pPr>
              <a:lnSpc>
                <a:spcPts val="1320"/>
              </a:lnSpc>
            </a:pPr>
            <a:r>
              <a:rPr kumimoji="1" lang="en-US" altLang="ja-JP" sz="1100" b="1" dirty="0"/>
              <a:t>         [</a:t>
            </a:r>
            <a:r>
              <a:rPr lang="en-US" altLang="ja-JP" sz="1100" b="1" dirty="0"/>
              <a:t>1</a:t>
            </a:r>
            <a:r>
              <a:rPr kumimoji="1" lang="en-US" altLang="ja-JP" sz="1100" b="1" dirty="0"/>
              <a:t>,0,0,0,1,1,1,0],</a:t>
            </a:r>
          </a:p>
          <a:p>
            <a:pPr>
              <a:lnSpc>
                <a:spcPts val="1320"/>
              </a:lnSpc>
            </a:pPr>
            <a:r>
              <a:rPr kumimoji="1" lang="en-US" altLang="ja-JP" sz="1100" b="1" dirty="0"/>
              <a:t>         [0,1,0,1,0,1,0,1],</a:t>
            </a:r>
          </a:p>
          <a:p>
            <a:pPr>
              <a:lnSpc>
                <a:spcPts val="1320"/>
              </a:lnSpc>
            </a:pPr>
            <a:r>
              <a:rPr kumimoji="1" lang="en-US" altLang="ja-JP" sz="1100" b="1" dirty="0"/>
              <a:t>         [</a:t>
            </a:r>
            <a:r>
              <a:rPr lang="en-US" altLang="ja-JP" sz="1100" b="1" dirty="0"/>
              <a:t>1</a:t>
            </a:r>
            <a:r>
              <a:rPr kumimoji="1" lang="en-US" altLang="ja-JP" sz="1100" b="1" dirty="0"/>
              <a:t>,0,1,0,1,1,1,1]]</a:t>
            </a:r>
          </a:p>
          <a:p>
            <a:pPr>
              <a:lnSpc>
                <a:spcPts val="1320"/>
              </a:lnSpc>
            </a:pPr>
            <a:r>
              <a:rPr kumimoji="1" lang="ja-JP" altLang="en-US" sz="1100" dirty="0"/>
              <a:t>出力例</a:t>
            </a:r>
          </a:p>
          <a:p>
            <a:pPr>
              <a:lnSpc>
                <a:spcPts val="1320"/>
              </a:lnSpc>
            </a:pPr>
            <a:r>
              <a:rPr lang="en-US" altLang="ja-JP" sz="1100" dirty="0"/>
              <a:t>2 1   </a:t>
            </a:r>
            <a:r>
              <a:rPr lang="ja-JP" altLang="en-US" sz="1100" dirty="0"/>
              <a:t>←　誤りが検出された場合</a:t>
            </a:r>
            <a:endParaRPr lang="en-US" altLang="ja-JP" sz="1100" dirty="0"/>
          </a:p>
          <a:p>
            <a:pPr>
              <a:lnSpc>
                <a:spcPts val="1320"/>
              </a:lnSpc>
            </a:pPr>
            <a:endParaRPr kumimoji="1" lang="en-US" altLang="ja-JP" sz="1100" dirty="0"/>
          </a:p>
          <a:p>
            <a:pPr>
              <a:lnSpc>
                <a:spcPts val="1320"/>
              </a:lnSpc>
            </a:pPr>
            <a:r>
              <a:rPr lang="en-US" altLang="ja-JP" sz="1100" dirty="0"/>
              <a:t>999</a:t>
            </a:r>
            <a:r>
              <a:rPr lang="ja-JP" altLang="en-US" sz="1100" dirty="0"/>
              <a:t>  ←　誤りがなかった場合</a:t>
            </a:r>
            <a:endParaRPr kumimoji="1" lang="ja-JP" altLang="en-US" sz="1100" dirty="0"/>
          </a:p>
        </p:txBody>
      </p:sp>
      <p:pic>
        <p:nvPicPr>
          <p:cNvPr id="2" name="Picture 2" descr="by-nc-sa">
            <a:extLst>
              <a:ext uri="{FF2B5EF4-FFF2-40B4-BE49-F238E27FC236}">
                <a16:creationId xmlns:a16="http://schemas.microsoft.com/office/drawing/2014/main" id="{6F874A49-292D-F92F-9082-667EA1BAD3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表 3">
            <a:extLst>
              <a:ext uri="{FF2B5EF4-FFF2-40B4-BE49-F238E27FC236}">
                <a16:creationId xmlns:a16="http://schemas.microsoft.com/office/drawing/2014/main" id="{C2E50658-65FC-A4AA-D90F-BEE2817C406D}"/>
              </a:ext>
            </a:extLst>
          </p:cNvPr>
          <p:cNvGraphicFramePr>
            <a:graphicFrameLocks noGrp="1"/>
          </p:cNvGraphicFramePr>
          <p:nvPr>
            <p:extLst>
              <p:ext uri="{D42A27DB-BD31-4B8C-83A1-F6EECF244321}">
                <p14:modId xmlns:p14="http://schemas.microsoft.com/office/powerpoint/2010/main" val="304812331"/>
              </p:ext>
            </p:extLst>
          </p:nvPr>
        </p:nvGraphicFramePr>
        <p:xfrm>
          <a:off x="539998" y="2521909"/>
          <a:ext cx="3035301" cy="2063115"/>
        </p:xfrm>
        <a:graphic>
          <a:graphicData uri="http://schemas.openxmlformats.org/drawingml/2006/table">
            <a:tbl>
              <a:tblPr/>
              <a:tblGrid>
                <a:gridCol w="507469">
                  <a:extLst>
                    <a:ext uri="{9D8B030D-6E8A-4147-A177-3AD203B41FA5}">
                      <a16:colId xmlns:a16="http://schemas.microsoft.com/office/drawing/2014/main" val="1589579813"/>
                    </a:ext>
                  </a:extLst>
                </a:gridCol>
                <a:gridCol w="241048">
                  <a:extLst>
                    <a:ext uri="{9D8B030D-6E8A-4147-A177-3AD203B41FA5}">
                      <a16:colId xmlns:a16="http://schemas.microsoft.com/office/drawing/2014/main" val="2863727704"/>
                    </a:ext>
                  </a:extLst>
                </a:gridCol>
                <a:gridCol w="241048">
                  <a:extLst>
                    <a:ext uri="{9D8B030D-6E8A-4147-A177-3AD203B41FA5}">
                      <a16:colId xmlns:a16="http://schemas.microsoft.com/office/drawing/2014/main" val="2593942819"/>
                    </a:ext>
                  </a:extLst>
                </a:gridCol>
                <a:gridCol w="241048">
                  <a:extLst>
                    <a:ext uri="{9D8B030D-6E8A-4147-A177-3AD203B41FA5}">
                      <a16:colId xmlns:a16="http://schemas.microsoft.com/office/drawing/2014/main" val="723880607"/>
                    </a:ext>
                  </a:extLst>
                </a:gridCol>
                <a:gridCol w="241048">
                  <a:extLst>
                    <a:ext uri="{9D8B030D-6E8A-4147-A177-3AD203B41FA5}">
                      <a16:colId xmlns:a16="http://schemas.microsoft.com/office/drawing/2014/main" val="2068523176"/>
                    </a:ext>
                  </a:extLst>
                </a:gridCol>
                <a:gridCol w="241048">
                  <a:extLst>
                    <a:ext uri="{9D8B030D-6E8A-4147-A177-3AD203B41FA5}">
                      <a16:colId xmlns:a16="http://schemas.microsoft.com/office/drawing/2014/main" val="494258236"/>
                    </a:ext>
                  </a:extLst>
                </a:gridCol>
                <a:gridCol w="241048">
                  <a:extLst>
                    <a:ext uri="{9D8B030D-6E8A-4147-A177-3AD203B41FA5}">
                      <a16:colId xmlns:a16="http://schemas.microsoft.com/office/drawing/2014/main" val="2136599957"/>
                    </a:ext>
                  </a:extLst>
                </a:gridCol>
                <a:gridCol w="241048">
                  <a:extLst>
                    <a:ext uri="{9D8B030D-6E8A-4147-A177-3AD203B41FA5}">
                      <a16:colId xmlns:a16="http://schemas.microsoft.com/office/drawing/2014/main" val="3826011577"/>
                    </a:ext>
                  </a:extLst>
                </a:gridCol>
                <a:gridCol w="66605">
                  <a:extLst>
                    <a:ext uri="{9D8B030D-6E8A-4147-A177-3AD203B41FA5}">
                      <a16:colId xmlns:a16="http://schemas.microsoft.com/office/drawing/2014/main" val="1360144736"/>
                    </a:ext>
                  </a:extLst>
                </a:gridCol>
                <a:gridCol w="241048">
                  <a:extLst>
                    <a:ext uri="{9D8B030D-6E8A-4147-A177-3AD203B41FA5}">
                      <a16:colId xmlns:a16="http://schemas.microsoft.com/office/drawing/2014/main" val="2794609542"/>
                    </a:ext>
                  </a:extLst>
                </a:gridCol>
                <a:gridCol w="532843">
                  <a:extLst>
                    <a:ext uri="{9D8B030D-6E8A-4147-A177-3AD203B41FA5}">
                      <a16:colId xmlns:a16="http://schemas.microsoft.com/office/drawing/2014/main" val="621608164"/>
                    </a:ext>
                  </a:extLst>
                </a:gridCol>
              </a:tblGrid>
              <a:tr h="209550">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9D9D9"/>
                    </a:solidFill>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305208563"/>
                  </a:ext>
                </a:extLst>
              </a:tr>
              <a:tr h="209550">
                <a:tc>
                  <a:txBody>
                    <a:bodyPr/>
                    <a:lstStyle/>
                    <a:p>
                      <a:pPr algn="l" fontAlgn="b"/>
                      <a:r>
                        <a:rPr lang="en-US" sz="1100" b="0" i="0" u="none" strike="noStrike">
                          <a:solidFill>
                            <a:srgbClr val="000000"/>
                          </a:solidFill>
                          <a:effectLst/>
                          <a:latin typeface="Yu Gothic" panose="020B0400000000000000" pitchFamily="50" charset="-128"/>
                          <a:ea typeface="Yu Gothic" panose="020B0400000000000000" pitchFamily="50" charset="-128"/>
                        </a:rPr>
                        <a:t>Data0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←偶数</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445308072"/>
                  </a:ext>
                </a:extLst>
              </a:tr>
              <a:tr h="209550">
                <a:tc>
                  <a:txBody>
                    <a:bodyPr/>
                    <a:lstStyle/>
                    <a:p>
                      <a:pPr algn="l" fontAlgn="b"/>
                      <a:r>
                        <a:rPr lang="en-US" sz="1100" b="0" i="0" u="none" strike="noStrike">
                          <a:solidFill>
                            <a:srgbClr val="000000"/>
                          </a:solidFill>
                          <a:effectLst/>
                          <a:latin typeface="Yu Gothic" panose="020B0400000000000000" pitchFamily="50" charset="-128"/>
                          <a:ea typeface="Yu Gothic" panose="020B0400000000000000" pitchFamily="50" charset="-128"/>
                        </a:rPr>
                        <a:t>Data1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←偶数</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046262103"/>
                  </a:ext>
                </a:extLst>
              </a:tr>
              <a:tr h="209550">
                <a:tc>
                  <a:txBody>
                    <a:bodyPr/>
                    <a:lstStyle/>
                    <a:p>
                      <a:pPr algn="l" fontAlgn="b"/>
                      <a:r>
                        <a:rPr lang="en-US" sz="1100" b="0" i="0" u="none" strike="noStrike">
                          <a:solidFill>
                            <a:srgbClr val="000000"/>
                          </a:solidFill>
                          <a:effectLst/>
                          <a:latin typeface="Yu Gothic" panose="020B0400000000000000" pitchFamily="50" charset="-128"/>
                          <a:ea typeface="Yu Gothic" panose="020B0400000000000000" pitchFamily="50" charset="-128"/>
                        </a:rPr>
                        <a:t>Data2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2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←奇数</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F2F2F2"/>
                    </a:solidFill>
                  </a:tcPr>
                </a:tc>
                <a:extLst>
                  <a:ext uri="{0D108BD9-81ED-4DB2-BD59-A6C34878D82A}">
                    <a16:rowId xmlns:a16="http://schemas.microsoft.com/office/drawing/2014/main" val="1362593158"/>
                  </a:ext>
                </a:extLst>
              </a:tr>
              <a:tr h="209550">
                <a:tc>
                  <a:txBody>
                    <a:bodyPr/>
                    <a:lstStyle/>
                    <a:p>
                      <a:pPr algn="l" fontAlgn="b"/>
                      <a:r>
                        <a:rPr lang="en-US" sz="1100" b="0" i="0" u="none" strike="noStrike">
                          <a:solidFill>
                            <a:srgbClr val="000000"/>
                          </a:solidFill>
                          <a:effectLst/>
                          <a:latin typeface="Yu Gothic" panose="020B0400000000000000" pitchFamily="50" charset="-128"/>
                          <a:ea typeface="Yu Gothic" panose="020B0400000000000000" pitchFamily="50" charset="-128"/>
                        </a:rPr>
                        <a:t>Data3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←偶数</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295309837"/>
                  </a:ext>
                </a:extLst>
              </a:tr>
              <a:tr h="209550">
                <a:tc>
                  <a:txBody>
                    <a:bodyPr/>
                    <a:lstStyle/>
                    <a:p>
                      <a:pPr algn="l" fontAlgn="b"/>
                      <a:r>
                        <a:rPr lang="en-US" sz="1100" b="0" i="0" u="none" strike="noStrike">
                          <a:solidFill>
                            <a:srgbClr val="000000"/>
                          </a:solidFill>
                          <a:effectLst/>
                          <a:latin typeface="Yu Gothic" panose="020B0400000000000000" pitchFamily="50" charset="-128"/>
                          <a:ea typeface="Yu Gothic" panose="020B0400000000000000" pitchFamily="50" charset="-128"/>
                        </a:rPr>
                        <a:t>Data4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←偶数</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699751114"/>
                  </a:ext>
                </a:extLst>
              </a:tr>
              <a:tr h="209550">
                <a:tc>
                  <a:txBody>
                    <a:bodyPr/>
                    <a:lstStyle/>
                    <a:p>
                      <a:pPr algn="l" fontAlgn="b"/>
                      <a:r>
                        <a:rPr lang="en-US" sz="1100" b="0" i="0" u="none" strike="noStrike">
                          <a:solidFill>
                            <a:srgbClr val="000000"/>
                          </a:solidFill>
                          <a:effectLst/>
                          <a:latin typeface="Yu Gothic" panose="020B0400000000000000" pitchFamily="50" charset="-128"/>
                          <a:ea typeface="Yu Gothic" panose="020B0400000000000000" pitchFamily="50" charset="-128"/>
                        </a:rPr>
                        <a:t>Data5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←偶数</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340310148"/>
                  </a:ext>
                </a:extLst>
              </a:tr>
              <a:tr h="209550">
                <a:tc>
                  <a:txBody>
                    <a:bodyPr/>
                    <a:lstStyle/>
                    <a:p>
                      <a:pPr algn="l" fontAlgn="b"/>
                      <a:r>
                        <a:rPr lang="en-US" sz="1100" b="0" i="0" u="none" strike="noStrike">
                          <a:solidFill>
                            <a:srgbClr val="000000"/>
                          </a:solidFill>
                          <a:effectLst/>
                          <a:latin typeface="Yu Gothic" panose="020B0400000000000000" pitchFamily="50" charset="-128"/>
                          <a:ea typeface="Yu Gothic" panose="020B0400000000000000" pitchFamily="50" charset="-128"/>
                        </a:rPr>
                        <a:t>Data6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←偶数</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4137526988"/>
                  </a:ext>
                </a:extLst>
              </a:tr>
              <a:tr h="57150">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extLst>
                  <a:ext uri="{0D108BD9-81ED-4DB2-BD59-A6C34878D82A}">
                    <a16:rowId xmlns:a16="http://schemas.microsoft.com/office/drawing/2014/main" val="379179233"/>
                  </a:ext>
                </a:extLst>
              </a:tr>
              <a:tr h="209550">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extLst>
                  <a:ext uri="{0D108BD9-81ED-4DB2-BD59-A6C34878D82A}">
                    <a16:rowId xmlns:a16="http://schemas.microsoft.com/office/drawing/2014/main" val="389331664"/>
                  </a:ext>
                </a:extLst>
              </a:tr>
            </a:tbl>
          </a:graphicData>
        </a:graphic>
      </p:graphicFrame>
      <p:sp>
        <p:nvSpPr>
          <p:cNvPr id="10" name="テキスト ボックス 9">
            <a:extLst>
              <a:ext uri="{FF2B5EF4-FFF2-40B4-BE49-F238E27FC236}">
                <a16:creationId xmlns:a16="http://schemas.microsoft.com/office/drawing/2014/main" id="{F55EBF2B-341D-0E99-3261-BD3EA68797B2}"/>
              </a:ext>
            </a:extLst>
          </p:cNvPr>
          <p:cNvSpPr txBox="1"/>
          <p:nvPr/>
        </p:nvSpPr>
        <p:spPr>
          <a:xfrm>
            <a:off x="449412" y="4966251"/>
            <a:ext cx="5975284" cy="1615827"/>
          </a:xfrm>
          <a:prstGeom prst="rect">
            <a:avLst/>
          </a:prstGeom>
          <a:noFill/>
          <a:ln>
            <a:noFill/>
          </a:ln>
        </p:spPr>
        <p:txBody>
          <a:bodyPr wrap="square" rtlCol="0">
            <a:spAutoFit/>
          </a:bodyPr>
          <a:lstStyle/>
          <a:p>
            <a:r>
              <a:rPr lang="ja-JP" altLang="en-US" sz="1100" dirty="0"/>
              <a:t>まず、パリティチェックの基本的な考え方として、上手のような</a:t>
            </a:r>
            <a:r>
              <a:rPr lang="en-US" altLang="ja-JP" sz="1100" dirty="0"/>
              <a:t>7x7</a:t>
            </a:r>
            <a:r>
              <a:rPr lang="ja-JP" altLang="en-US" sz="1100" dirty="0"/>
              <a:t>のデータでは、誤りが発生しても</a:t>
            </a:r>
            <a:r>
              <a:rPr lang="en-US" altLang="ja-JP" sz="1100" dirty="0"/>
              <a:t>1</a:t>
            </a:r>
            <a:r>
              <a:rPr lang="ja-JP" altLang="en-US" sz="1100" dirty="0"/>
              <a:t>ビットであるという仮定があり、このため誤りの箇所は無いか</a:t>
            </a:r>
            <a:r>
              <a:rPr lang="en-US" altLang="ja-JP" sz="1100" dirty="0"/>
              <a:t>1</a:t>
            </a:r>
            <a:r>
              <a:rPr lang="ja-JP" altLang="en-US" sz="1100" dirty="0"/>
              <a:t>個であると考える。</a:t>
            </a:r>
            <a:r>
              <a:rPr kumimoji="1" lang="ja-JP" altLang="en-US" sz="1100" dirty="0"/>
              <a:t>　行</a:t>
            </a:r>
            <a:r>
              <a:rPr kumimoji="1" lang="en-US" altLang="ja-JP" sz="1100" dirty="0"/>
              <a:t>(</a:t>
            </a:r>
            <a:r>
              <a:rPr kumimoji="1" lang="ja-JP" altLang="en-US" sz="1100" dirty="0"/>
              <a:t>横</a:t>
            </a:r>
            <a:r>
              <a:rPr kumimoji="1" lang="en-US" altLang="ja-JP" sz="1100" dirty="0"/>
              <a:t>)</a:t>
            </a:r>
            <a:r>
              <a:rPr kumimoji="1" lang="ja-JP" altLang="en-US" sz="1100" dirty="0"/>
              <a:t>の誤り位置の情報を</a:t>
            </a:r>
            <a:r>
              <a:rPr kumimoji="1" lang="en-US" altLang="ja-JP" sz="1100" dirty="0"/>
              <a:t>c, </a:t>
            </a:r>
            <a:r>
              <a:rPr kumimoji="1" lang="ja-JP" altLang="en-US" sz="1100" dirty="0"/>
              <a:t>列</a:t>
            </a:r>
            <a:r>
              <a:rPr kumimoji="1" lang="en-US" altLang="ja-JP" sz="1100" dirty="0"/>
              <a:t>(</a:t>
            </a:r>
            <a:r>
              <a:rPr kumimoji="1" lang="ja-JP" altLang="en-US" sz="1100" dirty="0"/>
              <a:t>縦</a:t>
            </a:r>
            <a:r>
              <a:rPr kumimoji="1" lang="en-US" altLang="ja-JP" sz="1100" dirty="0"/>
              <a:t>)</a:t>
            </a:r>
            <a:r>
              <a:rPr kumimoji="1" lang="ja-JP" altLang="en-US" sz="1100" dirty="0"/>
              <a:t>の誤り位置を</a:t>
            </a:r>
            <a:r>
              <a:rPr kumimoji="1" lang="en-US" altLang="ja-JP" sz="1100" dirty="0"/>
              <a:t>r</a:t>
            </a:r>
            <a:r>
              <a:rPr kumimoji="1" lang="ja-JP" altLang="en-US" sz="1100" dirty="0"/>
              <a:t>として、</a:t>
            </a:r>
            <a:r>
              <a:rPr kumimoji="1" lang="en-US" altLang="ja-JP" sz="1100" dirty="0"/>
              <a:t>c</a:t>
            </a:r>
            <a:r>
              <a:rPr kumimoji="1" lang="ja-JP" altLang="en-US" sz="1100" dirty="0"/>
              <a:t>には初め</a:t>
            </a:r>
            <a:r>
              <a:rPr kumimoji="1" lang="en-US" altLang="ja-JP" sz="1100" dirty="0"/>
              <a:t>999</a:t>
            </a:r>
            <a:r>
              <a:rPr kumimoji="1" lang="ja-JP" altLang="en-US" sz="1100" dirty="0"/>
              <a:t>を入れて、①で誤りが見つかれば内容を変更する</a:t>
            </a:r>
            <a:r>
              <a:rPr lang="ja-JP" altLang="en-US" sz="1100" dirty="0"/>
              <a:t>→</a:t>
            </a:r>
            <a:r>
              <a:rPr lang="en-US" altLang="ja-JP" sz="1100" dirty="0"/>
              <a:t>999</a:t>
            </a:r>
            <a:r>
              <a:rPr lang="ja-JP" altLang="en-US" sz="1100" dirty="0"/>
              <a:t>のままだと、②③で誤り無しと判断できる</a:t>
            </a:r>
            <a:endParaRPr kumimoji="1" lang="ja-JP" altLang="en-US" sz="1100" dirty="0"/>
          </a:p>
          <a:p>
            <a:r>
              <a:rPr kumimoji="1" lang="ja-JP" altLang="en-US" sz="1100" dirty="0"/>
              <a:t>① 行の</a:t>
            </a:r>
            <a:r>
              <a:rPr kumimoji="1" lang="en-US" altLang="ja-JP" sz="1100" dirty="0"/>
              <a:t>Data0</a:t>
            </a:r>
            <a:r>
              <a:rPr kumimoji="1" lang="ja-JP" altLang="en-US" sz="1100" dirty="0"/>
              <a:t>から</a:t>
            </a:r>
            <a:r>
              <a:rPr kumimoji="1" lang="en-US" altLang="ja-JP" sz="1100" dirty="0"/>
              <a:t>Data</a:t>
            </a:r>
            <a:r>
              <a:rPr kumimoji="1" lang="ja-JP" altLang="en-US" sz="1100" dirty="0"/>
              <a:t>６まで各行の合計</a:t>
            </a:r>
            <a:r>
              <a:rPr kumimoji="1" lang="en-US" altLang="ja-JP" sz="1100" dirty="0"/>
              <a:t>(</a:t>
            </a:r>
            <a:r>
              <a:rPr kumimoji="1" lang="en-US" altLang="ja-JP" sz="1100" dirty="0" err="1"/>
              <a:t>check_sum</a:t>
            </a:r>
            <a:r>
              <a:rPr kumimoji="1" lang="en-US" altLang="ja-JP" sz="1100" dirty="0"/>
              <a:t>)</a:t>
            </a:r>
            <a:r>
              <a:rPr kumimoji="1" lang="ja-JP" altLang="en-US" sz="1100" dirty="0"/>
              <a:t>が偶数になっているか判断し、そうでなければ、その行の番号を</a:t>
            </a:r>
            <a:r>
              <a:rPr kumimoji="1" lang="en-US" altLang="ja-JP" sz="1100" dirty="0"/>
              <a:t>c</a:t>
            </a:r>
            <a:r>
              <a:rPr kumimoji="1" lang="ja-JP" altLang="en-US" sz="1100" dirty="0"/>
              <a:t>に入れる。</a:t>
            </a:r>
          </a:p>
          <a:p>
            <a:r>
              <a:rPr lang="ja-JP" altLang="en-US" sz="1100" dirty="0"/>
              <a:t>②①で誤りが見つかった場合、列</a:t>
            </a:r>
            <a:r>
              <a:rPr lang="en-US" altLang="ja-JP" sz="1100" dirty="0"/>
              <a:t>0</a:t>
            </a:r>
            <a:r>
              <a:rPr lang="ja-JP" altLang="en-US" sz="1100" dirty="0"/>
              <a:t>～列</a:t>
            </a:r>
            <a:r>
              <a:rPr lang="en-US" altLang="ja-JP" sz="1100" dirty="0"/>
              <a:t>6</a:t>
            </a:r>
            <a:r>
              <a:rPr lang="ja-JP" altLang="en-US" sz="1100" dirty="0"/>
              <a:t>までの各工芸が偶数になっているか判断して、誤りの列を、</a:t>
            </a:r>
            <a:r>
              <a:rPr lang="en-US" altLang="ja-JP" sz="1100" dirty="0"/>
              <a:t>r</a:t>
            </a:r>
            <a:r>
              <a:rPr lang="ja-JP" altLang="en-US" sz="1100" dirty="0"/>
              <a:t>に入れる。</a:t>
            </a:r>
          </a:p>
          <a:p>
            <a:r>
              <a:rPr kumimoji="1" lang="ja-JP" altLang="en-US" sz="1100" dirty="0"/>
              <a:t>③①で誤りが見つかった場合は、</a:t>
            </a:r>
            <a:r>
              <a:rPr kumimoji="1" lang="en-US" altLang="ja-JP" sz="1100" dirty="0"/>
              <a:t>c</a:t>
            </a:r>
            <a:r>
              <a:rPr kumimoji="1" lang="ja-JP" altLang="en-US" sz="1100" dirty="0"/>
              <a:t>と</a:t>
            </a:r>
            <a:r>
              <a:rPr kumimoji="1" lang="en-US" altLang="ja-JP" sz="1100" dirty="0"/>
              <a:t>r</a:t>
            </a:r>
            <a:r>
              <a:rPr lang="ja-JP" altLang="en-US" sz="1100" dirty="0"/>
              <a:t>を表示する、そうでなければ</a:t>
            </a:r>
            <a:r>
              <a:rPr lang="en-US" altLang="ja-JP" sz="1100" dirty="0"/>
              <a:t>999</a:t>
            </a:r>
            <a:r>
              <a:rPr lang="ja-JP" altLang="en-US" sz="1100" dirty="0"/>
              <a:t>を表示する。</a:t>
            </a:r>
            <a:endParaRPr kumimoji="1" lang="en-US" altLang="ja-JP" sz="1100" dirty="0"/>
          </a:p>
        </p:txBody>
      </p:sp>
      <p:sp>
        <p:nvSpPr>
          <p:cNvPr id="11" name="テキスト ボックス 10">
            <a:extLst>
              <a:ext uri="{FF2B5EF4-FFF2-40B4-BE49-F238E27FC236}">
                <a16:creationId xmlns:a16="http://schemas.microsoft.com/office/drawing/2014/main" id="{EEAB6E95-1C18-EBB9-9C9F-3F0C9D9C1CE8}"/>
              </a:ext>
            </a:extLst>
          </p:cNvPr>
          <p:cNvSpPr txBox="1"/>
          <p:nvPr/>
        </p:nvSpPr>
        <p:spPr>
          <a:xfrm>
            <a:off x="660550" y="6861595"/>
            <a:ext cx="2768448" cy="244298"/>
          </a:xfrm>
          <a:prstGeom prst="rect">
            <a:avLst/>
          </a:prstGeom>
          <a:noFill/>
          <a:ln w="12700">
            <a:solidFill>
              <a:schemeClr val="tx1"/>
            </a:solidFill>
          </a:ln>
        </p:spPr>
        <p:txBody>
          <a:bodyPr wrap="square" rtlCol="0">
            <a:spAutoFit/>
          </a:bodyPr>
          <a:lstStyle/>
          <a:p>
            <a:pPr algn="ctr">
              <a:lnSpc>
                <a:spcPts val="1100"/>
              </a:lnSpc>
            </a:pPr>
            <a:r>
              <a:rPr kumimoji="1" lang="en-US" altLang="ja-JP" sz="1200" dirty="0">
                <a:latin typeface="メイリオ" panose="020B0604030504040204" pitchFamily="50" charset="-128"/>
                <a:ea typeface="メイリオ" panose="020B0604030504040204" pitchFamily="50" charset="-128"/>
              </a:rPr>
              <a:t>D = </a:t>
            </a:r>
            <a:r>
              <a:rPr kumimoji="1" lang="ja-JP" altLang="en-US" sz="1200" dirty="0">
                <a:latin typeface="メイリオ" panose="020B0604030504040204" pitchFamily="50" charset="-128"/>
                <a:ea typeface="メイリオ" panose="020B0604030504040204" pitchFamily="50" charset="-128"/>
              </a:rPr>
              <a:t>定義する</a:t>
            </a:r>
          </a:p>
        </p:txBody>
      </p:sp>
      <p:sp>
        <p:nvSpPr>
          <p:cNvPr id="12" name="テキスト ボックス 11">
            <a:extLst>
              <a:ext uri="{FF2B5EF4-FFF2-40B4-BE49-F238E27FC236}">
                <a16:creationId xmlns:a16="http://schemas.microsoft.com/office/drawing/2014/main" id="{81A6C6F1-1683-7D5F-1127-786CF7A4C93F}"/>
              </a:ext>
            </a:extLst>
          </p:cNvPr>
          <p:cNvSpPr txBox="1"/>
          <p:nvPr/>
        </p:nvSpPr>
        <p:spPr>
          <a:xfrm>
            <a:off x="660549" y="7163135"/>
            <a:ext cx="2768449" cy="526426"/>
          </a:xfrm>
          <a:prstGeom prst="rect">
            <a:avLst/>
          </a:prstGeom>
          <a:noFill/>
          <a:ln w="12700">
            <a:solidFill>
              <a:schemeClr val="tx1"/>
            </a:solidFill>
          </a:ln>
        </p:spPr>
        <p:txBody>
          <a:bodyPr wrap="square" rtlCol="0">
            <a:spAutoFit/>
          </a:bodyPr>
          <a:lstStyle/>
          <a:p>
            <a:pPr algn="ctr">
              <a:lnSpc>
                <a:spcPts val="1100"/>
              </a:lnSpc>
            </a:pPr>
            <a:r>
              <a:rPr kumimoji="1" lang="en-US" altLang="ja-JP" sz="1200" dirty="0">
                <a:latin typeface="メイリオ" panose="020B0604030504040204" pitchFamily="50" charset="-128"/>
                <a:ea typeface="メイリオ" panose="020B0604030504040204" pitchFamily="50" charset="-128"/>
              </a:rPr>
              <a:t>c = 999</a:t>
            </a:r>
            <a:r>
              <a:rPr lang="ja-JP" altLang="en-US" sz="1200" dirty="0">
                <a:latin typeface="メイリオ" panose="020B0604030504040204" pitchFamily="50" charset="-128"/>
                <a:ea typeface="メイリオ" panose="020B0604030504040204" pitchFamily="50" charset="-128"/>
              </a:rPr>
              <a:t> </a:t>
            </a:r>
            <a:br>
              <a:rPr kumimoji="1" lang="en-US" altLang="ja-JP" sz="1200" dirty="0">
                <a:latin typeface="メイリオ" panose="020B0604030504040204" pitchFamily="50" charset="-128"/>
                <a:ea typeface="メイリオ" panose="020B0604030504040204" pitchFamily="50" charset="-128"/>
              </a:rPr>
            </a:br>
            <a:r>
              <a:rPr kumimoji="1" lang="en-US" altLang="ja-JP" sz="1200" dirty="0">
                <a:latin typeface="メイリオ" panose="020B0604030504040204" pitchFamily="50" charset="-128"/>
                <a:ea typeface="メイリオ" panose="020B0604030504040204" pitchFamily="50" charset="-128"/>
              </a:rPr>
              <a:t>r = 0</a:t>
            </a:r>
          </a:p>
          <a:p>
            <a:pPr algn="ctr">
              <a:lnSpc>
                <a:spcPts val="1100"/>
              </a:lnSpc>
            </a:pPr>
            <a:r>
              <a:rPr lang="en-US" altLang="ja-JP" sz="1200" dirty="0" err="1">
                <a:latin typeface="メイリオ" panose="020B0604030504040204" pitchFamily="50" charset="-128"/>
                <a:ea typeface="メイリオ" panose="020B0604030504040204" pitchFamily="50" charset="-128"/>
              </a:rPr>
              <a:t>check_sum</a:t>
            </a:r>
            <a:r>
              <a:rPr lang="en-US" altLang="ja-JP" sz="1200" dirty="0">
                <a:latin typeface="メイリオ" panose="020B0604030504040204" pitchFamily="50" charset="-128"/>
                <a:ea typeface="メイリオ" panose="020B0604030504040204" pitchFamily="50" charset="-128"/>
              </a:rPr>
              <a:t> = 0</a:t>
            </a:r>
            <a:endParaRPr kumimoji="1" lang="ja-JP" altLang="en-US" sz="12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D8319CEF-7615-C9FA-57AC-5C7BEBDAC426}"/>
              </a:ext>
            </a:extLst>
          </p:cNvPr>
          <p:cNvSpPr txBox="1"/>
          <p:nvPr/>
        </p:nvSpPr>
        <p:spPr>
          <a:xfrm>
            <a:off x="539998" y="6552891"/>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sp>
        <p:nvSpPr>
          <p:cNvPr id="14" name="テキスト ボックス 13">
            <a:extLst>
              <a:ext uri="{FF2B5EF4-FFF2-40B4-BE49-F238E27FC236}">
                <a16:creationId xmlns:a16="http://schemas.microsoft.com/office/drawing/2014/main" id="{EA3E4B4E-D9DE-AC89-B2F4-E39069B44441}"/>
              </a:ext>
            </a:extLst>
          </p:cNvPr>
          <p:cNvSpPr txBox="1"/>
          <p:nvPr/>
        </p:nvSpPr>
        <p:spPr>
          <a:xfrm>
            <a:off x="660550" y="7801458"/>
            <a:ext cx="2768450" cy="240450"/>
          </a:xfrm>
          <a:prstGeom prst="rect">
            <a:avLst/>
          </a:prstGeom>
          <a:solidFill>
            <a:schemeClr val="bg1"/>
          </a:solidFill>
          <a:ln w="12700">
            <a:solidFill>
              <a:schemeClr val="tx1"/>
            </a:solidFill>
            <a:prstDash val="dash"/>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①行の誤り位置を検出する処理</a:t>
            </a:r>
            <a:endParaRPr lang="en-US" altLang="ja-JP" sz="1100" dirty="0">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A4FF44C8-D991-4CD1-04A8-6512B4D10E75}"/>
              </a:ext>
            </a:extLst>
          </p:cNvPr>
          <p:cNvSpPr txBox="1"/>
          <p:nvPr/>
        </p:nvSpPr>
        <p:spPr>
          <a:xfrm>
            <a:off x="660550" y="8147691"/>
            <a:ext cx="2768450" cy="381515"/>
          </a:xfrm>
          <a:prstGeom prst="rect">
            <a:avLst/>
          </a:prstGeom>
          <a:solidFill>
            <a:schemeClr val="bg1"/>
          </a:solidFill>
          <a:ln w="12700">
            <a:solidFill>
              <a:schemeClr val="tx1"/>
            </a:solidFill>
            <a:prstDash val="dash"/>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②①で誤りが三つからなかった場合に、列のの誤り位置を検出する処理</a:t>
            </a:r>
            <a:endParaRPr lang="en-US" altLang="ja-JP" sz="1100" dirty="0">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F887E6BA-64B6-2E78-DF86-6D6DE3ACF547}"/>
              </a:ext>
            </a:extLst>
          </p:cNvPr>
          <p:cNvSpPr txBox="1"/>
          <p:nvPr/>
        </p:nvSpPr>
        <p:spPr>
          <a:xfrm>
            <a:off x="673423" y="8634989"/>
            <a:ext cx="2768450" cy="522579"/>
          </a:xfrm>
          <a:prstGeom prst="rect">
            <a:avLst/>
          </a:prstGeom>
          <a:solidFill>
            <a:schemeClr val="bg1"/>
          </a:solidFill>
          <a:ln w="12700">
            <a:solidFill>
              <a:schemeClr val="tx1"/>
            </a:solidFill>
            <a:prstDash val="dash"/>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②①で誤りが三つからなかった場合は</a:t>
            </a:r>
            <a:r>
              <a:rPr lang="en-US" altLang="ja-JP" sz="1100" dirty="0">
                <a:latin typeface="メイリオ" panose="020B0604030504040204" pitchFamily="50" charset="-128"/>
                <a:ea typeface="メイリオ" panose="020B0604030504040204" pitchFamily="50" charset="-128"/>
              </a:rPr>
              <a:t>999</a:t>
            </a:r>
            <a:r>
              <a:rPr lang="ja-JP" altLang="en-US" sz="1100" dirty="0">
                <a:latin typeface="メイリオ" panose="020B0604030504040204" pitchFamily="50" charset="-128"/>
                <a:ea typeface="メイリオ" panose="020B0604030504040204" pitchFamily="50" charset="-128"/>
              </a:rPr>
              <a:t>、誤りがあった場合は</a:t>
            </a:r>
            <a:r>
              <a:rPr lang="en-US" altLang="ja-JP" sz="1100" dirty="0" err="1">
                <a:latin typeface="メイリオ" panose="020B0604030504040204" pitchFamily="50" charset="-128"/>
                <a:ea typeface="メイリオ" panose="020B0604030504040204" pitchFamily="50" charset="-128"/>
              </a:rPr>
              <a:t>c,r</a:t>
            </a:r>
            <a:r>
              <a:rPr lang="ja-JP" altLang="en-US" sz="1100" dirty="0">
                <a:latin typeface="メイリオ" panose="020B0604030504040204" pitchFamily="50" charset="-128"/>
                <a:ea typeface="メイリオ" panose="020B0604030504040204" pitchFamily="50" charset="-128"/>
              </a:rPr>
              <a:t>を表示するする処理</a:t>
            </a:r>
            <a:endParaRPr lang="en-US" altLang="ja-JP" sz="1100" dirty="0">
              <a:latin typeface="メイリオ" panose="020B0604030504040204" pitchFamily="50" charset="-128"/>
              <a:ea typeface="メイリオ" panose="020B0604030504040204" pitchFamily="50" charset="-128"/>
            </a:endParaRPr>
          </a:p>
        </p:txBody>
      </p:sp>
      <p:grpSp>
        <p:nvGrpSpPr>
          <p:cNvPr id="18" name="グループ化 17">
            <a:extLst>
              <a:ext uri="{FF2B5EF4-FFF2-40B4-BE49-F238E27FC236}">
                <a16:creationId xmlns:a16="http://schemas.microsoft.com/office/drawing/2014/main" id="{167F6534-65BE-9796-556C-DBC5CDC8FC83}"/>
              </a:ext>
            </a:extLst>
          </p:cNvPr>
          <p:cNvGrpSpPr/>
          <p:nvPr/>
        </p:nvGrpSpPr>
        <p:grpSpPr>
          <a:xfrm>
            <a:off x="3873897" y="7269033"/>
            <a:ext cx="587627" cy="575424"/>
            <a:chOff x="1295400" y="3857730"/>
            <a:chExt cx="990600" cy="1019070"/>
          </a:xfrm>
        </p:grpSpPr>
        <p:sp>
          <p:nvSpPr>
            <p:cNvPr id="19" name="メモ 12">
              <a:extLst>
                <a:ext uri="{FF2B5EF4-FFF2-40B4-BE49-F238E27FC236}">
                  <a16:creationId xmlns:a16="http://schemas.microsoft.com/office/drawing/2014/main" id="{F7210D67-8E7C-E36C-C0F5-03BC87B4B22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38788AAA-8528-5675-8F3B-3D25FF12BC3B}"/>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11</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21" name="グループ化 20">
            <a:extLst>
              <a:ext uri="{FF2B5EF4-FFF2-40B4-BE49-F238E27FC236}">
                <a16:creationId xmlns:a16="http://schemas.microsoft.com/office/drawing/2014/main" id="{01833AA8-8AA9-9B81-33A6-D1FEEDF7C188}"/>
              </a:ext>
            </a:extLst>
          </p:cNvPr>
          <p:cNvGrpSpPr/>
          <p:nvPr/>
        </p:nvGrpSpPr>
        <p:grpSpPr>
          <a:xfrm>
            <a:off x="3880665" y="7951679"/>
            <a:ext cx="587627" cy="575424"/>
            <a:chOff x="1295400" y="3857730"/>
            <a:chExt cx="990600" cy="1019070"/>
          </a:xfrm>
        </p:grpSpPr>
        <p:sp>
          <p:nvSpPr>
            <p:cNvPr id="22" name="メモ 12">
              <a:extLst>
                <a:ext uri="{FF2B5EF4-FFF2-40B4-BE49-F238E27FC236}">
                  <a16:creationId xmlns:a16="http://schemas.microsoft.com/office/drawing/2014/main" id="{4E4432B4-2038-6482-A861-0B16D41DD78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テキスト ボックス 22">
              <a:extLst>
                <a:ext uri="{FF2B5EF4-FFF2-40B4-BE49-F238E27FC236}">
                  <a16:creationId xmlns:a16="http://schemas.microsoft.com/office/drawing/2014/main" id="{EDA2FF18-F21D-E062-3416-91C27DA0B4FB}"/>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24" name="グループ化 23">
            <a:extLst>
              <a:ext uri="{FF2B5EF4-FFF2-40B4-BE49-F238E27FC236}">
                <a16:creationId xmlns:a16="http://schemas.microsoft.com/office/drawing/2014/main" id="{B94D9AFD-6F62-A655-D078-7AC34344C65F}"/>
              </a:ext>
            </a:extLst>
          </p:cNvPr>
          <p:cNvGrpSpPr/>
          <p:nvPr/>
        </p:nvGrpSpPr>
        <p:grpSpPr>
          <a:xfrm>
            <a:off x="4505344" y="7970020"/>
            <a:ext cx="587627" cy="575424"/>
            <a:chOff x="1295400" y="3857730"/>
            <a:chExt cx="990600" cy="1019070"/>
          </a:xfrm>
        </p:grpSpPr>
        <p:sp>
          <p:nvSpPr>
            <p:cNvPr id="25" name="メモ 12">
              <a:extLst>
                <a:ext uri="{FF2B5EF4-FFF2-40B4-BE49-F238E27FC236}">
                  <a16:creationId xmlns:a16="http://schemas.microsoft.com/office/drawing/2014/main" id="{90E7E29D-A9A1-C1DA-E3D3-B7C61B88378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テキスト ボックス 25">
              <a:extLst>
                <a:ext uri="{FF2B5EF4-FFF2-40B4-BE49-F238E27FC236}">
                  <a16:creationId xmlns:a16="http://schemas.microsoft.com/office/drawing/2014/main" id="{DB8FD644-041D-BBE3-EB1C-AB16464B0C7E}"/>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04</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27" name="グループ化 26">
            <a:extLst>
              <a:ext uri="{FF2B5EF4-FFF2-40B4-BE49-F238E27FC236}">
                <a16:creationId xmlns:a16="http://schemas.microsoft.com/office/drawing/2014/main" id="{BE709145-8111-F55B-C0DD-BB2419E9901F}"/>
              </a:ext>
            </a:extLst>
          </p:cNvPr>
          <p:cNvGrpSpPr/>
          <p:nvPr/>
        </p:nvGrpSpPr>
        <p:grpSpPr>
          <a:xfrm>
            <a:off x="4522203" y="7251892"/>
            <a:ext cx="587627" cy="575424"/>
            <a:chOff x="1295400" y="3857730"/>
            <a:chExt cx="990600" cy="1019070"/>
          </a:xfrm>
        </p:grpSpPr>
        <p:sp>
          <p:nvSpPr>
            <p:cNvPr id="28" name="メモ 12">
              <a:extLst>
                <a:ext uri="{FF2B5EF4-FFF2-40B4-BE49-F238E27FC236}">
                  <a16:creationId xmlns:a16="http://schemas.microsoft.com/office/drawing/2014/main" id="{CACFAF22-159A-4962-04E3-92D67ECE85DB}"/>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9" name="テキスト ボックス 28">
              <a:extLst>
                <a:ext uri="{FF2B5EF4-FFF2-40B4-BE49-F238E27FC236}">
                  <a16:creationId xmlns:a16="http://schemas.microsoft.com/office/drawing/2014/main" id="{4AD9F7CD-0DEE-4AB5-CB0E-D68CD5B2B9BD}"/>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24</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3687489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269FCD01-703F-5561-F68B-261E67468805}"/>
              </a:ext>
            </a:extLst>
          </p:cNvPr>
          <p:cNvSpPr>
            <a:spLocks noGrp="1"/>
          </p:cNvSpPr>
          <p:nvPr>
            <p:ph type="sldNum" sz="quarter" idx="12"/>
          </p:nvPr>
        </p:nvSpPr>
        <p:spPr/>
        <p:txBody>
          <a:bodyPr/>
          <a:lstStyle/>
          <a:p>
            <a:fld id="{0DBF7675-8707-498E-A828-857695EAC0C9}" type="slidenum">
              <a:rPr kumimoji="1" lang="ja-JP" altLang="en-US" smtClean="0"/>
              <a:t>2</a:t>
            </a:fld>
            <a:endParaRPr kumimoji="1" lang="ja-JP" altLang="en-US"/>
          </a:p>
        </p:txBody>
      </p:sp>
      <p:sp>
        <p:nvSpPr>
          <p:cNvPr id="4" name="テキスト ボックス 3">
            <a:extLst>
              <a:ext uri="{FF2B5EF4-FFF2-40B4-BE49-F238E27FC236}">
                <a16:creationId xmlns:a16="http://schemas.microsoft.com/office/drawing/2014/main" id="{68AEB25B-6496-BB2D-4487-F7965EB23B4D}"/>
              </a:ext>
            </a:extLst>
          </p:cNvPr>
          <p:cNvSpPr txBox="1"/>
          <p:nvPr/>
        </p:nvSpPr>
        <p:spPr>
          <a:xfrm>
            <a:off x="539999" y="540000"/>
            <a:ext cx="1900290" cy="369332"/>
          </a:xfrm>
          <a:prstGeom prst="rect">
            <a:avLst/>
          </a:prstGeom>
          <a:noFill/>
          <a:ln w="28575">
            <a:solidFill>
              <a:schemeClr val="tx1"/>
            </a:solidFill>
          </a:ln>
        </p:spPr>
        <p:txBody>
          <a:bodyPr wrap="square" rtlCol="0">
            <a:spAutoFit/>
          </a:bodyPr>
          <a:lstStyle/>
          <a:p>
            <a:r>
              <a:rPr kumimoji="1" lang="ja-JP" altLang="en-US" dirty="0"/>
              <a:t>教材の位置づけ</a:t>
            </a:r>
          </a:p>
        </p:txBody>
      </p:sp>
      <p:sp>
        <p:nvSpPr>
          <p:cNvPr id="5" name="テキスト ボックス 4">
            <a:extLst>
              <a:ext uri="{FF2B5EF4-FFF2-40B4-BE49-F238E27FC236}">
                <a16:creationId xmlns:a16="http://schemas.microsoft.com/office/drawing/2014/main" id="{B3D66E7F-B461-12EC-C053-854012AF4C0F}"/>
              </a:ext>
            </a:extLst>
          </p:cNvPr>
          <p:cNvSpPr txBox="1"/>
          <p:nvPr/>
        </p:nvSpPr>
        <p:spPr>
          <a:xfrm>
            <a:off x="539999" y="3375470"/>
            <a:ext cx="1900290" cy="369332"/>
          </a:xfrm>
          <a:prstGeom prst="rect">
            <a:avLst/>
          </a:prstGeom>
          <a:noFill/>
          <a:ln w="28575">
            <a:solidFill>
              <a:schemeClr val="tx1"/>
            </a:solidFill>
          </a:ln>
        </p:spPr>
        <p:txBody>
          <a:bodyPr wrap="square" rtlCol="0">
            <a:spAutoFit/>
          </a:bodyPr>
          <a:lstStyle/>
          <a:p>
            <a:r>
              <a:rPr kumimoji="1" lang="ja-JP" altLang="en-US" dirty="0"/>
              <a:t>教材内容</a:t>
            </a:r>
          </a:p>
        </p:txBody>
      </p:sp>
      <p:sp>
        <p:nvSpPr>
          <p:cNvPr id="7" name="テキスト ボックス 6">
            <a:extLst>
              <a:ext uri="{FF2B5EF4-FFF2-40B4-BE49-F238E27FC236}">
                <a16:creationId xmlns:a16="http://schemas.microsoft.com/office/drawing/2014/main" id="{46404E71-AF26-7BB4-1624-2D61A85065AC}"/>
              </a:ext>
            </a:extLst>
          </p:cNvPr>
          <p:cNvSpPr txBox="1"/>
          <p:nvPr/>
        </p:nvSpPr>
        <p:spPr>
          <a:xfrm>
            <a:off x="574258" y="3937645"/>
            <a:ext cx="5777999" cy="5016758"/>
          </a:xfrm>
          <a:prstGeom prst="rect">
            <a:avLst/>
          </a:prstGeom>
          <a:noFill/>
        </p:spPr>
        <p:txBody>
          <a:bodyPr wrap="square">
            <a:spAutoFit/>
          </a:bodyPr>
          <a:lstStyle/>
          <a:p>
            <a:r>
              <a:rPr lang="en-US" altLang="ja-JP" sz="1600" dirty="0"/>
              <a:t>B01  Python</a:t>
            </a:r>
            <a:r>
              <a:rPr lang="ja-JP" altLang="en-US" sz="1600" dirty="0"/>
              <a:t>基礎</a:t>
            </a:r>
            <a:r>
              <a:rPr lang="en-US" altLang="ja-JP" sz="1600" dirty="0"/>
              <a:t>(</a:t>
            </a:r>
            <a:r>
              <a:rPr lang="ja-JP" altLang="en-US" sz="1600" dirty="0"/>
              <a:t>文字列操作</a:t>
            </a:r>
            <a:r>
              <a:rPr lang="en-US" altLang="ja-JP" sz="1600" dirty="0"/>
              <a:t>):</a:t>
            </a:r>
            <a:r>
              <a:rPr lang="ja-JP" altLang="en-US" sz="1600" dirty="0"/>
              <a:t>ランレングス圧縮</a:t>
            </a:r>
          </a:p>
          <a:p>
            <a:r>
              <a:rPr lang="en-US" altLang="ja-JP" sz="1600" dirty="0"/>
              <a:t>B02  Python</a:t>
            </a:r>
            <a:r>
              <a:rPr lang="ja-JP" altLang="en-US" sz="1600" dirty="0"/>
              <a:t>基礎</a:t>
            </a:r>
            <a:r>
              <a:rPr lang="en-US" altLang="ja-JP" sz="1600" dirty="0"/>
              <a:t>(while): </a:t>
            </a:r>
            <a:r>
              <a:rPr lang="ja-JP" altLang="en-US" sz="1600" dirty="0"/>
              <a:t>金利計算</a:t>
            </a:r>
            <a:r>
              <a:rPr lang="en-US" altLang="ja-JP" sz="1600" dirty="0"/>
              <a:t>(</a:t>
            </a:r>
            <a:r>
              <a:rPr lang="ja-JP" altLang="en-US" sz="1600" dirty="0"/>
              <a:t>プログラミング版</a:t>
            </a:r>
            <a:r>
              <a:rPr lang="en-US" altLang="ja-JP" sz="1600" dirty="0"/>
              <a:t>)</a:t>
            </a:r>
          </a:p>
          <a:p>
            <a:r>
              <a:rPr lang="en-US" altLang="ja-JP" sz="1600" dirty="0"/>
              <a:t>B03  Python</a:t>
            </a:r>
            <a:r>
              <a:rPr lang="ja-JP" altLang="en-US" sz="1600" dirty="0"/>
              <a:t>基礎</a:t>
            </a:r>
            <a:r>
              <a:rPr lang="en-US" altLang="ja-JP" sz="1600" dirty="0"/>
              <a:t>(</a:t>
            </a:r>
            <a:r>
              <a:rPr lang="ja-JP" altLang="en-US" sz="1600" dirty="0"/>
              <a:t>乱数</a:t>
            </a:r>
            <a:r>
              <a:rPr lang="en-US" altLang="ja-JP" sz="1600" dirty="0"/>
              <a:t>):</a:t>
            </a:r>
            <a:r>
              <a:rPr lang="ja-JP" altLang="en-US" sz="1600" dirty="0"/>
              <a:t>モンテカルロ法</a:t>
            </a:r>
          </a:p>
          <a:p>
            <a:r>
              <a:rPr lang="en-US" altLang="ja-JP" sz="1600" dirty="0"/>
              <a:t>B04  Python</a:t>
            </a:r>
            <a:r>
              <a:rPr lang="ja-JP" altLang="en-US" sz="1600" dirty="0"/>
              <a:t>基礎</a:t>
            </a:r>
            <a:r>
              <a:rPr lang="en-US" altLang="ja-JP" sz="1600" dirty="0"/>
              <a:t>(</a:t>
            </a:r>
            <a:r>
              <a:rPr lang="ja-JP" altLang="en-US" sz="1600" dirty="0"/>
              <a:t>二次元リスト</a:t>
            </a:r>
            <a:r>
              <a:rPr lang="en-US" altLang="ja-JP" sz="1600" dirty="0"/>
              <a:t>): </a:t>
            </a:r>
            <a:r>
              <a:rPr lang="ja-JP" altLang="en-US" sz="1600" dirty="0"/>
              <a:t>二次元リスト検索</a:t>
            </a:r>
          </a:p>
          <a:p>
            <a:r>
              <a:rPr lang="en-US" altLang="ja-JP" sz="1600" dirty="0"/>
              <a:t>B05  Python</a:t>
            </a:r>
            <a:r>
              <a:rPr lang="ja-JP" altLang="en-US" sz="1600" dirty="0"/>
              <a:t>基礎</a:t>
            </a:r>
            <a:r>
              <a:rPr lang="en-US" altLang="ja-JP" sz="1600" dirty="0"/>
              <a:t>(</a:t>
            </a:r>
            <a:r>
              <a:rPr lang="ja-JP" altLang="en-US" sz="1600" dirty="0"/>
              <a:t>関数</a:t>
            </a:r>
            <a:r>
              <a:rPr lang="en-US" altLang="ja-JP" sz="1600" dirty="0"/>
              <a:t>, </a:t>
            </a:r>
            <a:r>
              <a:rPr lang="ja-JP" altLang="en-US" sz="1600" dirty="0"/>
              <a:t>配列操作</a:t>
            </a:r>
            <a:r>
              <a:rPr lang="en-US" altLang="ja-JP" sz="1600" dirty="0"/>
              <a:t>):</a:t>
            </a:r>
            <a:r>
              <a:rPr lang="ja-JP" altLang="en-US" sz="1600" dirty="0"/>
              <a:t>素数を求める</a:t>
            </a:r>
          </a:p>
          <a:p>
            <a:r>
              <a:rPr lang="en-US" altLang="ja-JP" sz="1600" dirty="0"/>
              <a:t>B06  Python</a:t>
            </a:r>
            <a:r>
              <a:rPr lang="ja-JP" altLang="en-US" sz="1600" dirty="0"/>
              <a:t>基礎</a:t>
            </a:r>
            <a:r>
              <a:rPr lang="en-US" altLang="ja-JP" sz="1600" dirty="0"/>
              <a:t>(</a:t>
            </a:r>
            <a:r>
              <a:rPr lang="ja-JP" altLang="en-US" sz="1600" dirty="0"/>
              <a:t>再帰</a:t>
            </a:r>
            <a:r>
              <a:rPr lang="en-US" altLang="ja-JP" sz="1600" dirty="0"/>
              <a:t>):</a:t>
            </a:r>
            <a:r>
              <a:rPr lang="ja-JP" altLang="en-US" sz="1600" dirty="0"/>
              <a:t>フィボナッチ数</a:t>
            </a:r>
          </a:p>
          <a:p>
            <a:r>
              <a:rPr lang="en-US" altLang="ja-JP" sz="1600" dirty="0"/>
              <a:t>B07  Python</a:t>
            </a:r>
            <a:r>
              <a:rPr lang="ja-JP" altLang="en-US" sz="1600" dirty="0"/>
              <a:t>基礎</a:t>
            </a:r>
            <a:r>
              <a:rPr lang="en-US" altLang="ja-JP" sz="1600" dirty="0"/>
              <a:t>(</a:t>
            </a:r>
            <a:r>
              <a:rPr lang="ja-JP" altLang="en-US" sz="1600" dirty="0"/>
              <a:t>文字コード</a:t>
            </a:r>
            <a:r>
              <a:rPr lang="en-US" altLang="ja-JP" sz="1600" dirty="0"/>
              <a:t>):</a:t>
            </a:r>
            <a:r>
              <a:rPr lang="ja-JP" altLang="en-US" sz="1600" dirty="0"/>
              <a:t>シーザー暗号</a:t>
            </a:r>
          </a:p>
          <a:p>
            <a:r>
              <a:rPr lang="en-US" altLang="ja-JP" sz="1600" dirty="0"/>
              <a:t>B08  Python</a:t>
            </a:r>
            <a:r>
              <a:rPr lang="ja-JP" altLang="en-US" sz="1600" dirty="0"/>
              <a:t>基礎</a:t>
            </a:r>
            <a:r>
              <a:rPr lang="en-US" altLang="ja-JP" sz="1600" dirty="0"/>
              <a:t>(</a:t>
            </a:r>
            <a:r>
              <a:rPr lang="ja-JP" altLang="en-US" sz="1600" dirty="0"/>
              <a:t>論理演算</a:t>
            </a:r>
            <a:r>
              <a:rPr lang="en-US" altLang="ja-JP" sz="1600" dirty="0"/>
              <a:t>):</a:t>
            </a:r>
            <a:r>
              <a:rPr lang="ja-JP" altLang="en-US" sz="1600" dirty="0"/>
              <a:t>論理回路</a:t>
            </a:r>
          </a:p>
          <a:p>
            <a:r>
              <a:rPr lang="en-US" altLang="ja-JP" sz="1600" dirty="0"/>
              <a:t>B09  Python</a:t>
            </a:r>
            <a:r>
              <a:rPr lang="ja-JP" altLang="en-US" sz="1600" dirty="0"/>
              <a:t>基礎</a:t>
            </a:r>
            <a:r>
              <a:rPr lang="en-US" altLang="ja-JP" sz="1600" dirty="0"/>
              <a:t>(if-</a:t>
            </a:r>
            <a:r>
              <a:rPr lang="en-US" altLang="ja-JP" sz="1600" dirty="0" err="1"/>
              <a:t>elif</a:t>
            </a:r>
            <a:r>
              <a:rPr lang="en-US" altLang="ja-JP" sz="1600" dirty="0"/>
              <a:t>-else):</a:t>
            </a:r>
            <a:r>
              <a:rPr lang="en-US" altLang="ja-JP" sz="1600" dirty="0" err="1"/>
              <a:t>Fizzbuzz</a:t>
            </a:r>
            <a:endParaRPr lang="en-US" altLang="ja-JP" sz="1600" dirty="0"/>
          </a:p>
          <a:p>
            <a:r>
              <a:rPr lang="en-US" altLang="ja-JP" sz="1600" dirty="0"/>
              <a:t>B10  </a:t>
            </a:r>
            <a:r>
              <a:rPr lang="ja-JP" altLang="en-US" sz="1600" dirty="0"/>
              <a:t>文字列操作</a:t>
            </a:r>
            <a:r>
              <a:rPr lang="en-US" altLang="ja-JP" sz="1600" dirty="0"/>
              <a:t>:</a:t>
            </a:r>
            <a:r>
              <a:rPr lang="ja-JP" altLang="en-US" sz="1600" dirty="0"/>
              <a:t>文字削除</a:t>
            </a:r>
          </a:p>
          <a:p>
            <a:r>
              <a:rPr lang="en-US" altLang="ja-JP" sz="1600" dirty="0"/>
              <a:t>B11  </a:t>
            </a:r>
            <a:r>
              <a:rPr lang="ja-JP" altLang="en-US" sz="1600" dirty="0"/>
              <a:t>合計の計算</a:t>
            </a:r>
            <a:r>
              <a:rPr lang="en-US" altLang="ja-JP" sz="1600" dirty="0"/>
              <a:t>(</a:t>
            </a:r>
            <a:r>
              <a:rPr lang="ja-JP" altLang="en-US" sz="1600" dirty="0"/>
              <a:t>文字列処理</a:t>
            </a:r>
            <a:r>
              <a:rPr lang="en-US" altLang="ja-JP" sz="1600" dirty="0"/>
              <a:t>)</a:t>
            </a:r>
          </a:p>
          <a:p>
            <a:r>
              <a:rPr lang="en-US" altLang="ja-JP" sz="1600" dirty="0"/>
              <a:t>B12  10</a:t>
            </a:r>
            <a:r>
              <a:rPr lang="ja-JP" altLang="en-US" sz="1600" dirty="0"/>
              <a:t>進数→</a:t>
            </a:r>
            <a:r>
              <a:rPr lang="en-US" altLang="ja-JP" sz="1600" dirty="0"/>
              <a:t>2</a:t>
            </a:r>
            <a:r>
              <a:rPr lang="ja-JP" altLang="en-US" sz="1600" dirty="0"/>
              <a:t>進数変換</a:t>
            </a:r>
          </a:p>
          <a:p>
            <a:r>
              <a:rPr lang="en-US" altLang="ja-JP" sz="1600" dirty="0"/>
              <a:t>B13  </a:t>
            </a:r>
            <a:r>
              <a:rPr lang="ja-JP" altLang="en-US" sz="1600" dirty="0"/>
              <a:t>硬貨での支払い枚数</a:t>
            </a:r>
            <a:r>
              <a:rPr lang="en-US" altLang="ja-JP" sz="1600" dirty="0"/>
              <a:t>(</a:t>
            </a:r>
            <a:r>
              <a:rPr lang="ja-JP" altLang="en-US" sz="1600" dirty="0"/>
              <a:t>貧欲法</a:t>
            </a:r>
            <a:r>
              <a:rPr lang="en-US" altLang="ja-JP" sz="1600" dirty="0"/>
              <a:t>)</a:t>
            </a:r>
          </a:p>
          <a:p>
            <a:r>
              <a:rPr lang="en-US" altLang="ja-JP" sz="1600" dirty="0"/>
              <a:t>B14  </a:t>
            </a:r>
            <a:r>
              <a:rPr lang="ja-JP" altLang="en-US" sz="1600" dirty="0"/>
              <a:t>学園祭の見学</a:t>
            </a:r>
            <a:r>
              <a:rPr lang="en-US" altLang="ja-JP" sz="1600" dirty="0"/>
              <a:t>(</a:t>
            </a:r>
            <a:r>
              <a:rPr lang="ja-JP" altLang="en-US" sz="1600" dirty="0"/>
              <a:t>区間スケジュール</a:t>
            </a:r>
            <a:r>
              <a:rPr lang="en-US" altLang="ja-JP" sz="1600" dirty="0"/>
              <a:t>)</a:t>
            </a:r>
          </a:p>
          <a:p>
            <a:r>
              <a:rPr lang="en-US" altLang="ja-JP" sz="1600" dirty="0"/>
              <a:t>B15  </a:t>
            </a:r>
            <a:r>
              <a:rPr lang="ja-JP" altLang="en-US" sz="1600" dirty="0"/>
              <a:t>グループ分け</a:t>
            </a:r>
          </a:p>
          <a:p>
            <a:r>
              <a:rPr lang="en-US" altLang="ja-JP" sz="1600" dirty="0"/>
              <a:t>B16  </a:t>
            </a:r>
            <a:r>
              <a:rPr lang="ja-JP" altLang="en-US" sz="1600" dirty="0"/>
              <a:t>パリティチェック</a:t>
            </a:r>
            <a:r>
              <a:rPr lang="en-US" altLang="ja-JP" sz="1600" dirty="0"/>
              <a:t>(</a:t>
            </a:r>
            <a:r>
              <a:rPr lang="ja-JP" altLang="en-US" sz="1600" dirty="0"/>
              <a:t>誤り検出</a:t>
            </a:r>
            <a:r>
              <a:rPr lang="en-US" altLang="ja-JP" sz="1600" dirty="0"/>
              <a:t>/</a:t>
            </a:r>
            <a:r>
              <a:rPr lang="ja-JP" altLang="en-US" sz="1600" dirty="0"/>
              <a:t>訂正</a:t>
            </a:r>
            <a:r>
              <a:rPr lang="en-US" altLang="ja-JP" sz="1600" dirty="0"/>
              <a:t>)</a:t>
            </a:r>
          </a:p>
          <a:p>
            <a:r>
              <a:rPr lang="en-US" altLang="ja-JP" sz="1600" dirty="0"/>
              <a:t>B17  </a:t>
            </a:r>
            <a:r>
              <a:rPr lang="ja-JP" altLang="en-US" sz="1600" dirty="0"/>
              <a:t>感染症の計算</a:t>
            </a:r>
            <a:r>
              <a:rPr lang="en-US" altLang="ja-JP" sz="1600" dirty="0"/>
              <a:t>(</a:t>
            </a:r>
            <a:r>
              <a:rPr lang="ja-JP" altLang="en-US" sz="1600" dirty="0"/>
              <a:t>微分計算</a:t>
            </a:r>
            <a:r>
              <a:rPr lang="en-US" altLang="ja-JP" sz="1600" dirty="0"/>
              <a:t>:SIR</a:t>
            </a:r>
            <a:r>
              <a:rPr lang="ja-JP" altLang="en-US" sz="1600" dirty="0"/>
              <a:t>モデル</a:t>
            </a:r>
            <a:r>
              <a:rPr lang="en-US" altLang="ja-JP" sz="1600" dirty="0"/>
              <a:t>)</a:t>
            </a:r>
          </a:p>
          <a:p>
            <a:r>
              <a:rPr lang="en-US" altLang="ja-JP" sz="1600" dirty="0"/>
              <a:t>B18  </a:t>
            </a:r>
            <a:r>
              <a:rPr lang="ja-JP" altLang="en-US" sz="1600" dirty="0"/>
              <a:t>ファーストフードの待ち時間</a:t>
            </a:r>
            <a:r>
              <a:rPr lang="en-US" altLang="ja-JP" sz="1600" dirty="0"/>
              <a:t>(</a:t>
            </a:r>
            <a:r>
              <a:rPr lang="ja-JP" altLang="en-US" sz="1600" dirty="0"/>
              <a:t>待ち行列</a:t>
            </a:r>
            <a:r>
              <a:rPr lang="en-US" altLang="ja-JP" sz="1600" dirty="0"/>
              <a:t>)</a:t>
            </a:r>
          </a:p>
          <a:p>
            <a:r>
              <a:rPr lang="en-US" altLang="ja-JP" sz="1600" dirty="0"/>
              <a:t>B19  Robot</a:t>
            </a:r>
            <a:r>
              <a:rPr lang="ja-JP" altLang="en-US" sz="1600" dirty="0"/>
              <a:t>操作</a:t>
            </a:r>
            <a:r>
              <a:rPr lang="en-US" altLang="ja-JP" sz="1600" dirty="0"/>
              <a:t>(</a:t>
            </a:r>
            <a:r>
              <a:rPr lang="ja-JP" altLang="en-US" sz="1600" dirty="0"/>
              <a:t>ロボット平面移動</a:t>
            </a:r>
            <a:r>
              <a:rPr lang="en-US" altLang="ja-JP" sz="1600" dirty="0"/>
              <a:t>)</a:t>
            </a:r>
          </a:p>
          <a:p>
            <a:r>
              <a:rPr lang="en-US" altLang="ja-JP" sz="1600" dirty="0"/>
              <a:t>B20  </a:t>
            </a:r>
            <a:r>
              <a:rPr lang="ja-JP" altLang="en-US" sz="1600" dirty="0"/>
              <a:t>最短経路</a:t>
            </a:r>
            <a:r>
              <a:rPr lang="en-US" altLang="ja-JP" sz="1600" dirty="0"/>
              <a:t>(</a:t>
            </a:r>
            <a:r>
              <a:rPr lang="ja-JP" altLang="en-US" sz="1600" dirty="0"/>
              <a:t>グラフ</a:t>
            </a:r>
            <a:r>
              <a:rPr lang="en-US" altLang="ja-JP" sz="1600" dirty="0"/>
              <a:t>)</a:t>
            </a:r>
            <a:endParaRPr lang="ja-JP" altLang="en-US" sz="1600" dirty="0"/>
          </a:p>
        </p:txBody>
      </p:sp>
      <p:sp>
        <p:nvSpPr>
          <p:cNvPr id="9" name="正方形/長方形 8">
            <a:extLst>
              <a:ext uri="{FF2B5EF4-FFF2-40B4-BE49-F238E27FC236}">
                <a16:creationId xmlns:a16="http://schemas.microsoft.com/office/drawing/2014/main" id="{A456F28F-2E39-00C3-0BB4-A4F04ADE8465}"/>
              </a:ext>
            </a:extLst>
          </p:cNvPr>
          <p:cNvSpPr/>
          <p:nvPr/>
        </p:nvSpPr>
        <p:spPr>
          <a:xfrm>
            <a:off x="1846256" y="1076482"/>
            <a:ext cx="1456243" cy="2102147"/>
          </a:xfrm>
          <a:prstGeom prst="rect">
            <a:avLst/>
          </a:prstGeom>
          <a:solidFill>
            <a:srgbClr val="FFF4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10" name="テキスト ボックス 9">
            <a:extLst>
              <a:ext uri="{FF2B5EF4-FFF2-40B4-BE49-F238E27FC236}">
                <a16:creationId xmlns:a16="http://schemas.microsoft.com/office/drawing/2014/main" id="{9C39BFEF-BA60-F9C2-5F23-A3A974A92893}"/>
              </a:ext>
            </a:extLst>
          </p:cNvPr>
          <p:cNvSpPr txBox="1"/>
          <p:nvPr/>
        </p:nvSpPr>
        <p:spPr>
          <a:xfrm>
            <a:off x="539999" y="1188818"/>
            <a:ext cx="1177621" cy="482386"/>
          </a:xfrm>
          <a:prstGeom prst="rect">
            <a:avLst/>
          </a:prstGeom>
          <a:solidFill>
            <a:schemeClr val="bg1"/>
          </a:solidFill>
          <a:ln>
            <a:solidFill>
              <a:schemeClr val="tx1"/>
            </a:solidFill>
            <a:prstDash val="solid"/>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教えない</a:t>
            </a:r>
            <a:br>
              <a:rPr kumimoji="1" lang="en-US" altLang="ja-JP" sz="1000" dirty="0">
                <a:latin typeface="メイリオ" panose="020B0604030504040204" pitchFamily="50" charset="-128"/>
                <a:ea typeface="メイリオ" panose="020B0604030504040204" pitchFamily="50" charset="-128"/>
              </a:rPr>
            </a:br>
            <a:r>
              <a:rPr kumimoji="1" lang="ja-JP" altLang="en-US" sz="1000" dirty="0">
                <a:latin typeface="メイリオ" panose="020B0604030504040204" pitchFamily="50" charset="-128"/>
                <a:ea typeface="メイリオ" panose="020B0604030504040204" pitchFamily="50" charset="-128"/>
              </a:rPr>
              <a:t>アルゴリズム</a:t>
            </a:r>
            <a:br>
              <a:rPr kumimoji="1" lang="en-US" altLang="ja-JP" sz="1000" dirty="0">
                <a:latin typeface="メイリオ" panose="020B0604030504040204" pitchFamily="50" charset="-128"/>
                <a:ea typeface="メイリオ" panose="020B0604030504040204" pitchFamily="50" charset="-128"/>
              </a:rPr>
            </a:br>
            <a:r>
              <a:rPr kumimoji="1" lang="ja-JP" altLang="en-US" sz="1000" dirty="0">
                <a:latin typeface="メイリオ" panose="020B0604030504040204" pitchFamily="50" charset="-128"/>
                <a:ea typeface="メイリオ" panose="020B0604030504040204" pitchFamily="50" charset="-128"/>
              </a:rPr>
              <a:t>プログラミング</a:t>
            </a:r>
          </a:p>
        </p:txBody>
      </p:sp>
      <p:sp>
        <p:nvSpPr>
          <p:cNvPr id="11" name="テキスト ボックス 10">
            <a:extLst>
              <a:ext uri="{FF2B5EF4-FFF2-40B4-BE49-F238E27FC236}">
                <a16:creationId xmlns:a16="http://schemas.microsoft.com/office/drawing/2014/main" id="{131E0B1C-B7C0-C53D-6C66-BCCDD03C7C38}"/>
              </a:ext>
            </a:extLst>
          </p:cNvPr>
          <p:cNvSpPr txBox="1"/>
          <p:nvPr/>
        </p:nvSpPr>
        <p:spPr>
          <a:xfrm>
            <a:off x="2047750" y="1188818"/>
            <a:ext cx="1177621" cy="553998"/>
          </a:xfrm>
          <a:prstGeom prst="rect">
            <a:avLst/>
          </a:prstGeom>
          <a:solidFill>
            <a:schemeClr val="bg1"/>
          </a:solidFill>
          <a:ln w="38100">
            <a:solidFill>
              <a:schemeClr val="tx1"/>
            </a:solidFill>
            <a:prstDash val="solid"/>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初級教材</a:t>
            </a:r>
            <a:endParaRPr kumimoji="1" lang="en-US" altLang="ja-JP" sz="1000" dirty="0">
              <a:latin typeface="メイリオ" panose="020B0604030504040204" pitchFamily="50" charset="-128"/>
              <a:ea typeface="メイリオ" panose="020B0604030504040204" pitchFamily="50" charset="-128"/>
            </a:endParaRPr>
          </a:p>
          <a:p>
            <a:r>
              <a:rPr lang="ja-JP" altLang="en-US" sz="1000" dirty="0">
                <a:latin typeface="メイリオ" panose="020B0604030504040204" pitchFamily="50" charset="-128"/>
                <a:ea typeface="メイリオ" panose="020B0604030504040204" pitchFamily="50" charset="-128"/>
              </a:rPr>
              <a:t>プログラミング編</a:t>
            </a:r>
            <a:r>
              <a:rPr lang="en-US" altLang="ja-JP" sz="1000" dirty="0">
                <a:latin typeface="メイリオ" panose="020B0604030504040204" pitchFamily="50" charset="-128"/>
                <a:ea typeface="メイリオ" panose="020B0604030504040204" pitchFamily="50" charset="-128"/>
              </a:rPr>
              <a:t>Part1</a:t>
            </a:r>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本教材</a:t>
            </a:r>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880E7128-0C75-2B9C-15F1-2BD9D78E856A}"/>
              </a:ext>
            </a:extLst>
          </p:cNvPr>
          <p:cNvSpPr txBox="1"/>
          <p:nvPr/>
        </p:nvSpPr>
        <p:spPr>
          <a:xfrm>
            <a:off x="3555502" y="1188818"/>
            <a:ext cx="1177621" cy="553998"/>
          </a:xfrm>
          <a:prstGeom prst="rect">
            <a:avLst/>
          </a:prstGeom>
          <a:solidFill>
            <a:schemeClr val="bg1"/>
          </a:solidFill>
          <a:ln>
            <a:solidFill>
              <a:schemeClr val="tx1"/>
            </a:solidFill>
            <a:prstDash val="solid"/>
          </a:ln>
        </p:spPr>
        <p:txBody>
          <a:bodyPr wrap="square" rtlCol="0">
            <a:spAutoFit/>
          </a:bodyPr>
          <a:lstStyle/>
          <a:p>
            <a:r>
              <a:rPr lang="ja-JP" altLang="en-US" sz="1000" dirty="0">
                <a:latin typeface="メイリオ" panose="020B0604030504040204" pitchFamily="50" charset="-128"/>
                <a:ea typeface="メイリオ" panose="020B0604030504040204" pitchFamily="50" charset="-128"/>
              </a:rPr>
              <a:t>中級</a:t>
            </a:r>
            <a:r>
              <a:rPr kumimoji="1" lang="ja-JP" altLang="en-US" sz="1000" dirty="0">
                <a:latin typeface="メイリオ" panose="020B0604030504040204" pitchFamily="50" charset="-128"/>
                <a:ea typeface="メイリオ" panose="020B0604030504040204" pitchFamily="50" charset="-128"/>
              </a:rPr>
              <a:t>教材</a:t>
            </a:r>
          </a:p>
          <a:p>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今後開発予定</a:t>
            </a:r>
            <a:r>
              <a:rPr kumimoji="1" lang="en-US" altLang="ja-JP" sz="1000" dirty="0">
                <a:latin typeface="メイリオ" panose="020B0604030504040204" pitchFamily="50" charset="-128"/>
                <a:ea typeface="メイリオ" panose="020B0604030504040204" pitchFamily="50" charset="-128"/>
              </a:rPr>
              <a:t>)</a:t>
            </a:r>
          </a:p>
          <a:p>
            <a:endParaRPr kumimoji="1" lang="ja-JP" altLang="en-US" sz="10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C005887D-C872-4808-8A9E-98AC146EE213}"/>
              </a:ext>
            </a:extLst>
          </p:cNvPr>
          <p:cNvSpPr txBox="1"/>
          <p:nvPr/>
        </p:nvSpPr>
        <p:spPr>
          <a:xfrm>
            <a:off x="5063254" y="1188818"/>
            <a:ext cx="1177621" cy="482386"/>
          </a:xfrm>
          <a:prstGeom prst="rect">
            <a:avLst/>
          </a:prstGeom>
          <a:solidFill>
            <a:schemeClr val="bg1"/>
          </a:solidFill>
          <a:ln>
            <a:solidFill>
              <a:schemeClr val="tx1"/>
            </a:solidFill>
            <a:prstDash val="dash"/>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各種コンテスト</a:t>
            </a:r>
          </a:p>
          <a:p>
            <a:r>
              <a:rPr lang="ja-JP" altLang="en-US" sz="1000" dirty="0">
                <a:latin typeface="メイリオ" panose="020B0604030504040204" pitchFamily="50" charset="-128"/>
                <a:ea typeface="メイリオ" panose="020B0604030504040204" pitchFamily="50" charset="-128"/>
              </a:rPr>
              <a:t>での個人学習</a:t>
            </a:r>
          </a:p>
          <a:p>
            <a:endParaRPr kumimoji="1" lang="ja-JP" altLang="en-US" sz="1000" dirty="0">
              <a:latin typeface="メイリオ" panose="020B0604030504040204" pitchFamily="50" charset="-128"/>
              <a:ea typeface="メイリオ" panose="020B0604030504040204" pitchFamily="50" charset="-128"/>
            </a:endParaRPr>
          </a:p>
        </p:txBody>
      </p:sp>
      <p:sp>
        <p:nvSpPr>
          <p:cNvPr id="14" name="矢印: 右 13">
            <a:extLst>
              <a:ext uri="{FF2B5EF4-FFF2-40B4-BE49-F238E27FC236}">
                <a16:creationId xmlns:a16="http://schemas.microsoft.com/office/drawing/2014/main" id="{04DFF784-0B2D-0D90-7572-4D70115BE97A}"/>
              </a:ext>
            </a:extLst>
          </p:cNvPr>
          <p:cNvSpPr/>
          <p:nvPr/>
        </p:nvSpPr>
        <p:spPr>
          <a:xfrm>
            <a:off x="1717619" y="1452999"/>
            <a:ext cx="330132" cy="2939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15" name="矢印: 右 14">
            <a:extLst>
              <a:ext uri="{FF2B5EF4-FFF2-40B4-BE49-F238E27FC236}">
                <a16:creationId xmlns:a16="http://schemas.microsoft.com/office/drawing/2014/main" id="{16DA08A6-0634-F530-6DB4-C1C9853DB319}"/>
              </a:ext>
            </a:extLst>
          </p:cNvPr>
          <p:cNvSpPr/>
          <p:nvPr/>
        </p:nvSpPr>
        <p:spPr>
          <a:xfrm>
            <a:off x="3225370" y="1452999"/>
            <a:ext cx="330132" cy="2939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16" name="矢印: 右 15">
            <a:extLst>
              <a:ext uri="{FF2B5EF4-FFF2-40B4-BE49-F238E27FC236}">
                <a16:creationId xmlns:a16="http://schemas.microsoft.com/office/drawing/2014/main" id="{2DFEE35E-991E-07C0-4AC6-220804EC4044}"/>
              </a:ext>
            </a:extLst>
          </p:cNvPr>
          <p:cNvSpPr/>
          <p:nvPr/>
        </p:nvSpPr>
        <p:spPr>
          <a:xfrm>
            <a:off x="4728071" y="1452999"/>
            <a:ext cx="330132" cy="2939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17" name="テキスト ボックス 16">
            <a:extLst>
              <a:ext uri="{FF2B5EF4-FFF2-40B4-BE49-F238E27FC236}">
                <a16:creationId xmlns:a16="http://schemas.microsoft.com/office/drawing/2014/main" id="{0B4C3E76-CF65-2812-81CC-576601B2C37A}"/>
              </a:ext>
            </a:extLst>
          </p:cNvPr>
          <p:cNvSpPr txBox="1"/>
          <p:nvPr/>
        </p:nvSpPr>
        <p:spPr>
          <a:xfrm>
            <a:off x="539999" y="1815281"/>
            <a:ext cx="1177621" cy="1015663"/>
          </a:xfrm>
          <a:prstGeom prst="rect">
            <a:avLst/>
          </a:prstGeom>
          <a:solidFill>
            <a:schemeClr val="bg1"/>
          </a:solidFill>
          <a:ln>
            <a:noFill/>
            <a:prstDash val="dash"/>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基本的なアルゴリズムとプログラムパターンの学習</a:t>
            </a:r>
            <a:endParaRPr kumimoji="1" lang="en-US" altLang="ja-JP" sz="1000" dirty="0">
              <a:latin typeface="メイリオ" panose="020B0604030504040204" pitchFamily="50" charset="-128"/>
              <a:ea typeface="メイリオ" panose="020B0604030504040204" pitchFamily="50" charset="-128"/>
            </a:endParaRPr>
          </a:p>
          <a:p>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情報</a:t>
            </a:r>
            <a:r>
              <a:rPr lang="en-US" altLang="ja-JP" sz="1000" dirty="0">
                <a:latin typeface="メイリオ" panose="020B0604030504040204" pitchFamily="50" charset="-128"/>
                <a:ea typeface="メイリオ" panose="020B0604030504040204" pitchFamily="50" charset="-128"/>
              </a:rPr>
              <a:t>I</a:t>
            </a:r>
            <a:r>
              <a:rPr lang="ja-JP" altLang="en-US" sz="1000" dirty="0">
                <a:latin typeface="メイリオ" panose="020B0604030504040204" pitchFamily="50" charset="-128"/>
                <a:ea typeface="メイリオ" panose="020B0604030504040204" pitchFamily="50" charset="-128"/>
              </a:rPr>
              <a:t>の授業用教材</a:t>
            </a:r>
            <a:r>
              <a:rPr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3C588705-53B5-8F2C-E7AF-AAA3D96AF16C}"/>
              </a:ext>
            </a:extLst>
          </p:cNvPr>
          <p:cNvSpPr txBox="1"/>
          <p:nvPr/>
        </p:nvSpPr>
        <p:spPr>
          <a:xfrm>
            <a:off x="2047750" y="1835176"/>
            <a:ext cx="1177621" cy="1169551"/>
          </a:xfrm>
          <a:prstGeom prst="rect">
            <a:avLst/>
          </a:prstGeom>
          <a:noFill/>
          <a:ln>
            <a:noFill/>
            <a:prstDash val="dash"/>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プログラムパターンの</a:t>
            </a:r>
            <a:r>
              <a:rPr lang="ja-JP" altLang="en-US" sz="1000" dirty="0">
                <a:latin typeface="メイリオ" panose="020B0604030504040204" pitchFamily="50" charset="-128"/>
                <a:ea typeface="メイリオ" panose="020B0604030504040204" pitchFamily="50" charset="-128"/>
              </a:rPr>
              <a:t>活用と初歩的なアルゴリズム技法の学習</a:t>
            </a:r>
            <a:endParaRPr lang="en-US" altLang="ja-JP" sz="1000" dirty="0">
              <a:latin typeface="メイリオ" panose="020B0604030504040204" pitchFamily="50" charset="-128"/>
              <a:ea typeface="メイリオ" panose="020B0604030504040204" pitchFamily="50" charset="-128"/>
            </a:endParaRPr>
          </a:p>
          <a:p>
            <a:r>
              <a:rPr kumimoji="1" lang="ja-JP" altLang="en-US" sz="1000" dirty="0">
                <a:solidFill>
                  <a:srgbClr val="FF0000"/>
                </a:solidFill>
                <a:latin typeface="メイリオ" panose="020B0604030504040204" pitchFamily="50" charset="-128"/>
                <a:ea typeface="メイリオ" panose="020B0604030504040204" pitchFamily="50" charset="-128"/>
              </a:rPr>
              <a:t>主に課題場面としての問題</a:t>
            </a:r>
          </a:p>
        </p:txBody>
      </p:sp>
      <p:sp>
        <p:nvSpPr>
          <p:cNvPr id="19" name="テキスト ボックス 18">
            <a:extLst>
              <a:ext uri="{FF2B5EF4-FFF2-40B4-BE49-F238E27FC236}">
                <a16:creationId xmlns:a16="http://schemas.microsoft.com/office/drawing/2014/main" id="{8925AB32-7DCA-88F1-5B9D-B6DCC81148F9}"/>
              </a:ext>
            </a:extLst>
          </p:cNvPr>
          <p:cNvSpPr txBox="1"/>
          <p:nvPr/>
        </p:nvSpPr>
        <p:spPr>
          <a:xfrm>
            <a:off x="3550450" y="1871153"/>
            <a:ext cx="1177621" cy="616382"/>
          </a:xfrm>
          <a:prstGeom prst="rect">
            <a:avLst/>
          </a:prstGeom>
          <a:noFill/>
          <a:ln>
            <a:noFill/>
            <a:prstDash val="dash"/>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いろいろな</a:t>
            </a:r>
            <a:r>
              <a:rPr lang="ja-JP" altLang="en-US" sz="1000" dirty="0">
                <a:latin typeface="メイリオ" panose="020B0604030504040204" pitchFamily="50" charset="-128"/>
                <a:ea typeface="メイリオ" panose="020B0604030504040204" pitchFamily="50" charset="-128"/>
              </a:rPr>
              <a:t>アルゴリズム技法の学習</a:t>
            </a:r>
            <a:endParaRPr lang="en-US" altLang="ja-JP" sz="1000" dirty="0">
              <a:latin typeface="メイリオ" panose="020B0604030504040204" pitchFamily="50" charset="-128"/>
              <a:ea typeface="メイリオ" panose="020B0604030504040204" pitchFamily="50" charset="-128"/>
            </a:endParaRPr>
          </a:p>
          <a:p>
            <a:r>
              <a:rPr kumimoji="1" lang="ja-JP" altLang="en-US" sz="1000" dirty="0">
                <a:solidFill>
                  <a:srgbClr val="FF0000"/>
                </a:solidFill>
                <a:latin typeface="メイリオ" panose="020B0604030504040204" pitchFamily="50" charset="-128"/>
                <a:ea typeface="メイリオ" panose="020B0604030504040204" pitchFamily="50" charset="-128"/>
              </a:rPr>
              <a:t>主にアルゴリズム技法としての問題</a:t>
            </a:r>
          </a:p>
        </p:txBody>
      </p:sp>
      <p:sp>
        <p:nvSpPr>
          <p:cNvPr id="20" name="テキスト ボックス 19">
            <a:extLst>
              <a:ext uri="{FF2B5EF4-FFF2-40B4-BE49-F238E27FC236}">
                <a16:creationId xmlns:a16="http://schemas.microsoft.com/office/drawing/2014/main" id="{A63DDD5A-E1B7-F650-488D-A5B97BB9DFEF}"/>
              </a:ext>
            </a:extLst>
          </p:cNvPr>
          <p:cNvSpPr txBox="1"/>
          <p:nvPr/>
        </p:nvSpPr>
        <p:spPr>
          <a:xfrm>
            <a:off x="5045400" y="1870866"/>
            <a:ext cx="1177621" cy="482386"/>
          </a:xfrm>
          <a:prstGeom prst="rect">
            <a:avLst/>
          </a:prstGeom>
          <a:solidFill>
            <a:schemeClr val="bg1"/>
          </a:solidFill>
          <a:ln>
            <a:noFill/>
            <a:prstDash val="dash"/>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いろいろな</a:t>
            </a:r>
            <a:r>
              <a:rPr lang="ja-JP" altLang="en-US" sz="1000" dirty="0">
                <a:latin typeface="メイリオ" panose="020B0604030504040204" pitchFamily="50" charset="-128"/>
                <a:ea typeface="メイリオ" panose="020B0604030504040204" pitchFamily="50" charset="-128"/>
              </a:rPr>
              <a:t>アルゴリズム技法の習得と活用</a:t>
            </a:r>
            <a:endParaRPr kumimoji="1" lang="ja-JP" altLang="en-US" sz="1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545731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301751" cy="307777"/>
          </a:xfrm>
          <a:prstGeom prst="rect">
            <a:avLst/>
          </a:prstGeom>
          <a:noFill/>
        </p:spPr>
        <p:txBody>
          <a:bodyPr wrap="square" rtlCol="0">
            <a:spAutoFit/>
          </a:bodyPr>
          <a:lstStyle/>
          <a:p>
            <a:r>
              <a:rPr lang="ja-JP" altLang="en-US" sz="1400" dirty="0"/>
              <a:t>感染症の計算</a:t>
            </a:r>
            <a:r>
              <a:rPr lang="en-US" altLang="ja-JP" sz="1400" dirty="0"/>
              <a:t>(</a:t>
            </a:r>
            <a:r>
              <a:rPr lang="ja-JP" altLang="en-US" sz="1400" dirty="0"/>
              <a:t>微分計算</a:t>
            </a:r>
            <a:r>
              <a:rPr lang="en-US" altLang="ja-JP" sz="1400" dirty="0"/>
              <a:t>:SIR</a:t>
            </a:r>
            <a:r>
              <a:rPr lang="ja-JP" altLang="en-US" sz="1400" dirty="0"/>
              <a:t>モデル</a:t>
            </a:r>
            <a:r>
              <a:rPr lang="en-US" altLang="ja-JP" sz="1400" dirty="0"/>
              <a:t>)</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33413" y="862673"/>
            <a:ext cx="2627146" cy="1392689"/>
          </a:xfrm>
          <a:prstGeom prst="rect">
            <a:avLst/>
          </a:prstGeom>
          <a:noFill/>
          <a:ln>
            <a:noFill/>
          </a:ln>
        </p:spPr>
        <p:txBody>
          <a:bodyPr wrap="square" rtlCol="0">
            <a:spAutoFit/>
          </a:bodyPr>
          <a:lstStyle/>
          <a:p>
            <a:r>
              <a:rPr kumimoji="1" lang="ja-JP" altLang="en-US" sz="1100" b="1" dirty="0"/>
              <a:t>　</a:t>
            </a:r>
            <a:r>
              <a:rPr lang="ja-JP" altLang="en-US" sz="1050" b="1" dirty="0"/>
              <a:t>人口</a:t>
            </a:r>
            <a:r>
              <a:rPr lang="en-US" altLang="ja-JP" sz="1050" b="1" dirty="0"/>
              <a:t>1000</a:t>
            </a:r>
            <a:r>
              <a:rPr lang="ja-JP" altLang="en-US" sz="1050" b="1" dirty="0"/>
              <a:t>万人の都市において、初めに</a:t>
            </a:r>
            <a:r>
              <a:rPr lang="en-US" altLang="ja-JP" sz="1050" b="1" dirty="0"/>
              <a:t>10</a:t>
            </a:r>
            <a:r>
              <a:rPr lang="ja-JP" altLang="en-US" sz="1050" b="1" dirty="0"/>
              <a:t>人が感染していて、</a:t>
            </a:r>
            <a:r>
              <a:rPr lang="en-US" altLang="ja-JP" sz="1050" b="1" dirty="0"/>
              <a:t>1000</a:t>
            </a:r>
            <a:r>
              <a:rPr lang="ja-JP" altLang="en-US" sz="1050" b="1" dirty="0"/>
              <a:t>万人が未感染の状態で一日</a:t>
            </a:r>
            <a:r>
              <a:rPr lang="en-US" altLang="ja-JP" sz="1050" b="1" dirty="0"/>
              <a:t>1</a:t>
            </a:r>
            <a:r>
              <a:rPr lang="ja-JP" altLang="en-US" sz="1050" b="1" dirty="0"/>
              <a:t>人ひとりから</a:t>
            </a:r>
            <a:r>
              <a:rPr lang="en-US" altLang="ja-JP" sz="1050" b="1" dirty="0"/>
              <a:t>1.2</a:t>
            </a:r>
            <a:r>
              <a:rPr lang="ja-JP" altLang="en-US" sz="1050" b="1" dirty="0"/>
              <a:t>人に感染し、回復まで</a:t>
            </a:r>
            <a:r>
              <a:rPr lang="en-US" altLang="ja-JP" sz="1050" b="1" dirty="0"/>
              <a:t>2</a:t>
            </a:r>
            <a:r>
              <a:rPr lang="ja-JP" altLang="en-US" sz="1050" b="1" dirty="0"/>
              <a:t>日かかるような感染症があった場合に、</a:t>
            </a:r>
            <a:r>
              <a:rPr lang="en-US" altLang="ja-JP" sz="1050" b="1" dirty="0"/>
              <a:t>60</a:t>
            </a:r>
            <a:r>
              <a:rPr lang="ja-JP" altLang="en-US" sz="1050" b="1" dirty="0"/>
              <a:t>日間に、感染していない人、感染している人、回復した人がどのように変化するか表示するプログラムを作成する。</a:t>
            </a:r>
            <a:endParaRPr kumimoji="1" lang="ja-JP" altLang="en-US" sz="1050" b="1"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633413" y="2441357"/>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709192" y="2902338"/>
            <a:ext cx="5365502" cy="2631490"/>
          </a:xfrm>
          <a:prstGeom prst="rect">
            <a:avLst/>
          </a:prstGeom>
          <a:noFill/>
          <a:ln>
            <a:noFill/>
          </a:ln>
        </p:spPr>
        <p:txBody>
          <a:bodyPr wrap="square" rtlCol="0">
            <a:spAutoFit/>
          </a:bodyPr>
          <a:lstStyle/>
          <a:p>
            <a:r>
              <a:rPr kumimoji="1" lang="ja-JP" altLang="en-US" sz="1100" dirty="0"/>
              <a:t>感染していない人を</a:t>
            </a:r>
            <a:r>
              <a:rPr kumimoji="1" lang="en-US" altLang="ja-JP" sz="1100" dirty="0"/>
              <a:t>s</a:t>
            </a:r>
            <a:r>
              <a:rPr kumimoji="1" lang="ja-JP" altLang="en-US" sz="1100" dirty="0"/>
              <a:t>、感染した人</a:t>
            </a:r>
            <a:r>
              <a:rPr kumimoji="1" lang="en-US" altLang="ja-JP" sz="1100" dirty="0" err="1"/>
              <a:t>i</a:t>
            </a:r>
            <a:r>
              <a:rPr lang="ja-JP" altLang="en-US" sz="1100" dirty="0"/>
              <a:t>、回復した人を</a:t>
            </a:r>
            <a:r>
              <a:rPr lang="en-US" altLang="ja-JP" sz="1100" dirty="0"/>
              <a:t>r</a:t>
            </a:r>
            <a:r>
              <a:rPr lang="ja-JP" altLang="en-US" sz="1100" dirty="0"/>
              <a:t>とした場合、</a:t>
            </a:r>
            <a:r>
              <a:rPr lang="en-US" altLang="ja-JP" sz="1100" dirty="0"/>
              <a:t>t+1</a:t>
            </a:r>
            <a:r>
              <a:rPr lang="ja-JP" altLang="en-US" sz="1100" dirty="0"/>
              <a:t>日目の人数は、</a:t>
            </a:r>
            <a:r>
              <a:rPr lang="en-US" altLang="ja-JP" sz="1100" dirty="0"/>
              <a:t>t</a:t>
            </a:r>
            <a:r>
              <a:rPr lang="ja-JP" altLang="en-US" sz="1100" dirty="0"/>
              <a:t>日目の各</a:t>
            </a:r>
            <a:r>
              <a:rPr lang="en-US" altLang="ja-JP" sz="1100" dirty="0"/>
              <a:t>s</a:t>
            </a:r>
            <a:r>
              <a:rPr lang="ja-JP" altLang="en-US" sz="1100" dirty="0"/>
              <a:t>、</a:t>
            </a:r>
            <a:r>
              <a:rPr lang="en-US" altLang="ja-JP" sz="1100" dirty="0" err="1"/>
              <a:t>i</a:t>
            </a:r>
            <a:r>
              <a:rPr lang="ja-JP" altLang="en-US" sz="1100" dirty="0"/>
              <a:t>、</a:t>
            </a:r>
            <a:r>
              <a:rPr lang="en-US" altLang="ja-JP" sz="1100" dirty="0"/>
              <a:t>r</a:t>
            </a:r>
            <a:r>
              <a:rPr lang="ja-JP" altLang="en-US" sz="1100" dirty="0"/>
              <a:t>に対して各人数の変化分を足したものになる。プログラムとしては、各日の変化量の計算方法さえわかれば、単純に繰り返すだけの単純なものとなる。この問題で元の値の人口を</a:t>
            </a:r>
            <a:r>
              <a:rPr lang="en-US" altLang="ja-JP" sz="1100" dirty="0"/>
              <a:t>n, </a:t>
            </a:r>
            <a:r>
              <a:rPr lang="ja-JP" altLang="en-US" sz="1100" dirty="0"/>
              <a:t>一人当たり感染人数を</a:t>
            </a:r>
            <a:r>
              <a:rPr lang="en-US" altLang="ja-JP" sz="1100" dirty="0"/>
              <a:t>beta</a:t>
            </a:r>
            <a:r>
              <a:rPr lang="ja-JP" altLang="en-US" sz="1100" dirty="0"/>
              <a:t>、回復日数を</a:t>
            </a:r>
            <a:r>
              <a:rPr lang="en-US" altLang="ja-JP" sz="1100" dirty="0" err="1"/>
              <a:t>rday</a:t>
            </a:r>
            <a:r>
              <a:rPr lang="ja-JP" altLang="en-US" sz="1100" dirty="0"/>
              <a:t>にした場合、各日の変化量を</a:t>
            </a:r>
            <a:r>
              <a:rPr lang="en-US" altLang="ja-JP" sz="1100" dirty="0" err="1"/>
              <a:t>ts</a:t>
            </a:r>
            <a:r>
              <a:rPr lang="ja-JP" altLang="en-US" sz="1100" dirty="0"/>
              <a:t>、</a:t>
            </a:r>
            <a:r>
              <a:rPr lang="en-US" altLang="ja-JP" sz="1100" dirty="0" err="1"/>
              <a:t>ti</a:t>
            </a:r>
            <a:r>
              <a:rPr lang="ja-JP" altLang="en-US" sz="1100" dirty="0"/>
              <a:t>、</a:t>
            </a:r>
            <a:r>
              <a:rPr lang="en-US" altLang="ja-JP" sz="1100" dirty="0"/>
              <a:t>tr</a:t>
            </a:r>
            <a:r>
              <a:rPr lang="ja-JP" altLang="en-US" sz="1100" dirty="0"/>
              <a:t>は、以下のようになる。</a:t>
            </a:r>
          </a:p>
          <a:p>
            <a:r>
              <a:rPr lang="ja-JP" altLang="en-US" sz="1100" dirty="0"/>
              <a:t>〇</a:t>
            </a:r>
            <a:r>
              <a:rPr lang="en-US" altLang="ja-JP" sz="1100" dirty="0"/>
              <a:t>1</a:t>
            </a:r>
            <a:r>
              <a:rPr lang="ja-JP" altLang="en-US" sz="1100" dirty="0"/>
              <a:t>日の回復者変化</a:t>
            </a:r>
            <a:r>
              <a:rPr lang="en-US" altLang="ja-JP" sz="1100" dirty="0"/>
              <a:t>:  tr = </a:t>
            </a:r>
            <a:r>
              <a:rPr lang="en-US" altLang="ja-JP" sz="1100" dirty="0" err="1"/>
              <a:t>i</a:t>
            </a:r>
            <a:r>
              <a:rPr lang="en-US" altLang="ja-JP" sz="1100" dirty="0"/>
              <a:t> * (1/ </a:t>
            </a:r>
            <a:r>
              <a:rPr lang="en-US" altLang="ja-JP" sz="1100" dirty="0" err="1"/>
              <a:t>rday</a:t>
            </a:r>
            <a:r>
              <a:rPr lang="en-US" altLang="ja-JP" sz="1100" dirty="0"/>
              <a:t>) </a:t>
            </a:r>
            <a:r>
              <a:rPr lang="ja-JP" altLang="en-US" sz="1100" dirty="0"/>
              <a:t>・・・</a:t>
            </a:r>
            <a:r>
              <a:rPr lang="en-US" altLang="ja-JP" sz="1100" dirty="0"/>
              <a:t>(1/day)</a:t>
            </a:r>
            <a:r>
              <a:rPr lang="ja-JP" altLang="en-US" sz="1100" dirty="0"/>
              <a:t>は一日に回復する人の割合</a:t>
            </a:r>
          </a:p>
          <a:p>
            <a:r>
              <a:rPr lang="ja-JP" altLang="en-US" sz="1100" dirty="0"/>
              <a:t>〇</a:t>
            </a:r>
            <a:r>
              <a:rPr lang="en-US" altLang="ja-JP" sz="1100" dirty="0"/>
              <a:t>1</a:t>
            </a:r>
            <a:r>
              <a:rPr lang="ja-JP" altLang="en-US" sz="1100" dirty="0"/>
              <a:t>日の感染していない人の変化 </a:t>
            </a:r>
            <a:r>
              <a:rPr lang="en-US" altLang="ja-JP" sz="1100" dirty="0" err="1"/>
              <a:t>ts</a:t>
            </a:r>
            <a:r>
              <a:rPr lang="en-US" altLang="ja-JP" sz="1100" dirty="0"/>
              <a:t> =  </a:t>
            </a:r>
            <a:r>
              <a:rPr lang="en-US" altLang="ja-JP" sz="1100" dirty="0" err="1"/>
              <a:t>i</a:t>
            </a:r>
            <a:r>
              <a:rPr lang="en-US" altLang="ja-JP" sz="1100" dirty="0"/>
              <a:t> * (beta/n) * s </a:t>
            </a:r>
            <a:r>
              <a:rPr lang="ja-JP" altLang="en-US" sz="1100" dirty="0"/>
              <a:t>・・・新規に感染する人の人数が、感染していない人の変化である。</a:t>
            </a:r>
            <a:r>
              <a:rPr lang="en-US" altLang="ja-JP" sz="1100" dirty="0"/>
              <a:t>beta</a:t>
            </a:r>
            <a:r>
              <a:rPr lang="ja-JP" altLang="en-US" sz="1100" dirty="0"/>
              <a:t>は</a:t>
            </a:r>
            <a:r>
              <a:rPr lang="en-US" altLang="ja-JP" sz="1100" dirty="0"/>
              <a:t>n</a:t>
            </a:r>
            <a:r>
              <a:rPr lang="ja-JP" altLang="en-US" sz="1100" dirty="0"/>
              <a:t>人の時感染者に数なのでなので、感染者が増えてくると接触する人数自体が減ってくるため、感染する人数も変化すると考える。そのため</a:t>
            </a:r>
            <a:r>
              <a:rPr lang="en-US" altLang="ja-JP" sz="1100" dirty="0"/>
              <a:t>(beta/n) </a:t>
            </a:r>
            <a:r>
              <a:rPr lang="ja-JP" altLang="en-US" sz="1100" dirty="0"/>
              <a:t>は、未感染者が</a:t>
            </a:r>
            <a:r>
              <a:rPr lang="en-US" altLang="ja-JP" sz="1100" dirty="0"/>
              <a:t>1</a:t>
            </a:r>
            <a:r>
              <a:rPr lang="ja-JP" altLang="en-US" sz="1100" dirty="0"/>
              <a:t>人だった場合の感染人数の割合を示し、それに現在の未感染者数を掛けている。</a:t>
            </a:r>
          </a:p>
          <a:p>
            <a:r>
              <a:rPr kumimoji="1" lang="ja-JP" altLang="en-US" sz="1100" dirty="0"/>
              <a:t>〇</a:t>
            </a:r>
            <a:r>
              <a:rPr kumimoji="1" lang="en-US" altLang="ja-JP" sz="1100" dirty="0"/>
              <a:t>1</a:t>
            </a:r>
            <a:r>
              <a:rPr kumimoji="1" lang="ja-JP" altLang="en-US" sz="1100" dirty="0"/>
              <a:t>日の感染者数の変化 </a:t>
            </a:r>
            <a:r>
              <a:rPr lang="en-US" altLang="ja-JP" sz="1100" dirty="0" err="1"/>
              <a:t>ti</a:t>
            </a:r>
            <a:r>
              <a:rPr lang="en-US" altLang="ja-JP" sz="1100" dirty="0"/>
              <a:t>  = </a:t>
            </a:r>
            <a:r>
              <a:rPr lang="en-US" altLang="ja-JP" sz="1100" dirty="0" err="1"/>
              <a:t>ts</a:t>
            </a:r>
            <a:r>
              <a:rPr lang="en-US" altLang="ja-JP" sz="1100" dirty="0"/>
              <a:t> – </a:t>
            </a:r>
            <a:r>
              <a:rPr lang="en-US" altLang="ja-JP" sz="1100" dirty="0" err="1"/>
              <a:t>ti</a:t>
            </a:r>
            <a:r>
              <a:rPr lang="en-US" altLang="ja-JP" sz="1100" dirty="0"/>
              <a:t> </a:t>
            </a:r>
            <a:r>
              <a:rPr lang="ja-JP" altLang="en-US" sz="1100" dirty="0"/>
              <a:t>・・・新規に感染した人から回復した人を秘したもの。</a:t>
            </a:r>
          </a:p>
          <a:p>
            <a:r>
              <a:rPr kumimoji="1" lang="ja-JP" altLang="en-US" sz="1100" dirty="0"/>
              <a:t>上記の変化量がわかったので、例えば、その日の回復した人の人数は</a:t>
            </a:r>
            <a:br>
              <a:rPr kumimoji="1" lang="ja-JP" altLang="en-US" sz="1100" dirty="0"/>
            </a:br>
            <a:r>
              <a:rPr kumimoji="1" lang="ja-JP" altLang="en-US" sz="1100" dirty="0"/>
              <a:t>　</a:t>
            </a:r>
            <a:r>
              <a:rPr kumimoji="1" lang="en-US" altLang="ja-JP" sz="1100" dirty="0"/>
              <a:t>r = r + tr </a:t>
            </a:r>
            <a:r>
              <a:rPr kumimoji="1" lang="ja-JP" altLang="en-US" sz="1100" dirty="0"/>
              <a:t>となる。</a:t>
            </a:r>
          </a:p>
        </p:txBody>
      </p:sp>
      <p:sp>
        <p:nvSpPr>
          <p:cNvPr id="11" name="テキスト ボックス 10">
            <a:extLst>
              <a:ext uri="{FF2B5EF4-FFF2-40B4-BE49-F238E27FC236}">
                <a16:creationId xmlns:a16="http://schemas.microsoft.com/office/drawing/2014/main" id="{7F4ED9D4-29C4-EC53-0E19-841F0B79313A}"/>
              </a:ext>
            </a:extLst>
          </p:cNvPr>
          <p:cNvSpPr txBox="1"/>
          <p:nvPr/>
        </p:nvSpPr>
        <p:spPr>
          <a:xfrm>
            <a:off x="709192" y="5632485"/>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grpSp>
        <p:nvGrpSpPr>
          <p:cNvPr id="12" name="グループ化 11">
            <a:extLst>
              <a:ext uri="{FF2B5EF4-FFF2-40B4-BE49-F238E27FC236}">
                <a16:creationId xmlns:a16="http://schemas.microsoft.com/office/drawing/2014/main" id="{0D7EE53F-F30B-FCF6-7E70-B62011F625BF}"/>
              </a:ext>
            </a:extLst>
          </p:cNvPr>
          <p:cNvGrpSpPr/>
          <p:nvPr/>
        </p:nvGrpSpPr>
        <p:grpSpPr>
          <a:xfrm>
            <a:off x="902831" y="6988259"/>
            <a:ext cx="2973206" cy="1985159"/>
            <a:chOff x="2784365" y="1677618"/>
            <a:chExt cx="2973206" cy="1985159"/>
          </a:xfrm>
        </p:grpSpPr>
        <p:sp>
          <p:nvSpPr>
            <p:cNvPr id="13" name="テキスト ボックス 12">
              <a:extLst>
                <a:ext uri="{FF2B5EF4-FFF2-40B4-BE49-F238E27FC236}">
                  <a16:creationId xmlns:a16="http://schemas.microsoft.com/office/drawing/2014/main" id="{8E105EF2-35CE-C0E8-3D4D-B7CE285136E9}"/>
                </a:ext>
              </a:extLst>
            </p:cNvPr>
            <p:cNvSpPr txBox="1"/>
            <p:nvPr/>
          </p:nvSpPr>
          <p:spPr>
            <a:xfrm>
              <a:off x="2784365" y="1677618"/>
              <a:ext cx="2583673" cy="1985159"/>
            </a:xfrm>
            <a:prstGeom prst="rect">
              <a:avLst/>
            </a:prstGeom>
            <a:noFill/>
            <a:ln w="12700">
              <a:solidFill>
                <a:schemeClr val="tx1"/>
              </a:solidFill>
            </a:ln>
          </p:spPr>
          <p:txBody>
            <a:bodyPr wrap="square" rtlCol="0">
              <a:spAutoFit/>
            </a:bodyPr>
            <a:lstStyle/>
            <a:p>
              <a:r>
                <a:rPr lang="en-US" altLang="ja-JP" sz="1100" dirty="0">
                  <a:latin typeface="メイリオ" panose="020B0604030504040204" pitchFamily="50" charset="-128"/>
                  <a:ea typeface="メイリオ" panose="020B0604030504040204" pitchFamily="50" charset="-128"/>
                </a:rPr>
                <a:t>t = [1,2,…,50]</a:t>
              </a:r>
              <a:r>
                <a:rPr lang="ja-JP" altLang="en-US" sz="1100" dirty="0">
                  <a:latin typeface="メイリオ" panose="020B0604030504040204" pitchFamily="50" charset="-128"/>
                  <a:ea typeface="メイリオ" panose="020B0604030504040204" pitchFamily="50" charset="-128"/>
                </a:rPr>
                <a:t>繰り返す</a:t>
              </a:r>
              <a:br>
                <a:rPr lang="ja-JP" altLang="en-US" sz="1400" dirty="0">
                  <a:latin typeface="メイリオ" panose="020B0604030504040204" pitchFamily="50" charset="-128"/>
                  <a:ea typeface="メイリオ" panose="020B0604030504040204" pitchFamily="50" charset="-128"/>
                </a:rPr>
              </a:b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B3947EDF-3E3F-C2F3-668B-96E9C2F54C30}"/>
                </a:ext>
              </a:extLst>
            </p:cNvPr>
            <p:cNvSpPr txBox="1"/>
            <p:nvPr/>
          </p:nvSpPr>
          <p:spPr>
            <a:xfrm>
              <a:off x="3040262" y="1939904"/>
              <a:ext cx="2359004" cy="1600438"/>
            </a:xfrm>
            <a:prstGeom prst="rect">
              <a:avLst/>
            </a:prstGeom>
            <a:solidFill>
              <a:schemeClr val="bg1"/>
            </a:solidFill>
            <a:ln w="12700">
              <a:solidFill>
                <a:schemeClr val="tx1"/>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49326370-BB81-0D8F-C23D-414B292237E5}"/>
                </a:ext>
              </a:extLst>
            </p:cNvPr>
            <p:cNvSpPr/>
            <p:nvPr/>
          </p:nvSpPr>
          <p:spPr>
            <a:xfrm>
              <a:off x="5364167" y="1907527"/>
              <a:ext cx="393404" cy="16723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19" name="テキスト ボックス 18">
            <a:extLst>
              <a:ext uri="{FF2B5EF4-FFF2-40B4-BE49-F238E27FC236}">
                <a16:creationId xmlns:a16="http://schemas.microsoft.com/office/drawing/2014/main" id="{4AE35FBE-0486-E9F1-77C8-EC6C3ED4CEAB}"/>
              </a:ext>
            </a:extLst>
          </p:cNvPr>
          <p:cNvSpPr txBox="1"/>
          <p:nvPr/>
        </p:nvSpPr>
        <p:spPr>
          <a:xfrm>
            <a:off x="902831" y="6002522"/>
            <a:ext cx="1987374" cy="949619"/>
          </a:xfrm>
          <a:prstGeom prst="rect">
            <a:avLst/>
          </a:prstGeom>
          <a:noFill/>
          <a:ln w="12700">
            <a:solidFill>
              <a:schemeClr val="tx1"/>
            </a:solidFill>
          </a:ln>
        </p:spPr>
        <p:txBody>
          <a:bodyPr wrap="square" rtlCol="0">
            <a:spAutoFit/>
          </a:bodyPr>
          <a:lstStyle/>
          <a:p>
            <a:pPr algn="ctr">
              <a:lnSpc>
                <a:spcPts val="1100"/>
              </a:lnSpc>
            </a:pPr>
            <a:r>
              <a:rPr kumimoji="1" lang="en-US" altLang="ja-JP" sz="1200" dirty="0">
                <a:latin typeface="メイリオ" panose="020B0604030504040204" pitchFamily="50" charset="-128"/>
                <a:ea typeface="メイリオ" panose="020B0604030504040204" pitchFamily="50" charset="-128"/>
              </a:rPr>
              <a:t>n = 10000000</a:t>
            </a:r>
          </a:p>
          <a:p>
            <a:pPr algn="ctr">
              <a:lnSpc>
                <a:spcPts val="1100"/>
              </a:lnSpc>
            </a:pPr>
            <a:r>
              <a:rPr lang="en-US" altLang="ja-JP" sz="1200" dirty="0">
                <a:latin typeface="メイリオ" panose="020B0604030504040204" pitchFamily="50" charset="-128"/>
                <a:ea typeface="メイリオ" panose="020B0604030504040204" pitchFamily="50" charset="-128"/>
              </a:rPr>
              <a:t>beta = 1.2</a:t>
            </a:r>
          </a:p>
          <a:p>
            <a:pPr algn="ctr">
              <a:lnSpc>
                <a:spcPts val="1100"/>
              </a:lnSpc>
            </a:pPr>
            <a:r>
              <a:rPr kumimoji="1" lang="en-US" altLang="ja-JP" sz="1200" dirty="0" err="1">
                <a:latin typeface="メイリオ" panose="020B0604030504040204" pitchFamily="50" charset="-128"/>
                <a:ea typeface="メイリオ" panose="020B0604030504040204" pitchFamily="50" charset="-128"/>
              </a:rPr>
              <a:t>rday</a:t>
            </a:r>
            <a:r>
              <a:rPr kumimoji="1" lang="en-US" altLang="ja-JP" sz="1200" dirty="0">
                <a:latin typeface="メイリオ" panose="020B0604030504040204" pitchFamily="50" charset="-128"/>
                <a:ea typeface="メイリオ" panose="020B0604030504040204" pitchFamily="50" charset="-128"/>
              </a:rPr>
              <a:t> = 2</a:t>
            </a:r>
          </a:p>
          <a:p>
            <a:pPr algn="ctr">
              <a:lnSpc>
                <a:spcPts val="1100"/>
              </a:lnSpc>
            </a:pPr>
            <a:r>
              <a:rPr lang="en-US" altLang="ja-JP" sz="1200" dirty="0" err="1">
                <a:latin typeface="メイリオ" panose="020B0604030504040204" pitchFamily="50" charset="-128"/>
                <a:ea typeface="メイリオ" panose="020B0604030504040204" pitchFamily="50" charset="-128"/>
              </a:rPr>
              <a:t>i</a:t>
            </a:r>
            <a:r>
              <a:rPr kumimoji="1" lang="en-US" altLang="ja-JP" sz="1200" dirty="0">
                <a:latin typeface="メイリオ" panose="020B0604030504040204" pitchFamily="50" charset="-128"/>
                <a:ea typeface="メイリオ" panose="020B0604030504040204" pitchFamily="50" charset="-128"/>
              </a:rPr>
              <a:t> = 10</a:t>
            </a:r>
          </a:p>
          <a:p>
            <a:pPr algn="ctr">
              <a:lnSpc>
                <a:spcPts val="1100"/>
              </a:lnSpc>
            </a:pPr>
            <a:r>
              <a:rPr lang="en-US" altLang="ja-JP" sz="1200" dirty="0">
                <a:latin typeface="メイリオ" panose="020B0604030504040204" pitchFamily="50" charset="-128"/>
                <a:ea typeface="メイリオ" panose="020B0604030504040204" pitchFamily="50" charset="-128"/>
              </a:rPr>
              <a:t>s = n – </a:t>
            </a:r>
            <a:r>
              <a:rPr lang="en-US" altLang="ja-JP" sz="1200" dirty="0" err="1">
                <a:latin typeface="メイリオ" panose="020B0604030504040204" pitchFamily="50" charset="-128"/>
                <a:ea typeface="メイリオ" panose="020B0604030504040204" pitchFamily="50" charset="-128"/>
              </a:rPr>
              <a:t>i</a:t>
            </a:r>
            <a:endParaRPr lang="en-US" altLang="ja-JP" sz="1200" dirty="0">
              <a:latin typeface="メイリオ" panose="020B0604030504040204" pitchFamily="50" charset="-128"/>
              <a:ea typeface="メイリオ" panose="020B0604030504040204" pitchFamily="50" charset="-128"/>
            </a:endParaRPr>
          </a:p>
          <a:p>
            <a:pPr algn="ctr">
              <a:lnSpc>
                <a:spcPts val="1100"/>
              </a:lnSpc>
            </a:pPr>
            <a:r>
              <a:rPr kumimoji="1" lang="en-US" altLang="ja-JP" sz="1200" dirty="0">
                <a:latin typeface="メイリオ" panose="020B0604030504040204" pitchFamily="50" charset="-128"/>
                <a:ea typeface="メイリオ" panose="020B0604030504040204" pitchFamily="50" charset="-128"/>
              </a:rPr>
              <a:t>r = 0</a:t>
            </a:r>
            <a:endParaRPr kumimoji="1" lang="ja-JP" altLang="en-US" sz="1200"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B9C7707D-6857-58D0-1851-641F347F7EEC}"/>
              </a:ext>
            </a:extLst>
          </p:cNvPr>
          <p:cNvSpPr txBox="1"/>
          <p:nvPr/>
        </p:nvSpPr>
        <p:spPr>
          <a:xfrm>
            <a:off x="1305876" y="8457391"/>
            <a:ext cx="2520169" cy="244298"/>
          </a:xfrm>
          <a:prstGeom prst="rect">
            <a:avLst/>
          </a:prstGeom>
          <a:noFill/>
          <a:ln w="12700">
            <a:solidFill>
              <a:schemeClr val="tx1"/>
            </a:solidFill>
          </a:ln>
        </p:spPr>
        <p:txBody>
          <a:bodyPr wrap="square" rtlCol="0">
            <a:spAutoFit/>
          </a:bodyPr>
          <a:lstStyle/>
          <a:p>
            <a:pPr algn="ctr">
              <a:lnSpc>
                <a:spcPts val="1100"/>
              </a:lnSpc>
            </a:pPr>
            <a:r>
              <a:rPr lang="ja-JP" altLang="en-US" sz="1200" dirty="0">
                <a:latin typeface="メイリオ" panose="020B0604030504040204" pitchFamily="50" charset="-128"/>
                <a:ea typeface="メイリオ" panose="020B0604030504040204" pitchFamily="50" charset="-128"/>
              </a:rPr>
              <a:t>表示する</a:t>
            </a:r>
            <a:r>
              <a:rPr lang="en-US" altLang="ja-JP" sz="1200" dirty="0">
                <a:latin typeface="メイリオ" panose="020B0604030504040204" pitchFamily="50" charset="-128"/>
                <a:ea typeface="メイリオ" panose="020B0604030504040204" pitchFamily="50" charset="-128"/>
              </a:rPr>
              <a:t>(t, s, </a:t>
            </a:r>
            <a:r>
              <a:rPr lang="en-US" altLang="ja-JP" sz="1200" dirty="0" err="1">
                <a:latin typeface="メイリオ" panose="020B0604030504040204" pitchFamily="50" charset="-128"/>
                <a:ea typeface="メイリオ" panose="020B0604030504040204" pitchFamily="50" charset="-128"/>
              </a:rPr>
              <a:t>i</a:t>
            </a:r>
            <a:r>
              <a:rPr lang="en-US" altLang="ja-JP" sz="1200" dirty="0">
                <a:latin typeface="メイリオ" panose="020B0604030504040204" pitchFamily="50" charset="-128"/>
                <a:ea typeface="メイリオ" panose="020B0604030504040204" pitchFamily="50" charset="-128"/>
              </a:rPr>
              <a:t>, r)</a:t>
            </a:r>
            <a:endParaRPr kumimoji="1" lang="ja-JP" altLang="en-US" sz="1200" dirty="0">
              <a:latin typeface="メイリオ" panose="020B0604030504040204" pitchFamily="50" charset="-128"/>
              <a:ea typeface="メイリオ" panose="020B0604030504040204" pitchFamily="50" charset="-128"/>
            </a:endParaRPr>
          </a:p>
        </p:txBody>
      </p:sp>
      <p:grpSp>
        <p:nvGrpSpPr>
          <p:cNvPr id="29" name="グループ化 28">
            <a:extLst>
              <a:ext uri="{FF2B5EF4-FFF2-40B4-BE49-F238E27FC236}">
                <a16:creationId xmlns:a16="http://schemas.microsoft.com/office/drawing/2014/main" id="{C9DC160A-6298-B607-DE0B-57B45C521B0A}"/>
              </a:ext>
            </a:extLst>
          </p:cNvPr>
          <p:cNvGrpSpPr/>
          <p:nvPr/>
        </p:nvGrpSpPr>
        <p:grpSpPr>
          <a:xfrm>
            <a:off x="4323997" y="6700547"/>
            <a:ext cx="587627" cy="575424"/>
            <a:chOff x="1295400" y="3857730"/>
            <a:chExt cx="990600" cy="1019070"/>
          </a:xfrm>
        </p:grpSpPr>
        <p:sp>
          <p:nvSpPr>
            <p:cNvPr id="30" name="メモ 12">
              <a:extLst>
                <a:ext uri="{FF2B5EF4-FFF2-40B4-BE49-F238E27FC236}">
                  <a16:creationId xmlns:a16="http://schemas.microsoft.com/office/drawing/2014/main" id="{0E732B99-5E4C-2529-0F50-3EE76AF4442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テキスト ボックス 30">
              <a:extLst>
                <a:ext uri="{FF2B5EF4-FFF2-40B4-BE49-F238E27FC236}">
                  <a16:creationId xmlns:a16="http://schemas.microsoft.com/office/drawing/2014/main" id="{B85ECEDA-FE43-5444-6F1A-3D42FFBF2C6A}"/>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20</a:t>
            </a:fld>
            <a:endParaRPr kumimoji="1" lang="ja-JP" altLang="en-US"/>
          </a:p>
        </p:txBody>
      </p:sp>
      <p:sp>
        <p:nvSpPr>
          <p:cNvPr id="16" name="テキスト ボックス 15">
            <a:extLst>
              <a:ext uri="{FF2B5EF4-FFF2-40B4-BE49-F238E27FC236}">
                <a16:creationId xmlns:a16="http://schemas.microsoft.com/office/drawing/2014/main" id="{DC6EB932-0CD9-6B58-DD19-FB856D8F8FC5}"/>
              </a:ext>
            </a:extLst>
          </p:cNvPr>
          <p:cNvSpPr txBox="1"/>
          <p:nvPr/>
        </p:nvSpPr>
        <p:spPr>
          <a:xfrm>
            <a:off x="3429000" y="847777"/>
            <a:ext cx="2627146" cy="1708160"/>
          </a:xfrm>
          <a:prstGeom prst="rect">
            <a:avLst/>
          </a:prstGeom>
          <a:noFill/>
          <a:ln>
            <a:noFill/>
          </a:ln>
        </p:spPr>
        <p:txBody>
          <a:bodyPr wrap="square" rtlCol="0">
            <a:spAutoFit/>
          </a:bodyPr>
          <a:lstStyle/>
          <a:p>
            <a:r>
              <a:rPr lang="ja-JP" altLang="en-US" sz="1050" dirty="0"/>
              <a:t>出力例 </a:t>
            </a:r>
            <a:r>
              <a:rPr lang="en-US" altLang="ja-JP" sz="1050" dirty="0"/>
              <a:t>(</a:t>
            </a:r>
            <a:r>
              <a:rPr lang="ja-JP" altLang="en-US" sz="1050" dirty="0"/>
              <a:t>日数</a:t>
            </a:r>
            <a:r>
              <a:rPr lang="en-US" altLang="ja-JP" sz="1050" dirty="0"/>
              <a:t>, </a:t>
            </a:r>
            <a:r>
              <a:rPr lang="ja-JP" altLang="en-US" sz="1050" dirty="0"/>
              <a:t>感染していない人、感染した人、回復した人の順番で出力</a:t>
            </a:r>
            <a:r>
              <a:rPr lang="en-US" altLang="ja-JP" sz="1050" dirty="0"/>
              <a:t>)</a:t>
            </a:r>
            <a:r>
              <a:rPr lang="ja-JP" altLang="en-US" sz="1050" dirty="0"/>
              <a:t>の整数のみ表示</a:t>
            </a:r>
            <a:endParaRPr lang="en-US" altLang="ja-JP" sz="1050" dirty="0"/>
          </a:p>
          <a:p>
            <a:r>
              <a:rPr kumimoji="1" lang="en-US" altLang="ja-JP" sz="1050" dirty="0"/>
              <a:t>1 9999978 16 5</a:t>
            </a:r>
          </a:p>
          <a:p>
            <a:r>
              <a:rPr kumimoji="1" lang="en-US" altLang="ja-JP" sz="1050" dirty="0"/>
              <a:t>2 9999957 28 13</a:t>
            </a:r>
          </a:p>
          <a:p>
            <a:r>
              <a:rPr kumimoji="1" lang="en-US" altLang="ja-JP" sz="1050" dirty="0"/>
              <a:t>3 9999922 49 27</a:t>
            </a:r>
          </a:p>
          <a:p>
            <a:r>
              <a:rPr lang="ja-JP" altLang="en-US" sz="1050" dirty="0"/>
              <a:t>　～</a:t>
            </a:r>
            <a:endParaRPr lang="en-US" altLang="ja-JP" sz="1050" dirty="0"/>
          </a:p>
          <a:p>
            <a:r>
              <a:rPr lang="en-US" altLang="ja-JP" sz="1050" dirty="0"/>
              <a:t>58 852949 0 9147050</a:t>
            </a:r>
          </a:p>
          <a:p>
            <a:r>
              <a:rPr lang="en-US" altLang="ja-JP" sz="1050" dirty="0"/>
              <a:t>59 852949 0 9147050</a:t>
            </a:r>
          </a:p>
          <a:p>
            <a:r>
              <a:rPr lang="en-US" altLang="ja-JP" sz="1050" dirty="0"/>
              <a:t>60 852949 0 9147050</a:t>
            </a:r>
          </a:p>
        </p:txBody>
      </p:sp>
      <mc:AlternateContent xmlns:mc="http://schemas.openxmlformats.org/markup-compatibility/2006" xmlns:a14="http://schemas.microsoft.com/office/drawing/2010/main">
        <mc:Choice Requires="a14">
          <p:sp>
            <p:nvSpPr>
              <p:cNvPr id="48" name="テキスト ボックス 47">
                <a:extLst>
                  <a:ext uri="{FF2B5EF4-FFF2-40B4-BE49-F238E27FC236}">
                    <a16:creationId xmlns:a16="http://schemas.microsoft.com/office/drawing/2014/main" id="{A909B35C-B07C-1F55-6AE3-15502BDDDD3E}"/>
                  </a:ext>
                </a:extLst>
              </p:cNvPr>
              <p:cNvSpPr txBox="1"/>
              <p:nvPr/>
            </p:nvSpPr>
            <p:spPr>
              <a:xfrm>
                <a:off x="1946986" y="2548444"/>
                <a:ext cx="245054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i="1" smtClean="0">
                          <a:latin typeface="Cambria Math" panose="02040503050406030204" pitchFamily="18" charset="0"/>
                        </a:rPr>
                        <m:t>𝑓</m:t>
                      </m:r>
                      <m:d>
                        <m:dPr>
                          <m:ctrlPr>
                            <a:rPr lang="en-US" altLang="ja-JP" i="1">
                              <a:latin typeface="Cambria Math" panose="02040503050406030204" pitchFamily="18" charset="0"/>
                            </a:rPr>
                          </m:ctrlPr>
                        </m:dPr>
                        <m:e>
                          <m:r>
                            <a:rPr lang="en-US" altLang="ja-JP" i="1">
                              <a:latin typeface="Cambria Math" panose="02040503050406030204" pitchFamily="18" charset="0"/>
                            </a:rPr>
                            <m:t>𝑡</m:t>
                          </m:r>
                          <m:r>
                            <a:rPr lang="en-US" altLang="ja-JP" b="0" i="1" smtClean="0">
                              <a:latin typeface="Cambria Math" panose="02040503050406030204" pitchFamily="18" charset="0"/>
                            </a:rPr>
                            <m:t>+1</m:t>
                          </m:r>
                        </m:e>
                      </m:d>
                      <m:r>
                        <a:rPr lang="en-US" altLang="ja-JP" b="0" i="1" smtClean="0">
                          <a:latin typeface="Cambria Math" panose="02040503050406030204" pitchFamily="18" charset="0"/>
                        </a:rPr>
                        <m:t>=</m:t>
                      </m:r>
                      <m:r>
                        <a:rPr lang="en-US" altLang="ja-JP" i="1">
                          <a:latin typeface="Cambria Math" panose="02040503050406030204" pitchFamily="18" charset="0"/>
                        </a:rPr>
                        <m:t>𝑓</m:t>
                      </m:r>
                      <m:d>
                        <m:dPr>
                          <m:ctrlPr>
                            <a:rPr lang="en-US" altLang="ja-JP" i="1">
                              <a:latin typeface="Cambria Math" panose="02040503050406030204" pitchFamily="18" charset="0"/>
                            </a:rPr>
                          </m:ctrlPr>
                        </m:dPr>
                        <m:e>
                          <m:r>
                            <a:rPr lang="en-US" altLang="ja-JP" i="1">
                              <a:latin typeface="Cambria Math" panose="02040503050406030204" pitchFamily="18" charset="0"/>
                            </a:rPr>
                            <m:t>𝑡</m:t>
                          </m:r>
                        </m:e>
                      </m:d>
                      <m:r>
                        <a:rPr kumimoji="1" lang="pt-BR" altLang="ja-JP" i="1" smtClean="0">
                          <a:latin typeface="Cambria Math" panose="02040503050406030204" pitchFamily="18" charset="0"/>
                        </a:rPr>
                        <m:t>+</m:t>
                      </m:r>
                      <m:r>
                        <m:rPr>
                          <m:sty m:val="p"/>
                        </m:rPr>
                        <a:rPr lang="en-US" altLang="ja-JP" i="1">
                          <a:latin typeface="Cambria Math" panose="02040503050406030204" pitchFamily="18" charset="0"/>
                        </a:rPr>
                        <m:t>Δ</m:t>
                      </m:r>
                      <m:r>
                        <a:rPr lang="en-US" altLang="ja-JP" i="1">
                          <a:latin typeface="Cambria Math" panose="02040503050406030204" pitchFamily="18" charset="0"/>
                        </a:rPr>
                        <m:t>𝑓</m:t>
                      </m:r>
                      <m:d>
                        <m:dPr>
                          <m:ctrlPr>
                            <a:rPr lang="en-US" altLang="ja-JP" i="1">
                              <a:latin typeface="Cambria Math" panose="02040503050406030204" pitchFamily="18" charset="0"/>
                            </a:rPr>
                          </m:ctrlPr>
                        </m:dPr>
                        <m:e>
                          <m:r>
                            <a:rPr lang="en-US" altLang="ja-JP" i="1">
                              <a:latin typeface="Cambria Math" panose="02040503050406030204" pitchFamily="18" charset="0"/>
                            </a:rPr>
                            <m:t>𝑡</m:t>
                          </m:r>
                        </m:e>
                      </m:d>
                    </m:oMath>
                  </m:oMathPara>
                </a14:m>
                <a:endParaRPr kumimoji="1" lang="ja-JP" altLang="en-US" dirty="0"/>
              </a:p>
            </p:txBody>
          </p:sp>
        </mc:Choice>
        <mc:Fallback xmlns="">
          <p:sp>
            <p:nvSpPr>
              <p:cNvPr id="48" name="テキスト ボックス 47">
                <a:extLst>
                  <a:ext uri="{FF2B5EF4-FFF2-40B4-BE49-F238E27FC236}">
                    <a16:creationId xmlns:a16="http://schemas.microsoft.com/office/drawing/2014/main" id="{A909B35C-B07C-1F55-6AE3-15502BDDDD3E}"/>
                  </a:ext>
                </a:extLst>
              </p:cNvPr>
              <p:cNvSpPr txBox="1">
                <a:spLocks noRot="1" noChangeAspect="1" noMove="1" noResize="1" noEditPoints="1" noAdjustHandles="1" noChangeArrowheads="1" noChangeShapeType="1" noTextEdit="1"/>
              </p:cNvSpPr>
              <p:nvPr/>
            </p:nvSpPr>
            <p:spPr>
              <a:xfrm>
                <a:off x="1946986" y="2548444"/>
                <a:ext cx="2450543" cy="276999"/>
              </a:xfrm>
              <a:prstGeom prst="rect">
                <a:avLst/>
              </a:prstGeom>
              <a:blipFill>
                <a:blip r:embed="rId2"/>
                <a:stretch>
                  <a:fillRect l="-2736" t="-2222" b="-35556"/>
                </a:stretch>
              </a:blipFill>
            </p:spPr>
            <p:txBody>
              <a:bodyPr/>
              <a:lstStyle/>
              <a:p>
                <a:r>
                  <a:rPr lang="ja-JP" altLang="en-US">
                    <a:noFill/>
                  </a:rPr>
                  <a:t> </a:t>
                </a:r>
              </a:p>
            </p:txBody>
          </p:sp>
        </mc:Fallback>
      </mc:AlternateContent>
      <p:sp>
        <p:nvSpPr>
          <p:cNvPr id="49" name="テキスト ボックス 48">
            <a:extLst>
              <a:ext uri="{FF2B5EF4-FFF2-40B4-BE49-F238E27FC236}">
                <a16:creationId xmlns:a16="http://schemas.microsoft.com/office/drawing/2014/main" id="{4963D56A-BBCF-D21D-091A-17A8B72F9D1B}"/>
              </a:ext>
            </a:extLst>
          </p:cNvPr>
          <p:cNvSpPr txBox="1"/>
          <p:nvPr/>
        </p:nvSpPr>
        <p:spPr>
          <a:xfrm>
            <a:off x="1282380" y="7333446"/>
            <a:ext cx="2491249" cy="381515"/>
          </a:xfrm>
          <a:prstGeom prst="rect">
            <a:avLst/>
          </a:prstGeom>
          <a:noFill/>
          <a:ln w="12700">
            <a:solidFill>
              <a:schemeClr val="tx1"/>
            </a:solidFill>
            <a:prstDash val="dash"/>
          </a:ln>
        </p:spPr>
        <p:txBody>
          <a:bodyPr wrap="square" rtlCol="0">
            <a:spAutoFit/>
          </a:bodyPr>
          <a:lstStyle/>
          <a:p>
            <a:pPr>
              <a:lnSpc>
                <a:spcPts val="1100"/>
              </a:lnSpc>
            </a:pPr>
            <a:r>
              <a:rPr kumimoji="1" lang="ja-JP" altLang="en-US" sz="1100" dirty="0">
                <a:latin typeface="メイリオ" panose="020B0604030504040204" pitchFamily="50" charset="-128"/>
                <a:ea typeface="メイリオ" panose="020B0604030504040204" pitchFamily="50" charset="-128"/>
              </a:rPr>
              <a:t>考え方をもとにして、</a:t>
            </a:r>
            <a:r>
              <a:rPr kumimoji="1" lang="en-US" altLang="ja-JP" sz="1100" dirty="0" err="1">
                <a:latin typeface="メイリオ" panose="020B0604030504040204" pitchFamily="50" charset="-128"/>
                <a:ea typeface="メイリオ" panose="020B0604030504040204" pitchFamily="50" charset="-128"/>
              </a:rPr>
              <a:t>ts</a:t>
            </a:r>
            <a:r>
              <a:rPr kumimoji="1" lang="en-US" altLang="ja-JP" sz="1100" dirty="0">
                <a:latin typeface="メイリオ" panose="020B0604030504040204" pitchFamily="50" charset="-128"/>
                <a:ea typeface="メイリオ" panose="020B0604030504040204" pitchFamily="50" charset="-128"/>
              </a:rPr>
              <a:t>, tr, </a:t>
            </a:r>
            <a:r>
              <a:rPr kumimoji="1" lang="en-US" altLang="ja-JP" sz="1100" dirty="0" err="1">
                <a:latin typeface="メイリオ" panose="020B0604030504040204" pitchFamily="50" charset="-128"/>
                <a:ea typeface="メイリオ" panose="020B0604030504040204" pitchFamily="50" charset="-128"/>
              </a:rPr>
              <a:t>ti</a:t>
            </a:r>
            <a:r>
              <a:rPr kumimoji="1" lang="ja-JP" altLang="en-US" sz="1100" dirty="0">
                <a:latin typeface="メイリオ" panose="020B0604030504040204" pitchFamily="50" charset="-128"/>
                <a:ea typeface="メイリオ" panose="020B0604030504040204" pitchFamily="50" charset="-128"/>
              </a:rPr>
              <a:t>を計算する処理を考えてください。</a:t>
            </a:r>
          </a:p>
        </p:txBody>
      </p:sp>
      <p:sp>
        <p:nvSpPr>
          <p:cNvPr id="50" name="テキスト ボックス 49">
            <a:extLst>
              <a:ext uri="{FF2B5EF4-FFF2-40B4-BE49-F238E27FC236}">
                <a16:creationId xmlns:a16="http://schemas.microsoft.com/office/drawing/2014/main" id="{01280499-0D78-D60D-DE76-95DE412E590A}"/>
              </a:ext>
            </a:extLst>
          </p:cNvPr>
          <p:cNvSpPr txBox="1"/>
          <p:nvPr/>
        </p:nvSpPr>
        <p:spPr>
          <a:xfrm>
            <a:off x="1282379" y="7819547"/>
            <a:ext cx="2491249" cy="522579"/>
          </a:xfrm>
          <a:prstGeom prst="rect">
            <a:avLst/>
          </a:prstGeom>
          <a:noFill/>
          <a:ln w="12700">
            <a:solidFill>
              <a:schemeClr val="tx1"/>
            </a:solidFill>
            <a:prstDash val="dash"/>
          </a:ln>
        </p:spPr>
        <p:txBody>
          <a:bodyPr wrap="square" rtlCol="0">
            <a:spAutoFit/>
          </a:bodyPr>
          <a:lstStyle/>
          <a:p>
            <a:pPr>
              <a:lnSpc>
                <a:spcPts val="1100"/>
              </a:lnSpc>
            </a:pPr>
            <a:r>
              <a:rPr kumimoji="1" lang="ja-JP" altLang="en-US" sz="1100" dirty="0">
                <a:latin typeface="メイリオ" panose="020B0604030504040204" pitchFamily="50" charset="-128"/>
                <a:ea typeface="メイリオ" panose="020B0604030504040204" pitchFamily="50" charset="-128"/>
              </a:rPr>
              <a:t>考え方をもとにして、</a:t>
            </a:r>
            <a:r>
              <a:rPr kumimoji="1" lang="en-US" altLang="ja-JP" sz="1100" dirty="0" err="1">
                <a:latin typeface="メイリオ" panose="020B0604030504040204" pitchFamily="50" charset="-128"/>
                <a:ea typeface="メイリオ" panose="020B0604030504040204" pitchFamily="50" charset="-128"/>
              </a:rPr>
              <a:t>ts</a:t>
            </a:r>
            <a:r>
              <a:rPr kumimoji="1" lang="en-US" altLang="ja-JP" sz="1100" dirty="0">
                <a:latin typeface="メイリオ" panose="020B0604030504040204" pitchFamily="50" charset="-128"/>
                <a:ea typeface="メイリオ" panose="020B0604030504040204" pitchFamily="50" charset="-128"/>
              </a:rPr>
              <a:t>, tr, </a:t>
            </a:r>
            <a:r>
              <a:rPr kumimoji="1" lang="en-US" altLang="ja-JP" sz="1100" dirty="0" err="1">
                <a:latin typeface="メイリオ" panose="020B0604030504040204" pitchFamily="50" charset="-128"/>
                <a:ea typeface="メイリオ" panose="020B0604030504040204" pitchFamily="50" charset="-128"/>
              </a:rPr>
              <a:t>ti</a:t>
            </a:r>
            <a:r>
              <a:rPr kumimoji="1" lang="ja-JP" altLang="en-US" sz="1100" dirty="0">
                <a:latin typeface="メイリオ" panose="020B0604030504040204" pitchFamily="50" charset="-128"/>
                <a:ea typeface="メイリオ" panose="020B0604030504040204" pitchFamily="50" charset="-128"/>
              </a:rPr>
              <a:t>を使って</a:t>
            </a:r>
            <a:r>
              <a:rPr kumimoji="1" lang="en-US" altLang="ja-JP" sz="1100" dirty="0">
                <a:latin typeface="メイリオ" panose="020B0604030504040204" pitchFamily="50" charset="-128"/>
                <a:ea typeface="メイリオ" panose="020B0604030504040204" pitchFamily="50" charset="-128"/>
              </a:rPr>
              <a:t>s, </a:t>
            </a:r>
            <a:r>
              <a:rPr kumimoji="1" lang="en-US" altLang="ja-JP" sz="1100" dirty="0" err="1">
                <a:latin typeface="メイリオ" panose="020B0604030504040204" pitchFamily="50" charset="-128"/>
                <a:ea typeface="メイリオ" panose="020B0604030504040204" pitchFamily="50" charset="-128"/>
              </a:rPr>
              <a:t>i</a:t>
            </a:r>
            <a:r>
              <a:rPr kumimoji="1" lang="en-US" altLang="ja-JP" sz="1100" dirty="0">
                <a:latin typeface="メイリオ" panose="020B0604030504040204" pitchFamily="50" charset="-128"/>
                <a:ea typeface="メイリオ" panose="020B0604030504040204" pitchFamily="50" charset="-128"/>
              </a:rPr>
              <a:t>, r</a:t>
            </a:r>
            <a:r>
              <a:rPr kumimoji="1" lang="ja-JP" altLang="en-US" sz="1100" dirty="0">
                <a:latin typeface="メイリオ" panose="020B0604030504040204" pitchFamily="50" charset="-128"/>
                <a:ea typeface="メイリオ" panose="020B0604030504040204" pitchFamily="50" charset="-128"/>
              </a:rPr>
              <a:t>の内容を変更する処理を考えてください。</a:t>
            </a:r>
          </a:p>
        </p:txBody>
      </p:sp>
      <p:sp>
        <p:nvSpPr>
          <p:cNvPr id="51" name="テキスト ボックス 50">
            <a:extLst>
              <a:ext uri="{FF2B5EF4-FFF2-40B4-BE49-F238E27FC236}">
                <a16:creationId xmlns:a16="http://schemas.microsoft.com/office/drawing/2014/main" id="{73F4E78B-9E64-6389-BC01-329BC839D473}"/>
              </a:ext>
            </a:extLst>
          </p:cNvPr>
          <p:cNvSpPr txBox="1"/>
          <p:nvPr/>
        </p:nvSpPr>
        <p:spPr>
          <a:xfrm>
            <a:off x="4061000" y="8202496"/>
            <a:ext cx="1844879" cy="808555"/>
          </a:xfrm>
          <a:prstGeom prst="rect">
            <a:avLst/>
          </a:prstGeom>
          <a:noFill/>
          <a:ln w="12700">
            <a:noFill/>
          </a:ln>
        </p:spPr>
        <p:txBody>
          <a:bodyPr wrap="square" rtlCol="0">
            <a:spAutoFit/>
          </a:bodyPr>
          <a:lstStyle/>
          <a:p>
            <a:pPr>
              <a:lnSpc>
                <a:spcPts val="1100"/>
              </a:lnSpc>
            </a:pPr>
            <a:r>
              <a:rPr lang="en-US" altLang="ja-JP" sz="1200" dirty="0">
                <a:latin typeface="メイリオ" panose="020B0604030504040204" pitchFamily="50" charset="-128"/>
                <a:ea typeface="メイリオ" panose="020B0604030504040204" pitchFamily="50" charset="-128"/>
              </a:rPr>
              <a:t>s, </a:t>
            </a:r>
            <a:r>
              <a:rPr lang="en-US" altLang="ja-JP" sz="1200" dirty="0" err="1">
                <a:latin typeface="メイリオ" panose="020B0604030504040204" pitchFamily="50" charset="-128"/>
                <a:ea typeface="メイリオ" panose="020B0604030504040204" pitchFamily="50" charset="-128"/>
              </a:rPr>
              <a:t>i</a:t>
            </a:r>
            <a:r>
              <a:rPr lang="en-US" altLang="ja-JP" sz="1200" dirty="0">
                <a:latin typeface="メイリオ" panose="020B0604030504040204" pitchFamily="50" charset="-128"/>
                <a:ea typeface="メイリオ" panose="020B0604030504040204" pitchFamily="50" charset="-128"/>
              </a:rPr>
              <a:t>, r</a:t>
            </a:r>
            <a:r>
              <a:rPr lang="ja-JP" altLang="en-US" sz="1200" dirty="0">
                <a:latin typeface="メイリオ" panose="020B0604030504040204" pitchFamily="50" charset="-128"/>
                <a:ea typeface="メイリオ" panose="020B0604030504040204" pitchFamily="50" charset="-128"/>
              </a:rPr>
              <a:t>は小数を含む数値になるため、</a:t>
            </a:r>
          </a:p>
          <a:p>
            <a:pPr>
              <a:lnSpc>
                <a:spcPts val="1100"/>
              </a:lnSpc>
            </a:pPr>
            <a:r>
              <a:rPr kumimoji="1" lang="en-US" altLang="ja-JP" sz="1200" dirty="0">
                <a:latin typeface="メイリオ" panose="020B0604030504040204" pitchFamily="50" charset="-128"/>
                <a:ea typeface="メイリオ" panose="020B0604030504040204" pitchFamily="50" charset="-128"/>
              </a:rPr>
              <a:t>int(s)</a:t>
            </a:r>
          </a:p>
          <a:p>
            <a:pPr>
              <a:lnSpc>
                <a:spcPts val="1100"/>
              </a:lnSpc>
            </a:pPr>
            <a:r>
              <a:rPr lang="ja-JP" altLang="en-US" sz="1200" dirty="0">
                <a:latin typeface="メイリオ" panose="020B0604030504040204" pitchFamily="50" charset="-128"/>
                <a:ea typeface="メイリオ" panose="020B0604030504040204" pitchFamily="50" charset="-128"/>
              </a:rPr>
              <a:t>として、整数部のみ表示している。</a:t>
            </a:r>
            <a:endParaRPr kumimoji="1" lang="ja-JP" altLang="en-US" sz="1200" dirty="0">
              <a:latin typeface="メイリオ" panose="020B0604030504040204" pitchFamily="50" charset="-128"/>
              <a:ea typeface="メイリオ" panose="020B0604030504040204" pitchFamily="50" charset="-128"/>
            </a:endParaRPr>
          </a:p>
        </p:txBody>
      </p:sp>
      <p:pic>
        <p:nvPicPr>
          <p:cNvPr id="2" name="Picture 2" descr="by-nc-sa">
            <a:extLst>
              <a:ext uri="{FF2B5EF4-FFF2-40B4-BE49-F238E27FC236}">
                <a16:creationId xmlns:a16="http://schemas.microsoft.com/office/drawing/2014/main" id="{1C8D4BD1-0B7C-3727-6511-80F681D6FC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7820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301751" cy="307777"/>
          </a:xfrm>
          <a:prstGeom prst="rect">
            <a:avLst/>
          </a:prstGeom>
          <a:noFill/>
        </p:spPr>
        <p:txBody>
          <a:bodyPr wrap="square" rtlCol="0">
            <a:spAutoFit/>
          </a:bodyPr>
          <a:lstStyle/>
          <a:p>
            <a:r>
              <a:rPr kumimoji="1" lang="ja-JP" altLang="en-US" sz="1400" dirty="0"/>
              <a:t>ファーストフードの待ち時間</a:t>
            </a:r>
            <a:r>
              <a:rPr lang="en-US" altLang="ja-JP" sz="1400" dirty="0"/>
              <a:t>(</a:t>
            </a:r>
            <a:r>
              <a:rPr lang="ja-JP" altLang="en-US" sz="1400" dirty="0"/>
              <a:t>待ち行列</a:t>
            </a:r>
            <a:r>
              <a:rPr lang="en-US" altLang="ja-JP" sz="1400" dirty="0"/>
              <a:t>)</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699" y="845044"/>
            <a:ext cx="3350707" cy="2039020"/>
          </a:xfrm>
          <a:prstGeom prst="rect">
            <a:avLst/>
          </a:prstGeom>
          <a:noFill/>
          <a:ln>
            <a:noFill/>
          </a:ln>
        </p:spPr>
        <p:txBody>
          <a:bodyPr wrap="square" rtlCol="0">
            <a:spAutoFit/>
          </a:bodyPr>
          <a:lstStyle/>
          <a:p>
            <a:r>
              <a:rPr kumimoji="1" lang="ja-JP" altLang="en-US" sz="1100" dirty="0"/>
              <a:t>　</a:t>
            </a:r>
            <a:r>
              <a:rPr lang="ja-JP" altLang="en-US" sz="1050" b="1" dirty="0"/>
              <a:t>ファーストフードの窓口で、窓口でオーダーしてから品物が出来上がるまでの時間</a:t>
            </a:r>
            <a:r>
              <a:rPr lang="en-US" altLang="ja-JP" sz="1050" b="1" dirty="0"/>
              <a:t>(</a:t>
            </a:r>
            <a:r>
              <a:rPr lang="ja-JP" altLang="en-US" sz="1050" b="1" dirty="0"/>
              <a:t>待ち時間</a:t>
            </a:r>
            <a:r>
              <a:rPr lang="en-US" altLang="ja-JP" sz="1050" b="1" dirty="0"/>
              <a:t>)</a:t>
            </a:r>
            <a:r>
              <a:rPr lang="ja-JP" altLang="en-US" sz="1050" b="1" dirty="0"/>
              <a:t>をシミュレートするプログラムを作成する。条件としては、オーダーしてから、品物が出来上がるまでは、</a:t>
            </a:r>
            <a:r>
              <a:rPr lang="en-US" altLang="ja-JP" sz="1050" b="1" dirty="0"/>
              <a:t>4</a:t>
            </a:r>
            <a:r>
              <a:rPr lang="ja-JP" altLang="en-US" sz="1050" b="1" dirty="0"/>
              <a:t>分間調理にかかり、調理の間は次のオーダーをうけることが出来ない。そして客は</a:t>
            </a:r>
            <a:r>
              <a:rPr lang="en-US" altLang="ja-JP" sz="1050" b="1" dirty="0"/>
              <a:t>1</a:t>
            </a:r>
            <a:r>
              <a:rPr lang="ja-JP" altLang="en-US" sz="1050" b="1" dirty="0"/>
              <a:t>～</a:t>
            </a:r>
            <a:r>
              <a:rPr lang="en-US" altLang="ja-JP" sz="1050" b="1" dirty="0"/>
              <a:t>10</a:t>
            </a:r>
            <a:r>
              <a:rPr lang="ja-JP" altLang="en-US" sz="1050" b="1" dirty="0"/>
              <a:t>分間隔なランダムな時間に来店することで、</a:t>
            </a:r>
            <a:r>
              <a:rPr lang="en-US" altLang="ja-JP" sz="1050" b="1" dirty="0"/>
              <a:t>100</a:t>
            </a:r>
            <a:r>
              <a:rPr lang="ja-JP" altLang="en-US" sz="1050" b="1" dirty="0"/>
              <a:t>人の客が来店した時の平均待ち時間をシミュレートする。</a:t>
            </a:r>
            <a:r>
              <a:rPr lang="ja-JP" altLang="en-US" sz="1050" dirty="0"/>
              <a:t>なお、出力は下記のように客の番号、来店時刻</a:t>
            </a:r>
            <a:r>
              <a:rPr lang="en-US" altLang="ja-JP" sz="1050" dirty="0"/>
              <a:t>(</a:t>
            </a:r>
            <a:r>
              <a:rPr lang="ja-JP" altLang="en-US" sz="1050" dirty="0"/>
              <a:t>分</a:t>
            </a:r>
            <a:r>
              <a:rPr lang="en-US" altLang="ja-JP" sz="1050" dirty="0"/>
              <a:t>), </a:t>
            </a:r>
            <a:r>
              <a:rPr lang="ja-JP" altLang="en-US" sz="1050" dirty="0"/>
              <a:t>オーダー開始時刻</a:t>
            </a:r>
            <a:r>
              <a:rPr lang="en-US" altLang="ja-JP" sz="1050" dirty="0"/>
              <a:t>(</a:t>
            </a:r>
            <a:r>
              <a:rPr lang="ja-JP" altLang="en-US" sz="1050" dirty="0"/>
              <a:t>分</a:t>
            </a:r>
            <a:r>
              <a:rPr lang="en-US" altLang="ja-JP" sz="1050" dirty="0"/>
              <a:t>)</a:t>
            </a:r>
            <a:r>
              <a:rPr lang="ja-JP" altLang="en-US" sz="1050" dirty="0"/>
              <a:t>、出来上がり時刻</a:t>
            </a:r>
            <a:r>
              <a:rPr lang="en-US" altLang="ja-JP" sz="1050" dirty="0"/>
              <a:t>(</a:t>
            </a:r>
            <a:r>
              <a:rPr lang="ja-JP" altLang="en-US" sz="1050" dirty="0"/>
              <a:t>分</a:t>
            </a:r>
            <a:r>
              <a:rPr lang="en-US" altLang="ja-JP" sz="1050" dirty="0"/>
              <a:t>)</a:t>
            </a:r>
            <a:r>
              <a:rPr lang="ja-JP" altLang="en-US" sz="1050" dirty="0"/>
              <a:t>、待ち時間</a:t>
            </a:r>
            <a:r>
              <a:rPr lang="en-US" altLang="ja-JP" sz="1050" dirty="0"/>
              <a:t>(</a:t>
            </a:r>
            <a:r>
              <a:rPr lang="ja-JP" altLang="en-US" sz="1050" dirty="0"/>
              <a:t>分</a:t>
            </a:r>
            <a:r>
              <a:rPr lang="en-US" altLang="ja-JP" sz="1050" dirty="0"/>
              <a:t>)(</a:t>
            </a:r>
            <a:r>
              <a:rPr lang="ja-JP" altLang="en-US" sz="1050" dirty="0"/>
              <a:t>時刻は開始からの経過時間を分で表す</a:t>
            </a:r>
            <a:r>
              <a:rPr lang="en-US" altLang="ja-JP" sz="1050" dirty="0"/>
              <a:t>)</a:t>
            </a:r>
            <a:r>
              <a:rPr lang="ja-JP" altLang="en-US" sz="1050" dirty="0"/>
              <a:t>を表示して、最後に平均待ち時間を表示する。</a:t>
            </a:r>
            <a:endParaRPr kumimoji="1" lang="ja-JP" altLang="en-US" sz="1050" b="1"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696766" y="2891969"/>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696766" y="3190612"/>
            <a:ext cx="5365502" cy="2462213"/>
          </a:xfrm>
          <a:prstGeom prst="rect">
            <a:avLst/>
          </a:prstGeom>
          <a:noFill/>
          <a:ln>
            <a:noFill/>
          </a:ln>
        </p:spPr>
        <p:txBody>
          <a:bodyPr wrap="square" rtlCol="0">
            <a:spAutoFit/>
          </a:bodyPr>
          <a:lstStyle/>
          <a:p>
            <a:r>
              <a:rPr lang="ja-JP" altLang="en-US" sz="1100" dirty="0"/>
              <a:t>①</a:t>
            </a:r>
            <a:r>
              <a:rPr kumimoji="1" lang="ja-JP" altLang="en-US" sz="1100" dirty="0"/>
              <a:t>来店時刻については、初めの客が、</a:t>
            </a:r>
            <a:r>
              <a:rPr kumimoji="1" lang="en-US" altLang="ja-JP" sz="1100" dirty="0"/>
              <a:t>1</a:t>
            </a:r>
            <a:r>
              <a:rPr kumimoji="1" lang="ja-JP" altLang="en-US" sz="1100" dirty="0"/>
              <a:t>～</a:t>
            </a:r>
            <a:r>
              <a:rPr kumimoji="1" lang="en-US" altLang="ja-JP" sz="1100" dirty="0"/>
              <a:t>10</a:t>
            </a:r>
            <a:r>
              <a:rPr kumimoji="1" lang="ja-JP" altLang="en-US" sz="1100" dirty="0"/>
              <a:t>分のランダムな時にきて、次の客はそれから、さらに</a:t>
            </a:r>
            <a:r>
              <a:rPr kumimoji="1" lang="en-US" altLang="ja-JP" sz="1100" dirty="0"/>
              <a:t>1</a:t>
            </a:r>
            <a:r>
              <a:rPr kumimoji="1" lang="ja-JP" altLang="en-US" sz="1100" dirty="0"/>
              <a:t>～</a:t>
            </a:r>
            <a:r>
              <a:rPr kumimoji="1" lang="en-US" altLang="ja-JP" sz="1100" dirty="0"/>
              <a:t>10</a:t>
            </a:r>
            <a:r>
              <a:rPr kumimoji="1" lang="ja-JP" altLang="en-US" sz="1100" dirty="0"/>
              <a:t>分のランダムな時にくることが繰り返される。</a:t>
            </a:r>
            <a:r>
              <a:rPr lang="ja-JP" altLang="en-US" sz="1100" dirty="0"/>
              <a:t>各客の来店時刻について</a:t>
            </a:r>
            <a:r>
              <a:rPr lang="en-US" altLang="ja-JP" sz="1100" dirty="0" err="1"/>
              <a:t>a_time</a:t>
            </a:r>
            <a:r>
              <a:rPr lang="ja-JP" altLang="en-US" sz="1100" dirty="0"/>
              <a:t>とすると、ある客の来店時刻が</a:t>
            </a:r>
            <a:r>
              <a:rPr lang="en-US" altLang="ja-JP" sz="1100" dirty="0" err="1"/>
              <a:t>a_time</a:t>
            </a:r>
            <a:r>
              <a:rPr lang="ja-JP" altLang="en-US" sz="1100" dirty="0"/>
              <a:t>とすると、次の客の来店時刻は、次のようにプログラミングできる。</a:t>
            </a:r>
          </a:p>
          <a:p>
            <a:r>
              <a:rPr kumimoji="1" lang="ja-JP" altLang="en-US" sz="1100" dirty="0"/>
              <a:t>　　　　　</a:t>
            </a:r>
            <a:r>
              <a:rPr kumimoji="1" lang="en-US" altLang="ja-JP" sz="1100" dirty="0" err="1"/>
              <a:t>a_time</a:t>
            </a:r>
            <a:r>
              <a:rPr kumimoji="1" lang="en-US" altLang="ja-JP" sz="1100" dirty="0"/>
              <a:t> = </a:t>
            </a:r>
            <a:r>
              <a:rPr kumimoji="1" lang="en-US" altLang="ja-JP" sz="1100" dirty="0" err="1"/>
              <a:t>atime</a:t>
            </a:r>
            <a:r>
              <a:rPr kumimoji="1" lang="en-US" altLang="ja-JP" sz="1100" dirty="0"/>
              <a:t> + </a:t>
            </a:r>
            <a:r>
              <a:rPr kumimoji="1" lang="en-US" altLang="ja-JP" sz="1100" dirty="0" err="1"/>
              <a:t>random.randint</a:t>
            </a:r>
            <a:r>
              <a:rPr kumimoji="1" lang="en-US" altLang="ja-JP" sz="1100" dirty="0"/>
              <a:t>(1, 10)</a:t>
            </a:r>
            <a:endParaRPr kumimoji="1" lang="ja-JP" altLang="en-US" sz="1100" dirty="0"/>
          </a:p>
          <a:p>
            <a:r>
              <a:rPr lang="ja-JP" altLang="en-US" sz="1100" dirty="0"/>
              <a:t>②オーダーと出来上がりの時刻に関しては、もし、前の客の出来上がり時刻が</a:t>
            </a:r>
            <a:r>
              <a:rPr lang="en-US" altLang="ja-JP" sz="1100" dirty="0" err="1"/>
              <a:t>e_time</a:t>
            </a:r>
            <a:r>
              <a:rPr lang="ja-JP" altLang="en-US" sz="1100" dirty="0"/>
              <a:t>とすると。</a:t>
            </a:r>
          </a:p>
          <a:p>
            <a:r>
              <a:rPr kumimoji="1" lang="ja-JP" altLang="en-US" sz="1100" dirty="0"/>
              <a:t>　</a:t>
            </a:r>
            <a:r>
              <a:rPr kumimoji="1" lang="en-US" altLang="ja-JP" sz="1100" dirty="0" err="1"/>
              <a:t>e_time</a:t>
            </a:r>
            <a:r>
              <a:rPr kumimoji="1" lang="en-US" altLang="ja-JP" sz="1100" dirty="0"/>
              <a:t> &lt; </a:t>
            </a:r>
            <a:r>
              <a:rPr kumimoji="1" lang="en-US" altLang="ja-JP" sz="1100" dirty="0" err="1"/>
              <a:t>a_time</a:t>
            </a:r>
            <a:r>
              <a:rPr kumimoji="1" lang="ja-JP" altLang="en-US" sz="1100" dirty="0"/>
              <a:t>の場合、すぐにオーダーできて、オーダー開始時刻を</a:t>
            </a:r>
            <a:r>
              <a:rPr kumimoji="1" lang="en-US" altLang="ja-JP" sz="1100" dirty="0" err="1"/>
              <a:t>o_time</a:t>
            </a:r>
            <a:r>
              <a:rPr kumimoji="1" lang="ja-JP" altLang="en-US" sz="1100" dirty="0"/>
              <a:t>とすると、</a:t>
            </a:r>
            <a:r>
              <a:rPr kumimoji="1" lang="en-US" altLang="ja-JP" sz="1100" dirty="0" err="1"/>
              <a:t>o_time</a:t>
            </a:r>
            <a:r>
              <a:rPr kumimoji="1" lang="en-US" altLang="ja-JP" sz="1100" dirty="0"/>
              <a:t> = </a:t>
            </a:r>
            <a:r>
              <a:rPr kumimoji="1" lang="en-US" altLang="ja-JP" sz="1100" dirty="0" err="1"/>
              <a:t>a_time</a:t>
            </a:r>
            <a:r>
              <a:rPr lang="ja-JP" altLang="en-US" sz="1100" dirty="0"/>
              <a:t>となる。そうでなければ、前の客の出来上がり後にオーだできるので、</a:t>
            </a:r>
            <a:r>
              <a:rPr lang="en-US" altLang="ja-JP" sz="1100" dirty="0" err="1"/>
              <a:t>o_time</a:t>
            </a:r>
            <a:r>
              <a:rPr lang="en-US" altLang="ja-JP" sz="1100" dirty="0"/>
              <a:t> = </a:t>
            </a:r>
            <a:r>
              <a:rPr lang="en-US" altLang="ja-JP" sz="1100" dirty="0" err="1"/>
              <a:t>e_time</a:t>
            </a:r>
            <a:r>
              <a:rPr lang="ja-JP" altLang="en-US" sz="1100" dirty="0"/>
              <a:t>になる。</a:t>
            </a:r>
          </a:p>
          <a:p>
            <a:r>
              <a:rPr lang="ja-JP" altLang="en-US" sz="1100" dirty="0"/>
              <a:t>③</a:t>
            </a:r>
            <a:r>
              <a:rPr kumimoji="1" lang="ja-JP" altLang="en-US" sz="1100" dirty="0"/>
              <a:t>各客の出来上がり時間は </a:t>
            </a:r>
            <a:r>
              <a:rPr kumimoji="1" lang="en-US" altLang="ja-JP" sz="1100" dirty="0" err="1"/>
              <a:t>o_time</a:t>
            </a:r>
            <a:r>
              <a:rPr kumimoji="1" lang="en-US" altLang="ja-JP" sz="1100" dirty="0"/>
              <a:t> + 4</a:t>
            </a:r>
            <a:r>
              <a:rPr kumimoji="1" lang="ja-JP" altLang="en-US" sz="1100" dirty="0"/>
              <a:t>となり、次の客から見ると、この値が②で使用する</a:t>
            </a:r>
            <a:r>
              <a:rPr kumimoji="1" lang="en-US" altLang="ja-JP" sz="1100" dirty="0" err="1"/>
              <a:t>e_time</a:t>
            </a:r>
            <a:r>
              <a:rPr kumimoji="1" lang="ja-JP" altLang="en-US" sz="1100" dirty="0"/>
              <a:t>になる。</a:t>
            </a:r>
            <a:r>
              <a:rPr lang="ja-JP" altLang="en-US" sz="1100" dirty="0"/>
              <a:t>各客の待ち時間は </a:t>
            </a:r>
            <a:r>
              <a:rPr lang="en-US" altLang="ja-JP" sz="1100" dirty="0" err="1"/>
              <a:t>e_time</a:t>
            </a:r>
            <a:r>
              <a:rPr lang="en-US" altLang="ja-JP" sz="1100" dirty="0"/>
              <a:t> – </a:t>
            </a:r>
            <a:r>
              <a:rPr lang="en-US" altLang="ja-JP" sz="1100" dirty="0" err="1"/>
              <a:t>a_time</a:t>
            </a:r>
            <a:r>
              <a:rPr lang="ja-JP" altLang="en-US" sz="1100" dirty="0"/>
              <a:t>となり、この待ち時間の合計</a:t>
            </a:r>
            <a:r>
              <a:rPr lang="en-US" altLang="ja-JP" sz="1100" dirty="0"/>
              <a:t>(</a:t>
            </a:r>
            <a:r>
              <a:rPr lang="en-US" altLang="ja-JP" sz="1100" dirty="0" err="1"/>
              <a:t>w_sum</a:t>
            </a:r>
            <a:r>
              <a:rPr lang="en-US" altLang="ja-JP" sz="1100" dirty="0"/>
              <a:t>)</a:t>
            </a:r>
            <a:r>
              <a:rPr lang="ja-JP" altLang="en-US" sz="1100" dirty="0"/>
              <a:t>を計算する。</a:t>
            </a:r>
          </a:p>
          <a:p>
            <a:r>
              <a:rPr lang="ja-JP" altLang="en-US" sz="1100" dirty="0"/>
              <a:t>④最後に、合計</a:t>
            </a:r>
            <a:r>
              <a:rPr lang="en-US" altLang="ja-JP" sz="1100" dirty="0"/>
              <a:t>(</a:t>
            </a:r>
            <a:r>
              <a:rPr lang="en-US" altLang="ja-JP" sz="1100" dirty="0" err="1"/>
              <a:t>w_sum</a:t>
            </a:r>
            <a:r>
              <a:rPr lang="en-US" altLang="ja-JP" sz="1100" dirty="0"/>
              <a:t>)</a:t>
            </a:r>
            <a:r>
              <a:rPr lang="ja-JP" altLang="en-US" sz="1100" dirty="0"/>
              <a:t>を</a:t>
            </a:r>
            <a:r>
              <a:rPr lang="en-US" altLang="ja-JP" sz="1100" dirty="0"/>
              <a:t>100</a:t>
            </a:r>
            <a:r>
              <a:rPr lang="ja-JP" altLang="en-US" sz="1100" dirty="0"/>
              <a:t>で割ったものが平気待ち時間になる。</a:t>
            </a:r>
            <a:endParaRPr kumimoji="1" lang="ja-JP" altLang="en-US" sz="1100" dirty="0"/>
          </a:p>
        </p:txBody>
      </p:sp>
      <p:sp>
        <p:nvSpPr>
          <p:cNvPr id="11" name="テキスト ボックス 10">
            <a:extLst>
              <a:ext uri="{FF2B5EF4-FFF2-40B4-BE49-F238E27FC236}">
                <a16:creationId xmlns:a16="http://schemas.microsoft.com/office/drawing/2014/main" id="{7F4ED9D4-29C4-EC53-0E19-841F0B79313A}"/>
              </a:ext>
            </a:extLst>
          </p:cNvPr>
          <p:cNvSpPr txBox="1"/>
          <p:nvPr/>
        </p:nvSpPr>
        <p:spPr>
          <a:xfrm>
            <a:off x="740023" y="5671940"/>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grpSp>
        <p:nvGrpSpPr>
          <p:cNvPr id="12" name="グループ化 11">
            <a:extLst>
              <a:ext uri="{FF2B5EF4-FFF2-40B4-BE49-F238E27FC236}">
                <a16:creationId xmlns:a16="http://schemas.microsoft.com/office/drawing/2014/main" id="{0D7EE53F-F30B-FCF6-7E70-B62011F625BF}"/>
              </a:ext>
            </a:extLst>
          </p:cNvPr>
          <p:cNvGrpSpPr/>
          <p:nvPr/>
        </p:nvGrpSpPr>
        <p:grpSpPr>
          <a:xfrm>
            <a:off x="886137" y="6814068"/>
            <a:ext cx="2973206" cy="2261234"/>
            <a:chOff x="2784365" y="1677618"/>
            <a:chExt cx="2973206" cy="2261234"/>
          </a:xfrm>
        </p:grpSpPr>
        <p:sp>
          <p:nvSpPr>
            <p:cNvPr id="13" name="テキスト ボックス 12">
              <a:extLst>
                <a:ext uri="{FF2B5EF4-FFF2-40B4-BE49-F238E27FC236}">
                  <a16:creationId xmlns:a16="http://schemas.microsoft.com/office/drawing/2014/main" id="{8E105EF2-35CE-C0E8-3D4D-B7CE285136E9}"/>
                </a:ext>
              </a:extLst>
            </p:cNvPr>
            <p:cNvSpPr txBox="1"/>
            <p:nvPr/>
          </p:nvSpPr>
          <p:spPr>
            <a:xfrm>
              <a:off x="2784365" y="1677618"/>
              <a:ext cx="2583673" cy="1985159"/>
            </a:xfrm>
            <a:prstGeom prst="rect">
              <a:avLst/>
            </a:prstGeom>
            <a:noFill/>
            <a:ln w="12700">
              <a:solidFill>
                <a:schemeClr val="tx1"/>
              </a:solidFill>
            </a:ln>
          </p:spPr>
          <p:txBody>
            <a:bodyPr wrap="square" rtlCol="0">
              <a:spAutoFit/>
            </a:bodyPr>
            <a:lstStyle/>
            <a:p>
              <a:r>
                <a:rPr lang="en-US" altLang="ja-JP" sz="1100" dirty="0">
                  <a:latin typeface="メイリオ" panose="020B0604030504040204" pitchFamily="50" charset="-128"/>
                  <a:ea typeface="メイリオ" panose="020B0604030504040204" pitchFamily="50" charset="-128"/>
                </a:rPr>
                <a:t>i = [0,2,…,99]</a:t>
              </a:r>
              <a:r>
                <a:rPr lang="ja-JP" altLang="en-US" sz="1100" dirty="0">
                  <a:latin typeface="メイリオ" panose="020B0604030504040204" pitchFamily="50" charset="-128"/>
                  <a:ea typeface="メイリオ" panose="020B0604030504040204" pitchFamily="50" charset="-128"/>
                </a:rPr>
                <a:t>繰り返す</a:t>
              </a:r>
              <a:br>
                <a:rPr lang="ja-JP" altLang="en-US" sz="1400" dirty="0">
                  <a:latin typeface="メイリオ" panose="020B0604030504040204" pitchFamily="50" charset="-128"/>
                  <a:ea typeface="メイリオ" panose="020B0604030504040204" pitchFamily="50" charset="-128"/>
                </a:rPr>
              </a:br>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B3947EDF-3E3F-C2F3-668B-96E9C2F54C30}"/>
                </a:ext>
              </a:extLst>
            </p:cNvPr>
            <p:cNvSpPr txBox="1"/>
            <p:nvPr/>
          </p:nvSpPr>
          <p:spPr>
            <a:xfrm>
              <a:off x="3025084" y="1959329"/>
              <a:ext cx="2359004" cy="1384995"/>
            </a:xfrm>
            <a:prstGeom prst="rect">
              <a:avLst/>
            </a:prstGeom>
            <a:solidFill>
              <a:schemeClr val="bg1"/>
            </a:solidFill>
            <a:ln w="12700">
              <a:solidFill>
                <a:schemeClr val="tx1"/>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49326370-BB81-0D8F-C23D-414B292237E5}"/>
                </a:ext>
              </a:extLst>
            </p:cNvPr>
            <p:cNvSpPr/>
            <p:nvPr/>
          </p:nvSpPr>
          <p:spPr>
            <a:xfrm>
              <a:off x="5364167" y="1907527"/>
              <a:ext cx="393404" cy="20313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CE84796C-6F99-8BF7-3551-3F3E56725CF1}"/>
              </a:ext>
            </a:extLst>
          </p:cNvPr>
          <p:cNvSpPr txBox="1"/>
          <p:nvPr/>
        </p:nvSpPr>
        <p:spPr>
          <a:xfrm>
            <a:off x="902831" y="6040795"/>
            <a:ext cx="1987374" cy="663643"/>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err="1">
                <a:latin typeface="メイリオ" panose="020B0604030504040204" pitchFamily="50" charset="-128"/>
                <a:ea typeface="メイリオ" panose="020B0604030504040204" pitchFamily="50" charset="-128"/>
              </a:rPr>
              <a:t>a_time</a:t>
            </a:r>
            <a:r>
              <a:rPr kumimoji="1" lang="en-US" altLang="ja-JP" sz="1100" dirty="0">
                <a:latin typeface="メイリオ" panose="020B0604030504040204" pitchFamily="50" charset="-128"/>
                <a:ea typeface="メイリオ" panose="020B0604030504040204" pitchFamily="50" charset="-128"/>
              </a:rPr>
              <a:t> = 0</a:t>
            </a:r>
          </a:p>
          <a:p>
            <a:pPr algn="ctr">
              <a:lnSpc>
                <a:spcPts val="1100"/>
              </a:lnSpc>
            </a:pPr>
            <a:r>
              <a:rPr lang="en-US" altLang="ja-JP" sz="1100" dirty="0" err="1">
                <a:latin typeface="メイリオ" panose="020B0604030504040204" pitchFamily="50" charset="-128"/>
                <a:ea typeface="メイリオ" panose="020B0604030504040204" pitchFamily="50" charset="-128"/>
              </a:rPr>
              <a:t>o_time</a:t>
            </a:r>
            <a:r>
              <a:rPr lang="en-US" altLang="ja-JP" sz="1100" dirty="0">
                <a:latin typeface="メイリオ" panose="020B0604030504040204" pitchFamily="50" charset="-128"/>
                <a:ea typeface="メイリオ" panose="020B0604030504040204" pitchFamily="50" charset="-128"/>
              </a:rPr>
              <a:t> = 0</a:t>
            </a:r>
          </a:p>
          <a:p>
            <a:pPr algn="ctr">
              <a:lnSpc>
                <a:spcPts val="1100"/>
              </a:lnSpc>
            </a:pPr>
            <a:r>
              <a:rPr kumimoji="1" lang="en-US" altLang="ja-JP" sz="1100" dirty="0" err="1">
                <a:latin typeface="メイリオ" panose="020B0604030504040204" pitchFamily="50" charset="-128"/>
                <a:ea typeface="メイリオ" panose="020B0604030504040204" pitchFamily="50" charset="-128"/>
              </a:rPr>
              <a:t>e_time</a:t>
            </a:r>
            <a:r>
              <a:rPr kumimoji="1" lang="en-US" altLang="ja-JP" sz="1100" dirty="0">
                <a:latin typeface="メイリオ" panose="020B0604030504040204" pitchFamily="50" charset="-128"/>
                <a:ea typeface="メイリオ" panose="020B0604030504040204" pitchFamily="50" charset="-128"/>
              </a:rPr>
              <a:t> = 0</a:t>
            </a:r>
          </a:p>
          <a:p>
            <a:pPr algn="ctr">
              <a:lnSpc>
                <a:spcPts val="1100"/>
              </a:lnSpc>
            </a:pPr>
            <a:r>
              <a:rPr lang="en-US" altLang="ja-JP" sz="1100" dirty="0" err="1">
                <a:latin typeface="メイリオ" panose="020B0604030504040204" pitchFamily="50" charset="-128"/>
                <a:ea typeface="メイリオ" panose="020B0604030504040204" pitchFamily="50" charset="-128"/>
              </a:rPr>
              <a:t>w_sum</a:t>
            </a:r>
            <a:r>
              <a:rPr lang="en-US" altLang="ja-JP" sz="1100" dirty="0">
                <a:latin typeface="メイリオ" panose="020B0604030504040204" pitchFamily="50" charset="-128"/>
                <a:ea typeface="メイリオ" panose="020B0604030504040204" pitchFamily="50" charset="-128"/>
              </a:rPr>
              <a:t> = 0</a:t>
            </a:r>
            <a:endParaRPr kumimoji="1" lang="ja-JP" altLang="en-US" sz="1100" dirty="0">
              <a:latin typeface="メイリオ" panose="020B0604030504040204" pitchFamily="50" charset="-128"/>
              <a:ea typeface="メイリオ" panose="020B0604030504040204" pitchFamily="50" charset="-128"/>
            </a:endParaRPr>
          </a:p>
        </p:txBody>
      </p:sp>
      <p:sp>
        <p:nvSpPr>
          <p:cNvPr id="23" name="テキスト ボックス 22">
            <a:extLst>
              <a:ext uri="{FF2B5EF4-FFF2-40B4-BE49-F238E27FC236}">
                <a16:creationId xmlns:a16="http://schemas.microsoft.com/office/drawing/2014/main" id="{98B72D90-C205-12B1-3130-152297933A87}"/>
              </a:ext>
            </a:extLst>
          </p:cNvPr>
          <p:cNvSpPr txBox="1"/>
          <p:nvPr/>
        </p:nvSpPr>
        <p:spPr>
          <a:xfrm>
            <a:off x="1314008" y="7195325"/>
            <a:ext cx="2065509" cy="240450"/>
          </a:xfrm>
          <a:prstGeom prst="rect">
            <a:avLst/>
          </a:prstGeom>
          <a:solidFill>
            <a:schemeClr val="bg1"/>
          </a:solidFill>
          <a:ln w="12700">
            <a:solidFill>
              <a:schemeClr val="tx1"/>
            </a:solidFill>
            <a:prstDash val="dash"/>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①新しい客の到着時刻の処理</a:t>
            </a:r>
            <a:endParaRPr lang="en-US" altLang="ja-JP" sz="1100"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B9C7707D-6857-58D0-1851-641F347F7EEC}"/>
              </a:ext>
            </a:extLst>
          </p:cNvPr>
          <p:cNvSpPr txBox="1"/>
          <p:nvPr/>
        </p:nvSpPr>
        <p:spPr>
          <a:xfrm>
            <a:off x="902831" y="8967571"/>
            <a:ext cx="2579802" cy="240450"/>
          </a:xfrm>
          <a:prstGeom prst="rect">
            <a:avLst/>
          </a:prstGeom>
          <a:noFill/>
          <a:ln w="12700">
            <a:solidFill>
              <a:schemeClr val="tx1"/>
            </a:solidFill>
            <a:prstDash val="dash"/>
          </a:ln>
        </p:spPr>
        <p:txBody>
          <a:bodyPr wrap="square" rtlCol="0">
            <a:spAutoFit/>
          </a:bodyPr>
          <a:lstStyle/>
          <a:p>
            <a:pPr algn="ctr">
              <a:lnSpc>
                <a:spcPts val="1100"/>
              </a:lnSpc>
            </a:pPr>
            <a:r>
              <a:rPr kumimoji="1" lang="ja-JP" altLang="en-US" sz="1100" dirty="0">
                <a:latin typeface="メイリオ" panose="020B0604030504040204" pitchFamily="50" charset="-128"/>
                <a:ea typeface="メイリオ" panose="020B0604030504040204" pitchFamily="50" charset="-128"/>
              </a:rPr>
              <a:t>④平均待ち時間を表示する処理</a:t>
            </a:r>
          </a:p>
        </p:txBody>
      </p:sp>
      <p:grpSp>
        <p:nvGrpSpPr>
          <p:cNvPr id="29" name="グループ化 28">
            <a:extLst>
              <a:ext uri="{FF2B5EF4-FFF2-40B4-BE49-F238E27FC236}">
                <a16:creationId xmlns:a16="http://schemas.microsoft.com/office/drawing/2014/main" id="{C9DC160A-6298-B607-DE0B-57B45C521B0A}"/>
              </a:ext>
            </a:extLst>
          </p:cNvPr>
          <p:cNvGrpSpPr/>
          <p:nvPr/>
        </p:nvGrpSpPr>
        <p:grpSpPr>
          <a:xfrm>
            <a:off x="4181540" y="6554653"/>
            <a:ext cx="587627" cy="575424"/>
            <a:chOff x="1295400" y="3857730"/>
            <a:chExt cx="990600" cy="1019070"/>
          </a:xfrm>
        </p:grpSpPr>
        <p:sp>
          <p:nvSpPr>
            <p:cNvPr id="30" name="メモ 12">
              <a:extLst>
                <a:ext uri="{FF2B5EF4-FFF2-40B4-BE49-F238E27FC236}">
                  <a16:creationId xmlns:a16="http://schemas.microsoft.com/office/drawing/2014/main" id="{0E732B99-5E4C-2529-0F50-3EE76AF4442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テキスト ボックス 30">
              <a:extLst>
                <a:ext uri="{FF2B5EF4-FFF2-40B4-BE49-F238E27FC236}">
                  <a16:creationId xmlns:a16="http://schemas.microsoft.com/office/drawing/2014/main" id="{B85ECEDA-FE43-5444-6F1A-3D42FFBF2C6A}"/>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2" name="グループ化 31">
            <a:extLst>
              <a:ext uri="{FF2B5EF4-FFF2-40B4-BE49-F238E27FC236}">
                <a16:creationId xmlns:a16="http://schemas.microsoft.com/office/drawing/2014/main" id="{3F6895B0-EC72-A143-0AE6-1D1697B69DED}"/>
              </a:ext>
            </a:extLst>
          </p:cNvPr>
          <p:cNvGrpSpPr/>
          <p:nvPr/>
        </p:nvGrpSpPr>
        <p:grpSpPr>
          <a:xfrm>
            <a:off x="4181541" y="7365791"/>
            <a:ext cx="587627" cy="575424"/>
            <a:chOff x="1295400" y="3857730"/>
            <a:chExt cx="990600" cy="1019070"/>
          </a:xfrm>
        </p:grpSpPr>
        <p:sp>
          <p:nvSpPr>
            <p:cNvPr id="33" name="メモ 12">
              <a:extLst>
                <a:ext uri="{FF2B5EF4-FFF2-40B4-BE49-F238E27FC236}">
                  <a16:creationId xmlns:a16="http://schemas.microsoft.com/office/drawing/2014/main" id="{9CF11D5B-2C25-2867-9174-1452BCF858B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4" name="テキスト ボックス 33">
              <a:extLst>
                <a:ext uri="{FF2B5EF4-FFF2-40B4-BE49-F238E27FC236}">
                  <a16:creationId xmlns:a16="http://schemas.microsoft.com/office/drawing/2014/main" id="{D614BCCC-5DF0-38F6-05B5-DD28DE55948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05</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21</a:t>
            </a:fld>
            <a:endParaRPr kumimoji="1" lang="ja-JP" altLang="en-US"/>
          </a:p>
        </p:txBody>
      </p:sp>
      <p:sp>
        <p:nvSpPr>
          <p:cNvPr id="16" name="テキスト ボックス 15">
            <a:extLst>
              <a:ext uri="{FF2B5EF4-FFF2-40B4-BE49-F238E27FC236}">
                <a16:creationId xmlns:a16="http://schemas.microsoft.com/office/drawing/2014/main" id="{C2E3282C-EB90-E45B-0A25-0209C35E536F}"/>
              </a:ext>
            </a:extLst>
          </p:cNvPr>
          <p:cNvSpPr txBox="1"/>
          <p:nvPr/>
        </p:nvSpPr>
        <p:spPr>
          <a:xfrm>
            <a:off x="4066918" y="845044"/>
            <a:ext cx="2044833" cy="1592744"/>
          </a:xfrm>
          <a:prstGeom prst="rect">
            <a:avLst/>
          </a:prstGeom>
          <a:noFill/>
          <a:ln>
            <a:noFill/>
          </a:ln>
        </p:spPr>
        <p:txBody>
          <a:bodyPr wrap="square" rtlCol="0">
            <a:spAutoFit/>
          </a:bodyPr>
          <a:lstStyle/>
          <a:p>
            <a:pPr>
              <a:lnSpc>
                <a:spcPts val="1320"/>
              </a:lnSpc>
            </a:pPr>
            <a:r>
              <a:rPr kumimoji="1" lang="ja-JP" altLang="en-US" sz="1100" dirty="0"/>
              <a:t>出力例</a:t>
            </a:r>
            <a:r>
              <a:rPr kumimoji="1" lang="en-US" altLang="ja-JP" sz="1100" dirty="0"/>
              <a:t>(</a:t>
            </a:r>
            <a:r>
              <a:rPr kumimoji="1" lang="ja-JP" altLang="en-US" sz="1100" dirty="0"/>
              <a:t>シミュレーションなので値は毎回違います</a:t>
            </a:r>
            <a:r>
              <a:rPr kumimoji="1" lang="en-US" altLang="ja-JP" sz="1100" dirty="0"/>
              <a:t>)</a:t>
            </a:r>
            <a:endParaRPr kumimoji="1" lang="ja-JP" altLang="en-US" sz="1100" dirty="0"/>
          </a:p>
          <a:p>
            <a:pPr>
              <a:lnSpc>
                <a:spcPts val="1320"/>
              </a:lnSpc>
            </a:pPr>
            <a:r>
              <a:rPr kumimoji="1" lang="en-US" altLang="ja-JP" sz="1100" dirty="0"/>
              <a:t>0 5 5 9 4</a:t>
            </a:r>
          </a:p>
          <a:p>
            <a:pPr>
              <a:lnSpc>
                <a:spcPts val="1320"/>
              </a:lnSpc>
            </a:pPr>
            <a:r>
              <a:rPr kumimoji="1" lang="en-US" altLang="ja-JP" sz="1100" dirty="0"/>
              <a:t>1 8 9 13 5</a:t>
            </a:r>
          </a:p>
          <a:p>
            <a:pPr>
              <a:lnSpc>
                <a:spcPts val="1320"/>
              </a:lnSpc>
            </a:pPr>
            <a:r>
              <a:rPr kumimoji="1" lang="en-US" altLang="ja-JP" sz="1100" dirty="0"/>
              <a:t>2 14 14 18 4</a:t>
            </a:r>
          </a:p>
          <a:p>
            <a:pPr>
              <a:lnSpc>
                <a:spcPts val="1320"/>
              </a:lnSpc>
            </a:pPr>
            <a:r>
              <a:rPr kumimoji="1" lang="ja-JP" altLang="en-US" sz="1100" dirty="0"/>
              <a:t>～</a:t>
            </a:r>
            <a:endParaRPr kumimoji="1" lang="en-US" altLang="ja-JP" sz="1100" dirty="0"/>
          </a:p>
          <a:p>
            <a:pPr>
              <a:lnSpc>
                <a:spcPts val="1320"/>
              </a:lnSpc>
            </a:pPr>
            <a:r>
              <a:rPr kumimoji="1" lang="en-US" altLang="ja-JP" sz="1100" dirty="0"/>
              <a:t>98 549 549 553 4</a:t>
            </a:r>
          </a:p>
          <a:p>
            <a:pPr>
              <a:lnSpc>
                <a:spcPts val="1320"/>
              </a:lnSpc>
            </a:pPr>
            <a:r>
              <a:rPr kumimoji="1" lang="en-US" altLang="ja-JP" sz="1100" dirty="0"/>
              <a:t>99 556 556 560 4</a:t>
            </a:r>
          </a:p>
          <a:p>
            <a:pPr>
              <a:lnSpc>
                <a:spcPts val="1320"/>
              </a:lnSpc>
            </a:pPr>
            <a:r>
              <a:rPr kumimoji="1" lang="en-US" altLang="ja-JP" sz="1100" dirty="0"/>
              <a:t>5.54</a:t>
            </a:r>
            <a:r>
              <a:rPr lang="ja-JP" altLang="en-US" sz="1100" dirty="0"/>
              <a:t>　←平均待ち時間</a:t>
            </a:r>
            <a:endParaRPr kumimoji="1" lang="ja-JP" altLang="en-US" sz="1100" dirty="0"/>
          </a:p>
        </p:txBody>
      </p:sp>
      <p:sp>
        <p:nvSpPr>
          <p:cNvPr id="2" name="テキスト ボックス 1">
            <a:extLst>
              <a:ext uri="{FF2B5EF4-FFF2-40B4-BE49-F238E27FC236}">
                <a16:creationId xmlns:a16="http://schemas.microsoft.com/office/drawing/2014/main" id="{6C99D4A0-4077-1ED4-0E47-B7377647A018}"/>
              </a:ext>
            </a:extLst>
          </p:cNvPr>
          <p:cNvSpPr txBox="1"/>
          <p:nvPr/>
        </p:nvSpPr>
        <p:spPr>
          <a:xfrm>
            <a:off x="1290297" y="7509449"/>
            <a:ext cx="2065509" cy="240450"/>
          </a:xfrm>
          <a:prstGeom prst="rect">
            <a:avLst/>
          </a:prstGeom>
          <a:solidFill>
            <a:schemeClr val="bg1"/>
          </a:solidFill>
          <a:ln w="12700">
            <a:solidFill>
              <a:schemeClr val="tx1"/>
            </a:solidFill>
            <a:prstDash val="dash"/>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②</a:t>
            </a:r>
            <a:r>
              <a:rPr lang="en-US" altLang="ja-JP" sz="1100" dirty="0" err="1">
                <a:latin typeface="メイリオ" panose="020B0604030504040204" pitchFamily="50" charset="-128"/>
                <a:ea typeface="メイリオ" panose="020B0604030504040204" pitchFamily="50" charset="-128"/>
              </a:rPr>
              <a:t>o_time</a:t>
            </a:r>
            <a:r>
              <a:rPr lang="ja-JP" altLang="en-US" sz="1100" dirty="0">
                <a:latin typeface="メイリオ" panose="020B0604030504040204" pitchFamily="50" charset="-128"/>
                <a:ea typeface="メイリオ" panose="020B0604030504040204" pitchFamily="50" charset="-128"/>
              </a:rPr>
              <a:t>の設定の処理</a:t>
            </a:r>
            <a:endParaRPr lang="en-US" altLang="ja-JP" sz="11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7149C0BD-0566-5805-8B16-C5AF9A9402CB}"/>
              </a:ext>
            </a:extLst>
          </p:cNvPr>
          <p:cNvSpPr txBox="1"/>
          <p:nvPr/>
        </p:nvSpPr>
        <p:spPr>
          <a:xfrm>
            <a:off x="1280337" y="7832181"/>
            <a:ext cx="2065509" cy="240450"/>
          </a:xfrm>
          <a:prstGeom prst="rect">
            <a:avLst/>
          </a:prstGeom>
          <a:solidFill>
            <a:schemeClr val="bg1"/>
          </a:solidFill>
          <a:ln w="12700">
            <a:solidFill>
              <a:schemeClr val="tx1"/>
            </a:solidFill>
            <a:prstDash val="dash"/>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③</a:t>
            </a:r>
            <a:r>
              <a:rPr lang="en-US" altLang="ja-JP" sz="1100" dirty="0" err="1">
                <a:latin typeface="メイリオ" panose="020B0604030504040204" pitchFamily="50" charset="-128"/>
                <a:ea typeface="メイリオ" panose="020B0604030504040204" pitchFamily="50" charset="-128"/>
              </a:rPr>
              <a:t>e_time</a:t>
            </a:r>
            <a:r>
              <a:rPr lang="ja-JP" altLang="en-US" sz="1100" dirty="0">
                <a:latin typeface="メイリオ" panose="020B0604030504040204" pitchFamily="50" charset="-128"/>
                <a:ea typeface="メイリオ" panose="020B0604030504040204" pitchFamily="50" charset="-128"/>
              </a:rPr>
              <a:t>の設定の処理</a:t>
            </a:r>
            <a:endParaRPr lang="en-US" altLang="ja-JP"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975D360B-3209-8A45-9A00-67CE60C26499}"/>
              </a:ext>
            </a:extLst>
          </p:cNvPr>
          <p:cNvSpPr txBox="1"/>
          <p:nvPr/>
        </p:nvSpPr>
        <p:spPr>
          <a:xfrm>
            <a:off x="1280337" y="8172244"/>
            <a:ext cx="2065509" cy="240450"/>
          </a:xfrm>
          <a:prstGeom prst="rect">
            <a:avLst/>
          </a:prstGeom>
          <a:solidFill>
            <a:schemeClr val="bg1"/>
          </a:solidFill>
          <a:ln w="12700">
            <a:solidFill>
              <a:schemeClr val="tx1"/>
            </a:solidFill>
            <a:prstDash val="dash"/>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④合計</a:t>
            </a:r>
            <a:r>
              <a:rPr lang="en-US" altLang="ja-JP" sz="1100" dirty="0">
                <a:latin typeface="メイリオ" panose="020B0604030504040204" pitchFamily="50" charset="-128"/>
                <a:ea typeface="メイリオ" panose="020B0604030504040204" pitchFamily="50" charset="-128"/>
              </a:rPr>
              <a:t>(</a:t>
            </a:r>
            <a:r>
              <a:rPr lang="en-US" altLang="ja-JP" sz="1100" dirty="0" err="1">
                <a:latin typeface="メイリオ" panose="020B0604030504040204" pitchFamily="50" charset="-128"/>
                <a:ea typeface="メイリオ" panose="020B0604030504040204" pitchFamily="50" charset="-128"/>
              </a:rPr>
              <a:t>w_sum</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の計算の処理</a:t>
            </a:r>
            <a:endParaRPr lang="en-US" altLang="ja-JP" sz="1100" dirty="0">
              <a:latin typeface="メイリオ" panose="020B0604030504040204" pitchFamily="50" charset="-128"/>
              <a:ea typeface="メイリオ" panose="020B0604030504040204" pitchFamily="50" charset="-128"/>
            </a:endParaRPr>
          </a:p>
        </p:txBody>
      </p:sp>
      <p:pic>
        <p:nvPicPr>
          <p:cNvPr id="18" name="Picture 2" descr="by-nc-sa">
            <a:extLst>
              <a:ext uri="{FF2B5EF4-FFF2-40B4-BE49-F238E27FC236}">
                <a16:creationId xmlns:a16="http://schemas.microsoft.com/office/drawing/2014/main" id="{234FE421-C275-EEF1-023E-8FAF6DDA7D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82782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301751" cy="307777"/>
          </a:xfrm>
          <a:prstGeom prst="rect">
            <a:avLst/>
          </a:prstGeom>
          <a:noFill/>
        </p:spPr>
        <p:txBody>
          <a:bodyPr wrap="square" rtlCol="0">
            <a:spAutoFit/>
          </a:bodyPr>
          <a:lstStyle/>
          <a:p>
            <a:r>
              <a:rPr kumimoji="1" lang="ja-JP" altLang="en-US" sz="1400" dirty="0"/>
              <a:t>ロボット操作</a:t>
            </a:r>
            <a:r>
              <a:rPr kumimoji="1" lang="en-US" altLang="ja-JP" sz="1400" dirty="0"/>
              <a:t>(1)</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539998" y="787340"/>
            <a:ext cx="5794113" cy="1392689"/>
          </a:xfrm>
          <a:prstGeom prst="rect">
            <a:avLst/>
          </a:prstGeom>
          <a:noFill/>
          <a:ln>
            <a:noFill/>
          </a:ln>
        </p:spPr>
        <p:txBody>
          <a:bodyPr wrap="square" rtlCol="0">
            <a:spAutoFit/>
          </a:bodyPr>
          <a:lstStyle/>
          <a:p>
            <a:r>
              <a:rPr kumimoji="1" lang="ja-JP" altLang="en-US" sz="1100" dirty="0"/>
              <a:t>　</a:t>
            </a:r>
            <a:r>
              <a:rPr lang="ja-JP" altLang="en-US" sz="1050" b="1" dirty="0"/>
              <a:t>下左</a:t>
            </a:r>
            <a:r>
              <a:rPr kumimoji="1" lang="ja-JP" altLang="en-US" sz="1050" b="1" dirty="0"/>
              <a:t>図のような中でロボットをスタート地点</a:t>
            </a:r>
            <a:r>
              <a:rPr kumimoji="1" lang="en-US" altLang="ja-JP" sz="1050" b="1" dirty="0"/>
              <a:t>(S)</a:t>
            </a:r>
            <a:r>
              <a:rPr kumimoji="1" lang="ja-JP" altLang="en-US" sz="1050" b="1" dirty="0"/>
              <a:t>からゴール地点</a:t>
            </a:r>
            <a:r>
              <a:rPr kumimoji="1" lang="en-US" altLang="ja-JP" sz="1050" b="1" dirty="0"/>
              <a:t>(G)</a:t>
            </a:r>
            <a:r>
              <a:rPr kumimoji="1" lang="ja-JP" altLang="en-US" sz="1050" b="1" dirty="0"/>
              <a:t>まで自動的に動かすプログラムを作成する。ロボットは初め</a:t>
            </a:r>
            <a:r>
              <a:rPr kumimoji="1" lang="en-US" altLang="ja-JP" sz="1050" b="1" dirty="0"/>
              <a:t>(0,0)</a:t>
            </a:r>
            <a:r>
              <a:rPr kumimoji="1" lang="ja-JP" altLang="en-US" sz="1050" b="1" dirty="0"/>
              <a:t>の位置にいて上を向いた状態に置く、そして</a:t>
            </a:r>
            <a:r>
              <a:rPr kumimoji="1" lang="en-US" altLang="ja-JP" sz="1050" b="1" dirty="0"/>
              <a:t>(7,7)</a:t>
            </a:r>
            <a:r>
              <a:rPr kumimoji="1" lang="ja-JP" altLang="en-US" sz="1050" b="1" dirty="0"/>
              <a:t>のゴールまで動かすが、ロボットの操作としては、　前に進む</a:t>
            </a:r>
            <a:r>
              <a:rPr kumimoji="1" lang="en-US" altLang="ja-JP" sz="1050" b="1" dirty="0"/>
              <a:t>: F,  </a:t>
            </a:r>
            <a:r>
              <a:rPr kumimoji="1" lang="ja-JP" altLang="en-US" sz="1050" b="1" dirty="0"/>
              <a:t>左を向く</a:t>
            </a:r>
            <a:r>
              <a:rPr kumimoji="1" lang="en-US" altLang="ja-JP" sz="1050" b="1" dirty="0"/>
              <a:t>:L , </a:t>
            </a:r>
            <a:r>
              <a:rPr kumimoji="1" lang="ja-JP" altLang="en-US" sz="1050" b="1" dirty="0"/>
              <a:t>右を向く</a:t>
            </a:r>
            <a:r>
              <a:rPr kumimoji="1" lang="en-US" altLang="ja-JP" sz="1050" b="1" dirty="0"/>
              <a:t>:R</a:t>
            </a:r>
            <a:r>
              <a:rPr kumimoji="1" lang="ja-JP" altLang="en-US" sz="1050" b="1" dirty="0"/>
              <a:t>の操作ができ、ゴールまでこの</a:t>
            </a:r>
            <a:r>
              <a:rPr kumimoji="1" lang="en-US" altLang="ja-JP" sz="1050" b="1" dirty="0"/>
              <a:t>FLR</a:t>
            </a:r>
            <a:r>
              <a:rPr kumimoji="1" lang="ja-JP" altLang="en-US" sz="1050" b="1" dirty="0"/>
              <a:t>の一連の操作の内容を文字列として出力する。</a:t>
            </a:r>
          </a:p>
          <a:p>
            <a:r>
              <a:rPr lang="ja-JP" altLang="en-US" sz="1050" b="1" dirty="0"/>
              <a:t>　なお、道は一筆書きでかけるような一本道で、データとしては、二次元リストの形で、道は</a:t>
            </a:r>
            <a:r>
              <a:rPr lang="en-US" altLang="ja-JP" sz="1050" b="1" dirty="0"/>
              <a:t>1, </a:t>
            </a:r>
            <a:r>
              <a:rPr lang="ja-JP" altLang="en-US" sz="1050" b="1" dirty="0"/>
              <a:t>通れない場所は</a:t>
            </a:r>
            <a:r>
              <a:rPr lang="en-US" altLang="ja-JP" sz="1050" b="1" dirty="0"/>
              <a:t>0</a:t>
            </a:r>
            <a:r>
              <a:rPr lang="ja-JP" altLang="en-US" sz="1050" b="1" dirty="0"/>
              <a:t>であらわしていて、</a:t>
            </a:r>
            <a:r>
              <a:rPr lang="ja-JP" altLang="en-US" sz="1050" b="1" dirty="0">
                <a:solidFill>
                  <a:srgbClr val="FF0000"/>
                </a:solidFill>
              </a:rPr>
              <a:t>プログラムは</a:t>
            </a:r>
            <a:r>
              <a:rPr lang="en-US" altLang="ja-JP" sz="1050" b="1" dirty="0">
                <a:solidFill>
                  <a:srgbClr val="FF0000"/>
                </a:solidFill>
              </a:rPr>
              <a:t>D</a:t>
            </a:r>
            <a:r>
              <a:rPr lang="ja-JP" altLang="en-US" sz="1050" b="1" dirty="0">
                <a:solidFill>
                  <a:srgbClr val="FF0000"/>
                </a:solidFill>
              </a:rPr>
              <a:t>のデータをもとに、一連の操作を自動的に出力するものである。</a:t>
            </a:r>
            <a:endParaRPr lang="en-US" altLang="ja-JP" sz="1050" b="1" dirty="0">
              <a:solidFill>
                <a:srgbClr val="FF0000"/>
              </a:solidFill>
            </a:endParaRPr>
          </a:p>
          <a:p>
            <a:r>
              <a:rPr kumimoji="1" lang="ja-JP" altLang="en-US" sz="1050" dirty="0"/>
              <a:t>　</a:t>
            </a:r>
            <a:r>
              <a:rPr lang="ja-JP" altLang="en-US" sz="1050" dirty="0"/>
              <a:t>下図の場合の、出力例</a:t>
            </a:r>
            <a:r>
              <a:rPr lang="en-US" altLang="ja-JP" sz="1050" b="1" dirty="0"/>
              <a:t>:  RFRFFFLFFRFFFLFFLFFFFRFFRFFFFF</a:t>
            </a:r>
            <a:endParaRPr kumimoji="1" lang="ja-JP" altLang="en-US" sz="1050" b="1"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816961" y="4547450"/>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2761973" y="5244138"/>
            <a:ext cx="3524962" cy="2123658"/>
          </a:xfrm>
          <a:prstGeom prst="rect">
            <a:avLst/>
          </a:prstGeom>
          <a:noFill/>
          <a:ln>
            <a:noFill/>
          </a:ln>
        </p:spPr>
        <p:txBody>
          <a:bodyPr wrap="square" rtlCol="0">
            <a:spAutoFit/>
          </a:bodyPr>
          <a:lstStyle/>
          <a:p>
            <a:r>
              <a:rPr lang="ja-JP" altLang="en-US" sz="1100" dirty="0"/>
              <a:t>ロボットの現在の位置を</a:t>
            </a:r>
            <a:r>
              <a:rPr lang="en-US" altLang="ja-JP" sz="1100" dirty="0" err="1"/>
              <a:t>c_xpos</a:t>
            </a:r>
            <a:r>
              <a:rPr lang="en-US" altLang="ja-JP" sz="1100" dirty="0"/>
              <a:t>, </a:t>
            </a:r>
            <a:r>
              <a:rPr lang="en-US" altLang="ja-JP" sz="1100" dirty="0" err="1"/>
              <a:t>c_ypos</a:t>
            </a:r>
            <a:r>
              <a:rPr lang="ja-JP" altLang="en-US" sz="1100" dirty="0"/>
              <a:t>とすると、次にロボットが移動できる位置は、</a:t>
            </a:r>
            <a:r>
              <a:rPr lang="en-US" altLang="ja-JP" sz="1100" dirty="0"/>
              <a:t>c-ypos-1, c_ypos+1, c_xpos-1, </a:t>
            </a:r>
            <a:r>
              <a:rPr lang="ja-JP" altLang="en-US" sz="1100" dirty="0"/>
              <a:t>又は</a:t>
            </a:r>
            <a:r>
              <a:rPr lang="en-US" altLang="ja-JP" sz="1100" dirty="0"/>
              <a:t>c_xposs+1</a:t>
            </a:r>
            <a:r>
              <a:rPr lang="ja-JP" altLang="en-US" sz="1100" dirty="0"/>
              <a:t>のどれかになる。</a:t>
            </a:r>
          </a:p>
          <a:p>
            <a:r>
              <a:rPr kumimoji="1" lang="ja-JP" altLang="en-US" sz="1100" dirty="0"/>
              <a:t>まさ、今回の課題では、一度通ったところには、戻らないので、</a:t>
            </a:r>
            <a:r>
              <a:rPr lang="ja-JP" altLang="en-US" sz="1100" dirty="0"/>
              <a:t>一つ前の位置を</a:t>
            </a:r>
            <a:r>
              <a:rPr lang="en-US" altLang="ja-JP" sz="1100" dirty="0" err="1"/>
              <a:t>b_xpos</a:t>
            </a:r>
            <a:r>
              <a:rPr lang="en-US" altLang="ja-JP" sz="1100" dirty="0"/>
              <a:t>, </a:t>
            </a:r>
            <a:r>
              <a:rPr lang="en-US" altLang="ja-JP" sz="1100" dirty="0" err="1"/>
              <a:t>b_ypos</a:t>
            </a:r>
            <a:r>
              <a:rPr lang="ja-JP" altLang="en-US" sz="1100" dirty="0"/>
              <a:t>とすると、この場所には移動しないとになる。</a:t>
            </a:r>
          </a:p>
          <a:p>
            <a:endParaRPr kumimoji="1" lang="ja-JP" altLang="en-US" sz="1100" dirty="0"/>
          </a:p>
          <a:p>
            <a:r>
              <a:rPr lang="ja-JP" altLang="en-US" sz="1100" dirty="0"/>
              <a:t>このことから、現在の位置、</a:t>
            </a:r>
            <a:r>
              <a:rPr lang="en-US" altLang="ja-JP" sz="1100" dirty="0"/>
              <a:t> </a:t>
            </a:r>
            <a:r>
              <a:rPr lang="en-US" altLang="ja-JP" sz="1100" dirty="0" err="1"/>
              <a:t>c_xpos</a:t>
            </a:r>
            <a:r>
              <a:rPr lang="en-US" altLang="ja-JP" sz="1100" dirty="0"/>
              <a:t>, </a:t>
            </a:r>
            <a:r>
              <a:rPr lang="en-US" altLang="ja-JP" sz="1100" dirty="0" err="1"/>
              <a:t>c_ypos</a:t>
            </a:r>
            <a:r>
              <a:rPr lang="ja-JP" altLang="en-US" sz="1100" dirty="0"/>
              <a:t>と一つ前の位置</a:t>
            </a:r>
            <a:r>
              <a:rPr lang="en-US" altLang="ja-JP" sz="1100" dirty="0" err="1"/>
              <a:t>b_xpos</a:t>
            </a:r>
            <a:r>
              <a:rPr lang="en-US" altLang="ja-JP" sz="1100" dirty="0"/>
              <a:t>, </a:t>
            </a:r>
            <a:r>
              <a:rPr lang="en-US" altLang="ja-JP" sz="1100" dirty="0" err="1"/>
              <a:t>b_ypos</a:t>
            </a:r>
            <a:r>
              <a:rPr lang="ja-JP" altLang="en-US" sz="1100" dirty="0"/>
              <a:t>と、全体のマップ</a:t>
            </a:r>
            <a:r>
              <a:rPr lang="en-US" altLang="ja-JP" sz="1100" dirty="0"/>
              <a:t>D</a:t>
            </a:r>
            <a:r>
              <a:rPr lang="ja-JP" altLang="en-US" sz="1100" dirty="0"/>
              <a:t>を引き渡して、どちらの方向が進む方向であるか戻す関数を</a:t>
            </a:r>
            <a:r>
              <a:rPr lang="en-US" altLang="ja-JP" sz="1100" dirty="0" err="1"/>
              <a:t>chek_way</a:t>
            </a:r>
            <a:r>
              <a:rPr lang="ja-JP" altLang="en-US" sz="1100" dirty="0"/>
              <a:t>を作成して、図のような進める位置</a:t>
            </a:r>
            <a:r>
              <a:rPr lang="en-US" altLang="ja-JP" sz="1100" dirty="0"/>
              <a:t>(1</a:t>
            </a:r>
            <a:r>
              <a:rPr lang="ja-JP" altLang="en-US" sz="1100" dirty="0"/>
              <a:t>～</a:t>
            </a:r>
            <a:r>
              <a:rPr lang="en-US" altLang="ja-JP" sz="1100" dirty="0"/>
              <a:t>4)</a:t>
            </a:r>
            <a:r>
              <a:rPr lang="ja-JP" altLang="en-US" sz="1100" dirty="0"/>
              <a:t>を戻り値とする。</a:t>
            </a:r>
            <a:endParaRPr kumimoji="1" lang="en-US" altLang="ja-JP" sz="1100" dirty="0"/>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22</a:t>
            </a:fld>
            <a:endParaRPr kumimoji="1" lang="ja-JP" altLang="en-US"/>
          </a:p>
        </p:txBody>
      </p:sp>
      <p:graphicFrame>
        <p:nvGraphicFramePr>
          <p:cNvPr id="16" name="表 15">
            <a:extLst>
              <a:ext uri="{FF2B5EF4-FFF2-40B4-BE49-F238E27FC236}">
                <a16:creationId xmlns:a16="http://schemas.microsoft.com/office/drawing/2014/main" id="{AC940514-2E39-E637-7F3F-6AAA8B0F18FA}"/>
              </a:ext>
            </a:extLst>
          </p:cNvPr>
          <p:cNvGraphicFramePr>
            <a:graphicFrameLocks noGrp="1"/>
          </p:cNvGraphicFramePr>
          <p:nvPr>
            <p:extLst>
              <p:ext uri="{D42A27DB-BD31-4B8C-83A1-F6EECF244321}">
                <p14:modId xmlns:p14="http://schemas.microsoft.com/office/powerpoint/2010/main" val="2406866486"/>
              </p:ext>
            </p:extLst>
          </p:nvPr>
        </p:nvGraphicFramePr>
        <p:xfrm>
          <a:off x="816961" y="2245841"/>
          <a:ext cx="2412998" cy="2095500"/>
        </p:xfrm>
        <a:graphic>
          <a:graphicData uri="http://schemas.openxmlformats.org/drawingml/2006/table">
            <a:tbl>
              <a:tblPr/>
              <a:tblGrid>
                <a:gridCol w="243867">
                  <a:extLst>
                    <a:ext uri="{9D8B030D-6E8A-4147-A177-3AD203B41FA5}">
                      <a16:colId xmlns:a16="http://schemas.microsoft.com/office/drawing/2014/main" val="76200345"/>
                    </a:ext>
                  </a:extLst>
                </a:gridCol>
                <a:gridCol w="243867">
                  <a:extLst>
                    <a:ext uri="{9D8B030D-6E8A-4147-A177-3AD203B41FA5}">
                      <a16:colId xmlns:a16="http://schemas.microsoft.com/office/drawing/2014/main" val="2164109623"/>
                    </a:ext>
                  </a:extLst>
                </a:gridCol>
                <a:gridCol w="240658">
                  <a:extLst>
                    <a:ext uri="{9D8B030D-6E8A-4147-A177-3AD203B41FA5}">
                      <a16:colId xmlns:a16="http://schemas.microsoft.com/office/drawing/2014/main" val="962849628"/>
                    </a:ext>
                  </a:extLst>
                </a:gridCol>
                <a:gridCol w="240658">
                  <a:extLst>
                    <a:ext uri="{9D8B030D-6E8A-4147-A177-3AD203B41FA5}">
                      <a16:colId xmlns:a16="http://schemas.microsoft.com/office/drawing/2014/main" val="1404010858"/>
                    </a:ext>
                  </a:extLst>
                </a:gridCol>
                <a:gridCol w="240658">
                  <a:extLst>
                    <a:ext uri="{9D8B030D-6E8A-4147-A177-3AD203B41FA5}">
                      <a16:colId xmlns:a16="http://schemas.microsoft.com/office/drawing/2014/main" val="2408325891"/>
                    </a:ext>
                  </a:extLst>
                </a:gridCol>
                <a:gridCol w="240658">
                  <a:extLst>
                    <a:ext uri="{9D8B030D-6E8A-4147-A177-3AD203B41FA5}">
                      <a16:colId xmlns:a16="http://schemas.microsoft.com/office/drawing/2014/main" val="1803976589"/>
                    </a:ext>
                  </a:extLst>
                </a:gridCol>
                <a:gridCol w="240658">
                  <a:extLst>
                    <a:ext uri="{9D8B030D-6E8A-4147-A177-3AD203B41FA5}">
                      <a16:colId xmlns:a16="http://schemas.microsoft.com/office/drawing/2014/main" val="2945904043"/>
                    </a:ext>
                  </a:extLst>
                </a:gridCol>
                <a:gridCol w="240658">
                  <a:extLst>
                    <a:ext uri="{9D8B030D-6E8A-4147-A177-3AD203B41FA5}">
                      <a16:colId xmlns:a16="http://schemas.microsoft.com/office/drawing/2014/main" val="2155748873"/>
                    </a:ext>
                  </a:extLst>
                </a:gridCol>
                <a:gridCol w="240658">
                  <a:extLst>
                    <a:ext uri="{9D8B030D-6E8A-4147-A177-3AD203B41FA5}">
                      <a16:colId xmlns:a16="http://schemas.microsoft.com/office/drawing/2014/main" val="2156653596"/>
                    </a:ext>
                  </a:extLst>
                </a:gridCol>
                <a:gridCol w="240658">
                  <a:extLst>
                    <a:ext uri="{9D8B030D-6E8A-4147-A177-3AD203B41FA5}">
                      <a16:colId xmlns:a16="http://schemas.microsoft.com/office/drawing/2014/main" val="1219664373"/>
                    </a:ext>
                  </a:extLst>
                </a:gridCol>
              </a:tblGrid>
              <a:tr h="209550">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gridSpan="8">
                  <a:txBody>
                    <a:bodyPr/>
                    <a:lstStyle/>
                    <a:p>
                      <a:pPr algn="ctr" fontAlgn="b"/>
                      <a:r>
                        <a:rPr lang="en-US" sz="1100" b="0" i="0" u="none" strike="noStrike" dirty="0">
                          <a:solidFill>
                            <a:srgbClr val="000000"/>
                          </a:solidFill>
                          <a:effectLst/>
                          <a:latin typeface="Yu Gothic" panose="020B0400000000000000" pitchFamily="50" charset="-128"/>
                          <a:ea typeface="Yu Gothic" panose="020B0400000000000000" pitchFamily="50" charset="-128"/>
                        </a:rPr>
                        <a:t>X</a:t>
                      </a: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位置</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60368587"/>
                  </a:ext>
                </a:extLst>
              </a:tr>
              <a:tr h="209550">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7338927"/>
                  </a:ext>
                </a:extLst>
              </a:tr>
              <a:tr h="209550">
                <a:tc rowSpan="8">
                  <a:txBody>
                    <a:bodyPr/>
                    <a:lstStyle/>
                    <a:p>
                      <a:pPr algn="ctr" fontAlgn="b"/>
                      <a:r>
                        <a:rPr lang="en-US" sz="1100" b="0" i="0" u="none" strike="noStrike" dirty="0">
                          <a:solidFill>
                            <a:srgbClr val="000000"/>
                          </a:solidFill>
                          <a:effectLst/>
                          <a:latin typeface="Yu Gothic" panose="020B0400000000000000" pitchFamily="50" charset="-128"/>
                          <a:ea typeface="Yu Gothic" panose="020B0400000000000000" pitchFamily="50" charset="-128"/>
                        </a:rPr>
                        <a:t>Y</a:t>
                      </a: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位置</a:t>
                      </a:r>
                      <a:endParaRPr lang="en-US" altLang="ja-JP" sz="1100" b="0" i="0" u="none" strike="noStrike" dirty="0">
                        <a:solidFill>
                          <a:srgbClr val="000000"/>
                        </a:solidFill>
                        <a:effectLst/>
                        <a:latin typeface="Yu Gothic" panose="020B0400000000000000" pitchFamily="50" charset="-128"/>
                        <a:ea typeface="Yu Gothic" panose="020B0400000000000000" pitchFamily="50" charset="-128"/>
                      </a:endParaRPr>
                    </a:p>
                    <a:p>
                      <a:pPr algn="ctr" fontAlgn="b"/>
                      <a:endParaRPr lang="en-US" altLang="ja-JP" sz="1100" b="0" i="0" u="none" strike="noStrike" dirty="0">
                        <a:solidFill>
                          <a:srgbClr val="000000"/>
                        </a:solidFill>
                        <a:effectLst/>
                        <a:latin typeface="Yu Gothic" panose="020B0400000000000000" pitchFamily="50" charset="-128"/>
                        <a:ea typeface="Yu Gothic" panose="020B0400000000000000" pitchFamily="50" charset="-128"/>
                      </a:endParaRPr>
                    </a:p>
                    <a:p>
                      <a:pPr algn="ctr" fontAlgn="b"/>
                      <a:endParaRPr lang="en-US" altLang="ja-JP" sz="1100" b="0" i="0" u="none" strike="noStrike" dirty="0">
                        <a:solidFill>
                          <a:srgbClr val="000000"/>
                        </a:solidFill>
                        <a:effectLst/>
                        <a:latin typeface="Yu Gothic" panose="020B0400000000000000" pitchFamily="50" charset="-128"/>
                        <a:ea typeface="Yu Gothic" panose="020B0400000000000000" pitchFamily="50" charset="-128"/>
                      </a:endParaRPr>
                    </a:p>
                    <a:p>
                      <a:pPr algn="ctr" fontAlgn="b"/>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Yu Gothic" panose="020B0400000000000000" pitchFamily="50" charset="-128"/>
                          <a:ea typeface="Yu Gothic" panose="020B0400000000000000" pitchFamily="50" charset="-128"/>
                        </a:rPr>
                        <a:t>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5446615"/>
                  </a:ext>
                </a:extLst>
              </a:tr>
              <a:tr h="209550">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120592"/>
                  </a:ext>
                </a:extLst>
              </a:tr>
              <a:tr h="209550">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090477297"/>
                  </a:ext>
                </a:extLst>
              </a:tr>
              <a:tr h="209550">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627881657"/>
                  </a:ext>
                </a:extLst>
              </a:tr>
              <a:tr h="209550">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532606175"/>
                  </a:ext>
                </a:extLst>
              </a:tr>
              <a:tr h="209550">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284746806"/>
                  </a:ext>
                </a:extLst>
              </a:tr>
              <a:tr h="209550">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401530909"/>
                  </a:ext>
                </a:extLst>
              </a:tr>
              <a:tr h="209550">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Yu Gothic" panose="020B0400000000000000" pitchFamily="50" charset="-128"/>
                          <a:ea typeface="Yu Gothic" panose="020B0400000000000000" pitchFamily="50" charset="-128"/>
                        </a:rPr>
                        <a:t>G</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450482686"/>
                  </a:ext>
                </a:extLst>
              </a:tr>
            </a:tbl>
          </a:graphicData>
        </a:graphic>
      </p:graphicFrame>
      <p:sp>
        <p:nvSpPr>
          <p:cNvPr id="48" name="テキスト ボックス 47">
            <a:extLst>
              <a:ext uri="{FF2B5EF4-FFF2-40B4-BE49-F238E27FC236}">
                <a16:creationId xmlns:a16="http://schemas.microsoft.com/office/drawing/2014/main" id="{26F2CB75-F629-96C7-E1AB-4AA461E473D1}"/>
              </a:ext>
            </a:extLst>
          </p:cNvPr>
          <p:cNvSpPr txBox="1"/>
          <p:nvPr/>
        </p:nvSpPr>
        <p:spPr>
          <a:xfrm>
            <a:off x="3514508" y="2357053"/>
            <a:ext cx="2044833" cy="1446550"/>
          </a:xfrm>
          <a:prstGeom prst="rect">
            <a:avLst/>
          </a:prstGeom>
          <a:noFill/>
          <a:ln>
            <a:solidFill>
              <a:schemeClr val="tx1"/>
            </a:solidFill>
          </a:ln>
        </p:spPr>
        <p:txBody>
          <a:bodyPr wrap="square" rtlCol="0">
            <a:spAutoFit/>
          </a:bodyPr>
          <a:lstStyle/>
          <a:p>
            <a:pPr>
              <a:lnSpc>
                <a:spcPts val="1320"/>
              </a:lnSpc>
            </a:pPr>
            <a:r>
              <a:rPr kumimoji="1" lang="en-US" altLang="ja-JP" sz="1100" b="1" dirty="0"/>
              <a:t>D = [[1,1,0,0,0,0,0,0],</a:t>
            </a:r>
          </a:p>
          <a:p>
            <a:pPr>
              <a:lnSpc>
                <a:spcPts val="1320"/>
              </a:lnSpc>
            </a:pPr>
            <a:r>
              <a:rPr kumimoji="1" lang="en-US" altLang="ja-JP" sz="1100" b="1" dirty="0"/>
              <a:t>         [0,1,0,0,0,0,0,0],</a:t>
            </a:r>
          </a:p>
          <a:p>
            <a:pPr>
              <a:lnSpc>
                <a:spcPts val="1320"/>
              </a:lnSpc>
            </a:pPr>
            <a:r>
              <a:rPr kumimoji="1" lang="en-US" altLang="ja-JP" sz="1100" b="1" dirty="0"/>
              <a:t>         [0,1,0,0,0,1,1,1],</a:t>
            </a:r>
          </a:p>
          <a:p>
            <a:pPr>
              <a:lnSpc>
                <a:spcPts val="1320"/>
              </a:lnSpc>
            </a:pPr>
            <a:r>
              <a:rPr kumimoji="1" lang="en-US" altLang="ja-JP" sz="1100" b="1" dirty="0"/>
              <a:t>         [0,1,1,1,0,1,0,1],</a:t>
            </a:r>
          </a:p>
          <a:p>
            <a:pPr>
              <a:lnSpc>
                <a:spcPts val="1320"/>
              </a:lnSpc>
            </a:pPr>
            <a:r>
              <a:rPr kumimoji="1" lang="en-US" altLang="ja-JP" sz="1100" b="1" dirty="0"/>
              <a:t>         [0,0,0,1,0,1,0,1],</a:t>
            </a:r>
          </a:p>
          <a:p>
            <a:pPr>
              <a:lnSpc>
                <a:spcPts val="1320"/>
              </a:lnSpc>
            </a:pPr>
            <a:r>
              <a:rPr kumimoji="1" lang="en-US" altLang="ja-JP" sz="1100" b="1" dirty="0"/>
              <a:t>         [0,0,0,1,0,1,0,1],</a:t>
            </a:r>
          </a:p>
          <a:p>
            <a:pPr>
              <a:lnSpc>
                <a:spcPts val="1320"/>
              </a:lnSpc>
            </a:pPr>
            <a:r>
              <a:rPr kumimoji="1" lang="en-US" altLang="ja-JP" sz="1100" b="1" dirty="0"/>
              <a:t>         [0,0,0,1,1,1,0,1],</a:t>
            </a:r>
          </a:p>
          <a:p>
            <a:pPr>
              <a:lnSpc>
                <a:spcPts val="1320"/>
              </a:lnSpc>
            </a:pPr>
            <a:r>
              <a:rPr kumimoji="1" lang="en-US" altLang="ja-JP" sz="1100" b="1" dirty="0"/>
              <a:t>         [0,0,0,0,0,0,0,1]]</a:t>
            </a:r>
            <a:endParaRPr kumimoji="1" lang="ja-JP" altLang="en-US" sz="1100" b="1" dirty="0"/>
          </a:p>
        </p:txBody>
      </p:sp>
      <p:sp>
        <p:nvSpPr>
          <p:cNvPr id="49" name="右矢印 22">
            <a:extLst>
              <a:ext uri="{FF2B5EF4-FFF2-40B4-BE49-F238E27FC236}">
                <a16:creationId xmlns:a16="http://schemas.microsoft.com/office/drawing/2014/main" id="{71D6BBEE-C69C-6298-EA5C-E058F572F940}"/>
              </a:ext>
            </a:extLst>
          </p:cNvPr>
          <p:cNvSpPr/>
          <p:nvPr/>
        </p:nvSpPr>
        <p:spPr>
          <a:xfrm>
            <a:off x="5559341" y="8865772"/>
            <a:ext cx="747010" cy="420511"/>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次</a:t>
            </a:r>
          </a:p>
        </p:txBody>
      </p:sp>
      <p:graphicFrame>
        <p:nvGraphicFramePr>
          <p:cNvPr id="51" name="表 50">
            <a:extLst>
              <a:ext uri="{FF2B5EF4-FFF2-40B4-BE49-F238E27FC236}">
                <a16:creationId xmlns:a16="http://schemas.microsoft.com/office/drawing/2014/main" id="{50B4B289-C3DC-F971-3C16-0C54B5AD3FEB}"/>
              </a:ext>
            </a:extLst>
          </p:cNvPr>
          <p:cNvGraphicFramePr>
            <a:graphicFrameLocks noGrp="1"/>
          </p:cNvGraphicFramePr>
          <p:nvPr>
            <p:extLst>
              <p:ext uri="{D42A27DB-BD31-4B8C-83A1-F6EECF244321}">
                <p14:modId xmlns:p14="http://schemas.microsoft.com/office/powerpoint/2010/main" val="2609320970"/>
              </p:ext>
            </p:extLst>
          </p:nvPr>
        </p:nvGraphicFramePr>
        <p:xfrm>
          <a:off x="1168619" y="5338882"/>
          <a:ext cx="854841" cy="865521"/>
        </p:xfrm>
        <a:graphic>
          <a:graphicData uri="http://schemas.openxmlformats.org/drawingml/2006/table">
            <a:tbl>
              <a:tblPr/>
              <a:tblGrid>
                <a:gridCol w="284947">
                  <a:extLst>
                    <a:ext uri="{9D8B030D-6E8A-4147-A177-3AD203B41FA5}">
                      <a16:colId xmlns:a16="http://schemas.microsoft.com/office/drawing/2014/main" val="388359543"/>
                    </a:ext>
                  </a:extLst>
                </a:gridCol>
                <a:gridCol w="284947">
                  <a:extLst>
                    <a:ext uri="{9D8B030D-6E8A-4147-A177-3AD203B41FA5}">
                      <a16:colId xmlns:a16="http://schemas.microsoft.com/office/drawing/2014/main" val="2297537341"/>
                    </a:ext>
                  </a:extLst>
                </a:gridCol>
                <a:gridCol w="284947">
                  <a:extLst>
                    <a:ext uri="{9D8B030D-6E8A-4147-A177-3AD203B41FA5}">
                      <a16:colId xmlns:a16="http://schemas.microsoft.com/office/drawing/2014/main" val="1843437927"/>
                    </a:ext>
                  </a:extLst>
                </a:gridCol>
              </a:tblGrid>
              <a:tr h="288507">
                <a:tc>
                  <a:txBody>
                    <a:bodyPr/>
                    <a:lstStyle/>
                    <a:p>
                      <a:pPr algn="ctr"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6999934"/>
                  </a:ext>
                </a:extLst>
              </a:tr>
              <a:tr h="288507">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682639"/>
                  </a:ext>
                </a:extLst>
              </a:tr>
              <a:tr h="288507">
                <a:tc>
                  <a:txBody>
                    <a:bodyPr/>
                    <a:lstStyle/>
                    <a:p>
                      <a:pPr algn="ctr"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002385725"/>
                  </a:ext>
                </a:extLst>
              </a:tr>
            </a:tbl>
          </a:graphicData>
        </a:graphic>
      </p:graphicFrame>
      <p:sp>
        <p:nvSpPr>
          <p:cNvPr id="52" name="楕円 51">
            <a:extLst>
              <a:ext uri="{FF2B5EF4-FFF2-40B4-BE49-F238E27FC236}">
                <a16:creationId xmlns:a16="http://schemas.microsoft.com/office/drawing/2014/main" id="{68CCBA3D-7943-B835-8834-88A84B9E97BF}"/>
              </a:ext>
            </a:extLst>
          </p:cNvPr>
          <p:cNvSpPr/>
          <p:nvPr/>
        </p:nvSpPr>
        <p:spPr>
          <a:xfrm>
            <a:off x="1447959" y="5633142"/>
            <a:ext cx="273032" cy="2769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a:extLst>
              <a:ext uri="{FF2B5EF4-FFF2-40B4-BE49-F238E27FC236}">
                <a16:creationId xmlns:a16="http://schemas.microsoft.com/office/drawing/2014/main" id="{1A17E8B5-664F-D47C-9971-83A1BCC0E6AD}"/>
              </a:ext>
            </a:extLst>
          </p:cNvPr>
          <p:cNvSpPr txBox="1"/>
          <p:nvPr/>
        </p:nvSpPr>
        <p:spPr>
          <a:xfrm>
            <a:off x="1278923" y="5046815"/>
            <a:ext cx="854841" cy="261610"/>
          </a:xfrm>
          <a:prstGeom prst="rect">
            <a:avLst/>
          </a:prstGeom>
          <a:noFill/>
          <a:ln>
            <a:noFill/>
          </a:ln>
        </p:spPr>
        <p:txBody>
          <a:bodyPr wrap="square" rtlCol="0">
            <a:spAutoFit/>
          </a:bodyPr>
          <a:lstStyle/>
          <a:p>
            <a:r>
              <a:rPr kumimoji="1" lang="en-US" altLang="ja-JP" sz="1100" dirty="0" err="1"/>
              <a:t>c_ypos</a:t>
            </a:r>
            <a:r>
              <a:rPr kumimoji="1" lang="en-US" altLang="ja-JP" sz="1100" dirty="0"/>
              <a:t> -1</a:t>
            </a:r>
            <a:endParaRPr kumimoji="1" lang="ja-JP" altLang="en-US" sz="1100" dirty="0"/>
          </a:p>
        </p:txBody>
      </p:sp>
      <p:sp>
        <p:nvSpPr>
          <p:cNvPr id="54" name="テキスト ボックス 53">
            <a:extLst>
              <a:ext uri="{FF2B5EF4-FFF2-40B4-BE49-F238E27FC236}">
                <a16:creationId xmlns:a16="http://schemas.microsoft.com/office/drawing/2014/main" id="{9E53F9A6-EDDE-3D59-82DE-4FD62C27B406}"/>
              </a:ext>
            </a:extLst>
          </p:cNvPr>
          <p:cNvSpPr txBox="1"/>
          <p:nvPr/>
        </p:nvSpPr>
        <p:spPr>
          <a:xfrm>
            <a:off x="1293570" y="6175162"/>
            <a:ext cx="854841" cy="261610"/>
          </a:xfrm>
          <a:prstGeom prst="rect">
            <a:avLst/>
          </a:prstGeom>
          <a:noFill/>
          <a:ln>
            <a:noFill/>
          </a:ln>
        </p:spPr>
        <p:txBody>
          <a:bodyPr wrap="square" rtlCol="0">
            <a:spAutoFit/>
          </a:bodyPr>
          <a:lstStyle/>
          <a:p>
            <a:r>
              <a:rPr kumimoji="1" lang="en-US" altLang="ja-JP" sz="1100" dirty="0" err="1"/>
              <a:t>c_ypos</a:t>
            </a:r>
            <a:r>
              <a:rPr kumimoji="1" lang="en-US" altLang="ja-JP" sz="1100" dirty="0"/>
              <a:t> +1</a:t>
            </a:r>
            <a:endParaRPr kumimoji="1" lang="ja-JP" altLang="en-US" sz="1100" dirty="0"/>
          </a:p>
        </p:txBody>
      </p:sp>
      <p:sp>
        <p:nvSpPr>
          <p:cNvPr id="55" name="テキスト ボックス 54">
            <a:extLst>
              <a:ext uri="{FF2B5EF4-FFF2-40B4-BE49-F238E27FC236}">
                <a16:creationId xmlns:a16="http://schemas.microsoft.com/office/drawing/2014/main" id="{B327F071-D4E8-3961-8FED-6579294D7EAA}"/>
              </a:ext>
            </a:extLst>
          </p:cNvPr>
          <p:cNvSpPr txBox="1"/>
          <p:nvPr/>
        </p:nvSpPr>
        <p:spPr>
          <a:xfrm>
            <a:off x="2000331" y="5630687"/>
            <a:ext cx="854841" cy="261610"/>
          </a:xfrm>
          <a:prstGeom prst="rect">
            <a:avLst/>
          </a:prstGeom>
          <a:noFill/>
          <a:ln>
            <a:noFill/>
          </a:ln>
        </p:spPr>
        <p:txBody>
          <a:bodyPr wrap="square" rtlCol="0">
            <a:spAutoFit/>
          </a:bodyPr>
          <a:lstStyle/>
          <a:p>
            <a:r>
              <a:rPr kumimoji="1" lang="en-US" altLang="ja-JP" sz="1100" dirty="0" err="1"/>
              <a:t>c_xpos</a:t>
            </a:r>
            <a:r>
              <a:rPr kumimoji="1" lang="en-US" altLang="ja-JP" sz="1100" dirty="0"/>
              <a:t> +1</a:t>
            </a:r>
            <a:endParaRPr kumimoji="1" lang="ja-JP" altLang="en-US" sz="1100" dirty="0"/>
          </a:p>
        </p:txBody>
      </p:sp>
      <p:sp>
        <p:nvSpPr>
          <p:cNvPr id="56" name="テキスト ボックス 55">
            <a:extLst>
              <a:ext uri="{FF2B5EF4-FFF2-40B4-BE49-F238E27FC236}">
                <a16:creationId xmlns:a16="http://schemas.microsoft.com/office/drawing/2014/main" id="{62A9B699-998B-E4A2-AF6F-70405AB0A0C4}"/>
              </a:ext>
            </a:extLst>
          </p:cNvPr>
          <p:cNvSpPr txBox="1"/>
          <p:nvPr/>
        </p:nvSpPr>
        <p:spPr>
          <a:xfrm>
            <a:off x="394918" y="5650989"/>
            <a:ext cx="854841" cy="261610"/>
          </a:xfrm>
          <a:prstGeom prst="rect">
            <a:avLst/>
          </a:prstGeom>
          <a:noFill/>
          <a:ln>
            <a:noFill/>
          </a:ln>
        </p:spPr>
        <p:txBody>
          <a:bodyPr wrap="square" rtlCol="0">
            <a:spAutoFit/>
          </a:bodyPr>
          <a:lstStyle/>
          <a:p>
            <a:r>
              <a:rPr kumimoji="1" lang="en-US" altLang="ja-JP" sz="1100" dirty="0" err="1"/>
              <a:t>c_xpos</a:t>
            </a:r>
            <a:r>
              <a:rPr kumimoji="1" lang="en-US" altLang="ja-JP" sz="1100" dirty="0"/>
              <a:t> -1</a:t>
            </a:r>
            <a:endParaRPr kumimoji="1" lang="ja-JP" altLang="en-US" sz="1100" dirty="0"/>
          </a:p>
        </p:txBody>
      </p:sp>
      <p:pic>
        <p:nvPicPr>
          <p:cNvPr id="2" name="Picture 2" descr="by-nc-sa">
            <a:extLst>
              <a:ext uri="{FF2B5EF4-FFF2-40B4-BE49-F238E27FC236}">
                <a16:creationId xmlns:a16="http://schemas.microsoft.com/office/drawing/2014/main" id="{6F874A49-292D-F92F-9082-667EA1BAD3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7993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301751" cy="307777"/>
          </a:xfrm>
          <a:prstGeom prst="rect">
            <a:avLst/>
          </a:prstGeom>
          <a:noFill/>
        </p:spPr>
        <p:txBody>
          <a:bodyPr wrap="square" rtlCol="0">
            <a:spAutoFit/>
          </a:bodyPr>
          <a:lstStyle/>
          <a:p>
            <a:r>
              <a:rPr kumimoji="1" lang="ja-JP" altLang="en-US" sz="1400" dirty="0"/>
              <a:t>ロボット操作</a:t>
            </a:r>
            <a:r>
              <a:rPr kumimoji="1" lang="en-US" altLang="ja-JP" sz="1400" dirty="0"/>
              <a:t>(2)</a:t>
            </a:r>
            <a:endParaRPr kumimoji="1" lang="ja-JP" altLang="en-US" sz="140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816961" y="886398"/>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grpSp>
        <p:nvGrpSpPr>
          <p:cNvPr id="12" name="グループ化 11">
            <a:extLst>
              <a:ext uri="{FF2B5EF4-FFF2-40B4-BE49-F238E27FC236}">
                <a16:creationId xmlns:a16="http://schemas.microsoft.com/office/drawing/2014/main" id="{0D7EE53F-F30B-FCF6-7E70-B62011F625BF}"/>
              </a:ext>
            </a:extLst>
          </p:cNvPr>
          <p:cNvGrpSpPr/>
          <p:nvPr/>
        </p:nvGrpSpPr>
        <p:grpSpPr>
          <a:xfrm>
            <a:off x="816961" y="6242528"/>
            <a:ext cx="3153696" cy="2462214"/>
            <a:chOff x="2784365" y="1677618"/>
            <a:chExt cx="2973206" cy="1500874"/>
          </a:xfrm>
        </p:grpSpPr>
        <p:sp>
          <p:nvSpPr>
            <p:cNvPr id="13" name="テキスト ボックス 12">
              <a:extLst>
                <a:ext uri="{FF2B5EF4-FFF2-40B4-BE49-F238E27FC236}">
                  <a16:creationId xmlns:a16="http://schemas.microsoft.com/office/drawing/2014/main" id="{8E105EF2-35CE-C0E8-3D4D-B7CE285136E9}"/>
                </a:ext>
              </a:extLst>
            </p:cNvPr>
            <p:cNvSpPr txBox="1"/>
            <p:nvPr/>
          </p:nvSpPr>
          <p:spPr>
            <a:xfrm>
              <a:off x="2784365" y="1677618"/>
              <a:ext cx="2583673" cy="1500874"/>
            </a:xfrm>
            <a:prstGeom prst="rect">
              <a:avLst/>
            </a:prstGeom>
            <a:noFill/>
            <a:ln w="12700">
              <a:solidFill>
                <a:schemeClr val="tx1"/>
              </a:solidFill>
            </a:ln>
          </p:spPr>
          <p:txBody>
            <a:bodyPr wrap="square" rtlCol="0">
              <a:spAutoFit/>
            </a:bodyPr>
            <a:lstStyle/>
            <a:p>
              <a:r>
                <a:rPr lang="en-US" altLang="ja-JP" sz="1100" dirty="0" err="1">
                  <a:latin typeface="メイリオ" panose="020B0604030504040204" pitchFamily="50" charset="-128"/>
                  <a:ea typeface="メイリオ" panose="020B0604030504040204" pitchFamily="50" charset="-128"/>
                </a:rPr>
                <a:t>c_xpos</a:t>
              </a:r>
              <a:r>
                <a:rPr lang="en-US" altLang="ja-JP" sz="1100" dirty="0">
                  <a:latin typeface="メイリオ" panose="020B0604030504040204" pitchFamily="50" charset="-128"/>
                  <a:ea typeface="メイリオ" panose="020B0604030504040204" pitchFamily="50" charset="-128"/>
                </a:rPr>
                <a:t>, </a:t>
              </a:r>
              <a:r>
                <a:rPr lang="en-US" altLang="ja-JP" sz="1100" dirty="0" err="1">
                  <a:latin typeface="メイリオ" panose="020B0604030504040204" pitchFamily="50" charset="-128"/>
                  <a:ea typeface="メイリオ" panose="020B0604030504040204" pitchFamily="50" charset="-128"/>
                </a:rPr>
                <a:t>c_ypos</a:t>
              </a:r>
              <a:r>
                <a:rPr lang="ja-JP" altLang="en-US" sz="1100" dirty="0">
                  <a:latin typeface="メイリオ" panose="020B0604030504040204" pitchFamily="50" charset="-128"/>
                  <a:ea typeface="メイリオ" panose="020B0604030504040204" pitchFamily="50" charset="-128"/>
                </a:rPr>
                <a:t>がゴールまで繰り返す</a:t>
              </a:r>
              <a:br>
                <a:rPr lang="ja-JP" altLang="en-US" sz="1400" dirty="0">
                  <a:latin typeface="メイリオ" panose="020B0604030504040204" pitchFamily="50" charset="-128"/>
                  <a:ea typeface="メイリオ" panose="020B0604030504040204" pitchFamily="50" charset="-128"/>
                </a:rPr>
              </a:b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B3947EDF-3E3F-C2F3-668B-96E9C2F54C30}"/>
                </a:ext>
              </a:extLst>
            </p:cNvPr>
            <p:cNvSpPr txBox="1"/>
            <p:nvPr/>
          </p:nvSpPr>
          <p:spPr>
            <a:xfrm>
              <a:off x="3042749" y="1874707"/>
              <a:ext cx="2359004" cy="1169551"/>
            </a:xfrm>
            <a:prstGeom prst="rect">
              <a:avLst/>
            </a:prstGeom>
            <a:solidFill>
              <a:schemeClr val="bg1"/>
            </a:solidFill>
            <a:ln w="12700">
              <a:solidFill>
                <a:schemeClr val="tx1"/>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49326370-BB81-0D8F-C23D-414B292237E5}"/>
                </a:ext>
              </a:extLst>
            </p:cNvPr>
            <p:cNvSpPr/>
            <p:nvPr/>
          </p:nvSpPr>
          <p:spPr>
            <a:xfrm>
              <a:off x="5364167" y="1907527"/>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21" name="テキスト ボックス 20">
            <a:extLst>
              <a:ext uri="{FF2B5EF4-FFF2-40B4-BE49-F238E27FC236}">
                <a16:creationId xmlns:a16="http://schemas.microsoft.com/office/drawing/2014/main" id="{1E62F325-63F8-7AC8-8B4E-9D8E4F7BF69A}"/>
              </a:ext>
            </a:extLst>
          </p:cNvPr>
          <p:cNvSpPr txBox="1"/>
          <p:nvPr/>
        </p:nvSpPr>
        <p:spPr>
          <a:xfrm>
            <a:off x="1266259" y="7978466"/>
            <a:ext cx="2150078" cy="381515"/>
          </a:xfrm>
          <a:prstGeom prst="rect">
            <a:avLst/>
          </a:prstGeom>
          <a:noFill/>
          <a:ln w="12700">
            <a:solidFill>
              <a:schemeClr val="tx1"/>
            </a:solidFill>
            <a:prstDash val="dash"/>
          </a:ln>
        </p:spPr>
        <p:txBody>
          <a:bodyPr wrap="square" rtlCol="0">
            <a:spAutoFit/>
          </a:bodyPr>
          <a:lstStyle/>
          <a:p>
            <a:pPr>
              <a:lnSpc>
                <a:spcPts val="1100"/>
              </a:lnSpc>
            </a:pPr>
            <a:r>
              <a:rPr lang="en-US" altLang="ja-JP" sz="1100" dirty="0" err="1">
                <a:latin typeface="メイリオ" panose="020B0604030504040204" pitchFamily="50" charset="-128"/>
                <a:ea typeface="メイリオ" panose="020B0604030504040204" pitchFamily="50" charset="-128"/>
              </a:rPr>
              <a:t>c_xpos</a:t>
            </a:r>
            <a:r>
              <a:rPr lang="en-US" altLang="ja-JP" sz="1100" dirty="0">
                <a:latin typeface="メイリオ" panose="020B0604030504040204" pitchFamily="50" charset="-128"/>
                <a:ea typeface="メイリオ" panose="020B0604030504040204" pitchFamily="50" charset="-128"/>
              </a:rPr>
              <a:t>, </a:t>
            </a:r>
            <a:r>
              <a:rPr lang="en-US" altLang="ja-JP" sz="1100" dirty="0" err="1">
                <a:latin typeface="メイリオ" panose="020B0604030504040204" pitchFamily="50" charset="-128"/>
                <a:ea typeface="メイリオ" panose="020B0604030504040204" pitchFamily="50" charset="-128"/>
              </a:rPr>
              <a:t>c_ypos</a:t>
            </a:r>
            <a:r>
              <a:rPr lang="ja-JP" altLang="en-US" sz="1100" dirty="0">
                <a:latin typeface="メイリオ" panose="020B0604030504040204" pitchFamily="50" charset="-128"/>
                <a:ea typeface="メイリオ" panose="020B0604030504040204" pitchFamily="50" charset="-128"/>
              </a:rPr>
              <a:t>を次のロボット位置に変更する。</a:t>
            </a:r>
            <a:endParaRPr kumimoji="1" lang="ja-JP" altLang="en-US" sz="1100" dirty="0">
              <a:latin typeface="メイリオ" panose="020B0604030504040204" pitchFamily="50" charset="-128"/>
              <a:ea typeface="メイリオ" panose="020B0604030504040204" pitchFamily="50" charset="-128"/>
            </a:endParaRPr>
          </a:p>
        </p:txBody>
      </p:sp>
      <p:sp>
        <p:nvSpPr>
          <p:cNvPr id="23" name="テキスト ボックス 22">
            <a:extLst>
              <a:ext uri="{FF2B5EF4-FFF2-40B4-BE49-F238E27FC236}">
                <a16:creationId xmlns:a16="http://schemas.microsoft.com/office/drawing/2014/main" id="{98B72D90-C205-12B1-3130-152297933A87}"/>
              </a:ext>
            </a:extLst>
          </p:cNvPr>
          <p:cNvSpPr txBox="1"/>
          <p:nvPr/>
        </p:nvSpPr>
        <p:spPr>
          <a:xfrm>
            <a:off x="1285784" y="6639482"/>
            <a:ext cx="2065509" cy="240450"/>
          </a:xfrm>
          <a:prstGeom prst="rect">
            <a:avLst/>
          </a:prstGeom>
          <a:solidFill>
            <a:schemeClr val="bg1"/>
          </a:solidFill>
          <a:ln w="12700">
            <a:solidFill>
              <a:schemeClr val="tx1"/>
            </a:solidFill>
          </a:ln>
        </p:spPr>
        <p:txBody>
          <a:bodyPr wrap="square" rtlCol="0">
            <a:spAutoFit/>
          </a:bodyPr>
          <a:lstStyle/>
          <a:p>
            <a:pPr>
              <a:lnSpc>
                <a:spcPts val="1100"/>
              </a:lnSpc>
            </a:pPr>
            <a:r>
              <a:rPr lang="en-US" altLang="ja-JP" sz="1100" dirty="0" err="1">
                <a:latin typeface="メイリオ" panose="020B0604030504040204" pitchFamily="50" charset="-128"/>
                <a:ea typeface="メイリオ" panose="020B0604030504040204" pitchFamily="50" charset="-128"/>
              </a:rPr>
              <a:t>check_way</a:t>
            </a:r>
            <a:r>
              <a:rPr lang="ja-JP" altLang="en-US" sz="1100" dirty="0">
                <a:latin typeface="メイリオ" panose="020B0604030504040204" pitchFamily="50" charset="-128"/>
                <a:ea typeface="メイリオ" panose="020B0604030504040204" pitchFamily="50" charset="-128"/>
              </a:rPr>
              <a:t>の呼び出し</a:t>
            </a:r>
            <a:endParaRPr lang="en-US" altLang="ja-JP" sz="1100" dirty="0">
              <a:latin typeface="メイリオ" panose="020B0604030504040204" pitchFamily="50" charset="-128"/>
              <a:ea typeface="メイリオ" panose="020B0604030504040204" pitchFamily="50" charset="-128"/>
            </a:endParaRPr>
          </a:p>
        </p:txBody>
      </p:sp>
      <p:sp>
        <p:nvSpPr>
          <p:cNvPr id="24" name="テキスト ボックス 23">
            <a:extLst>
              <a:ext uri="{FF2B5EF4-FFF2-40B4-BE49-F238E27FC236}">
                <a16:creationId xmlns:a16="http://schemas.microsoft.com/office/drawing/2014/main" id="{0D94F40D-6BF2-EB6A-2CF1-60A91800AEAD}"/>
              </a:ext>
            </a:extLst>
          </p:cNvPr>
          <p:cNvSpPr txBox="1"/>
          <p:nvPr/>
        </p:nvSpPr>
        <p:spPr>
          <a:xfrm>
            <a:off x="888146" y="8769662"/>
            <a:ext cx="1987374" cy="240450"/>
          </a:xfrm>
          <a:prstGeom prst="rect">
            <a:avLst/>
          </a:prstGeom>
          <a:noFill/>
          <a:ln w="12700">
            <a:solidFill>
              <a:schemeClr val="tx1"/>
            </a:solidFill>
          </a:ln>
        </p:spPr>
        <p:txBody>
          <a:bodyPr wrap="square" rtlCol="0">
            <a:spAutoFit/>
          </a:bodyPr>
          <a:lstStyle/>
          <a:p>
            <a:pPr algn="ctr">
              <a:lnSpc>
                <a:spcPts val="1100"/>
              </a:lnSpc>
            </a:pPr>
            <a:r>
              <a:rPr kumimoji="1" lang="ja-JP" altLang="en-US" sz="1100" dirty="0">
                <a:latin typeface="メイリオ" panose="020B0604030504040204" pitchFamily="50" charset="-128"/>
                <a:ea typeface="メイリオ" panose="020B0604030504040204" pitchFamily="50" charset="-128"/>
              </a:rPr>
              <a:t>表示する</a:t>
            </a:r>
            <a:r>
              <a:rPr kumimoji="1" lang="en-US" altLang="ja-JP" sz="1100" dirty="0">
                <a:latin typeface="メイリオ" panose="020B0604030504040204" pitchFamily="50" charset="-128"/>
                <a:ea typeface="メイリオ" panose="020B0604030504040204" pitchFamily="50" charset="-128"/>
              </a:rPr>
              <a:t>(O)</a:t>
            </a:r>
            <a:endParaRPr kumimoji="1" lang="ja-JP" altLang="en-US" sz="1100"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B9C7707D-6857-58D0-1851-641F347F7EEC}"/>
              </a:ext>
            </a:extLst>
          </p:cNvPr>
          <p:cNvSpPr txBox="1"/>
          <p:nvPr/>
        </p:nvSpPr>
        <p:spPr>
          <a:xfrm>
            <a:off x="828015" y="5648334"/>
            <a:ext cx="1987374" cy="253916"/>
          </a:xfrm>
          <a:prstGeom prst="rect">
            <a:avLst/>
          </a:prstGeom>
          <a:noFill/>
          <a:ln w="12700">
            <a:solidFill>
              <a:schemeClr val="tx1"/>
            </a:solidFill>
          </a:ln>
        </p:spPr>
        <p:txBody>
          <a:bodyPr wrap="square" rtlCol="0">
            <a:spAutoFit/>
          </a:bodyPr>
          <a:lstStyle/>
          <a:p>
            <a:pPr algn="ctr">
              <a:lnSpc>
                <a:spcPts val="1100"/>
              </a:lnSpc>
            </a:pPr>
            <a:r>
              <a:rPr kumimoji="1" lang="en-US" altLang="ja-JP" sz="1200" dirty="0">
                <a:latin typeface="メイリオ" panose="020B0604030504040204" pitchFamily="50" charset="-128"/>
                <a:ea typeface="メイリオ" panose="020B0604030504040204" pitchFamily="50" charset="-128"/>
              </a:rPr>
              <a:t>D = </a:t>
            </a:r>
            <a:r>
              <a:rPr kumimoji="1" lang="ja-JP" altLang="en-US" sz="1200" dirty="0">
                <a:latin typeface="メイリオ" panose="020B0604030504040204" pitchFamily="50" charset="-128"/>
                <a:ea typeface="メイリオ" panose="020B0604030504040204" pitchFamily="50" charset="-128"/>
              </a:rPr>
              <a:t>定義する</a:t>
            </a:r>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23</a:t>
            </a:fld>
            <a:endParaRPr kumimoji="1" lang="ja-JP" altLang="en-US"/>
          </a:p>
        </p:txBody>
      </p:sp>
      <p:graphicFrame>
        <p:nvGraphicFramePr>
          <p:cNvPr id="2" name="表 1">
            <a:extLst>
              <a:ext uri="{FF2B5EF4-FFF2-40B4-BE49-F238E27FC236}">
                <a16:creationId xmlns:a16="http://schemas.microsoft.com/office/drawing/2014/main" id="{5C46B452-4D5A-DFDC-10C8-19B028D54747}"/>
              </a:ext>
            </a:extLst>
          </p:cNvPr>
          <p:cNvGraphicFramePr>
            <a:graphicFrameLocks noGrp="1"/>
          </p:cNvGraphicFramePr>
          <p:nvPr>
            <p:extLst>
              <p:ext uri="{D42A27DB-BD31-4B8C-83A1-F6EECF244321}">
                <p14:modId xmlns:p14="http://schemas.microsoft.com/office/powerpoint/2010/main" val="3234821401"/>
              </p:ext>
            </p:extLst>
          </p:nvPr>
        </p:nvGraphicFramePr>
        <p:xfrm>
          <a:off x="1445896" y="2765402"/>
          <a:ext cx="854841" cy="865521"/>
        </p:xfrm>
        <a:graphic>
          <a:graphicData uri="http://schemas.openxmlformats.org/drawingml/2006/table">
            <a:tbl>
              <a:tblPr/>
              <a:tblGrid>
                <a:gridCol w="284947">
                  <a:extLst>
                    <a:ext uri="{9D8B030D-6E8A-4147-A177-3AD203B41FA5}">
                      <a16:colId xmlns:a16="http://schemas.microsoft.com/office/drawing/2014/main" val="388359543"/>
                    </a:ext>
                  </a:extLst>
                </a:gridCol>
                <a:gridCol w="284947">
                  <a:extLst>
                    <a:ext uri="{9D8B030D-6E8A-4147-A177-3AD203B41FA5}">
                      <a16:colId xmlns:a16="http://schemas.microsoft.com/office/drawing/2014/main" val="2297537341"/>
                    </a:ext>
                  </a:extLst>
                </a:gridCol>
                <a:gridCol w="284947">
                  <a:extLst>
                    <a:ext uri="{9D8B030D-6E8A-4147-A177-3AD203B41FA5}">
                      <a16:colId xmlns:a16="http://schemas.microsoft.com/office/drawing/2014/main" val="1843437927"/>
                    </a:ext>
                  </a:extLst>
                </a:gridCol>
              </a:tblGrid>
              <a:tr h="288507">
                <a:tc>
                  <a:txBody>
                    <a:bodyPr/>
                    <a:lstStyle/>
                    <a:p>
                      <a:pPr algn="ctr"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6999934"/>
                  </a:ext>
                </a:extLst>
              </a:tr>
              <a:tr h="288507">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682639"/>
                  </a:ext>
                </a:extLst>
              </a:tr>
              <a:tr h="288507">
                <a:tc>
                  <a:txBody>
                    <a:bodyPr/>
                    <a:lstStyle/>
                    <a:p>
                      <a:pPr algn="ctr"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002385725"/>
                  </a:ext>
                </a:extLst>
              </a:tr>
            </a:tbl>
          </a:graphicData>
        </a:graphic>
      </p:graphicFrame>
      <p:sp>
        <p:nvSpPr>
          <p:cNvPr id="5" name="楕円 4">
            <a:extLst>
              <a:ext uri="{FF2B5EF4-FFF2-40B4-BE49-F238E27FC236}">
                <a16:creationId xmlns:a16="http://schemas.microsoft.com/office/drawing/2014/main" id="{F383BDC5-710A-E681-DC70-B132C9B8552C}"/>
              </a:ext>
            </a:extLst>
          </p:cNvPr>
          <p:cNvSpPr/>
          <p:nvPr/>
        </p:nvSpPr>
        <p:spPr>
          <a:xfrm>
            <a:off x="1725236" y="3059662"/>
            <a:ext cx="273032" cy="2769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4D13874E-13B0-3C0E-EC3D-85FDB7F0BB76}"/>
              </a:ext>
            </a:extLst>
          </p:cNvPr>
          <p:cNvSpPr txBox="1"/>
          <p:nvPr/>
        </p:nvSpPr>
        <p:spPr>
          <a:xfrm>
            <a:off x="1556200" y="2473335"/>
            <a:ext cx="854841" cy="261610"/>
          </a:xfrm>
          <a:prstGeom prst="rect">
            <a:avLst/>
          </a:prstGeom>
          <a:noFill/>
          <a:ln>
            <a:noFill/>
          </a:ln>
        </p:spPr>
        <p:txBody>
          <a:bodyPr wrap="square" rtlCol="0">
            <a:spAutoFit/>
          </a:bodyPr>
          <a:lstStyle/>
          <a:p>
            <a:r>
              <a:rPr kumimoji="1" lang="en-US" altLang="ja-JP" sz="1100" dirty="0" err="1"/>
              <a:t>c_ypos</a:t>
            </a:r>
            <a:r>
              <a:rPr kumimoji="1" lang="en-US" altLang="ja-JP" sz="1100" dirty="0"/>
              <a:t> -1</a:t>
            </a:r>
            <a:endParaRPr kumimoji="1" lang="ja-JP" altLang="en-US" sz="1100" dirty="0"/>
          </a:p>
        </p:txBody>
      </p:sp>
      <p:sp>
        <p:nvSpPr>
          <p:cNvPr id="11" name="テキスト ボックス 10">
            <a:extLst>
              <a:ext uri="{FF2B5EF4-FFF2-40B4-BE49-F238E27FC236}">
                <a16:creationId xmlns:a16="http://schemas.microsoft.com/office/drawing/2014/main" id="{31374048-53DE-A972-8016-7C5BF93B3C65}"/>
              </a:ext>
            </a:extLst>
          </p:cNvPr>
          <p:cNvSpPr txBox="1"/>
          <p:nvPr/>
        </p:nvSpPr>
        <p:spPr>
          <a:xfrm>
            <a:off x="1570847" y="3601682"/>
            <a:ext cx="854841" cy="261610"/>
          </a:xfrm>
          <a:prstGeom prst="rect">
            <a:avLst/>
          </a:prstGeom>
          <a:noFill/>
          <a:ln>
            <a:noFill/>
          </a:ln>
        </p:spPr>
        <p:txBody>
          <a:bodyPr wrap="square" rtlCol="0">
            <a:spAutoFit/>
          </a:bodyPr>
          <a:lstStyle/>
          <a:p>
            <a:r>
              <a:rPr kumimoji="1" lang="en-US" altLang="ja-JP" sz="1100" dirty="0" err="1"/>
              <a:t>c_ypos</a:t>
            </a:r>
            <a:r>
              <a:rPr kumimoji="1" lang="en-US" altLang="ja-JP" sz="1100" dirty="0"/>
              <a:t> +1</a:t>
            </a:r>
            <a:endParaRPr kumimoji="1" lang="ja-JP" altLang="en-US" sz="1100" dirty="0"/>
          </a:p>
        </p:txBody>
      </p:sp>
      <p:sp>
        <p:nvSpPr>
          <p:cNvPr id="17" name="テキスト ボックス 16">
            <a:extLst>
              <a:ext uri="{FF2B5EF4-FFF2-40B4-BE49-F238E27FC236}">
                <a16:creationId xmlns:a16="http://schemas.microsoft.com/office/drawing/2014/main" id="{2025C8D4-B770-C349-9E4F-D355007A6252}"/>
              </a:ext>
            </a:extLst>
          </p:cNvPr>
          <p:cNvSpPr txBox="1"/>
          <p:nvPr/>
        </p:nvSpPr>
        <p:spPr>
          <a:xfrm>
            <a:off x="2277608" y="3057207"/>
            <a:ext cx="854841" cy="261610"/>
          </a:xfrm>
          <a:prstGeom prst="rect">
            <a:avLst/>
          </a:prstGeom>
          <a:noFill/>
          <a:ln>
            <a:noFill/>
          </a:ln>
        </p:spPr>
        <p:txBody>
          <a:bodyPr wrap="square" rtlCol="0">
            <a:spAutoFit/>
          </a:bodyPr>
          <a:lstStyle/>
          <a:p>
            <a:r>
              <a:rPr kumimoji="1" lang="en-US" altLang="ja-JP" sz="1100" dirty="0" err="1"/>
              <a:t>c_xpos</a:t>
            </a:r>
            <a:r>
              <a:rPr kumimoji="1" lang="en-US" altLang="ja-JP" sz="1100" dirty="0"/>
              <a:t> +1</a:t>
            </a:r>
            <a:endParaRPr kumimoji="1" lang="ja-JP" altLang="en-US" sz="1100" dirty="0"/>
          </a:p>
        </p:txBody>
      </p:sp>
      <p:sp>
        <p:nvSpPr>
          <p:cNvPr id="18" name="テキスト ボックス 17">
            <a:extLst>
              <a:ext uri="{FF2B5EF4-FFF2-40B4-BE49-F238E27FC236}">
                <a16:creationId xmlns:a16="http://schemas.microsoft.com/office/drawing/2014/main" id="{654BDF47-5C12-BFCF-398E-A3319E31656C}"/>
              </a:ext>
            </a:extLst>
          </p:cNvPr>
          <p:cNvSpPr txBox="1"/>
          <p:nvPr/>
        </p:nvSpPr>
        <p:spPr>
          <a:xfrm>
            <a:off x="672195" y="3077509"/>
            <a:ext cx="854841" cy="261610"/>
          </a:xfrm>
          <a:prstGeom prst="rect">
            <a:avLst/>
          </a:prstGeom>
          <a:noFill/>
          <a:ln>
            <a:noFill/>
          </a:ln>
        </p:spPr>
        <p:txBody>
          <a:bodyPr wrap="square" rtlCol="0">
            <a:spAutoFit/>
          </a:bodyPr>
          <a:lstStyle/>
          <a:p>
            <a:r>
              <a:rPr kumimoji="1" lang="en-US" altLang="ja-JP" sz="1100" dirty="0" err="1"/>
              <a:t>c_xpos</a:t>
            </a:r>
            <a:r>
              <a:rPr kumimoji="1" lang="en-US" altLang="ja-JP" sz="1100" dirty="0"/>
              <a:t> -1</a:t>
            </a:r>
            <a:endParaRPr kumimoji="1" lang="ja-JP" altLang="en-US" sz="1100" dirty="0"/>
          </a:p>
        </p:txBody>
      </p:sp>
      <p:graphicFrame>
        <p:nvGraphicFramePr>
          <p:cNvPr id="19" name="表 18">
            <a:extLst>
              <a:ext uri="{FF2B5EF4-FFF2-40B4-BE49-F238E27FC236}">
                <a16:creationId xmlns:a16="http://schemas.microsoft.com/office/drawing/2014/main" id="{3343043D-CB29-4711-9DB7-56F9D3114660}"/>
              </a:ext>
            </a:extLst>
          </p:cNvPr>
          <p:cNvGraphicFramePr>
            <a:graphicFrameLocks noGrp="1"/>
          </p:cNvGraphicFramePr>
          <p:nvPr>
            <p:extLst>
              <p:ext uri="{D42A27DB-BD31-4B8C-83A1-F6EECF244321}">
                <p14:modId xmlns:p14="http://schemas.microsoft.com/office/powerpoint/2010/main" val="1244485166"/>
              </p:ext>
            </p:extLst>
          </p:nvPr>
        </p:nvGraphicFramePr>
        <p:xfrm>
          <a:off x="1018395" y="1391090"/>
          <a:ext cx="854841" cy="865521"/>
        </p:xfrm>
        <a:graphic>
          <a:graphicData uri="http://schemas.openxmlformats.org/drawingml/2006/table">
            <a:tbl>
              <a:tblPr/>
              <a:tblGrid>
                <a:gridCol w="284947">
                  <a:extLst>
                    <a:ext uri="{9D8B030D-6E8A-4147-A177-3AD203B41FA5}">
                      <a16:colId xmlns:a16="http://schemas.microsoft.com/office/drawing/2014/main" val="388359543"/>
                    </a:ext>
                  </a:extLst>
                </a:gridCol>
                <a:gridCol w="284947">
                  <a:extLst>
                    <a:ext uri="{9D8B030D-6E8A-4147-A177-3AD203B41FA5}">
                      <a16:colId xmlns:a16="http://schemas.microsoft.com/office/drawing/2014/main" val="2297537341"/>
                    </a:ext>
                  </a:extLst>
                </a:gridCol>
                <a:gridCol w="284947">
                  <a:extLst>
                    <a:ext uri="{9D8B030D-6E8A-4147-A177-3AD203B41FA5}">
                      <a16:colId xmlns:a16="http://schemas.microsoft.com/office/drawing/2014/main" val="1843437927"/>
                    </a:ext>
                  </a:extLst>
                </a:gridCol>
              </a:tblGrid>
              <a:tr h="288507">
                <a:tc>
                  <a:txBody>
                    <a:bodyPr/>
                    <a:lstStyle/>
                    <a:p>
                      <a:pPr algn="ctr"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noFill/>
                      <a:prstDash val="solid"/>
                      <a:round/>
                      <a:headEnd type="none" w="med" len="med"/>
                      <a:tailEnd type="none" w="med" len="med"/>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noFill/>
                      <a:prstDash val="solid"/>
                      <a:round/>
                      <a:headEnd type="none" w="med" len="med"/>
                      <a:tailEnd type="none" w="med" len="med"/>
                    </a:lnL>
                    <a:lnR>
                      <a:noFill/>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46999934"/>
                  </a:ext>
                </a:extLst>
              </a:tr>
              <a:tr h="288507">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682639"/>
                  </a:ext>
                </a:extLst>
              </a:tr>
              <a:tr h="288507">
                <a:tc>
                  <a:txBody>
                    <a:bodyPr/>
                    <a:lstStyle/>
                    <a:p>
                      <a:pPr algn="ctr"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noFill/>
                      <a:prstDash val="solid"/>
                      <a:round/>
                      <a:headEnd type="none" w="med" len="med"/>
                      <a:tailEnd type="none" w="med" len="med"/>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noFill/>
                      <a:prstDash val="solid"/>
                      <a:round/>
                      <a:headEnd type="none" w="med" len="med"/>
                      <a:tailEnd type="none" w="med" len="med"/>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2002385725"/>
                  </a:ext>
                </a:extLst>
              </a:tr>
            </a:tbl>
          </a:graphicData>
        </a:graphic>
      </p:graphicFrame>
      <p:sp>
        <p:nvSpPr>
          <p:cNvPr id="20" name="楕円 19">
            <a:extLst>
              <a:ext uri="{FF2B5EF4-FFF2-40B4-BE49-F238E27FC236}">
                <a16:creationId xmlns:a16="http://schemas.microsoft.com/office/drawing/2014/main" id="{15E3EAC1-A7FB-EBA4-344A-6ADA41ABECF3}"/>
              </a:ext>
            </a:extLst>
          </p:cNvPr>
          <p:cNvSpPr/>
          <p:nvPr/>
        </p:nvSpPr>
        <p:spPr>
          <a:xfrm>
            <a:off x="1297735" y="1685350"/>
            <a:ext cx="273032" cy="2769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矢印: 右 21">
            <a:extLst>
              <a:ext uri="{FF2B5EF4-FFF2-40B4-BE49-F238E27FC236}">
                <a16:creationId xmlns:a16="http://schemas.microsoft.com/office/drawing/2014/main" id="{F18031B6-976F-FF2D-9509-30C3E00EFC16}"/>
              </a:ext>
            </a:extLst>
          </p:cNvPr>
          <p:cNvSpPr/>
          <p:nvPr/>
        </p:nvSpPr>
        <p:spPr>
          <a:xfrm>
            <a:off x="1607337" y="1697921"/>
            <a:ext cx="374504" cy="307777"/>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矢印: 右 28">
            <a:extLst>
              <a:ext uri="{FF2B5EF4-FFF2-40B4-BE49-F238E27FC236}">
                <a16:creationId xmlns:a16="http://schemas.microsoft.com/office/drawing/2014/main" id="{33439F59-5B11-DB0B-7B1A-A765E95F9B95}"/>
              </a:ext>
            </a:extLst>
          </p:cNvPr>
          <p:cNvSpPr/>
          <p:nvPr/>
        </p:nvSpPr>
        <p:spPr>
          <a:xfrm rot="10800000">
            <a:off x="895319" y="1710857"/>
            <a:ext cx="374504" cy="307777"/>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矢印: 右 29">
            <a:extLst>
              <a:ext uri="{FF2B5EF4-FFF2-40B4-BE49-F238E27FC236}">
                <a16:creationId xmlns:a16="http://schemas.microsoft.com/office/drawing/2014/main" id="{2B62B763-8BC5-3B68-2A50-B4F9FB27F8C2}"/>
              </a:ext>
            </a:extLst>
          </p:cNvPr>
          <p:cNvSpPr/>
          <p:nvPr/>
        </p:nvSpPr>
        <p:spPr>
          <a:xfrm rot="16200000">
            <a:off x="1243649" y="1318779"/>
            <a:ext cx="374504" cy="307777"/>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矢印: 右 30">
            <a:extLst>
              <a:ext uri="{FF2B5EF4-FFF2-40B4-BE49-F238E27FC236}">
                <a16:creationId xmlns:a16="http://schemas.microsoft.com/office/drawing/2014/main" id="{B32A5A15-1770-AA1C-EE33-5BC923A6376D}"/>
              </a:ext>
            </a:extLst>
          </p:cNvPr>
          <p:cNvSpPr/>
          <p:nvPr/>
        </p:nvSpPr>
        <p:spPr>
          <a:xfrm rot="5400000">
            <a:off x="1239911" y="2034334"/>
            <a:ext cx="374504" cy="307777"/>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a:extLst>
              <a:ext uri="{FF2B5EF4-FFF2-40B4-BE49-F238E27FC236}">
                <a16:creationId xmlns:a16="http://schemas.microsoft.com/office/drawing/2014/main" id="{5AC20055-8F15-2E87-2A37-D06B17C15C79}"/>
              </a:ext>
            </a:extLst>
          </p:cNvPr>
          <p:cNvSpPr txBox="1"/>
          <p:nvPr/>
        </p:nvSpPr>
        <p:spPr>
          <a:xfrm>
            <a:off x="2417198" y="1128819"/>
            <a:ext cx="3524962" cy="1277273"/>
          </a:xfrm>
          <a:prstGeom prst="rect">
            <a:avLst/>
          </a:prstGeom>
          <a:noFill/>
          <a:ln>
            <a:noFill/>
          </a:ln>
        </p:spPr>
        <p:txBody>
          <a:bodyPr wrap="square" rtlCol="0">
            <a:spAutoFit/>
          </a:bodyPr>
          <a:lstStyle/>
          <a:p>
            <a:r>
              <a:rPr lang="ja-JP" altLang="en-US" sz="1100" dirty="0"/>
              <a:t>ロボットの現在の向きを右図のように</a:t>
            </a:r>
            <a:r>
              <a:rPr lang="en-US" altLang="ja-JP" sz="1100" dirty="0"/>
              <a:t>1</a:t>
            </a:r>
            <a:r>
              <a:rPr lang="ja-JP" altLang="en-US" sz="1100" dirty="0"/>
              <a:t>～</a:t>
            </a:r>
            <a:r>
              <a:rPr lang="en-US" altLang="ja-JP" sz="1100" dirty="0"/>
              <a:t>4</a:t>
            </a:r>
            <a:r>
              <a:rPr lang="ja-JP" altLang="en-US" sz="1100" dirty="0"/>
              <a:t>の状態で表すこととする。</a:t>
            </a:r>
            <a:endParaRPr lang="en-US" altLang="ja-JP" sz="1100" dirty="0"/>
          </a:p>
          <a:p>
            <a:endParaRPr lang="en-US" altLang="ja-JP" sz="1100" dirty="0"/>
          </a:p>
          <a:p>
            <a:r>
              <a:rPr lang="ja-JP" altLang="en-US" sz="1100" dirty="0"/>
              <a:t>また、現在の向きと、次の位置との関係を下記に示す。例えば、向きと次の位置が同じ場合は、</a:t>
            </a:r>
            <a:r>
              <a:rPr lang="en-US" altLang="ja-JP" sz="1100" dirty="0"/>
              <a:t>F(</a:t>
            </a:r>
            <a:r>
              <a:rPr lang="ja-JP" altLang="en-US" sz="1100" dirty="0"/>
              <a:t>前に進む</a:t>
            </a:r>
            <a:r>
              <a:rPr lang="en-US" altLang="ja-JP" sz="1100" dirty="0"/>
              <a:t>)</a:t>
            </a:r>
            <a:r>
              <a:rPr lang="ja-JP" altLang="en-US" sz="1100" dirty="0"/>
              <a:t>の操作をする、また向きが</a:t>
            </a:r>
            <a:r>
              <a:rPr lang="en-US" altLang="ja-JP" sz="1100" dirty="0"/>
              <a:t>1</a:t>
            </a:r>
            <a:r>
              <a:rPr lang="ja-JP" altLang="en-US" sz="1100" dirty="0"/>
              <a:t>で次の位置が</a:t>
            </a:r>
            <a:r>
              <a:rPr lang="en-US" altLang="ja-JP" sz="1100" dirty="0"/>
              <a:t>2</a:t>
            </a:r>
            <a:r>
              <a:rPr lang="ja-JP" altLang="en-US" sz="1100" dirty="0"/>
              <a:t>の場合は、</a:t>
            </a:r>
            <a:r>
              <a:rPr lang="en-US" altLang="ja-JP" sz="1100" dirty="0"/>
              <a:t>RF(</a:t>
            </a:r>
            <a:r>
              <a:rPr lang="ja-JP" altLang="en-US" sz="1100" dirty="0"/>
              <a:t>右を向く、前に進む</a:t>
            </a:r>
            <a:r>
              <a:rPr lang="en-US" altLang="ja-JP" sz="1100" dirty="0"/>
              <a:t>)</a:t>
            </a:r>
            <a:r>
              <a:rPr lang="ja-JP" altLang="en-US" sz="1100" dirty="0"/>
              <a:t>の操作になる。</a:t>
            </a:r>
            <a:endParaRPr lang="en-US" altLang="ja-JP" sz="1100" dirty="0"/>
          </a:p>
        </p:txBody>
      </p:sp>
      <p:graphicFrame>
        <p:nvGraphicFramePr>
          <p:cNvPr id="34" name="表 33">
            <a:extLst>
              <a:ext uri="{FF2B5EF4-FFF2-40B4-BE49-F238E27FC236}">
                <a16:creationId xmlns:a16="http://schemas.microsoft.com/office/drawing/2014/main" id="{ADEE9FC5-328B-B490-3E2E-81C91E732692}"/>
              </a:ext>
            </a:extLst>
          </p:cNvPr>
          <p:cNvGraphicFramePr>
            <a:graphicFrameLocks noGrp="1"/>
          </p:cNvGraphicFramePr>
          <p:nvPr>
            <p:extLst>
              <p:ext uri="{D42A27DB-BD31-4B8C-83A1-F6EECF244321}">
                <p14:modId xmlns:p14="http://schemas.microsoft.com/office/powerpoint/2010/main" val="1499030748"/>
              </p:ext>
            </p:extLst>
          </p:nvPr>
        </p:nvGraphicFramePr>
        <p:xfrm>
          <a:off x="3953826" y="2560247"/>
          <a:ext cx="1650999" cy="1390650"/>
        </p:xfrm>
        <a:graphic>
          <a:graphicData uri="http://schemas.openxmlformats.org/drawingml/2006/table">
            <a:tbl>
              <a:tblPr/>
              <a:tblGrid>
                <a:gridCol w="239916">
                  <a:extLst>
                    <a:ext uri="{9D8B030D-6E8A-4147-A177-3AD203B41FA5}">
                      <a16:colId xmlns:a16="http://schemas.microsoft.com/office/drawing/2014/main" val="2337426313"/>
                    </a:ext>
                  </a:extLst>
                </a:gridCol>
                <a:gridCol w="236759">
                  <a:extLst>
                    <a:ext uri="{9D8B030D-6E8A-4147-A177-3AD203B41FA5}">
                      <a16:colId xmlns:a16="http://schemas.microsoft.com/office/drawing/2014/main" val="2743652009"/>
                    </a:ext>
                  </a:extLst>
                </a:gridCol>
                <a:gridCol w="293581">
                  <a:extLst>
                    <a:ext uri="{9D8B030D-6E8A-4147-A177-3AD203B41FA5}">
                      <a16:colId xmlns:a16="http://schemas.microsoft.com/office/drawing/2014/main" val="4166340868"/>
                    </a:ext>
                  </a:extLst>
                </a:gridCol>
                <a:gridCol w="293581">
                  <a:extLst>
                    <a:ext uri="{9D8B030D-6E8A-4147-A177-3AD203B41FA5}">
                      <a16:colId xmlns:a16="http://schemas.microsoft.com/office/drawing/2014/main" val="2208589135"/>
                    </a:ext>
                  </a:extLst>
                </a:gridCol>
                <a:gridCol w="293581">
                  <a:extLst>
                    <a:ext uri="{9D8B030D-6E8A-4147-A177-3AD203B41FA5}">
                      <a16:colId xmlns:a16="http://schemas.microsoft.com/office/drawing/2014/main" val="2372648855"/>
                    </a:ext>
                  </a:extLst>
                </a:gridCol>
                <a:gridCol w="293581">
                  <a:extLst>
                    <a:ext uri="{9D8B030D-6E8A-4147-A177-3AD203B41FA5}">
                      <a16:colId xmlns:a16="http://schemas.microsoft.com/office/drawing/2014/main" val="3577569163"/>
                    </a:ext>
                  </a:extLst>
                </a:gridCol>
              </a:tblGrid>
              <a:tr h="209550">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5">
                  <a:txBody>
                    <a:bodyPr/>
                    <a:lstStyle/>
                    <a:p>
                      <a:pPr algn="ctr" fontAlgn="b"/>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向き</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867687209"/>
                  </a:ext>
                </a:extLst>
              </a:tr>
              <a:tr h="209550">
                <a:tc rowSpan="5">
                  <a:txBody>
                    <a:bodyPr/>
                    <a:lstStyle/>
                    <a:p>
                      <a:pPr algn="l" fontAlgn="b"/>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次</a:t>
                      </a:r>
                      <a:br>
                        <a:rPr lang="ja-JP" altLang="en-US" sz="1100" b="0" i="0" u="none" strike="noStrike" dirty="0">
                          <a:solidFill>
                            <a:srgbClr val="000000"/>
                          </a:solidFill>
                          <a:effectLst/>
                          <a:latin typeface="Yu Gothic" panose="020B0400000000000000" pitchFamily="50" charset="-128"/>
                          <a:ea typeface="Yu Gothic" panose="020B0400000000000000" pitchFamily="50" charset="-128"/>
                        </a:rPr>
                      </a:b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の</a:t>
                      </a:r>
                      <a:br>
                        <a:rPr lang="ja-JP" altLang="en-US" sz="1100" b="0" i="0" u="none" strike="noStrike" dirty="0">
                          <a:solidFill>
                            <a:srgbClr val="000000"/>
                          </a:solidFill>
                          <a:effectLst/>
                          <a:latin typeface="Yu Gothic" panose="020B0400000000000000" pitchFamily="50" charset="-128"/>
                          <a:ea typeface="Yu Gothic" panose="020B0400000000000000" pitchFamily="50" charset="-128"/>
                        </a:rPr>
                      </a:b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位</a:t>
                      </a:r>
                      <a:br>
                        <a:rPr lang="ja-JP" altLang="en-US" sz="1100" b="0" i="0" u="none" strike="noStrike" dirty="0">
                          <a:solidFill>
                            <a:srgbClr val="000000"/>
                          </a:solidFill>
                          <a:effectLst/>
                          <a:latin typeface="Yu Gothic" panose="020B0400000000000000" pitchFamily="50" charset="-128"/>
                          <a:ea typeface="Yu Gothic" panose="020B0400000000000000" pitchFamily="50" charset="-128"/>
                        </a:rPr>
                      </a:b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置</a:t>
                      </a:r>
                      <a:endParaRPr lang="en-US" altLang="ja-JP" sz="1100" b="0" i="0" u="none" strike="noStrike" dirty="0">
                        <a:solidFill>
                          <a:srgbClr val="000000"/>
                        </a:solidFill>
                        <a:effectLst/>
                        <a:latin typeface="Yu Gothic" panose="020B0400000000000000" pitchFamily="50" charset="-128"/>
                        <a:ea typeface="Yu Gothic" panose="020B0400000000000000" pitchFamily="50" charset="-128"/>
                      </a:endParaRPr>
                    </a:p>
                    <a:p>
                      <a:pPr algn="l" fontAlgn="b"/>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9475176"/>
                  </a:ext>
                </a:extLst>
              </a:tr>
              <a:tr h="238125">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F</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LF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RRF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RF</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6885545"/>
                  </a:ext>
                </a:extLst>
              </a:tr>
              <a:tr h="238125">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RF</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LF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RRF</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5178402"/>
                  </a:ext>
                </a:extLst>
              </a:tr>
              <a:tr h="247650">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RRF</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RF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LF</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3509626"/>
                  </a:ext>
                </a:extLst>
              </a:tr>
              <a:tr h="247650">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LF</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RRF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RF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Yu Gothic" panose="020B0400000000000000" pitchFamily="50" charset="-128"/>
                          <a:ea typeface="Yu Gothic" panose="020B0400000000000000" pitchFamily="50" charset="-128"/>
                        </a:rPr>
                        <a:t>F</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7846610"/>
                  </a:ext>
                </a:extLst>
              </a:tr>
            </a:tbl>
          </a:graphicData>
        </a:graphic>
      </p:graphicFrame>
      <p:graphicFrame>
        <p:nvGraphicFramePr>
          <p:cNvPr id="41" name="表 40">
            <a:extLst>
              <a:ext uri="{FF2B5EF4-FFF2-40B4-BE49-F238E27FC236}">
                <a16:creationId xmlns:a16="http://schemas.microsoft.com/office/drawing/2014/main" id="{04C2F6A1-65C3-BBAA-0A70-5FDD239EAAC1}"/>
              </a:ext>
            </a:extLst>
          </p:cNvPr>
          <p:cNvGraphicFramePr>
            <a:graphicFrameLocks noGrp="1"/>
          </p:cNvGraphicFramePr>
          <p:nvPr>
            <p:extLst>
              <p:ext uri="{D42A27DB-BD31-4B8C-83A1-F6EECF244321}">
                <p14:modId xmlns:p14="http://schemas.microsoft.com/office/powerpoint/2010/main" val="2756325542"/>
              </p:ext>
            </p:extLst>
          </p:nvPr>
        </p:nvGraphicFramePr>
        <p:xfrm>
          <a:off x="3953826" y="4072571"/>
          <a:ext cx="1650999" cy="1466850"/>
        </p:xfrm>
        <a:graphic>
          <a:graphicData uri="http://schemas.openxmlformats.org/drawingml/2006/table">
            <a:tbl>
              <a:tblPr/>
              <a:tblGrid>
                <a:gridCol w="239916">
                  <a:extLst>
                    <a:ext uri="{9D8B030D-6E8A-4147-A177-3AD203B41FA5}">
                      <a16:colId xmlns:a16="http://schemas.microsoft.com/office/drawing/2014/main" val="651636567"/>
                    </a:ext>
                  </a:extLst>
                </a:gridCol>
                <a:gridCol w="236759">
                  <a:extLst>
                    <a:ext uri="{9D8B030D-6E8A-4147-A177-3AD203B41FA5}">
                      <a16:colId xmlns:a16="http://schemas.microsoft.com/office/drawing/2014/main" val="812075387"/>
                    </a:ext>
                  </a:extLst>
                </a:gridCol>
                <a:gridCol w="293581">
                  <a:extLst>
                    <a:ext uri="{9D8B030D-6E8A-4147-A177-3AD203B41FA5}">
                      <a16:colId xmlns:a16="http://schemas.microsoft.com/office/drawing/2014/main" val="2679892077"/>
                    </a:ext>
                  </a:extLst>
                </a:gridCol>
                <a:gridCol w="293581">
                  <a:extLst>
                    <a:ext uri="{9D8B030D-6E8A-4147-A177-3AD203B41FA5}">
                      <a16:colId xmlns:a16="http://schemas.microsoft.com/office/drawing/2014/main" val="3384621352"/>
                    </a:ext>
                  </a:extLst>
                </a:gridCol>
                <a:gridCol w="293581">
                  <a:extLst>
                    <a:ext uri="{9D8B030D-6E8A-4147-A177-3AD203B41FA5}">
                      <a16:colId xmlns:a16="http://schemas.microsoft.com/office/drawing/2014/main" val="610291536"/>
                    </a:ext>
                  </a:extLst>
                </a:gridCol>
                <a:gridCol w="293581">
                  <a:extLst>
                    <a:ext uri="{9D8B030D-6E8A-4147-A177-3AD203B41FA5}">
                      <a16:colId xmlns:a16="http://schemas.microsoft.com/office/drawing/2014/main" val="3496651196"/>
                    </a:ext>
                  </a:extLst>
                </a:gridCol>
              </a:tblGrid>
              <a:tr h="238125">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5">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向き</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718232469"/>
                  </a:ext>
                </a:extLst>
              </a:tr>
              <a:tr h="247650">
                <a:tc rowSpan="5">
                  <a:txBody>
                    <a:bodyPr/>
                    <a:lstStyle/>
                    <a:p>
                      <a:pPr algn="l" fontAlgn="b"/>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次</a:t>
                      </a:r>
                      <a:br>
                        <a:rPr lang="ja-JP" altLang="en-US" sz="1100" b="0" i="0" u="none" strike="noStrike" dirty="0">
                          <a:solidFill>
                            <a:srgbClr val="000000"/>
                          </a:solidFill>
                          <a:effectLst/>
                          <a:latin typeface="Yu Gothic" panose="020B0400000000000000" pitchFamily="50" charset="-128"/>
                          <a:ea typeface="Yu Gothic" panose="020B0400000000000000" pitchFamily="50" charset="-128"/>
                        </a:rPr>
                      </a:b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の</a:t>
                      </a:r>
                      <a:br>
                        <a:rPr lang="ja-JP" altLang="en-US" sz="1100" b="0" i="0" u="none" strike="noStrike" dirty="0">
                          <a:solidFill>
                            <a:srgbClr val="000000"/>
                          </a:solidFill>
                          <a:effectLst/>
                          <a:latin typeface="Yu Gothic" panose="020B0400000000000000" pitchFamily="50" charset="-128"/>
                          <a:ea typeface="Yu Gothic" panose="020B0400000000000000" pitchFamily="50" charset="-128"/>
                        </a:rPr>
                      </a:b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位</a:t>
                      </a:r>
                      <a:br>
                        <a:rPr lang="ja-JP" altLang="en-US" sz="1100" b="0" i="0" u="none" strike="noStrike" dirty="0">
                          <a:solidFill>
                            <a:srgbClr val="000000"/>
                          </a:solidFill>
                          <a:effectLst/>
                          <a:latin typeface="Yu Gothic" panose="020B0400000000000000" pitchFamily="50" charset="-128"/>
                          <a:ea typeface="Yu Gothic" panose="020B0400000000000000" pitchFamily="50" charset="-128"/>
                        </a:rPr>
                      </a:b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置</a:t>
                      </a:r>
                      <a:endParaRPr lang="en-US" altLang="ja-JP" sz="1100" b="0" i="0" u="none" strike="noStrike" dirty="0">
                        <a:solidFill>
                          <a:srgbClr val="000000"/>
                        </a:solidFill>
                        <a:effectLst/>
                        <a:latin typeface="Yu Gothic" panose="020B0400000000000000" pitchFamily="50" charset="-128"/>
                        <a:ea typeface="Yu Gothic" panose="020B0400000000000000" pitchFamily="50" charset="-128"/>
                      </a:endParaRPr>
                    </a:p>
                    <a:p>
                      <a:pPr algn="l" fontAlgn="b"/>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7675920"/>
                  </a:ext>
                </a:extLst>
              </a:tr>
              <a:tr h="247650">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898166"/>
                  </a:ext>
                </a:extLst>
              </a:tr>
              <a:tr h="247650">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8634965"/>
                  </a:ext>
                </a:extLst>
              </a:tr>
              <a:tr h="247650">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79221364"/>
                  </a:ext>
                </a:extLst>
              </a:tr>
              <a:tr h="238125">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0873288"/>
                  </a:ext>
                </a:extLst>
              </a:tr>
            </a:tbl>
          </a:graphicData>
        </a:graphic>
      </p:graphicFrame>
      <p:sp>
        <p:nvSpPr>
          <p:cNvPr id="42" name="テキスト ボックス 41">
            <a:extLst>
              <a:ext uri="{FF2B5EF4-FFF2-40B4-BE49-F238E27FC236}">
                <a16:creationId xmlns:a16="http://schemas.microsoft.com/office/drawing/2014/main" id="{4ECA16E0-B55B-B71B-81CF-88F4585D2E41}"/>
              </a:ext>
            </a:extLst>
          </p:cNvPr>
          <p:cNvSpPr txBox="1"/>
          <p:nvPr/>
        </p:nvSpPr>
        <p:spPr>
          <a:xfrm>
            <a:off x="539999" y="3947216"/>
            <a:ext cx="3153696" cy="1446550"/>
          </a:xfrm>
          <a:prstGeom prst="rect">
            <a:avLst/>
          </a:prstGeom>
          <a:noFill/>
          <a:ln>
            <a:noFill/>
          </a:ln>
        </p:spPr>
        <p:txBody>
          <a:bodyPr wrap="square" rtlCol="0">
            <a:spAutoFit/>
          </a:bodyPr>
          <a:lstStyle/>
          <a:p>
            <a:r>
              <a:rPr lang="ja-JP" altLang="en-US" sz="1100" dirty="0"/>
              <a:t>向きと次の位置の関係をさらに見ていくと、その差をとった場合次のようになる</a:t>
            </a:r>
            <a:r>
              <a:rPr lang="en-US" altLang="ja-JP" sz="1100" dirty="0"/>
              <a:t>(</a:t>
            </a:r>
            <a:r>
              <a:rPr lang="ja-JP" altLang="en-US" sz="1100" dirty="0"/>
              <a:t>負の数になるので、 </a:t>
            </a:r>
            <a:r>
              <a:rPr lang="en-US" altLang="ja-JP" sz="1100" dirty="0"/>
              <a:t>(</a:t>
            </a:r>
            <a:r>
              <a:rPr lang="ja-JP" altLang="en-US" sz="1100" dirty="0"/>
              <a:t>向き</a:t>
            </a:r>
            <a:r>
              <a:rPr lang="en-US" altLang="ja-JP" sz="1100" dirty="0"/>
              <a:t>-</a:t>
            </a:r>
            <a:r>
              <a:rPr lang="ja-JP" altLang="en-US" sz="1100" dirty="0"/>
              <a:t>次の位置</a:t>
            </a:r>
            <a:r>
              <a:rPr lang="en-US" altLang="ja-JP" sz="1100" dirty="0"/>
              <a:t>+4)</a:t>
            </a:r>
            <a:r>
              <a:rPr lang="ja-JP" altLang="en-US" sz="1100" dirty="0"/>
              <a:t>の余りとしている</a:t>
            </a:r>
            <a:r>
              <a:rPr lang="en-US" altLang="ja-JP" sz="1100" dirty="0"/>
              <a:t>)</a:t>
            </a:r>
          </a:p>
          <a:p>
            <a:r>
              <a:rPr lang="ja-JP" altLang="en-US" sz="1100" dirty="0"/>
              <a:t>この表を利用すると、下記の操作となる。</a:t>
            </a:r>
          </a:p>
          <a:p>
            <a:r>
              <a:rPr lang="en-US" altLang="ja-JP" sz="1100" dirty="0"/>
              <a:t>0</a:t>
            </a:r>
            <a:r>
              <a:rPr lang="ja-JP" altLang="en-US" sz="1100" dirty="0"/>
              <a:t> </a:t>
            </a:r>
            <a:r>
              <a:rPr lang="en-US" altLang="ja-JP" sz="1100" dirty="0"/>
              <a:t>= F</a:t>
            </a:r>
            <a:endParaRPr lang="ja-JP" altLang="en-US" sz="1100" dirty="0"/>
          </a:p>
          <a:p>
            <a:r>
              <a:rPr lang="en-US" altLang="ja-JP" sz="1100" dirty="0"/>
              <a:t>1 = LF</a:t>
            </a:r>
            <a:endParaRPr lang="ja-JP" altLang="en-US" sz="1100" dirty="0"/>
          </a:p>
          <a:p>
            <a:r>
              <a:rPr lang="en-US" altLang="ja-JP" sz="1100" dirty="0"/>
              <a:t>2 =RRF or LLF</a:t>
            </a:r>
            <a:endParaRPr lang="ja-JP" altLang="en-US" sz="1100" dirty="0"/>
          </a:p>
          <a:p>
            <a:r>
              <a:rPr lang="en-US" altLang="ja-JP" sz="1100" dirty="0"/>
              <a:t>3 = RF</a:t>
            </a:r>
          </a:p>
        </p:txBody>
      </p:sp>
      <p:sp>
        <p:nvSpPr>
          <p:cNvPr id="43" name="テキスト ボックス 42">
            <a:extLst>
              <a:ext uri="{FF2B5EF4-FFF2-40B4-BE49-F238E27FC236}">
                <a16:creationId xmlns:a16="http://schemas.microsoft.com/office/drawing/2014/main" id="{EEAD5A73-56AD-D273-6E43-5DD4B373DA44}"/>
              </a:ext>
            </a:extLst>
          </p:cNvPr>
          <p:cNvSpPr txBox="1"/>
          <p:nvPr/>
        </p:nvSpPr>
        <p:spPr>
          <a:xfrm>
            <a:off x="816961" y="5945431"/>
            <a:ext cx="1987374" cy="253916"/>
          </a:xfrm>
          <a:prstGeom prst="rect">
            <a:avLst/>
          </a:prstGeom>
          <a:noFill/>
          <a:ln w="12700">
            <a:solidFill>
              <a:schemeClr val="tx1"/>
            </a:solidFill>
          </a:ln>
        </p:spPr>
        <p:txBody>
          <a:bodyPr wrap="square" rtlCol="0">
            <a:spAutoFit/>
          </a:bodyPr>
          <a:lstStyle/>
          <a:p>
            <a:pPr algn="ctr">
              <a:lnSpc>
                <a:spcPts val="1100"/>
              </a:lnSpc>
            </a:pPr>
            <a:r>
              <a:rPr kumimoji="1" lang="ja-JP" altLang="en-US" sz="1200" dirty="0">
                <a:latin typeface="メイリオ" panose="020B0604030504040204" pitchFamily="50" charset="-128"/>
                <a:ea typeface="メイリオ" panose="020B0604030504040204" pitchFamily="50" charset="-128"/>
              </a:rPr>
              <a:t>位置情報の初期化</a:t>
            </a:r>
          </a:p>
        </p:txBody>
      </p:sp>
      <p:sp>
        <p:nvSpPr>
          <p:cNvPr id="49" name="テキスト ボックス 48">
            <a:extLst>
              <a:ext uri="{FF2B5EF4-FFF2-40B4-BE49-F238E27FC236}">
                <a16:creationId xmlns:a16="http://schemas.microsoft.com/office/drawing/2014/main" id="{536A32F1-F422-89DB-F4AA-130B0F60963A}"/>
              </a:ext>
            </a:extLst>
          </p:cNvPr>
          <p:cNvSpPr txBox="1"/>
          <p:nvPr/>
        </p:nvSpPr>
        <p:spPr>
          <a:xfrm>
            <a:off x="1261003" y="6957444"/>
            <a:ext cx="2150078" cy="240450"/>
          </a:xfrm>
          <a:prstGeom prst="rect">
            <a:avLst/>
          </a:prstGeom>
          <a:noFill/>
          <a:ln w="12700">
            <a:solidFill>
              <a:schemeClr val="tx1"/>
            </a:solidFill>
            <a:prstDash val="dash"/>
          </a:ln>
        </p:spPr>
        <p:txBody>
          <a:bodyPr wrap="square" rtlCol="0">
            <a:spAutoFit/>
          </a:bodyPr>
          <a:lstStyle/>
          <a:p>
            <a:pPr>
              <a:lnSpc>
                <a:spcPts val="1100"/>
              </a:lnSpc>
            </a:pPr>
            <a:r>
              <a:rPr lang="en-US" altLang="ja-JP" sz="1100" dirty="0" err="1">
                <a:latin typeface="メイリオ" panose="020B0604030504040204" pitchFamily="50" charset="-128"/>
                <a:ea typeface="メイリオ" panose="020B0604030504040204" pitchFamily="50" charset="-128"/>
              </a:rPr>
              <a:t>b_xpos</a:t>
            </a:r>
            <a:r>
              <a:rPr lang="en-US" altLang="ja-JP" sz="1100" dirty="0">
                <a:latin typeface="メイリオ" panose="020B0604030504040204" pitchFamily="50" charset="-128"/>
                <a:ea typeface="メイリオ" panose="020B0604030504040204" pitchFamily="50" charset="-128"/>
              </a:rPr>
              <a:t>, </a:t>
            </a:r>
            <a:r>
              <a:rPr lang="en-US" altLang="ja-JP" sz="1100" dirty="0" err="1">
                <a:latin typeface="メイリオ" panose="020B0604030504040204" pitchFamily="50" charset="-128"/>
                <a:ea typeface="メイリオ" panose="020B0604030504040204" pitchFamily="50" charset="-128"/>
              </a:rPr>
              <a:t>b_ypos</a:t>
            </a:r>
            <a:r>
              <a:rPr lang="ja-JP" altLang="en-US" sz="1100" dirty="0">
                <a:latin typeface="メイリオ" panose="020B0604030504040204" pitchFamily="50" charset="-128"/>
                <a:ea typeface="メイリオ" panose="020B0604030504040204" pitchFamily="50" charset="-128"/>
              </a:rPr>
              <a:t>を変更する</a:t>
            </a:r>
            <a:endParaRPr kumimoji="1" lang="ja-JP" altLang="en-US" sz="1100" dirty="0">
              <a:latin typeface="メイリオ" panose="020B0604030504040204" pitchFamily="50" charset="-128"/>
              <a:ea typeface="メイリオ" panose="020B0604030504040204" pitchFamily="50" charset="-128"/>
            </a:endParaRPr>
          </a:p>
        </p:txBody>
      </p:sp>
      <p:sp>
        <p:nvSpPr>
          <p:cNvPr id="50" name="テキスト ボックス 49">
            <a:extLst>
              <a:ext uri="{FF2B5EF4-FFF2-40B4-BE49-F238E27FC236}">
                <a16:creationId xmlns:a16="http://schemas.microsoft.com/office/drawing/2014/main" id="{1A4BAC4C-2F75-DE0D-DCDC-1592D25DF1E4}"/>
              </a:ext>
            </a:extLst>
          </p:cNvPr>
          <p:cNvSpPr txBox="1"/>
          <p:nvPr/>
        </p:nvSpPr>
        <p:spPr>
          <a:xfrm>
            <a:off x="1261003" y="7271520"/>
            <a:ext cx="2150078" cy="663643"/>
          </a:xfrm>
          <a:prstGeom prst="rect">
            <a:avLst/>
          </a:prstGeom>
          <a:noFill/>
          <a:ln w="12700">
            <a:solidFill>
              <a:schemeClr val="tx1"/>
            </a:solidFill>
            <a:prstDash val="dash"/>
          </a:ln>
        </p:spPr>
        <p:txBody>
          <a:bodyPr wrap="square" rtlCol="0">
            <a:spAutoFit/>
          </a:bodyPr>
          <a:lstStyle/>
          <a:p>
            <a:pPr>
              <a:lnSpc>
                <a:spcPts val="1100"/>
              </a:lnSpc>
            </a:pPr>
            <a:r>
              <a:rPr kumimoji="1" lang="ja-JP" altLang="en-US" sz="1100" dirty="0">
                <a:latin typeface="メイリオ" panose="020B0604030504040204" pitchFamily="50" charset="-128"/>
                <a:ea typeface="メイリオ" panose="020B0604030504040204" pitchFamily="50" charset="-128"/>
              </a:rPr>
              <a:t>ロボットに対する操作を決める。そして、新しいロボットの向きを変更する処理を考えてください。</a:t>
            </a:r>
          </a:p>
        </p:txBody>
      </p:sp>
      <p:grpSp>
        <p:nvGrpSpPr>
          <p:cNvPr id="51" name="グループ化 50">
            <a:extLst>
              <a:ext uri="{FF2B5EF4-FFF2-40B4-BE49-F238E27FC236}">
                <a16:creationId xmlns:a16="http://schemas.microsoft.com/office/drawing/2014/main" id="{0EBC011F-E7BF-A55D-E004-62CAE3FC192F}"/>
              </a:ext>
            </a:extLst>
          </p:cNvPr>
          <p:cNvGrpSpPr/>
          <p:nvPr/>
        </p:nvGrpSpPr>
        <p:grpSpPr>
          <a:xfrm>
            <a:off x="4252733" y="6059922"/>
            <a:ext cx="1767085" cy="611706"/>
            <a:chOff x="3770695" y="5362721"/>
            <a:chExt cx="1767085" cy="611706"/>
          </a:xfrm>
        </p:grpSpPr>
        <p:sp>
          <p:nvSpPr>
            <p:cNvPr id="52" name="テキスト ボックス 51">
              <a:extLst>
                <a:ext uri="{FF2B5EF4-FFF2-40B4-BE49-F238E27FC236}">
                  <a16:creationId xmlns:a16="http://schemas.microsoft.com/office/drawing/2014/main" id="{B181D233-C4D8-0C9B-643D-A31CDFC775E2}"/>
                </a:ext>
              </a:extLst>
            </p:cNvPr>
            <p:cNvSpPr txBox="1"/>
            <p:nvPr/>
          </p:nvSpPr>
          <p:spPr>
            <a:xfrm>
              <a:off x="3770695" y="5362721"/>
              <a:ext cx="1767085" cy="611706"/>
            </a:xfrm>
            <a:prstGeom prst="rect">
              <a:avLst/>
            </a:prstGeom>
            <a:noFill/>
            <a:ln w="12700">
              <a:solidFill>
                <a:schemeClr val="tx1"/>
              </a:solidFill>
            </a:ln>
          </p:spPr>
          <p:txBody>
            <a:bodyPr wrap="square" rtlCol="0">
              <a:spAutoFit/>
            </a:bodyPr>
            <a:lstStyle/>
            <a:p>
              <a:pPr algn="ctr">
                <a:lnSpc>
                  <a:spcPts val="1000"/>
                </a:lnSpc>
              </a:pPr>
              <a:r>
                <a:rPr lang="ja-JP" altLang="en-US" sz="1000" dirty="0">
                  <a:latin typeface="メイリオ" panose="020B0604030504040204" pitchFamily="50" charset="-128"/>
                  <a:ea typeface="メイリオ" panose="020B0604030504040204" pitchFamily="50" charset="-128"/>
                </a:rPr>
                <a:t>関数</a:t>
              </a:r>
              <a:r>
                <a:rPr lang="en-US" altLang="ja-JP" sz="1000" dirty="0">
                  <a:latin typeface="メイリオ" panose="020B0604030504040204" pitchFamily="50" charset="-128"/>
                  <a:ea typeface="メイリオ" panose="020B0604030504040204" pitchFamily="50" charset="-128"/>
                </a:rPr>
                <a:t>:</a:t>
              </a:r>
              <a:r>
                <a:rPr lang="en-US" altLang="ja-JP" sz="1000" dirty="0" err="1">
                  <a:latin typeface="メイリオ" panose="020B0604030504040204" pitchFamily="50" charset="-128"/>
                  <a:ea typeface="メイリオ" panose="020B0604030504040204" pitchFamily="50" charset="-128"/>
                </a:rPr>
                <a:t>checkway</a:t>
              </a:r>
              <a:r>
                <a:rPr lang="en-US" altLang="ja-JP" sz="1000" dirty="0">
                  <a:latin typeface="メイリオ" panose="020B0604030504040204" pitchFamily="50" charset="-128"/>
                  <a:ea typeface="メイリオ" panose="020B0604030504040204" pitchFamily="50" charset="-128"/>
                </a:rPr>
                <a:t>(</a:t>
              </a:r>
              <a:br>
                <a:rPr lang="en-US" altLang="ja-JP" sz="1000" dirty="0">
                  <a:latin typeface="メイリオ" panose="020B0604030504040204" pitchFamily="50" charset="-128"/>
                  <a:ea typeface="メイリオ" panose="020B0604030504040204" pitchFamily="50" charset="-128"/>
                </a:rPr>
              </a:br>
              <a:r>
                <a:rPr lang="en-US" altLang="ja-JP" sz="1000" dirty="0" err="1">
                  <a:latin typeface="メイリオ" panose="020B0604030504040204" pitchFamily="50" charset="-128"/>
                  <a:ea typeface="メイリオ" panose="020B0604030504040204" pitchFamily="50" charset="-128"/>
                </a:rPr>
                <a:t>c_xpos</a:t>
              </a:r>
              <a:r>
                <a:rPr lang="en-US" altLang="ja-JP" sz="1000" dirty="0">
                  <a:latin typeface="メイリオ" panose="020B0604030504040204" pitchFamily="50" charset="-128"/>
                  <a:ea typeface="メイリオ" panose="020B0604030504040204" pitchFamily="50" charset="-128"/>
                </a:rPr>
                <a:t>, </a:t>
              </a:r>
              <a:r>
                <a:rPr lang="en-US" altLang="ja-JP" sz="1000" dirty="0" err="1">
                  <a:latin typeface="メイリオ" panose="020B0604030504040204" pitchFamily="50" charset="-128"/>
                  <a:ea typeface="メイリオ" panose="020B0604030504040204" pitchFamily="50" charset="-128"/>
                </a:rPr>
                <a:t>c_ypos</a:t>
              </a:r>
              <a:r>
                <a:rPr lang="en-US" altLang="ja-JP" sz="1000" dirty="0">
                  <a:latin typeface="メイリオ" panose="020B0604030504040204" pitchFamily="50" charset="-128"/>
                  <a:ea typeface="メイリオ" panose="020B0604030504040204" pitchFamily="50" charset="-128"/>
                </a:rPr>
                <a:t>,</a:t>
              </a:r>
            </a:p>
            <a:p>
              <a:pPr algn="ctr">
                <a:lnSpc>
                  <a:spcPts val="1000"/>
                </a:lnSpc>
              </a:pPr>
              <a:r>
                <a:rPr lang="en-US" altLang="ja-JP" sz="1000" dirty="0" err="1">
                  <a:latin typeface="メイリオ" panose="020B0604030504040204" pitchFamily="50" charset="-128"/>
                  <a:ea typeface="メイリオ" panose="020B0604030504040204" pitchFamily="50" charset="-128"/>
                </a:rPr>
                <a:t>b_xpos</a:t>
              </a:r>
              <a:r>
                <a:rPr lang="en-US" altLang="ja-JP" sz="1000" dirty="0">
                  <a:latin typeface="メイリオ" panose="020B0604030504040204" pitchFamily="50" charset="-128"/>
                  <a:ea typeface="メイリオ" panose="020B0604030504040204" pitchFamily="50" charset="-128"/>
                </a:rPr>
                <a:t>, </a:t>
              </a:r>
              <a:r>
                <a:rPr lang="en-US" altLang="ja-JP" sz="1000" dirty="0" err="1">
                  <a:latin typeface="メイリオ" panose="020B0604030504040204" pitchFamily="50" charset="-128"/>
                  <a:ea typeface="メイリオ" panose="020B0604030504040204" pitchFamily="50" charset="-128"/>
                </a:rPr>
                <a:t>b_ypos</a:t>
              </a:r>
              <a:r>
                <a:rPr lang="en-US" altLang="ja-JP" sz="1000" dirty="0">
                  <a:latin typeface="メイリオ" panose="020B0604030504040204" pitchFamily="50" charset="-128"/>
                  <a:ea typeface="メイリオ" panose="020B0604030504040204" pitchFamily="50" charset="-128"/>
                </a:rPr>
                <a:t>,</a:t>
              </a:r>
            </a:p>
            <a:p>
              <a:pPr algn="ctr">
                <a:lnSpc>
                  <a:spcPts val="1000"/>
                </a:lnSpc>
              </a:pPr>
              <a:r>
                <a:rPr lang="en-US" altLang="ja-JP" sz="1000" dirty="0">
                  <a:latin typeface="メイリオ" panose="020B0604030504040204" pitchFamily="50" charset="-128"/>
                  <a:ea typeface="メイリオ" panose="020B0604030504040204" pitchFamily="50" charset="-128"/>
                </a:rPr>
                <a:t>D)</a:t>
              </a:r>
              <a:endParaRPr kumimoji="1" lang="ja-JP" altLang="en-US" sz="1000" dirty="0">
                <a:latin typeface="メイリオ" panose="020B0604030504040204" pitchFamily="50" charset="-128"/>
                <a:ea typeface="メイリオ" panose="020B0604030504040204" pitchFamily="50" charset="-128"/>
              </a:endParaRPr>
            </a:p>
          </p:txBody>
        </p:sp>
        <p:cxnSp>
          <p:nvCxnSpPr>
            <p:cNvPr id="53" name="直線コネクタ 52">
              <a:extLst>
                <a:ext uri="{FF2B5EF4-FFF2-40B4-BE49-F238E27FC236}">
                  <a16:creationId xmlns:a16="http://schemas.microsoft.com/office/drawing/2014/main" id="{A79940D5-9075-ED68-50F3-693B65509E5B}"/>
                </a:ext>
              </a:extLst>
            </p:cNvPr>
            <p:cNvCxnSpPr>
              <a:cxnSpLocks/>
            </p:cNvCxnSpPr>
            <p:nvPr/>
          </p:nvCxnSpPr>
          <p:spPr>
            <a:xfrm>
              <a:off x="3850703" y="5362721"/>
              <a:ext cx="0" cy="6117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50894085-DF02-7A20-A9E7-0555195CED69}"/>
                </a:ext>
              </a:extLst>
            </p:cNvPr>
            <p:cNvCxnSpPr>
              <a:cxnSpLocks/>
            </p:cNvCxnSpPr>
            <p:nvPr/>
          </p:nvCxnSpPr>
          <p:spPr>
            <a:xfrm>
              <a:off x="5437258" y="5362721"/>
              <a:ext cx="0" cy="6117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7" name="テキスト ボックス 56">
            <a:extLst>
              <a:ext uri="{FF2B5EF4-FFF2-40B4-BE49-F238E27FC236}">
                <a16:creationId xmlns:a16="http://schemas.microsoft.com/office/drawing/2014/main" id="{DDCAFFC2-C349-0D60-A547-3397D6857DAD}"/>
              </a:ext>
            </a:extLst>
          </p:cNvPr>
          <p:cNvSpPr txBox="1"/>
          <p:nvPr/>
        </p:nvSpPr>
        <p:spPr>
          <a:xfrm>
            <a:off x="4230583" y="7414881"/>
            <a:ext cx="1767085" cy="236603"/>
          </a:xfrm>
          <a:prstGeom prst="rect">
            <a:avLst/>
          </a:prstGeom>
          <a:noFill/>
          <a:ln w="12700">
            <a:solidFill>
              <a:schemeClr val="tx1"/>
            </a:solidFill>
          </a:ln>
        </p:spPr>
        <p:txBody>
          <a:bodyPr wrap="square" rtlCol="0">
            <a:spAutoFit/>
          </a:bodyPr>
          <a:lstStyle/>
          <a:p>
            <a:pPr algn="ctr">
              <a:lnSpc>
                <a:spcPts val="1100"/>
              </a:lnSpc>
            </a:pPr>
            <a:r>
              <a:rPr lang="ja-JP" altLang="en-US" sz="1000" dirty="0">
                <a:latin typeface="メイリオ" panose="020B0604030504040204" pitchFamily="50" charset="-128"/>
                <a:ea typeface="メイリオ" panose="020B0604030504040204" pitchFamily="50" charset="-128"/>
              </a:rPr>
              <a:t>戻る</a:t>
            </a:r>
            <a:r>
              <a:rPr lang="en-US" altLang="ja-JP" sz="1000" dirty="0">
                <a:latin typeface="メイリオ" panose="020B0604030504040204" pitchFamily="50" charset="-128"/>
                <a:ea typeface="メイリオ" panose="020B0604030504040204" pitchFamily="50" charset="-128"/>
              </a:rPr>
              <a:t>: v</a:t>
            </a:r>
            <a:endParaRPr kumimoji="1" lang="ja-JP" altLang="en-US" sz="1000" dirty="0">
              <a:latin typeface="メイリオ" panose="020B0604030504040204" pitchFamily="50" charset="-128"/>
              <a:ea typeface="メイリオ" panose="020B0604030504040204" pitchFamily="50" charset="-128"/>
            </a:endParaRPr>
          </a:p>
        </p:txBody>
      </p:sp>
      <p:sp>
        <p:nvSpPr>
          <p:cNvPr id="58" name="テキスト ボックス 57">
            <a:extLst>
              <a:ext uri="{FF2B5EF4-FFF2-40B4-BE49-F238E27FC236}">
                <a16:creationId xmlns:a16="http://schemas.microsoft.com/office/drawing/2014/main" id="{CE7437CE-EE21-833E-3D3D-E33F93B0CEB4}"/>
              </a:ext>
            </a:extLst>
          </p:cNvPr>
          <p:cNvSpPr txBox="1"/>
          <p:nvPr/>
        </p:nvSpPr>
        <p:spPr>
          <a:xfrm>
            <a:off x="4240095" y="6803370"/>
            <a:ext cx="1737878" cy="522579"/>
          </a:xfrm>
          <a:prstGeom prst="rect">
            <a:avLst/>
          </a:prstGeom>
          <a:noFill/>
          <a:ln w="12700">
            <a:solidFill>
              <a:schemeClr val="tx1"/>
            </a:solidFill>
            <a:prstDash val="dash"/>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考え方をもとにして、</a:t>
            </a:r>
            <a:r>
              <a:rPr lang="en-US" altLang="ja-JP" sz="1100" dirty="0">
                <a:latin typeface="メイリオ" panose="020B0604030504040204" pitchFamily="50" charset="-128"/>
                <a:ea typeface="メイリオ" panose="020B0604030504040204" pitchFamily="50" charset="-128"/>
              </a:rPr>
              <a:t>1</a:t>
            </a:r>
            <a:r>
              <a:rPr lang="ja-JP" altLang="en-US" sz="1100" dirty="0">
                <a:latin typeface="メイリオ" panose="020B0604030504040204" pitchFamily="50" charset="-128"/>
                <a:ea typeface="メイリオ" panose="020B0604030504040204" pitchFamily="50" charset="-128"/>
              </a:rPr>
              <a:t>～</a:t>
            </a:r>
            <a:r>
              <a:rPr lang="en-US" altLang="ja-JP" sz="1100" dirty="0">
                <a:latin typeface="メイリオ" panose="020B0604030504040204" pitchFamily="50" charset="-128"/>
                <a:ea typeface="メイリオ" panose="020B0604030504040204" pitchFamily="50" charset="-128"/>
              </a:rPr>
              <a:t>4</a:t>
            </a:r>
            <a:r>
              <a:rPr lang="ja-JP" altLang="en-US" sz="1100" dirty="0">
                <a:latin typeface="メイリオ" panose="020B0604030504040204" pitchFamily="50" charset="-128"/>
                <a:ea typeface="メイリオ" panose="020B0604030504040204" pitchFamily="50" charset="-128"/>
              </a:rPr>
              <a:t>を戻り値とする関数を考えてください</a:t>
            </a:r>
            <a:r>
              <a:rPr kumimoji="1" lang="ja-JP" altLang="en-US" sz="1100" dirty="0">
                <a:latin typeface="メイリオ" panose="020B0604030504040204" pitchFamily="50" charset="-128"/>
                <a:ea typeface="メイリオ" panose="020B0604030504040204" pitchFamily="50" charset="-128"/>
              </a:rPr>
              <a:t>。</a:t>
            </a:r>
          </a:p>
        </p:txBody>
      </p:sp>
      <p:pic>
        <p:nvPicPr>
          <p:cNvPr id="4" name="Picture 2" descr="by-nc-sa">
            <a:extLst>
              <a:ext uri="{FF2B5EF4-FFF2-40B4-BE49-F238E27FC236}">
                <a16:creationId xmlns:a16="http://schemas.microsoft.com/office/drawing/2014/main" id="{C9A5A3F4-4704-662E-B144-07DE1777E3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grpSp>
        <p:nvGrpSpPr>
          <p:cNvPr id="6" name="グループ化 5">
            <a:extLst>
              <a:ext uri="{FF2B5EF4-FFF2-40B4-BE49-F238E27FC236}">
                <a16:creationId xmlns:a16="http://schemas.microsoft.com/office/drawing/2014/main" id="{99E3C939-760A-CEA5-F927-515AA90A585A}"/>
              </a:ext>
            </a:extLst>
          </p:cNvPr>
          <p:cNvGrpSpPr/>
          <p:nvPr/>
        </p:nvGrpSpPr>
        <p:grpSpPr>
          <a:xfrm>
            <a:off x="5488381" y="7819313"/>
            <a:ext cx="587627" cy="575424"/>
            <a:chOff x="1295400" y="3857730"/>
            <a:chExt cx="990600" cy="1019070"/>
          </a:xfrm>
        </p:grpSpPr>
        <p:sp>
          <p:nvSpPr>
            <p:cNvPr id="9" name="メモ 12">
              <a:extLst>
                <a:ext uri="{FF2B5EF4-FFF2-40B4-BE49-F238E27FC236}">
                  <a16:creationId xmlns:a16="http://schemas.microsoft.com/office/drawing/2014/main" id="{BCBD71BF-FB23-AE92-6A72-8F98B22A98C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a:extLst>
                <a:ext uri="{FF2B5EF4-FFF2-40B4-BE49-F238E27FC236}">
                  <a16:creationId xmlns:a16="http://schemas.microsoft.com/office/drawing/2014/main" id="{A78A93B2-9A90-A5A5-0B2B-ADDBB4F21619}"/>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22</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26" name="グループ化 25">
            <a:extLst>
              <a:ext uri="{FF2B5EF4-FFF2-40B4-BE49-F238E27FC236}">
                <a16:creationId xmlns:a16="http://schemas.microsoft.com/office/drawing/2014/main" id="{FE3D0B52-6E47-19F0-2A15-CAEA8FB979F2}"/>
              </a:ext>
            </a:extLst>
          </p:cNvPr>
          <p:cNvGrpSpPr/>
          <p:nvPr/>
        </p:nvGrpSpPr>
        <p:grpSpPr>
          <a:xfrm>
            <a:off x="4255836" y="7819313"/>
            <a:ext cx="587627" cy="575424"/>
            <a:chOff x="1295400" y="3857730"/>
            <a:chExt cx="990600" cy="1019070"/>
          </a:xfrm>
        </p:grpSpPr>
        <p:sp>
          <p:nvSpPr>
            <p:cNvPr id="27" name="メモ 12">
              <a:extLst>
                <a:ext uri="{FF2B5EF4-FFF2-40B4-BE49-F238E27FC236}">
                  <a16:creationId xmlns:a16="http://schemas.microsoft.com/office/drawing/2014/main" id="{5AF35045-2CB2-A3B5-921D-8247CAEF567A}"/>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C18D148F-7266-39F6-D11A-31C16EF75239}"/>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18</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3" name="グループ化 32">
            <a:extLst>
              <a:ext uri="{FF2B5EF4-FFF2-40B4-BE49-F238E27FC236}">
                <a16:creationId xmlns:a16="http://schemas.microsoft.com/office/drawing/2014/main" id="{BFDF3DFF-7F81-5547-F092-4E15825E0C66}"/>
              </a:ext>
            </a:extLst>
          </p:cNvPr>
          <p:cNvGrpSpPr/>
          <p:nvPr/>
        </p:nvGrpSpPr>
        <p:grpSpPr>
          <a:xfrm>
            <a:off x="2951837" y="5571839"/>
            <a:ext cx="587627" cy="575424"/>
            <a:chOff x="1295400" y="3857730"/>
            <a:chExt cx="990600" cy="1019070"/>
          </a:xfrm>
        </p:grpSpPr>
        <p:sp>
          <p:nvSpPr>
            <p:cNvPr id="35" name="メモ 12">
              <a:extLst>
                <a:ext uri="{FF2B5EF4-FFF2-40B4-BE49-F238E27FC236}">
                  <a16:creationId xmlns:a16="http://schemas.microsoft.com/office/drawing/2014/main" id="{0439C5B4-0E59-6B64-5409-CE3585A4C237}"/>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6" name="テキスト ボックス 35">
              <a:extLst>
                <a:ext uri="{FF2B5EF4-FFF2-40B4-BE49-F238E27FC236}">
                  <a16:creationId xmlns:a16="http://schemas.microsoft.com/office/drawing/2014/main" id="{1C2CEF42-F810-CD37-5F11-24A289D0A132}"/>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15</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7" name="グループ化 36">
            <a:extLst>
              <a:ext uri="{FF2B5EF4-FFF2-40B4-BE49-F238E27FC236}">
                <a16:creationId xmlns:a16="http://schemas.microsoft.com/office/drawing/2014/main" id="{1DFE60F6-97FC-79C7-9D57-C7D61BE4935A}"/>
              </a:ext>
            </a:extLst>
          </p:cNvPr>
          <p:cNvGrpSpPr/>
          <p:nvPr/>
        </p:nvGrpSpPr>
        <p:grpSpPr>
          <a:xfrm>
            <a:off x="3549187" y="5564078"/>
            <a:ext cx="587627" cy="575424"/>
            <a:chOff x="1295400" y="3857730"/>
            <a:chExt cx="990600" cy="1019070"/>
          </a:xfrm>
        </p:grpSpPr>
        <p:sp>
          <p:nvSpPr>
            <p:cNvPr id="38" name="メモ 12">
              <a:extLst>
                <a:ext uri="{FF2B5EF4-FFF2-40B4-BE49-F238E27FC236}">
                  <a16:creationId xmlns:a16="http://schemas.microsoft.com/office/drawing/2014/main" id="{88B5481D-3160-FDEC-44B5-8EAF80B9A462}"/>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9" name="テキスト ボックス 38">
              <a:extLst>
                <a:ext uri="{FF2B5EF4-FFF2-40B4-BE49-F238E27FC236}">
                  <a16:creationId xmlns:a16="http://schemas.microsoft.com/office/drawing/2014/main" id="{FD8F0003-B218-111B-0F30-261B20824DB9}"/>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22</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40" name="グループ化 39">
            <a:extLst>
              <a:ext uri="{FF2B5EF4-FFF2-40B4-BE49-F238E27FC236}">
                <a16:creationId xmlns:a16="http://schemas.microsoft.com/office/drawing/2014/main" id="{E46B3E59-752A-B0DE-E757-3337F7226C63}"/>
              </a:ext>
            </a:extLst>
          </p:cNvPr>
          <p:cNvGrpSpPr/>
          <p:nvPr/>
        </p:nvGrpSpPr>
        <p:grpSpPr>
          <a:xfrm>
            <a:off x="4872108" y="7811552"/>
            <a:ext cx="587627" cy="575424"/>
            <a:chOff x="1295400" y="3857730"/>
            <a:chExt cx="990600" cy="1019070"/>
          </a:xfrm>
        </p:grpSpPr>
        <p:sp>
          <p:nvSpPr>
            <p:cNvPr id="44" name="メモ 12">
              <a:extLst>
                <a:ext uri="{FF2B5EF4-FFF2-40B4-BE49-F238E27FC236}">
                  <a16:creationId xmlns:a16="http://schemas.microsoft.com/office/drawing/2014/main" id="{F7306304-9171-1DB8-CAFA-23949D32FF7C}"/>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5" name="テキスト ボックス 44">
              <a:extLst>
                <a:ext uri="{FF2B5EF4-FFF2-40B4-BE49-F238E27FC236}">
                  <a16:creationId xmlns:a16="http://schemas.microsoft.com/office/drawing/2014/main" id="{73811641-D336-6D78-2FEF-476D21A3D1ED}"/>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1</a:t>
              </a:r>
              <a:r>
                <a:rPr lang="en-US" altLang="ja-JP" sz="1400" dirty="0">
                  <a:solidFill>
                    <a:srgbClr val="FF0000"/>
                  </a:solidFill>
                  <a:latin typeface="メイリオ" panose="020B0604030504040204" pitchFamily="50" charset="-128"/>
                  <a:ea typeface="メイリオ" panose="020B0604030504040204" pitchFamily="50" charset="-128"/>
                </a:rPr>
                <a:t>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46" name="グループ化 45">
            <a:extLst>
              <a:ext uri="{FF2B5EF4-FFF2-40B4-BE49-F238E27FC236}">
                <a16:creationId xmlns:a16="http://schemas.microsoft.com/office/drawing/2014/main" id="{A7978EB9-4C10-F4C5-8052-2760707E2610}"/>
              </a:ext>
            </a:extLst>
          </p:cNvPr>
          <p:cNvGrpSpPr/>
          <p:nvPr/>
        </p:nvGrpSpPr>
        <p:grpSpPr>
          <a:xfrm>
            <a:off x="3518710" y="6631032"/>
            <a:ext cx="587627" cy="575424"/>
            <a:chOff x="1295400" y="3857730"/>
            <a:chExt cx="990600" cy="1019070"/>
          </a:xfrm>
        </p:grpSpPr>
        <p:sp>
          <p:nvSpPr>
            <p:cNvPr id="48" name="メモ 12">
              <a:extLst>
                <a:ext uri="{FF2B5EF4-FFF2-40B4-BE49-F238E27FC236}">
                  <a16:creationId xmlns:a16="http://schemas.microsoft.com/office/drawing/2014/main" id="{82701F08-F155-81B5-747B-49B75902ECD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55" name="テキスト ボックス 54">
              <a:extLst>
                <a:ext uri="{FF2B5EF4-FFF2-40B4-BE49-F238E27FC236}">
                  <a16:creationId xmlns:a16="http://schemas.microsoft.com/office/drawing/2014/main" id="{D742BA4F-070E-6118-0F0F-1E91AD625A05}"/>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18</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56" name="グループ化 55">
            <a:extLst>
              <a:ext uri="{FF2B5EF4-FFF2-40B4-BE49-F238E27FC236}">
                <a16:creationId xmlns:a16="http://schemas.microsoft.com/office/drawing/2014/main" id="{26138744-4986-6689-E1B4-1FEF79956DEA}"/>
              </a:ext>
            </a:extLst>
          </p:cNvPr>
          <p:cNvGrpSpPr/>
          <p:nvPr/>
        </p:nvGrpSpPr>
        <p:grpSpPr>
          <a:xfrm>
            <a:off x="3523589" y="7371278"/>
            <a:ext cx="587627" cy="575424"/>
            <a:chOff x="1295400" y="3857730"/>
            <a:chExt cx="990600" cy="1019070"/>
          </a:xfrm>
        </p:grpSpPr>
        <p:sp>
          <p:nvSpPr>
            <p:cNvPr id="59" name="メモ 12">
              <a:extLst>
                <a:ext uri="{FF2B5EF4-FFF2-40B4-BE49-F238E27FC236}">
                  <a16:creationId xmlns:a16="http://schemas.microsoft.com/office/drawing/2014/main" id="{3E45E938-23C6-45F2-A34E-7DA39A53F1A9}"/>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0" name="テキスト ボックス 59">
              <a:extLst>
                <a:ext uri="{FF2B5EF4-FFF2-40B4-BE49-F238E27FC236}">
                  <a16:creationId xmlns:a16="http://schemas.microsoft.com/office/drawing/2014/main" id="{54566D0B-0BA8-6393-2B3F-94182D0FABBE}"/>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23</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2075430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301751" cy="307777"/>
          </a:xfrm>
          <a:prstGeom prst="rect">
            <a:avLst/>
          </a:prstGeom>
          <a:noFill/>
        </p:spPr>
        <p:txBody>
          <a:bodyPr wrap="square" rtlCol="0">
            <a:spAutoFit/>
          </a:bodyPr>
          <a:lstStyle/>
          <a:p>
            <a:r>
              <a:rPr kumimoji="1" lang="ja-JP" altLang="en-US" sz="1400" dirty="0"/>
              <a:t>最短経路</a:t>
            </a:r>
            <a:r>
              <a:rPr kumimoji="1" lang="en-US" altLang="ja-JP" sz="1400" dirty="0"/>
              <a:t>(</a:t>
            </a:r>
            <a:r>
              <a:rPr kumimoji="1" lang="ja-JP" altLang="en-US" sz="1400" dirty="0"/>
              <a:t>グラフ</a:t>
            </a:r>
            <a:r>
              <a:rPr kumimoji="1" lang="en-US" altLang="ja-JP" sz="1400" dirty="0"/>
              <a:t>)(1)</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539998" y="691087"/>
            <a:ext cx="5794113" cy="931024"/>
          </a:xfrm>
          <a:prstGeom prst="rect">
            <a:avLst/>
          </a:prstGeom>
          <a:noFill/>
          <a:ln>
            <a:noFill/>
          </a:ln>
        </p:spPr>
        <p:txBody>
          <a:bodyPr wrap="square" rtlCol="0">
            <a:spAutoFit/>
          </a:bodyPr>
          <a:lstStyle/>
          <a:p>
            <a:r>
              <a:rPr kumimoji="1" lang="ja-JP" altLang="en-US" sz="1100" dirty="0"/>
              <a:t>　</a:t>
            </a:r>
            <a:r>
              <a:rPr lang="ja-JP" altLang="en-US" sz="1100" dirty="0"/>
              <a:t>下図では⓪～⑥までの地点は、図のように移動が可能で、個々の道の距離を示している。例えば地点⓪～①までの距離は</a:t>
            </a:r>
            <a:r>
              <a:rPr lang="en-US" altLang="ja-JP" sz="1100" dirty="0"/>
              <a:t>2</a:t>
            </a:r>
            <a:r>
              <a:rPr lang="ja-JP" altLang="en-US" sz="1100" dirty="0"/>
              <a:t>である。</a:t>
            </a:r>
            <a:r>
              <a:rPr lang="ja-JP" altLang="en-US" sz="1100" b="1" dirty="0"/>
              <a:t>下図の場合に、各地点に最短でたどり着く距離を表示するプログラムを作成する。</a:t>
            </a:r>
            <a:r>
              <a:rPr lang="ja-JP" altLang="en-US" sz="1100" dirty="0"/>
              <a:t>なお、図自体の地点と距離の関係を表した</a:t>
            </a:r>
            <a:r>
              <a:rPr lang="en-US" altLang="ja-JP" sz="1100" dirty="0"/>
              <a:t>D</a:t>
            </a:r>
            <a:r>
              <a:rPr lang="ja-JP" altLang="en-US" sz="1100" dirty="0"/>
              <a:t>のようなデータで表現されていて、</a:t>
            </a:r>
            <a:r>
              <a:rPr lang="ja-JP" altLang="en-US" sz="1050" dirty="0"/>
              <a:t>出力は、⓪～⑥までの採点経路で</a:t>
            </a:r>
            <a:r>
              <a:rPr lang="en-US" altLang="ja-JP" sz="1050" dirty="0"/>
              <a:t> [0, 2, 4, 5, 6, 9, 11]</a:t>
            </a:r>
            <a:r>
              <a:rPr lang="ja-JP" altLang="en-US" sz="1050" dirty="0"/>
              <a:t>のように表示される。</a:t>
            </a:r>
            <a:endParaRPr kumimoji="1" lang="ja-JP" altLang="en-US" sz="105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818158" y="3081346"/>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r>
              <a:rPr kumimoji="1" lang="en-US" altLang="ja-JP" sz="1200" dirty="0">
                <a:solidFill>
                  <a:srgbClr val="FF0000"/>
                </a:solidFill>
              </a:rPr>
              <a:t>(1)</a:t>
            </a:r>
            <a:endParaRPr kumimoji="1" lang="ja-JP" altLang="en-US" sz="1200" dirty="0">
              <a:solidFill>
                <a:srgbClr val="FF0000"/>
              </a:solidFill>
            </a:endParaRP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3373249" y="3349678"/>
            <a:ext cx="3070249" cy="1954381"/>
          </a:xfrm>
          <a:prstGeom prst="rect">
            <a:avLst/>
          </a:prstGeom>
          <a:noFill/>
          <a:ln>
            <a:noFill/>
          </a:ln>
        </p:spPr>
        <p:txBody>
          <a:bodyPr wrap="square" rtlCol="0">
            <a:spAutoFit/>
          </a:bodyPr>
          <a:lstStyle/>
          <a:p>
            <a:r>
              <a:rPr lang="ja-JP" altLang="en-US" sz="1100" dirty="0"/>
              <a:t>この課題のような、地点</a:t>
            </a:r>
            <a:r>
              <a:rPr lang="en-US" altLang="ja-JP" sz="1100" dirty="0"/>
              <a:t>(</a:t>
            </a:r>
            <a:r>
              <a:rPr lang="ja-JP" altLang="en-US" sz="1100" dirty="0"/>
              <a:t>頂点</a:t>
            </a:r>
            <a:r>
              <a:rPr lang="en-US" altLang="ja-JP" sz="1100" dirty="0"/>
              <a:t>/</a:t>
            </a:r>
            <a:r>
              <a:rPr lang="ja-JP" altLang="en-US" sz="1100" dirty="0"/>
              <a:t>ノード</a:t>
            </a:r>
            <a:r>
              <a:rPr lang="en-US" altLang="ja-JP" sz="1100" dirty="0"/>
              <a:t>)</a:t>
            </a:r>
            <a:r>
              <a:rPr lang="ja-JP" altLang="en-US" sz="1100" dirty="0"/>
              <a:t>を道</a:t>
            </a:r>
            <a:r>
              <a:rPr lang="en-US" altLang="ja-JP" sz="1100" dirty="0"/>
              <a:t>(</a:t>
            </a:r>
            <a:r>
              <a:rPr lang="ja-JP" altLang="en-US" sz="1100" dirty="0"/>
              <a:t>辺</a:t>
            </a:r>
            <a:r>
              <a:rPr lang="en-US" altLang="ja-JP" sz="1100" dirty="0"/>
              <a:t>/</a:t>
            </a:r>
            <a:r>
              <a:rPr lang="ja-JP" altLang="en-US" sz="1100" dirty="0"/>
              <a:t>エッジ</a:t>
            </a:r>
            <a:r>
              <a:rPr lang="en-US" altLang="ja-JP" sz="1100" dirty="0"/>
              <a:t>)</a:t>
            </a:r>
            <a:r>
              <a:rPr lang="ja-JP" altLang="en-US" sz="1100" dirty="0"/>
              <a:t>を使用して、物の結びつきを表したものをグラフと呼ぶ。世の中のいろいろな事象は、このような物の結びつきで表現することができ。このグラフをもとに、いろいろな問題のアルゴリズムで解決していくことが多い。</a:t>
            </a:r>
            <a:br>
              <a:rPr lang="en-US" altLang="ja-JP" sz="1100" dirty="0"/>
            </a:br>
            <a:r>
              <a:rPr lang="ja-JP" altLang="en-US" sz="1100" dirty="0"/>
              <a:t>　特にグラフ問題を解くアルゴリズムはいろいろな考えたがあり、この課題では、その一つである、ベルマン・フォード法を利用してみる。</a:t>
            </a:r>
            <a:endParaRPr kumimoji="1" lang="en-US" altLang="ja-JP" sz="1100" dirty="0"/>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24</a:t>
            </a:fld>
            <a:endParaRPr kumimoji="1" lang="ja-JP" altLang="en-US"/>
          </a:p>
        </p:txBody>
      </p:sp>
      <p:sp>
        <p:nvSpPr>
          <p:cNvPr id="48" name="テキスト ボックス 47">
            <a:extLst>
              <a:ext uri="{FF2B5EF4-FFF2-40B4-BE49-F238E27FC236}">
                <a16:creationId xmlns:a16="http://schemas.microsoft.com/office/drawing/2014/main" id="{26F2CB75-F629-96C7-E1AB-4AA461E473D1}"/>
              </a:ext>
            </a:extLst>
          </p:cNvPr>
          <p:cNvSpPr txBox="1"/>
          <p:nvPr/>
        </p:nvSpPr>
        <p:spPr>
          <a:xfrm>
            <a:off x="3575509" y="1553725"/>
            <a:ext cx="2568686" cy="1759456"/>
          </a:xfrm>
          <a:prstGeom prst="rect">
            <a:avLst/>
          </a:prstGeom>
          <a:noFill/>
          <a:ln>
            <a:solidFill>
              <a:schemeClr val="tx1"/>
            </a:solidFill>
          </a:ln>
        </p:spPr>
        <p:txBody>
          <a:bodyPr wrap="square" rtlCol="0">
            <a:spAutoFit/>
          </a:bodyPr>
          <a:lstStyle/>
          <a:p>
            <a:pPr>
              <a:lnSpc>
                <a:spcPts val="1320"/>
              </a:lnSpc>
            </a:pPr>
            <a:r>
              <a:rPr kumimoji="1" lang="en-US" altLang="ja-JP" sz="1100" b="1" dirty="0"/>
              <a:t>D =[[0, 1, 2],</a:t>
            </a:r>
          </a:p>
          <a:p>
            <a:pPr>
              <a:lnSpc>
                <a:spcPts val="1320"/>
              </a:lnSpc>
            </a:pPr>
            <a:r>
              <a:rPr kumimoji="1" lang="en-US" altLang="ja-JP" sz="1100" b="1" dirty="0"/>
              <a:t>        [0, 2, 4],</a:t>
            </a:r>
          </a:p>
          <a:p>
            <a:pPr>
              <a:lnSpc>
                <a:spcPts val="1320"/>
              </a:lnSpc>
            </a:pPr>
            <a:r>
              <a:rPr kumimoji="1" lang="en-US" altLang="ja-JP" sz="1100" b="1" dirty="0"/>
              <a:t>        [1, 2, 1],</a:t>
            </a:r>
          </a:p>
          <a:p>
            <a:pPr>
              <a:lnSpc>
                <a:spcPts val="1320"/>
              </a:lnSpc>
            </a:pPr>
            <a:r>
              <a:rPr kumimoji="1" lang="en-US" altLang="ja-JP" sz="1100" b="1" dirty="0"/>
              <a:t>        [1, 3, 3],</a:t>
            </a:r>
          </a:p>
          <a:p>
            <a:pPr>
              <a:lnSpc>
                <a:spcPts val="1320"/>
              </a:lnSpc>
            </a:pPr>
            <a:r>
              <a:rPr kumimoji="1" lang="en-US" altLang="ja-JP" sz="1100" b="1" dirty="0"/>
              <a:t>        [1, 4, 4],</a:t>
            </a:r>
          </a:p>
          <a:p>
            <a:pPr>
              <a:lnSpc>
                <a:spcPts val="1320"/>
              </a:lnSpc>
            </a:pPr>
            <a:r>
              <a:rPr kumimoji="1" lang="en-US" altLang="ja-JP" sz="1100" b="1" dirty="0"/>
              <a:t>        [2, 4, 6],</a:t>
            </a:r>
          </a:p>
          <a:p>
            <a:pPr>
              <a:lnSpc>
                <a:spcPts val="1320"/>
              </a:lnSpc>
            </a:pPr>
            <a:r>
              <a:rPr kumimoji="1" lang="en-US" altLang="ja-JP" sz="1100" b="1" dirty="0"/>
              <a:t>        [3, 5, 5],</a:t>
            </a:r>
          </a:p>
          <a:p>
            <a:pPr>
              <a:lnSpc>
                <a:spcPts val="1320"/>
              </a:lnSpc>
            </a:pPr>
            <a:r>
              <a:rPr kumimoji="1" lang="en-US" altLang="ja-JP" sz="1100" b="1" dirty="0"/>
              <a:t>        [4, 5, 3],</a:t>
            </a:r>
          </a:p>
          <a:p>
            <a:pPr>
              <a:lnSpc>
                <a:spcPts val="1320"/>
              </a:lnSpc>
            </a:pPr>
            <a:r>
              <a:rPr kumimoji="1" lang="en-US" altLang="ja-JP" sz="1100" b="1" dirty="0"/>
              <a:t>        [4, 6, 5],</a:t>
            </a:r>
          </a:p>
          <a:p>
            <a:pPr>
              <a:lnSpc>
                <a:spcPts val="1320"/>
              </a:lnSpc>
            </a:pPr>
            <a:r>
              <a:rPr kumimoji="1" lang="en-US" altLang="ja-JP" sz="1100" b="1" dirty="0"/>
              <a:t>        [5, 6, 3]]</a:t>
            </a:r>
            <a:endParaRPr kumimoji="1" lang="ja-JP" altLang="en-US" sz="1100" b="1" dirty="0"/>
          </a:p>
        </p:txBody>
      </p:sp>
      <p:sp>
        <p:nvSpPr>
          <p:cNvPr id="49" name="右矢印 22">
            <a:extLst>
              <a:ext uri="{FF2B5EF4-FFF2-40B4-BE49-F238E27FC236}">
                <a16:creationId xmlns:a16="http://schemas.microsoft.com/office/drawing/2014/main" id="{71D6BBEE-C69C-6298-EA5C-E058F572F940}"/>
              </a:ext>
            </a:extLst>
          </p:cNvPr>
          <p:cNvSpPr/>
          <p:nvPr/>
        </p:nvSpPr>
        <p:spPr>
          <a:xfrm>
            <a:off x="5559341" y="8865772"/>
            <a:ext cx="747010" cy="420511"/>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次</a:t>
            </a:r>
          </a:p>
        </p:txBody>
      </p:sp>
      <p:pic>
        <p:nvPicPr>
          <p:cNvPr id="2" name="Picture 2" descr="by-nc-sa">
            <a:extLst>
              <a:ext uri="{FF2B5EF4-FFF2-40B4-BE49-F238E27FC236}">
                <a16:creationId xmlns:a16="http://schemas.microsoft.com/office/drawing/2014/main" id="{6F874A49-292D-F92F-9082-667EA1BAD3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grpSp>
        <p:nvGrpSpPr>
          <p:cNvPr id="69" name="グループ化 68">
            <a:extLst>
              <a:ext uri="{FF2B5EF4-FFF2-40B4-BE49-F238E27FC236}">
                <a16:creationId xmlns:a16="http://schemas.microsoft.com/office/drawing/2014/main" id="{8EB55D3C-7C8A-D2AA-7584-58715A60C1F9}"/>
              </a:ext>
            </a:extLst>
          </p:cNvPr>
          <p:cNvGrpSpPr/>
          <p:nvPr/>
        </p:nvGrpSpPr>
        <p:grpSpPr>
          <a:xfrm>
            <a:off x="582549" y="1696426"/>
            <a:ext cx="2699944" cy="1318559"/>
            <a:chOff x="590746" y="2345968"/>
            <a:chExt cx="2699944" cy="1318559"/>
          </a:xfrm>
        </p:grpSpPr>
        <p:grpSp>
          <p:nvGrpSpPr>
            <p:cNvPr id="50" name="グループ化 49">
              <a:extLst>
                <a:ext uri="{FF2B5EF4-FFF2-40B4-BE49-F238E27FC236}">
                  <a16:creationId xmlns:a16="http://schemas.microsoft.com/office/drawing/2014/main" id="{44CC721B-B3B6-B328-54DC-C8A419B9A2B7}"/>
                </a:ext>
              </a:extLst>
            </p:cNvPr>
            <p:cNvGrpSpPr/>
            <p:nvPr/>
          </p:nvGrpSpPr>
          <p:grpSpPr>
            <a:xfrm>
              <a:off x="590746" y="2427369"/>
              <a:ext cx="2699944" cy="1109299"/>
              <a:chOff x="539998" y="2435538"/>
              <a:chExt cx="2699944" cy="1109299"/>
            </a:xfrm>
          </p:grpSpPr>
          <p:sp>
            <p:nvSpPr>
              <p:cNvPr id="4" name="楕円 3">
                <a:extLst>
                  <a:ext uri="{FF2B5EF4-FFF2-40B4-BE49-F238E27FC236}">
                    <a16:creationId xmlns:a16="http://schemas.microsoft.com/office/drawing/2014/main" id="{FA0120B3-C0C3-2163-03B3-EAC92301A522}"/>
                  </a:ext>
                </a:extLst>
              </p:cNvPr>
              <p:cNvSpPr/>
              <p:nvPr/>
            </p:nvSpPr>
            <p:spPr>
              <a:xfrm>
                <a:off x="539998" y="2839323"/>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rPr>
                  <a:t>0</a:t>
                </a:r>
                <a:endParaRPr kumimoji="1" lang="ja-JP" altLang="en-US" sz="1600" dirty="0">
                  <a:solidFill>
                    <a:schemeClr val="tx1"/>
                  </a:solidFill>
                </a:endParaRPr>
              </a:p>
            </p:txBody>
          </p:sp>
          <p:sp>
            <p:nvSpPr>
              <p:cNvPr id="10" name="楕円 9">
                <a:extLst>
                  <a:ext uri="{FF2B5EF4-FFF2-40B4-BE49-F238E27FC236}">
                    <a16:creationId xmlns:a16="http://schemas.microsoft.com/office/drawing/2014/main" id="{02338A0E-69C5-348F-9672-A85FEB48ADC4}"/>
                  </a:ext>
                </a:extLst>
              </p:cNvPr>
              <p:cNvSpPr/>
              <p:nvPr/>
            </p:nvSpPr>
            <p:spPr>
              <a:xfrm>
                <a:off x="1188584" y="2435538"/>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1</a:t>
                </a:r>
                <a:endParaRPr kumimoji="1" lang="ja-JP" altLang="en-US" sz="1600" dirty="0">
                  <a:solidFill>
                    <a:schemeClr val="tx1"/>
                  </a:solidFill>
                </a:endParaRPr>
              </a:p>
            </p:txBody>
          </p:sp>
          <p:sp>
            <p:nvSpPr>
              <p:cNvPr id="11" name="楕円 10">
                <a:extLst>
                  <a:ext uri="{FF2B5EF4-FFF2-40B4-BE49-F238E27FC236}">
                    <a16:creationId xmlns:a16="http://schemas.microsoft.com/office/drawing/2014/main" id="{FB78A6FB-3F4D-F679-A070-CA56F964B04B}"/>
                  </a:ext>
                </a:extLst>
              </p:cNvPr>
              <p:cNvSpPr/>
              <p:nvPr/>
            </p:nvSpPr>
            <p:spPr>
              <a:xfrm>
                <a:off x="1188584" y="3210345"/>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2</a:t>
                </a:r>
                <a:endParaRPr kumimoji="1" lang="ja-JP" altLang="en-US" sz="1600" dirty="0">
                  <a:solidFill>
                    <a:schemeClr val="tx1"/>
                  </a:solidFill>
                </a:endParaRPr>
              </a:p>
            </p:txBody>
          </p:sp>
          <p:sp>
            <p:nvSpPr>
              <p:cNvPr id="12" name="楕円 11">
                <a:extLst>
                  <a:ext uri="{FF2B5EF4-FFF2-40B4-BE49-F238E27FC236}">
                    <a16:creationId xmlns:a16="http://schemas.microsoft.com/office/drawing/2014/main" id="{DAC09EF1-C7A0-07C7-5B1F-4B80D7D66AE3}"/>
                  </a:ext>
                </a:extLst>
              </p:cNvPr>
              <p:cNvSpPr/>
              <p:nvPr/>
            </p:nvSpPr>
            <p:spPr>
              <a:xfrm>
                <a:off x="1966518" y="3210345"/>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4</a:t>
                </a:r>
                <a:endParaRPr kumimoji="1" lang="ja-JP" altLang="en-US" sz="1600" dirty="0">
                  <a:solidFill>
                    <a:schemeClr val="tx1"/>
                  </a:solidFill>
                </a:endParaRPr>
              </a:p>
            </p:txBody>
          </p:sp>
          <p:sp>
            <p:nvSpPr>
              <p:cNvPr id="13" name="楕円 12">
                <a:extLst>
                  <a:ext uri="{FF2B5EF4-FFF2-40B4-BE49-F238E27FC236}">
                    <a16:creationId xmlns:a16="http://schemas.microsoft.com/office/drawing/2014/main" id="{91059610-FB07-1731-B061-7D2BD54B2789}"/>
                  </a:ext>
                </a:extLst>
              </p:cNvPr>
              <p:cNvSpPr/>
              <p:nvPr/>
            </p:nvSpPr>
            <p:spPr>
              <a:xfrm>
                <a:off x="1966518" y="2435538"/>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3</a:t>
                </a:r>
                <a:endParaRPr kumimoji="1" lang="ja-JP" altLang="en-US" sz="1600" dirty="0">
                  <a:solidFill>
                    <a:schemeClr val="tx1"/>
                  </a:solidFill>
                </a:endParaRPr>
              </a:p>
            </p:txBody>
          </p:sp>
          <p:sp>
            <p:nvSpPr>
              <p:cNvPr id="14" name="楕円 13">
                <a:extLst>
                  <a:ext uri="{FF2B5EF4-FFF2-40B4-BE49-F238E27FC236}">
                    <a16:creationId xmlns:a16="http://schemas.microsoft.com/office/drawing/2014/main" id="{92FA0B94-70E4-16A7-C8AA-4EE00BDF41B3}"/>
                  </a:ext>
                </a:extLst>
              </p:cNvPr>
              <p:cNvSpPr/>
              <p:nvPr/>
            </p:nvSpPr>
            <p:spPr>
              <a:xfrm>
                <a:off x="2613761" y="2602784"/>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5</a:t>
                </a:r>
                <a:endParaRPr kumimoji="1" lang="ja-JP" altLang="en-US" sz="1600" dirty="0">
                  <a:solidFill>
                    <a:schemeClr val="tx1"/>
                  </a:solidFill>
                </a:endParaRPr>
              </a:p>
            </p:txBody>
          </p:sp>
          <p:sp>
            <p:nvSpPr>
              <p:cNvPr id="15" name="楕円 14">
                <a:extLst>
                  <a:ext uri="{FF2B5EF4-FFF2-40B4-BE49-F238E27FC236}">
                    <a16:creationId xmlns:a16="http://schemas.microsoft.com/office/drawing/2014/main" id="{8BE20A81-7DD0-C24A-5E7D-7275A3950AA3}"/>
                  </a:ext>
                </a:extLst>
              </p:cNvPr>
              <p:cNvSpPr/>
              <p:nvPr/>
            </p:nvSpPr>
            <p:spPr>
              <a:xfrm>
                <a:off x="2905450" y="3210345"/>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6</a:t>
                </a:r>
                <a:endParaRPr kumimoji="1" lang="ja-JP" altLang="en-US" sz="1600" dirty="0">
                  <a:solidFill>
                    <a:schemeClr val="tx1"/>
                  </a:solidFill>
                </a:endParaRPr>
              </a:p>
            </p:txBody>
          </p:sp>
          <p:cxnSp>
            <p:nvCxnSpPr>
              <p:cNvPr id="18" name="直線矢印コネクタ 17">
                <a:extLst>
                  <a:ext uri="{FF2B5EF4-FFF2-40B4-BE49-F238E27FC236}">
                    <a16:creationId xmlns:a16="http://schemas.microsoft.com/office/drawing/2014/main" id="{7BF39EEA-84FF-4DB8-D449-A037382E7113}"/>
                  </a:ext>
                </a:extLst>
              </p:cNvPr>
              <p:cNvCxnSpPr>
                <a:stCxn id="4" idx="7"/>
                <a:endCxn id="10" idx="2"/>
              </p:cNvCxnSpPr>
              <p:nvPr/>
            </p:nvCxnSpPr>
            <p:spPr>
              <a:xfrm flipV="1">
                <a:off x="825505" y="2602784"/>
                <a:ext cx="363079" cy="28552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11F071ED-2665-D4C7-B329-8BB12674ADAB}"/>
                  </a:ext>
                </a:extLst>
              </p:cNvPr>
              <p:cNvCxnSpPr>
                <a:cxnSpLocks/>
                <a:stCxn id="4" idx="5"/>
                <a:endCxn id="11" idx="1"/>
              </p:cNvCxnSpPr>
              <p:nvPr/>
            </p:nvCxnSpPr>
            <p:spPr>
              <a:xfrm>
                <a:off x="825505" y="3124830"/>
                <a:ext cx="412064" cy="1345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5799307B-5691-A03B-988D-B3826D2DFB95}"/>
                  </a:ext>
                </a:extLst>
              </p:cNvPr>
              <p:cNvCxnSpPr>
                <a:cxnSpLocks/>
                <a:stCxn id="11" idx="6"/>
                <a:endCxn id="12" idx="2"/>
              </p:cNvCxnSpPr>
              <p:nvPr/>
            </p:nvCxnSpPr>
            <p:spPr>
              <a:xfrm>
                <a:off x="1523076" y="3377591"/>
                <a:ext cx="443442"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FAA9105E-7FC1-2948-6139-592702DD61F7}"/>
                  </a:ext>
                </a:extLst>
              </p:cNvPr>
              <p:cNvCxnSpPr>
                <a:cxnSpLocks/>
                <a:stCxn id="10" idx="6"/>
                <a:endCxn id="13" idx="2"/>
              </p:cNvCxnSpPr>
              <p:nvPr/>
            </p:nvCxnSpPr>
            <p:spPr>
              <a:xfrm>
                <a:off x="1523076" y="2602784"/>
                <a:ext cx="443442"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570AF339-AFEF-BCF7-648A-AAA178ED104F}"/>
                  </a:ext>
                </a:extLst>
              </p:cNvPr>
              <p:cNvCxnSpPr>
                <a:cxnSpLocks/>
                <a:stCxn id="10" idx="4"/>
                <a:endCxn id="11" idx="0"/>
              </p:cNvCxnSpPr>
              <p:nvPr/>
            </p:nvCxnSpPr>
            <p:spPr>
              <a:xfrm>
                <a:off x="1355830" y="2770030"/>
                <a:ext cx="0" cy="44031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1B0C81BC-AEAB-ECE8-DEE3-3FA303D997E3}"/>
                  </a:ext>
                </a:extLst>
              </p:cNvPr>
              <p:cNvCxnSpPr>
                <a:cxnSpLocks/>
                <a:stCxn id="10" idx="5"/>
                <a:endCxn id="12" idx="1"/>
              </p:cNvCxnSpPr>
              <p:nvPr/>
            </p:nvCxnSpPr>
            <p:spPr>
              <a:xfrm>
                <a:off x="1474091" y="2721045"/>
                <a:ext cx="541412" cy="53828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A68E5BCE-5CEC-5868-FA86-A08B3A1F5D16}"/>
                  </a:ext>
                </a:extLst>
              </p:cNvPr>
              <p:cNvCxnSpPr>
                <a:cxnSpLocks/>
                <a:stCxn id="12" idx="0"/>
                <a:endCxn id="14" idx="3"/>
              </p:cNvCxnSpPr>
              <p:nvPr/>
            </p:nvCxnSpPr>
            <p:spPr>
              <a:xfrm flipV="1">
                <a:off x="2133764" y="2888291"/>
                <a:ext cx="528982" cy="32205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2C30ED46-F6E9-DE51-368A-F0802DCD6CB9}"/>
                  </a:ext>
                </a:extLst>
              </p:cNvPr>
              <p:cNvCxnSpPr>
                <a:cxnSpLocks/>
                <a:stCxn id="12" idx="6"/>
                <a:endCxn id="15" idx="2"/>
              </p:cNvCxnSpPr>
              <p:nvPr/>
            </p:nvCxnSpPr>
            <p:spPr>
              <a:xfrm>
                <a:off x="2301010" y="3377591"/>
                <a:ext cx="6044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43479CA0-CFDB-0ECB-586F-27391AB6D98C}"/>
                  </a:ext>
                </a:extLst>
              </p:cNvPr>
              <p:cNvCxnSpPr>
                <a:cxnSpLocks/>
                <a:stCxn id="13" idx="6"/>
                <a:endCxn id="14" idx="2"/>
              </p:cNvCxnSpPr>
              <p:nvPr/>
            </p:nvCxnSpPr>
            <p:spPr>
              <a:xfrm>
                <a:off x="2301010" y="2602784"/>
                <a:ext cx="312751" cy="16724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a:extLst>
                  <a:ext uri="{FF2B5EF4-FFF2-40B4-BE49-F238E27FC236}">
                    <a16:creationId xmlns:a16="http://schemas.microsoft.com/office/drawing/2014/main" id="{459B1ED8-3D0E-9ECA-F9AF-F415C6390870}"/>
                  </a:ext>
                </a:extLst>
              </p:cNvPr>
              <p:cNvCxnSpPr>
                <a:cxnSpLocks/>
                <a:stCxn id="14" idx="5"/>
                <a:endCxn id="15" idx="0"/>
              </p:cNvCxnSpPr>
              <p:nvPr/>
            </p:nvCxnSpPr>
            <p:spPr>
              <a:xfrm>
                <a:off x="2899268" y="2888291"/>
                <a:ext cx="173428" cy="32205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9" name="テキスト ボックス 58">
              <a:extLst>
                <a:ext uri="{FF2B5EF4-FFF2-40B4-BE49-F238E27FC236}">
                  <a16:creationId xmlns:a16="http://schemas.microsoft.com/office/drawing/2014/main" id="{A168F11B-1461-4338-4BAA-D9CC1E7973E6}"/>
                </a:ext>
              </a:extLst>
            </p:cNvPr>
            <p:cNvSpPr txBox="1"/>
            <p:nvPr/>
          </p:nvSpPr>
          <p:spPr>
            <a:xfrm>
              <a:off x="833055" y="2504193"/>
              <a:ext cx="207472" cy="307777"/>
            </a:xfrm>
            <a:prstGeom prst="rect">
              <a:avLst/>
            </a:prstGeom>
            <a:noFill/>
          </p:spPr>
          <p:txBody>
            <a:bodyPr wrap="square" rtlCol="0">
              <a:spAutoFit/>
            </a:bodyPr>
            <a:lstStyle/>
            <a:p>
              <a:r>
                <a:rPr kumimoji="1" lang="en-US" altLang="ja-JP" sz="1400" b="1" dirty="0"/>
                <a:t>2</a:t>
              </a:r>
              <a:endParaRPr kumimoji="1" lang="ja-JP" altLang="en-US" sz="1400" b="1" dirty="0"/>
            </a:p>
          </p:txBody>
        </p:sp>
        <p:sp>
          <p:nvSpPr>
            <p:cNvPr id="60" name="テキスト ボックス 59">
              <a:extLst>
                <a:ext uri="{FF2B5EF4-FFF2-40B4-BE49-F238E27FC236}">
                  <a16:creationId xmlns:a16="http://schemas.microsoft.com/office/drawing/2014/main" id="{AA8375EA-1AA6-5BF2-612E-C7F928DA1CFC}"/>
                </a:ext>
              </a:extLst>
            </p:cNvPr>
            <p:cNvSpPr txBox="1"/>
            <p:nvPr/>
          </p:nvSpPr>
          <p:spPr>
            <a:xfrm>
              <a:off x="844501" y="3190811"/>
              <a:ext cx="207472" cy="307777"/>
            </a:xfrm>
            <a:prstGeom prst="rect">
              <a:avLst/>
            </a:prstGeom>
            <a:noFill/>
          </p:spPr>
          <p:txBody>
            <a:bodyPr wrap="square" rtlCol="0">
              <a:spAutoFit/>
            </a:bodyPr>
            <a:lstStyle/>
            <a:p>
              <a:r>
                <a:rPr lang="en-US" altLang="ja-JP" sz="1400" b="1" dirty="0"/>
                <a:t>4</a:t>
              </a:r>
              <a:endParaRPr kumimoji="1" lang="ja-JP" altLang="en-US" sz="1400" b="1" dirty="0"/>
            </a:p>
          </p:txBody>
        </p:sp>
        <p:sp>
          <p:nvSpPr>
            <p:cNvPr id="61" name="テキスト ボックス 60">
              <a:extLst>
                <a:ext uri="{FF2B5EF4-FFF2-40B4-BE49-F238E27FC236}">
                  <a16:creationId xmlns:a16="http://schemas.microsoft.com/office/drawing/2014/main" id="{F864D648-2DEF-0E7D-8BAA-00339C959796}"/>
                </a:ext>
              </a:extLst>
            </p:cNvPr>
            <p:cNvSpPr txBox="1"/>
            <p:nvPr/>
          </p:nvSpPr>
          <p:spPr>
            <a:xfrm>
              <a:off x="1348562" y="2856695"/>
              <a:ext cx="207472" cy="307777"/>
            </a:xfrm>
            <a:prstGeom prst="rect">
              <a:avLst/>
            </a:prstGeom>
            <a:noFill/>
          </p:spPr>
          <p:txBody>
            <a:bodyPr wrap="square" rtlCol="0">
              <a:spAutoFit/>
            </a:bodyPr>
            <a:lstStyle/>
            <a:p>
              <a:r>
                <a:rPr kumimoji="1" lang="en-US" altLang="ja-JP" sz="1400" b="1" dirty="0"/>
                <a:t>1</a:t>
              </a:r>
              <a:endParaRPr kumimoji="1" lang="ja-JP" altLang="en-US" sz="1400" b="1" dirty="0"/>
            </a:p>
          </p:txBody>
        </p:sp>
        <p:sp>
          <p:nvSpPr>
            <p:cNvPr id="62" name="テキスト ボックス 61">
              <a:extLst>
                <a:ext uri="{FF2B5EF4-FFF2-40B4-BE49-F238E27FC236}">
                  <a16:creationId xmlns:a16="http://schemas.microsoft.com/office/drawing/2014/main" id="{ECF48B81-5068-5B0A-B4DC-1B4FAE145BD6}"/>
                </a:ext>
              </a:extLst>
            </p:cNvPr>
            <p:cNvSpPr txBox="1"/>
            <p:nvPr/>
          </p:nvSpPr>
          <p:spPr>
            <a:xfrm>
              <a:off x="1625464" y="2345968"/>
              <a:ext cx="207472" cy="307777"/>
            </a:xfrm>
            <a:prstGeom prst="rect">
              <a:avLst/>
            </a:prstGeom>
            <a:noFill/>
          </p:spPr>
          <p:txBody>
            <a:bodyPr wrap="square" rtlCol="0">
              <a:spAutoFit/>
            </a:bodyPr>
            <a:lstStyle/>
            <a:p>
              <a:r>
                <a:rPr kumimoji="1" lang="en-US" altLang="ja-JP" sz="1400" b="1" dirty="0"/>
                <a:t>3</a:t>
              </a:r>
              <a:endParaRPr kumimoji="1" lang="ja-JP" altLang="en-US" sz="1400" b="1" dirty="0"/>
            </a:p>
          </p:txBody>
        </p:sp>
        <p:sp>
          <p:nvSpPr>
            <p:cNvPr id="63" name="テキスト ボックス 62">
              <a:extLst>
                <a:ext uri="{FF2B5EF4-FFF2-40B4-BE49-F238E27FC236}">
                  <a16:creationId xmlns:a16="http://schemas.microsoft.com/office/drawing/2014/main" id="{9D567FE9-277C-7485-2494-721ED8C679D9}"/>
                </a:ext>
              </a:extLst>
            </p:cNvPr>
            <p:cNvSpPr txBox="1"/>
            <p:nvPr/>
          </p:nvSpPr>
          <p:spPr>
            <a:xfrm>
              <a:off x="1653967" y="3356750"/>
              <a:ext cx="207472" cy="307777"/>
            </a:xfrm>
            <a:prstGeom prst="rect">
              <a:avLst/>
            </a:prstGeom>
            <a:noFill/>
          </p:spPr>
          <p:txBody>
            <a:bodyPr wrap="square" rtlCol="0">
              <a:spAutoFit/>
            </a:bodyPr>
            <a:lstStyle/>
            <a:p>
              <a:r>
                <a:rPr kumimoji="1" lang="en-US" altLang="ja-JP" sz="1400" b="1" dirty="0"/>
                <a:t>6</a:t>
              </a:r>
              <a:endParaRPr kumimoji="1" lang="ja-JP" altLang="en-US" sz="1400" b="1" dirty="0"/>
            </a:p>
          </p:txBody>
        </p:sp>
        <p:sp>
          <p:nvSpPr>
            <p:cNvPr id="64" name="テキスト ボックス 63">
              <a:extLst>
                <a:ext uri="{FF2B5EF4-FFF2-40B4-BE49-F238E27FC236}">
                  <a16:creationId xmlns:a16="http://schemas.microsoft.com/office/drawing/2014/main" id="{31D32E59-6221-8077-0A44-E64FC36862E6}"/>
                </a:ext>
              </a:extLst>
            </p:cNvPr>
            <p:cNvSpPr txBox="1"/>
            <p:nvPr/>
          </p:nvSpPr>
          <p:spPr>
            <a:xfrm>
              <a:off x="1757703" y="2775218"/>
              <a:ext cx="207472" cy="307777"/>
            </a:xfrm>
            <a:prstGeom prst="rect">
              <a:avLst/>
            </a:prstGeom>
            <a:noFill/>
          </p:spPr>
          <p:txBody>
            <a:bodyPr wrap="square" rtlCol="0">
              <a:spAutoFit/>
            </a:bodyPr>
            <a:lstStyle/>
            <a:p>
              <a:r>
                <a:rPr lang="en-US" altLang="ja-JP" sz="1400" b="1" dirty="0"/>
                <a:t>4</a:t>
              </a:r>
              <a:endParaRPr kumimoji="1" lang="ja-JP" altLang="en-US" sz="1400" b="1" dirty="0"/>
            </a:p>
          </p:txBody>
        </p:sp>
        <p:sp>
          <p:nvSpPr>
            <p:cNvPr id="65" name="テキスト ボックス 64">
              <a:extLst>
                <a:ext uri="{FF2B5EF4-FFF2-40B4-BE49-F238E27FC236}">
                  <a16:creationId xmlns:a16="http://schemas.microsoft.com/office/drawing/2014/main" id="{1FF1D357-017E-BACD-598B-419E8B891254}"/>
                </a:ext>
              </a:extLst>
            </p:cNvPr>
            <p:cNvSpPr txBox="1"/>
            <p:nvPr/>
          </p:nvSpPr>
          <p:spPr>
            <a:xfrm>
              <a:off x="2384496" y="2449728"/>
              <a:ext cx="207472" cy="307777"/>
            </a:xfrm>
            <a:prstGeom prst="rect">
              <a:avLst/>
            </a:prstGeom>
            <a:noFill/>
          </p:spPr>
          <p:txBody>
            <a:bodyPr wrap="square" rtlCol="0">
              <a:spAutoFit/>
            </a:bodyPr>
            <a:lstStyle/>
            <a:p>
              <a:r>
                <a:rPr kumimoji="1" lang="en-US" altLang="ja-JP" sz="1400" b="1" dirty="0"/>
                <a:t>5</a:t>
              </a:r>
              <a:endParaRPr kumimoji="1" lang="ja-JP" altLang="en-US" sz="1400" b="1" dirty="0"/>
            </a:p>
          </p:txBody>
        </p:sp>
        <p:sp>
          <p:nvSpPr>
            <p:cNvPr id="66" name="テキスト ボックス 65">
              <a:extLst>
                <a:ext uri="{FF2B5EF4-FFF2-40B4-BE49-F238E27FC236}">
                  <a16:creationId xmlns:a16="http://schemas.microsoft.com/office/drawing/2014/main" id="{3FB859DE-8CAD-3755-6774-7F6B5F29E916}"/>
                </a:ext>
              </a:extLst>
            </p:cNvPr>
            <p:cNvSpPr txBox="1"/>
            <p:nvPr/>
          </p:nvSpPr>
          <p:spPr>
            <a:xfrm>
              <a:off x="2366283" y="3022259"/>
              <a:ext cx="207472" cy="307777"/>
            </a:xfrm>
            <a:prstGeom prst="rect">
              <a:avLst/>
            </a:prstGeom>
            <a:noFill/>
          </p:spPr>
          <p:txBody>
            <a:bodyPr wrap="square" rtlCol="0">
              <a:spAutoFit/>
            </a:bodyPr>
            <a:lstStyle/>
            <a:p>
              <a:r>
                <a:rPr kumimoji="1" lang="en-US" altLang="ja-JP" sz="1400" b="1" dirty="0"/>
                <a:t>3</a:t>
              </a:r>
              <a:endParaRPr kumimoji="1" lang="ja-JP" altLang="en-US" sz="1400" b="1" dirty="0"/>
            </a:p>
          </p:txBody>
        </p:sp>
        <p:sp>
          <p:nvSpPr>
            <p:cNvPr id="67" name="テキスト ボックス 66">
              <a:extLst>
                <a:ext uri="{FF2B5EF4-FFF2-40B4-BE49-F238E27FC236}">
                  <a16:creationId xmlns:a16="http://schemas.microsoft.com/office/drawing/2014/main" id="{BE70D1DB-2F76-C50F-4775-4557C60AC67E}"/>
                </a:ext>
              </a:extLst>
            </p:cNvPr>
            <p:cNvSpPr txBox="1"/>
            <p:nvPr/>
          </p:nvSpPr>
          <p:spPr>
            <a:xfrm>
              <a:off x="2498786" y="3356747"/>
              <a:ext cx="207472" cy="307777"/>
            </a:xfrm>
            <a:prstGeom prst="rect">
              <a:avLst/>
            </a:prstGeom>
            <a:noFill/>
          </p:spPr>
          <p:txBody>
            <a:bodyPr wrap="square" rtlCol="0">
              <a:spAutoFit/>
            </a:bodyPr>
            <a:lstStyle/>
            <a:p>
              <a:r>
                <a:rPr kumimoji="1" lang="en-US" altLang="ja-JP" sz="1400" b="1" dirty="0"/>
                <a:t>5</a:t>
              </a:r>
              <a:endParaRPr kumimoji="1" lang="ja-JP" altLang="en-US" sz="1400" b="1" dirty="0"/>
            </a:p>
          </p:txBody>
        </p:sp>
        <p:sp>
          <p:nvSpPr>
            <p:cNvPr id="68" name="テキスト ボックス 67">
              <a:extLst>
                <a:ext uri="{FF2B5EF4-FFF2-40B4-BE49-F238E27FC236}">
                  <a16:creationId xmlns:a16="http://schemas.microsoft.com/office/drawing/2014/main" id="{67B5407B-B9F7-DB96-271C-359113D0A3A3}"/>
                </a:ext>
              </a:extLst>
            </p:cNvPr>
            <p:cNvSpPr txBox="1"/>
            <p:nvPr/>
          </p:nvSpPr>
          <p:spPr>
            <a:xfrm>
              <a:off x="3031820" y="2824134"/>
              <a:ext cx="207472" cy="307777"/>
            </a:xfrm>
            <a:prstGeom prst="rect">
              <a:avLst/>
            </a:prstGeom>
            <a:noFill/>
          </p:spPr>
          <p:txBody>
            <a:bodyPr wrap="square" rtlCol="0">
              <a:spAutoFit/>
            </a:bodyPr>
            <a:lstStyle/>
            <a:p>
              <a:r>
                <a:rPr kumimoji="1" lang="en-US" altLang="ja-JP" sz="1400" b="1" dirty="0"/>
                <a:t>3</a:t>
              </a:r>
              <a:endParaRPr kumimoji="1" lang="ja-JP" altLang="en-US" sz="1400" b="1" dirty="0"/>
            </a:p>
          </p:txBody>
        </p:sp>
      </p:grpSp>
      <p:sp>
        <p:nvSpPr>
          <p:cNvPr id="70" name="テキスト ボックス 69">
            <a:extLst>
              <a:ext uri="{FF2B5EF4-FFF2-40B4-BE49-F238E27FC236}">
                <a16:creationId xmlns:a16="http://schemas.microsoft.com/office/drawing/2014/main" id="{DF2AEB72-6013-D2ED-EA00-479C3233D998}"/>
              </a:ext>
            </a:extLst>
          </p:cNvPr>
          <p:cNvSpPr txBox="1"/>
          <p:nvPr/>
        </p:nvSpPr>
        <p:spPr>
          <a:xfrm>
            <a:off x="4542725" y="1921633"/>
            <a:ext cx="1713072" cy="276999"/>
          </a:xfrm>
          <a:prstGeom prst="rect">
            <a:avLst/>
          </a:prstGeom>
          <a:noFill/>
        </p:spPr>
        <p:txBody>
          <a:bodyPr wrap="square" rtlCol="0">
            <a:spAutoFit/>
          </a:bodyPr>
          <a:lstStyle/>
          <a:p>
            <a:r>
              <a:rPr kumimoji="1" lang="en-US" altLang="ja-JP" sz="1200" b="1" dirty="0"/>
              <a:t>[</a:t>
            </a:r>
            <a:r>
              <a:rPr kumimoji="1" lang="ja-JP" altLang="en-US" sz="1200" b="1" dirty="0"/>
              <a:t>地点</a:t>
            </a:r>
            <a:r>
              <a:rPr lang="ja-JP" altLang="en-US" sz="1200" b="1" dirty="0"/>
              <a:t>元</a:t>
            </a:r>
            <a:r>
              <a:rPr kumimoji="1" lang="en-US" altLang="ja-JP" sz="1200" b="1" dirty="0"/>
              <a:t>, </a:t>
            </a:r>
            <a:r>
              <a:rPr kumimoji="1" lang="ja-JP" altLang="en-US" sz="1200" b="1" dirty="0"/>
              <a:t>地点</a:t>
            </a:r>
            <a:r>
              <a:rPr lang="ja-JP" altLang="en-US" sz="1200" b="1" dirty="0"/>
              <a:t>先</a:t>
            </a:r>
            <a:r>
              <a:rPr kumimoji="1" lang="en-US" altLang="ja-JP" sz="1200" b="1" dirty="0"/>
              <a:t>,</a:t>
            </a:r>
            <a:r>
              <a:rPr kumimoji="1" lang="ja-JP" altLang="en-US" sz="1200" b="1" dirty="0"/>
              <a:t>距離</a:t>
            </a:r>
            <a:r>
              <a:rPr kumimoji="1" lang="en-US" altLang="ja-JP" sz="1200" b="1" dirty="0"/>
              <a:t>]</a:t>
            </a:r>
            <a:endParaRPr kumimoji="1" lang="ja-JP" altLang="en-US" sz="1200" b="1" dirty="0"/>
          </a:p>
        </p:txBody>
      </p:sp>
      <p:sp>
        <p:nvSpPr>
          <p:cNvPr id="108" name="テキスト ボックス 107">
            <a:extLst>
              <a:ext uri="{FF2B5EF4-FFF2-40B4-BE49-F238E27FC236}">
                <a16:creationId xmlns:a16="http://schemas.microsoft.com/office/drawing/2014/main" id="{7357D209-036E-E321-A781-0A1D4F4F97C8}"/>
              </a:ext>
            </a:extLst>
          </p:cNvPr>
          <p:cNvSpPr txBox="1"/>
          <p:nvPr/>
        </p:nvSpPr>
        <p:spPr>
          <a:xfrm>
            <a:off x="1749507" y="5233036"/>
            <a:ext cx="4554016" cy="1107996"/>
          </a:xfrm>
          <a:prstGeom prst="rect">
            <a:avLst/>
          </a:prstGeom>
          <a:noFill/>
          <a:ln>
            <a:noFill/>
          </a:ln>
        </p:spPr>
        <p:txBody>
          <a:bodyPr wrap="square" rtlCol="0">
            <a:spAutoFit/>
          </a:bodyPr>
          <a:lstStyle/>
          <a:p>
            <a:r>
              <a:rPr lang="ja-JP" altLang="en-US" sz="1100" dirty="0"/>
              <a:t>まず、この方法では、グラフを</a:t>
            </a:r>
            <a:r>
              <a:rPr lang="en-US" altLang="ja-JP" sz="1100" dirty="0"/>
              <a:t>D</a:t>
            </a:r>
            <a:r>
              <a:rPr lang="ja-JP" altLang="en-US" sz="1100" dirty="0"/>
              <a:t>のように、二つの地点</a:t>
            </a:r>
            <a:r>
              <a:rPr lang="en-US" altLang="ja-JP" sz="1100" dirty="0"/>
              <a:t>(</a:t>
            </a:r>
            <a:r>
              <a:rPr lang="ja-JP" altLang="en-US" sz="1100" dirty="0"/>
              <a:t>頂点</a:t>
            </a:r>
            <a:r>
              <a:rPr lang="en-US" altLang="ja-JP" sz="1100" dirty="0"/>
              <a:t>/</a:t>
            </a:r>
            <a:r>
              <a:rPr lang="ja-JP" altLang="en-US" sz="1100" dirty="0"/>
              <a:t>ノード</a:t>
            </a:r>
            <a:r>
              <a:rPr lang="en-US" altLang="ja-JP" sz="1100" dirty="0"/>
              <a:t>)</a:t>
            </a:r>
            <a:r>
              <a:rPr lang="ja-JP" altLang="en-US" sz="1100" dirty="0"/>
              <a:t>の距離で表現するように道</a:t>
            </a:r>
            <a:r>
              <a:rPr lang="en-US" altLang="ja-JP" sz="1100" dirty="0"/>
              <a:t>(</a:t>
            </a:r>
            <a:r>
              <a:rPr lang="ja-JP" altLang="en-US" sz="1100" dirty="0"/>
              <a:t>辺</a:t>
            </a:r>
            <a:r>
              <a:rPr lang="en-US" altLang="ja-JP" sz="1100" dirty="0"/>
              <a:t>/</a:t>
            </a:r>
            <a:r>
              <a:rPr lang="ja-JP" altLang="en-US" sz="1100" dirty="0"/>
              <a:t>エッジ</a:t>
            </a:r>
            <a:r>
              <a:rPr lang="en-US" altLang="ja-JP" sz="1100" dirty="0"/>
              <a:t>)</a:t>
            </a:r>
            <a:r>
              <a:rPr lang="ja-JP" altLang="en-US" sz="1100" dirty="0"/>
              <a:t>で表す。そして、各地点の最短距離を順番に求めていくことになる。</a:t>
            </a:r>
          </a:p>
          <a:p>
            <a:r>
              <a:rPr kumimoji="1" lang="ja-JP" altLang="en-US" sz="1100" dirty="0"/>
              <a:t>まず</a:t>
            </a:r>
            <a:r>
              <a:rPr lang="ja-JP" altLang="en-US" sz="1100" dirty="0"/>
              <a:t>、上図</a:t>
            </a:r>
            <a:r>
              <a:rPr lang="en-US" altLang="ja-JP" sz="1100" dirty="0"/>
              <a:t>:</a:t>
            </a:r>
            <a:r>
              <a:rPr lang="ja-JP" altLang="en-US" sz="1100" dirty="0"/>
              <a:t>状態</a:t>
            </a:r>
            <a:r>
              <a:rPr lang="en-US" altLang="ja-JP" sz="1100" dirty="0"/>
              <a:t>0</a:t>
            </a:r>
            <a:r>
              <a:rPr lang="ja-JP" altLang="en-US" sz="1100" dirty="0"/>
              <a:t>のように、開始点は距離が</a:t>
            </a:r>
            <a:r>
              <a:rPr lang="en-US" altLang="ja-JP" sz="1100" dirty="0"/>
              <a:t>0</a:t>
            </a:r>
            <a:r>
              <a:rPr lang="ja-JP" altLang="en-US" sz="1100" dirty="0"/>
              <a:t>なので、最短距離を</a:t>
            </a:r>
            <a:r>
              <a:rPr lang="en-US" altLang="ja-JP" sz="1100" dirty="0"/>
              <a:t>0</a:t>
            </a:r>
            <a:r>
              <a:rPr lang="ja-JP" altLang="en-US" sz="1100" dirty="0"/>
              <a:t>に設定する。そして、他の地点については、初期状態では、非常に大きな数を設定しておく。</a:t>
            </a:r>
            <a:endParaRPr lang="en-US" altLang="ja-JP" sz="1100" dirty="0"/>
          </a:p>
        </p:txBody>
      </p:sp>
      <p:grpSp>
        <p:nvGrpSpPr>
          <p:cNvPr id="110" name="グループ化 109">
            <a:extLst>
              <a:ext uri="{FF2B5EF4-FFF2-40B4-BE49-F238E27FC236}">
                <a16:creationId xmlns:a16="http://schemas.microsoft.com/office/drawing/2014/main" id="{42A65718-1F89-DECC-F4A4-4201CE5B6ECB}"/>
              </a:ext>
            </a:extLst>
          </p:cNvPr>
          <p:cNvGrpSpPr/>
          <p:nvPr/>
        </p:nvGrpSpPr>
        <p:grpSpPr>
          <a:xfrm>
            <a:off x="442909" y="3419006"/>
            <a:ext cx="3154919" cy="1647965"/>
            <a:chOff x="566939" y="3639548"/>
            <a:chExt cx="3154919" cy="1647965"/>
          </a:xfrm>
        </p:grpSpPr>
        <p:grpSp>
          <p:nvGrpSpPr>
            <p:cNvPr id="107" name="グループ化 106">
              <a:extLst>
                <a:ext uri="{FF2B5EF4-FFF2-40B4-BE49-F238E27FC236}">
                  <a16:creationId xmlns:a16="http://schemas.microsoft.com/office/drawing/2014/main" id="{CD5418F7-9D45-53C2-B388-657DF30FB91B}"/>
                </a:ext>
              </a:extLst>
            </p:cNvPr>
            <p:cNvGrpSpPr/>
            <p:nvPr/>
          </p:nvGrpSpPr>
          <p:grpSpPr>
            <a:xfrm>
              <a:off x="653595" y="3647469"/>
              <a:ext cx="3068263" cy="1640044"/>
              <a:chOff x="653595" y="3647469"/>
              <a:chExt cx="3068263" cy="1640044"/>
            </a:xfrm>
          </p:grpSpPr>
          <p:grpSp>
            <p:nvGrpSpPr>
              <p:cNvPr id="71" name="グループ化 70">
                <a:extLst>
                  <a:ext uri="{FF2B5EF4-FFF2-40B4-BE49-F238E27FC236}">
                    <a16:creationId xmlns:a16="http://schemas.microsoft.com/office/drawing/2014/main" id="{CA78B553-400A-A77E-B668-537ACF971E5B}"/>
                  </a:ext>
                </a:extLst>
              </p:cNvPr>
              <p:cNvGrpSpPr/>
              <p:nvPr/>
            </p:nvGrpSpPr>
            <p:grpSpPr>
              <a:xfrm>
                <a:off x="708082" y="3832228"/>
                <a:ext cx="2699944" cy="1318559"/>
                <a:chOff x="590746" y="2345968"/>
                <a:chExt cx="2699944" cy="1318559"/>
              </a:xfrm>
            </p:grpSpPr>
            <p:grpSp>
              <p:nvGrpSpPr>
                <p:cNvPr id="72" name="グループ化 71">
                  <a:extLst>
                    <a:ext uri="{FF2B5EF4-FFF2-40B4-BE49-F238E27FC236}">
                      <a16:creationId xmlns:a16="http://schemas.microsoft.com/office/drawing/2014/main" id="{20564665-280E-E9AD-5AEA-7571A547BFEB}"/>
                    </a:ext>
                  </a:extLst>
                </p:cNvPr>
                <p:cNvGrpSpPr/>
                <p:nvPr/>
              </p:nvGrpSpPr>
              <p:grpSpPr>
                <a:xfrm>
                  <a:off x="590746" y="2427369"/>
                  <a:ext cx="2699944" cy="1109299"/>
                  <a:chOff x="539998" y="2435538"/>
                  <a:chExt cx="2699944" cy="1109299"/>
                </a:xfrm>
              </p:grpSpPr>
              <p:sp>
                <p:nvSpPr>
                  <p:cNvPr id="83" name="楕円 82">
                    <a:extLst>
                      <a:ext uri="{FF2B5EF4-FFF2-40B4-BE49-F238E27FC236}">
                        <a16:creationId xmlns:a16="http://schemas.microsoft.com/office/drawing/2014/main" id="{2EA753EA-0FCF-8F2C-11DD-A41D429B31C6}"/>
                      </a:ext>
                    </a:extLst>
                  </p:cNvPr>
                  <p:cNvSpPr/>
                  <p:nvPr/>
                </p:nvSpPr>
                <p:spPr>
                  <a:xfrm>
                    <a:off x="539998" y="2839323"/>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rPr>
                      <a:t>0</a:t>
                    </a:r>
                    <a:endParaRPr kumimoji="1" lang="ja-JP" altLang="en-US" sz="1600" dirty="0">
                      <a:solidFill>
                        <a:schemeClr val="tx1"/>
                      </a:solidFill>
                    </a:endParaRPr>
                  </a:p>
                </p:txBody>
              </p:sp>
              <p:sp>
                <p:nvSpPr>
                  <p:cNvPr id="84" name="楕円 83">
                    <a:extLst>
                      <a:ext uri="{FF2B5EF4-FFF2-40B4-BE49-F238E27FC236}">
                        <a16:creationId xmlns:a16="http://schemas.microsoft.com/office/drawing/2014/main" id="{EF3A25AA-9472-21C7-EF49-E1E95504AC3C}"/>
                      </a:ext>
                    </a:extLst>
                  </p:cNvPr>
                  <p:cNvSpPr/>
                  <p:nvPr/>
                </p:nvSpPr>
                <p:spPr>
                  <a:xfrm>
                    <a:off x="1188584" y="2435538"/>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1</a:t>
                    </a:r>
                    <a:endParaRPr kumimoji="1" lang="ja-JP" altLang="en-US" sz="1600" dirty="0">
                      <a:solidFill>
                        <a:schemeClr val="tx1"/>
                      </a:solidFill>
                    </a:endParaRPr>
                  </a:p>
                </p:txBody>
              </p:sp>
              <p:sp>
                <p:nvSpPr>
                  <p:cNvPr id="85" name="楕円 84">
                    <a:extLst>
                      <a:ext uri="{FF2B5EF4-FFF2-40B4-BE49-F238E27FC236}">
                        <a16:creationId xmlns:a16="http://schemas.microsoft.com/office/drawing/2014/main" id="{95A76208-44B3-EDD4-DA45-93EBAA585680}"/>
                      </a:ext>
                    </a:extLst>
                  </p:cNvPr>
                  <p:cNvSpPr/>
                  <p:nvPr/>
                </p:nvSpPr>
                <p:spPr>
                  <a:xfrm>
                    <a:off x="1188584" y="3210345"/>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2</a:t>
                    </a:r>
                    <a:endParaRPr kumimoji="1" lang="ja-JP" altLang="en-US" sz="1600" dirty="0">
                      <a:solidFill>
                        <a:schemeClr val="tx1"/>
                      </a:solidFill>
                    </a:endParaRPr>
                  </a:p>
                </p:txBody>
              </p:sp>
              <p:sp>
                <p:nvSpPr>
                  <p:cNvPr id="86" name="楕円 85">
                    <a:extLst>
                      <a:ext uri="{FF2B5EF4-FFF2-40B4-BE49-F238E27FC236}">
                        <a16:creationId xmlns:a16="http://schemas.microsoft.com/office/drawing/2014/main" id="{CFC62674-F123-1523-CC0A-20B6E8817B1E}"/>
                      </a:ext>
                    </a:extLst>
                  </p:cNvPr>
                  <p:cNvSpPr/>
                  <p:nvPr/>
                </p:nvSpPr>
                <p:spPr>
                  <a:xfrm>
                    <a:off x="1966518" y="3210345"/>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4</a:t>
                    </a:r>
                    <a:endParaRPr kumimoji="1" lang="ja-JP" altLang="en-US" sz="1600" dirty="0">
                      <a:solidFill>
                        <a:schemeClr val="tx1"/>
                      </a:solidFill>
                    </a:endParaRPr>
                  </a:p>
                </p:txBody>
              </p:sp>
              <p:sp>
                <p:nvSpPr>
                  <p:cNvPr id="87" name="楕円 86">
                    <a:extLst>
                      <a:ext uri="{FF2B5EF4-FFF2-40B4-BE49-F238E27FC236}">
                        <a16:creationId xmlns:a16="http://schemas.microsoft.com/office/drawing/2014/main" id="{8928F04C-7DEE-4E1A-0AC3-5A10DE50BFAB}"/>
                      </a:ext>
                    </a:extLst>
                  </p:cNvPr>
                  <p:cNvSpPr/>
                  <p:nvPr/>
                </p:nvSpPr>
                <p:spPr>
                  <a:xfrm>
                    <a:off x="1966518" y="2435538"/>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3</a:t>
                    </a:r>
                    <a:endParaRPr kumimoji="1" lang="ja-JP" altLang="en-US" sz="1600" dirty="0">
                      <a:solidFill>
                        <a:schemeClr val="tx1"/>
                      </a:solidFill>
                    </a:endParaRPr>
                  </a:p>
                </p:txBody>
              </p:sp>
              <p:sp>
                <p:nvSpPr>
                  <p:cNvPr id="88" name="楕円 87">
                    <a:extLst>
                      <a:ext uri="{FF2B5EF4-FFF2-40B4-BE49-F238E27FC236}">
                        <a16:creationId xmlns:a16="http://schemas.microsoft.com/office/drawing/2014/main" id="{332D4E46-B465-EA0A-5DD0-2563F49638B7}"/>
                      </a:ext>
                    </a:extLst>
                  </p:cNvPr>
                  <p:cNvSpPr/>
                  <p:nvPr/>
                </p:nvSpPr>
                <p:spPr>
                  <a:xfrm>
                    <a:off x="2613761" y="2602784"/>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5</a:t>
                    </a:r>
                    <a:endParaRPr kumimoji="1" lang="ja-JP" altLang="en-US" sz="1600" dirty="0">
                      <a:solidFill>
                        <a:schemeClr val="tx1"/>
                      </a:solidFill>
                    </a:endParaRPr>
                  </a:p>
                </p:txBody>
              </p:sp>
              <p:sp>
                <p:nvSpPr>
                  <p:cNvPr id="89" name="楕円 88">
                    <a:extLst>
                      <a:ext uri="{FF2B5EF4-FFF2-40B4-BE49-F238E27FC236}">
                        <a16:creationId xmlns:a16="http://schemas.microsoft.com/office/drawing/2014/main" id="{20530E7C-2AA4-945E-D539-B329B4A83253}"/>
                      </a:ext>
                    </a:extLst>
                  </p:cNvPr>
                  <p:cNvSpPr/>
                  <p:nvPr/>
                </p:nvSpPr>
                <p:spPr>
                  <a:xfrm>
                    <a:off x="2905450" y="3210345"/>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6</a:t>
                    </a:r>
                    <a:endParaRPr kumimoji="1" lang="ja-JP" altLang="en-US" sz="1600" dirty="0">
                      <a:solidFill>
                        <a:schemeClr val="tx1"/>
                      </a:solidFill>
                    </a:endParaRPr>
                  </a:p>
                </p:txBody>
              </p:sp>
              <p:cxnSp>
                <p:nvCxnSpPr>
                  <p:cNvPr id="90" name="直線矢印コネクタ 89">
                    <a:extLst>
                      <a:ext uri="{FF2B5EF4-FFF2-40B4-BE49-F238E27FC236}">
                        <a16:creationId xmlns:a16="http://schemas.microsoft.com/office/drawing/2014/main" id="{66A8E84E-78DE-8CF9-7B6E-E84B33CC3F26}"/>
                      </a:ext>
                    </a:extLst>
                  </p:cNvPr>
                  <p:cNvCxnSpPr>
                    <a:stCxn id="83" idx="7"/>
                    <a:endCxn id="84" idx="2"/>
                  </p:cNvCxnSpPr>
                  <p:nvPr/>
                </p:nvCxnSpPr>
                <p:spPr>
                  <a:xfrm flipV="1">
                    <a:off x="825505" y="2602784"/>
                    <a:ext cx="363079" cy="28552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1" name="直線矢印コネクタ 90">
                    <a:extLst>
                      <a:ext uri="{FF2B5EF4-FFF2-40B4-BE49-F238E27FC236}">
                        <a16:creationId xmlns:a16="http://schemas.microsoft.com/office/drawing/2014/main" id="{BD20EA34-4160-4BA8-2660-893D019E6B21}"/>
                      </a:ext>
                    </a:extLst>
                  </p:cNvPr>
                  <p:cNvCxnSpPr>
                    <a:cxnSpLocks/>
                    <a:stCxn id="83" idx="5"/>
                    <a:endCxn id="85" idx="1"/>
                  </p:cNvCxnSpPr>
                  <p:nvPr/>
                </p:nvCxnSpPr>
                <p:spPr>
                  <a:xfrm>
                    <a:off x="825505" y="3124830"/>
                    <a:ext cx="412064" cy="1345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2" name="直線矢印コネクタ 91">
                    <a:extLst>
                      <a:ext uri="{FF2B5EF4-FFF2-40B4-BE49-F238E27FC236}">
                        <a16:creationId xmlns:a16="http://schemas.microsoft.com/office/drawing/2014/main" id="{3F6A5475-1C5C-036E-65EA-0630F8D203E6}"/>
                      </a:ext>
                    </a:extLst>
                  </p:cNvPr>
                  <p:cNvCxnSpPr>
                    <a:cxnSpLocks/>
                    <a:stCxn id="85" idx="6"/>
                    <a:endCxn id="86" idx="2"/>
                  </p:cNvCxnSpPr>
                  <p:nvPr/>
                </p:nvCxnSpPr>
                <p:spPr>
                  <a:xfrm>
                    <a:off x="1523076" y="3377591"/>
                    <a:ext cx="443442"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直線矢印コネクタ 92">
                    <a:extLst>
                      <a:ext uri="{FF2B5EF4-FFF2-40B4-BE49-F238E27FC236}">
                        <a16:creationId xmlns:a16="http://schemas.microsoft.com/office/drawing/2014/main" id="{08DE9994-CD4E-4FCB-740A-8785D193ACFD}"/>
                      </a:ext>
                    </a:extLst>
                  </p:cNvPr>
                  <p:cNvCxnSpPr>
                    <a:cxnSpLocks/>
                    <a:stCxn id="84" idx="6"/>
                    <a:endCxn id="87" idx="2"/>
                  </p:cNvCxnSpPr>
                  <p:nvPr/>
                </p:nvCxnSpPr>
                <p:spPr>
                  <a:xfrm>
                    <a:off x="1523076" y="2602784"/>
                    <a:ext cx="443442"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4" name="直線矢印コネクタ 93">
                    <a:extLst>
                      <a:ext uri="{FF2B5EF4-FFF2-40B4-BE49-F238E27FC236}">
                        <a16:creationId xmlns:a16="http://schemas.microsoft.com/office/drawing/2014/main" id="{65ED10B7-07E0-F446-1FE3-0E194392E114}"/>
                      </a:ext>
                    </a:extLst>
                  </p:cNvPr>
                  <p:cNvCxnSpPr>
                    <a:cxnSpLocks/>
                    <a:stCxn id="84" idx="4"/>
                    <a:endCxn id="85" idx="0"/>
                  </p:cNvCxnSpPr>
                  <p:nvPr/>
                </p:nvCxnSpPr>
                <p:spPr>
                  <a:xfrm>
                    <a:off x="1355830" y="2770030"/>
                    <a:ext cx="0" cy="44031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5" name="直線矢印コネクタ 94">
                    <a:extLst>
                      <a:ext uri="{FF2B5EF4-FFF2-40B4-BE49-F238E27FC236}">
                        <a16:creationId xmlns:a16="http://schemas.microsoft.com/office/drawing/2014/main" id="{364E35AE-743B-4A61-3D74-9ACD42BAF765}"/>
                      </a:ext>
                    </a:extLst>
                  </p:cNvPr>
                  <p:cNvCxnSpPr>
                    <a:cxnSpLocks/>
                    <a:stCxn id="84" idx="5"/>
                    <a:endCxn id="86" idx="1"/>
                  </p:cNvCxnSpPr>
                  <p:nvPr/>
                </p:nvCxnSpPr>
                <p:spPr>
                  <a:xfrm>
                    <a:off x="1474091" y="2721045"/>
                    <a:ext cx="541412" cy="53828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6" name="直線矢印コネクタ 95">
                    <a:extLst>
                      <a:ext uri="{FF2B5EF4-FFF2-40B4-BE49-F238E27FC236}">
                        <a16:creationId xmlns:a16="http://schemas.microsoft.com/office/drawing/2014/main" id="{3E78C5C8-AC24-A5B6-0B4E-7B2AA17B75FA}"/>
                      </a:ext>
                    </a:extLst>
                  </p:cNvPr>
                  <p:cNvCxnSpPr>
                    <a:cxnSpLocks/>
                    <a:stCxn id="86" idx="0"/>
                    <a:endCxn id="88" idx="3"/>
                  </p:cNvCxnSpPr>
                  <p:nvPr/>
                </p:nvCxnSpPr>
                <p:spPr>
                  <a:xfrm flipV="1">
                    <a:off x="2133764" y="2888291"/>
                    <a:ext cx="528982" cy="32205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7" name="直線矢印コネクタ 96">
                    <a:extLst>
                      <a:ext uri="{FF2B5EF4-FFF2-40B4-BE49-F238E27FC236}">
                        <a16:creationId xmlns:a16="http://schemas.microsoft.com/office/drawing/2014/main" id="{992181BE-B88E-85D0-9390-3CBD56953DB4}"/>
                      </a:ext>
                    </a:extLst>
                  </p:cNvPr>
                  <p:cNvCxnSpPr>
                    <a:cxnSpLocks/>
                    <a:stCxn id="86" idx="6"/>
                    <a:endCxn id="89" idx="2"/>
                  </p:cNvCxnSpPr>
                  <p:nvPr/>
                </p:nvCxnSpPr>
                <p:spPr>
                  <a:xfrm>
                    <a:off x="2301010" y="3377591"/>
                    <a:ext cx="6044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8" name="直線矢印コネクタ 97">
                    <a:extLst>
                      <a:ext uri="{FF2B5EF4-FFF2-40B4-BE49-F238E27FC236}">
                        <a16:creationId xmlns:a16="http://schemas.microsoft.com/office/drawing/2014/main" id="{3CEEFB70-226C-6EEA-6658-C97F2E0B822A}"/>
                      </a:ext>
                    </a:extLst>
                  </p:cNvPr>
                  <p:cNvCxnSpPr>
                    <a:cxnSpLocks/>
                    <a:stCxn id="87" idx="6"/>
                    <a:endCxn id="88" idx="2"/>
                  </p:cNvCxnSpPr>
                  <p:nvPr/>
                </p:nvCxnSpPr>
                <p:spPr>
                  <a:xfrm>
                    <a:off x="2301010" y="2602784"/>
                    <a:ext cx="312751" cy="16724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9" name="直線矢印コネクタ 98">
                    <a:extLst>
                      <a:ext uri="{FF2B5EF4-FFF2-40B4-BE49-F238E27FC236}">
                        <a16:creationId xmlns:a16="http://schemas.microsoft.com/office/drawing/2014/main" id="{7AC25FD5-5E2C-C1A2-0BF6-B78A39546BA7}"/>
                      </a:ext>
                    </a:extLst>
                  </p:cNvPr>
                  <p:cNvCxnSpPr>
                    <a:cxnSpLocks/>
                    <a:stCxn id="88" idx="5"/>
                    <a:endCxn id="89" idx="0"/>
                  </p:cNvCxnSpPr>
                  <p:nvPr/>
                </p:nvCxnSpPr>
                <p:spPr>
                  <a:xfrm>
                    <a:off x="2899268" y="2888291"/>
                    <a:ext cx="173428" cy="32205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73" name="テキスト ボックス 72">
                  <a:extLst>
                    <a:ext uri="{FF2B5EF4-FFF2-40B4-BE49-F238E27FC236}">
                      <a16:creationId xmlns:a16="http://schemas.microsoft.com/office/drawing/2014/main" id="{AE24D77A-7818-6E79-1146-73EFB1002FFD}"/>
                    </a:ext>
                  </a:extLst>
                </p:cNvPr>
                <p:cNvSpPr txBox="1"/>
                <p:nvPr/>
              </p:nvSpPr>
              <p:spPr>
                <a:xfrm>
                  <a:off x="833055" y="2504193"/>
                  <a:ext cx="207472" cy="307777"/>
                </a:xfrm>
                <a:prstGeom prst="rect">
                  <a:avLst/>
                </a:prstGeom>
                <a:noFill/>
              </p:spPr>
              <p:txBody>
                <a:bodyPr wrap="square" rtlCol="0">
                  <a:spAutoFit/>
                </a:bodyPr>
                <a:lstStyle/>
                <a:p>
                  <a:r>
                    <a:rPr kumimoji="1" lang="en-US" altLang="ja-JP" sz="1400" b="1" dirty="0"/>
                    <a:t>2</a:t>
                  </a:r>
                  <a:endParaRPr kumimoji="1" lang="ja-JP" altLang="en-US" sz="1400" b="1" dirty="0"/>
                </a:p>
              </p:txBody>
            </p:sp>
            <p:sp>
              <p:nvSpPr>
                <p:cNvPr id="74" name="テキスト ボックス 73">
                  <a:extLst>
                    <a:ext uri="{FF2B5EF4-FFF2-40B4-BE49-F238E27FC236}">
                      <a16:creationId xmlns:a16="http://schemas.microsoft.com/office/drawing/2014/main" id="{83BD70E8-F3A5-436C-009F-7286F1E668BF}"/>
                    </a:ext>
                  </a:extLst>
                </p:cNvPr>
                <p:cNvSpPr txBox="1"/>
                <p:nvPr/>
              </p:nvSpPr>
              <p:spPr>
                <a:xfrm>
                  <a:off x="844501" y="3190811"/>
                  <a:ext cx="207472" cy="307777"/>
                </a:xfrm>
                <a:prstGeom prst="rect">
                  <a:avLst/>
                </a:prstGeom>
                <a:noFill/>
              </p:spPr>
              <p:txBody>
                <a:bodyPr wrap="square" rtlCol="0">
                  <a:spAutoFit/>
                </a:bodyPr>
                <a:lstStyle/>
                <a:p>
                  <a:r>
                    <a:rPr lang="en-US" altLang="ja-JP" sz="1400" b="1" dirty="0"/>
                    <a:t>4</a:t>
                  </a:r>
                  <a:endParaRPr kumimoji="1" lang="ja-JP" altLang="en-US" sz="1400" b="1" dirty="0"/>
                </a:p>
              </p:txBody>
            </p:sp>
            <p:sp>
              <p:nvSpPr>
                <p:cNvPr id="75" name="テキスト ボックス 74">
                  <a:extLst>
                    <a:ext uri="{FF2B5EF4-FFF2-40B4-BE49-F238E27FC236}">
                      <a16:creationId xmlns:a16="http://schemas.microsoft.com/office/drawing/2014/main" id="{7AA87305-A384-4084-0E91-242D2E51F164}"/>
                    </a:ext>
                  </a:extLst>
                </p:cNvPr>
                <p:cNvSpPr txBox="1"/>
                <p:nvPr/>
              </p:nvSpPr>
              <p:spPr>
                <a:xfrm>
                  <a:off x="1348562" y="2856695"/>
                  <a:ext cx="207472" cy="307777"/>
                </a:xfrm>
                <a:prstGeom prst="rect">
                  <a:avLst/>
                </a:prstGeom>
                <a:noFill/>
              </p:spPr>
              <p:txBody>
                <a:bodyPr wrap="square" rtlCol="0">
                  <a:spAutoFit/>
                </a:bodyPr>
                <a:lstStyle/>
                <a:p>
                  <a:r>
                    <a:rPr kumimoji="1" lang="en-US" altLang="ja-JP" sz="1400" b="1" dirty="0"/>
                    <a:t>1</a:t>
                  </a:r>
                  <a:endParaRPr kumimoji="1" lang="ja-JP" altLang="en-US" sz="1400" b="1" dirty="0"/>
                </a:p>
              </p:txBody>
            </p:sp>
            <p:sp>
              <p:nvSpPr>
                <p:cNvPr id="76" name="テキスト ボックス 75">
                  <a:extLst>
                    <a:ext uri="{FF2B5EF4-FFF2-40B4-BE49-F238E27FC236}">
                      <a16:creationId xmlns:a16="http://schemas.microsoft.com/office/drawing/2014/main" id="{F485C4A4-CF43-899B-B33A-FDA7E5E9B49E}"/>
                    </a:ext>
                  </a:extLst>
                </p:cNvPr>
                <p:cNvSpPr txBox="1"/>
                <p:nvPr/>
              </p:nvSpPr>
              <p:spPr>
                <a:xfrm>
                  <a:off x="1625464" y="2345968"/>
                  <a:ext cx="207472" cy="307777"/>
                </a:xfrm>
                <a:prstGeom prst="rect">
                  <a:avLst/>
                </a:prstGeom>
                <a:noFill/>
              </p:spPr>
              <p:txBody>
                <a:bodyPr wrap="square" rtlCol="0">
                  <a:spAutoFit/>
                </a:bodyPr>
                <a:lstStyle/>
                <a:p>
                  <a:r>
                    <a:rPr kumimoji="1" lang="en-US" altLang="ja-JP" sz="1400" b="1" dirty="0"/>
                    <a:t>3</a:t>
                  </a:r>
                  <a:endParaRPr kumimoji="1" lang="ja-JP" altLang="en-US" sz="1400" b="1" dirty="0"/>
                </a:p>
              </p:txBody>
            </p:sp>
            <p:sp>
              <p:nvSpPr>
                <p:cNvPr id="77" name="テキスト ボックス 76">
                  <a:extLst>
                    <a:ext uri="{FF2B5EF4-FFF2-40B4-BE49-F238E27FC236}">
                      <a16:creationId xmlns:a16="http://schemas.microsoft.com/office/drawing/2014/main" id="{4F118CA1-E300-9D12-DD15-9C76E2FAF53F}"/>
                    </a:ext>
                  </a:extLst>
                </p:cNvPr>
                <p:cNvSpPr txBox="1"/>
                <p:nvPr/>
              </p:nvSpPr>
              <p:spPr>
                <a:xfrm>
                  <a:off x="1653967" y="3356750"/>
                  <a:ext cx="207472" cy="307777"/>
                </a:xfrm>
                <a:prstGeom prst="rect">
                  <a:avLst/>
                </a:prstGeom>
                <a:noFill/>
              </p:spPr>
              <p:txBody>
                <a:bodyPr wrap="square" rtlCol="0">
                  <a:spAutoFit/>
                </a:bodyPr>
                <a:lstStyle/>
                <a:p>
                  <a:r>
                    <a:rPr kumimoji="1" lang="en-US" altLang="ja-JP" sz="1400" b="1" dirty="0"/>
                    <a:t>6</a:t>
                  </a:r>
                  <a:endParaRPr kumimoji="1" lang="ja-JP" altLang="en-US" sz="1400" b="1" dirty="0"/>
                </a:p>
              </p:txBody>
            </p:sp>
            <p:sp>
              <p:nvSpPr>
                <p:cNvPr id="78" name="テキスト ボックス 77">
                  <a:extLst>
                    <a:ext uri="{FF2B5EF4-FFF2-40B4-BE49-F238E27FC236}">
                      <a16:creationId xmlns:a16="http://schemas.microsoft.com/office/drawing/2014/main" id="{16E81125-44E1-C633-0B87-8910B880B081}"/>
                    </a:ext>
                  </a:extLst>
                </p:cNvPr>
                <p:cNvSpPr txBox="1"/>
                <p:nvPr/>
              </p:nvSpPr>
              <p:spPr>
                <a:xfrm>
                  <a:off x="1757703" y="2775218"/>
                  <a:ext cx="207472" cy="307777"/>
                </a:xfrm>
                <a:prstGeom prst="rect">
                  <a:avLst/>
                </a:prstGeom>
                <a:noFill/>
              </p:spPr>
              <p:txBody>
                <a:bodyPr wrap="square" rtlCol="0">
                  <a:spAutoFit/>
                </a:bodyPr>
                <a:lstStyle/>
                <a:p>
                  <a:r>
                    <a:rPr lang="en-US" altLang="ja-JP" sz="1400" b="1" dirty="0"/>
                    <a:t>4</a:t>
                  </a:r>
                  <a:endParaRPr kumimoji="1" lang="ja-JP" altLang="en-US" sz="1400" b="1" dirty="0"/>
                </a:p>
              </p:txBody>
            </p:sp>
            <p:sp>
              <p:nvSpPr>
                <p:cNvPr id="79" name="テキスト ボックス 78">
                  <a:extLst>
                    <a:ext uri="{FF2B5EF4-FFF2-40B4-BE49-F238E27FC236}">
                      <a16:creationId xmlns:a16="http://schemas.microsoft.com/office/drawing/2014/main" id="{492BAFA0-4116-A6ED-5D0F-85D8198BDA30}"/>
                    </a:ext>
                  </a:extLst>
                </p:cNvPr>
                <p:cNvSpPr txBox="1"/>
                <p:nvPr/>
              </p:nvSpPr>
              <p:spPr>
                <a:xfrm>
                  <a:off x="2384496" y="2449728"/>
                  <a:ext cx="207472" cy="307777"/>
                </a:xfrm>
                <a:prstGeom prst="rect">
                  <a:avLst/>
                </a:prstGeom>
                <a:noFill/>
              </p:spPr>
              <p:txBody>
                <a:bodyPr wrap="square" rtlCol="0">
                  <a:spAutoFit/>
                </a:bodyPr>
                <a:lstStyle/>
                <a:p>
                  <a:r>
                    <a:rPr kumimoji="1" lang="en-US" altLang="ja-JP" sz="1400" b="1" dirty="0"/>
                    <a:t>5</a:t>
                  </a:r>
                  <a:endParaRPr kumimoji="1" lang="ja-JP" altLang="en-US" sz="1400" b="1" dirty="0"/>
                </a:p>
              </p:txBody>
            </p:sp>
            <p:sp>
              <p:nvSpPr>
                <p:cNvPr id="80" name="テキスト ボックス 79">
                  <a:extLst>
                    <a:ext uri="{FF2B5EF4-FFF2-40B4-BE49-F238E27FC236}">
                      <a16:creationId xmlns:a16="http://schemas.microsoft.com/office/drawing/2014/main" id="{DBFE9ABD-0CCE-49E9-F39D-FBCEF898A36F}"/>
                    </a:ext>
                  </a:extLst>
                </p:cNvPr>
                <p:cNvSpPr txBox="1"/>
                <p:nvPr/>
              </p:nvSpPr>
              <p:spPr>
                <a:xfrm>
                  <a:off x="2366283" y="3022259"/>
                  <a:ext cx="207472" cy="307777"/>
                </a:xfrm>
                <a:prstGeom prst="rect">
                  <a:avLst/>
                </a:prstGeom>
                <a:noFill/>
              </p:spPr>
              <p:txBody>
                <a:bodyPr wrap="square" rtlCol="0">
                  <a:spAutoFit/>
                </a:bodyPr>
                <a:lstStyle/>
                <a:p>
                  <a:r>
                    <a:rPr kumimoji="1" lang="en-US" altLang="ja-JP" sz="1400" b="1" dirty="0"/>
                    <a:t>3</a:t>
                  </a:r>
                  <a:endParaRPr kumimoji="1" lang="ja-JP" altLang="en-US" sz="1400" b="1" dirty="0"/>
                </a:p>
              </p:txBody>
            </p:sp>
            <p:sp>
              <p:nvSpPr>
                <p:cNvPr id="81" name="テキスト ボックス 80">
                  <a:extLst>
                    <a:ext uri="{FF2B5EF4-FFF2-40B4-BE49-F238E27FC236}">
                      <a16:creationId xmlns:a16="http://schemas.microsoft.com/office/drawing/2014/main" id="{4C794859-C625-F6C6-847A-923378386D4F}"/>
                    </a:ext>
                  </a:extLst>
                </p:cNvPr>
                <p:cNvSpPr txBox="1"/>
                <p:nvPr/>
              </p:nvSpPr>
              <p:spPr>
                <a:xfrm>
                  <a:off x="2498786" y="3356747"/>
                  <a:ext cx="207472" cy="307777"/>
                </a:xfrm>
                <a:prstGeom prst="rect">
                  <a:avLst/>
                </a:prstGeom>
                <a:noFill/>
              </p:spPr>
              <p:txBody>
                <a:bodyPr wrap="square" rtlCol="0">
                  <a:spAutoFit/>
                </a:bodyPr>
                <a:lstStyle/>
                <a:p>
                  <a:r>
                    <a:rPr kumimoji="1" lang="en-US" altLang="ja-JP" sz="1400" b="1" dirty="0"/>
                    <a:t>5</a:t>
                  </a:r>
                  <a:endParaRPr kumimoji="1" lang="ja-JP" altLang="en-US" sz="1400" b="1" dirty="0"/>
                </a:p>
              </p:txBody>
            </p:sp>
            <p:sp>
              <p:nvSpPr>
                <p:cNvPr id="82" name="テキスト ボックス 81">
                  <a:extLst>
                    <a:ext uri="{FF2B5EF4-FFF2-40B4-BE49-F238E27FC236}">
                      <a16:creationId xmlns:a16="http://schemas.microsoft.com/office/drawing/2014/main" id="{22DF36CB-D89C-0837-1F4A-049ED917F813}"/>
                    </a:ext>
                  </a:extLst>
                </p:cNvPr>
                <p:cNvSpPr txBox="1"/>
                <p:nvPr/>
              </p:nvSpPr>
              <p:spPr>
                <a:xfrm>
                  <a:off x="3031820" y="2824134"/>
                  <a:ext cx="207472" cy="307777"/>
                </a:xfrm>
                <a:prstGeom prst="rect">
                  <a:avLst/>
                </a:prstGeom>
                <a:noFill/>
              </p:spPr>
              <p:txBody>
                <a:bodyPr wrap="square" rtlCol="0">
                  <a:spAutoFit/>
                </a:bodyPr>
                <a:lstStyle/>
                <a:p>
                  <a:r>
                    <a:rPr kumimoji="1" lang="en-US" altLang="ja-JP" sz="1400" b="1" dirty="0"/>
                    <a:t>3</a:t>
                  </a:r>
                  <a:endParaRPr kumimoji="1" lang="ja-JP" altLang="en-US" sz="1400" b="1" dirty="0"/>
                </a:p>
              </p:txBody>
            </p:sp>
          </p:grpSp>
          <p:sp>
            <p:nvSpPr>
              <p:cNvPr id="100" name="テキスト ボックス 99">
                <a:extLst>
                  <a:ext uri="{FF2B5EF4-FFF2-40B4-BE49-F238E27FC236}">
                    <a16:creationId xmlns:a16="http://schemas.microsoft.com/office/drawing/2014/main" id="{39BA52AF-A347-062B-1E8F-AB948EF91B02}"/>
                  </a:ext>
                </a:extLst>
              </p:cNvPr>
              <p:cNvSpPr txBox="1"/>
              <p:nvPr/>
            </p:nvSpPr>
            <p:spPr>
              <a:xfrm>
                <a:off x="653595" y="4040864"/>
                <a:ext cx="491865" cy="307777"/>
              </a:xfrm>
              <a:prstGeom prst="rect">
                <a:avLst/>
              </a:prstGeom>
              <a:noFill/>
            </p:spPr>
            <p:txBody>
              <a:bodyPr wrap="square" rtlCol="0">
                <a:spAutoFit/>
              </a:bodyPr>
              <a:lstStyle/>
              <a:p>
                <a:r>
                  <a:rPr kumimoji="1" lang="en-US" altLang="ja-JP" sz="1400" b="1" dirty="0"/>
                  <a:t>[0]</a:t>
                </a:r>
                <a:endParaRPr kumimoji="1" lang="ja-JP" altLang="en-US" sz="1400" b="1" dirty="0"/>
              </a:p>
            </p:txBody>
          </p:sp>
          <p:sp>
            <p:nvSpPr>
              <p:cNvPr id="101" name="テキスト ボックス 100">
                <a:extLst>
                  <a:ext uri="{FF2B5EF4-FFF2-40B4-BE49-F238E27FC236}">
                    <a16:creationId xmlns:a16="http://schemas.microsoft.com/office/drawing/2014/main" id="{DAB07FA3-B452-21CC-5A53-3097D1049198}"/>
                  </a:ext>
                </a:extLst>
              </p:cNvPr>
              <p:cNvSpPr txBox="1"/>
              <p:nvPr/>
            </p:nvSpPr>
            <p:spPr>
              <a:xfrm>
                <a:off x="1196414" y="3647469"/>
                <a:ext cx="772767" cy="307777"/>
              </a:xfrm>
              <a:prstGeom prst="rect">
                <a:avLst/>
              </a:prstGeom>
              <a:noFill/>
            </p:spPr>
            <p:txBody>
              <a:bodyPr wrap="square" rtlCol="0">
                <a:spAutoFit/>
              </a:bodyPr>
              <a:lstStyle/>
              <a:p>
                <a:r>
                  <a:rPr kumimoji="1" lang="en-US" altLang="ja-JP" sz="1400" b="1" dirty="0"/>
                  <a:t>[999]</a:t>
                </a:r>
                <a:endParaRPr kumimoji="1" lang="ja-JP" altLang="en-US" sz="1400" b="1" dirty="0"/>
              </a:p>
            </p:txBody>
          </p:sp>
          <p:sp>
            <p:nvSpPr>
              <p:cNvPr id="102" name="テキスト ボックス 101">
                <a:extLst>
                  <a:ext uri="{FF2B5EF4-FFF2-40B4-BE49-F238E27FC236}">
                    <a16:creationId xmlns:a16="http://schemas.microsoft.com/office/drawing/2014/main" id="{F360A3DB-05AB-F12B-9E47-026906B4E843}"/>
                  </a:ext>
                </a:extLst>
              </p:cNvPr>
              <p:cNvSpPr txBox="1"/>
              <p:nvPr/>
            </p:nvSpPr>
            <p:spPr>
              <a:xfrm>
                <a:off x="1997838" y="3647469"/>
                <a:ext cx="772767" cy="307777"/>
              </a:xfrm>
              <a:prstGeom prst="rect">
                <a:avLst/>
              </a:prstGeom>
              <a:noFill/>
            </p:spPr>
            <p:txBody>
              <a:bodyPr wrap="square" rtlCol="0">
                <a:spAutoFit/>
              </a:bodyPr>
              <a:lstStyle/>
              <a:p>
                <a:r>
                  <a:rPr kumimoji="1" lang="en-US" altLang="ja-JP" sz="1400" b="1" dirty="0"/>
                  <a:t>[999]</a:t>
                </a:r>
                <a:endParaRPr kumimoji="1" lang="ja-JP" altLang="en-US" sz="1400" b="1" dirty="0"/>
              </a:p>
            </p:txBody>
          </p:sp>
          <p:sp>
            <p:nvSpPr>
              <p:cNvPr id="103" name="テキスト ボックス 102">
                <a:extLst>
                  <a:ext uri="{FF2B5EF4-FFF2-40B4-BE49-F238E27FC236}">
                    <a16:creationId xmlns:a16="http://schemas.microsoft.com/office/drawing/2014/main" id="{0BB18837-7AFC-3D78-F036-9187FFAF9115}"/>
                  </a:ext>
                </a:extLst>
              </p:cNvPr>
              <p:cNvSpPr txBox="1"/>
              <p:nvPr/>
            </p:nvSpPr>
            <p:spPr>
              <a:xfrm>
                <a:off x="2664287" y="3819866"/>
                <a:ext cx="772767" cy="307777"/>
              </a:xfrm>
              <a:prstGeom prst="rect">
                <a:avLst/>
              </a:prstGeom>
              <a:noFill/>
            </p:spPr>
            <p:txBody>
              <a:bodyPr wrap="square" rtlCol="0">
                <a:spAutoFit/>
              </a:bodyPr>
              <a:lstStyle/>
              <a:p>
                <a:r>
                  <a:rPr kumimoji="1" lang="en-US" altLang="ja-JP" sz="1400" b="1" dirty="0"/>
                  <a:t>[999]</a:t>
                </a:r>
                <a:endParaRPr kumimoji="1" lang="ja-JP" altLang="en-US" sz="1400" b="1" dirty="0"/>
              </a:p>
            </p:txBody>
          </p:sp>
          <p:sp>
            <p:nvSpPr>
              <p:cNvPr id="104" name="テキスト ボックス 103">
                <a:extLst>
                  <a:ext uri="{FF2B5EF4-FFF2-40B4-BE49-F238E27FC236}">
                    <a16:creationId xmlns:a16="http://schemas.microsoft.com/office/drawing/2014/main" id="{EC8C3E1C-1FBD-629E-CBD9-5A8B1C6FADBA}"/>
                  </a:ext>
                </a:extLst>
              </p:cNvPr>
              <p:cNvSpPr txBox="1"/>
              <p:nvPr/>
            </p:nvSpPr>
            <p:spPr>
              <a:xfrm>
                <a:off x="1214807" y="4979736"/>
                <a:ext cx="772767" cy="307777"/>
              </a:xfrm>
              <a:prstGeom prst="rect">
                <a:avLst/>
              </a:prstGeom>
              <a:noFill/>
            </p:spPr>
            <p:txBody>
              <a:bodyPr wrap="square" rtlCol="0">
                <a:spAutoFit/>
              </a:bodyPr>
              <a:lstStyle/>
              <a:p>
                <a:r>
                  <a:rPr kumimoji="1" lang="en-US" altLang="ja-JP" sz="1400" b="1" dirty="0"/>
                  <a:t>[999]</a:t>
                </a:r>
                <a:endParaRPr kumimoji="1" lang="ja-JP" altLang="en-US" sz="1400" b="1" dirty="0"/>
              </a:p>
            </p:txBody>
          </p:sp>
          <p:sp>
            <p:nvSpPr>
              <p:cNvPr id="105" name="テキスト ボックス 104">
                <a:extLst>
                  <a:ext uri="{FF2B5EF4-FFF2-40B4-BE49-F238E27FC236}">
                    <a16:creationId xmlns:a16="http://schemas.microsoft.com/office/drawing/2014/main" id="{55F8BA2D-6955-5660-F3D5-4252C300B11D}"/>
                  </a:ext>
                </a:extLst>
              </p:cNvPr>
              <p:cNvSpPr txBox="1"/>
              <p:nvPr/>
            </p:nvSpPr>
            <p:spPr>
              <a:xfrm>
                <a:off x="1997291" y="4979736"/>
                <a:ext cx="772767" cy="307777"/>
              </a:xfrm>
              <a:prstGeom prst="rect">
                <a:avLst/>
              </a:prstGeom>
              <a:noFill/>
            </p:spPr>
            <p:txBody>
              <a:bodyPr wrap="square" rtlCol="0">
                <a:spAutoFit/>
              </a:bodyPr>
              <a:lstStyle/>
              <a:p>
                <a:r>
                  <a:rPr kumimoji="1" lang="en-US" altLang="ja-JP" sz="1400" b="1" dirty="0"/>
                  <a:t>[999]</a:t>
                </a:r>
                <a:endParaRPr kumimoji="1" lang="ja-JP" altLang="en-US" sz="1400" b="1" dirty="0"/>
              </a:p>
            </p:txBody>
          </p:sp>
          <p:sp>
            <p:nvSpPr>
              <p:cNvPr id="106" name="テキスト ボックス 105">
                <a:extLst>
                  <a:ext uri="{FF2B5EF4-FFF2-40B4-BE49-F238E27FC236}">
                    <a16:creationId xmlns:a16="http://schemas.microsoft.com/office/drawing/2014/main" id="{CBA5E182-8F34-7F8A-1843-41E78C8CC132}"/>
                  </a:ext>
                </a:extLst>
              </p:cNvPr>
              <p:cNvSpPr txBox="1"/>
              <p:nvPr/>
            </p:nvSpPr>
            <p:spPr>
              <a:xfrm>
                <a:off x="2949091" y="4979736"/>
                <a:ext cx="772767" cy="307777"/>
              </a:xfrm>
              <a:prstGeom prst="rect">
                <a:avLst/>
              </a:prstGeom>
              <a:noFill/>
            </p:spPr>
            <p:txBody>
              <a:bodyPr wrap="square" rtlCol="0">
                <a:spAutoFit/>
              </a:bodyPr>
              <a:lstStyle/>
              <a:p>
                <a:r>
                  <a:rPr kumimoji="1" lang="en-US" altLang="ja-JP" sz="1400" b="1" dirty="0"/>
                  <a:t>[999]</a:t>
                </a:r>
                <a:endParaRPr kumimoji="1" lang="ja-JP" altLang="en-US" sz="1400" b="1" dirty="0"/>
              </a:p>
            </p:txBody>
          </p:sp>
        </p:grpSp>
        <p:sp>
          <p:nvSpPr>
            <p:cNvPr id="109" name="テキスト ボックス 108">
              <a:extLst>
                <a:ext uri="{FF2B5EF4-FFF2-40B4-BE49-F238E27FC236}">
                  <a16:creationId xmlns:a16="http://schemas.microsoft.com/office/drawing/2014/main" id="{3AA58855-49BC-A78B-F7EF-A5C73E0F67DD}"/>
                </a:ext>
              </a:extLst>
            </p:cNvPr>
            <p:cNvSpPr txBox="1"/>
            <p:nvPr/>
          </p:nvSpPr>
          <p:spPr>
            <a:xfrm>
              <a:off x="566939" y="3639548"/>
              <a:ext cx="799141" cy="307777"/>
            </a:xfrm>
            <a:prstGeom prst="rect">
              <a:avLst/>
            </a:prstGeom>
            <a:noFill/>
          </p:spPr>
          <p:txBody>
            <a:bodyPr wrap="square" rtlCol="0">
              <a:spAutoFit/>
            </a:bodyPr>
            <a:lstStyle/>
            <a:p>
              <a:r>
                <a:rPr kumimoji="1" lang="ja-JP" altLang="en-US" sz="1400" dirty="0">
                  <a:latin typeface="+mn-ea"/>
                </a:rPr>
                <a:t>状態</a:t>
              </a:r>
              <a:r>
                <a:rPr kumimoji="1" lang="en-US" altLang="ja-JP" sz="1400" dirty="0">
                  <a:latin typeface="+mn-ea"/>
                </a:rPr>
                <a:t>0</a:t>
              </a:r>
              <a:endParaRPr kumimoji="1" lang="ja-JP" altLang="en-US" sz="1400" dirty="0">
                <a:latin typeface="+mn-ea"/>
              </a:endParaRPr>
            </a:p>
          </p:txBody>
        </p:sp>
      </p:grpSp>
      <p:sp>
        <p:nvSpPr>
          <p:cNvPr id="111" name="矢印: 下 110">
            <a:extLst>
              <a:ext uri="{FF2B5EF4-FFF2-40B4-BE49-F238E27FC236}">
                <a16:creationId xmlns:a16="http://schemas.microsoft.com/office/drawing/2014/main" id="{F8492FA2-A29D-FB9E-EECA-5371B9B20062}"/>
              </a:ext>
            </a:extLst>
          </p:cNvPr>
          <p:cNvSpPr/>
          <p:nvPr/>
        </p:nvSpPr>
        <p:spPr>
          <a:xfrm>
            <a:off x="1021430" y="5066971"/>
            <a:ext cx="207472" cy="10585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2" name="グループ化 111">
            <a:extLst>
              <a:ext uri="{FF2B5EF4-FFF2-40B4-BE49-F238E27FC236}">
                <a16:creationId xmlns:a16="http://schemas.microsoft.com/office/drawing/2014/main" id="{27CEFB1D-1317-7789-1F7F-E4EB44300735}"/>
              </a:ext>
            </a:extLst>
          </p:cNvPr>
          <p:cNvGrpSpPr/>
          <p:nvPr/>
        </p:nvGrpSpPr>
        <p:grpSpPr>
          <a:xfrm>
            <a:off x="607492" y="6259117"/>
            <a:ext cx="3154919" cy="2078852"/>
            <a:chOff x="566939" y="3639548"/>
            <a:chExt cx="3154919" cy="2078852"/>
          </a:xfrm>
        </p:grpSpPr>
        <p:grpSp>
          <p:nvGrpSpPr>
            <p:cNvPr id="113" name="グループ化 112">
              <a:extLst>
                <a:ext uri="{FF2B5EF4-FFF2-40B4-BE49-F238E27FC236}">
                  <a16:creationId xmlns:a16="http://schemas.microsoft.com/office/drawing/2014/main" id="{275523F3-784B-94E0-FD9D-7F78E2BB0430}"/>
                </a:ext>
              </a:extLst>
            </p:cNvPr>
            <p:cNvGrpSpPr/>
            <p:nvPr/>
          </p:nvGrpSpPr>
          <p:grpSpPr>
            <a:xfrm>
              <a:off x="653595" y="3647469"/>
              <a:ext cx="3068263" cy="2070931"/>
              <a:chOff x="653595" y="3647469"/>
              <a:chExt cx="3068263" cy="2070931"/>
            </a:xfrm>
          </p:grpSpPr>
          <p:grpSp>
            <p:nvGrpSpPr>
              <p:cNvPr id="115" name="グループ化 114">
                <a:extLst>
                  <a:ext uri="{FF2B5EF4-FFF2-40B4-BE49-F238E27FC236}">
                    <a16:creationId xmlns:a16="http://schemas.microsoft.com/office/drawing/2014/main" id="{3BE0832D-2625-0058-7F95-0DEDB0A05CFA}"/>
                  </a:ext>
                </a:extLst>
              </p:cNvPr>
              <p:cNvGrpSpPr/>
              <p:nvPr/>
            </p:nvGrpSpPr>
            <p:grpSpPr>
              <a:xfrm>
                <a:off x="708082" y="3832228"/>
                <a:ext cx="2699944" cy="1318559"/>
                <a:chOff x="590746" y="2345968"/>
                <a:chExt cx="2699944" cy="1318559"/>
              </a:xfrm>
            </p:grpSpPr>
            <p:grpSp>
              <p:nvGrpSpPr>
                <p:cNvPr id="123" name="グループ化 122">
                  <a:extLst>
                    <a:ext uri="{FF2B5EF4-FFF2-40B4-BE49-F238E27FC236}">
                      <a16:creationId xmlns:a16="http://schemas.microsoft.com/office/drawing/2014/main" id="{A17D07BE-C93C-1372-71DB-8DBF2C67F36C}"/>
                    </a:ext>
                  </a:extLst>
                </p:cNvPr>
                <p:cNvGrpSpPr/>
                <p:nvPr/>
              </p:nvGrpSpPr>
              <p:grpSpPr>
                <a:xfrm>
                  <a:off x="590746" y="2427369"/>
                  <a:ext cx="2699944" cy="1109299"/>
                  <a:chOff x="539998" y="2435538"/>
                  <a:chExt cx="2699944" cy="1109299"/>
                </a:xfrm>
              </p:grpSpPr>
              <p:sp>
                <p:nvSpPr>
                  <p:cNvPr id="134" name="楕円 133">
                    <a:extLst>
                      <a:ext uri="{FF2B5EF4-FFF2-40B4-BE49-F238E27FC236}">
                        <a16:creationId xmlns:a16="http://schemas.microsoft.com/office/drawing/2014/main" id="{3D5C4F75-85BB-85DB-BB4E-7528A6AB0E21}"/>
                      </a:ext>
                    </a:extLst>
                  </p:cNvPr>
                  <p:cNvSpPr/>
                  <p:nvPr/>
                </p:nvSpPr>
                <p:spPr>
                  <a:xfrm>
                    <a:off x="539998" y="2839323"/>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rPr>
                      <a:t>0</a:t>
                    </a:r>
                    <a:endParaRPr kumimoji="1" lang="ja-JP" altLang="en-US" sz="1600" dirty="0">
                      <a:solidFill>
                        <a:schemeClr val="tx1"/>
                      </a:solidFill>
                    </a:endParaRPr>
                  </a:p>
                </p:txBody>
              </p:sp>
              <p:sp>
                <p:nvSpPr>
                  <p:cNvPr id="135" name="楕円 134">
                    <a:extLst>
                      <a:ext uri="{FF2B5EF4-FFF2-40B4-BE49-F238E27FC236}">
                        <a16:creationId xmlns:a16="http://schemas.microsoft.com/office/drawing/2014/main" id="{2163BFC0-F36F-5246-DCC7-7F4AEB7F59DA}"/>
                      </a:ext>
                    </a:extLst>
                  </p:cNvPr>
                  <p:cNvSpPr/>
                  <p:nvPr/>
                </p:nvSpPr>
                <p:spPr>
                  <a:xfrm>
                    <a:off x="1188584" y="2435538"/>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1</a:t>
                    </a:r>
                    <a:endParaRPr kumimoji="1" lang="ja-JP" altLang="en-US" sz="1600" dirty="0">
                      <a:solidFill>
                        <a:schemeClr val="tx1"/>
                      </a:solidFill>
                    </a:endParaRPr>
                  </a:p>
                </p:txBody>
              </p:sp>
              <p:sp>
                <p:nvSpPr>
                  <p:cNvPr id="136" name="楕円 135">
                    <a:extLst>
                      <a:ext uri="{FF2B5EF4-FFF2-40B4-BE49-F238E27FC236}">
                        <a16:creationId xmlns:a16="http://schemas.microsoft.com/office/drawing/2014/main" id="{891CACB6-801B-0A33-EC67-115D08C0044C}"/>
                      </a:ext>
                    </a:extLst>
                  </p:cNvPr>
                  <p:cNvSpPr/>
                  <p:nvPr/>
                </p:nvSpPr>
                <p:spPr>
                  <a:xfrm>
                    <a:off x="1188584" y="3210345"/>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2</a:t>
                    </a:r>
                    <a:endParaRPr kumimoji="1" lang="ja-JP" altLang="en-US" sz="1600" dirty="0">
                      <a:solidFill>
                        <a:schemeClr val="tx1"/>
                      </a:solidFill>
                    </a:endParaRPr>
                  </a:p>
                </p:txBody>
              </p:sp>
              <p:sp>
                <p:nvSpPr>
                  <p:cNvPr id="137" name="楕円 136">
                    <a:extLst>
                      <a:ext uri="{FF2B5EF4-FFF2-40B4-BE49-F238E27FC236}">
                        <a16:creationId xmlns:a16="http://schemas.microsoft.com/office/drawing/2014/main" id="{81B924D1-7BD2-427B-A426-BA95CAA8972F}"/>
                      </a:ext>
                    </a:extLst>
                  </p:cNvPr>
                  <p:cNvSpPr/>
                  <p:nvPr/>
                </p:nvSpPr>
                <p:spPr>
                  <a:xfrm>
                    <a:off x="1966518" y="3210345"/>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4</a:t>
                    </a:r>
                    <a:endParaRPr kumimoji="1" lang="ja-JP" altLang="en-US" sz="1600" dirty="0">
                      <a:solidFill>
                        <a:schemeClr val="tx1"/>
                      </a:solidFill>
                    </a:endParaRPr>
                  </a:p>
                </p:txBody>
              </p:sp>
              <p:sp>
                <p:nvSpPr>
                  <p:cNvPr id="138" name="楕円 137">
                    <a:extLst>
                      <a:ext uri="{FF2B5EF4-FFF2-40B4-BE49-F238E27FC236}">
                        <a16:creationId xmlns:a16="http://schemas.microsoft.com/office/drawing/2014/main" id="{E17FC724-73E8-0955-CCC1-032E4BBC9089}"/>
                      </a:ext>
                    </a:extLst>
                  </p:cNvPr>
                  <p:cNvSpPr/>
                  <p:nvPr/>
                </p:nvSpPr>
                <p:spPr>
                  <a:xfrm>
                    <a:off x="1966518" y="2435538"/>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3</a:t>
                    </a:r>
                    <a:endParaRPr kumimoji="1" lang="ja-JP" altLang="en-US" sz="1600" dirty="0">
                      <a:solidFill>
                        <a:schemeClr val="tx1"/>
                      </a:solidFill>
                    </a:endParaRPr>
                  </a:p>
                </p:txBody>
              </p:sp>
              <p:sp>
                <p:nvSpPr>
                  <p:cNvPr id="139" name="楕円 138">
                    <a:extLst>
                      <a:ext uri="{FF2B5EF4-FFF2-40B4-BE49-F238E27FC236}">
                        <a16:creationId xmlns:a16="http://schemas.microsoft.com/office/drawing/2014/main" id="{1BD6C742-5634-5BB6-8AF8-AFE6559BEB7C}"/>
                      </a:ext>
                    </a:extLst>
                  </p:cNvPr>
                  <p:cNvSpPr/>
                  <p:nvPr/>
                </p:nvSpPr>
                <p:spPr>
                  <a:xfrm>
                    <a:off x="2613761" y="2602784"/>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5</a:t>
                    </a:r>
                    <a:endParaRPr kumimoji="1" lang="ja-JP" altLang="en-US" sz="1600" dirty="0">
                      <a:solidFill>
                        <a:schemeClr val="tx1"/>
                      </a:solidFill>
                    </a:endParaRPr>
                  </a:p>
                </p:txBody>
              </p:sp>
              <p:sp>
                <p:nvSpPr>
                  <p:cNvPr id="140" name="楕円 139">
                    <a:extLst>
                      <a:ext uri="{FF2B5EF4-FFF2-40B4-BE49-F238E27FC236}">
                        <a16:creationId xmlns:a16="http://schemas.microsoft.com/office/drawing/2014/main" id="{A3E97690-09CD-608A-EABF-D1161257D34B}"/>
                      </a:ext>
                    </a:extLst>
                  </p:cNvPr>
                  <p:cNvSpPr/>
                  <p:nvPr/>
                </p:nvSpPr>
                <p:spPr>
                  <a:xfrm>
                    <a:off x="2905450" y="3210345"/>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6</a:t>
                    </a:r>
                    <a:endParaRPr kumimoji="1" lang="ja-JP" altLang="en-US" sz="1600" dirty="0">
                      <a:solidFill>
                        <a:schemeClr val="tx1"/>
                      </a:solidFill>
                    </a:endParaRPr>
                  </a:p>
                </p:txBody>
              </p:sp>
              <p:cxnSp>
                <p:nvCxnSpPr>
                  <p:cNvPr id="141" name="直線矢印コネクタ 140">
                    <a:extLst>
                      <a:ext uri="{FF2B5EF4-FFF2-40B4-BE49-F238E27FC236}">
                        <a16:creationId xmlns:a16="http://schemas.microsoft.com/office/drawing/2014/main" id="{ED7A7253-6301-B3B6-8ED0-CA82771EAEB6}"/>
                      </a:ext>
                    </a:extLst>
                  </p:cNvPr>
                  <p:cNvCxnSpPr>
                    <a:stCxn id="134" idx="7"/>
                    <a:endCxn id="135" idx="2"/>
                  </p:cNvCxnSpPr>
                  <p:nvPr/>
                </p:nvCxnSpPr>
                <p:spPr>
                  <a:xfrm flipV="1">
                    <a:off x="825505" y="2602784"/>
                    <a:ext cx="363079" cy="28552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2" name="直線矢印コネクタ 141">
                    <a:extLst>
                      <a:ext uri="{FF2B5EF4-FFF2-40B4-BE49-F238E27FC236}">
                        <a16:creationId xmlns:a16="http://schemas.microsoft.com/office/drawing/2014/main" id="{E7040EA1-48A7-AC73-3E2F-45EC55CFB409}"/>
                      </a:ext>
                    </a:extLst>
                  </p:cNvPr>
                  <p:cNvCxnSpPr>
                    <a:cxnSpLocks/>
                    <a:stCxn id="134" idx="5"/>
                    <a:endCxn id="136" idx="1"/>
                  </p:cNvCxnSpPr>
                  <p:nvPr/>
                </p:nvCxnSpPr>
                <p:spPr>
                  <a:xfrm>
                    <a:off x="825505" y="3124830"/>
                    <a:ext cx="412064" cy="1345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3" name="直線矢印コネクタ 142">
                    <a:extLst>
                      <a:ext uri="{FF2B5EF4-FFF2-40B4-BE49-F238E27FC236}">
                        <a16:creationId xmlns:a16="http://schemas.microsoft.com/office/drawing/2014/main" id="{09298F6C-EF00-C596-61B7-D14B9771AA6D}"/>
                      </a:ext>
                    </a:extLst>
                  </p:cNvPr>
                  <p:cNvCxnSpPr>
                    <a:cxnSpLocks/>
                    <a:stCxn id="136" idx="6"/>
                    <a:endCxn id="137" idx="2"/>
                  </p:cNvCxnSpPr>
                  <p:nvPr/>
                </p:nvCxnSpPr>
                <p:spPr>
                  <a:xfrm>
                    <a:off x="1523076" y="3377591"/>
                    <a:ext cx="443442"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4" name="直線矢印コネクタ 143">
                    <a:extLst>
                      <a:ext uri="{FF2B5EF4-FFF2-40B4-BE49-F238E27FC236}">
                        <a16:creationId xmlns:a16="http://schemas.microsoft.com/office/drawing/2014/main" id="{C980097D-C2BD-092B-EE1D-ACB379535D56}"/>
                      </a:ext>
                    </a:extLst>
                  </p:cNvPr>
                  <p:cNvCxnSpPr>
                    <a:cxnSpLocks/>
                    <a:stCxn id="135" idx="6"/>
                    <a:endCxn id="138" idx="2"/>
                  </p:cNvCxnSpPr>
                  <p:nvPr/>
                </p:nvCxnSpPr>
                <p:spPr>
                  <a:xfrm>
                    <a:off x="1523076" y="2602784"/>
                    <a:ext cx="443442"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5" name="直線矢印コネクタ 144">
                    <a:extLst>
                      <a:ext uri="{FF2B5EF4-FFF2-40B4-BE49-F238E27FC236}">
                        <a16:creationId xmlns:a16="http://schemas.microsoft.com/office/drawing/2014/main" id="{6B392374-EBAB-51EE-A32E-5F80EA3F8EF5}"/>
                      </a:ext>
                    </a:extLst>
                  </p:cNvPr>
                  <p:cNvCxnSpPr>
                    <a:cxnSpLocks/>
                    <a:stCxn id="135" idx="4"/>
                    <a:endCxn id="136" idx="0"/>
                  </p:cNvCxnSpPr>
                  <p:nvPr/>
                </p:nvCxnSpPr>
                <p:spPr>
                  <a:xfrm>
                    <a:off x="1355830" y="2770030"/>
                    <a:ext cx="0" cy="44031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6" name="直線矢印コネクタ 145">
                    <a:extLst>
                      <a:ext uri="{FF2B5EF4-FFF2-40B4-BE49-F238E27FC236}">
                        <a16:creationId xmlns:a16="http://schemas.microsoft.com/office/drawing/2014/main" id="{1124E1B0-5177-DD22-2078-72DB04A5288C}"/>
                      </a:ext>
                    </a:extLst>
                  </p:cNvPr>
                  <p:cNvCxnSpPr>
                    <a:cxnSpLocks/>
                    <a:stCxn id="135" idx="5"/>
                    <a:endCxn id="137" idx="1"/>
                  </p:cNvCxnSpPr>
                  <p:nvPr/>
                </p:nvCxnSpPr>
                <p:spPr>
                  <a:xfrm>
                    <a:off x="1474091" y="2721045"/>
                    <a:ext cx="541412" cy="53828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直線矢印コネクタ 146">
                    <a:extLst>
                      <a:ext uri="{FF2B5EF4-FFF2-40B4-BE49-F238E27FC236}">
                        <a16:creationId xmlns:a16="http://schemas.microsoft.com/office/drawing/2014/main" id="{78C21D98-903D-AAD4-9F26-3F0975828E03}"/>
                      </a:ext>
                    </a:extLst>
                  </p:cNvPr>
                  <p:cNvCxnSpPr>
                    <a:cxnSpLocks/>
                    <a:stCxn id="137" idx="0"/>
                    <a:endCxn id="139" idx="3"/>
                  </p:cNvCxnSpPr>
                  <p:nvPr/>
                </p:nvCxnSpPr>
                <p:spPr>
                  <a:xfrm flipV="1">
                    <a:off x="2133764" y="2888291"/>
                    <a:ext cx="528982" cy="32205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直線矢印コネクタ 147">
                    <a:extLst>
                      <a:ext uri="{FF2B5EF4-FFF2-40B4-BE49-F238E27FC236}">
                        <a16:creationId xmlns:a16="http://schemas.microsoft.com/office/drawing/2014/main" id="{E7485141-522C-06BE-AA9C-427A8DDEC973}"/>
                      </a:ext>
                    </a:extLst>
                  </p:cNvPr>
                  <p:cNvCxnSpPr>
                    <a:cxnSpLocks/>
                    <a:stCxn id="137" idx="6"/>
                    <a:endCxn id="140" idx="2"/>
                  </p:cNvCxnSpPr>
                  <p:nvPr/>
                </p:nvCxnSpPr>
                <p:spPr>
                  <a:xfrm>
                    <a:off x="2301010" y="3377591"/>
                    <a:ext cx="6044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9" name="直線矢印コネクタ 148">
                    <a:extLst>
                      <a:ext uri="{FF2B5EF4-FFF2-40B4-BE49-F238E27FC236}">
                        <a16:creationId xmlns:a16="http://schemas.microsoft.com/office/drawing/2014/main" id="{7B25F361-8BBA-FD87-0359-8C042326A031}"/>
                      </a:ext>
                    </a:extLst>
                  </p:cNvPr>
                  <p:cNvCxnSpPr>
                    <a:cxnSpLocks/>
                    <a:stCxn id="138" idx="6"/>
                    <a:endCxn id="139" idx="2"/>
                  </p:cNvCxnSpPr>
                  <p:nvPr/>
                </p:nvCxnSpPr>
                <p:spPr>
                  <a:xfrm>
                    <a:off x="2301010" y="2602784"/>
                    <a:ext cx="312751" cy="16724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0" name="直線矢印コネクタ 149">
                    <a:extLst>
                      <a:ext uri="{FF2B5EF4-FFF2-40B4-BE49-F238E27FC236}">
                        <a16:creationId xmlns:a16="http://schemas.microsoft.com/office/drawing/2014/main" id="{C6F0F0AA-5A3E-8B3A-6643-1B41736D2B1D}"/>
                      </a:ext>
                    </a:extLst>
                  </p:cNvPr>
                  <p:cNvCxnSpPr>
                    <a:cxnSpLocks/>
                    <a:stCxn id="139" idx="5"/>
                    <a:endCxn id="140" idx="0"/>
                  </p:cNvCxnSpPr>
                  <p:nvPr/>
                </p:nvCxnSpPr>
                <p:spPr>
                  <a:xfrm>
                    <a:off x="2899268" y="2888291"/>
                    <a:ext cx="173428" cy="32205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24" name="テキスト ボックス 123">
                  <a:extLst>
                    <a:ext uri="{FF2B5EF4-FFF2-40B4-BE49-F238E27FC236}">
                      <a16:creationId xmlns:a16="http://schemas.microsoft.com/office/drawing/2014/main" id="{E429F167-D865-257F-7F62-7C5CE7ED769C}"/>
                    </a:ext>
                  </a:extLst>
                </p:cNvPr>
                <p:cNvSpPr txBox="1"/>
                <p:nvPr/>
              </p:nvSpPr>
              <p:spPr>
                <a:xfrm>
                  <a:off x="833055" y="2504193"/>
                  <a:ext cx="207472" cy="307777"/>
                </a:xfrm>
                <a:prstGeom prst="rect">
                  <a:avLst/>
                </a:prstGeom>
                <a:noFill/>
              </p:spPr>
              <p:txBody>
                <a:bodyPr wrap="square" rtlCol="0">
                  <a:spAutoFit/>
                </a:bodyPr>
                <a:lstStyle/>
                <a:p>
                  <a:r>
                    <a:rPr kumimoji="1" lang="en-US" altLang="ja-JP" sz="1400" b="1" dirty="0"/>
                    <a:t>2</a:t>
                  </a:r>
                  <a:endParaRPr kumimoji="1" lang="ja-JP" altLang="en-US" sz="1400" b="1" dirty="0"/>
                </a:p>
              </p:txBody>
            </p:sp>
            <p:sp>
              <p:nvSpPr>
                <p:cNvPr id="125" name="テキスト ボックス 124">
                  <a:extLst>
                    <a:ext uri="{FF2B5EF4-FFF2-40B4-BE49-F238E27FC236}">
                      <a16:creationId xmlns:a16="http://schemas.microsoft.com/office/drawing/2014/main" id="{599D9FBB-8D1C-B68E-F917-AA53FDD25025}"/>
                    </a:ext>
                  </a:extLst>
                </p:cNvPr>
                <p:cNvSpPr txBox="1"/>
                <p:nvPr/>
              </p:nvSpPr>
              <p:spPr>
                <a:xfrm>
                  <a:off x="844501" y="3190811"/>
                  <a:ext cx="207472" cy="307777"/>
                </a:xfrm>
                <a:prstGeom prst="rect">
                  <a:avLst/>
                </a:prstGeom>
                <a:noFill/>
              </p:spPr>
              <p:txBody>
                <a:bodyPr wrap="square" rtlCol="0">
                  <a:spAutoFit/>
                </a:bodyPr>
                <a:lstStyle/>
                <a:p>
                  <a:r>
                    <a:rPr lang="en-US" altLang="ja-JP" sz="1400" b="1" dirty="0"/>
                    <a:t>4</a:t>
                  </a:r>
                  <a:endParaRPr kumimoji="1" lang="ja-JP" altLang="en-US" sz="1400" b="1" dirty="0"/>
                </a:p>
              </p:txBody>
            </p:sp>
            <p:sp>
              <p:nvSpPr>
                <p:cNvPr id="126" name="テキスト ボックス 125">
                  <a:extLst>
                    <a:ext uri="{FF2B5EF4-FFF2-40B4-BE49-F238E27FC236}">
                      <a16:creationId xmlns:a16="http://schemas.microsoft.com/office/drawing/2014/main" id="{622DE26A-DAE9-467F-DC97-445BEC0E523E}"/>
                    </a:ext>
                  </a:extLst>
                </p:cNvPr>
                <p:cNvSpPr txBox="1"/>
                <p:nvPr/>
              </p:nvSpPr>
              <p:spPr>
                <a:xfrm>
                  <a:off x="1348562" y="2856695"/>
                  <a:ext cx="207472" cy="307777"/>
                </a:xfrm>
                <a:prstGeom prst="rect">
                  <a:avLst/>
                </a:prstGeom>
                <a:noFill/>
              </p:spPr>
              <p:txBody>
                <a:bodyPr wrap="square" rtlCol="0">
                  <a:spAutoFit/>
                </a:bodyPr>
                <a:lstStyle/>
                <a:p>
                  <a:r>
                    <a:rPr kumimoji="1" lang="en-US" altLang="ja-JP" sz="1400" b="1" dirty="0"/>
                    <a:t>1</a:t>
                  </a:r>
                  <a:endParaRPr kumimoji="1" lang="ja-JP" altLang="en-US" sz="1400" b="1" dirty="0"/>
                </a:p>
              </p:txBody>
            </p:sp>
            <p:sp>
              <p:nvSpPr>
                <p:cNvPr id="127" name="テキスト ボックス 126">
                  <a:extLst>
                    <a:ext uri="{FF2B5EF4-FFF2-40B4-BE49-F238E27FC236}">
                      <a16:creationId xmlns:a16="http://schemas.microsoft.com/office/drawing/2014/main" id="{A996A9B1-69F3-8555-BF31-38A9ED887C5A}"/>
                    </a:ext>
                  </a:extLst>
                </p:cNvPr>
                <p:cNvSpPr txBox="1"/>
                <p:nvPr/>
              </p:nvSpPr>
              <p:spPr>
                <a:xfrm>
                  <a:off x="1625464" y="2345968"/>
                  <a:ext cx="207472" cy="307777"/>
                </a:xfrm>
                <a:prstGeom prst="rect">
                  <a:avLst/>
                </a:prstGeom>
                <a:noFill/>
              </p:spPr>
              <p:txBody>
                <a:bodyPr wrap="square" rtlCol="0">
                  <a:spAutoFit/>
                </a:bodyPr>
                <a:lstStyle/>
                <a:p>
                  <a:r>
                    <a:rPr kumimoji="1" lang="en-US" altLang="ja-JP" sz="1400" b="1" dirty="0"/>
                    <a:t>3</a:t>
                  </a:r>
                  <a:endParaRPr kumimoji="1" lang="ja-JP" altLang="en-US" sz="1400" b="1" dirty="0"/>
                </a:p>
              </p:txBody>
            </p:sp>
            <p:sp>
              <p:nvSpPr>
                <p:cNvPr id="128" name="テキスト ボックス 127">
                  <a:extLst>
                    <a:ext uri="{FF2B5EF4-FFF2-40B4-BE49-F238E27FC236}">
                      <a16:creationId xmlns:a16="http://schemas.microsoft.com/office/drawing/2014/main" id="{540EDB80-CCE4-E703-C033-C62E45E9AB79}"/>
                    </a:ext>
                  </a:extLst>
                </p:cNvPr>
                <p:cNvSpPr txBox="1"/>
                <p:nvPr/>
              </p:nvSpPr>
              <p:spPr>
                <a:xfrm>
                  <a:off x="1653967" y="3356750"/>
                  <a:ext cx="207472" cy="307777"/>
                </a:xfrm>
                <a:prstGeom prst="rect">
                  <a:avLst/>
                </a:prstGeom>
                <a:noFill/>
              </p:spPr>
              <p:txBody>
                <a:bodyPr wrap="square" rtlCol="0">
                  <a:spAutoFit/>
                </a:bodyPr>
                <a:lstStyle/>
                <a:p>
                  <a:r>
                    <a:rPr kumimoji="1" lang="en-US" altLang="ja-JP" sz="1400" b="1" dirty="0"/>
                    <a:t>6</a:t>
                  </a:r>
                  <a:endParaRPr kumimoji="1" lang="ja-JP" altLang="en-US" sz="1400" b="1" dirty="0"/>
                </a:p>
              </p:txBody>
            </p:sp>
            <p:sp>
              <p:nvSpPr>
                <p:cNvPr id="129" name="テキスト ボックス 128">
                  <a:extLst>
                    <a:ext uri="{FF2B5EF4-FFF2-40B4-BE49-F238E27FC236}">
                      <a16:creationId xmlns:a16="http://schemas.microsoft.com/office/drawing/2014/main" id="{6749ED31-954D-7AE3-7CA8-501B9EED3CEB}"/>
                    </a:ext>
                  </a:extLst>
                </p:cNvPr>
                <p:cNvSpPr txBox="1"/>
                <p:nvPr/>
              </p:nvSpPr>
              <p:spPr>
                <a:xfrm>
                  <a:off x="1757703" y="2775218"/>
                  <a:ext cx="207472" cy="307777"/>
                </a:xfrm>
                <a:prstGeom prst="rect">
                  <a:avLst/>
                </a:prstGeom>
                <a:noFill/>
              </p:spPr>
              <p:txBody>
                <a:bodyPr wrap="square" rtlCol="0">
                  <a:spAutoFit/>
                </a:bodyPr>
                <a:lstStyle/>
                <a:p>
                  <a:r>
                    <a:rPr lang="en-US" altLang="ja-JP" sz="1400" b="1" dirty="0"/>
                    <a:t>4</a:t>
                  </a:r>
                  <a:endParaRPr kumimoji="1" lang="ja-JP" altLang="en-US" sz="1400" b="1" dirty="0"/>
                </a:p>
              </p:txBody>
            </p:sp>
            <p:sp>
              <p:nvSpPr>
                <p:cNvPr id="130" name="テキスト ボックス 129">
                  <a:extLst>
                    <a:ext uri="{FF2B5EF4-FFF2-40B4-BE49-F238E27FC236}">
                      <a16:creationId xmlns:a16="http://schemas.microsoft.com/office/drawing/2014/main" id="{C4E431C2-B627-2818-DAEC-5D92ABBF6B63}"/>
                    </a:ext>
                  </a:extLst>
                </p:cNvPr>
                <p:cNvSpPr txBox="1"/>
                <p:nvPr/>
              </p:nvSpPr>
              <p:spPr>
                <a:xfrm>
                  <a:off x="2384496" y="2449728"/>
                  <a:ext cx="207472" cy="307777"/>
                </a:xfrm>
                <a:prstGeom prst="rect">
                  <a:avLst/>
                </a:prstGeom>
                <a:noFill/>
              </p:spPr>
              <p:txBody>
                <a:bodyPr wrap="square" rtlCol="0">
                  <a:spAutoFit/>
                </a:bodyPr>
                <a:lstStyle/>
                <a:p>
                  <a:r>
                    <a:rPr kumimoji="1" lang="en-US" altLang="ja-JP" sz="1400" b="1" dirty="0"/>
                    <a:t>5</a:t>
                  </a:r>
                  <a:endParaRPr kumimoji="1" lang="ja-JP" altLang="en-US" sz="1400" b="1" dirty="0"/>
                </a:p>
              </p:txBody>
            </p:sp>
            <p:sp>
              <p:nvSpPr>
                <p:cNvPr id="131" name="テキスト ボックス 130">
                  <a:extLst>
                    <a:ext uri="{FF2B5EF4-FFF2-40B4-BE49-F238E27FC236}">
                      <a16:creationId xmlns:a16="http://schemas.microsoft.com/office/drawing/2014/main" id="{A8510C1F-4F94-D161-3B59-BF45684C008A}"/>
                    </a:ext>
                  </a:extLst>
                </p:cNvPr>
                <p:cNvSpPr txBox="1"/>
                <p:nvPr/>
              </p:nvSpPr>
              <p:spPr>
                <a:xfrm>
                  <a:off x="2366283" y="3022259"/>
                  <a:ext cx="207472" cy="307777"/>
                </a:xfrm>
                <a:prstGeom prst="rect">
                  <a:avLst/>
                </a:prstGeom>
                <a:noFill/>
              </p:spPr>
              <p:txBody>
                <a:bodyPr wrap="square" rtlCol="0">
                  <a:spAutoFit/>
                </a:bodyPr>
                <a:lstStyle/>
                <a:p>
                  <a:r>
                    <a:rPr kumimoji="1" lang="en-US" altLang="ja-JP" sz="1400" b="1" dirty="0"/>
                    <a:t>3</a:t>
                  </a:r>
                  <a:endParaRPr kumimoji="1" lang="ja-JP" altLang="en-US" sz="1400" b="1" dirty="0"/>
                </a:p>
              </p:txBody>
            </p:sp>
            <p:sp>
              <p:nvSpPr>
                <p:cNvPr id="132" name="テキスト ボックス 131">
                  <a:extLst>
                    <a:ext uri="{FF2B5EF4-FFF2-40B4-BE49-F238E27FC236}">
                      <a16:creationId xmlns:a16="http://schemas.microsoft.com/office/drawing/2014/main" id="{2447AF6E-CE99-23E7-29E8-F8F576B5863A}"/>
                    </a:ext>
                  </a:extLst>
                </p:cNvPr>
                <p:cNvSpPr txBox="1"/>
                <p:nvPr/>
              </p:nvSpPr>
              <p:spPr>
                <a:xfrm>
                  <a:off x="2498786" y="3356747"/>
                  <a:ext cx="207472" cy="307777"/>
                </a:xfrm>
                <a:prstGeom prst="rect">
                  <a:avLst/>
                </a:prstGeom>
                <a:noFill/>
              </p:spPr>
              <p:txBody>
                <a:bodyPr wrap="square" rtlCol="0">
                  <a:spAutoFit/>
                </a:bodyPr>
                <a:lstStyle/>
                <a:p>
                  <a:r>
                    <a:rPr kumimoji="1" lang="en-US" altLang="ja-JP" sz="1400" b="1" dirty="0"/>
                    <a:t>5</a:t>
                  </a:r>
                  <a:endParaRPr kumimoji="1" lang="ja-JP" altLang="en-US" sz="1400" b="1" dirty="0"/>
                </a:p>
              </p:txBody>
            </p:sp>
            <p:sp>
              <p:nvSpPr>
                <p:cNvPr id="133" name="テキスト ボックス 132">
                  <a:extLst>
                    <a:ext uri="{FF2B5EF4-FFF2-40B4-BE49-F238E27FC236}">
                      <a16:creationId xmlns:a16="http://schemas.microsoft.com/office/drawing/2014/main" id="{68723044-12A5-D6BC-EA67-0C068A874864}"/>
                    </a:ext>
                  </a:extLst>
                </p:cNvPr>
                <p:cNvSpPr txBox="1"/>
                <p:nvPr/>
              </p:nvSpPr>
              <p:spPr>
                <a:xfrm>
                  <a:off x="3031820" y="2824134"/>
                  <a:ext cx="207472" cy="307777"/>
                </a:xfrm>
                <a:prstGeom prst="rect">
                  <a:avLst/>
                </a:prstGeom>
                <a:noFill/>
              </p:spPr>
              <p:txBody>
                <a:bodyPr wrap="square" rtlCol="0">
                  <a:spAutoFit/>
                </a:bodyPr>
                <a:lstStyle/>
                <a:p>
                  <a:r>
                    <a:rPr kumimoji="1" lang="en-US" altLang="ja-JP" sz="1400" b="1" dirty="0"/>
                    <a:t>3</a:t>
                  </a:r>
                  <a:endParaRPr kumimoji="1" lang="ja-JP" altLang="en-US" sz="1400" b="1" dirty="0"/>
                </a:p>
              </p:txBody>
            </p:sp>
          </p:grpSp>
          <p:sp>
            <p:nvSpPr>
              <p:cNvPr id="116" name="テキスト ボックス 115">
                <a:extLst>
                  <a:ext uri="{FF2B5EF4-FFF2-40B4-BE49-F238E27FC236}">
                    <a16:creationId xmlns:a16="http://schemas.microsoft.com/office/drawing/2014/main" id="{208237D1-A8BF-841D-7973-160C81DA6801}"/>
                  </a:ext>
                </a:extLst>
              </p:cNvPr>
              <p:cNvSpPr txBox="1"/>
              <p:nvPr/>
            </p:nvSpPr>
            <p:spPr>
              <a:xfrm>
                <a:off x="653595" y="4040864"/>
                <a:ext cx="491865" cy="307777"/>
              </a:xfrm>
              <a:prstGeom prst="rect">
                <a:avLst/>
              </a:prstGeom>
              <a:noFill/>
            </p:spPr>
            <p:txBody>
              <a:bodyPr wrap="square" rtlCol="0">
                <a:spAutoFit/>
              </a:bodyPr>
              <a:lstStyle/>
              <a:p>
                <a:r>
                  <a:rPr kumimoji="1" lang="en-US" altLang="ja-JP" sz="1400" b="1" dirty="0"/>
                  <a:t>[0]</a:t>
                </a:r>
                <a:endParaRPr kumimoji="1" lang="ja-JP" altLang="en-US" sz="1400" b="1" dirty="0"/>
              </a:p>
            </p:txBody>
          </p:sp>
          <p:sp>
            <p:nvSpPr>
              <p:cNvPr id="117" name="テキスト ボックス 116">
                <a:extLst>
                  <a:ext uri="{FF2B5EF4-FFF2-40B4-BE49-F238E27FC236}">
                    <a16:creationId xmlns:a16="http://schemas.microsoft.com/office/drawing/2014/main" id="{55364841-1E19-C0C0-E0DC-3D16548F0F7F}"/>
                  </a:ext>
                </a:extLst>
              </p:cNvPr>
              <p:cNvSpPr txBox="1"/>
              <p:nvPr/>
            </p:nvSpPr>
            <p:spPr>
              <a:xfrm>
                <a:off x="1042574" y="3647469"/>
                <a:ext cx="926607" cy="307777"/>
              </a:xfrm>
              <a:prstGeom prst="rect">
                <a:avLst/>
              </a:prstGeom>
              <a:noFill/>
            </p:spPr>
            <p:txBody>
              <a:bodyPr wrap="square" rtlCol="0">
                <a:spAutoFit/>
              </a:bodyPr>
              <a:lstStyle/>
              <a:p>
                <a:r>
                  <a:rPr kumimoji="1" lang="en-US" altLang="ja-JP" sz="1400" b="1" dirty="0"/>
                  <a:t>[999</a:t>
                </a:r>
                <a:r>
                  <a:rPr kumimoji="1" lang="ja-JP" altLang="en-US" sz="1400" b="1" dirty="0"/>
                  <a:t>→</a:t>
                </a:r>
                <a:r>
                  <a:rPr kumimoji="1" lang="en-US" altLang="ja-JP" sz="1400" b="1" dirty="0"/>
                  <a:t>2]</a:t>
                </a:r>
                <a:endParaRPr kumimoji="1" lang="ja-JP" altLang="en-US" sz="1400" b="1" dirty="0"/>
              </a:p>
            </p:txBody>
          </p:sp>
          <p:sp>
            <p:nvSpPr>
              <p:cNvPr id="118" name="テキスト ボックス 117">
                <a:extLst>
                  <a:ext uri="{FF2B5EF4-FFF2-40B4-BE49-F238E27FC236}">
                    <a16:creationId xmlns:a16="http://schemas.microsoft.com/office/drawing/2014/main" id="{3A0564BA-7A21-DD58-065C-92C98D7174A7}"/>
                  </a:ext>
                </a:extLst>
              </p:cNvPr>
              <p:cNvSpPr txBox="1"/>
              <p:nvPr/>
            </p:nvSpPr>
            <p:spPr>
              <a:xfrm>
                <a:off x="1997838" y="3647469"/>
                <a:ext cx="772767" cy="307777"/>
              </a:xfrm>
              <a:prstGeom prst="rect">
                <a:avLst/>
              </a:prstGeom>
              <a:noFill/>
            </p:spPr>
            <p:txBody>
              <a:bodyPr wrap="square" rtlCol="0">
                <a:spAutoFit/>
              </a:bodyPr>
              <a:lstStyle/>
              <a:p>
                <a:r>
                  <a:rPr kumimoji="1" lang="en-US" altLang="ja-JP" sz="1400" b="1" dirty="0"/>
                  <a:t>[999]</a:t>
                </a:r>
                <a:endParaRPr kumimoji="1" lang="ja-JP" altLang="en-US" sz="1400" b="1" dirty="0"/>
              </a:p>
            </p:txBody>
          </p:sp>
          <p:sp>
            <p:nvSpPr>
              <p:cNvPr id="119" name="テキスト ボックス 118">
                <a:extLst>
                  <a:ext uri="{FF2B5EF4-FFF2-40B4-BE49-F238E27FC236}">
                    <a16:creationId xmlns:a16="http://schemas.microsoft.com/office/drawing/2014/main" id="{16ED2ABC-2AE0-3027-690B-8C37B81C735F}"/>
                  </a:ext>
                </a:extLst>
              </p:cNvPr>
              <p:cNvSpPr txBox="1"/>
              <p:nvPr/>
            </p:nvSpPr>
            <p:spPr>
              <a:xfrm>
                <a:off x="2664287" y="3819866"/>
                <a:ext cx="772767" cy="307777"/>
              </a:xfrm>
              <a:prstGeom prst="rect">
                <a:avLst/>
              </a:prstGeom>
              <a:noFill/>
            </p:spPr>
            <p:txBody>
              <a:bodyPr wrap="square" rtlCol="0">
                <a:spAutoFit/>
              </a:bodyPr>
              <a:lstStyle/>
              <a:p>
                <a:r>
                  <a:rPr kumimoji="1" lang="en-US" altLang="ja-JP" sz="1400" b="1" dirty="0"/>
                  <a:t>[999]</a:t>
                </a:r>
                <a:endParaRPr kumimoji="1" lang="ja-JP" altLang="en-US" sz="1400" b="1" dirty="0"/>
              </a:p>
            </p:txBody>
          </p:sp>
          <p:sp>
            <p:nvSpPr>
              <p:cNvPr id="120" name="テキスト ボックス 119">
                <a:extLst>
                  <a:ext uri="{FF2B5EF4-FFF2-40B4-BE49-F238E27FC236}">
                    <a16:creationId xmlns:a16="http://schemas.microsoft.com/office/drawing/2014/main" id="{A6BF5379-7F0E-E2AD-3E2F-74D4368D008D}"/>
                  </a:ext>
                </a:extLst>
              </p:cNvPr>
              <p:cNvSpPr txBox="1"/>
              <p:nvPr/>
            </p:nvSpPr>
            <p:spPr>
              <a:xfrm>
                <a:off x="1050224" y="4979736"/>
                <a:ext cx="937351" cy="738664"/>
              </a:xfrm>
              <a:prstGeom prst="rect">
                <a:avLst/>
              </a:prstGeom>
              <a:noFill/>
            </p:spPr>
            <p:txBody>
              <a:bodyPr wrap="square" rtlCol="0">
                <a:spAutoFit/>
              </a:bodyPr>
              <a:lstStyle/>
              <a:p>
                <a:r>
                  <a:rPr kumimoji="1" lang="en-US" altLang="ja-JP" sz="1400" b="1" dirty="0"/>
                  <a:t>[999</a:t>
                </a:r>
                <a:r>
                  <a:rPr kumimoji="1" lang="ja-JP" altLang="en-US" sz="1400" b="1" dirty="0"/>
                  <a:t>→</a:t>
                </a:r>
                <a:r>
                  <a:rPr kumimoji="1" lang="en-US" altLang="ja-JP" sz="1400" b="1" dirty="0"/>
                  <a:t>4]</a:t>
                </a:r>
              </a:p>
              <a:p>
                <a:r>
                  <a:rPr kumimoji="1" lang="en-US" altLang="ja-JP" sz="1400" b="1" dirty="0"/>
                  <a:t>[4</a:t>
                </a:r>
                <a:r>
                  <a:rPr kumimoji="1" lang="ja-JP" altLang="en-US" sz="1400" b="1" dirty="0"/>
                  <a:t>→</a:t>
                </a:r>
                <a:r>
                  <a:rPr lang="en-US" altLang="ja-JP" sz="1400" b="1" dirty="0"/>
                  <a:t>3</a:t>
                </a:r>
                <a:r>
                  <a:rPr kumimoji="1" lang="en-US" altLang="ja-JP" sz="1400" b="1" dirty="0"/>
                  <a:t>]</a:t>
                </a:r>
                <a:endParaRPr kumimoji="1" lang="ja-JP" altLang="en-US" sz="1400" b="1" dirty="0"/>
              </a:p>
              <a:p>
                <a:endParaRPr kumimoji="1" lang="ja-JP" altLang="en-US" sz="1400" b="1" dirty="0"/>
              </a:p>
            </p:txBody>
          </p:sp>
          <p:sp>
            <p:nvSpPr>
              <p:cNvPr id="121" name="テキスト ボックス 120">
                <a:extLst>
                  <a:ext uri="{FF2B5EF4-FFF2-40B4-BE49-F238E27FC236}">
                    <a16:creationId xmlns:a16="http://schemas.microsoft.com/office/drawing/2014/main" id="{47C7DAC4-6B26-4BEE-44FD-47C49734A0B6}"/>
                  </a:ext>
                </a:extLst>
              </p:cNvPr>
              <p:cNvSpPr txBox="1"/>
              <p:nvPr/>
            </p:nvSpPr>
            <p:spPr>
              <a:xfrm>
                <a:off x="1997291" y="4979736"/>
                <a:ext cx="772767" cy="307777"/>
              </a:xfrm>
              <a:prstGeom prst="rect">
                <a:avLst/>
              </a:prstGeom>
              <a:noFill/>
            </p:spPr>
            <p:txBody>
              <a:bodyPr wrap="square" rtlCol="0">
                <a:spAutoFit/>
              </a:bodyPr>
              <a:lstStyle/>
              <a:p>
                <a:r>
                  <a:rPr kumimoji="1" lang="en-US" altLang="ja-JP" sz="1400" b="1" dirty="0"/>
                  <a:t>[999]</a:t>
                </a:r>
                <a:endParaRPr kumimoji="1" lang="ja-JP" altLang="en-US" sz="1400" b="1" dirty="0"/>
              </a:p>
            </p:txBody>
          </p:sp>
          <p:sp>
            <p:nvSpPr>
              <p:cNvPr id="122" name="テキスト ボックス 121">
                <a:extLst>
                  <a:ext uri="{FF2B5EF4-FFF2-40B4-BE49-F238E27FC236}">
                    <a16:creationId xmlns:a16="http://schemas.microsoft.com/office/drawing/2014/main" id="{29B40010-3F53-EFC7-5253-8C7184C6D522}"/>
                  </a:ext>
                </a:extLst>
              </p:cNvPr>
              <p:cNvSpPr txBox="1"/>
              <p:nvPr/>
            </p:nvSpPr>
            <p:spPr>
              <a:xfrm>
                <a:off x="2949091" y="4979736"/>
                <a:ext cx="772767" cy="307777"/>
              </a:xfrm>
              <a:prstGeom prst="rect">
                <a:avLst/>
              </a:prstGeom>
              <a:noFill/>
            </p:spPr>
            <p:txBody>
              <a:bodyPr wrap="square" rtlCol="0">
                <a:spAutoFit/>
              </a:bodyPr>
              <a:lstStyle/>
              <a:p>
                <a:r>
                  <a:rPr kumimoji="1" lang="en-US" altLang="ja-JP" sz="1400" b="1" dirty="0"/>
                  <a:t>[999]</a:t>
                </a:r>
                <a:endParaRPr kumimoji="1" lang="ja-JP" altLang="en-US" sz="1400" b="1" dirty="0"/>
              </a:p>
            </p:txBody>
          </p:sp>
        </p:grpSp>
        <p:sp>
          <p:nvSpPr>
            <p:cNvPr id="114" name="テキスト ボックス 113">
              <a:extLst>
                <a:ext uri="{FF2B5EF4-FFF2-40B4-BE49-F238E27FC236}">
                  <a16:creationId xmlns:a16="http://schemas.microsoft.com/office/drawing/2014/main" id="{D18EA2CE-26BD-154A-62D1-0263282CD2A9}"/>
                </a:ext>
              </a:extLst>
            </p:cNvPr>
            <p:cNvSpPr txBox="1"/>
            <p:nvPr/>
          </p:nvSpPr>
          <p:spPr>
            <a:xfrm>
              <a:off x="566939" y="3639548"/>
              <a:ext cx="799141" cy="307777"/>
            </a:xfrm>
            <a:prstGeom prst="rect">
              <a:avLst/>
            </a:prstGeom>
            <a:noFill/>
          </p:spPr>
          <p:txBody>
            <a:bodyPr wrap="square" rtlCol="0">
              <a:spAutoFit/>
            </a:bodyPr>
            <a:lstStyle/>
            <a:p>
              <a:r>
                <a:rPr kumimoji="1" lang="ja-JP" altLang="en-US" sz="1400" dirty="0">
                  <a:latin typeface="+mn-ea"/>
                </a:rPr>
                <a:t>状態</a:t>
              </a:r>
              <a:r>
                <a:rPr lang="en-US" altLang="ja-JP" sz="1400" dirty="0">
                  <a:latin typeface="+mn-ea"/>
                </a:rPr>
                <a:t>1</a:t>
              </a:r>
              <a:endParaRPr kumimoji="1" lang="ja-JP" altLang="en-US" sz="1400" dirty="0">
                <a:latin typeface="+mn-ea"/>
              </a:endParaRPr>
            </a:p>
          </p:txBody>
        </p:sp>
      </p:grpSp>
      <p:sp>
        <p:nvSpPr>
          <p:cNvPr id="152" name="テキスト ボックス 151">
            <a:extLst>
              <a:ext uri="{FF2B5EF4-FFF2-40B4-BE49-F238E27FC236}">
                <a16:creationId xmlns:a16="http://schemas.microsoft.com/office/drawing/2014/main" id="{0582672D-EE46-6C7A-7A21-F55B4ED11E48}"/>
              </a:ext>
            </a:extLst>
          </p:cNvPr>
          <p:cNvSpPr txBox="1"/>
          <p:nvPr/>
        </p:nvSpPr>
        <p:spPr>
          <a:xfrm>
            <a:off x="3456961" y="6295294"/>
            <a:ext cx="2842229" cy="2623795"/>
          </a:xfrm>
          <a:prstGeom prst="rect">
            <a:avLst/>
          </a:prstGeom>
          <a:noFill/>
          <a:ln>
            <a:noFill/>
          </a:ln>
        </p:spPr>
        <p:txBody>
          <a:bodyPr wrap="square" rtlCol="0">
            <a:spAutoFit/>
          </a:bodyPr>
          <a:lstStyle/>
          <a:p>
            <a:r>
              <a:rPr lang="en-US" altLang="zh-CN" sz="1100" dirty="0"/>
              <a:t>[</a:t>
            </a:r>
            <a:r>
              <a:rPr lang="zh-CN" altLang="en-US" sz="1100" dirty="0"/>
              <a:t>地点元</a:t>
            </a:r>
            <a:r>
              <a:rPr lang="en-US" altLang="zh-CN" sz="1100" dirty="0"/>
              <a:t>,   </a:t>
            </a:r>
            <a:r>
              <a:rPr lang="zh-CN" altLang="en-US" sz="1100" dirty="0"/>
              <a:t>地点先</a:t>
            </a:r>
            <a:r>
              <a:rPr lang="en-US" altLang="zh-CN" sz="1100" dirty="0"/>
              <a:t>,  </a:t>
            </a:r>
            <a:r>
              <a:rPr lang="zh-CN" altLang="en-US" sz="1100" dirty="0"/>
              <a:t>距離</a:t>
            </a:r>
            <a:r>
              <a:rPr lang="en-US" altLang="zh-CN" sz="1100" dirty="0"/>
              <a:t>]</a:t>
            </a:r>
          </a:p>
          <a:p>
            <a:pPr>
              <a:lnSpc>
                <a:spcPts val="1320"/>
              </a:lnSpc>
            </a:pPr>
            <a:r>
              <a:rPr kumimoji="1" lang="en-US" altLang="ja-JP" sz="1100" dirty="0"/>
              <a:t>[   0,           1,            2], </a:t>
            </a:r>
            <a:r>
              <a:rPr lang="ja-JP" altLang="en-US" sz="1100" dirty="0"/>
              <a:t>← ここ</a:t>
            </a:r>
            <a:r>
              <a:rPr lang="en-US" altLang="ja-JP" sz="1100" dirty="0"/>
              <a:t>1</a:t>
            </a:r>
            <a:r>
              <a:rPr lang="ja-JP" altLang="en-US" sz="1100" dirty="0"/>
              <a:t>番目処理</a:t>
            </a:r>
            <a:endParaRPr kumimoji="1" lang="en-US" altLang="ja-JP" sz="1100" dirty="0"/>
          </a:p>
          <a:p>
            <a:pPr>
              <a:lnSpc>
                <a:spcPts val="1320"/>
              </a:lnSpc>
            </a:pPr>
            <a:r>
              <a:rPr kumimoji="1" lang="en-US" altLang="ja-JP" sz="1100" dirty="0"/>
              <a:t>[   0,           2,            4],</a:t>
            </a:r>
            <a:r>
              <a:rPr lang="ja-JP" altLang="en-US" sz="1100" dirty="0"/>
              <a:t> ← ここ</a:t>
            </a:r>
            <a:r>
              <a:rPr lang="en-US" altLang="ja-JP" sz="1100" dirty="0"/>
              <a:t>2</a:t>
            </a:r>
            <a:r>
              <a:rPr lang="ja-JP" altLang="en-US" sz="1100" dirty="0"/>
              <a:t>番目処理</a:t>
            </a:r>
            <a:endParaRPr kumimoji="1" lang="en-US" altLang="ja-JP" sz="1100" dirty="0"/>
          </a:p>
          <a:p>
            <a:pPr>
              <a:lnSpc>
                <a:spcPts val="1320"/>
              </a:lnSpc>
            </a:pPr>
            <a:r>
              <a:rPr kumimoji="1" lang="en-US" altLang="ja-JP" sz="1100" dirty="0"/>
              <a:t>[   1,           2,            1],</a:t>
            </a:r>
            <a:r>
              <a:rPr lang="ja-JP" altLang="en-US" sz="1100" dirty="0"/>
              <a:t> ← ここ</a:t>
            </a:r>
            <a:r>
              <a:rPr lang="en-US" altLang="ja-JP" sz="1100" dirty="0"/>
              <a:t>3</a:t>
            </a:r>
            <a:r>
              <a:rPr lang="ja-JP" altLang="en-US" sz="1100" dirty="0"/>
              <a:t>番目処理</a:t>
            </a:r>
            <a:endParaRPr kumimoji="1" lang="en-US" altLang="ja-JP" sz="1100" dirty="0"/>
          </a:p>
          <a:p>
            <a:r>
              <a:rPr lang="ja-JP" altLang="en-US" sz="1100" dirty="0"/>
              <a:t>～</a:t>
            </a:r>
          </a:p>
          <a:p>
            <a:r>
              <a:rPr lang="ja-JP" altLang="en-US" sz="1100" dirty="0"/>
              <a:t>次に、</a:t>
            </a:r>
            <a:r>
              <a:rPr lang="en-US" altLang="ja-JP" sz="1100" dirty="0"/>
              <a:t>D</a:t>
            </a:r>
            <a:r>
              <a:rPr lang="ja-JP" altLang="en-US" sz="1100" dirty="0"/>
              <a:t>のデータを見て、地点先の最短距離を更新していく、この場合、地点先に注目して、初めのデータの地点</a:t>
            </a:r>
            <a:r>
              <a:rPr lang="en-US" altLang="ja-JP" sz="1100" dirty="0"/>
              <a:t>1</a:t>
            </a:r>
            <a:r>
              <a:rPr lang="ja-JP" altLang="en-US" sz="1100" dirty="0"/>
              <a:t>のデータと地点</a:t>
            </a:r>
            <a:r>
              <a:rPr lang="en-US" altLang="ja-JP" sz="1100" dirty="0"/>
              <a:t>0</a:t>
            </a:r>
            <a:r>
              <a:rPr lang="ja-JP" altLang="en-US" sz="1100" dirty="0"/>
              <a:t>からの距離をもとにして比較する</a:t>
            </a:r>
          </a:p>
          <a:p>
            <a:r>
              <a:rPr lang="ja-JP" altLang="en-US" sz="1100" dirty="0"/>
              <a:t>地点先の距離　　　地点元の距離と距離</a:t>
            </a:r>
          </a:p>
          <a:p>
            <a:r>
              <a:rPr lang="en-US" altLang="ja-JP" sz="1100" dirty="0"/>
              <a:t>[999]              </a:t>
            </a:r>
            <a:r>
              <a:rPr lang="ja-JP" altLang="en-US" sz="1100" dirty="0"/>
              <a:t>と　　</a:t>
            </a:r>
            <a:r>
              <a:rPr lang="en-US" altLang="ja-JP" sz="1100" dirty="0"/>
              <a:t>[0] + 2</a:t>
            </a:r>
          </a:p>
          <a:p>
            <a:r>
              <a:rPr lang="ja-JP" altLang="en-US" sz="1100" dirty="0"/>
              <a:t>で、</a:t>
            </a:r>
            <a:r>
              <a:rPr lang="en-US" altLang="ja-JP" sz="1100" dirty="0"/>
              <a:t>[999]</a:t>
            </a:r>
            <a:r>
              <a:rPr lang="ja-JP" altLang="en-US" sz="1100" dirty="0"/>
              <a:t>の方が大きいので、地点①の距離を</a:t>
            </a:r>
            <a:r>
              <a:rPr lang="en-US" altLang="ja-JP" sz="1100" dirty="0"/>
              <a:t>[2]</a:t>
            </a:r>
            <a:r>
              <a:rPr lang="ja-JP" altLang="en-US" sz="1100" dirty="0"/>
              <a:t>に変更する。</a:t>
            </a:r>
            <a:endParaRPr lang="en-US" altLang="ja-JP" sz="1100" dirty="0"/>
          </a:p>
          <a:p>
            <a:endParaRPr lang="ja-JP" altLang="en-US" sz="1100" dirty="0"/>
          </a:p>
          <a:p>
            <a:endParaRPr lang="en-US" altLang="ja-JP" sz="1100" dirty="0"/>
          </a:p>
        </p:txBody>
      </p:sp>
      <p:cxnSp>
        <p:nvCxnSpPr>
          <p:cNvPr id="155" name="直線矢印コネクタ 154">
            <a:extLst>
              <a:ext uri="{FF2B5EF4-FFF2-40B4-BE49-F238E27FC236}">
                <a16:creationId xmlns:a16="http://schemas.microsoft.com/office/drawing/2014/main" id="{41D3F1CA-FBB8-3298-9125-F2166A16225A}"/>
              </a:ext>
            </a:extLst>
          </p:cNvPr>
          <p:cNvCxnSpPr/>
          <p:nvPr/>
        </p:nvCxnSpPr>
        <p:spPr>
          <a:xfrm>
            <a:off x="3475823" y="6476487"/>
            <a:ext cx="0" cy="5094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6" name="テキスト ボックス 155">
            <a:extLst>
              <a:ext uri="{FF2B5EF4-FFF2-40B4-BE49-F238E27FC236}">
                <a16:creationId xmlns:a16="http://schemas.microsoft.com/office/drawing/2014/main" id="{84FA6F01-AC05-667F-540E-952C69130E30}"/>
              </a:ext>
            </a:extLst>
          </p:cNvPr>
          <p:cNvSpPr txBox="1"/>
          <p:nvPr/>
        </p:nvSpPr>
        <p:spPr>
          <a:xfrm>
            <a:off x="743588" y="8529563"/>
            <a:ext cx="5175751" cy="600164"/>
          </a:xfrm>
          <a:prstGeom prst="rect">
            <a:avLst/>
          </a:prstGeom>
          <a:noFill/>
          <a:ln>
            <a:noFill/>
          </a:ln>
        </p:spPr>
        <p:txBody>
          <a:bodyPr wrap="square" rtlCol="0">
            <a:spAutoFit/>
          </a:bodyPr>
          <a:lstStyle/>
          <a:p>
            <a:r>
              <a:rPr lang="en-US" altLang="ja-JP" sz="1100" dirty="0"/>
              <a:t>2</a:t>
            </a:r>
            <a:r>
              <a:rPr lang="ja-JP" altLang="en-US" sz="1100" dirty="0"/>
              <a:t>番目の処理では、同様な処理をして、地点②の距離が</a:t>
            </a:r>
            <a:r>
              <a:rPr lang="en-US" altLang="ja-JP" sz="1100" dirty="0"/>
              <a:t>[4]</a:t>
            </a:r>
            <a:r>
              <a:rPr lang="ja-JP" altLang="en-US" sz="1100" dirty="0"/>
              <a:t>になる。</a:t>
            </a:r>
            <a:endParaRPr lang="en-US" altLang="ja-JP" sz="1100" dirty="0"/>
          </a:p>
          <a:p>
            <a:r>
              <a:rPr lang="en-US" altLang="ja-JP" sz="1100" dirty="0"/>
              <a:t>3</a:t>
            </a:r>
            <a:r>
              <a:rPr lang="ja-JP" altLang="en-US" sz="1100" dirty="0"/>
              <a:t>番目の処理では 現在の地点③の距離</a:t>
            </a:r>
            <a:r>
              <a:rPr lang="en-US" altLang="ja-JP" sz="1100" dirty="0"/>
              <a:t>[4] </a:t>
            </a:r>
            <a:r>
              <a:rPr lang="ja-JP" altLang="en-US" sz="1100" dirty="0"/>
              <a:t>と地点①の距離</a:t>
            </a:r>
            <a:r>
              <a:rPr lang="en-US" altLang="ja-JP" sz="1100" dirty="0"/>
              <a:t>[2]+1</a:t>
            </a:r>
            <a:r>
              <a:rPr lang="ja-JP" altLang="en-US" sz="1100" dirty="0"/>
              <a:t>を比較して、地点③の距離を</a:t>
            </a:r>
            <a:r>
              <a:rPr lang="en-US" altLang="ja-JP" sz="1100" dirty="0"/>
              <a:t>[4]</a:t>
            </a:r>
            <a:r>
              <a:rPr lang="ja-JP" altLang="en-US" sz="1100" dirty="0"/>
              <a:t>から</a:t>
            </a:r>
            <a:r>
              <a:rPr lang="en-US" altLang="ja-JP" sz="1100" dirty="0"/>
              <a:t>[3]</a:t>
            </a:r>
            <a:r>
              <a:rPr lang="ja-JP" altLang="en-US" sz="1100" dirty="0"/>
              <a:t>に変更する。</a:t>
            </a:r>
            <a:endParaRPr lang="en-US" altLang="ja-JP" sz="1100" dirty="0"/>
          </a:p>
        </p:txBody>
      </p:sp>
    </p:spTree>
    <p:extLst>
      <p:ext uri="{BB962C8B-B14F-4D97-AF65-F5344CB8AC3E}">
        <p14:creationId xmlns:p14="http://schemas.microsoft.com/office/powerpoint/2010/main" val="22033265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301751" cy="307777"/>
          </a:xfrm>
          <a:prstGeom prst="rect">
            <a:avLst/>
          </a:prstGeom>
          <a:noFill/>
        </p:spPr>
        <p:txBody>
          <a:bodyPr wrap="square" rtlCol="0">
            <a:spAutoFit/>
          </a:bodyPr>
          <a:lstStyle/>
          <a:p>
            <a:r>
              <a:rPr kumimoji="1" lang="ja-JP" altLang="en-US" sz="1400" dirty="0"/>
              <a:t>最短経路</a:t>
            </a:r>
            <a:r>
              <a:rPr kumimoji="1" lang="en-US" altLang="ja-JP" sz="1400" dirty="0"/>
              <a:t>(</a:t>
            </a:r>
            <a:r>
              <a:rPr kumimoji="1" lang="ja-JP" altLang="en-US" sz="1400" dirty="0"/>
              <a:t>グラフ</a:t>
            </a:r>
            <a:r>
              <a:rPr kumimoji="1" lang="en-US" altLang="ja-JP" sz="1400" dirty="0"/>
              <a:t>)(2)</a:t>
            </a:r>
            <a:endParaRPr kumimoji="1" lang="ja-JP" altLang="en-US" sz="140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658253" y="824611"/>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r>
              <a:rPr kumimoji="1" lang="en-US" altLang="ja-JP" sz="1200" dirty="0">
                <a:solidFill>
                  <a:srgbClr val="FF0000"/>
                </a:solidFill>
              </a:rPr>
              <a:t>(2)</a:t>
            </a:r>
            <a:endParaRPr kumimoji="1" lang="ja-JP" altLang="en-US" sz="1200" dirty="0">
              <a:solidFill>
                <a:srgbClr val="FF0000"/>
              </a:solidFill>
            </a:endParaRPr>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25</a:t>
            </a:fld>
            <a:endParaRPr kumimoji="1" lang="ja-JP" altLang="en-US"/>
          </a:p>
        </p:txBody>
      </p:sp>
      <p:pic>
        <p:nvPicPr>
          <p:cNvPr id="4" name="Picture 2" descr="by-nc-sa">
            <a:extLst>
              <a:ext uri="{FF2B5EF4-FFF2-40B4-BE49-F238E27FC236}">
                <a16:creationId xmlns:a16="http://schemas.microsoft.com/office/drawing/2014/main" id="{C9A5A3F4-4704-662E-B144-07DE1777E3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グループ化 15">
            <a:extLst>
              <a:ext uri="{FF2B5EF4-FFF2-40B4-BE49-F238E27FC236}">
                <a16:creationId xmlns:a16="http://schemas.microsoft.com/office/drawing/2014/main" id="{094ED3D9-4399-B534-9ACC-2164E6FD0777}"/>
              </a:ext>
            </a:extLst>
          </p:cNvPr>
          <p:cNvGrpSpPr/>
          <p:nvPr/>
        </p:nvGrpSpPr>
        <p:grpSpPr>
          <a:xfrm>
            <a:off x="696415" y="1410248"/>
            <a:ext cx="3068263" cy="1640044"/>
            <a:chOff x="653595" y="3647469"/>
            <a:chExt cx="3068263" cy="1640044"/>
          </a:xfrm>
        </p:grpSpPr>
        <p:grpSp>
          <p:nvGrpSpPr>
            <p:cNvPr id="27" name="グループ化 26">
              <a:extLst>
                <a:ext uri="{FF2B5EF4-FFF2-40B4-BE49-F238E27FC236}">
                  <a16:creationId xmlns:a16="http://schemas.microsoft.com/office/drawing/2014/main" id="{4C0C1374-0F78-7459-914D-F70AE62A1CC2}"/>
                </a:ext>
              </a:extLst>
            </p:cNvPr>
            <p:cNvGrpSpPr/>
            <p:nvPr/>
          </p:nvGrpSpPr>
          <p:grpSpPr>
            <a:xfrm>
              <a:off x="708082" y="3832228"/>
              <a:ext cx="2699944" cy="1318559"/>
              <a:chOff x="590746" y="2345968"/>
              <a:chExt cx="2699944" cy="1318559"/>
            </a:xfrm>
          </p:grpSpPr>
          <p:grpSp>
            <p:nvGrpSpPr>
              <p:cNvPr id="40" name="グループ化 39">
                <a:extLst>
                  <a:ext uri="{FF2B5EF4-FFF2-40B4-BE49-F238E27FC236}">
                    <a16:creationId xmlns:a16="http://schemas.microsoft.com/office/drawing/2014/main" id="{6D03BAB7-1FE2-C4C8-84CA-24B6455C18EA}"/>
                  </a:ext>
                </a:extLst>
              </p:cNvPr>
              <p:cNvGrpSpPr/>
              <p:nvPr/>
            </p:nvGrpSpPr>
            <p:grpSpPr>
              <a:xfrm>
                <a:off x="590746" y="2427369"/>
                <a:ext cx="2699944" cy="1109299"/>
                <a:chOff x="539998" y="2435538"/>
                <a:chExt cx="2699944" cy="1109299"/>
              </a:xfrm>
            </p:grpSpPr>
            <p:sp>
              <p:nvSpPr>
                <p:cNvPr id="63" name="楕円 62">
                  <a:extLst>
                    <a:ext uri="{FF2B5EF4-FFF2-40B4-BE49-F238E27FC236}">
                      <a16:creationId xmlns:a16="http://schemas.microsoft.com/office/drawing/2014/main" id="{637B4E4A-C491-E07B-154D-1AAF2C35137E}"/>
                    </a:ext>
                  </a:extLst>
                </p:cNvPr>
                <p:cNvSpPr/>
                <p:nvPr/>
              </p:nvSpPr>
              <p:spPr>
                <a:xfrm>
                  <a:off x="539998" y="2839323"/>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rPr>
                    <a:t>0</a:t>
                  </a:r>
                  <a:endParaRPr kumimoji="1" lang="ja-JP" altLang="en-US" sz="1600" dirty="0">
                    <a:solidFill>
                      <a:schemeClr val="tx1"/>
                    </a:solidFill>
                  </a:endParaRPr>
                </a:p>
              </p:txBody>
            </p:sp>
            <p:sp>
              <p:nvSpPr>
                <p:cNvPr id="64" name="楕円 63">
                  <a:extLst>
                    <a:ext uri="{FF2B5EF4-FFF2-40B4-BE49-F238E27FC236}">
                      <a16:creationId xmlns:a16="http://schemas.microsoft.com/office/drawing/2014/main" id="{8B56C41F-4CD0-1EBB-B87C-44B4B41E5E42}"/>
                    </a:ext>
                  </a:extLst>
                </p:cNvPr>
                <p:cNvSpPr/>
                <p:nvPr/>
              </p:nvSpPr>
              <p:spPr>
                <a:xfrm>
                  <a:off x="1188584" y="2435538"/>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1</a:t>
                  </a:r>
                  <a:endParaRPr kumimoji="1" lang="ja-JP" altLang="en-US" sz="1600" dirty="0">
                    <a:solidFill>
                      <a:schemeClr val="tx1"/>
                    </a:solidFill>
                  </a:endParaRPr>
                </a:p>
              </p:txBody>
            </p:sp>
            <p:sp>
              <p:nvSpPr>
                <p:cNvPr id="65" name="楕円 64">
                  <a:extLst>
                    <a:ext uri="{FF2B5EF4-FFF2-40B4-BE49-F238E27FC236}">
                      <a16:creationId xmlns:a16="http://schemas.microsoft.com/office/drawing/2014/main" id="{2C4B755B-C35A-1DC1-20F4-D7F944F30A87}"/>
                    </a:ext>
                  </a:extLst>
                </p:cNvPr>
                <p:cNvSpPr/>
                <p:nvPr/>
              </p:nvSpPr>
              <p:spPr>
                <a:xfrm>
                  <a:off x="1188584" y="3210345"/>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2</a:t>
                  </a:r>
                  <a:endParaRPr kumimoji="1" lang="ja-JP" altLang="en-US" sz="1600" dirty="0">
                    <a:solidFill>
                      <a:schemeClr val="tx1"/>
                    </a:solidFill>
                  </a:endParaRPr>
                </a:p>
              </p:txBody>
            </p:sp>
            <p:sp>
              <p:nvSpPr>
                <p:cNvPr id="66" name="楕円 65">
                  <a:extLst>
                    <a:ext uri="{FF2B5EF4-FFF2-40B4-BE49-F238E27FC236}">
                      <a16:creationId xmlns:a16="http://schemas.microsoft.com/office/drawing/2014/main" id="{E6050AC3-97E4-EDE1-AAA1-10F65147F805}"/>
                    </a:ext>
                  </a:extLst>
                </p:cNvPr>
                <p:cNvSpPr/>
                <p:nvPr/>
              </p:nvSpPr>
              <p:spPr>
                <a:xfrm>
                  <a:off x="1966518" y="3210345"/>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4</a:t>
                  </a:r>
                  <a:endParaRPr kumimoji="1" lang="ja-JP" altLang="en-US" sz="1600" dirty="0">
                    <a:solidFill>
                      <a:schemeClr val="tx1"/>
                    </a:solidFill>
                  </a:endParaRPr>
                </a:p>
              </p:txBody>
            </p:sp>
            <p:sp>
              <p:nvSpPr>
                <p:cNvPr id="67" name="楕円 66">
                  <a:extLst>
                    <a:ext uri="{FF2B5EF4-FFF2-40B4-BE49-F238E27FC236}">
                      <a16:creationId xmlns:a16="http://schemas.microsoft.com/office/drawing/2014/main" id="{37D6712C-91F5-7F8E-1678-027BAC20219A}"/>
                    </a:ext>
                  </a:extLst>
                </p:cNvPr>
                <p:cNvSpPr/>
                <p:nvPr/>
              </p:nvSpPr>
              <p:spPr>
                <a:xfrm>
                  <a:off x="1966518" y="2435538"/>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3</a:t>
                  </a:r>
                  <a:endParaRPr kumimoji="1" lang="ja-JP" altLang="en-US" sz="1600" dirty="0">
                    <a:solidFill>
                      <a:schemeClr val="tx1"/>
                    </a:solidFill>
                  </a:endParaRPr>
                </a:p>
              </p:txBody>
            </p:sp>
            <p:sp>
              <p:nvSpPr>
                <p:cNvPr id="68" name="楕円 67">
                  <a:extLst>
                    <a:ext uri="{FF2B5EF4-FFF2-40B4-BE49-F238E27FC236}">
                      <a16:creationId xmlns:a16="http://schemas.microsoft.com/office/drawing/2014/main" id="{92F28E12-008C-B517-1386-D54D39D64D10}"/>
                    </a:ext>
                  </a:extLst>
                </p:cNvPr>
                <p:cNvSpPr/>
                <p:nvPr/>
              </p:nvSpPr>
              <p:spPr>
                <a:xfrm>
                  <a:off x="2613761" y="2602784"/>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5</a:t>
                  </a:r>
                  <a:endParaRPr kumimoji="1" lang="ja-JP" altLang="en-US" sz="1600" dirty="0">
                    <a:solidFill>
                      <a:schemeClr val="tx1"/>
                    </a:solidFill>
                  </a:endParaRPr>
                </a:p>
              </p:txBody>
            </p:sp>
            <p:sp>
              <p:nvSpPr>
                <p:cNvPr id="69" name="楕円 68">
                  <a:extLst>
                    <a:ext uri="{FF2B5EF4-FFF2-40B4-BE49-F238E27FC236}">
                      <a16:creationId xmlns:a16="http://schemas.microsoft.com/office/drawing/2014/main" id="{D493529F-FE5E-44C9-6F67-3E99E10C233C}"/>
                    </a:ext>
                  </a:extLst>
                </p:cNvPr>
                <p:cNvSpPr/>
                <p:nvPr/>
              </p:nvSpPr>
              <p:spPr>
                <a:xfrm>
                  <a:off x="2905450" y="3210345"/>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6</a:t>
                  </a:r>
                  <a:endParaRPr kumimoji="1" lang="ja-JP" altLang="en-US" sz="1600" dirty="0">
                    <a:solidFill>
                      <a:schemeClr val="tx1"/>
                    </a:solidFill>
                  </a:endParaRPr>
                </a:p>
              </p:txBody>
            </p:sp>
            <p:cxnSp>
              <p:nvCxnSpPr>
                <p:cNvPr id="70" name="直線矢印コネクタ 69">
                  <a:extLst>
                    <a:ext uri="{FF2B5EF4-FFF2-40B4-BE49-F238E27FC236}">
                      <a16:creationId xmlns:a16="http://schemas.microsoft.com/office/drawing/2014/main" id="{D7E25003-AB7F-4414-4E2F-B1C621121AD9}"/>
                    </a:ext>
                  </a:extLst>
                </p:cNvPr>
                <p:cNvCxnSpPr>
                  <a:stCxn id="63" idx="7"/>
                  <a:endCxn id="64" idx="2"/>
                </p:cNvCxnSpPr>
                <p:nvPr/>
              </p:nvCxnSpPr>
              <p:spPr>
                <a:xfrm flipV="1">
                  <a:off x="825505" y="2602784"/>
                  <a:ext cx="363079" cy="28552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321A764E-2494-733E-A8C5-23629FCB03F7}"/>
                    </a:ext>
                  </a:extLst>
                </p:cNvPr>
                <p:cNvCxnSpPr>
                  <a:cxnSpLocks/>
                  <a:stCxn id="63" idx="5"/>
                  <a:endCxn id="65" idx="1"/>
                </p:cNvCxnSpPr>
                <p:nvPr/>
              </p:nvCxnSpPr>
              <p:spPr>
                <a:xfrm>
                  <a:off x="825505" y="3124830"/>
                  <a:ext cx="412064" cy="1345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a:extLst>
                    <a:ext uri="{FF2B5EF4-FFF2-40B4-BE49-F238E27FC236}">
                      <a16:creationId xmlns:a16="http://schemas.microsoft.com/office/drawing/2014/main" id="{430827C9-5204-C6DA-1EC4-863A9B0CB1F2}"/>
                    </a:ext>
                  </a:extLst>
                </p:cNvPr>
                <p:cNvCxnSpPr>
                  <a:cxnSpLocks/>
                  <a:stCxn id="65" idx="6"/>
                  <a:endCxn id="66" idx="2"/>
                </p:cNvCxnSpPr>
                <p:nvPr/>
              </p:nvCxnSpPr>
              <p:spPr>
                <a:xfrm>
                  <a:off x="1523076" y="3377591"/>
                  <a:ext cx="443442"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直線矢印コネクタ 72">
                  <a:extLst>
                    <a:ext uri="{FF2B5EF4-FFF2-40B4-BE49-F238E27FC236}">
                      <a16:creationId xmlns:a16="http://schemas.microsoft.com/office/drawing/2014/main" id="{562B4E13-2D4E-C148-0837-9C2A608801B0}"/>
                    </a:ext>
                  </a:extLst>
                </p:cNvPr>
                <p:cNvCxnSpPr>
                  <a:cxnSpLocks/>
                  <a:stCxn id="64" idx="6"/>
                  <a:endCxn id="67" idx="2"/>
                </p:cNvCxnSpPr>
                <p:nvPr/>
              </p:nvCxnSpPr>
              <p:spPr>
                <a:xfrm>
                  <a:off x="1523076" y="2602784"/>
                  <a:ext cx="443442"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直線矢印コネクタ 73">
                  <a:extLst>
                    <a:ext uri="{FF2B5EF4-FFF2-40B4-BE49-F238E27FC236}">
                      <a16:creationId xmlns:a16="http://schemas.microsoft.com/office/drawing/2014/main" id="{02BF80C7-F734-F3AB-10D4-81DF5761D5AC}"/>
                    </a:ext>
                  </a:extLst>
                </p:cNvPr>
                <p:cNvCxnSpPr>
                  <a:cxnSpLocks/>
                  <a:stCxn id="64" idx="4"/>
                  <a:endCxn id="65" idx="0"/>
                </p:cNvCxnSpPr>
                <p:nvPr/>
              </p:nvCxnSpPr>
              <p:spPr>
                <a:xfrm>
                  <a:off x="1355830" y="2770030"/>
                  <a:ext cx="0" cy="44031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直線矢印コネクタ 74">
                  <a:extLst>
                    <a:ext uri="{FF2B5EF4-FFF2-40B4-BE49-F238E27FC236}">
                      <a16:creationId xmlns:a16="http://schemas.microsoft.com/office/drawing/2014/main" id="{D73ADFA7-08FD-0F12-DDB8-6BB07D2E6E64}"/>
                    </a:ext>
                  </a:extLst>
                </p:cNvPr>
                <p:cNvCxnSpPr>
                  <a:cxnSpLocks/>
                  <a:stCxn id="64" idx="5"/>
                  <a:endCxn id="66" idx="1"/>
                </p:cNvCxnSpPr>
                <p:nvPr/>
              </p:nvCxnSpPr>
              <p:spPr>
                <a:xfrm>
                  <a:off x="1474091" y="2721045"/>
                  <a:ext cx="541412" cy="53828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直線矢印コネクタ 75">
                  <a:extLst>
                    <a:ext uri="{FF2B5EF4-FFF2-40B4-BE49-F238E27FC236}">
                      <a16:creationId xmlns:a16="http://schemas.microsoft.com/office/drawing/2014/main" id="{7537E1F8-6874-2F29-E0AA-E9848600138C}"/>
                    </a:ext>
                  </a:extLst>
                </p:cNvPr>
                <p:cNvCxnSpPr>
                  <a:cxnSpLocks/>
                  <a:stCxn id="66" idx="0"/>
                  <a:endCxn id="68" idx="3"/>
                </p:cNvCxnSpPr>
                <p:nvPr/>
              </p:nvCxnSpPr>
              <p:spPr>
                <a:xfrm flipV="1">
                  <a:off x="2133764" y="2888291"/>
                  <a:ext cx="528982" cy="32205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直線矢印コネクタ 76">
                  <a:extLst>
                    <a:ext uri="{FF2B5EF4-FFF2-40B4-BE49-F238E27FC236}">
                      <a16:creationId xmlns:a16="http://schemas.microsoft.com/office/drawing/2014/main" id="{AAB87136-43D6-EE28-549D-74806DDCC32B}"/>
                    </a:ext>
                  </a:extLst>
                </p:cNvPr>
                <p:cNvCxnSpPr>
                  <a:cxnSpLocks/>
                  <a:stCxn id="66" idx="6"/>
                  <a:endCxn id="69" idx="2"/>
                </p:cNvCxnSpPr>
                <p:nvPr/>
              </p:nvCxnSpPr>
              <p:spPr>
                <a:xfrm>
                  <a:off x="2301010" y="3377591"/>
                  <a:ext cx="6044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直線矢印コネクタ 77">
                  <a:extLst>
                    <a:ext uri="{FF2B5EF4-FFF2-40B4-BE49-F238E27FC236}">
                      <a16:creationId xmlns:a16="http://schemas.microsoft.com/office/drawing/2014/main" id="{F7E9EAD8-D157-88B9-43DC-DF4104521CC7}"/>
                    </a:ext>
                  </a:extLst>
                </p:cNvPr>
                <p:cNvCxnSpPr>
                  <a:cxnSpLocks/>
                  <a:stCxn id="67" idx="6"/>
                  <a:endCxn id="68" idx="2"/>
                </p:cNvCxnSpPr>
                <p:nvPr/>
              </p:nvCxnSpPr>
              <p:spPr>
                <a:xfrm>
                  <a:off x="2301010" y="2602784"/>
                  <a:ext cx="312751" cy="16724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直線矢印コネクタ 78">
                  <a:extLst>
                    <a:ext uri="{FF2B5EF4-FFF2-40B4-BE49-F238E27FC236}">
                      <a16:creationId xmlns:a16="http://schemas.microsoft.com/office/drawing/2014/main" id="{C4388137-9527-E004-1D37-9D2B594DCDE4}"/>
                    </a:ext>
                  </a:extLst>
                </p:cNvPr>
                <p:cNvCxnSpPr>
                  <a:cxnSpLocks/>
                  <a:stCxn id="68" idx="5"/>
                  <a:endCxn id="69" idx="0"/>
                </p:cNvCxnSpPr>
                <p:nvPr/>
              </p:nvCxnSpPr>
              <p:spPr>
                <a:xfrm>
                  <a:off x="2899268" y="2888291"/>
                  <a:ext cx="173428" cy="32205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4" name="テキスト ボックス 43">
                <a:extLst>
                  <a:ext uri="{FF2B5EF4-FFF2-40B4-BE49-F238E27FC236}">
                    <a16:creationId xmlns:a16="http://schemas.microsoft.com/office/drawing/2014/main" id="{7D9D327F-83BB-6FC9-8724-4BBB131933A8}"/>
                  </a:ext>
                </a:extLst>
              </p:cNvPr>
              <p:cNvSpPr txBox="1"/>
              <p:nvPr/>
            </p:nvSpPr>
            <p:spPr>
              <a:xfrm>
                <a:off x="833055" y="2504193"/>
                <a:ext cx="207472" cy="307777"/>
              </a:xfrm>
              <a:prstGeom prst="rect">
                <a:avLst/>
              </a:prstGeom>
              <a:noFill/>
            </p:spPr>
            <p:txBody>
              <a:bodyPr wrap="square" rtlCol="0">
                <a:spAutoFit/>
              </a:bodyPr>
              <a:lstStyle/>
              <a:p>
                <a:r>
                  <a:rPr kumimoji="1" lang="en-US" altLang="ja-JP" sz="1400" b="1" dirty="0"/>
                  <a:t>2</a:t>
                </a:r>
                <a:endParaRPr kumimoji="1" lang="ja-JP" altLang="en-US" sz="1400" b="1" dirty="0"/>
              </a:p>
            </p:txBody>
          </p:sp>
          <p:sp>
            <p:nvSpPr>
              <p:cNvPr id="45" name="テキスト ボックス 44">
                <a:extLst>
                  <a:ext uri="{FF2B5EF4-FFF2-40B4-BE49-F238E27FC236}">
                    <a16:creationId xmlns:a16="http://schemas.microsoft.com/office/drawing/2014/main" id="{5017BDA9-79B0-307D-5334-D5ADACCFF9EA}"/>
                  </a:ext>
                </a:extLst>
              </p:cNvPr>
              <p:cNvSpPr txBox="1"/>
              <p:nvPr/>
            </p:nvSpPr>
            <p:spPr>
              <a:xfrm>
                <a:off x="844501" y="3190811"/>
                <a:ext cx="207472" cy="307777"/>
              </a:xfrm>
              <a:prstGeom prst="rect">
                <a:avLst/>
              </a:prstGeom>
              <a:noFill/>
            </p:spPr>
            <p:txBody>
              <a:bodyPr wrap="square" rtlCol="0">
                <a:spAutoFit/>
              </a:bodyPr>
              <a:lstStyle/>
              <a:p>
                <a:r>
                  <a:rPr lang="en-US" altLang="ja-JP" sz="1400" b="1" dirty="0"/>
                  <a:t>4</a:t>
                </a:r>
                <a:endParaRPr kumimoji="1" lang="ja-JP" altLang="en-US" sz="1400" b="1" dirty="0"/>
              </a:p>
            </p:txBody>
          </p:sp>
          <p:sp>
            <p:nvSpPr>
              <p:cNvPr id="46" name="テキスト ボックス 45">
                <a:extLst>
                  <a:ext uri="{FF2B5EF4-FFF2-40B4-BE49-F238E27FC236}">
                    <a16:creationId xmlns:a16="http://schemas.microsoft.com/office/drawing/2014/main" id="{1238D78A-8F1A-F2B4-878B-111BB8A2529D}"/>
                  </a:ext>
                </a:extLst>
              </p:cNvPr>
              <p:cNvSpPr txBox="1"/>
              <p:nvPr/>
            </p:nvSpPr>
            <p:spPr>
              <a:xfrm>
                <a:off x="1348562" y="2856695"/>
                <a:ext cx="207472" cy="307777"/>
              </a:xfrm>
              <a:prstGeom prst="rect">
                <a:avLst/>
              </a:prstGeom>
              <a:noFill/>
            </p:spPr>
            <p:txBody>
              <a:bodyPr wrap="square" rtlCol="0">
                <a:spAutoFit/>
              </a:bodyPr>
              <a:lstStyle/>
              <a:p>
                <a:r>
                  <a:rPr kumimoji="1" lang="en-US" altLang="ja-JP" sz="1400" b="1" dirty="0"/>
                  <a:t>1</a:t>
                </a:r>
                <a:endParaRPr kumimoji="1" lang="ja-JP" altLang="en-US" sz="1400" b="1" dirty="0"/>
              </a:p>
            </p:txBody>
          </p:sp>
          <p:sp>
            <p:nvSpPr>
              <p:cNvPr id="48" name="テキスト ボックス 47">
                <a:extLst>
                  <a:ext uri="{FF2B5EF4-FFF2-40B4-BE49-F238E27FC236}">
                    <a16:creationId xmlns:a16="http://schemas.microsoft.com/office/drawing/2014/main" id="{6ACD4455-EBBE-52EF-1F62-DC432C3AB542}"/>
                  </a:ext>
                </a:extLst>
              </p:cNvPr>
              <p:cNvSpPr txBox="1"/>
              <p:nvPr/>
            </p:nvSpPr>
            <p:spPr>
              <a:xfrm>
                <a:off x="1625464" y="2345968"/>
                <a:ext cx="207472" cy="307777"/>
              </a:xfrm>
              <a:prstGeom prst="rect">
                <a:avLst/>
              </a:prstGeom>
              <a:noFill/>
            </p:spPr>
            <p:txBody>
              <a:bodyPr wrap="square" rtlCol="0">
                <a:spAutoFit/>
              </a:bodyPr>
              <a:lstStyle/>
              <a:p>
                <a:r>
                  <a:rPr kumimoji="1" lang="en-US" altLang="ja-JP" sz="1400" b="1" dirty="0"/>
                  <a:t>3</a:t>
                </a:r>
                <a:endParaRPr kumimoji="1" lang="ja-JP" altLang="en-US" sz="1400" b="1" dirty="0"/>
              </a:p>
            </p:txBody>
          </p:sp>
          <p:sp>
            <p:nvSpPr>
              <p:cNvPr id="55" name="テキスト ボックス 54">
                <a:extLst>
                  <a:ext uri="{FF2B5EF4-FFF2-40B4-BE49-F238E27FC236}">
                    <a16:creationId xmlns:a16="http://schemas.microsoft.com/office/drawing/2014/main" id="{3D71FA4C-AE27-7E37-36C6-9DF4187DA601}"/>
                  </a:ext>
                </a:extLst>
              </p:cNvPr>
              <p:cNvSpPr txBox="1"/>
              <p:nvPr/>
            </p:nvSpPr>
            <p:spPr>
              <a:xfrm>
                <a:off x="1653967" y="3356750"/>
                <a:ext cx="207472" cy="307777"/>
              </a:xfrm>
              <a:prstGeom prst="rect">
                <a:avLst/>
              </a:prstGeom>
              <a:noFill/>
            </p:spPr>
            <p:txBody>
              <a:bodyPr wrap="square" rtlCol="0">
                <a:spAutoFit/>
              </a:bodyPr>
              <a:lstStyle/>
              <a:p>
                <a:r>
                  <a:rPr kumimoji="1" lang="en-US" altLang="ja-JP" sz="1400" b="1" dirty="0"/>
                  <a:t>6</a:t>
                </a:r>
                <a:endParaRPr kumimoji="1" lang="ja-JP" altLang="en-US" sz="1400" b="1" dirty="0"/>
              </a:p>
            </p:txBody>
          </p:sp>
          <p:sp>
            <p:nvSpPr>
              <p:cNvPr id="56" name="テキスト ボックス 55">
                <a:extLst>
                  <a:ext uri="{FF2B5EF4-FFF2-40B4-BE49-F238E27FC236}">
                    <a16:creationId xmlns:a16="http://schemas.microsoft.com/office/drawing/2014/main" id="{CE6852D0-C85F-2502-4432-9823E213D949}"/>
                  </a:ext>
                </a:extLst>
              </p:cNvPr>
              <p:cNvSpPr txBox="1"/>
              <p:nvPr/>
            </p:nvSpPr>
            <p:spPr>
              <a:xfrm>
                <a:off x="1757703" y="2775218"/>
                <a:ext cx="207472" cy="307777"/>
              </a:xfrm>
              <a:prstGeom prst="rect">
                <a:avLst/>
              </a:prstGeom>
              <a:noFill/>
            </p:spPr>
            <p:txBody>
              <a:bodyPr wrap="square" rtlCol="0">
                <a:spAutoFit/>
              </a:bodyPr>
              <a:lstStyle/>
              <a:p>
                <a:r>
                  <a:rPr lang="en-US" altLang="ja-JP" sz="1400" b="1" dirty="0"/>
                  <a:t>4</a:t>
                </a:r>
                <a:endParaRPr kumimoji="1" lang="ja-JP" altLang="en-US" sz="1400" b="1" dirty="0"/>
              </a:p>
            </p:txBody>
          </p:sp>
          <p:sp>
            <p:nvSpPr>
              <p:cNvPr id="59" name="テキスト ボックス 58">
                <a:extLst>
                  <a:ext uri="{FF2B5EF4-FFF2-40B4-BE49-F238E27FC236}">
                    <a16:creationId xmlns:a16="http://schemas.microsoft.com/office/drawing/2014/main" id="{59E9BE5A-63B7-1987-566B-B5500CC72A44}"/>
                  </a:ext>
                </a:extLst>
              </p:cNvPr>
              <p:cNvSpPr txBox="1"/>
              <p:nvPr/>
            </p:nvSpPr>
            <p:spPr>
              <a:xfrm>
                <a:off x="2384496" y="2449728"/>
                <a:ext cx="207472" cy="307777"/>
              </a:xfrm>
              <a:prstGeom prst="rect">
                <a:avLst/>
              </a:prstGeom>
              <a:noFill/>
            </p:spPr>
            <p:txBody>
              <a:bodyPr wrap="square" rtlCol="0">
                <a:spAutoFit/>
              </a:bodyPr>
              <a:lstStyle/>
              <a:p>
                <a:r>
                  <a:rPr kumimoji="1" lang="en-US" altLang="ja-JP" sz="1400" b="1" dirty="0"/>
                  <a:t>5</a:t>
                </a:r>
                <a:endParaRPr kumimoji="1" lang="ja-JP" altLang="en-US" sz="1400" b="1" dirty="0"/>
              </a:p>
            </p:txBody>
          </p:sp>
          <p:sp>
            <p:nvSpPr>
              <p:cNvPr id="60" name="テキスト ボックス 59">
                <a:extLst>
                  <a:ext uri="{FF2B5EF4-FFF2-40B4-BE49-F238E27FC236}">
                    <a16:creationId xmlns:a16="http://schemas.microsoft.com/office/drawing/2014/main" id="{3A38D029-ADD9-C6E8-77E8-6C65E9144885}"/>
                  </a:ext>
                </a:extLst>
              </p:cNvPr>
              <p:cNvSpPr txBox="1"/>
              <p:nvPr/>
            </p:nvSpPr>
            <p:spPr>
              <a:xfrm>
                <a:off x="2366283" y="3022259"/>
                <a:ext cx="207472" cy="307777"/>
              </a:xfrm>
              <a:prstGeom prst="rect">
                <a:avLst/>
              </a:prstGeom>
              <a:noFill/>
            </p:spPr>
            <p:txBody>
              <a:bodyPr wrap="square" rtlCol="0">
                <a:spAutoFit/>
              </a:bodyPr>
              <a:lstStyle/>
              <a:p>
                <a:r>
                  <a:rPr kumimoji="1" lang="en-US" altLang="ja-JP" sz="1400" b="1" dirty="0"/>
                  <a:t>3</a:t>
                </a:r>
                <a:endParaRPr kumimoji="1" lang="ja-JP" altLang="en-US" sz="1400" b="1" dirty="0"/>
              </a:p>
            </p:txBody>
          </p:sp>
          <p:sp>
            <p:nvSpPr>
              <p:cNvPr id="61" name="テキスト ボックス 60">
                <a:extLst>
                  <a:ext uri="{FF2B5EF4-FFF2-40B4-BE49-F238E27FC236}">
                    <a16:creationId xmlns:a16="http://schemas.microsoft.com/office/drawing/2014/main" id="{4932E80E-F314-B5E9-65DC-ECE85635FA4A}"/>
                  </a:ext>
                </a:extLst>
              </p:cNvPr>
              <p:cNvSpPr txBox="1"/>
              <p:nvPr/>
            </p:nvSpPr>
            <p:spPr>
              <a:xfrm>
                <a:off x="2498786" y="3356747"/>
                <a:ext cx="207472" cy="307777"/>
              </a:xfrm>
              <a:prstGeom prst="rect">
                <a:avLst/>
              </a:prstGeom>
              <a:noFill/>
            </p:spPr>
            <p:txBody>
              <a:bodyPr wrap="square" rtlCol="0">
                <a:spAutoFit/>
              </a:bodyPr>
              <a:lstStyle/>
              <a:p>
                <a:r>
                  <a:rPr kumimoji="1" lang="en-US" altLang="ja-JP" sz="1400" b="1" dirty="0"/>
                  <a:t>5</a:t>
                </a:r>
                <a:endParaRPr kumimoji="1" lang="ja-JP" altLang="en-US" sz="1400" b="1" dirty="0"/>
              </a:p>
            </p:txBody>
          </p:sp>
          <p:sp>
            <p:nvSpPr>
              <p:cNvPr id="62" name="テキスト ボックス 61">
                <a:extLst>
                  <a:ext uri="{FF2B5EF4-FFF2-40B4-BE49-F238E27FC236}">
                    <a16:creationId xmlns:a16="http://schemas.microsoft.com/office/drawing/2014/main" id="{A1D5A529-8782-DC79-12FD-E6247A09D072}"/>
                  </a:ext>
                </a:extLst>
              </p:cNvPr>
              <p:cNvSpPr txBox="1"/>
              <p:nvPr/>
            </p:nvSpPr>
            <p:spPr>
              <a:xfrm>
                <a:off x="3031820" y="2824134"/>
                <a:ext cx="207472" cy="307777"/>
              </a:xfrm>
              <a:prstGeom prst="rect">
                <a:avLst/>
              </a:prstGeom>
              <a:noFill/>
            </p:spPr>
            <p:txBody>
              <a:bodyPr wrap="square" rtlCol="0">
                <a:spAutoFit/>
              </a:bodyPr>
              <a:lstStyle/>
              <a:p>
                <a:r>
                  <a:rPr kumimoji="1" lang="en-US" altLang="ja-JP" sz="1400" b="1" dirty="0"/>
                  <a:t>3</a:t>
                </a:r>
                <a:endParaRPr kumimoji="1" lang="ja-JP" altLang="en-US" sz="1400" b="1" dirty="0"/>
              </a:p>
            </p:txBody>
          </p:sp>
        </p:grpSp>
        <p:sp>
          <p:nvSpPr>
            <p:cNvPr id="28" name="テキスト ボックス 27">
              <a:extLst>
                <a:ext uri="{FF2B5EF4-FFF2-40B4-BE49-F238E27FC236}">
                  <a16:creationId xmlns:a16="http://schemas.microsoft.com/office/drawing/2014/main" id="{C2199EC5-3DFC-86C0-EB88-68165BA73B1D}"/>
                </a:ext>
              </a:extLst>
            </p:cNvPr>
            <p:cNvSpPr txBox="1"/>
            <p:nvPr/>
          </p:nvSpPr>
          <p:spPr>
            <a:xfrm>
              <a:off x="653595" y="4040864"/>
              <a:ext cx="491865" cy="307777"/>
            </a:xfrm>
            <a:prstGeom prst="rect">
              <a:avLst/>
            </a:prstGeom>
            <a:noFill/>
          </p:spPr>
          <p:txBody>
            <a:bodyPr wrap="square" rtlCol="0">
              <a:spAutoFit/>
            </a:bodyPr>
            <a:lstStyle/>
            <a:p>
              <a:r>
                <a:rPr kumimoji="1" lang="en-US" altLang="ja-JP" sz="1400" b="1" dirty="0"/>
                <a:t>[0]</a:t>
              </a:r>
              <a:endParaRPr kumimoji="1" lang="ja-JP" altLang="en-US" sz="1400" b="1" dirty="0"/>
            </a:p>
          </p:txBody>
        </p:sp>
        <p:sp>
          <p:nvSpPr>
            <p:cNvPr id="33" name="テキスト ボックス 32">
              <a:extLst>
                <a:ext uri="{FF2B5EF4-FFF2-40B4-BE49-F238E27FC236}">
                  <a16:creationId xmlns:a16="http://schemas.microsoft.com/office/drawing/2014/main" id="{D57A0BBE-7B97-E3AD-F7A1-A953C27E00B4}"/>
                </a:ext>
              </a:extLst>
            </p:cNvPr>
            <p:cNvSpPr txBox="1"/>
            <p:nvPr/>
          </p:nvSpPr>
          <p:spPr>
            <a:xfrm>
              <a:off x="1196414" y="3647469"/>
              <a:ext cx="772767" cy="307777"/>
            </a:xfrm>
            <a:prstGeom prst="rect">
              <a:avLst/>
            </a:prstGeom>
            <a:noFill/>
          </p:spPr>
          <p:txBody>
            <a:bodyPr wrap="square" rtlCol="0">
              <a:spAutoFit/>
            </a:bodyPr>
            <a:lstStyle/>
            <a:p>
              <a:r>
                <a:rPr kumimoji="1" lang="en-US" altLang="ja-JP" sz="1400" b="1" dirty="0"/>
                <a:t>[2]</a:t>
              </a:r>
              <a:endParaRPr kumimoji="1" lang="ja-JP" altLang="en-US" sz="1400" b="1" dirty="0"/>
            </a:p>
          </p:txBody>
        </p:sp>
        <p:sp>
          <p:nvSpPr>
            <p:cNvPr id="35" name="テキスト ボックス 34">
              <a:extLst>
                <a:ext uri="{FF2B5EF4-FFF2-40B4-BE49-F238E27FC236}">
                  <a16:creationId xmlns:a16="http://schemas.microsoft.com/office/drawing/2014/main" id="{A14D00CE-1EB3-D4E6-D001-E8B708E22507}"/>
                </a:ext>
              </a:extLst>
            </p:cNvPr>
            <p:cNvSpPr txBox="1"/>
            <p:nvPr/>
          </p:nvSpPr>
          <p:spPr>
            <a:xfrm>
              <a:off x="1997838" y="3647469"/>
              <a:ext cx="772767" cy="307777"/>
            </a:xfrm>
            <a:prstGeom prst="rect">
              <a:avLst/>
            </a:prstGeom>
            <a:noFill/>
          </p:spPr>
          <p:txBody>
            <a:bodyPr wrap="square" rtlCol="0">
              <a:spAutoFit/>
            </a:bodyPr>
            <a:lstStyle/>
            <a:p>
              <a:r>
                <a:rPr kumimoji="1" lang="en-US" altLang="ja-JP" sz="1400" b="1" dirty="0"/>
                <a:t>[5]</a:t>
              </a:r>
              <a:endParaRPr kumimoji="1" lang="ja-JP" altLang="en-US" sz="1400" b="1" dirty="0"/>
            </a:p>
          </p:txBody>
        </p:sp>
        <p:sp>
          <p:nvSpPr>
            <p:cNvPr id="36" name="テキスト ボックス 35">
              <a:extLst>
                <a:ext uri="{FF2B5EF4-FFF2-40B4-BE49-F238E27FC236}">
                  <a16:creationId xmlns:a16="http://schemas.microsoft.com/office/drawing/2014/main" id="{C702367E-998C-72AC-FD05-EABCA45685BF}"/>
                </a:ext>
              </a:extLst>
            </p:cNvPr>
            <p:cNvSpPr txBox="1"/>
            <p:nvPr/>
          </p:nvSpPr>
          <p:spPr>
            <a:xfrm>
              <a:off x="2664287" y="3819866"/>
              <a:ext cx="772767" cy="307777"/>
            </a:xfrm>
            <a:prstGeom prst="rect">
              <a:avLst/>
            </a:prstGeom>
            <a:noFill/>
          </p:spPr>
          <p:txBody>
            <a:bodyPr wrap="square" rtlCol="0">
              <a:spAutoFit/>
            </a:bodyPr>
            <a:lstStyle/>
            <a:p>
              <a:r>
                <a:rPr kumimoji="1" lang="en-US" altLang="ja-JP" sz="1400" b="1" dirty="0"/>
                <a:t>[9]</a:t>
              </a:r>
              <a:endParaRPr kumimoji="1" lang="ja-JP" altLang="en-US" sz="1400" b="1" dirty="0"/>
            </a:p>
          </p:txBody>
        </p:sp>
        <p:sp>
          <p:nvSpPr>
            <p:cNvPr id="37" name="テキスト ボックス 36">
              <a:extLst>
                <a:ext uri="{FF2B5EF4-FFF2-40B4-BE49-F238E27FC236}">
                  <a16:creationId xmlns:a16="http://schemas.microsoft.com/office/drawing/2014/main" id="{FEF04B98-F3FD-954E-F424-D53A78CA37B4}"/>
                </a:ext>
              </a:extLst>
            </p:cNvPr>
            <p:cNvSpPr txBox="1"/>
            <p:nvPr/>
          </p:nvSpPr>
          <p:spPr>
            <a:xfrm>
              <a:off x="1214807" y="4979736"/>
              <a:ext cx="772767" cy="307777"/>
            </a:xfrm>
            <a:prstGeom prst="rect">
              <a:avLst/>
            </a:prstGeom>
            <a:noFill/>
          </p:spPr>
          <p:txBody>
            <a:bodyPr wrap="square" rtlCol="0">
              <a:spAutoFit/>
            </a:bodyPr>
            <a:lstStyle/>
            <a:p>
              <a:r>
                <a:rPr kumimoji="1" lang="en-US" altLang="ja-JP" sz="1400" b="1" dirty="0"/>
                <a:t>[3]</a:t>
              </a:r>
              <a:endParaRPr kumimoji="1" lang="ja-JP" altLang="en-US" sz="1400" b="1" dirty="0"/>
            </a:p>
          </p:txBody>
        </p:sp>
        <p:sp>
          <p:nvSpPr>
            <p:cNvPr id="38" name="テキスト ボックス 37">
              <a:extLst>
                <a:ext uri="{FF2B5EF4-FFF2-40B4-BE49-F238E27FC236}">
                  <a16:creationId xmlns:a16="http://schemas.microsoft.com/office/drawing/2014/main" id="{ED7A989B-0F35-B706-15EB-C7A26676FE01}"/>
                </a:ext>
              </a:extLst>
            </p:cNvPr>
            <p:cNvSpPr txBox="1"/>
            <p:nvPr/>
          </p:nvSpPr>
          <p:spPr>
            <a:xfrm>
              <a:off x="1997291" y="4979736"/>
              <a:ext cx="772767" cy="307777"/>
            </a:xfrm>
            <a:prstGeom prst="rect">
              <a:avLst/>
            </a:prstGeom>
            <a:noFill/>
          </p:spPr>
          <p:txBody>
            <a:bodyPr wrap="square" rtlCol="0">
              <a:spAutoFit/>
            </a:bodyPr>
            <a:lstStyle/>
            <a:p>
              <a:r>
                <a:rPr kumimoji="1" lang="en-US" altLang="ja-JP" sz="1400" b="1" dirty="0"/>
                <a:t>[6]</a:t>
              </a:r>
              <a:endParaRPr kumimoji="1" lang="ja-JP" altLang="en-US" sz="1400" b="1" dirty="0"/>
            </a:p>
          </p:txBody>
        </p:sp>
        <p:sp>
          <p:nvSpPr>
            <p:cNvPr id="39" name="テキスト ボックス 38">
              <a:extLst>
                <a:ext uri="{FF2B5EF4-FFF2-40B4-BE49-F238E27FC236}">
                  <a16:creationId xmlns:a16="http://schemas.microsoft.com/office/drawing/2014/main" id="{C4F63D4A-766C-980E-7535-30D3FD8EBF8E}"/>
                </a:ext>
              </a:extLst>
            </p:cNvPr>
            <p:cNvSpPr txBox="1"/>
            <p:nvPr/>
          </p:nvSpPr>
          <p:spPr>
            <a:xfrm>
              <a:off x="2949091" y="4979736"/>
              <a:ext cx="772767" cy="307777"/>
            </a:xfrm>
            <a:prstGeom prst="rect">
              <a:avLst/>
            </a:prstGeom>
            <a:noFill/>
          </p:spPr>
          <p:txBody>
            <a:bodyPr wrap="square" rtlCol="0">
              <a:spAutoFit/>
            </a:bodyPr>
            <a:lstStyle/>
            <a:p>
              <a:r>
                <a:rPr kumimoji="1" lang="en-US" altLang="ja-JP" sz="1400" b="1" dirty="0"/>
                <a:t>[11]</a:t>
              </a:r>
              <a:endParaRPr kumimoji="1" lang="ja-JP" altLang="en-US" sz="1400" b="1" dirty="0"/>
            </a:p>
          </p:txBody>
        </p:sp>
      </p:grpSp>
      <p:sp>
        <p:nvSpPr>
          <p:cNvPr id="80" name="テキスト ボックス 79">
            <a:extLst>
              <a:ext uri="{FF2B5EF4-FFF2-40B4-BE49-F238E27FC236}">
                <a16:creationId xmlns:a16="http://schemas.microsoft.com/office/drawing/2014/main" id="{FA2BF9C7-D418-16FE-3507-180400455B7C}"/>
              </a:ext>
            </a:extLst>
          </p:cNvPr>
          <p:cNvSpPr txBox="1"/>
          <p:nvPr/>
        </p:nvSpPr>
        <p:spPr>
          <a:xfrm>
            <a:off x="4311027" y="1288689"/>
            <a:ext cx="1482266" cy="1759456"/>
          </a:xfrm>
          <a:prstGeom prst="rect">
            <a:avLst/>
          </a:prstGeom>
          <a:noFill/>
          <a:ln>
            <a:noFill/>
          </a:ln>
        </p:spPr>
        <p:txBody>
          <a:bodyPr wrap="square" rtlCol="0">
            <a:spAutoFit/>
          </a:bodyPr>
          <a:lstStyle/>
          <a:p>
            <a:pPr>
              <a:lnSpc>
                <a:spcPts val="1320"/>
              </a:lnSpc>
            </a:pPr>
            <a:r>
              <a:rPr kumimoji="1" lang="en-US" altLang="ja-JP" sz="1100" b="1" dirty="0"/>
              <a:t>D =[[0, 1, 2],</a:t>
            </a:r>
          </a:p>
          <a:p>
            <a:pPr>
              <a:lnSpc>
                <a:spcPts val="1320"/>
              </a:lnSpc>
            </a:pPr>
            <a:r>
              <a:rPr kumimoji="1" lang="en-US" altLang="ja-JP" sz="1100" b="1" dirty="0"/>
              <a:t>        [0, 2, 4],</a:t>
            </a:r>
          </a:p>
          <a:p>
            <a:pPr>
              <a:lnSpc>
                <a:spcPts val="1320"/>
              </a:lnSpc>
            </a:pPr>
            <a:r>
              <a:rPr kumimoji="1" lang="en-US" altLang="ja-JP" sz="1100" b="1" dirty="0"/>
              <a:t>        [1, 2, 1],</a:t>
            </a:r>
          </a:p>
          <a:p>
            <a:pPr>
              <a:lnSpc>
                <a:spcPts val="1320"/>
              </a:lnSpc>
            </a:pPr>
            <a:r>
              <a:rPr kumimoji="1" lang="en-US" altLang="ja-JP" sz="1100" b="1" dirty="0"/>
              <a:t>        [1, 3, 3],</a:t>
            </a:r>
          </a:p>
          <a:p>
            <a:pPr>
              <a:lnSpc>
                <a:spcPts val="1320"/>
              </a:lnSpc>
            </a:pPr>
            <a:r>
              <a:rPr kumimoji="1" lang="en-US" altLang="ja-JP" sz="1100" b="1" dirty="0"/>
              <a:t>        [1, 4, 4],</a:t>
            </a:r>
          </a:p>
          <a:p>
            <a:pPr>
              <a:lnSpc>
                <a:spcPts val="1320"/>
              </a:lnSpc>
            </a:pPr>
            <a:r>
              <a:rPr kumimoji="1" lang="en-US" altLang="ja-JP" sz="1100" b="1" dirty="0"/>
              <a:t>        [2, 4, 6],</a:t>
            </a:r>
          </a:p>
          <a:p>
            <a:pPr>
              <a:lnSpc>
                <a:spcPts val="1320"/>
              </a:lnSpc>
            </a:pPr>
            <a:r>
              <a:rPr kumimoji="1" lang="en-US" altLang="ja-JP" sz="1100" b="1" dirty="0"/>
              <a:t>        [3, 5, 5],</a:t>
            </a:r>
          </a:p>
          <a:p>
            <a:pPr>
              <a:lnSpc>
                <a:spcPts val="1320"/>
              </a:lnSpc>
            </a:pPr>
            <a:r>
              <a:rPr kumimoji="1" lang="en-US" altLang="ja-JP" sz="1100" b="1" dirty="0"/>
              <a:t>        [4, 5, 3],</a:t>
            </a:r>
          </a:p>
          <a:p>
            <a:pPr>
              <a:lnSpc>
                <a:spcPts val="1320"/>
              </a:lnSpc>
            </a:pPr>
            <a:r>
              <a:rPr kumimoji="1" lang="en-US" altLang="ja-JP" sz="1100" b="1" dirty="0"/>
              <a:t>        [4, 6, 5],</a:t>
            </a:r>
          </a:p>
          <a:p>
            <a:pPr>
              <a:lnSpc>
                <a:spcPts val="1320"/>
              </a:lnSpc>
            </a:pPr>
            <a:r>
              <a:rPr kumimoji="1" lang="en-US" altLang="ja-JP" sz="1100" b="1" dirty="0"/>
              <a:t>        [5, 6, 3]]</a:t>
            </a:r>
            <a:endParaRPr kumimoji="1" lang="ja-JP" altLang="en-US" sz="1100" b="1" dirty="0"/>
          </a:p>
        </p:txBody>
      </p:sp>
      <p:cxnSp>
        <p:nvCxnSpPr>
          <p:cNvPr id="81" name="直線矢印コネクタ 80">
            <a:extLst>
              <a:ext uri="{FF2B5EF4-FFF2-40B4-BE49-F238E27FC236}">
                <a16:creationId xmlns:a16="http://schemas.microsoft.com/office/drawing/2014/main" id="{A664E88B-11F4-A88A-D291-1D93A8F82E38}"/>
              </a:ext>
            </a:extLst>
          </p:cNvPr>
          <p:cNvCxnSpPr>
            <a:cxnSpLocks/>
          </p:cNvCxnSpPr>
          <p:nvPr/>
        </p:nvCxnSpPr>
        <p:spPr>
          <a:xfrm>
            <a:off x="4297704" y="1361898"/>
            <a:ext cx="0" cy="15516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83" name="グループ化 82">
            <a:extLst>
              <a:ext uri="{FF2B5EF4-FFF2-40B4-BE49-F238E27FC236}">
                <a16:creationId xmlns:a16="http://schemas.microsoft.com/office/drawing/2014/main" id="{26707BD6-48BB-B76B-F902-A73C006B9249}"/>
              </a:ext>
            </a:extLst>
          </p:cNvPr>
          <p:cNvGrpSpPr/>
          <p:nvPr/>
        </p:nvGrpSpPr>
        <p:grpSpPr>
          <a:xfrm>
            <a:off x="718056" y="3600149"/>
            <a:ext cx="3068263" cy="1640044"/>
            <a:chOff x="653595" y="3647469"/>
            <a:chExt cx="3068263" cy="1640044"/>
          </a:xfrm>
        </p:grpSpPr>
        <p:grpSp>
          <p:nvGrpSpPr>
            <p:cNvPr id="84" name="グループ化 83">
              <a:extLst>
                <a:ext uri="{FF2B5EF4-FFF2-40B4-BE49-F238E27FC236}">
                  <a16:creationId xmlns:a16="http://schemas.microsoft.com/office/drawing/2014/main" id="{E0697C2B-903F-0EB4-3552-1D9483C33412}"/>
                </a:ext>
              </a:extLst>
            </p:cNvPr>
            <p:cNvGrpSpPr/>
            <p:nvPr/>
          </p:nvGrpSpPr>
          <p:grpSpPr>
            <a:xfrm>
              <a:off x="708082" y="3832228"/>
              <a:ext cx="2699944" cy="1318559"/>
              <a:chOff x="590746" y="2345968"/>
              <a:chExt cx="2699944" cy="1318559"/>
            </a:xfrm>
          </p:grpSpPr>
          <p:grpSp>
            <p:nvGrpSpPr>
              <p:cNvPr id="92" name="グループ化 91">
                <a:extLst>
                  <a:ext uri="{FF2B5EF4-FFF2-40B4-BE49-F238E27FC236}">
                    <a16:creationId xmlns:a16="http://schemas.microsoft.com/office/drawing/2014/main" id="{D6337926-ED3D-4C5B-4A08-F6CB683C8CCF}"/>
                  </a:ext>
                </a:extLst>
              </p:cNvPr>
              <p:cNvGrpSpPr/>
              <p:nvPr/>
            </p:nvGrpSpPr>
            <p:grpSpPr>
              <a:xfrm>
                <a:off x="590746" y="2427369"/>
                <a:ext cx="2699944" cy="1109299"/>
                <a:chOff x="539998" y="2435538"/>
                <a:chExt cx="2699944" cy="1109299"/>
              </a:xfrm>
            </p:grpSpPr>
            <p:sp>
              <p:nvSpPr>
                <p:cNvPr id="103" name="楕円 102">
                  <a:extLst>
                    <a:ext uri="{FF2B5EF4-FFF2-40B4-BE49-F238E27FC236}">
                      <a16:creationId xmlns:a16="http://schemas.microsoft.com/office/drawing/2014/main" id="{883B9B7F-9C7F-B3A6-C0B0-03B9FEFA7DCE}"/>
                    </a:ext>
                  </a:extLst>
                </p:cNvPr>
                <p:cNvSpPr/>
                <p:nvPr/>
              </p:nvSpPr>
              <p:spPr>
                <a:xfrm>
                  <a:off x="539998" y="2839323"/>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rPr>
                    <a:t>0</a:t>
                  </a:r>
                  <a:endParaRPr kumimoji="1" lang="ja-JP" altLang="en-US" sz="1600" dirty="0">
                    <a:solidFill>
                      <a:schemeClr val="tx1"/>
                    </a:solidFill>
                  </a:endParaRPr>
                </a:p>
              </p:txBody>
            </p:sp>
            <p:sp>
              <p:nvSpPr>
                <p:cNvPr id="104" name="楕円 103">
                  <a:extLst>
                    <a:ext uri="{FF2B5EF4-FFF2-40B4-BE49-F238E27FC236}">
                      <a16:creationId xmlns:a16="http://schemas.microsoft.com/office/drawing/2014/main" id="{687E1D11-EAE4-DAB3-9672-275AF05B01AF}"/>
                    </a:ext>
                  </a:extLst>
                </p:cNvPr>
                <p:cNvSpPr/>
                <p:nvPr/>
              </p:nvSpPr>
              <p:spPr>
                <a:xfrm>
                  <a:off x="1188584" y="2435538"/>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1</a:t>
                  </a:r>
                  <a:endParaRPr kumimoji="1" lang="ja-JP" altLang="en-US" sz="1600" dirty="0">
                    <a:solidFill>
                      <a:schemeClr val="tx1"/>
                    </a:solidFill>
                  </a:endParaRPr>
                </a:p>
              </p:txBody>
            </p:sp>
            <p:sp>
              <p:nvSpPr>
                <p:cNvPr id="105" name="楕円 104">
                  <a:extLst>
                    <a:ext uri="{FF2B5EF4-FFF2-40B4-BE49-F238E27FC236}">
                      <a16:creationId xmlns:a16="http://schemas.microsoft.com/office/drawing/2014/main" id="{F3FB302B-53ED-D842-E041-733F75BEB6A3}"/>
                    </a:ext>
                  </a:extLst>
                </p:cNvPr>
                <p:cNvSpPr/>
                <p:nvPr/>
              </p:nvSpPr>
              <p:spPr>
                <a:xfrm>
                  <a:off x="1188584" y="3210345"/>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2</a:t>
                  </a:r>
                  <a:endParaRPr kumimoji="1" lang="ja-JP" altLang="en-US" sz="1600" dirty="0">
                    <a:solidFill>
                      <a:schemeClr val="tx1"/>
                    </a:solidFill>
                  </a:endParaRPr>
                </a:p>
              </p:txBody>
            </p:sp>
            <p:sp>
              <p:nvSpPr>
                <p:cNvPr id="106" name="楕円 105">
                  <a:extLst>
                    <a:ext uri="{FF2B5EF4-FFF2-40B4-BE49-F238E27FC236}">
                      <a16:creationId xmlns:a16="http://schemas.microsoft.com/office/drawing/2014/main" id="{E956732E-60C3-C4E3-A5F8-83E668322A38}"/>
                    </a:ext>
                  </a:extLst>
                </p:cNvPr>
                <p:cNvSpPr/>
                <p:nvPr/>
              </p:nvSpPr>
              <p:spPr>
                <a:xfrm>
                  <a:off x="1966518" y="3210345"/>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4</a:t>
                  </a:r>
                  <a:endParaRPr kumimoji="1" lang="ja-JP" altLang="en-US" sz="1600" dirty="0">
                    <a:solidFill>
                      <a:schemeClr val="tx1"/>
                    </a:solidFill>
                  </a:endParaRPr>
                </a:p>
              </p:txBody>
            </p:sp>
            <p:sp>
              <p:nvSpPr>
                <p:cNvPr id="107" name="楕円 106">
                  <a:extLst>
                    <a:ext uri="{FF2B5EF4-FFF2-40B4-BE49-F238E27FC236}">
                      <a16:creationId xmlns:a16="http://schemas.microsoft.com/office/drawing/2014/main" id="{C1F95D42-959F-DB9C-4161-79B14ACD75A7}"/>
                    </a:ext>
                  </a:extLst>
                </p:cNvPr>
                <p:cNvSpPr/>
                <p:nvPr/>
              </p:nvSpPr>
              <p:spPr>
                <a:xfrm>
                  <a:off x="1966518" y="2435538"/>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3</a:t>
                  </a:r>
                  <a:endParaRPr kumimoji="1" lang="ja-JP" altLang="en-US" sz="1600" dirty="0">
                    <a:solidFill>
                      <a:schemeClr val="tx1"/>
                    </a:solidFill>
                  </a:endParaRPr>
                </a:p>
              </p:txBody>
            </p:sp>
            <p:sp>
              <p:nvSpPr>
                <p:cNvPr id="108" name="楕円 107">
                  <a:extLst>
                    <a:ext uri="{FF2B5EF4-FFF2-40B4-BE49-F238E27FC236}">
                      <a16:creationId xmlns:a16="http://schemas.microsoft.com/office/drawing/2014/main" id="{279074EA-5020-CE8F-D37F-DD07BAB3B00A}"/>
                    </a:ext>
                  </a:extLst>
                </p:cNvPr>
                <p:cNvSpPr/>
                <p:nvPr/>
              </p:nvSpPr>
              <p:spPr>
                <a:xfrm>
                  <a:off x="2613761" y="2602784"/>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5</a:t>
                  </a:r>
                  <a:endParaRPr kumimoji="1" lang="ja-JP" altLang="en-US" sz="1600" dirty="0">
                    <a:solidFill>
                      <a:schemeClr val="tx1"/>
                    </a:solidFill>
                  </a:endParaRPr>
                </a:p>
              </p:txBody>
            </p:sp>
            <p:sp>
              <p:nvSpPr>
                <p:cNvPr id="109" name="楕円 108">
                  <a:extLst>
                    <a:ext uri="{FF2B5EF4-FFF2-40B4-BE49-F238E27FC236}">
                      <a16:creationId xmlns:a16="http://schemas.microsoft.com/office/drawing/2014/main" id="{8A83D7A6-38B8-5418-2E52-5600844990AA}"/>
                    </a:ext>
                  </a:extLst>
                </p:cNvPr>
                <p:cNvSpPr/>
                <p:nvPr/>
              </p:nvSpPr>
              <p:spPr>
                <a:xfrm>
                  <a:off x="2905450" y="3210345"/>
                  <a:ext cx="334492" cy="33449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6</a:t>
                  </a:r>
                  <a:endParaRPr kumimoji="1" lang="ja-JP" altLang="en-US" sz="1600" dirty="0">
                    <a:solidFill>
                      <a:schemeClr val="tx1"/>
                    </a:solidFill>
                  </a:endParaRPr>
                </a:p>
              </p:txBody>
            </p:sp>
            <p:cxnSp>
              <p:nvCxnSpPr>
                <p:cNvPr id="110" name="直線矢印コネクタ 109">
                  <a:extLst>
                    <a:ext uri="{FF2B5EF4-FFF2-40B4-BE49-F238E27FC236}">
                      <a16:creationId xmlns:a16="http://schemas.microsoft.com/office/drawing/2014/main" id="{82E5DB09-45BA-1D60-8E9B-BA0AA90103D7}"/>
                    </a:ext>
                  </a:extLst>
                </p:cNvPr>
                <p:cNvCxnSpPr>
                  <a:stCxn id="103" idx="7"/>
                  <a:endCxn id="104" idx="2"/>
                </p:cNvCxnSpPr>
                <p:nvPr/>
              </p:nvCxnSpPr>
              <p:spPr>
                <a:xfrm flipV="1">
                  <a:off x="825505" y="2602784"/>
                  <a:ext cx="363079" cy="28552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1" name="直線矢印コネクタ 110">
                  <a:extLst>
                    <a:ext uri="{FF2B5EF4-FFF2-40B4-BE49-F238E27FC236}">
                      <a16:creationId xmlns:a16="http://schemas.microsoft.com/office/drawing/2014/main" id="{EDE5FF07-7CB9-E322-43FA-7CC85BD5DCC7}"/>
                    </a:ext>
                  </a:extLst>
                </p:cNvPr>
                <p:cNvCxnSpPr>
                  <a:cxnSpLocks/>
                  <a:stCxn id="103" idx="5"/>
                  <a:endCxn id="105" idx="1"/>
                </p:cNvCxnSpPr>
                <p:nvPr/>
              </p:nvCxnSpPr>
              <p:spPr>
                <a:xfrm>
                  <a:off x="825505" y="3124830"/>
                  <a:ext cx="412064" cy="1345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2" name="直線矢印コネクタ 111">
                  <a:extLst>
                    <a:ext uri="{FF2B5EF4-FFF2-40B4-BE49-F238E27FC236}">
                      <a16:creationId xmlns:a16="http://schemas.microsoft.com/office/drawing/2014/main" id="{184643EB-C988-3D27-F86C-3E8DD76E71A9}"/>
                    </a:ext>
                  </a:extLst>
                </p:cNvPr>
                <p:cNvCxnSpPr>
                  <a:cxnSpLocks/>
                  <a:stCxn id="105" idx="6"/>
                  <a:endCxn id="106" idx="2"/>
                </p:cNvCxnSpPr>
                <p:nvPr/>
              </p:nvCxnSpPr>
              <p:spPr>
                <a:xfrm>
                  <a:off x="1523076" y="3377591"/>
                  <a:ext cx="443442"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3" name="直線矢印コネクタ 112">
                  <a:extLst>
                    <a:ext uri="{FF2B5EF4-FFF2-40B4-BE49-F238E27FC236}">
                      <a16:creationId xmlns:a16="http://schemas.microsoft.com/office/drawing/2014/main" id="{442E4236-8C3D-BE3D-16E4-98A6356D7F90}"/>
                    </a:ext>
                  </a:extLst>
                </p:cNvPr>
                <p:cNvCxnSpPr>
                  <a:cxnSpLocks/>
                  <a:stCxn id="104" idx="6"/>
                  <a:endCxn id="107" idx="2"/>
                </p:cNvCxnSpPr>
                <p:nvPr/>
              </p:nvCxnSpPr>
              <p:spPr>
                <a:xfrm>
                  <a:off x="1523076" y="2602784"/>
                  <a:ext cx="443442"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4" name="直線矢印コネクタ 113">
                  <a:extLst>
                    <a:ext uri="{FF2B5EF4-FFF2-40B4-BE49-F238E27FC236}">
                      <a16:creationId xmlns:a16="http://schemas.microsoft.com/office/drawing/2014/main" id="{831B0514-C234-23B5-FEF4-07C929442DA5}"/>
                    </a:ext>
                  </a:extLst>
                </p:cNvPr>
                <p:cNvCxnSpPr>
                  <a:cxnSpLocks/>
                  <a:stCxn id="104" idx="4"/>
                  <a:endCxn id="105" idx="0"/>
                </p:cNvCxnSpPr>
                <p:nvPr/>
              </p:nvCxnSpPr>
              <p:spPr>
                <a:xfrm>
                  <a:off x="1355830" y="2770030"/>
                  <a:ext cx="0" cy="44031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直線矢印コネクタ 114">
                  <a:extLst>
                    <a:ext uri="{FF2B5EF4-FFF2-40B4-BE49-F238E27FC236}">
                      <a16:creationId xmlns:a16="http://schemas.microsoft.com/office/drawing/2014/main" id="{904AA4EC-A3F9-584E-5715-E01A44525B57}"/>
                    </a:ext>
                  </a:extLst>
                </p:cNvPr>
                <p:cNvCxnSpPr>
                  <a:cxnSpLocks/>
                  <a:stCxn id="104" idx="5"/>
                  <a:endCxn id="106" idx="1"/>
                </p:cNvCxnSpPr>
                <p:nvPr/>
              </p:nvCxnSpPr>
              <p:spPr>
                <a:xfrm>
                  <a:off x="1474091" y="2721045"/>
                  <a:ext cx="541412" cy="53828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6" name="直線矢印コネクタ 115">
                  <a:extLst>
                    <a:ext uri="{FF2B5EF4-FFF2-40B4-BE49-F238E27FC236}">
                      <a16:creationId xmlns:a16="http://schemas.microsoft.com/office/drawing/2014/main" id="{0785412E-C04B-39D6-25E8-7A1B469E6751}"/>
                    </a:ext>
                  </a:extLst>
                </p:cNvPr>
                <p:cNvCxnSpPr>
                  <a:cxnSpLocks/>
                  <a:stCxn id="106" idx="0"/>
                  <a:endCxn id="108" idx="3"/>
                </p:cNvCxnSpPr>
                <p:nvPr/>
              </p:nvCxnSpPr>
              <p:spPr>
                <a:xfrm flipV="1">
                  <a:off x="2133764" y="2888291"/>
                  <a:ext cx="528982" cy="32205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7" name="直線矢印コネクタ 116">
                  <a:extLst>
                    <a:ext uri="{FF2B5EF4-FFF2-40B4-BE49-F238E27FC236}">
                      <a16:creationId xmlns:a16="http://schemas.microsoft.com/office/drawing/2014/main" id="{99F26C02-6D96-50EA-FD6A-5F784CF2D544}"/>
                    </a:ext>
                  </a:extLst>
                </p:cNvPr>
                <p:cNvCxnSpPr>
                  <a:cxnSpLocks/>
                  <a:stCxn id="106" idx="6"/>
                  <a:endCxn id="109" idx="2"/>
                </p:cNvCxnSpPr>
                <p:nvPr/>
              </p:nvCxnSpPr>
              <p:spPr>
                <a:xfrm>
                  <a:off x="2301010" y="3377591"/>
                  <a:ext cx="6044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直線矢印コネクタ 117">
                  <a:extLst>
                    <a:ext uri="{FF2B5EF4-FFF2-40B4-BE49-F238E27FC236}">
                      <a16:creationId xmlns:a16="http://schemas.microsoft.com/office/drawing/2014/main" id="{5E73A530-3C2D-1FCA-F7AC-98F7522C0D1F}"/>
                    </a:ext>
                  </a:extLst>
                </p:cNvPr>
                <p:cNvCxnSpPr>
                  <a:cxnSpLocks/>
                  <a:stCxn id="107" idx="6"/>
                  <a:endCxn id="108" idx="2"/>
                </p:cNvCxnSpPr>
                <p:nvPr/>
              </p:nvCxnSpPr>
              <p:spPr>
                <a:xfrm>
                  <a:off x="2301010" y="2602784"/>
                  <a:ext cx="312751" cy="16724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9" name="直線矢印コネクタ 118">
                  <a:extLst>
                    <a:ext uri="{FF2B5EF4-FFF2-40B4-BE49-F238E27FC236}">
                      <a16:creationId xmlns:a16="http://schemas.microsoft.com/office/drawing/2014/main" id="{4F8D6F67-DDD5-0284-B1ED-D7237D91BA1C}"/>
                    </a:ext>
                  </a:extLst>
                </p:cNvPr>
                <p:cNvCxnSpPr>
                  <a:cxnSpLocks/>
                  <a:stCxn id="108" idx="5"/>
                  <a:endCxn id="109" idx="0"/>
                </p:cNvCxnSpPr>
                <p:nvPr/>
              </p:nvCxnSpPr>
              <p:spPr>
                <a:xfrm>
                  <a:off x="2899268" y="2888291"/>
                  <a:ext cx="173428" cy="32205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93" name="テキスト ボックス 92">
                <a:extLst>
                  <a:ext uri="{FF2B5EF4-FFF2-40B4-BE49-F238E27FC236}">
                    <a16:creationId xmlns:a16="http://schemas.microsoft.com/office/drawing/2014/main" id="{4E1D5438-DDB9-6547-17A2-C871FE79104C}"/>
                  </a:ext>
                </a:extLst>
              </p:cNvPr>
              <p:cNvSpPr txBox="1"/>
              <p:nvPr/>
            </p:nvSpPr>
            <p:spPr>
              <a:xfrm>
                <a:off x="833055" y="2504193"/>
                <a:ext cx="207472" cy="307777"/>
              </a:xfrm>
              <a:prstGeom prst="rect">
                <a:avLst/>
              </a:prstGeom>
              <a:noFill/>
            </p:spPr>
            <p:txBody>
              <a:bodyPr wrap="square" rtlCol="0">
                <a:spAutoFit/>
              </a:bodyPr>
              <a:lstStyle/>
              <a:p>
                <a:r>
                  <a:rPr kumimoji="1" lang="en-US" altLang="ja-JP" sz="1400" b="1" dirty="0"/>
                  <a:t>2</a:t>
                </a:r>
                <a:endParaRPr kumimoji="1" lang="ja-JP" altLang="en-US" sz="1400" b="1" dirty="0"/>
              </a:p>
            </p:txBody>
          </p:sp>
          <p:sp>
            <p:nvSpPr>
              <p:cNvPr id="94" name="テキスト ボックス 93">
                <a:extLst>
                  <a:ext uri="{FF2B5EF4-FFF2-40B4-BE49-F238E27FC236}">
                    <a16:creationId xmlns:a16="http://schemas.microsoft.com/office/drawing/2014/main" id="{28952FC4-3DB1-ECFC-DC60-7E548234BA2B}"/>
                  </a:ext>
                </a:extLst>
              </p:cNvPr>
              <p:cNvSpPr txBox="1"/>
              <p:nvPr/>
            </p:nvSpPr>
            <p:spPr>
              <a:xfrm>
                <a:off x="844501" y="3190811"/>
                <a:ext cx="207472" cy="307777"/>
              </a:xfrm>
              <a:prstGeom prst="rect">
                <a:avLst/>
              </a:prstGeom>
              <a:noFill/>
            </p:spPr>
            <p:txBody>
              <a:bodyPr wrap="square" rtlCol="0">
                <a:spAutoFit/>
              </a:bodyPr>
              <a:lstStyle/>
              <a:p>
                <a:r>
                  <a:rPr lang="en-US" altLang="ja-JP" sz="1400" b="1" dirty="0"/>
                  <a:t>4</a:t>
                </a:r>
                <a:endParaRPr kumimoji="1" lang="ja-JP" altLang="en-US" sz="1400" b="1" dirty="0"/>
              </a:p>
            </p:txBody>
          </p:sp>
          <p:sp>
            <p:nvSpPr>
              <p:cNvPr id="95" name="テキスト ボックス 94">
                <a:extLst>
                  <a:ext uri="{FF2B5EF4-FFF2-40B4-BE49-F238E27FC236}">
                    <a16:creationId xmlns:a16="http://schemas.microsoft.com/office/drawing/2014/main" id="{76040006-9F16-FB60-838F-0C7322194A80}"/>
                  </a:ext>
                </a:extLst>
              </p:cNvPr>
              <p:cNvSpPr txBox="1"/>
              <p:nvPr/>
            </p:nvSpPr>
            <p:spPr>
              <a:xfrm>
                <a:off x="1348562" y="2856695"/>
                <a:ext cx="207472" cy="307777"/>
              </a:xfrm>
              <a:prstGeom prst="rect">
                <a:avLst/>
              </a:prstGeom>
              <a:noFill/>
            </p:spPr>
            <p:txBody>
              <a:bodyPr wrap="square" rtlCol="0">
                <a:spAutoFit/>
              </a:bodyPr>
              <a:lstStyle/>
              <a:p>
                <a:r>
                  <a:rPr kumimoji="1" lang="en-US" altLang="ja-JP" sz="1400" b="1" dirty="0"/>
                  <a:t>1</a:t>
                </a:r>
                <a:endParaRPr kumimoji="1" lang="ja-JP" altLang="en-US" sz="1400" b="1" dirty="0"/>
              </a:p>
            </p:txBody>
          </p:sp>
          <p:sp>
            <p:nvSpPr>
              <p:cNvPr id="96" name="テキスト ボックス 95">
                <a:extLst>
                  <a:ext uri="{FF2B5EF4-FFF2-40B4-BE49-F238E27FC236}">
                    <a16:creationId xmlns:a16="http://schemas.microsoft.com/office/drawing/2014/main" id="{866C9527-6564-C2D6-B839-851A7C636576}"/>
                  </a:ext>
                </a:extLst>
              </p:cNvPr>
              <p:cNvSpPr txBox="1"/>
              <p:nvPr/>
            </p:nvSpPr>
            <p:spPr>
              <a:xfrm>
                <a:off x="1625464" y="2345968"/>
                <a:ext cx="207472" cy="307777"/>
              </a:xfrm>
              <a:prstGeom prst="rect">
                <a:avLst/>
              </a:prstGeom>
              <a:noFill/>
            </p:spPr>
            <p:txBody>
              <a:bodyPr wrap="square" rtlCol="0">
                <a:spAutoFit/>
              </a:bodyPr>
              <a:lstStyle/>
              <a:p>
                <a:r>
                  <a:rPr kumimoji="1" lang="en-US" altLang="ja-JP" sz="1400" b="1" dirty="0"/>
                  <a:t>3</a:t>
                </a:r>
                <a:endParaRPr kumimoji="1" lang="ja-JP" altLang="en-US" sz="1400" b="1" dirty="0"/>
              </a:p>
            </p:txBody>
          </p:sp>
          <p:sp>
            <p:nvSpPr>
              <p:cNvPr id="97" name="テキスト ボックス 96">
                <a:extLst>
                  <a:ext uri="{FF2B5EF4-FFF2-40B4-BE49-F238E27FC236}">
                    <a16:creationId xmlns:a16="http://schemas.microsoft.com/office/drawing/2014/main" id="{03747608-5FA1-7E04-0DDB-9B283634A394}"/>
                  </a:ext>
                </a:extLst>
              </p:cNvPr>
              <p:cNvSpPr txBox="1"/>
              <p:nvPr/>
            </p:nvSpPr>
            <p:spPr>
              <a:xfrm>
                <a:off x="1653967" y="3356750"/>
                <a:ext cx="207472" cy="307777"/>
              </a:xfrm>
              <a:prstGeom prst="rect">
                <a:avLst/>
              </a:prstGeom>
              <a:noFill/>
            </p:spPr>
            <p:txBody>
              <a:bodyPr wrap="square" rtlCol="0">
                <a:spAutoFit/>
              </a:bodyPr>
              <a:lstStyle/>
              <a:p>
                <a:r>
                  <a:rPr kumimoji="1" lang="en-US" altLang="ja-JP" sz="1400" b="1" dirty="0"/>
                  <a:t>6</a:t>
                </a:r>
                <a:endParaRPr kumimoji="1" lang="ja-JP" altLang="en-US" sz="1400" b="1" dirty="0"/>
              </a:p>
            </p:txBody>
          </p:sp>
          <p:sp>
            <p:nvSpPr>
              <p:cNvPr id="98" name="テキスト ボックス 97">
                <a:extLst>
                  <a:ext uri="{FF2B5EF4-FFF2-40B4-BE49-F238E27FC236}">
                    <a16:creationId xmlns:a16="http://schemas.microsoft.com/office/drawing/2014/main" id="{497FBE14-02C1-5A7A-793C-C7F663876C20}"/>
                  </a:ext>
                </a:extLst>
              </p:cNvPr>
              <p:cNvSpPr txBox="1"/>
              <p:nvPr/>
            </p:nvSpPr>
            <p:spPr>
              <a:xfrm>
                <a:off x="1757703" y="2775218"/>
                <a:ext cx="207472" cy="307777"/>
              </a:xfrm>
              <a:prstGeom prst="rect">
                <a:avLst/>
              </a:prstGeom>
              <a:noFill/>
            </p:spPr>
            <p:txBody>
              <a:bodyPr wrap="square" rtlCol="0">
                <a:spAutoFit/>
              </a:bodyPr>
              <a:lstStyle/>
              <a:p>
                <a:r>
                  <a:rPr lang="en-US" altLang="ja-JP" sz="1400" b="1" dirty="0"/>
                  <a:t>4</a:t>
                </a:r>
                <a:endParaRPr kumimoji="1" lang="ja-JP" altLang="en-US" sz="1400" b="1" dirty="0"/>
              </a:p>
            </p:txBody>
          </p:sp>
          <p:sp>
            <p:nvSpPr>
              <p:cNvPr id="99" name="テキスト ボックス 98">
                <a:extLst>
                  <a:ext uri="{FF2B5EF4-FFF2-40B4-BE49-F238E27FC236}">
                    <a16:creationId xmlns:a16="http://schemas.microsoft.com/office/drawing/2014/main" id="{0A823ED6-A69E-3C59-4A71-22A24291D94E}"/>
                  </a:ext>
                </a:extLst>
              </p:cNvPr>
              <p:cNvSpPr txBox="1"/>
              <p:nvPr/>
            </p:nvSpPr>
            <p:spPr>
              <a:xfrm>
                <a:off x="2384496" y="2449728"/>
                <a:ext cx="207472" cy="307777"/>
              </a:xfrm>
              <a:prstGeom prst="rect">
                <a:avLst/>
              </a:prstGeom>
              <a:noFill/>
            </p:spPr>
            <p:txBody>
              <a:bodyPr wrap="square" rtlCol="0">
                <a:spAutoFit/>
              </a:bodyPr>
              <a:lstStyle/>
              <a:p>
                <a:r>
                  <a:rPr kumimoji="1" lang="en-US" altLang="ja-JP" sz="1400" b="1" dirty="0"/>
                  <a:t>5</a:t>
                </a:r>
                <a:endParaRPr kumimoji="1" lang="ja-JP" altLang="en-US" sz="1400" b="1" dirty="0"/>
              </a:p>
            </p:txBody>
          </p:sp>
          <p:sp>
            <p:nvSpPr>
              <p:cNvPr id="100" name="テキスト ボックス 99">
                <a:extLst>
                  <a:ext uri="{FF2B5EF4-FFF2-40B4-BE49-F238E27FC236}">
                    <a16:creationId xmlns:a16="http://schemas.microsoft.com/office/drawing/2014/main" id="{71AE5DC2-7580-B66E-7C3D-96A83A9FA5A7}"/>
                  </a:ext>
                </a:extLst>
              </p:cNvPr>
              <p:cNvSpPr txBox="1"/>
              <p:nvPr/>
            </p:nvSpPr>
            <p:spPr>
              <a:xfrm>
                <a:off x="2366283" y="3022259"/>
                <a:ext cx="207472" cy="307777"/>
              </a:xfrm>
              <a:prstGeom prst="rect">
                <a:avLst/>
              </a:prstGeom>
              <a:noFill/>
            </p:spPr>
            <p:txBody>
              <a:bodyPr wrap="square" rtlCol="0">
                <a:spAutoFit/>
              </a:bodyPr>
              <a:lstStyle/>
              <a:p>
                <a:r>
                  <a:rPr kumimoji="1" lang="en-US" altLang="ja-JP" sz="1400" b="1" dirty="0"/>
                  <a:t>3</a:t>
                </a:r>
                <a:endParaRPr kumimoji="1" lang="ja-JP" altLang="en-US" sz="1400" b="1" dirty="0"/>
              </a:p>
            </p:txBody>
          </p:sp>
          <p:sp>
            <p:nvSpPr>
              <p:cNvPr id="101" name="テキスト ボックス 100">
                <a:extLst>
                  <a:ext uri="{FF2B5EF4-FFF2-40B4-BE49-F238E27FC236}">
                    <a16:creationId xmlns:a16="http://schemas.microsoft.com/office/drawing/2014/main" id="{DB756959-9E75-94FB-A643-7270B3411132}"/>
                  </a:ext>
                </a:extLst>
              </p:cNvPr>
              <p:cNvSpPr txBox="1"/>
              <p:nvPr/>
            </p:nvSpPr>
            <p:spPr>
              <a:xfrm>
                <a:off x="2498786" y="3356747"/>
                <a:ext cx="207472" cy="307777"/>
              </a:xfrm>
              <a:prstGeom prst="rect">
                <a:avLst/>
              </a:prstGeom>
              <a:noFill/>
            </p:spPr>
            <p:txBody>
              <a:bodyPr wrap="square" rtlCol="0">
                <a:spAutoFit/>
              </a:bodyPr>
              <a:lstStyle/>
              <a:p>
                <a:r>
                  <a:rPr kumimoji="1" lang="en-US" altLang="ja-JP" sz="1400" b="1" dirty="0"/>
                  <a:t>5</a:t>
                </a:r>
                <a:endParaRPr kumimoji="1" lang="ja-JP" altLang="en-US" sz="1400" b="1" dirty="0"/>
              </a:p>
            </p:txBody>
          </p:sp>
          <p:sp>
            <p:nvSpPr>
              <p:cNvPr id="102" name="テキスト ボックス 101">
                <a:extLst>
                  <a:ext uri="{FF2B5EF4-FFF2-40B4-BE49-F238E27FC236}">
                    <a16:creationId xmlns:a16="http://schemas.microsoft.com/office/drawing/2014/main" id="{A245360B-2D7C-D14F-68D3-3940DD80FA58}"/>
                  </a:ext>
                </a:extLst>
              </p:cNvPr>
              <p:cNvSpPr txBox="1"/>
              <p:nvPr/>
            </p:nvSpPr>
            <p:spPr>
              <a:xfrm>
                <a:off x="3031820" y="2824134"/>
                <a:ext cx="207472" cy="307777"/>
              </a:xfrm>
              <a:prstGeom prst="rect">
                <a:avLst/>
              </a:prstGeom>
              <a:noFill/>
            </p:spPr>
            <p:txBody>
              <a:bodyPr wrap="square" rtlCol="0">
                <a:spAutoFit/>
              </a:bodyPr>
              <a:lstStyle/>
              <a:p>
                <a:r>
                  <a:rPr kumimoji="1" lang="en-US" altLang="ja-JP" sz="1400" b="1" dirty="0"/>
                  <a:t>3</a:t>
                </a:r>
                <a:endParaRPr kumimoji="1" lang="ja-JP" altLang="en-US" sz="1400" b="1" dirty="0"/>
              </a:p>
            </p:txBody>
          </p:sp>
        </p:grpSp>
        <p:sp>
          <p:nvSpPr>
            <p:cNvPr id="85" name="テキスト ボックス 84">
              <a:extLst>
                <a:ext uri="{FF2B5EF4-FFF2-40B4-BE49-F238E27FC236}">
                  <a16:creationId xmlns:a16="http://schemas.microsoft.com/office/drawing/2014/main" id="{ADD69B07-BCA8-72F4-3BDB-D671B74FA027}"/>
                </a:ext>
              </a:extLst>
            </p:cNvPr>
            <p:cNvSpPr txBox="1"/>
            <p:nvPr/>
          </p:nvSpPr>
          <p:spPr>
            <a:xfrm>
              <a:off x="653595" y="4040864"/>
              <a:ext cx="491865" cy="307777"/>
            </a:xfrm>
            <a:prstGeom prst="rect">
              <a:avLst/>
            </a:prstGeom>
            <a:noFill/>
          </p:spPr>
          <p:txBody>
            <a:bodyPr wrap="square" rtlCol="0">
              <a:spAutoFit/>
            </a:bodyPr>
            <a:lstStyle/>
            <a:p>
              <a:r>
                <a:rPr kumimoji="1" lang="en-US" altLang="ja-JP" sz="1400" b="1" dirty="0"/>
                <a:t>[0]</a:t>
              </a:r>
              <a:endParaRPr kumimoji="1" lang="ja-JP" altLang="en-US" sz="1400" b="1" dirty="0"/>
            </a:p>
          </p:txBody>
        </p:sp>
        <p:sp>
          <p:nvSpPr>
            <p:cNvPr id="86" name="テキスト ボックス 85">
              <a:extLst>
                <a:ext uri="{FF2B5EF4-FFF2-40B4-BE49-F238E27FC236}">
                  <a16:creationId xmlns:a16="http://schemas.microsoft.com/office/drawing/2014/main" id="{7E861C98-F86E-06B8-B7E8-4EB61EAC30A1}"/>
                </a:ext>
              </a:extLst>
            </p:cNvPr>
            <p:cNvSpPr txBox="1"/>
            <p:nvPr/>
          </p:nvSpPr>
          <p:spPr>
            <a:xfrm>
              <a:off x="1196414" y="3647469"/>
              <a:ext cx="772767" cy="307777"/>
            </a:xfrm>
            <a:prstGeom prst="rect">
              <a:avLst/>
            </a:prstGeom>
            <a:noFill/>
          </p:spPr>
          <p:txBody>
            <a:bodyPr wrap="square" rtlCol="0">
              <a:spAutoFit/>
            </a:bodyPr>
            <a:lstStyle/>
            <a:p>
              <a:r>
                <a:rPr kumimoji="1" lang="en-US" altLang="ja-JP" sz="1400" b="1" dirty="0"/>
                <a:t>[2]</a:t>
              </a:r>
              <a:endParaRPr kumimoji="1" lang="ja-JP" altLang="en-US" sz="1400" b="1" dirty="0"/>
            </a:p>
          </p:txBody>
        </p:sp>
        <p:sp>
          <p:nvSpPr>
            <p:cNvPr id="87" name="テキスト ボックス 86">
              <a:extLst>
                <a:ext uri="{FF2B5EF4-FFF2-40B4-BE49-F238E27FC236}">
                  <a16:creationId xmlns:a16="http://schemas.microsoft.com/office/drawing/2014/main" id="{EC25DFA1-9148-0569-7743-AD9BCA85CD62}"/>
                </a:ext>
              </a:extLst>
            </p:cNvPr>
            <p:cNvSpPr txBox="1"/>
            <p:nvPr/>
          </p:nvSpPr>
          <p:spPr>
            <a:xfrm>
              <a:off x="1997838" y="3647469"/>
              <a:ext cx="772767" cy="307777"/>
            </a:xfrm>
            <a:prstGeom prst="rect">
              <a:avLst/>
            </a:prstGeom>
            <a:noFill/>
          </p:spPr>
          <p:txBody>
            <a:bodyPr wrap="square" rtlCol="0">
              <a:spAutoFit/>
            </a:bodyPr>
            <a:lstStyle/>
            <a:p>
              <a:r>
                <a:rPr kumimoji="1" lang="en-US" altLang="ja-JP" sz="1400" b="1" dirty="0"/>
                <a:t>[5]</a:t>
              </a:r>
              <a:endParaRPr kumimoji="1" lang="ja-JP" altLang="en-US" sz="1400" b="1" dirty="0"/>
            </a:p>
          </p:txBody>
        </p:sp>
        <p:sp>
          <p:nvSpPr>
            <p:cNvPr id="88" name="テキスト ボックス 87">
              <a:extLst>
                <a:ext uri="{FF2B5EF4-FFF2-40B4-BE49-F238E27FC236}">
                  <a16:creationId xmlns:a16="http://schemas.microsoft.com/office/drawing/2014/main" id="{C82916F4-6E14-0413-6FD6-E1F7D356FAB0}"/>
                </a:ext>
              </a:extLst>
            </p:cNvPr>
            <p:cNvSpPr txBox="1"/>
            <p:nvPr/>
          </p:nvSpPr>
          <p:spPr>
            <a:xfrm>
              <a:off x="2664287" y="3819866"/>
              <a:ext cx="772767" cy="307777"/>
            </a:xfrm>
            <a:prstGeom prst="rect">
              <a:avLst/>
            </a:prstGeom>
            <a:noFill/>
          </p:spPr>
          <p:txBody>
            <a:bodyPr wrap="square" rtlCol="0">
              <a:spAutoFit/>
            </a:bodyPr>
            <a:lstStyle/>
            <a:p>
              <a:r>
                <a:rPr kumimoji="1" lang="en-US" altLang="ja-JP" sz="1400" b="1" dirty="0"/>
                <a:t>[999]</a:t>
              </a:r>
              <a:endParaRPr kumimoji="1" lang="ja-JP" altLang="en-US" sz="1400" b="1" dirty="0"/>
            </a:p>
          </p:txBody>
        </p:sp>
        <p:sp>
          <p:nvSpPr>
            <p:cNvPr id="89" name="テキスト ボックス 88">
              <a:extLst>
                <a:ext uri="{FF2B5EF4-FFF2-40B4-BE49-F238E27FC236}">
                  <a16:creationId xmlns:a16="http://schemas.microsoft.com/office/drawing/2014/main" id="{839833B9-D2F3-D57B-95F6-5D0018B84C09}"/>
                </a:ext>
              </a:extLst>
            </p:cNvPr>
            <p:cNvSpPr txBox="1"/>
            <p:nvPr/>
          </p:nvSpPr>
          <p:spPr>
            <a:xfrm>
              <a:off x="1214807" y="4979736"/>
              <a:ext cx="772767" cy="307777"/>
            </a:xfrm>
            <a:prstGeom prst="rect">
              <a:avLst/>
            </a:prstGeom>
            <a:noFill/>
          </p:spPr>
          <p:txBody>
            <a:bodyPr wrap="square" rtlCol="0">
              <a:spAutoFit/>
            </a:bodyPr>
            <a:lstStyle/>
            <a:p>
              <a:r>
                <a:rPr kumimoji="1" lang="en-US" altLang="ja-JP" sz="1400" b="1" dirty="0"/>
                <a:t>[3]</a:t>
              </a:r>
              <a:endParaRPr kumimoji="1" lang="ja-JP" altLang="en-US" sz="1400" b="1" dirty="0"/>
            </a:p>
          </p:txBody>
        </p:sp>
        <p:sp>
          <p:nvSpPr>
            <p:cNvPr id="90" name="テキスト ボックス 89">
              <a:extLst>
                <a:ext uri="{FF2B5EF4-FFF2-40B4-BE49-F238E27FC236}">
                  <a16:creationId xmlns:a16="http://schemas.microsoft.com/office/drawing/2014/main" id="{B2B0B95C-077A-6EA8-B15E-F478369507DA}"/>
                </a:ext>
              </a:extLst>
            </p:cNvPr>
            <p:cNvSpPr txBox="1"/>
            <p:nvPr/>
          </p:nvSpPr>
          <p:spPr>
            <a:xfrm>
              <a:off x="1997291" y="4979736"/>
              <a:ext cx="772767" cy="307777"/>
            </a:xfrm>
            <a:prstGeom prst="rect">
              <a:avLst/>
            </a:prstGeom>
            <a:noFill/>
          </p:spPr>
          <p:txBody>
            <a:bodyPr wrap="square" rtlCol="0">
              <a:spAutoFit/>
            </a:bodyPr>
            <a:lstStyle/>
            <a:p>
              <a:r>
                <a:rPr kumimoji="1" lang="en-US" altLang="ja-JP" sz="1400" b="1" dirty="0"/>
                <a:t>[6]</a:t>
              </a:r>
              <a:endParaRPr kumimoji="1" lang="ja-JP" altLang="en-US" sz="1400" b="1" dirty="0"/>
            </a:p>
          </p:txBody>
        </p:sp>
        <p:sp>
          <p:nvSpPr>
            <p:cNvPr id="91" name="テキスト ボックス 90">
              <a:extLst>
                <a:ext uri="{FF2B5EF4-FFF2-40B4-BE49-F238E27FC236}">
                  <a16:creationId xmlns:a16="http://schemas.microsoft.com/office/drawing/2014/main" id="{70E3F002-CB47-51FB-6ACE-5DB45E8F1AE4}"/>
                </a:ext>
              </a:extLst>
            </p:cNvPr>
            <p:cNvSpPr txBox="1"/>
            <p:nvPr/>
          </p:nvSpPr>
          <p:spPr>
            <a:xfrm>
              <a:off x="2949091" y="4979736"/>
              <a:ext cx="772767" cy="307777"/>
            </a:xfrm>
            <a:prstGeom prst="rect">
              <a:avLst/>
            </a:prstGeom>
            <a:noFill/>
          </p:spPr>
          <p:txBody>
            <a:bodyPr wrap="square" rtlCol="0">
              <a:spAutoFit/>
            </a:bodyPr>
            <a:lstStyle/>
            <a:p>
              <a:r>
                <a:rPr kumimoji="1" lang="en-US" altLang="ja-JP" sz="1400" b="1" dirty="0"/>
                <a:t>[</a:t>
              </a:r>
              <a:r>
                <a:rPr lang="en-US" altLang="ja-JP" sz="1400" b="1" dirty="0"/>
                <a:t>999</a:t>
              </a:r>
              <a:r>
                <a:rPr kumimoji="1" lang="en-US" altLang="ja-JP" sz="1400" b="1" dirty="0"/>
                <a:t>]</a:t>
              </a:r>
              <a:endParaRPr kumimoji="1" lang="ja-JP" altLang="en-US" sz="1400" b="1" dirty="0"/>
            </a:p>
          </p:txBody>
        </p:sp>
      </p:grpSp>
      <p:sp>
        <p:nvSpPr>
          <p:cNvPr id="120" name="テキスト ボックス 119">
            <a:extLst>
              <a:ext uri="{FF2B5EF4-FFF2-40B4-BE49-F238E27FC236}">
                <a16:creationId xmlns:a16="http://schemas.microsoft.com/office/drawing/2014/main" id="{B8509541-27A8-6116-F42B-1FED9BDDB213}"/>
              </a:ext>
            </a:extLst>
          </p:cNvPr>
          <p:cNvSpPr txBox="1"/>
          <p:nvPr/>
        </p:nvSpPr>
        <p:spPr>
          <a:xfrm>
            <a:off x="4311027" y="3612490"/>
            <a:ext cx="1482266" cy="1759456"/>
          </a:xfrm>
          <a:prstGeom prst="rect">
            <a:avLst/>
          </a:prstGeom>
          <a:noFill/>
          <a:ln>
            <a:noFill/>
          </a:ln>
        </p:spPr>
        <p:txBody>
          <a:bodyPr wrap="square" rtlCol="0">
            <a:spAutoFit/>
          </a:bodyPr>
          <a:lstStyle/>
          <a:p>
            <a:pPr>
              <a:lnSpc>
                <a:spcPts val="1320"/>
              </a:lnSpc>
            </a:pPr>
            <a:r>
              <a:rPr kumimoji="1" lang="en-US" altLang="ja-JP" sz="1100" b="1" dirty="0"/>
              <a:t>D =[[0, 1, 2],</a:t>
            </a:r>
          </a:p>
          <a:p>
            <a:pPr>
              <a:lnSpc>
                <a:spcPts val="1320"/>
              </a:lnSpc>
            </a:pPr>
            <a:r>
              <a:rPr kumimoji="1" lang="en-US" altLang="ja-JP" sz="1100" b="1" dirty="0"/>
              <a:t>    </a:t>
            </a:r>
            <a:r>
              <a:rPr kumimoji="1" lang="ja-JP" altLang="en-US" sz="1100" b="1" dirty="0"/>
              <a:t>　</a:t>
            </a:r>
            <a:r>
              <a:rPr kumimoji="1" lang="en-US" altLang="ja-JP" sz="1100" b="1" dirty="0"/>
              <a:t>[4, 6, 5],</a:t>
            </a:r>
          </a:p>
          <a:p>
            <a:pPr>
              <a:lnSpc>
                <a:spcPts val="1320"/>
              </a:lnSpc>
            </a:pPr>
            <a:r>
              <a:rPr kumimoji="1" lang="en-US" altLang="ja-JP" sz="1100" b="1" dirty="0"/>
              <a:t>    </a:t>
            </a:r>
            <a:r>
              <a:rPr kumimoji="1" lang="ja-JP" altLang="en-US" sz="1100" b="1" dirty="0"/>
              <a:t>　</a:t>
            </a:r>
            <a:r>
              <a:rPr kumimoji="1" lang="en-US" altLang="ja-JP" sz="1100" b="1" dirty="0"/>
              <a:t>[4, 5, 3],</a:t>
            </a:r>
          </a:p>
          <a:p>
            <a:pPr>
              <a:lnSpc>
                <a:spcPts val="1320"/>
              </a:lnSpc>
            </a:pPr>
            <a:r>
              <a:rPr kumimoji="1" lang="en-US" altLang="ja-JP" sz="1100" b="1" dirty="0"/>
              <a:t>    </a:t>
            </a:r>
            <a:r>
              <a:rPr kumimoji="1" lang="ja-JP" altLang="en-US" sz="1100" b="1" dirty="0"/>
              <a:t>　</a:t>
            </a:r>
            <a:r>
              <a:rPr kumimoji="1" lang="en-US" altLang="ja-JP" sz="1100" b="1" dirty="0"/>
              <a:t>[0, 2, 4],</a:t>
            </a:r>
          </a:p>
          <a:p>
            <a:pPr>
              <a:lnSpc>
                <a:spcPts val="1320"/>
              </a:lnSpc>
            </a:pPr>
            <a:r>
              <a:rPr kumimoji="1" lang="en-US" altLang="ja-JP" sz="1100" b="1" dirty="0"/>
              <a:t>    </a:t>
            </a:r>
            <a:r>
              <a:rPr kumimoji="1" lang="ja-JP" altLang="en-US" sz="1100" b="1" dirty="0"/>
              <a:t>　</a:t>
            </a:r>
            <a:r>
              <a:rPr kumimoji="1" lang="en-US" altLang="ja-JP" sz="1100" b="1" dirty="0"/>
              <a:t>[3, 5, 5],</a:t>
            </a:r>
          </a:p>
          <a:p>
            <a:pPr>
              <a:lnSpc>
                <a:spcPts val="1320"/>
              </a:lnSpc>
            </a:pPr>
            <a:r>
              <a:rPr kumimoji="1" lang="en-US" altLang="ja-JP" sz="1100" b="1" dirty="0"/>
              <a:t>    </a:t>
            </a:r>
            <a:r>
              <a:rPr kumimoji="1" lang="ja-JP" altLang="en-US" sz="1100" b="1" dirty="0"/>
              <a:t>　</a:t>
            </a:r>
            <a:r>
              <a:rPr kumimoji="1" lang="en-US" altLang="ja-JP" sz="1100" b="1" dirty="0"/>
              <a:t>[1, 2, 1],</a:t>
            </a:r>
          </a:p>
          <a:p>
            <a:pPr>
              <a:lnSpc>
                <a:spcPts val="1320"/>
              </a:lnSpc>
            </a:pPr>
            <a:r>
              <a:rPr kumimoji="1" lang="en-US" altLang="ja-JP" sz="1100" b="1" dirty="0"/>
              <a:t>    </a:t>
            </a:r>
            <a:r>
              <a:rPr kumimoji="1" lang="ja-JP" altLang="en-US" sz="1100" b="1" dirty="0"/>
              <a:t>　</a:t>
            </a:r>
            <a:r>
              <a:rPr kumimoji="1" lang="en-US" altLang="ja-JP" sz="1100" b="1" dirty="0"/>
              <a:t>[1, 3, 3],</a:t>
            </a:r>
          </a:p>
          <a:p>
            <a:pPr>
              <a:lnSpc>
                <a:spcPts val="1320"/>
              </a:lnSpc>
            </a:pPr>
            <a:r>
              <a:rPr kumimoji="1" lang="en-US" altLang="ja-JP" sz="1100" b="1" dirty="0"/>
              <a:t>    </a:t>
            </a:r>
            <a:r>
              <a:rPr kumimoji="1" lang="ja-JP" altLang="en-US" sz="1100" b="1" dirty="0"/>
              <a:t>　</a:t>
            </a:r>
            <a:r>
              <a:rPr kumimoji="1" lang="en-US" altLang="ja-JP" sz="1100" b="1" dirty="0"/>
              <a:t>[1, 4, 4],</a:t>
            </a:r>
          </a:p>
          <a:p>
            <a:pPr>
              <a:lnSpc>
                <a:spcPts val="1320"/>
              </a:lnSpc>
            </a:pPr>
            <a:r>
              <a:rPr kumimoji="1" lang="en-US" altLang="ja-JP" sz="1100" b="1" dirty="0"/>
              <a:t>    </a:t>
            </a:r>
            <a:r>
              <a:rPr kumimoji="1" lang="ja-JP" altLang="en-US" sz="1100" b="1" dirty="0"/>
              <a:t>　</a:t>
            </a:r>
            <a:r>
              <a:rPr kumimoji="1" lang="en-US" altLang="ja-JP" sz="1100" b="1" dirty="0"/>
              <a:t>[2, 4, 6],</a:t>
            </a:r>
          </a:p>
          <a:p>
            <a:pPr>
              <a:lnSpc>
                <a:spcPts val="1320"/>
              </a:lnSpc>
            </a:pPr>
            <a:r>
              <a:rPr kumimoji="1" lang="en-US" altLang="ja-JP" sz="1100" b="1" dirty="0"/>
              <a:t>    </a:t>
            </a:r>
            <a:r>
              <a:rPr kumimoji="1" lang="ja-JP" altLang="en-US" sz="1100" b="1" dirty="0"/>
              <a:t>　</a:t>
            </a:r>
            <a:r>
              <a:rPr kumimoji="1" lang="en-US" altLang="ja-JP" sz="1100" b="1" dirty="0"/>
              <a:t>[5, 6, 3]]</a:t>
            </a:r>
            <a:endParaRPr kumimoji="1" lang="ja-JP" altLang="en-US" sz="1100" b="1" dirty="0"/>
          </a:p>
        </p:txBody>
      </p:sp>
      <p:cxnSp>
        <p:nvCxnSpPr>
          <p:cNvPr id="2" name="直線矢印コネクタ 1">
            <a:extLst>
              <a:ext uri="{FF2B5EF4-FFF2-40B4-BE49-F238E27FC236}">
                <a16:creationId xmlns:a16="http://schemas.microsoft.com/office/drawing/2014/main" id="{B6F9E8B7-A8E7-E218-BC93-29506B34EE82}"/>
              </a:ext>
            </a:extLst>
          </p:cNvPr>
          <p:cNvCxnSpPr>
            <a:cxnSpLocks/>
          </p:cNvCxnSpPr>
          <p:nvPr/>
        </p:nvCxnSpPr>
        <p:spPr>
          <a:xfrm>
            <a:off x="4297704" y="3721870"/>
            <a:ext cx="0" cy="15516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id="{C4794812-B892-BD2F-A7CB-FFA3F9939E6C}"/>
              </a:ext>
            </a:extLst>
          </p:cNvPr>
          <p:cNvSpPr txBox="1"/>
          <p:nvPr/>
        </p:nvSpPr>
        <p:spPr>
          <a:xfrm>
            <a:off x="1245486" y="3045210"/>
            <a:ext cx="3429000" cy="307777"/>
          </a:xfrm>
          <a:prstGeom prst="rect">
            <a:avLst/>
          </a:prstGeom>
          <a:noFill/>
        </p:spPr>
        <p:txBody>
          <a:bodyPr wrap="square">
            <a:spAutoFit/>
          </a:bodyPr>
          <a:lstStyle/>
          <a:p>
            <a:r>
              <a:rPr lang="ja-JP" altLang="en-US" sz="1400" dirty="0"/>
              <a:t>実行結果</a:t>
            </a:r>
            <a:r>
              <a:rPr lang="en-US" altLang="ja-JP" sz="1400" dirty="0"/>
              <a:t>[0, 2, 4, 5, 6, 9, 11]</a:t>
            </a:r>
            <a:endParaRPr lang="ja-JP" altLang="en-US" sz="1400" dirty="0"/>
          </a:p>
        </p:txBody>
      </p:sp>
      <p:sp>
        <p:nvSpPr>
          <p:cNvPr id="10" name="テキスト ボックス 9">
            <a:extLst>
              <a:ext uri="{FF2B5EF4-FFF2-40B4-BE49-F238E27FC236}">
                <a16:creationId xmlns:a16="http://schemas.microsoft.com/office/drawing/2014/main" id="{949A78EC-E224-3278-B396-587060ABB42A}"/>
              </a:ext>
            </a:extLst>
          </p:cNvPr>
          <p:cNvSpPr txBox="1"/>
          <p:nvPr/>
        </p:nvSpPr>
        <p:spPr>
          <a:xfrm>
            <a:off x="681399" y="1092729"/>
            <a:ext cx="3429000" cy="307777"/>
          </a:xfrm>
          <a:prstGeom prst="rect">
            <a:avLst/>
          </a:prstGeom>
          <a:noFill/>
        </p:spPr>
        <p:txBody>
          <a:bodyPr wrap="square">
            <a:spAutoFit/>
          </a:bodyPr>
          <a:lstStyle/>
          <a:p>
            <a:r>
              <a:rPr lang="ja-JP" altLang="en-US" sz="1400" dirty="0"/>
              <a:t>データが最適に並んでいる場合</a:t>
            </a:r>
          </a:p>
        </p:txBody>
      </p:sp>
      <p:sp>
        <p:nvSpPr>
          <p:cNvPr id="11" name="テキスト ボックス 10">
            <a:extLst>
              <a:ext uri="{FF2B5EF4-FFF2-40B4-BE49-F238E27FC236}">
                <a16:creationId xmlns:a16="http://schemas.microsoft.com/office/drawing/2014/main" id="{50E829B6-9B1F-27D2-1141-29A9AD0BA6DB}"/>
              </a:ext>
            </a:extLst>
          </p:cNvPr>
          <p:cNvSpPr txBox="1"/>
          <p:nvPr/>
        </p:nvSpPr>
        <p:spPr>
          <a:xfrm>
            <a:off x="735242" y="3362728"/>
            <a:ext cx="3429000" cy="307777"/>
          </a:xfrm>
          <a:prstGeom prst="rect">
            <a:avLst/>
          </a:prstGeom>
          <a:noFill/>
        </p:spPr>
        <p:txBody>
          <a:bodyPr wrap="square">
            <a:spAutoFit/>
          </a:bodyPr>
          <a:lstStyle/>
          <a:p>
            <a:r>
              <a:rPr lang="ja-JP" altLang="en-US" sz="1400" dirty="0"/>
              <a:t>データがランダムに並んでいる場合</a:t>
            </a:r>
          </a:p>
        </p:txBody>
      </p:sp>
      <p:sp>
        <p:nvSpPr>
          <p:cNvPr id="17" name="右矢印 22">
            <a:extLst>
              <a:ext uri="{FF2B5EF4-FFF2-40B4-BE49-F238E27FC236}">
                <a16:creationId xmlns:a16="http://schemas.microsoft.com/office/drawing/2014/main" id="{52E09260-D52A-33B6-B05D-184A58B3A6C3}"/>
              </a:ext>
            </a:extLst>
          </p:cNvPr>
          <p:cNvSpPr/>
          <p:nvPr/>
        </p:nvSpPr>
        <p:spPr>
          <a:xfrm>
            <a:off x="5559341" y="8865772"/>
            <a:ext cx="747010" cy="420511"/>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次</a:t>
            </a:r>
          </a:p>
        </p:txBody>
      </p:sp>
      <p:sp>
        <p:nvSpPr>
          <p:cNvPr id="18" name="テキスト ボックス 17">
            <a:extLst>
              <a:ext uri="{FF2B5EF4-FFF2-40B4-BE49-F238E27FC236}">
                <a16:creationId xmlns:a16="http://schemas.microsoft.com/office/drawing/2014/main" id="{1CD6B52D-5029-CBD9-D2BB-11BB73945093}"/>
              </a:ext>
            </a:extLst>
          </p:cNvPr>
          <p:cNvSpPr txBox="1"/>
          <p:nvPr/>
        </p:nvSpPr>
        <p:spPr>
          <a:xfrm>
            <a:off x="571281" y="5558038"/>
            <a:ext cx="5175751" cy="1277273"/>
          </a:xfrm>
          <a:prstGeom prst="rect">
            <a:avLst/>
          </a:prstGeom>
          <a:noFill/>
          <a:ln>
            <a:noFill/>
          </a:ln>
        </p:spPr>
        <p:txBody>
          <a:bodyPr wrap="square" rtlCol="0">
            <a:spAutoFit/>
          </a:bodyPr>
          <a:lstStyle/>
          <a:p>
            <a:r>
              <a:rPr lang="ja-JP" altLang="en-US" sz="1100" dirty="0"/>
              <a:t>このアルゴリズムを使用した場合、地点と道のデータが地点①～⑥まで順番に計算されるように適切に並んでいた場合は、</a:t>
            </a:r>
            <a:r>
              <a:rPr lang="en-US" altLang="ja-JP" sz="1100" dirty="0"/>
              <a:t>1</a:t>
            </a:r>
            <a:r>
              <a:rPr lang="ja-JP" altLang="en-US" sz="1100" dirty="0"/>
              <a:t>回の処理で正しく、最短距離が求まる。</a:t>
            </a:r>
          </a:p>
          <a:p>
            <a:r>
              <a:rPr lang="ja-JP" altLang="en-US" sz="1100" dirty="0"/>
              <a:t>ただし、ランダムに並んだいた場合は、一つ前の地点の最短距離が確定しない場合、必ずしも</a:t>
            </a:r>
            <a:r>
              <a:rPr lang="en-US" altLang="ja-JP" sz="1100" dirty="0"/>
              <a:t>1</a:t>
            </a:r>
            <a:r>
              <a:rPr lang="ja-JP" altLang="en-US" sz="1100" dirty="0"/>
              <a:t>回の処理で正しく、すべての地点の最短距離が求められない。</a:t>
            </a:r>
          </a:p>
          <a:p>
            <a:r>
              <a:rPr lang="ja-JP" altLang="en-US" sz="1100" dirty="0"/>
              <a:t>このため、</a:t>
            </a:r>
            <a:r>
              <a:rPr lang="en-US" altLang="ja-JP" sz="1100" dirty="0"/>
              <a:t>1</a:t>
            </a:r>
            <a:r>
              <a:rPr lang="ja-JP" altLang="en-US" sz="1100" dirty="0"/>
              <a:t>回の処理で最低</a:t>
            </a:r>
            <a:r>
              <a:rPr lang="en-US" altLang="ja-JP" sz="1100" dirty="0"/>
              <a:t>1</a:t>
            </a:r>
            <a:r>
              <a:rPr lang="ja-JP" altLang="en-US" sz="1100" dirty="0"/>
              <a:t>地点の最短距離が決まるとして、地点の数だけ処理を繰り返すと、すべての地点の最短距離が求められことになる。</a:t>
            </a:r>
            <a:endParaRPr lang="en-US" altLang="ja-JP" sz="1100" dirty="0"/>
          </a:p>
        </p:txBody>
      </p:sp>
      <p:sp>
        <p:nvSpPr>
          <p:cNvPr id="19" name="テキスト ボックス 18">
            <a:extLst>
              <a:ext uri="{FF2B5EF4-FFF2-40B4-BE49-F238E27FC236}">
                <a16:creationId xmlns:a16="http://schemas.microsoft.com/office/drawing/2014/main" id="{B9DEFE2B-714F-F1EB-74B2-3A0851416CBB}"/>
              </a:ext>
            </a:extLst>
          </p:cNvPr>
          <p:cNvSpPr txBox="1"/>
          <p:nvPr/>
        </p:nvSpPr>
        <p:spPr>
          <a:xfrm>
            <a:off x="1277411" y="5182429"/>
            <a:ext cx="3429000" cy="307777"/>
          </a:xfrm>
          <a:prstGeom prst="rect">
            <a:avLst/>
          </a:prstGeom>
          <a:noFill/>
        </p:spPr>
        <p:txBody>
          <a:bodyPr wrap="square">
            <a:spAutoFit/>
          </a:bodyPr>
          <a:lstStyle/>
          <a:p>
            <a:r>
              <a:rPr lang="ja-JP" altLang="en-US" sz="1400" dirty="0"/>
              <a:t>実行結果</a:t>
            </a:r>
            <a:r>
              <a:rPr lang="en-US" altLang="ja-JP" sz="1400" dirty="0"/>
              <a:t>[[0, 2, 3, 5, 6, 999, 999]]</a:t>
            </a:r>
            <a:endParaRPr lang="ja-JP" altLang="en-US" sz="1400" dirty="0"/>
          </a:p>
        </p:txBody>
      </p:sp>
    </p:spTree>
    <p:extLst>
      <p:ext uri="{BB962C8B-B14F-4D97-AF65-F5344CB8AC3E}">
        <p14:creationId xmlns:p14="http://schemas.microsoft.com/office/powerpoint/2010/main" val="35367836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301751" cy="307777"/>
          </a:xfrm>
          <a:prstGeom prst="rect">
            <a:avLst/>
          </a:prstGeom>
          <a:noFill/>
        </p:spPr>
        <p:txBody>
          <a:bodyPr wrap="square" rtlCol="0">
            <a:spAutoFit/>
          </a:bodyPr>
          <a:lstStyle/>
          <a:p>
            <a:r>
              <a:rPr kumimoji="1" lang="ja-JP" altLang="en-US" sz="1400" dirty="0"/>
              <a:t>最短経路</a:t>
            </a:r>
            <a:r>
              <a:rPr kumimoji="1" lang="en-US" altLang="ja-JP" sz="1400" dirty="0"/>
              <a:t>(</a:t>
            </a:r>
            <a:r>
              <a:rPr kumimoji="1" lang="ja-JP" altLang="en-US" sz="1400" dirty="0"/>
              <a:t>グラフ</a:t>
            </a:r>
            <a:r>
              <a:rPr kumimoji="1" lang="en-US" altLang="ja-JP" sz="1400" dirty="0"/>
              <a:t>)(3)</a:t>
            </a:r>
            <a:endParaRPr kumimoji="1" lang="ja-JP" altLang="en-US" sz="1400" dirty="0"/>
          </a:p>
        </p:txBody>
      </p:sp>
      <p:grpSp>
        <p:nvGrpSpPr>
          <p:cNvPr id="12" name="グループ化 11">
            <a:extLst>
              <a:ext uri="{FF2B5EF4-FFF2-40B4-BE49-F238E27FC236}">
                <a16:creationId xmlns:a16="http://schemas.microsoft.com/office/drawing/2014/main" id="{0D7EE53F-F30B-FCF6-7E70-B62011F625BF}"/>
              </a:ext>
            </a:extLst>
          </p:cNvPr>
          <p:cNvGrpSpPr/>
          <p:nvPr/>
        </p:nvGrpSpPr>
        <p:grpSpPr>
          <a:xfrm>
            <a:off x="658253" y="2831523"/>
            <a:ext cx="3153696" cy="2462214"/>
            <a:chOff x="2784365" y="1677618"/>
            <a:chExt cx="2973206" cy="1500874"/>
          </a:xfrm>
        </p:grpSpPr>
        <p:sp>
          <p:nvSpPr>
            <p:cNvPr id="13" name="テキスト ボックス 12">
              <a:extLst>
                <a:ext uri="{FF2B5EF4-FFF2-40B4-BE49-F238E27FC236}">
                  <a16:creationId xmlns:a16="http://schemas.microsoft.com/office/drawing/2014/main" id="{8E105EF2-35CE-C0E8-3D4D-B7CE285136E9}"/>
                </a:ext>
              </a:extLst>
            </p:cNvPr>
            <p:cNvSpPr txBox="1"/>
            <p:nvPr/>
          </p:nvSpPr>
          <p:spPr>
            <a:xfrm>
              <a:off x="2784365" y="1677618"/>
              <a:ext cx="2583673" cy="1500874"/>
            </a:xfrm>
            <a:prstGeom prst="rect">
              <a:avLst/>
            </a:prstGeom>
            <a:noFill/>
            <a:ln w="12700">
              <a:solidFill>
                <a:schemeClr val="tx1"/>
              </a:solidFill>
            </a:ln>
          </p:spPr>
          <p:txBody>
            <a:bodyPr wrap="square" rtlCol="0">
              <a:spAutoFit/>
            </a:bodyPr>
            <a:lstStyle/>
            <a:p>
              <a:r>
                <a:rPr lang="en-US" altLang="ja-JP" sz="1100" dirty="0" err="1">
                  <a:latin typeface="メイリオ" panose="020B0604030504040204" pitchFamily="50" charset="-128"/>
                  <a:ea typeface="メイリオ" panose="020B0604030504040204" pitchFamily="50" charset="-128"/>
                </a:rPr>
                <a:t>i</a:t>
              </a:r>
              <a:r>
                <a:rPr lang="en-US" altLang="ja-JP" sz="1100" dirty="0">
                  <a:latin typeface="メイリオ" panose="020B0604030504040204" pitchFamily="50" charset="-128"/>
                  <a:ea typeface="メイリオ" panose="020B0604030504040204" pitchFamily="50" charset="-128"/>
                </a:rPr>
                <a:t> = [0,2,…,n-1]</a:t>
              </a:r>
              <a:r>
                <a:rPr lang="ja-JP" altLang="en-US" sz="1100" dirty="0">
                  <a:latin typeface="メイリオ" panose="020B0604030504040204" pitchFamily="50" charset="-128"/>
                  <a:ea typeface="メイリオ" panose="020B0604030504040204" pitchFamily="50" charset="-128"/>
                </a:rPr>
                <a:t>繰り返す</a:t>
              </a:r>
              <a:br>
                <a:rPr lang="ja-JP" altLang="en-US" sz="1400" dirty="0">
                  <a:latin typeface="メイリオ" panose="020B0604030504040204" pitchFamily="50" charset="-128"/>
                  <a:ea typeface="メイリオ" panose="020B0604030504040204" pitchFamily="50" charset="-128"/>
                </a:rPr>
              </a:b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B3947EDF-3E3F-C2F3-668B-96E9C2F54C30}"/>
                </a:ext>
              </a:extLst>
            </p:cNvPr>
            <p:cNvSpPr txBox="1"/>
            <p:nvPr/>
          </p:nvSpPr>
          <p:spPr>
            <a:xfrm>
              <a:off x="3042749" y="1874707"/>
              <a:ext cx="2359004" cy="1169551"/>
            </a:xfrm>
            <a:prstGeom prst="rect">
              <a:avLst/>
            </a:prstGeom>
            <a:solidFill>
              <a:schemeClr val="bg1"/>
            </a:solidFill>
            <a:ln w="12700">
              <a:solidFill>
                <a:schemeClr val="tx1"/>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49326370-BB81-0D8F-C23D-414B292237E5}"/>
                </a:ext>
              </a:extLst>
            </p:cNvPr>
            <p:cNvSpPr/>
            <p:nvPr/>
          </p:nvSpPr>
          <p:spPr>
            <a:xfrm>
              <a:off x="5364167" y="1907527"/>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24" name="テキスト ボックス 23">
            <a:extLst>
              <a:ext uri="{FF2B5EF4-FFF2-40B4-BE49-F238E27FC236}">
                <a16:creationId xmlns:a16="http://schemas.microsoft.com/office/drawing/2014/main" id="{0D94F40D-6BF2-EB6A-2CF1-60A91800AEAD}"/>
              </a:ext>
            </a:extLst>
          </p:cNvPr>
          <p:cNvSpPr txBox="1"/>
          <p:nvPr/>
        </p:nvSpPr>
        <p:spPr>
          <a:xfrm>
            <a:off x="658253" y="5419352"/>
            <a:ext cx="1987374" cy="240450"/>
          </a:xfrm>
          <a:prstGeom prst="rect">
            <a:avLst/>
          </a:prstGeom>
          <a:noFill/>
          <a:ln w="12700">
            <a:solidFill>
              <a:schemeClr val="tx1"/>
            </a:solidFill>
          </a:ln>
        </p:spPr>
        <p:txBody>
          <a:bodyPr wrap="square" rtlCol="0">
            <a:spAutoFit/>
          </a:bodyPr>
          <a:lstStyle/>
          <a:p>
            <a:pPr algn="ctr">
              <a:lnSpc>
                <a:spcPts val="1100"/>
              </a:lnSpc>
            </a:pPr>
            <a:r>
              <a:rPr kumimoji="1" lang="ja-JP" altLang="en-US" sz="1100" dirty="0">
                <a:latin typeface="メイリオ" panose="020B0604030504040204" pitchFamily="50" charset="-128"/>
                <a:ea typeface="メイリオ" panose="020B0604030504040204" pitchFamily="50" charset="-128"/>
              </a:rPr>
              <a:t>表示する</a:t>
            </a:r>
            <a:r>
              <a:rPr kumimoji="1" lang="en-US" altLang="ja-JP" sz="1100" dirty="0">
                <a:latin typeface="メイリオ" panose="020B0604030504040204" pitchFamily="50" charset="-128"/>
                <a:ea typeface="メイリオ" panose="020B0604030504040204" pitchFamily="50" charset="-128"/>
              </a:rPr>
              <a:t>(Cost)</a:t>
            </a:r>
            <a:endParaRPr kumimoji="1" lang="ja-JP" altLang="en-US" sz="1100"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B9C7707D-6857-58D0-1851-641F347F7EEC}"/>
              </a:ext>
            </a:extLst>
          </p:cNvPr>
          <p:cNvSpPr txBox="1"/>
          <p:nvPr/>
        </p:nvSpPr>
        <p:spPr>
          <a:xfrm>
            <a:off x="658253" y="1207450"/>
            <a:ext cx="2397768" cy="244298"/>
          </a:xfrm>
          <a:prstGeom prst="rect">
            <a:avLst/>
          </a:prstGeom>
          <a:noFill/>
          <a:ln w="12700">
            <a:solidFill>
              <a:schemeClr val="tx1"/>
            </a:solidFill>
          </a:ln>
        </p:spPr>
        <p:txBody>
          <a:bodyPr wrap="square" rtlCol="0">
            <a:spAutoFit/>
          </a:bodyPr>
          <a:lstStyle/>
          <a:p>
            <a:pPr algn="ctr">
              <a:lnSpc>
                <a:spcPts val="1100"/>
              </a:lnSpc>
            </a:pPr>
            <a:r>
              <a:rPr kumimoji="1" lang="en-US" altLang="ja-JP" sz="1200" dirty="0">
                <a:latin typeface="メイリオ" panose="020B0604030504040204" pitchFamily="50" charset="-128"/>
                <a:ea typeface="メイリオ" panose="020B0604030504040204" pitchFamily="50" charset="-128"/>
              </a:rPr>
              <a:t>D = </a:t>
            </a:r>
            <a:r>
              <a:rPr kumimoji="1" lang="ja-JP" altLang="en-US" sz="1200" dirty="0">
                <a:latin typeface="メイリオ" panose="020B0604030504040204" pitchFamily="50" charset="-128"/>
                <a:ea typeface="メイリオ" panose="020B0604030504040204" pitchFamily="50" charset="-128"/>
              </a:rPr>
              <a:t>定義する</a:t>
            </a:r>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26</a:t>
            </a:fld>
            <a:endParaRPr kumimoji="1" lang="ja-JP" altLang="en-US"/>
          </a:p>
        </p:txBody>
      </p:sp>
      <p:sp>
        <p:nvSpPr>
          <p:cNvPr id="43" name="テキスト ボックス 42">
            <a:extLst>
              <a:ext uri="{FF2B5EF4-FFF2-40B4-BE49-F238E27FC236}">
                <a16:creationId xmlns:a16="http://schemas.microsoft.com/office/drawing/2014/main" id="{EEAD5A73-56AD-D273-6E43-5DD4B373DA44}"/>
              </a:ext>
            </a:extLst>
          </p:cNvPr>
          <p:cNvSpPr txBox="1"/>
          <p:nvPr/>
        </p:nvSpPr>
        <p:spPr>
          <a:xfrm>
            <a:off x="658253" y="2419928"/>
            <a:ext cx="2397768" cy="244298"/>
          </a:xfrm>
          <a:prstGeom prst="rect">
            <a:avLst/>
          </a:prstGeom>
          <a:noFill/>
          <a:ln w="12700">
            <a:solidFill>
              <a:schemeClr val="tx1"/>
            </a:solidFill>
          </a:ln>
        </p:spPr>
        <p:txBody>
          <a:bodyPr wrap="square" rtlCol="0">
            <a:spAutoFit/>
          </a:bodyPr>
          <a:lstStyle/>
          <a:p>
            <a:pPr algn="ctr">
              <a:lnSpc>
                <a:spcPts val="1100"/>
              </a:lnSpc>
            </a:pPr>
            <a:r>
              <a:rPr kumimoji="1" lang="en-US" altLang="ja-JP" sz="1200" dirty="0">
                <a:latin typeface="メイリオ" panose="020B0604030504040204" pitchFamily="50" charset="-128"/>
                <a:ea typeface="メイリオ" panose="020B0604030504040204" pitchFamily="50" charset="-128"/>
              </a:rPr>
              <a:t>Cost[0] = 0</a:t>
            </a:r>
            <a:endParaRPr kumimoji="1" lang="ja-JP" altLang="en-US" sz="1200" dirty="0">
              <a:latin typeface="メイリオ" panose="020B0604030504040204" pitchFamily="50" charset="-128"/>
              <a:ea typeface="メイリオ" panose="020B0604030504040204" pitchFamily="50" charset="-128"/>
            </a:endParaRPr>
          </a:p>
        </p:txBody>
      </p:sp>
      <p:pic>
        <p:nvPicPr>
          <p:cNvPr id="4" name="Picture 2" descr="by-nc-sa">
            <a:extLst>
              <a:ext uri="{FF2B5EF4-FFF2-40B4-BE49-F238E27FC236}">
                <a16:creationId xmlns:a16="http://schemas.microsoft.com/office/drawing/2014/main" id="{C9A5A3F4-4704-662E-B144-07DE1777E3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a:extLst>
              <a:ext uri="{FF2B5EF4-FFF2-40B4-BE49-F238E27FC236}">
                <a16:creationId xmlns:a16="http://schemas.microsoft.com/office/drawing/2014/main" id="{C1399CF7-EE5A-3F72-1A10-54C6A0528499}"/>
              </a:ext>
            </a:extLst>
          </p:cNvPr>
          <p:cNvSpPr txBox="1"/>
          <p:nvPr/>
        </p:nvSpPr>
        <p:spPr>
          <a:xfrm>
            <a:off x="658253" y="824611"/>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r>
              <a:rPr kumimoji="1" lang="en-US" altLang="ja-JP" sz="1200" dirty="0">
                <a:solidFill>
                  <a:srgbClr val="FF0000"/>
                </a:solidFill>
              </a:rPr>
              <a:t>(3)</a:t>
            </a:r>
            <a:endParaRPr kumimoji="1" lang="ja-JP" altLang="en-US" sz="1200" dirty="0">
              <a:solidFill>
                <a:srgbClr val="FF0000"/>
              </a:solidFill>
            </a:endParaRPr>
          </a:p>
        </p:txBody>
      </p:sp>
      <p:sp>
        <p:nvSpPr>
          <p:cNvPr id="17" name="テキスト ボックス 16">
            <a:extLst>
              <a:ext uri="{FF2B5EF4-FFF2-40B4-BE49-F238E27FC236}">
                <a16:creationId xmlns:a16="http://schemas.microsoft.com/office/drawing/2014/main" id="{EBD81DD7-F8CC-1DF8-5C53-66C433551E2E}"/>
              </a:ext>
            </a:extLst>
          </p:cNvPr>
          <p:cNvSpPr txBox="1"/>
          <p:nvPr/>
        </p:nvSpPr>
        <p:spPr>
          <a:xfrm>
            <a:off x="658253" y="1578388"/>
            <a:ext cx="2397768" cy="244298"/>
          </a:xfrm>
          <a:prstGeom prst="rect">
            <a:avLst/>
          </a:prstGeom>
          <a:noFill/>
          <a:ln w="12700">
            <a:solidFill>
              <a:schemeClr val="tx1"/>
            </a:solidFill>
          </a:ln>
        </p:spPr>
        <p:txBody>
          <a:bodyPr wrap="square" rtlCol="0">
            <a:spAutoFit/>
          </a:bodyPr>
          <a:lstStyle/>
          <a:p>
            <a:pPr algn="ctr">
              <a:lnSpc>
                <a:spcPts val="1100"/>
              </a:lnSpc>
            </a:pPr>
            <a:r>
              <a:rPr kumimoji="1" lang="en-US" altLang="ja-JP" sz="1200" dirty="0">
                <a:latin typeface="メイリオ" panose="020B0604030504040204" pitchFamily="50" charset="-128"/>
                <a:ea typeface="メイリオ" panose="020B0604030504040204" pitchFamily="50" charset="-128"/>
              </a:rPr>
              <a:t>n = 7 </a:t>
            </a:r>
            <a:endParaRPr kumimoji="1" lang="ja-JP" altLang="en-US" sz="1200"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DC99A8A2-7D27-A930-7A00-BAA5A8A94CB2}"/>
              </a:ext>
            </a:extLst>
          </p:cNvPr>
          <p:cNvSpPr txBox="1"/>
          <p:nvPr/>
        </p:nvSpPr>
        <p:spPr>
          <a:xfrm>
            <a:off x="658253" y="1931463"/>
            <a:ext cx="2397768" cy="244298"/>
          </a:xfrm>
          <a:prstGeom prst="rect">
            <a:avLst/>
          </a:prstGeom>
          <a:noFill/>
          <a:ln w="12700">
            <a:solidFill>
              <a:schemeClr val="tx1"/>
            </a:solidFill>
          </a:ln>
        </p:spPr>
        <p:txBody>
          <a:bodyPr wrap="square" rtlCol="0">
            <a:spAutoFit/>
          </a:bodyPr>
          <a:lstStyle/>
          <a:p>
            <a:pPr algn="ctr">
              <a:lnSpc>
                <a:spcPts val="1100"/>
              </a:lnSpc>
            </a:pPr>
            <a:r>
              <a:rPr lang="en-US" altLang="ja-JP" sz="1200" dirty="0">
                <a:latin typeface="メイリオ" panose="020B0604030504040204" pitchFamily="50" charset="-128"/>
                <a:ea typeface="メイリオ" panose="020B0604030504040204" pitchFamily="50" charset="-128"/>
              </a:rPr>
              <a:t>Cost</a:t>
            </a:r>
            <a:r>
              <a:rPr kumimoji="1" lang="en-US" altLang="ja-JP" sz="1200" dirty="0">
                <a:latin typeface="メイリオ" panose="020B0604030504040204" pitchFamily="50" charset="-128"/>
                <a:ea typeface="メイリオ" panose="020B0604030504040204" pitchFamily="50" charset="-128"/>
              </a:rPr>
              <a:t> = [999] * 7 </a:t>
            </a:r>
            <a:endParaRPr kumimoji="1" lang="ja-JP" altLang="en-US" sz="1200" dirty="0">
              <a:latin typeface="メイリオ" panose="020B0604030504040204" pitchFamily="50" charset="-128"/>
              <a:ea typeface="メイリオ" panose="020B0604030504040204" pitchFamily="50" charset="-128"/>
            </a:endParaRPr>
          </a:p>
        </p:txBody>
      </p:sp>
      <p:sp>
        <p:nvSpPr>
          <p:cNvPr id="19" name="テキスト ボックス 18">
            <a:extLst>
              <a:ext uri="{FF2B5EF4-FFF2-40B4-BE49-F238E27FC236}">
                <a16:creationId xmlns:a16="http://schemas.microsoft.com/office/drawing/2014/main" id="{2B7B0A3A-78C3-C75E-C92D-E23D05CE84B7}"/>
              </a:ext>
            </a:extLst>
          </p:cNvPr>
          <p:cNvSpPr txBox="1"/>
          <p:nvPr/>
        </p:nvSpPr>
        <p:spPr>
          <a:xfrm>
            <a:off x="3244917" y="1614873"/>
            <a:ext cx="2397768" cy="244298"/>
          </a:xfrm>
          <a:prstGeom prst="rect">
            <a:avLst/>
          </a:prstGeom>
          <a:noFill/>
          <a:ln w="12700">
            <a:noFill/>
          </a:ln>
        </p:spPr>
        <p:txBody>
          <a:bodyPr wrap="square" rtlCol="0">
            <a:spAutoFit/>
          </a:bodyPr>
          <a:lstStyle/>
          <a:p>
            <a:pPr>
              <a:lnSpc>
                <a:spcPts val="1100"/>
              </a:lnSpc>
            </a:pPr>
            <a:r>
              <a:rPr lang="en-US" altLang="ja-JP" sz="1200" dirty="0">
                <a:latin typeface="メイリオ" panose="020B0604030504040204" pitchFamily="50" charset="-128"/>
                <a:ea typeface="メイリオ" panose="020B0604030504040204" pitchFamily="50" charset="-128"/>
              </a:rPr>
              <a:t>n </a:t>
            </a:r>
            <a:r>
              <a:rPr lang="ja-JP" altLang="en-US" sz="1200" dirty="0">
                <a:latin typeface="メイリオ" panose="020B0604030504040204" pitchFamily="50" charset="-128"/>
                <a:ea typeface="メイリオ" panose="020B0604030504040204" pitchFamily="50" charset="-128"/>
              </a:rPr>
              <a:t>は地点の数</a:t>
            </a:r>
            <a:endParaRPr kumimoji="1" lang="ja-JP" altLang="en-US" sz="1200" dirty="0">
              <a:latin typeface="メイリオ" panose="020B0604030504040204" pitchFamily="50" charset="-128"/>
              <a:ea typeface="メイリオ" panose="020B0604030504040204" pitchFamily="50" charset="-128"/>
            </a:endParaRPr>
          </a:p>
        </p:txBody>
      </p:sp>
      <p:sp>
        <p:nvSpPr>
          <p:cNvPr id="20" name="テキスト ボックス 19">
            <a:extLst>
              <a:ext uri="{FF2B5EF4-FFF2-40B4-BE49-F238E27FC236}">
                <a16:creationId xmlns:a16="http://schemas.microsoft.com/office/drawing/2014/main" id="{24D0FA57-B114-6E72-8131-BD8AB123242F}"/>
              </a:ext>
            </a:extLst>
          </p:cNvPr>
          <p:cNvSpPr txBox="1"/>
          <p:nvPr/>
        </p:nvSpPr>
        <p:spPr>
          <a:xfrm>
            <a:off x="3244917" y="1853617"/>
            <a:ext cx="3141596" cy="526426"/>
          </a:xfrm>
          <a:prstGeom prst="rect">
            <a:avLst/>
          </a:prstGeom>
          <a:noFill/>
          <a:ln w="12700">
            <a:noFill/>
          </a:ln>
        </p:spPr>
        <p:txBody>
          <a:bodyPr wrap="square" rtlCol="0">
            <a:spAutoFit/>
          </a:bodyPr>
          <a:lstStyle/>
          <a:p>
            <a:pPr>
              <a:lnSpc>
                <a:spcPts val="1100"/>
              </a:lnSpc>
            </a:pPr>
            <a:r>
              <a:rPr kumimoji="1" lang="en-US" altLang="ja-JP" sz="1200" dirty="0">
                <a:latin typeface="メイリオ" panose="020B0604030504040204" pitchFamily="50" charset="-128"/>
                <a:ea typeface="メイリオ" panose="020B0604030504040204" pitchFamily="50" charset="-128"/>
              </a:rPr>
              <a:t>Cost</a:t>
            </a:r>
            <a:r>
              <a:rPr kumimoji="1" lang="ja-JP" altLang="en-US" sz="1200" dirty="0">
                <a:latin typeface="メイリオ" panose="020B0604030504040204" pitchFamily="50" charset="-128"/>
                <a:ea typeface="メイリオ" panose="020B0604030504040204" pitchFamily="50" charset="-128"/>
              </a:rPr>
              <a:t>は各地点の最短距離を格納するリスト。</a:t>
            </a:r>
          </a:p>
          <a:p>
            <a:pPr>
              <a:lnSpc>
                <a:spcPts val="1100"/>
              </a:lnSpc>
            </a:pPr>
            <a:r>
              <a:rPr lang="ja-JP" altLang="en-US" sz="1200" dirty="0">
                <a:latin typeface="メイリオ" panose="020B0604030504040204" pitchFamily="50" charset="-128"/>
                <a:ea typeface="メイリオ" panose="020B0604030504040204" pitchFamily="50" charset="-128"/>
              </a:rPr>
              <a:t>すべての値を</a:t>
            </a:r>
            <a:r>
              <a:rPr lang="en-US" altLang="ja-JP" sz="1200" dirty="0">
                <a:latin typeface="メイリオ" panose="020B0604030504040204" pitchFamily="50" charset="-128"/>
                <a:ea typeface="メイリオ" panose="020B0604030504040204" pitchFamily="50" charset="-128"/>
              </a:rPr>
              <a:t>999</a:t>
            </a:r>
            <a:r>
              <a:rPr lang="ja-JP" altLang="en-US" sz="1200" dirty="0">
                <a:latin typeface="メイリオ" panose="020B0604030504040204" pitchFamily="50" charset="-128"/>
                <a:ea typeface="メイリオ" panose="020B0604030504040204" pitchFamily="50" charset="-128"/>
              </a:rPr>
              <a:t>で初期化しておく。</a:t>
            </a:r>
          </a:p>
          <a:p>
            <a:pPr>
              <a:lnSpc>
                <a:spcPts val="1100"/>
              </a:lnSpc>
            </a:pPr>
            <a:r>
              <a:rPr kumimoji="1" lang="en-US" altLang="ja-JP" sz="1200" dirty="0">
                <a:latin typeface="メイリオ" panose="020B0604030504040204" pitchFamily="50" charset="-128"/>
                <a:ea typeface="メイリオ" panose="020B0604030504040204" pitchFamily="50" charset="-128"/>
              </a:rPr>
              <a:t>Cost = [999, 999, 999, </a:t>
            </a:r>
            <a:r>
              <a:rPr kumimoji="1" lang="ja-JP" altLang="en-US" sz="1200" dirty="0">
                <a:latin typeface="メイリオ" panose="020B0604030504040204" pitchFamily="50" charset="-128"/>
                <a:ea typeface="メイリオ" panose="020B0604030504040204" pitchFamily="50" charset="-128"/>
              </a:rPr>
              <a:t>・・・</a:t>
            </a:r>
            <a:r>
              <a:rPr kumimoji="1" lang="en-US" altLang="ja-JP" sz="1200" dirty="0">
                <a:latin typeface="メイリオ" panose="020B0604030504040204" pitchFamily="50" charset="-128"/>
                <a:ea typeface="メイリオ" panose="020B0604030504040204" pitchFamily="50" charset="-128"/>
              </a:rPr>
              <a:t>,999]</a:t>
            </a:r>
            <a:endParaRPr kumimoji="1" lang="ja-JP" altLang="en-US" sz="1200" dirty="0">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4436B2DA-4D68-06F3-1D9B-39B811369BA3}"/>
              </a:ext>
            </a:extLst>
          </p:cNvPr>
          <p:cNvSpPr txBox="1"/>
          <p:nvPr/>
        </p:nvSpPr>
        <p:spPr>
          <a:xfrm>
            <a:off x="3208569" y="871575"/>
            <a:ext cx="2782382" cy="646331"/>
          </a:xfrm>
          <a:prstGeom prst="rect">
            <a:avLst/>
          </a:prstGeom>
          <a:noFill/>
        </p:spPr>
        <p:txBody>
          <a:bodyPr wrap="square" rtlCol="0">
            <a:spAutoFit/>
          </a:bodyPr>
          <a:lstStyle/>
          <a:p>
            <a:r>
              <a:rPr kumimoji="1" lang="en-US" altLang="ja-JP" sz="1200" dirty="0"/>
              <a:t>D</a:t>
            </a:r>
            <a:r>
              <a:rPr lang="ja-JP" altLang="en-US" sz="1200" dirty="0"/>
              <a:t>の各要素は</a:t>
            </a:r>
            <a:br>
              <a:rPr lang="en-US" altLang="ja-JP" sz="1200" dirty="0"/>
            </a:br>
            <a:r>
              <a:rPr kumimoji="1" lang="en-US" altLang="ja-JP" sz="1200" dirty="0"/>
              <a:t>[</a:t>
            </a:r>
            <a:r>
              <a:rPr kumimoji="1" lang="ja-JP" altLang="en-US" sz="1200" dirty="0"/>
              <a:t>地点</a:t>
            </a:r>
            <a:r>
              <a:rPr lang="ja-JP" altLang="en-US" sz="1200" dirty="0"/>
              <a:t>元</a:t>
            </a:r>
            <a:r>
              <a:rPr kumimoji="1" lang="en-US" altLang="ja-JP" sz="1200" dirty="0"/>
              <a:t>, </a:t>
            </a:r>
            <a:r>
              <a:rPr kumimoji="1" lang="ja-JP" altLang="en-US" sz="1200" dirty="0"/>
              <a:t>地点</a:t>
            </a:r>
            <a:r>
              <a:rPr lang="ja-JP" altLang="en-US" sz="1200" dirty="0"/>
              <a:t>先</a:t>
            </a:r>
            <a:r>
              <a:rPr kumimoji="1" lang="en-US" altLang="ja-JP" sz="1200" dirty="0"/>
              <a:t>,</a:t>
            </a:r>
            <a:r>
              <a:rPr kumimoji="1" lang="ja-JP" altLang="en-US" sz="1200" dirty="0"/>
              <a:t>距離</a:t>
            </a:r>
            <a:r>
              <a:rPr kumimoji="1" lang="en-US" altLang="ja-JP" sz="1200" dirty="0"/>
              <a:t>]</a:t>
            </a:r>
            <a:endParaRPr kumimoji="1" lang="ja-JP" altLang="en-US" sz="1200" dirty="0"/>
          </a:p>
          <a:p>
            <a:r>
              <a:rPr kumimoji="1" lang="en-US" altLang="ja-JP" sz="1200" dirty="0"/>
              <a:t>D[?}[1] D[?}[2] D[?}[3]</a:t>
            </a:r>
            <a:r>
              <a:rPr kumimoji="1" lang="ja-JP" altLang="en-US" sz="1200" dirty="0"/>
              <a:t>で使用する</a:t>
            </a:r>
          </a:p>
        </p:txBody>
      </p:sp>
      <p:sp>
        <p:nvSpPr>
          <p:cNvPr id="26" name="テキスト ボックス 25">
            <a:extLst>
              <a:ext uri="{FF2B5EF4-FFF2-40B4-BE49-F238E27FC236}">
                <a16:creationId xmlns:a16="http://schemas.microsoft.com/office/drawing/2014/main" id="{7D6A6427-0E4A-342C-7DBC-8C6DA4C3D776}"/>
              </a:ext>
            </a:extLst>
          </p:cNvPr>
          <p:cNvSpPr txBox="1"/>
          <p:nvPr/>
        </p:nvSpPr>
        <p:spPr>
          <a:xfrm>
            <a:off x="3304705" y="2415187"/>
            <a:ext cx="2686246" cy="244298"/>
          </a:xfrm>
          <a:prstGeom prst="rect">
            <a:avLst/>
          </a:prstGeom>
          <a:noFill/>
          <a:ln w="12700">
            <a:noFill/>
          </a:ln>
        </p:spPr>
        <p:txBody>
          <a:bodyPr wrap="square" rtlCol="0">
            <a:spAutoFit/>
          </a:bodyPr>
          <a:lstStyle/>
          <a:p>
            <a:pPr>
              <a:lnSpc>
                <a:spcPts val="1100"/>
              </a:lnSpc>
            </a:pPr>
            <a:r>
              <a:rPr lang="ja-JP" altLang="en-US" sz="1200" dirty="0">
                <a:latin typeface="メイリオ" panose="020B0604030504040204" pitchFamily="50" charset="-128"/>
                <a:ea typeface="メイリオ" panose="020B0604030504040204" pitchFamily="50" charset="-128"/>
              </a:rPr>
              <a:t>地点①の最短距離として</a:t>
            </a:r>
            <a:r>
              <a:rPr lang="en-US" altLang="ja-JP" sz="1200" dirty="0">
                <a:latin typeface="メイリオ" panose="020B0604030504040204" pitchFamily="50" charset="-128"/>
                <a:ea typeface="メイリオ" panose="020B0604030504040204" pitchFamily="50" charset="-128"/>
              </a:rPr>
              <a:t>0</a:t>
            </a:r>
            <a:r>
              <a:rPr lang="ja-JP" altLang="en-US" sz="1200" dirty="0">
                <a:latin typeface="メイリオ" panose="020B0604030504040204" pitchFamily="50" charset="-128"/>
                <a:ea typeface="メイリオ" panose="020B0604030504040204" pitchFamily="50" charset="-128"/>
              </a:rPr>
              <a:t>を設定</a:t>
            </a:r>
            <a:endParaRPr kumimoji="1" lang="ja-JP" altLang="en-US" sz="1200" dirty="0">
              <a:latin typeface="メイリオ" panose="020B0604030504040204" pitchFamily="50" charset="-128"/>
              <a:ea typeface="メイリオ" panose="020B0604030504040204" pitchFamily="50" charset="-128"/>
            </a:endParaRPr>
          </a:p>
        </p:txBody>
      </p:sp>
      <p:grpSp>
        <p:nvGrpSpPr>
          <p:cNvPr id="29" name="グループ化 28">
            <a:extLst>
              <a:ext uri="{FF2B5EF4-FFF2-40B4-BE49-F238E27FC236}">
                <a16:creationId xmlns:a16="http://schemas.microsoft.com/office/drawing/2014/main" id="{9EA944DE-0BE2-C2EF-B460-94F07E01BC28}"/>
              </a:ext>
            </a:extLst>
          </p:cNvPr>
          <p:cNvGrpSpPr/>
          <p:nvPr/>
        </p:nvGrpSpPr>
        <p:grpSpPr>
          <a:xfrm>
            <a:off x="1024778" y="3245764"/>
            <a:ext cx="3237684" cy="1707236"/>
            <a:chOff x="2784365" y="1677618"/>
            <a:chExt cx="2973206" cy="2084532"/>
          </a:xfrm>
        </p:grpSpPr>
        <p:sp>
          <p:nvSpPr>
            <p:cNvPr id="30" name="テキスト ボックス 29">
              <a:extLst>
                <a:ext uri="{FF2B5EF4-FFF2-40B4-BE49-F238E27FC236}">
                  <a16:creationId xmlns:a16="http://schemas.microsoft.com/office/drawing/2014/main" id="{01509189-282B-A3CC-C1B0-7A3B9403F680}"/>
                </a:ext>
              </a:extLst>
            </p:cNvPr>
            <p:cNvSpPr txBox="1"/>
            <p:nvPr/>
          </p:nvSpPr>
          <p:spPr>
            <a:xfrm>
              <a:off x="2784365" y="1677618"/>
              <a:ext cx="2583673" cy="2084532"/>
            </a:xfrm>
            <a:prstGeom prst="rect">
              <a:avLst/>
            </a:prstGeom>
            <a:noFill/>
            <a:ln w="12700">
              <a:solidFill>
                <a:schemeClr val="tx1"/>
              </a:solidFill>
            </a:ln>
          </p:spPr>
          <p:txBody>
            <a:bodyPr wrap="square" rtlCol="0">
              <a:spAutoFit/>
            </a:bodyPr>
            <a:lstStyle/>
            <a:p>
              <a:r>
                <a:rPr lang="en-US" altLang="ja-JP" sz="1100" dirty="0">
                  <a:latin typeface="メイリオ" panose="020B0604030504040204" pitchFamily="50" charset="-128"/>
                  <a:ea typeface="メイリオ" panose="020B0604030504040204" pitchFamily="50" charset="-128"/>
                </a:rPr>
                <a:t>j= [0,2,…,D</a:t>
              </a:r>
              <a:r>
                <a:rPr lang="ja-JP" altLang="en-US" sz="1100" dirty="0">
                  <a:latin typeface="メイリオ" panose="020B0604030504040204" pitchFamily="50" charset="-128"/>
                  <a:ea typeface="メイリオ" panose="020B0604030504040204" pitchFamily="50" charset="-128"/>
                </a:rPr>
                <a:t>の大きさ</a:t>
              </a:r>
              <a:r>
                <a:rPr lang="en-US" altLang="ja-JP" sz="1100" dirty="0">
                  <a:latin typeface="メイリオ" panose="020B0604030504040204" pitchFamily="50" charset="-128"/>
                  <a:ea typeface="メイリオ" panose="020B0604030504040204" pitchFamily="50" charset="-128"/>
                </a:rPr>
                <a:t>-1]</a:t>
              </a:r>
              <a:r>
                <a:rPr lang="ja-JP" altLang="en-US" sz="1100" dirty="0">
                  <a:latin typeface="メイリオ" panose="020B0604030504040204" pitchFamily="50" charset="-128"/>
                  <a:ea typeface="メイリオ" panose="020B0604030504040204" pitchFamily="50" charset="-128"/>
                </a:rPr>
                <a:t>繰り返す</a:t>
              </a:r>
              <a:br>
                <a:rPr lang="ja-JP" altLang="en-US" sz="1400" dirty="0">
                  <a:latin typeface="メイリオ" panose="020B0604030504040204" pitchFamily="50" charset="-128"/>
                  <a:ea typeface="メイリオ" panose="020B0604030504040204" pitchFamily="50" charset="-128"/>
                </a:rPr>
              </a:b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31" name="テキスト ボックス 30">
              <a:extLst>
                <a:ext uri="{FF2B5EF4-FFF2-40B4-BE49-F238E27FC236}">
                  <a16:creationId xmlns:a16="http://schemas.microsoft.com/office/drawing/2014/main" id="{38458D22-686F-AEEB-08D5-C68045CB2128}"/>
                </a:ext>
              </a:extLst>
            </p:cNvPr>
            <p:cNvSpPr txBox="1"/>
            <p:nvPr/>
          </p:nvSpPr>
          <p:spPr>
            <a:xfrm>
              <a:off x="3040492" y="1959267"/>
              <a:ext cx="2359004" cy="1691076"/>
            </a:xfrm>
            <a:prstGeom prst="rect">
              <a:avLst/>
            </a:prstGeom>
            <a:solidFill>
              <a:schemeClr val="bg1"/>
            </a:solidFill>
            <a:ln w="12700">
              <a:solidFill>
                <a:schemeClr val="tx1"/>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32" name="正方形/長方形 31">
              <a:extLst>
                <a:ext uri="{FF2B5EF4-FFF2-40B4-BE49-F238E27FC236}">
                  <a16:creationId xmlns:a16="http://schemas.microsoft.com/office/drawing/2014/main" id="{7D508DC2-CA3C-699F-7688-7A2237985E89}"/>
                </a:ext>
              </a:extLst>
            </p:cNvPr>
            <p:cNvSpPr/>
            <p:nvPr/>
          </p:nvSpPr>
          <p:spPr>
            <a:xfrm>
              <a:off x="5364167" y="1907527"/>
              <a:ext cx="393404" cy="17428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50" name="テキスト ボックス 49">
            <a:extLst>
              <a:ext uri="{FF2B5EF4-FFF2-40B4-BE49-F238E27FC236}">
                <a16:creationId xmlns:a16="http://schemas.microsoft.com/office/drawing/2014/main" id="{1A4BAC4C-2F75-DE0D-DCDC-1592D25DF1E4}"/>
              </a:ext>
            </a:extLst>
          </p:cNvPr>
          <p:cNvSpPr txBox="1"/>
          <p:nvPr/>
        </p:nvSpPr>
        <p:spPr>
          <a:xfrm>
            <a:off x="1359418" y="3656644"/>
            <a:ext cx="3240342" cy="1227900"/>
          </a:xfrm>
          <a:prstGeom prst="rect">
            <a:avLst/>
          </a:prstGeom>
          <a:noFill/>
          <a:ln w="12700">
            <a:solidFill>
              <a:schemeClr val="tx1"/>
            </a:solidFill>
            <a:prstDash val="dash"/>
          </a:ln>
        </p:spPr>
        <p:txBody>
          <a:bodyPr wrap="square" rtlCol="0">
            <a:spAutoFit/>
          </a:bodyPr>
          <a:lstStyle/>
          <a:p>
            <a:pPr>
              <a:lnSpc>
                <a:spcPts val="1100"/>
              </a:lnSpc>
            </a:pPr>
            <a:r>
              <a:rPr lang="en-US" altLang="ja-JP" sz="1100" dirty="0">
                <a:latin typeface="メイリオ" panose="020B0604030504040204" pitchFamily="50" charset="-128"/>
                <a:ea typeface="メイリオ" panose="020B0604030504040204" pitchFamily="50" charset="-128"/>
              </a:rPr>
              <a:t>x = </a:t>
            </a:r>
            <a:r>
              <a:rPr lang="ja-JP" altLang="en-US" sz="1100" dirty="0">
                <a:latin typeface="メイリオ" panose="020B0604030504040204" pitchFamily="50" charset="-128"/>
                <a:ea typeface="メイリオ" panose="020B0604030504040204" pitchFamily="50" charset="-128"/>
              </a:rPr>
              <a:t>地点元</a:t>
            </a:r>
          </a:p>
          <a:p>
            <a:pPr>
              <a:lnSpc>
                <a:spcPts val="1100"/>
              </a:lnSpc>
            </a:pPr>
            <a:r>
              <a:rPr lang="en-US" altLang="ja-JP" sz="1100" dirty="0">
                <a:latin typeface="メイリオ" panose="020B0604030504040204" pitchFamily="50" charset="-128"/>
                <a:ea typeface="メイリオ" panose="020B0604030504040204" pitchFamily="50" charset="-128"/>
              </a:rPr>
              <a:t>y = </a:t>
            </a:r>
            <a:r>
              <a:rPr lang="ja-JP" altLang="en-US" sz="1100" dirty="0">
                <a:latin typeface="メイリオ" panose="020B0604030504040204" pitchFamily="50" charset="-128"/>
                <a:ea typeface="メイリオ" panose="020B0604030504040204" pitchFamily="50" charset="-128"/>
              </a:rPr>
              <a:t>地点先</a:t>
            </a:r>
          </a:p>
          <a:p>
            <a:pPr>
              <a:lnSpc>
                <a:spcPts val="1100"/>
              </a:lnSpc>
            </a:pPr>
            <a:r>
              <a:rPr lang="en-US" altLang="ja-JP" sz="1100" dirty="0">
                <a:latin typeface="メイリオ" panose="020B0604030504040204" pitchFamily="50" charset="-128"/>
                <a:ea typeface="メイリオ" panose="020B0604030504040204" pitchFamily="50" charset="-128"/>
              </a:rPr>
              <a:t>z = x-y</a:t>
            </a:r>
            <a:r>
              <a:rPr lang="ja-JP" altLang="en-US" sz="1100" dirty="0">
                <a:latin typeface="メイリオ" panose="020B0604030504040204" pitchFamily="50" charset="-128"/>
                <a:ea typeface="メイリオ" panose="020B0604030504040204" pitchFamily="50" charset="-128"/>
              </a:rPr>
              <a:t>の距離　とすると</a:t>
            </a:r>
          </a:p>
          <a:p>
            <a:pPr>
              <a:lnSpc>
                <a:spcPts val="1100"/>
              </a:lnSpc>
            </a:pPr>
            <a:r>
              <a:rPr lang="ja-JP" altLang="en-US" sz="1100" dirty="0">
                <a:latin typeface="メイリオ" panose="020B0604030504040204" pitchFamily="50" charset="-128"/>
                <a:ea typeface="メイリオ" panose="020B0604030504040204" pitchFamily="50" charset="-128"/>
              </a:rPr>
              <a:t>地点先の距離</a:t>
            </a:r>
            <a:r>
              <a:rPr lang="en-US" altLang="ja-JP" sz="1100" dirty="0">
                <a:latin typeface="メイリオ" panose="020B0604030504040204" pitchFamily="50" charset="-128"/>
                <a:ea typeface="メイリオ" panose="020B0604030504040204" pitchFamily="50" charset="-128"/>
              </a:rPr>
              <a:t>Cost[y]</a:t>
            </a:r>
            <a:r>
              <a:rPr lang="ja-JP" altLang="en-US" sz="1100" dirty="0">
                <a:latin typeface="メイリオ" panose="020B0604030504040204" pitchFamily="50" charset="-128"/>
                <a:ea typeface="メイリオ" panose="020B0604030504040204" pitchFamily="50" charset="-128"/>
              </a:rPr>
              <a:t>が地点元の距離</a:t>
            </a:r>
            <a:r>
              <a:rPr lang="en-US" altLang="ja-JP" sz="1100" dirty="0">
                <a:latin typeface="メイリオ" panose="020B0604030504040204" pitchFamily="50" charset="-128"/>
                <a:ea typeface="メイリオ" panose="020B0604030504040204" pitchFamily="50" charset="-128"/>
              </a:rPr>
              <a:t>[x]+z</a:t>
            </a:r>
            <a:r>
              <a:rPr lang="ja-JP" altLang="en-US" sz="1100" dirty="0">
                <a:latin typeface="メイリオ" panose="020B0604030504040204" pitchFamily="50" charset="-128"/>
                <a:ea typeface="メイリオ" panose="020B0604030504040204" pitchFamily="50" charset="-128"/>
              </a:rPr>
              <a:t>より大きければ、</a:t>
            </a:r>
          </a:p>
          <a:p>
            <a:pPr>
              <a:lnSpc>
                <a:spcPts val="1100"/>
              </a:lnSpc>
            </a:pPr>
            <a:r>
              <a:rPr lang="ja-JP" altLang="en-US" sz="1100" dirty="0">
                <a:latin typeface="メイリオ" panose="020B0604030504040204" pitchFamily="50" charset="-128"/>
                <a:ea typeface="メイリオ" panose="020B0604030504040204" pitchFamily="50" charset="-128"/>
              </a:rPr>
              <a:t>地点先の距離</a:t>
            </a:r>
            <a:r>
              <a:rPr lang="en-US" altLang="ja-JP" sz="1100" dirty="0">
                <a:latin typeface="メイリオ" panose="020B0604030504040204" pitchFamily="50" charset="-128"/>
                <a:ea typeface="メイリオ" panose="020B0604030504040204" pitchFamily="50" charset="-128"/>
              </a:rPr>
              <a:t>Cost[y]=</a:t>
            </a:r>
            <a:r>
              <a:rPr lang="ja-JP" altLang="en-US" sz="1100" dirty="0">
                <a:latin typeface="メイリオ" panose="020B0604030504040204" pitchFamily="50" charset="-128"/>
                <a:ea typeface="メイリオ" panose="020B0604030504040204" pitchFamily="50" charset="-128"/>
              </a:rPr>
              <a:t>地点元の距離</a:t>
            </a:r>
            <a:r>
              <a:rPr lang="en-US" altLang="ja-JP" sz="1100" dirty="0">
                <a:latin typeface="メイリオ" panose="020B0604030504040204" pitchFamily="50" charset="-128"/>
                <a:ea typeface="メイリオ" panose="020B0604030504040204" pitchFamily="50" charset="-128"/>
              </a:rPr>
              <a:t>[x]+z</a:t>
            </a:r>
            <a:r>
              <a:rPr lang="ja-JP" altLang="en-US" sz="1100" dirty="0">
                <a:latin typeface="メイリオ" panose="020B0604030504040204" pitchFamily="50" charset="-128"/>
                <a:ea typeface="メイリオ" panose="020B0604030504040204" pitchFamily="50" charset="-128"/>
              </a:rPr>
              <a:t>に</a:t>
            </a:r>
          </a:p>
          <a:p>
            <a:pPr>
              <a:lnSpc>
                <a:spcPts val="1100"/>
              </a:lnSpc>
            </a:pPr>
            <a:r>
              <a:rPr lang="ja-JP" altLang="en-US" sz="1100" dirty="0">
                <a:latin typeface="メイリオ" panose="020B0604030504040204" pitchFamily="50" charset="-128"/>
                <a:ea typeface="メイリオ" panose="020B0604030504040204" pitchFamily="50" charset="-128"/>
              </a:rPr>
              <a:t>する処理を考えてください。</a:t>
            </a:r>
          </a:p>
          <a:p>
            <a:pPr>
              <a:lnSpc>
                <a:spcPts val="1100"/>
              </a:lnSpc>
            </a:pP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補足</a:t>
            </a:r>
            <a:r>
              <a:rPr lang="en-US" altLang="ja-JP" sz="1100" dirty="0">
                <a:latin typeface="メイリオ" panose="020B0604030504040204" pitchFamily="50" charset="-128"/>
                <a:ea typeface="メイリオ" panose="020B0604030504040204" pitchFamily="50" charset="-128"/>
              </a:rPr>
              <a:t>]</a:t>
            </a:r>
          </a:p>
        </p:txBody>
      </p:sp>
      <p:grpSp>
        <p:nvGrpSpPr>
          <p:cNvPr id="34" name="グループ化 33">
            <a:extLst>
              <a:ext uri="{FF2B5EF4-FFF2-40B4-BE49-F238E27FC236}">
                <a16:creationId xmlns:a16="http://schemas.microsoft.com/office/drawing/2014/main" id="{CBF3AA86-D041-9C74-84BE-340F74C0DB75}"/>
              </a:ext>
            </a:extLst>
          </p:cNvPr>
          <p:cNvGrpSpPr/>
          <p:nvPr/>
        </p:nvGrpSpPr>
        <p:grpSpPr>
          <a:xfrm>
            <a:off x="5409201" y="3713534"/>
            <a:ext cx="587627" cy="575424"/>
            <a:chOff x="1295400" y="3857730"/>
            <a:chExt cx="990600" cy="1019070"/>
          </a:xfrm>
        </p:grpSpPr>
        <p:sp>
          <p:nvSpPr>
            <p:cNvPr id="41" name="メモ 12">
              <a:extLst>
                <a:ext uri="{FF2B5EF4-FFF2-40B4-BE49-F238E27FC236}">
                  <a16:creationId xmlns:a16="http://schemas.microsoft.com/office/drawing/2014/main" id="{B936C2F4-310F-9CE9-3F6F-DDC72C9A213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2" name="テキスト ボックス 41">
              <a:extLst>
                <a:ext uri="{FF2B5EF4-FFF2-40B4-BE49-F238E27FC236}">
                  <a16:creationId xmlns:a16="http://schemas.microsoft.com/office/drawing/2014/main" id="{60383031-F481-D65A-B4D5-C93E412626B3}"/>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a:t>
              </a:r>
              <a:r>
                <a:rPr lang="en-US" altLang="ja-JP" sz="1400" dirty="0">
                  <a:solidFill>
                    <a:srgbClr val="FF0000"/>
                  </a:solidFill>
                  <a:latin typeface="メイリオ" panose="020B0604030504040204" pitchFamily="50" charset="-128"/>
                  <a:ea typeface="メイリオ" panose="020B0604030504040204" pitchFamily="50" charset="-128"/>
                </a:rPr>
                <a:t>4</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82" name="グループ化 81">
            <a:extLst>
              <a:ext uri="{FF2B5EF4-FFF2-40B4-BE49-F238E27FC236}">
                <a16:creationId xmlns:a16="http://schemas.microsoft.com/office/drawing/2014/main" id="{570C6F89-7674-9F1D-B7F8-9433723BE2B5}"/>
              </a:ext>
            </a:extLst>
          </p:cNvPr>
          <p:cNvGrpSpPr/>
          <p:nvPr/>
        </p:nvGrpSpPr>
        <p:grpSpPr>
          <a:xfrm>
            <a:off x="4750294" y="3721295"/>
            <a:ext cx="587627" cy="575424"/>
            <a:chOff x="1295400" y="3857730"/>
            <a:chExt cx="990600" cy="1019070"/>
          </a:xfrm>
        </p:grpSpPr>
        <p:sp>
          <p:nvSpPr>
            <p:cNvPr id="121" name="メモ 12">
              <a:extLst>
                <a:ext uri="{FF2B5EF4-FFF2-40B4-BE49-F238E27FC236}">
                  <a16:creationId xmlns:a16="http://schemas.microsoft.com/office/drawing/2014/main" id="{3091DE5D-5DEF-43BE-ADDB-3E7EC5E2557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2" name="テキスト ボックス 121">
              <a:extLst>
                <a:ext uri="{FF2B5EF4-FFF2-40B4-BE49-F238E27FC236}">
                  <a16:creationId xmlns:a16="http://schemas.microsoft.com/office/drawing/2014/main" id="{2B4174B5-8E61-725B-B745-E7712234AFEA}"/>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0FE1FA97-1B39-2F9C-B6CE-E744F6155E39}"/>
              </a:ext>
            </a:extLst>
          </p:cNvPr>
          <p:cNvGrpSpPr/>
          <p:nvPr/>
        </p:nvGrpSpPr>
        <p:grpSpPr>
          <a:xfrm>
            <a:off x="4380488" y="2974363"/>
            <a:ext cx="587627" cy="575424"/>
            <a:chOff x="1295400" y="3857730"/>
            <a:chExt cx="990600" cy="1019070"/>
          </a:xfrm>
        </p:grpSpPr>
        <p:sp>
          <p:nvSpPr>
            <p:cNvPr id="124" name="メモ 12">
              <a:extLst>
                <a:ext uri="{FF2B5EF4-FFF2-40B4-BE49-F238E27FC236}">
                  <a16:creationId xmlns:a16="http://schemas.microsoft.com/office/drawing/2014/main" id="{CE6CA7F8-14BB-B3EC-59A6-BAB7268A303C}"/>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5" name="テキスト ボックス 124">
              <a:extLst>
                <a:ext uri="{FF2B5EF4-FFF2-40B4-BE49-F238E27FC236}">
                  <a16:creationId xmlns:a16="http://schemas.microsoft.com/office/drawing/2014/main" id="{0252C7E3-F092-CFAB-4B48-C0C68FD98EED}"/>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11</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126" name="テキスト ボックス 125">
            <a:extLst>
              <a:ext uri="{FF2B5EF4-FFF2-40B4-BE49-F238E27FC236}">
                <a16:creationId xmlns:a16="http://schemas.microsoft.com/office/drawing/2014/main" id="{F69E733D-0213-E44E-D0F3-8E0E83B6CD6C}"/>
              </a:ext>
            </a:extLst>
          </p:cNvPr>
          <p:cNvSpPr txBox="1"/>
          <p:nvPr/>
        </p:nvSpPr>
        <p:spPr>
          <a:xfrm>
            <a:off x="562816" y="5810999"/>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補足</a:t>
            </a:r>
          </a:p>
        </p:txBody>
      </p:sp>
      <p:sp>
        <p:nvSpPr>
          <p:cNvPr id="128" name="テキスト ボックス 127">
            <a:extLst>
              <a:ext uri="{FF2B5EF4-FFF2-40B4-BE49-F238E27FC236}">
                <a16:creationId xmlns:a16="http://schemas.microsoft.com/office/drawing/2014/main" id="{C9D83A33-A516-CC1D-5240-25A53283D8B3}"/>
              </a:ext>
            </a:extLst>
          </p:cNvPr>
          <p:cNvSpPr txBox="1"/>
          <p:nvPr/>
        </p:nvSpPr>
        <p:spPr>
          <a:xfrm>
            <a:off x="569584" y="6262313"/>
            <a:ext cx="5569873" cy="949619"/>
          </a:xfrm>
          <a:prstGeom prst="rect">
            <a:avLst/>
          </a:prstGeom>
          <a:noFill/>
          <a:ln w="12700">
            <a:noFill/>
          </a:ln>
        </p:spPr>
        <p:txBody>
          <a:bodyPr wrap="square" rtlCol="0">
            <a:spAutoFit/>
          </a:bodyPr>
          <a:lstStyle/>
          <a:p>
            <a:pPr>
              <a:lnSpc>
                <a:spcPts val="1100"/>
              </a:lnSpc>
            </a:pPr>
            <a:r>
              <a:rPr lang="ja-JP" altLang="en-US" sz="1200" dirty="0">
                <a:latin typeface="メイリオ" panose="020B0604030504040204" pitchFamily="50" charset="-128"/>
                <a:ea typeface="メイリオ" panose="020B0604030504040204" pitchFamily="50" charset="-128"/>
              </a:rPr>
              <a:t>前のページで説明したように、データの並び方によっては、かなり早い時に、すべての地点の最短距離が求まり、それ以降は無駄な処理を繰り返することになる。</a:t>
            </a:r>
          </a:p>
          <a:p>
            <a:pPr>
              <a:lnSpc>
                <a:spcPts val="1100"/>
              </a:lnSpc>
            </a:pPr>
            <a:r>
              <a:rPr kumimoji="1" lang="ja-JP" altLang="en-US" sz="1200" dirty="0">
                <a:latin typeface="メイリオ" panose="020B0604030504040204" pitchFamily="50" charset="-128"/>
                <a:ea typeface="メイリオ" panose="020B0604030504040204" pitchFamily="50" charset="-128"/>
              </a:rPr>
              <a:t>実際の効率的なアルゴリズムがでは、この無駄を避けるため、上図の補足の位置で、最短距離が置き換わったら、</a:t>
            </a:r>
            <a:r>
              <a:rPr lang="en-US" altLang="ja-JP" sz="1200" dirty="0">
                <a:latin typeface="メイリオ" panose="020B0604030504040204" pitchFamily="50" charset="-128"/>
                <a:ea typeface="メイリオ" panose="020B0604030504040204" pitchFamily="50" charset="-128"/>
              </a:rPr>
              <a:t> </a:t>
            </a:r>
            <a:r>
              <a:rPr lang="ja-JP" altLang="en-US" sz="1200" dirty="0">
                <a:latin typeface="メイリオ" panose="020B0604030504040204" pitchFamily="50" charset="-128"/>
                <a:ea typeface="メイリオ" panose="020B0604030504040204" pitchFamily="50" charset="-128"/>
              </a:rPr>
              <a:t>「</a:t>
            </a:r>
            <a:r>
              <a:rPr lang="en-US" altLang="ja-JP" sz="1200" dirty="0">
                <a:latin typeface="メイリオ" panose="020B0604030504040204" pitchFamily="50" charset="-128"/>
                <a:ea typeface="メイリオ" panose="020B0604030504040204" pitchFamily="50" charset="-128"/>
              </a:rPr>
              <a:t>j= [0,2,…,D</a:t>
            </a:r>
            <a:r>
              <a:rPr lang="ja-JP" altLang="en-US" sz="1200" dirty="0">
                <a:latin typeface="メイリオ" panose="020B0604030504040204" pitchFamily="50" charset="-128"/>
                <a:ea typeface="メイリオ" panose="020B0604030504040204" pitchFamily="50" charset="-128"/>
              </a:rPr>
              <a:t>の大きさ</a:t>
            </a:r>
            <a:r>
              <a:rPr lang="en-US" altLang="ja-JP" sz="1200" dirty="0">
                <a:latin typeface="メイリオ" panose="020B0604030504040204" pitchFamily="50" charset="-128"/>
                <a:ea typeface="メイリオ" panose="020B0604030504040204" pitchFamily="50" charset="-128"/>
              </a:rPr>
              <a:t>-1]</a:t>
            </a:r>
            <a:r>
              <a:rPr lang="ja-JP" altLang="en-US" sz="1200" dirty="0">
                <a:latin typeface="メイリオ" panose="020B0604030504040204" pitchFamily="50" charset="-128"/>
                <a:ea typeface="メイリオ" panose="020B0604030504040204" pitchFamily="50" charset="-128"/>
              </a:rPr>
              <a:t>繰り返す」を抜け出す処理をしている。</a:t>
            </a:r>
            <a:endParaRPr kumimoji="1" lang="ja-JP" altLang="en-US" sz="1200" dirty="0">
              <a:latin typeface="メイリオ" panose="020B0604030504040204" pitchFamily="50" charset="-128"/>
              <a:ea typeface="メイリオ" panose="020B0604030504040204" pitchFamily="50" charset="-128"/>
            </a:endParaRPr>
          </a:p>
        </p:txBody>
      </p:sp>
      <p:grpSp>
        <p:nvGrpSpPr>
          <p:cNvPr id="129" name="グループ化 128">
            <a:extLst>
              <a:ext uri="{FF2B5EF4-FFF2-40B4-BE49-F238E27FC236}">
                <a16:creationId xmlns:a16="http://schemas.microsoft.com/office/drawing/2014/main" id="{D65ABA16-22BA-D721-9569-3168A15316EF}"/>
              </a:ext>
            </a:extLst>
          </p:cNvPr>
          <p:cNvGrpSpPr/>
          <p:nvPr/>
        </p:nvGrpSpPr>
        <p:grpSpPr>
          <a:xfrm>
            <a:off x="3429000" y="7278989"/>
            <a:ext cx="587627" cy="575424"/>
            <a:chOff x="1295400" y="3857730"/>
            <a:chExt cx="990600" cy="1019070"/>
          </a:xfrm>
        </p:grpSpPr>
        <p:sp>
          <p:nvSpPr>
            <p:cNvPr id="130" name="メモ 12">
              <a:extLst>
                <a:ext uri="{FF2B5EF4-FFF2-40B4-BE49-F238E27FC236}">
                  <a16:creationId xmlns:a16="http://schemas.microsoft.com/office/drawing/2014/main" id="{8A386C76-5833-BC8C-99F6-A17AF5638465}"/>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31" name="テキスト ボックス 130">
              <a:extLst>
                <a:ext uri="{FF2B5EF4-FFF2-40B4-BE49-F238E27FC236}">
                  <a16:creationId xmlns:a16="http://schemas.microsoft.com/office/drawing/2014/main" id="{17E3CCA5-1C68-86A1-CC04-EF4E91609A5C}"/>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15</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132" name="グループ化 131">
            <a:extLst>
              <a:ext uri="{FF2B5EF4-FFF2-40B4-BE49-F238E27FC236}">
                <a16:creationId xmlns:a16="http://schemas.microsoft.com/office/drawing/2014/main" id="{24E74DA4-9060-4D97-23D3-72067E121ADE}"/>
              </a:ext>
            </a:extLst>
          </p:cNvPr>
          <p:cNvGrpSpPr/>
          <p:nvPr/>
        </p:nvGrpSpPr>
        <p:grpSpPr>
          <a:xfrm>
            <a:off x="4255836" y="7286244"/>
            <a:ext cx="587627" cy="575424"/>
            <a:chOff x="1295400" y="3857730"/>
            <a:chExt cx="990600" cy="1019070"/>
          </a:xfrm>
        </p:grpSpPr>
        <p:sp>
          <p:nvSpPr>
            <p:cNvPr id="133" name="メモ 12">
              <a:extLst>
                <a:ext uri="{FF2B5EF4-FFF2-40B4-BE49-F238E27FC236}">
                  <a16:creationId xmlns:a16="http://schemas.microsoft.com/office/drawing/2014/main" id="{EF8E1D65-3021-0315-703F-CFA3B1D46BA1}"/>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34" name="テキスト ボックス 133">
              <a:extLst>
                <a:ext uri="{FF2B5EF4-FFF2-40B4-BE49-F238E27FC236}">
                  <a16:creationId xmlns:a16="http://schemas.microsoft.com/office/drawing/2014/main" id="{FA32B0B1-A395-594B-04C2-D83B5C1D604B}"/>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24</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839816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7" y="540000"/>
            <a:ext cx="4934239" cy="307777"/>
          </a:xfrm>
          <a:prstGeom prst="rect">
            <a:avLst/>
          </a:prstGeom>
          <a:noFill/>
        </p:spPr>
        <p:txBody>
          <a:bodyPr wrap="square" rtlCol="0">
            <a:spAutoFit/>
          </a:bodyPr>
          <a:lstStyle/>
          <a:p>
            <a:r>
              <a:rPr kumimoji="1" lang="en-US" altLang="ja-JP" sz="1400" dirty="0"/>
              <a:t>Python</a:t>
            </a:r>
            <a:r>
              <a:rPr kumimoji="1" lang="ja-JP" altLang="en-US" sz="1400" dirty="0"/>
              <a:t>基礎</a:t>
            </a:r>
            <a:r>
              <a:rPr kumimoji="1" lang="en-US" altLang="ja-JP" sz="1400" dirty="0"/>
              <a:t>(</a:t>
            </a:r>
            <a:r>
              <a:rPr lang="ja-JP" altLang="en-US" sz="1400" dirty="0"/>
              <a:t>文字列操作</a:t>
            </a:r>
            <a:r>
              <a:rPr lang="en-US" altLang="ja-JP" sz="1400" dirty="0"/>
              <a:t>):</a:t>
            </a:r>
            <a:r>
              <a:rPr kumimoji="1" lang="ja-JP" altLang="en-US" sz="1400" dirty="0"/>
              <a:t>ランレングス圧縮</a:t>
            </a:r>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1392689"/>
          </a:xfrm>
          <a:prstGeom prst="rect">
            <a:avLst/>
          </a:prstGeom>
          <a:noFill/>
          <a:ln>
            <a:noFill/>
          </a:ln>
        </p:spPr>
        <p:txBody>
          <a:bodyPr wrap="square" rtlCol="0">
            <a:spAutoFit/>
          </a:bodyPr>
          <a:lstStyle/>
          <a:p>
            <a:r>
              <a:rPr kumimoji="1" lang="ja-JP" altLang="en-US" sz="1100" dirty="0"/>
              <a:t>　</a:t>
            </a:r>
            <a:r>
              <a:rPr kumimoji="1" lang="ja-JP" altLang="en-US" sz="1050" dirty="0"/>
              <a:t>サイズの大きなデータは送信したりファイルに保存する場合、そのサイズを小さくする場合に、圧縮することがある。</a:t>
            </a:r>
            <a:r>
              <a:rPr lang="ja-JP" altLang="en-US" sz="1050" dirty="0"/>
              <a:t>　ここでは、文字列の基本的な方法としてランレングス圧縮を使用してみる。この圧縮方法は、文字が連続する場合に、繰り返しの数に置き換えるものである。</a:t>
            </a:r>
            <a:r>
              <a:rPr kumimoji="1" lang="ja-JP" altLang="en-US" sz="1050" dirty="0"/>
              <a:t>ここでは、例えば</a:t>
            </a:r>
          </a:p>
          <a:p>
            <a:r>
              <a:rPr lang="ja-JP" altLang="en-US" sz="1050" dirty="0"/>
              <a:t>　　</a:t>
            </a:r>
            <a:r>
              <a:rPr lang="en-US" altLang="ja-JP" sz="1050" dirty="0"/>
              <a:t>AAABBBBBCDD </a:t>
            </a:r>
            <a:r>
              <a:rPr lang="ja-JP" altLang="en-US" sz="1050" dirty="0"/>
              <a:t>という文字列を</a:t>
            </a:r>
          </a:p>
          <a:p>
            <a:r>
              <a:rPr kumimoji="1" lang="ja-JP" altLang="en-US" sz="1050" dirty="0"/>
              <a:t>　　</a:t>
            </a:r>
            <a:r>
              <a:rPr kumimoji="1" lang="en-US" altLang="ja-JP" sz="1050" dirty="0"/>
              <a:t>A3B5C1D2</a:t>
            </a:r>
            <a:r>
              <a:rPr kumimoji="1" lang="ja-JP" altLang="en-US" sz="1050" dirty="0"/>
              <a:t>という文字列に置き換える</a:t>
            </a:r>
          </a:p>
          <a:p>
            <a:r>
              <a:rPr lang="ja-JP" altLang="en-US" sz="1050" dirty="0"/>
              <a:t>　方法としては、文字が連続する場合、その文字一文字の後に繰り返しの数に置き換える。</a:t>
            </a:r>
            <a:r>
              <a:rPr lang="ja-JP" altLang="en-US" sz="1050" b="1" dirty="0"/>
              <a:t>入力した文字列をランレングス圧縮して、その結果を表示するプログラムを作成する。</a:t>
            </a:r>
            <a:endParaRPr kumimoji="1" lang="ja-JP" altLang="en-US" sz="1050" b="1" dirty="0"/>
          </a:p>
        </p:txBody>
      </p:sp>
      <p:graphicFrame>
        <p:nvGraphicFramePr>
          <p:cNvPr id="2" name="表 2">
            <a:extLst>
              <a:ext uri="{FF2B5EF4-FFF2-40B4-BE49-F238E27FC236}">
                <a16:creationId xmlns:a16="http://schemas.microsoft.com/office/drawing/2014/main" id="{7B4B7A70-6632-CA15-E3D2-2CF855DA4094}"/>
              </a:ext>
            </a:extLst>
          </p:cNvPr>
          <p:cNvGraphicFramePr>
            <a:graphicFrameLocks noGrp="1"/>
          </p:cNvGraphicFramePr>
          <p:nvPr>
            <p:extLst>
              <p:ext uri="{D42A27DB-BD31-4B8C-83A1-F6EECF244321}">
                <p14:modId xmlns:p14="http://schemas.microsoft.com/office/powerpoint/2010/main" val="3841438149"/>
              </p:ext>
            </p:extLst>
          </p:nvPr>
        </p:nvGraphicFramePr>
        <p:xfrm>
          <a:off x="860177" y="3088487"/>
          <a:ext cx="4981572" cy="547796"/>
        </p:xfrm>
        <a:graphic>
          <a:graphicData uri="http://schemas.openxmlformats.org/drawingml/2006/table">
            <a:tbl>
              <a:tblPr firstRow="1" bandRow="1">
                <a:tableStyleId>{5C22544A-7EE6-4342-B048-85BDC9FD1C3A}</a:tableStyleId>
              </a:tblPr>
              <a:tblGrid>
                <a:gridCol w="284550">
                  <a:extLst>
                    <a:ext uri="{9D8B030D-6E8A-4147-A177-3AD203B41FA5}">
                      <a16:colId xmlns:a16="http://schemas.microsoft.com/office/drawing/2014/main" val="341631752"/>
                    </a:ext>
                  </a:extLst>
                </a:gridCol>
                <a:gridCol w="427002">
                  <a:extLst>
                    <a:ext uri="{9D8B030D-6E8A-4147-A177-3AD203B41FA5}">
                      <a16:colId xmlns:a16="http://schemas.microsoft.com/office/drawing/2014/main" val="1150265936"/>
                    </a:ext>
                  </a:extLst>
                </a:gridCol>
                <a:gridCol w="427002">
                  <a:extLst>
                    <a:ext uri="{9D8B030D-6E8A-4147-A177-3AD203B41FA5}">
                      <a16:colId xmlns:a16="http://schemas.microsoft.com/office/drawing/2014/main" val="2545768785"/>
                    </a:ext>
                  </a:extLst>
                </a:gridCol>
                <a:gridCol w="427002">
                  <a:extLst>
                    <a:ext uri="{9D8B030D-6E8A-4147-A177-3AD203B41FA5}">
                      <a16:colId xmlns:a16="http://schemas.microsoft.com/office/drawing/2014/main" val="3525259388"/>
                    </a:ext>
                  </a:extLst>
                </a:gridCol>
                <a:gridCol w="427002">
                  <a:extLst>
                    <a:ext uri="{9D8B030D-6E8A-4147-A177-3AD203B41FA5}">
                      <a16:colId xmlns:a16="http://schemas.microsoft.com/office/drawing/2014/main" val="482099647"/>
                    </a:ext>
                  </a:extLst>
                </a:gridCol>
                <a:gridCol w="427002">
                  <a:extLst>
                    <a:ext uri="{9D8B030D-6E8A-4147-A177-3AD203B41FA5}">
                      <a16:colId xmlns:a16="http://schemas.microsoft.com/office/drawing/2014/main" val="1016389130"/>
                    </a:ext>
                  </a:extLst>
                </a:gridCol>
                <a:gridCol w="427002">
                  <a:extLst>
                    <a:ext uri="{9D8B030D-6E8A-4147-A177-3AD203B41FA5}">
                      <a16:colId xmlns:a16="http://schemas.microsoft.com/office/drawing/2014/main" val="2772812199"/>
                    </a:ext>
                  </a:extLst>
                </a:gridCol>
                <a:gridCol w="427002">
                  <a:extLst>
                    <a:ext uri="{9D8B030D-6E8A-4147-A177-3AD203B41FA5}">
                      <a16:colId xmlns:a16="http://schemas.microsoft.com/office/drawing/2014/main" val="3712906957"/>
                    </a:ext>
                  </a:extLst>
                </a:gridCol>
                <a:gridCol w="427002">
                  <a:extLst>
                    <a:ext uri="{9D8B030D-6E8A-4147-A177-3AD203B41FA5}">
                      <a16:colId xmlns:a16="http://schemas.microsoft.com/office/drawing/2014/main" val="1721938845"/>
                    </a:ext>
                  </a:extLst>
                </a:gridCol>
                <a:gridCol w="427002">
                  <a:extLst>
                    <a:ext uri="{9D8B030D-6E8A-4147-A177-3AD203B41FA5}">
                      <a16:colId xmlns:a16="http://schemas.microsoft.com/office/drawing/2014/main" val="2771067377"/>
                    </a:ext>
                  </a:extLst>
                </a:gridCol>
                <a:gridCol w="427002">
                  <a:extLst>
                    <a:ext uri="{9D8B030D-6E8A-4147-A177-3AD203B41FA5}">
                      <a16:colId xmlns:a16="http://schemas.microsoft.com/office/drawing/2014/main" val="1212789218"/>
                    </a:ext>
                  </a:extLst>
                </a:gridCol>
                <a:gridCol w="427002">
                  <a:extLst>
                    <a:ext uri="{9D8B030D-6E8A-4147-A177-3AD203B41FA5}">
                      <a16:colId xmlns:a16="http://schemas.microsoft.com/office/drawing/2014/main" val="667225554"/>
                    </a:ext>
                  </a:extLst>
                </a:gridCol>
              </a:tblGrid>
              <a:tr h="273476">
                <a:tc rowSpan="2">
                  <a:txBody>
                    <a:bodyPr/>
                    <a:lstStyle/>
                    <a:p>
                      <a:r>
                        <a:rPr kumimoji="1" lang="en-US" altLang="ja-JP" sz="1800" b="0" dirty="0">
                          <a:solidFill>
                            <a:schemeClr val="tx1"/>
                          </a:solidFill>
                          <a:latin typeface="+mn-lt"/>
                        </a:rPr>
                        <a:t>S</a:t>
                      </a:r>
                      <a:endParaRPr kumimoji="1" lang="ja-JP" altLang="en-US" sz="18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A</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A</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A</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B</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B</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B</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B</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B</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C</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D</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D</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7469282"/>
                  </a:ext>
                </a:extLst>
              </a:tr>
              <a:tr h="273476">
                <a:tc vMerge="1">
                  <a:txBody>
                    <a:bodyPr/>
                    <a:lstStyle/>
                    <a:p>
                      <a:endParaRPr kumimoji="1" lang="ja-JP" altLang="en-US" sz="800" dirty="0">
                        <a:latin typeface="+mn-lt"/>
                      </a:endParaRPr>
                    </a:p>
                  </a:txBody>
                  <a:tcPr>
                    <a:lnT w="12700" cap="flat" cmpd="sng" algn="ctr">
                      <a:noFill/>
                      <a:prstDash val="solid"/>
                      <a:round/>
                      <a:headEnd type="none" w="med" len="med"/>
                      <a:tailEnd type="none" w="med" len="med"/>
                    </a:lnT>
                    <a:noFill/>
                  </a:tcPr>
                </a:tc>
                <a:tc>
                  <a:txBody>
                    <a:bodyPr/>
                    <a:lstStyle/>
                    <a:p>
                      <a:pPr marL="0" indent="0" algn="ctr"/>
                      <a:r>
                        <a:rPr kumimoji="1" lang="en-US" altLang="ja-JP" sz="1000" dirty="0">
                          <a:latin typeface="+mn-lt"/>
                        </a:rPr>
                        <a:t>[0]</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[1]</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[2]</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[3]</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[4]</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[5]</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[6]</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[7]</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[8]</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[9]</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[10]</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312572793"/>
                  </a:ext>
                </a:extLst>
              </a:tr>
            </a:tbl>
          </a:graphicData>
        </a:graphic>
      </p:graphicFrame>
      <p:sp>
        <p:nvSpPr>
          <p:cNvPr id="3" name="テキスト ボックス 2">
            <a:extLst>
              <a:ext uri="{FF2B5EF4-FFF2-40B4-BE49-F238E27FC236}">
                <a16:creationId xmlns:a16="http://schemas.microsoft.com/office/drawing/2014/main" id="{0145D241-30A4-4942-2E09-173F8CFA8A08}"/>
              </a:ext>
            </a:extLst>
          </p:cNvPr>
          <p:cNvSpPr txBox="1"/>
          <p:nvPr/>
        </p:nvSpPr>
        <p:spPr>
          <a:xfrm>
            <a:off x="740023" y="2336842"/>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graphicFrame>
        <p:nvGraphicFramePr>
          <p:cNvPr id="5" name="表 2">
            <a:extLst>
              <a:ext uri="{FF2B5EF4-FFF2-40B4-BE49-F238E27FC236}">
                <a16:creationId xmlns:a16="http://schemas.microsoft.com/office/drawing/2014/main" id="{F3D00D88-2C49-5C7C-FE9A-E33E7C455CBE}"/>
              </a:ext>
            </a:extLst>
          </p:cNvPr>
          <p:cNvGraphicFramePr>
            <a:graphicFrameLocks noGrp="1"/>
          </p:cNvGraphicFramePr>
          <p:nvPr>
            <p:extLst>
              <p:ext uri="{D42A27DB-BD31-4B8C-83A1-F6EECF244321}">
                <p14:modId xmlns:p14="http://schemas.microsoft.com/office/powerpoint/2010/main" val="917008631"/>
              </p:ext>
            </p:extLst>
          </p:nvPr>
        </p:nvGraphicFramePr>
        <p:xfrm>
          <a:off x="860177" y="3674522"/>
          <a:ext cx="4981572" cy="274320"/>
        </p:xfrm>
        <a:graphic>
          <a:graphicData uri="http://schemas.openxmlformats.org/drawingml/2006/table">
            <a:tbl>
              <a:tblPr firstRow="1" bandRow="1">
                <a:tableStyleId>{5C22544A-7EE6-4342-B048-85BDC9FD1C3A}</a:tableStyleId>
              </a:tblPr>
              <a:tblGrid>
                <a:gridCol w="284550">
                  <a:extLst>
                    <a:ext uri="{9D8B030D-6E8A-4147-A177-3AD203B41FA5}">
                      <a16:colId xmlns:a16="http://schemas.microsoft.com/office/drawing/2014/main" val="341631752"/>
                    </a:ext>
                  </a:extLst>
                </a:gridCol>
                <a:gridCol w="427002">
                  <a:extLst>
                    <a:ext uri="{9D8B030D-6E8A-4147-A177-3AD203B41FA5}">
                      <a16:colId xmlns:a16="http://schemas.microsoft.com/office/drawing/2014/main" val="1150265936"/>
                    </a:ext>
                  </a:extLst>
                </a:gridCol>
                <a:gridCol w="427002">
                  <a:extLst>
                    <a:ext uri="{9D8B030D-6E8A-4147-A177-3AD203B41FA5}">
                      <a16:colId xmlns:a16="http://schemas.microsoft.com/office/drawing/2014/main" val="2545768785"/>
                    </a:ext>
                  </a:extLst>
                </a:gridCol>
                <a:gridCol w="427002">
                  <a:extLst>
                    <a:ext uri="{9D8B030D-6E8A-4147-A177-3AD203B41FA5}">
                      <a16:colId xmlns:a16="http://schemas.microsoft.com/office/drawing/2014/main" val="3525259388"/>
                    </a:ext>
                  </a:extLst>
                </a:gridCol>
                <a:gridCol w="427002">
                  <a:extLst>
                    <a:ext uri="{9D8B030D-6E8A-4147-A177-3AD203B41FA5}">
                      <a16:colId xmlns:a16="http://schemas.microsoft.com/office/drawing/2014/main" val="482099647"/>
                    </a:ext>
                  </a:extLst>
                </a:gridCol>
                <a:gridCol w="427002">
                  <a:extLst>
                    <a:ext uri="{9D8B030D-6E8A-4147-A177-3AD203B41FA5}">
                      <a16:colId xmlns:a16="http://schemas.microsoft.com/office/drawing/2014/main" val="1016389130"/>
                    </a:ext>
                  </a:extLst>
                </a:gridCol>
                <a:gridCol w="427002">
                  <a:extLst>
                    <a:ext uri="{9D8B030D-6E8A-4147-A177-3AD203B41FA5}">
                      <a16:colId xmlns:a16="http://schemas.microsoft.com/office/drawing/2014/main" val="2772812199"/>
                    </a:ext>
                  </a:extLst>
                </a:gridCol>
                <a:gridCol w="427002">
                  <a:extLst>
                    <a:ext uri="{9D8B030D-6E8A-4147-A177-3AD203B41FA5}">
                      <a16:colId xmlns:a16="http://schemas.microsoft.com/office/drawing/2014/main" val="3712906957"/>
                    </a:ext>
                  </a:extLst>
                </a:gridCol>
                <a:gridCol w="427002">
                  <a:extLst>
                    <a:ext uri="{9D8B030D-6E8A-4147-A177-3AD203B41FA5}">
                      <a16:colId xmlns:a16="http://schemas.microsoft.com/office/drawing/2014/main" val="1721938845"/>
                    </a:ext>
                  </a:extLst>
                </a:gridCol>
                <a:gridCol w="427002">
                  <a:extLst>
                    <a:ext uri="{9D8B030D-6E8A-4147-A177-3AD203B41FA5}">
                      <a16:colId xmlns:a16="http://schemas.microsoft.com/office/drawing/2014/main" val="2771067377"/>
                    </a:ext>
                  </a:extLst>
                </a:gridCol>
                <a:gridCol w="427002">
                  <a:extLst>
                    <a:ext uri="{9D8B030D-6E8A-4147-A177-3AD203B41FA5}">
                      <a16:colId xmlns:a16="http://schemas.microsoft.com/office/drawing/2014/main" val="1212789218"/>
                    </a:ext>
                  </a:extLst>
                </a:gridCol>
                <a:gridCol w="427002">
                  <a:extLst>
                    <a:ext uri="{9D8B030D-6E8A-4147-A177-3AD203B41FA5}">
                      <a16:colId xmlns:a16="http://schemas.microsoft.com/office/drawing/2014/main" val="667225554"/>
                    </a:ext>
                  </a:extLst>
                </a:gridCol>
              </a:tblGrid>
              <a:tr h="273476">
                <a:tc>
                  <a:txBody>
                    <a:bodyPr/>
                    <a:lstStyle/>
                    <a:p>
                      <a:r>
                        <a:rPr kumimoji="1" lang="en-US" altLang="ja-JP" sz="1200" b="0" dirty="0">
                          <a:solidFill>
                            <a:schemeClr val="tx1"/>
                          </a:solidFill>
                          <a:latin typeface="+mn-lt"/>
                        </a:rPr>
                        <a:t>O</a:t>
                      </a:r>
                      <a:endParaRPr kumimoji="1" lang="ja-JP" altLang="en-US" sz="12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A</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3</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B</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5</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C</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1</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D</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2</a:t>
                      </a:r>
                      <a:endParaRPr kumimoji="1" lang="ja-JP" altLang="en-US" sz="1200" b="0" dirty="0">
                        <a:solidFill>
                          <a:schemeClr val="tx1"/>
                        </a:solidFill>
                        <a:latin typeface="+mn-lt"/>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1200" b="0" dirty="0">
                        <a:solidFill>
                          <a:schemeClr val="tx1"/>
                        </a:soli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1200" b="0" dirty="0">
                        <a:solidFill>
                          <a:schemeClr val="tx1"/>
                        </a:soli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7469282"/>
                  </a:ext>
                </a:extLst>
              </a:tr>
            </a:tbl>
          </a:graphicData>
        </a:graphic>
      </p:graphicFrame>
      <p:sp>
        <p:nvSpPr>
          <p:cNvPr id="6" name="テキスト ボックス 5">
            <a:extLst>
              <a:ext uri="{FF2B5EF4-FFF2-40B4-BE49-F238E27FC236}">
                <a16:creationId xmlns:a16="http://schemas.microsoft.com/office/drawing/2014/main" id="{7FF6B6BA-6285-B5DD-2A12-FFC839099C8F}"/>
              </a:ext>
            </a:extLst>
          </p:cNvPr>
          <p:cNvSpPr txBox="1"/>
          <p:nvPr/>
        </p:nvSpPr>
        <p:spPr>
          <a:xfrm>
            <a:off x="746249" y="4190153"/>
            <a:ext cx="5365502" cy="1107996"/>
          </a:xfrm>
          <a:prstGeom prst="rect">
            <a:avLst/>
          </a:prstGeom>
          <a:noFill/>
          <a:ln>
            <a:noFill/>
          </a:ln>
        </p:spPr>
        <p:txBody>
          <a:bodyPr wrap="square" rtlCol="0">
            <a:spAutoFit/>
          </a:bodyPr>
          <a:lstStyle/>
          <a:p>
            <a:r>
              <a:rPr kumimoji="1" lang="ja-JP" altLang="en-US" sz="1100" dirty="0"/>
              <a:t>① 初めて出てきた文字を</a:t>
            </a:r>
            <a:r>
              <a:rPr lang="en-US" altLang="ja-JP" sz="1100" dirty="0" err="1"/>
              <a:t>tchar</a:t>
            </a:r>
            <a:r>
              <a:rPr lang="ja-JP" altLang="en-US" sz="1100" dirty="0"/>
              <a:t>に入れて、</a:t>
            </a:r>
            <a:r>
              <a:rPr lang="en-US" altLang="ja-JP" sz="1100" dirty="0" err="1"/>
              <a:t>tnum</a:t>
            </a:r>
            <a:r>
              <a:rPr lang="ja-JP" altLang="en-US" sz="1100" dirty="0"/>
              <a:t>を</a:t>
            </a:r>
            <a:r>
              <a:rPr lang="en-US" altLang="ja-JP" sz="1100" dirty="0"/>
              <a:t>1</a:t>
            </a:r>
            <a:r>
              <a:rPr lang="ja-JP" altLang="en-US" sz="1100" dirty="0"/>
              <a:t>にする。</a:t>
            </a:r>
          </a:p>
          <a:p>
            <a:r>
              <a:rPr kumimoji="1" lang="ja-JP" altLang="en-US" sz="1100" dirty="0"/>
              <a:t>　</a:t>
            </a:r>
            <a:r>
              <a:rPr kumimoji="1" lang="en-US" altLang="ja-JP" sz="1100" dirty="0"/>
              <a:t>(</a:t>
            </a:r>
            <a:r>
              <a:rPr kumimoji="1" lang="ja-JP" altLang="en-US" sz="1100" dirty="0"/>
              <a:t>プログラムの初めにはリスト</a:t>
            </a:r>
            <a:r>
              <a:rPr kumimoji="1" lang="en-US" altLang="ja-JP" sz="1100" dirty="0"/>
              <a:t>S</a:t>
            </a:r>
            <a:r>
              <a:rPr kumimoji="1" lang="ja-JP" altLang="en-US" sz="1100" dirty="0"/>
              <a:t>の先頭の文字を入れておく。</a:t>
            </a:r>
          </a:p>
          <a:p>
            <a:r>
              <a:rPr lang="ja-JP" altLang="en-US" sz="1100" dirty="0"/>
              <a:t>② 同じ文字が続いている場合は、</a:t>
            </a:r>
            <a:r>
              <a:rPr lang="en-US" altLang="ja-JP" sz="1100" dirty="0" err="1"/>
              <a:t>tnum</a:t>
            </a:r>
            <a:r>
              <a:rPr lang="ja-JP" altLang="en-US" sz="1100" dirty="0"/>
              <a:t>の数を増やす。</a:t>
            </a:r>
          </a:p>
          <a:p>
            <a:r>
              <a:rPr kumimoji="1" lang="ja-JP" altLang="en-US" sz="1100" dirty="0"/>
              <a:t>　違う文字が出た場合は、</a:t>
            </a:r>
            <a:r>
              <a:rPr kumimoji="1" lang="en-US" altLang="ja-JP" sz="1100" dirty="0" err="1"/>
              <a:t>tchar</a:t>
            </a:r>
            <a:r>
              <a:rPr kumimoji="1" lang="ja-JP" altLang="en-US" sz="1100" dirty="0"/>
              <a:t>の内容と</a:t>
            </a:r>
            <a:r>
              <a:rPr kumimoji="1" lang="en-US" altLang="ja-JP" sz="1100" dirty="0" err="1"/>
              <a:t>tnum</a:t>
            </a:r>
            <a:r>
              <a:rPr kumimoji="1" lang="ja-JP" altLang="en-US" sz="1100" dirty="0"/>
              <a:t>の数をリスト</a:t>
            </a:r>
            <a:r>
              <a:rPr kumimoji="1" lang="en-US" altLang="ja-JP" sz="1100" dirty="0"/>
              <a:t>O</a:t>
            </a:r>
            <a:r>
              <a:rPr kumimoji="1" lang="ja-JP" altLang="en-US" sz="1100" dirty="0"/>
              <a:t>に追加する。</a:t>
            </a:r>
          </a:p>
          <a:p>
            <a:r>
              <a:rPr lang="ja-JP" altLang="en-US" sz="1100" dirty="0"/>
              <a:t>③ ②の作業をリスト</a:t>
            </a:r>
            <a:r>
              <a:rPr lang="en-US" altLang="ja-JP" sz="1100" dirty="0"/>
              <a:t>S</a:t>
            </a:r>
            <a:r>
              <a:rPr lang="ja-JP" altLang="en-US" sz="1100" dirty="0"/>
              <a:t>の文字列の長さだけ繰り返す。</a:t>
            </a:r>
          </a:p>
          <a:p>
            <a:r>
              <a:rPr kumimoji="1" lang="ja-JP" altLang="en-US" sz="1100" dirty="0"/>
              <a:t>④ </a:t>
            </a:r>
            <a:r>
              <a:rPr lang="ja-JP" altLang="en-US" sz="1100" dirty="0"/>
              <a:t>最後に残っている</a:t>
            </a:r>
            <a:r>
              <a:rPr kumimoji="1" lang="en-US" altLang="ja-JP" sz="1100" dirty="0" err="1"/>
              <a:t>tchar</a:t>
            </a:r>
            <a:r>
              <a:rPr kumimoji="1" lang="ja-JP" altLang="en-US" sz="1100" dirty="0"/>
              <a:t>の内容と</a:t>
            </a:r>
            <a:r>
              <a:rPr kumimoji="1" lang="en-US" altLang="ja-JP" sz="1100" dirty="0" err="1"/>
              <a:t>tnum</a:t>
            </a:r>
            <a:r>
              <a:rPr kumimoji="1" lang="ja-JP" altLang="en-US" sz="1100" dirty="0"/>
              <a:t>の数をリスト</a:t>
            </a:r>
            <a:r>
              <a:rPr kumimoji="1" lang="en-US" altLang="ja-JP" sz="1100" dirty="0"/>
              <a:t>O</a:t>
            </a:r>
            <a:r>
              <a:rPr kumimoji="1" lang="ja-JP" altLang="en-US" sz="1100" dirty="0"/>
              <a:t>に追加する。</a:t>
            </a:r>
          </a:p>
        </p:txBody>
      </p:sp>
      <p:graphicFrame>
        <p:nvGraphicFramePr>
          <p:cNvPr id="10" name="表 2">
            <a:extLst>
              <a:ext uri="{FF2B5EF4-FFF2-40B4-BE49-F238E27FC236}">
                <a16:creationId xmlns:a16="http://schemas.microsoft.com/office/drawing/2014/main" id="{F8E768FD-A518-1761-04BE-E49B5A1F9948}"/>
              </a:ext>
            </a:extLst>
          </p:cNvPr>
          <p:cNvGraphicFramePr>
            <a:graphicFrameLocks noGrp="1"/>
          </p:cNvGraphicFramePr>
          <p:nvPr/>
        </p:nvGraphicFramePr>
        <p:xfrm>
          <a:off x="740023" y="2744825"/>
          <a:ext cx="2777709" cy="274320"/>
        </p:xfrm>
        <a:graphic>
          <a:graphicData uri="http://schemas.openxmlformats.org/drawingml/2006/table">
            <a:tbl>
              <a:tblPr firstRow="1" bandRow="1">
                <a:tableStyleId>{5C22544A-7EE6-4342-B048-85BDC9FD1C3A}</a:tableStyleId>
              </a:tblPr>
              <a:tblGrid>
                <a:gridCol w="396673">
                  <a:extLst>
                    <a:ext uri="{9D8B030D-6E8A-4147-A177-3AD203B41FA5}">
                      <a16:colId xmlns:a16="http://schemas.microsoft.com/office/drawing/2014/main" val="341631752"/>
                    </a:ext>
                  </a:extLst>
                </a:gridCol>
                <a:gridCol w="595259">
                  <a:extLst>
                    <a:ext uri="{9D8B030D-6E8A-4147-A177-3AD203B41FA5}">
                      <a16:colId xmlns:a16="http://schemas.microsoft.com/office/drawing/2014/main" val="1150265936"/>
                    </a:ext>
                  </a:extLst>
                </a:gridCol>
                <a:gridCol w="595259">
                  <a:extLst>
                    <a:ext uri="{9D8B030D-6E8A-4147-A177-3AD203B41FA5}">
                      <a16:colId xmlns:a16="http://schemas.microsoft.com/office/drawing/2014/main" val="2545768785"/>
                    </a:ext>
                  </a:extLst>
                </a:gridCol>
                <a:gridCol w="595259">
                  <a:extLst>
                    <a:ext uri="{9D8B030D-6E8A-4147-A177-3AD203B41FA5}">
                      <a16:colId xmlns:a16="http://schemas.microsoft.com/office/drawing/2014/main" val="3525259388"/>
                    </a:ext>
                  </a:extLst>
                </a:gridCol>
                <a:gridCol w="595259">
                  <a:extLst>
                    <a:ext uri="{9D8B030D-6E8A-4147-A177-3AD203B41FA5}">
                      <a16:colId xmlns:a16="http://schemas.microsoft.com/office/drawing/2014/main" val="482099647"/>
                    </a:ext>
                  </a:extLst>
                </a:gridCol>
              </a:tblGrid>
              <a:tr h="173221">
                <a:tc>
                  <a:txBody>
                    <a:bodyPr/>
                    <a:lstStyle/>
                    <a:p>
                      <a:endParaRPr kumimoji="1" lang="ja-JP" altLang="en-US" sz="1200" b="0" dirty="0">
                        <a:solidFill>
                          <a:schemeClr val="tx1"/>
                        </a:soli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lnSpc>
                          <a:spcPts val="1400"/>
                        </a:lnSpc>
                      </a:pPr>
                      <a:r>
                        <a:rPr kumimoji="1" lang="en-US" altLang="ja-JP" sz="1200" b="0" dirty="0" err="1">
                          <a:solidFill>
                            <a:schemeClr val="tx1"/>
                          </a:solidFill>
                          <a:latin typeface="+mn-lt"/>
                        </a:rPr>
                        <a:t>tchar</a:t>
                      </a:r>
                      <a:endParaRPr kumimoji="1" lang="ja-JP" altLang="en-US" sz="12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400"/>
                        </a:lnSpc>
                      </a:pPr>
                      <a:r>
                        <a:rPr kumimoji="1" lang="en-US" altLang="ja-JP" sz="1200" b="0" dirty="0">
                          <a:solidFill>
                            <a:schemeClr val="tx1"/>
                          </a:solidFill>
                          <a:latin typeface="+mn-lt"/>
                        </a:rPr>
                        <a:t>A</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400"/>
                        </a:lnSpc>
                      </a:pPr>
                      <a:r>
                        <a:rPr kumimoji="1" lang="en-US" altLang="ja-JP" sz="1200" b="0" dirty="0" err="1">
                          <a:solidFill>
                            <a:schemeClr val="tx1"/>
                          </a:solidFill>
                          <a:latin typeface="+mn-lt"/>
                        </a:rPr>
                        <a:t>tnum</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400"/>
                        </a:lnSpc>
                      </a:pPr>
                      <a:r>
                        <a:rPr kumimoji="1" lang="en-US" altLang="ja-JP" sz="1200" b="0" dirty="0">
                          <a:solidFill>
                            <a:schemeClr val="tx1"/>
                          </a:solidFill>
                          <a:latin typeface="+mn-lt"/>
                        </a:rPr>
                        <a:t>1</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7469282"/>
                  </a:ext>
                </a:extLst>
              </a:tr>
            </a:tbl>
          </a:graphicData>
        </a:graphic>
      </p:graphicFrame>
      <p:sp>
        <p:nvSpPr>
          <p:cNvPr id="11" name="テキスト ボックス 10">
            <a:extLst>
              <a:ext uri="{FF2B5EF4-FFF2-40B4-BE49-F238E27FC236}">
                <a16:creationId xmlns:a16="http://schemas.microsoft.com/office/drawing/2014/main" id="{7F4ED9D4-29C4-EC53-0E19-841F0B79313A}"/>
              </a:ext>
            </a:extLst>
          </p:cNvPr>
          <p:cNvSpPr txBox="1"/>
          <p:nvPr/>
        </p:nvSpPr>
        <p:spPr>
          <a:xfrm>
            <a:off x="740023" y="5386190"/>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grpSp>
        <p:nvGrpSpPr>
          <p:cNvPr id="26" name="グループ化 25">
            <a:extLst>
              <a:ext uri="{FF2B5EF4-FFF2-40B4-BE49-F238E27FC236}">
                <a16:creationId xmlns:a16="http://schemas.microsoft.com/office/drawing/2014/main" id="{3374DA1C-163D-67BB-B291-A3C1E80C5CB3}"/>
              </a:ext>
            </a:extLst>
          </p:cNvPr>
          <p:cNvGrpSpPr/>
          <p:nvPr/>
        </p:nvGrpSpPr>
        <p:grpSpPr>
          <a:xfrm>
            <a:off x="4215578" y="8546045"/>
            <a:ext cx="587627" cy="575424"/>
            <a:chOff x="1295400" y="3857730"/>
            <a:chExt cx="990600" cy="1019070"/>
          </a:xfrm>
        </p:grpSpPr>
        <p:sp>
          <p:nvSpPr>
            <p:cNvPr id="27" name="メモ 12">
              <a:extLst>
                <a:ext uri="{FF2B5EF4-FFF2-40B4-BE49-F238E27FC236}">
                  <a16:creationId xmlns:a16="http://schemas.microsoft.com/office/drawing/2014/main" id="{B344A721-C16C-99E7-CCAE-D187A4003CB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EE4EB251-CE89-2772-ACF5-2B6D392BFA31}"/>
                </a:ext>
              </a:extLst>
            </p:cNvPr>
            <p:cNvSpPr txBox="1"/>
            <p:nvPr/>
          </p:nvSpPr>
          <p:spPr>
            <a:xfrm>
              <a:off x="1295400" y="3890211"/>
              <a:ext cx="990600" cy="598659"/>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01</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29" name="グループ化 28">
            <a:extLst>
              <a:ext uri="{FF2B5EF4-FFF2-40B4-BE49-F238E27FC236}">
                <a16:creationId xmlns:a16="http://schemas.microsoft.com/office/drawing/2014/main" id="{C9DC160A-6298-B607-DE0B-57B45C521B0A}"/>
              </a:ext>
            </a:extLst>
          </p:cNvPr>
          <p:cNvGrpSpPr/>
          <p:nvPr/>
        </p:nvGrpSpPr>
        <p:grpSpPr>
          <a:xfrm>
            <a:off x="4215577" y="5557509"/>
            <a:ext cx="587627" cy="575424"/>
            <a:chOff x="1295400" y="3857730"/>
            <a:chExt cx="990600" cy="1019070"/>
          </a:xfrm>
        </p:grpSpPr>
        <p:sp>
          <p:nvSpPr>
            <p:cNvPr id="30" name="メモ 12">
              <a:extLst>
                <a:ext uri="{FF2B5EF4-FFF2-40B4-BE49-F238E27FC236}">
                  <a16:creationId xmlns:a16="http://schemas.microsoft.com/office/drawing/2014/main" id="{0E732B99-5E4C-2529-0F50-3EE76AF4442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テキスト ボックス 30">
              <a:extLst>
                <a:ext uri="{FF2B5EF4-FFF2-40B4-BE49-F238E27FC236}">
                  <a16:creationId xmlns:a16="http://schemas.microsoft.com/office/drawing/2014/main" id="{B85ECEDA-FE43-5444-6F1A-3D42FFBF2C6A}"/>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03</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2" name="グループ化 31">
            <a:extLst>
              <a:ext uri="{FF2B5EF4-FFF2-40B4-BE49-F238E27FC236}">
                <a16:creationId xmlns:a16="http://schemas.microsoft.com/office/drawing/2014/main" id="{3F6895B0-EC72-A143-0AE6-1D1697B69DED}"/>
              </a:ext>
            </a:extLst>
          </p:cNvPr>
          <p:cNvGrpSpPr/>
          <p:nvPr/>
        </p:nvGrpSpPr>
        <p:grpSpPr>
          <a:xfrm>
            <a:off x="4215576" y="6249057"/>
            <a:ext cx="587627" cy="575424"/>
            <a:chOff x="1295400" y="3857730"/>
            <a:chExt cx="990600" cy="1019070"/>
          </a:xfrm>
        </p:grpSpPr>
        <p:sp>
          <p:nvSpPr>
            <p:cNvPr id="33" name="メモ 12">
              <a:extLst>
                <a:ext uri="{FF2B5EF4-FFF2-40B4-BE49-F238E27FC236}">
                  <a16:creationId xmlns:a16="http://schemas.microsoft.com/office/drawing/2014/main" id="{9CF11D5B-2C25-2867-9174-1452BCF858B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4" name="テキスト ボックス 33">
              <a:extLst>
                <a:ext uri="{FF2B5EF4-FFF2-40B4-BE49-F238E27FC236}">
                  <a16:creationId xmlns:a16="http://schemas.microsoft.com/office/drawing/2014/main" id="{D614BCCC-5DF0-38F6-05B5-DD28DE55948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a:t>
              </a:r>
              <a:r>
                <a:rPr kumimoji="1" lang="en-US" altLang="ja-JP" sz="1400" dirty="0">
                  <a:solidFill>
                    <a:srgbClr val="FF0000"/>
                  </a:solidFill>
                  <a:latin typeface="メイリオ" panose="020B0604030504040204" pitchFamily="50" charset="-128"/>
                  <a:ea typeface="メイリオ" panose="020B0604030504040204" pitchFamily="50" charset="-128"/>
                </a:rPr>
                <a:t>3</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5" name="グループ化 34">
            <a:extLst>
              <a:ext uri="{FF2B5EF4-FFF2-40B4-BE49-F238E27FC236}">
                <a16:creationId xmlns:a16="http://schemas.microsoft.com/office/drawing/2014/main" id="{2F6EB66E-5D05-AF22-5F38-7B5070980CCD}"/>
              </a:ext>
            </a:extLst>
          </p:cNvPr>
          <p:cNvGrpSpPr/>
          <p:nvPr/>
        </p:nvGrpSpPr>
        <p:grpSpPr>
          <a:xfrm>
            <a:off x="4215576" y="6991773"/>
            <a:ext cx="587627" cy="575424"/>
            <a:chOff x="1295400" y="3857730"/>
            <a:chExt cx="990600" cy="1019070"/>
          </a:xfrm>
        </p:grpSpPr>
        <p:sp>
          <p:nvSpPr>
            <p:cNvPr id="36" name="メモ 12">
              <a:extLst>
                <a:ext uri="{FF2B5EF4-FFF2-40B4-BE49-F238E27FC236}">
                  <a16:creationId xmlns:a16="http://schemas.microsoft.com/office/drawing/2014/main" id="{8C21F459-4EE5-BB92-35AC-6B5F3BD4F5F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7" name="テキスト ボックス 36">
              <a:extLst>
                <a:ext uri="{FF2B5EF4-FFF2-40B4-BE49-F238E27FC236}">
                  <a16:creationId xmlns:a16="http://schemas.microsoft.com/office/drawing/2014/main" id="{A0CBEC39-43B4-2C92-33D5-706E5B299480}"/>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8" name="グループ化 37">
            <a:extLst>
              <a:ext uri="{FF2B5EF4-FFF2-40B4-BE49-F238E27FC236}">
                <a16:creationId xmlns:a16="http://schemas.microsoft.com/office/drawing/2014/main" id="{4E64AFC3-584E-D713-7E18-372262DC1436}"/>
              </a:ext>
            </a:extLst>
          </p:cNvPr>
          <p:cNvGrpSpPr/>
          <p:nvPr/>
        </p:nvGrpSpPr>
        <p:grpSpPr>
          <a:xfrm>
            <a:off x="4215576" y="7715831"/>
            <a:ext cx="587627" cy="575424"/>
            <a:chOff x="1295400" y="3857730"/>
            <a:chExt cx="990600" cy="1019070"/>
          </a:xfrm>
        </p:grpSpPr>
        <p:sp>
          <p:nvSpPr>
            <p:cNvPr id="39" name="メモ 12">
              <a:extLst>
                <a:ext uri="{FF2B5EF4-FFF2-40B4-BE49-F238E27FC236}">
                  <a16:creationId xmlns:a16="http://schemas.microsoft.com/office/drawing/2014/main" id="{4FD83311-F7B4-5A57-E751-2C638AA9AC7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0" name="テキスト ボックス 39">
              <a:extLst>
                <a:ext uri="{FF2B5EF4-FFF2-40B4-BE49-F238E27FC236}">
                  <a16:creationId xmlns:a16="http://schemas.microsoft.com/office/drawing/2014/main" id="{B54E9EBD-55C6-3B5F-E8E1-AEEF11979CD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09</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41" name="グループ化 40">
            <a:extLst>
              <a:ext uri="{FF2B5EF4-FFF2-40B4-BE49-F238E27FC236}">
                <a16:creationId xmlns:a16="http://schemas.microsoft.com/office/drawing/2014/main" id="{C7184499-16A2-05E0-B163-DE80F1365DA1}"/>
              </a:ext>
            </a:extLst>
          </p:cNvPr>
          <p:cNvGrpSpPr/>
          <p:nvPr/>
        </p:nvGrpSpPr>
        <p:grpSpPr>
          <a:xfrm>
            <a:off x="4977014" y="6991773"/>
            <a:ext cx="587627" cy="575424"/>
            <a:chOff x="1295400" y="3857730"/>
            <a:chExt cx="990600" cy="1019070"/>
          </a:xfrm>
        </p:grpSpPr>
        <p:sp>
          <p:nvSpPr>
            <p:cNvPr id="42" name="メモ 12">
              <a:extLst>
                <a:ext uri="{FF2B5EF4-FFF2-40B4-BE49-F238E27FC236}">
                  <a16:creationId xmlns:a16="http://schemas.microsoft.com/office/drawing/2014/main" id="{C9F5ABDE-E565-79C7-8BF9-CFFAA76BAB83}"/>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3" name="テキスト ボックス 42">
              <a:extLst>
                <a:ext uri="{FF2B5EF4-FFF2-40B4-BE49-F238E27FC236}">
                  <a16:creationId xmlns:a16="http://schemas.microsoft.com/office/drawing/2014/main" id="{A2DFDA85-5C57-D02A-9C91-67BBA8159260}"/>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a:t>
              </a:r>
              <a:r>
                <a:rPr kumimoji="1" lang="en-US" altLang="ja-JP" sz="1400" dirty="0">
                  <a:solidFill>
                    <a:srgbClr val="FF0000"/>
                  </a:solidFill>
                  <a:latin typeface="メイリオ" panose="020B0604030504040204" pitchFamily="50" charset="-128"/>
                  <a:ea typeface="メイリオ" panose="020B0604030504040204" pitchFamily="50" charset="-128"/>
                </a:rPr>
                <a:t>3</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44" name="グループ化 43">
            <a:extLst>
              <a:ext uri="{FF2B5EF4-FFF2-40B4-BE49-F238E27FC236}">
                <a16:creationId xmlns:a16="http://schemas.microsoft.com/office/drawing/2014/main" id="{480BBAF5-7455-91CE-BB0C-592D8D53DA6E}"/>
              </a:ext>
            </a:extLst>
          </p:cNvPr>
          <p:cNvGrpSpPr/>
          <p:nvPr/>
        </p:nvGrpSpPr>
        <p:grpSpPr>
          <a:xfrm>
            <a:off x="5738454" y="7701610"/>
            <a:ext cx="587627" cy="575424"/>
            <a:chOff x="1295400" y="3857730"/>
            <a:chExt cx="990600" cy="1019070"/>
          </a:xfrm>
        </p:grpSpPr>
        <p:sp>
          <p:nvSpPr>
            <p:cNvPr id="45" name="メモ 12">
              <a:extLst>
                <a:ext uri="{FF2B5EF4-FFF2-40B4-BE49-F238E27FC236}">
                  <a16:creationId xmlns:a16="http://schemas.microsoft.com/office/drawing/2014/main" id="{BE9B0EC9-008C-83DA-8579-F0CAE0CB0B9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6" name="テキスト ボックス 45">
              <a:extLst>
                <a:ext uri="{FF2B5EF4-FFF2-40B4-BE49-F238E27FC236}">
                  <a16:creationId xmlns:a16="http://schemas.microsoft.com/office/drawing/2014/main" id="{FB642886-1777-8434-8094-7247D1343885}"/>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14</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3</a:t>
            </a:fld>
            <a:endParaRPr kumimoji="1" lang="ja-JP" altLang="en-US"/>
          </a:p>
        </p:txBody>
      </p:sp>
      <p:sp>
        <p:nvSpPr>
          <p:cNvPr id="4" name="テキスト ボックス 3">
            <a:extLst>
              <a:ext uri="{FF2B5EF4-FFF2-40B4-BE49-F238E27FC236}">
                <a16:creationId xmlns:a16="http://schemas.microsoft.com/office/drawing/2014/main" id="{9A8ECE7D-50A0-2A25-C413-92DD3E0BB49C}"/>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grpSp>
        <p:nvGrpSpPr>
          <p:cNvPr id="16" name="グループ化 15">
            <a:extLst>
              <a:ext uri="{FF2B5EF4-FFF2-40B4-BE49-F238E27FC236}">
                <a16:creationId xmlns:a16="http://schemas.microsoft.com/office/drawing/2014/main" id="{12708B77-3CAF-E601-C7EC-21914094224D}"/>
              </a:ext>
            </a:extLst>
          </p:cNvPr>
          <p:cNvGrpSpPr/>
          <p:nvPr/>
        </p:nvGrpSpPr>
        <p:grpSpPr>
          <a:xfrm>
            <a:off x="740023" y="7335316"/>
            <a:ext cx="2973206" cy="1554272"/>
            <a:chOff x="2784365" y="1677618"/>
            <a:chExt cx="2973206" cy="1554272"/>
          </a:xfrm>
        </p:grpSpPr>
        <p:sp>
          <p:nvSpPr>
            <p:cNvPr id="48" name="テキスト ボックス 47">
              <a:extLst>
                <a:ext uri="{FF2B5EF4-FFF2-40B4-BE49-F238E27FC236}">
                  <a16:creationId xmlns:a16="http://schemas.microsoft.com/office/drawing/2014/main" id="{D7A529AF-9DB1-DF73-E231-31C8B19CBB34}"/>
                </a:ext>
              </a:extLst>
            </p:cNvPr>
            <p:cNvSpPr txBox="1"/>
            <p:nvPr/>
          </p:nvSpPr>
          <p:spPr>
            <a:xfrm>
              <a:off x="2784365" y="1677618"/>
              <a:ext cx="2583673" cy="1554272"/>
            </a:xfrm>
            <a:prstGeom prst="rect">
              <a:avLst/>
            </a:prstGeom>
            <a:noFill/>
            <a:ln w="12700">
              <a:solidFill>
                <a:schemeClr val="tx1"/>
              </a:solidFill>
            </a:ln>
          </p:spPr>
          <p:txBody>
            <a:bodyPr wrap="square" rtlCol="0">
              <a:spAutoFit/>
            </a:bodyPr>
            <a:lstStyle/>
            <a:p>
              <a:r>
                <a:rPr lang="en-US" altLang="ja-JP" sz="1100" dirty="0">
                  <a:latin typeface="メイリオ" panose="020B0604030504040204" pitchFamily="50" charset="-128"/>
                  <a:ea typeface="メイリオ" panose="020B0604030504040204" pitchFamily="50" charset="-128"/>
                </a:rPr>
                <a:t>i = [1,2,…,S</a:t>
              </a:r>
              <a:r>
                <a:rPr lang="ja-JP" altLang="en-US" sz="1100" dirty="0">
                  <a:latin typeface="メイリオ" panose="020B0604030504040204" pitchFamily="50" charset="-128"/>
                  <a:ea typeface="メイリオ" panose="020B0604030504040204" pitchFamily="50" charset="-128"/>
                </a:rPr>
                <a:t>の長さ</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繰り返す</a:t>
              </a:r>
              <a:br>
                <a:rPr lang="ja-JP" altLang="en-US" sz="1400" dirty="0">
                  <a:latin typeface="メイリオ" panose="020B0604030504040204" pitchFamily="50" charset="-128"/>
                  <a:ea typeface="メイリオ" panose="020B0604030504040204" pitchFamily="50" charset="-128"/>
                </a:rPr>
              </a:b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49" name="テキスト ボックス 48">
              <a:extLst>
                <a:ext uri="{FF2B5EF4-FFF2-40B4-BE49-F238E27FC236}">
                  <a16:creationId xmlns:a16="http://schemas.microsoft.com/office/drawing/2014/main" id="{E4DF9988-044C-2D8D-B585-15945864A92B}"/>
                </a:ext>
              </a:extLst>
            </p:cNvPr>
            <p:cNvSpPr txBox="1"/>
            <p:nvPr/>
          </p:nvSpPr>
          <p:spPr>
            <a:xfrm>
              <a:off x="3040262" y="1939904"/>
              <a:ext cx="2359004" cy="1169551"/>
            </a:xfrm>
            <a:prstGeom prst="rect">
              <a:avLst/>
            </a:prstGeom>
            <a:solidFill>
              <a:schemeClr val="bg1"/>
            </a:solidFill>
            <a:ln w="12700">
              <a:solidFill>
                <a:schemeClr val="tx1"/>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50" name="正方形/長方形 49">
              <a:extLst>
                <a:ext uri="{FF2B5EF4-FFF2-40B4-BE49-F238E27FC236}">
                  <a16:creationId xmlns:a16="http://schemas.microsoft.com/office/drawing/2014/main" id="{4DE670AC-A49F-1DCA-16FC-F92979F11B55}"/>
                </a:ext>
              </a:extLst>
            </p:cNvPr>
            <p:cNvSpPr/>
            <p:nvPr/>
          </p:nvSpPr>
          <p:spPr>
            <a:xfrm>
              <a:off x="5364167" y="1907527"/>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51" name="テキスト ボックス 50">
            <a:extLst>
              <a:ext uri="{FF2B5EF4-FFF2-40B4-BE49-F238E27FC236}">
                <a16:creationId xmlns:a16="http://schemas.microsoft.com/office/drawing/2014/main" id="{79F25C6D-4147-C157-6234-DA4A2BB9C4B6}"/>
              </a:ext>
            </a:extLst>
          </p:cNvPr>
          <p:cNvSpPr txBox="1"/>
          <p:nvPr/>
        </p:nvSpPr>
        <p:spPr>
          <a:xfrm>
            <a:off x="740023" y="5797791"/>
            <a:ext cx="1987374" cy="240450"/>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a:latin typeface="メイリオ" panose="020B0604030504040204" pitchFamily="50" charset="-128"/>
                <a:ea typeface="メイリオ" panose="020B0604030504040204" pitchFamily="50" charset="-128"/>
              </a:rPr>
              <a:t>S = (</a:t>
            </a:r>
            <a:r>
              <a:rPr kumimoji="1" lang="ja-JP" altLang="en-US" sz="1100" dirty="0">
                <a:latin typeface="メイリオ" panose="020B0604030504040204" pitchFamily="50" charset="-128"/>
                <a:ea typeface="メイリオ" panose="020B0604030504040204" pitchFamily="50" charset="-128"/>
              </a:rPr>
              <a:t>入力</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文字列</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52" name="テキスト ボックス 51">
            <a:extLst>
              <a:ext uri="{FF2B5EF4-FFF2-40B4-BE49-F238E27FC236}">
                <a16:creationId xmlns:a16="http://schemas.microsoft.com/office/drawing/2014/main" id="{2C9307FD-D768-733E-509B-3DD94EAB79DF}"/>
              </a:ext>
            </a:extLst>
          </p:cNvPr>
          <p:cNvSpPr txBox="1"/>
          <p:nvPr/>
        </p:nvSpPr>
        <p:spPr>
          <a:xfrm>
            <a:off x="740023" y="6067505"/>
            <a:ext cx="1987374" cy="240450"/>
          </a:xfrm>
          <a:prstGeom prst="rect">
            <a:avLst/>
          </a:prstGeom>
          <a:noFill/>
          <a:ln w="12700">
            <a:solidFill>
              <a:schemeClr val="tx1"/>
            </a:solidFill>
          </a:ln>
        </p:spPr>
        <p:txBody>
          <a:bodyPr wrap="square" rtlCol="0">
            <a:spAutoFit/>
          </a:bodyPr>
          <a:lstStyle/>
          <a:p>
            <a:pPr algn="ctr">
              <a:lnSpc>
                <a:spcPts val="1100"/>
              </a:lnSpc>
            </a:pPr>
            <a:r>
              <a:rPr lang="en-US" altLang="ja-JP" sz="1100" dirty="0">
                <a:latin typeface="メイリオ" panose="020B0604030504040204" pitchFamily="50" charset="-128"/>
                <a:ea typeface="メイリオ" panose="020B0604030504040204" pitchFamily="50" charset="-128"/>
              </a:rPr>
              <a:t>T=</a:t>
            </a:r>
            <a:r>
              <a:rPr kumimoji="1" lang="en-US" altLang="ja-JP" sz="1100" dirty="0">
                <a:latin typeface="メイリオ" panose="020B0604030504040204" pitchFamily="50" charset="-128"/>
                <a:ea typeface="メイリオ" panose="020B0604030504040204" pitchFamily="50" charset="-128"/>
              </a:rPr>
              <a:t> (</a:t>
            </a:r>
            <a:r>
              <a:rPr kumimoji="1" lang="ja-JP" altLang="en-US" sz="1100" dirty="0">
                <a:latin typeface="メイリオ" panose="020B0604030504040204" pitchFamily="50" charset="-128"/>
                <a:ea typeface="メイリオ" panose="020B0604030504040204" pitchFamily="50" charset="-128"/>
              </a:rPr>
              <a:t>入力</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文字列</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53" name="テキスト ボックス 52">
            <a:extLst>
              <a:ext uri="{FF2B5EF4-FFF2-40B4-BE49-F238E27FC236}">
                <a16:creationId xmlns:a16="http://schemas.microsoft.com/office/drawing/2014/main" id="{3BB02B2A-60B2-542A-7EA6-DDFCE45778B9}"/>
              </a:ext>
            </a:extLst>
          </p:cNvPr>
          <p:cNvSpPr txBox="1"/>
          <p:nvPr/>
        </p:nvSpPr>
        <p:spPr>
          <a:xfrm>
            <a:off x="740023" y="6655722"/>
            <a:ext cx="1987374" cy="253916"/>
          </a:xfrm>
          <a:prstGeom prst="rect">
            <a:avLst/>
          </a:prstGeom>
          <a:noFill/>
          <a:ln w="12700">
            <a:solidFill>
              <a:schemeClr val="tx1"/>
            </a:solidFill>
          </a:ln>
        </p:spPr>
        <p:txBody>
          <a:bodyPr wrap="square" rtlCol="0">
            <a:spAutoFit/>
          </a:bodyPr>
          <a:lstStyle/>
          <a:p>
            <a:pPr algn="ctr">
              <a:lnSpc>
                <a:spcPts val="1100"/>
              </a:lnSpc>
            </a:pPr>
            <a:r>
              <a:rPr lang="en-US" altLang="ja-JP" sz="1200" dirty="0" err="1">
                <a:latin typeface="メイリオ" panose="020B0604030504040204" pitchFamily="50" charset="-128"/>
                <a:ea typeface="メイリオ" panose="020B0604030504040204" pitchFamily="50" charset="-128"/>
              </a:rPr>
              <a:t>tchar</a:t>
            </a:r>
            <a:r>
              <a:rPr lang="en-US" altLang="ja-JP" sz="1200" dirty="0">
                <a:latin typeface="メイリオ" panose="020B0604030504040204" pitchFamily="50" charset="-128"/>
                <a:ea typeface="メイリオ" panose="020B0604030504040204" pitchFamily="50" charset="-128"/>
              </a:rPr>
              <a:t> = S[0]</a:t>
            </a:r>
            <a:endParaRPr kumimoji="1" lang="ja-JP" altLang="en-US" sz="1200" dirty="0">
              <a:latin typeface="メイリオ" panose="020B0604030504040204" pitchFamily="50" charset="-128"/>
              <a:ea typeface="メイリオ" panose="020B0604030504040204" pitchFamily="50" charset="-128"/>
            </a:endParaRPr>
          </a:p>
        </p:txBody>
      </p:sp>
      <p:sp>
        <p:nvSpPr>
          <p:cNvPr id="54" name="テキスト ボックス 53">
            <a:extLst>
              <a:ext uri="{FF2B5EF4-FFF2-40B4-BE49-F238E27FC236}">
                <a16:creationId xmlns:a16="http://schemas.microsoft.com/office/drawing/2014/main" id="{2062198A-27DC-7E8B-48D9-11C97DDAD1E8}"/>
              </a:ext>
            </a:extLst>
          </p:cNvPr>
          <p:cNvSpPr txBox="1"/>
          <p:nvPr/>
        </p:nvSpPr>
        <p:spPr>
          <a:xfrm>
            <a:off x="740023" y="6972758"/>
            <a:ext cx="1987374" cy="253916"/>
          </a:xfrm>
          <a:prstGeom prst="rect">
            <a:avLst/>
          </a:prstGeom>
          <a:noFill/>
          <a:ln w="12700">
            <a:solidFill>
              <a:schemeClr val="tx1"/>
            </a:solidFill>
          </a:ln>
        </p:spPr>
        <p:txBody>
          <a:bodyPr wrap="square" rtlCol="0">
            <a:spAutoFit/>
          </a:bodyPr>
          <a:lstStyle/>
          <a:p>
            <a:pPr algn="ctr">
              <a:lnSpc>
                <a:spcPts val="1100"/>
              </a:lnSpc>
            </a:pPr>
            <a:r>
              <a:rPr lang="en-US" altLang="ja-JP" sz="1200" dirty="0" err="1">
                <a:latin typeface="メイリオ" panose="020B0604030504040204" pitchFamily="50" charset="-128"/>
                <a:ea typeface="メイリオ" panose="020B0604030504040204" pitchFamily="50" charset="-128"/>
              </a:rPr>
              <a:t>tnum</a:t>
            </a:r>
            <a:r>
              <a:rPr lang="en-US" altLang="ja-JP" sz="1200" dirty="0">
                <a:latin typeface="メイリオ" panose="020B0604030504040204" pitchFamily="50" charset="-128"/>
                <a:ea typeface="メイリオ" panose="020B0604030504040204" pitchFamily="50" charset="-128"/>
              </a:rPr>
              <a:t> = 1</a:t>
            </a:r>
            <a:endParaRPr kumimoji="1" lang="ja-JP" altLang="en-US" sz="1200" dirty="0">
              <a:latin typeface="メイリオ" panose="020B0604030504040204" pitchFamily="50" charset="-128"/>
              <a:ea typeface="メイリオ" panose="020B0604030504040204" pitchFamily="50" charset="-128"/>
            </a:endParaRPr>
          </a:p>
        </p:txBody>
      </p:sp>
      <p:sp>
        <p:nvSpPr>
          <p:cNvPr id="55" name="テキスト ボックス 54">
            <a:extLst>
              <a:ext uri="{FF2B5EF4-FFF2-40B4-BE49-F238E27FC236}">
                <a16:creationId xmlns:a16="http://schemas.microsoft.com/office/drawing/2014/main" id="{6DEB3997-CD70-583A-35CF-E8302CCDE86D}"/>
              </a:ext>
            </a:extLst>
          </p:cNvPr>
          <p:cNvSpPr txBox="1"/>
          <p:nvPr/>
        </p:nvSpPr>
        <p:spPr>
          <a:xfrm>
            <a:off x="1116115" y="7653121"/>
            <a:ext cx="2150078" cy="1086836"/>
          </a:xfrm>
          <a:prstGeom prst="rect">
            <a:avLst/>
          </a:prstGeom>
          <a:noFill/>
          <a:ln w="12700">
            <a:solidFill>
              <a:schemeClr val="tx1"/>
            </a:solidFill>
          </a:ln>
        </p:spPr>
        <p:txBody>
          <a:bodyPr wrap="square" rtlCol="0">
            <a:spAutoFit/>
          </a:bodyPr>
          <a:lstStyle/>
          <a:p>
            <a:pPr>
              <a:lnSpc>
                <a:spcPts val="1100"/>
              </a:lnSpc>
            </a:pPr>
            <a:r>
              <a:rPr kumimoji="1" lang="en-US" altLang="ja-JP" sz="1100" dirty="0">
                <a:latin typeface="メイリオ" panose="020B0604030504040204" pitchFamily="50" charset="-128"/>
                <a:ea typeface="メイリオ" panose="020B0604030504040204" pitchFamily="50" charset="-128"/>
              </a:rPr>
              <a:t>? </a:t>
            </a:r>
            <a:r>
              <a:rPr kumimoji="1" lang="en-US" altLang="ja-JP" sz="1100" dirty="0" err="1">
                <a:latin typeface="メイリオ" panose="020B0604030504040204" pitchFamily="50" charset="-128"/>
                <a:ea typeface="メイリオ" panose="020B0604030504040204" pitchFamily="50" charset="-128"/>
              </a:rPr>
              <a:t>tchar</a:t>
            </a:r>
            <a:r>
              <a:rPr kumimoji="1" lang="en-US" altLang="ja-JP" sz="1100" dirty="0">
                <a:latin typeface="メイリオ" panose="020B0604030504040204" pitchFamily="50" charset="-128"/>
                <a:ea typeface="メイリオ" panose="020B0604030504040204" pitchFamily="50" charset="-128"/>
              </a:rPr>
              <a:t> == </a:t>
            </a:r>
            <a:r>
              <a:rPr lang="en-US" altLang="ja-JP" sz="1100" dirty="0">
                <a:latin typeface="メイリオ" panose="020B0604030504040204" pitchFamily="50" charset="-128"/>
                <a:ea typeface="メイリオ" panose="020B0604030504040204" pitchFamily="50" charset="-128"/>
              </a:rPr>
              <a:t>S[</a:t>
            </a:r>
            <a:r>
              <a:rPr lang="en-US" altLang="ja-JP" sz="1100" dirty="0" err="1">
                <a:latin typeface="メイリオ" panose="020B0604030504040204" pitchFamily="50" charset="-128"/>
                <a:ea typeface="メイリオ" panose="020B0604030504040204" pitchFamily="50" charset="-128"/>
              </a:rPr>
              <a:t>i</a:t>
            </a:r>
            <a:r>
              <a:rPr lang="en-US" altLang="ja-JP" sz="1100" dirty="0">
                <a:latin typeface="メイリオ" panose="020B0604030504040204" pitchFamily="50" charset="-128"/>
                <a:ea typeface="メイリオ" panose="020B0604030504040204" pitchFamily="50" charset="-128"/>
              </a:rPr>
              <a:t>]</a:t>
            </a:r>
          </a:p>
          <a:p>
            <a:pPr>
              <a:lnSpc>
                <a:spcPts val="1100"/>
              </a:lnSpc>
            </a:pPr>
            <a:endParaRPr kumimoji="1" lang="ja-JP" altLang="en-US" sz="1100" dirty="0">
              <a:latin typeface="メイリオ" panose="020B0604030504040204" pitchFamily="50" charset="-128"/>
              <a:ea typeface="メイリオ" panose="020B0604030504040204" pitchFamily="50" charset="-128"/>
            </a:endParaRPr>
          </a:p>
          <a:p>
            <a:pPr>
              <a:lnSpc>
                <a:spcPts val="1100"/>
              </a:lnSpc>
            </a:pPr>
            <a:endParaRPr kumimoji="1" lang="en-US" altLang="ja-JP" sz="1100" dirty="0">
              <a:latin typeface="メイリオ" panose="020B0604030504040204" pitchFamily="50" charset="-128"/>
              <a:ea typeface="メイリオ" panose="020B0604030504040204" pitchFamily="50" charset="-128"/>
            </a:endParaRPr>
          </a:p>
          <a:p>
            <a:pPr>
              <a:lnSpc>
                <a:spcPts val="1100"/>
              </a:lnSpc>
            </a:pPr>
            <a:br>
              <a:rPr lang="ja-JP" altLang="en-US" sz="1100" dirty="0">
                <a:latin typeface="メイリオ" panose="020B0604030504040204" pitchFamily="50" charset="-128"/>
                <a:ea typeface="メイリオ" panose="020B0604030504040204" pitchFamily="50" charset="-128"/>
              </a:rPr>
            </a:br>
            <a:endParaRPr lang="en-US" altLang="ja-JP" sz="1100" dirty="0">
              <a:latin typeface="メイリオ" panose="020B0604030504040204" pitchFamily="50" charset="-128"/>
              <a:ea typeface="メイリオ" panose="020B0604030504040204" pitchFamily="50" charset="-128"/>
            </a:endParaRPr>
          </a:p>
          <a:p>
            <a:pPr>
              <a:lnSpc>
                <a:spcPts val="1100"/>
              </a:lnSpc>
            </a:pPr>
            <a:endParaRPr kumimoji="1" lang="en-US" altLang="ja-JP" sz="1100" dirty="0">
              <a:latin typeface="メイリオ" panose="020B0604030504040204" pitchFamily="50" charset="-128"/>
              <a:ea typeface="メイリオ" panose="020B0604030504040204" pitchFamily="50" charset="-128"/>
            </a:endParaRPr>
          </a:p>
          <a:p>
            <a:pPr>
              <a:lnSpc>
                <a:spcPts val="1100"/>
              </a:lnSpc>
            </a:pPr>
            <a:endParaRPr kumimoji="1" lang="ja-JP" altLang="en-US" sz="1100" dirty="0">
              <a:latin typeface="メイリオ" panose="020B0604030504040204" pitchFamily="50" charset="-128"/>
              <a:ea typeface="メイリオ" panose="020B0604030504040204" pitchFamily="50" charset="-128"/>
            </a:endParaRPr>
          </a:p>
        </p:txBody>
      </p:sp>
      <p:sp>
        <p:nvSpPr>
          <p:cNvPr id="56" name="テキスト ボックス 55">
            <a:extLst>
              <a:ext uri="{FF2B5EF4-FFF2-40B4-BE49-F238E27FC236}">
                <a16:creationId xmlns:a16="http://schemas.microsoft.com/office/drawing/2014/main" id="{4E19060B-F5DE-5E38-923B-57DA8D95714F}"/>
              </a:ext>
            </a:extLst>
          </p:cNvPr>
          <p:cNvSpPr txBox="1"/>
          <p:nvPr/>
        </p:nvSpPr>
        <p:spPr>
          <a:xfrm>
            <a:off x="1254316" y="7869097"/>
            <a:ext cx="2065509" cy="240450"/>
          </a:xfrm>
          <a:prstGeom prst="rect">
            <a:avLst/>
          </a:prstGeom>
          <a:solidFill>
            <a:schemeClr val="bg1"/>
          </a:solidFill>
          <a:ln w="12700">
            <a:solidFill>
              <a:schemeClr val="tx1"/>
            </a:solidFill>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〇</a:t>
            </a:r>
            <a:r>
              <a:rPr lang="en-US" altLang="ja-JP" sz="1100" dirty="0">
                <a:latin typeface="メイリオ" panose="020B0604030504040204" pitchFamily="50" charset="-128"/>
                <a:ea typeface="メイリオ" panose="020B0604030504040204" pitchFamily="50" charset="-128"/>
              </a:rPr>
              <a:t>: </a:t>
            </a:r>
            <a:r>
              <a:rPr lang="en-US" altLang="ja-JP" sz="1100" dirty="0" err="1">
                <a:latin typeface="メイリオ" panose="020B0604030504040204" pitchFamily="50" charset="-128"/>
                <a:ea typeface="メイリオ" panose="020B0604030504040204" pitchFamily="50" charset="-128"/>
              </a:rPr>
              <a:t>tnum</a:t>
            </a:r>
            <a:r>
              <a:rPr lang="en-US" altLang="ja-JP" sz="1100" dirty="0">
                <a:latin typeface="メイリオ" panose="020B0604030504040204" pitchFamily="50" charset="-128"/>
                <a:ea typeface="メイリオ" panose="020B0604030504040204" pitchFamily="50" charset="-128"/>
              </a:rPr>
              <a:t> = </a:t>
            </a:r>
            <a:r>
              <a:rPr lang="en-US" altLang="ja-JP" sz="1100" dirty="0" err="1">
                <a:latin typeface="メイリオ" panose="020B0604030504040204" pitchFamily="50" charset="-128"/>
                <a:ea typeface="メイリオ" panose="020B0604030504040204" pitchFamily="50" charset="-128"/>
              </a:rPr>
              <a:t>trnum</a:t>
            </a:r>
            <a:r>
              <a:rPr lang="en-US" altLang="ja-JP" sz="1100" dirty="0">
                <a:latin typeface="メイリオ" panose="020B0604030504040204" pitchFamily="50" charset="-128"/>
                <a:ea typeface="メイリオ" panose="020B0604030504040204" pitchFamily="50" charset="-128"/>
              </a:rPr>
              <a:t> + 1</a:t>
            </a:r>
            <a:endParaRPr kumimoji="1" lang="ja-JP" altLang="en-US" sz="1100" dirty="0">
              <a:latin typeface="メイリオ" panose="020B0604030504040204" pitchFamily="50" charset="-128"/>
              <a:ea typeface="メイリオ" panose="020B0604030504040204" pitchFamily="50" charset="-128"/>
            </a:endParaRPr>
          </a:p>
        </p:txBody>
      </p:sp>
      <p:sp>
        <p:nvSpPr>
          <p:cNvPr id="57" name="テキスト ボックス 56">
            <a:extLst>
              <a:ext uri="{FF2B5EF4-FFF2-40B4-BE49-F238E27FC236}">
                <a16:creationId xmlns:a16="http://schemas.microsoft.com/office/drawing/2014/main" id="{55F24142-03A6-39EE-8721-4909A8D71567}"/>
              </a:ext>
            </a:extLst>
          </p:cNvPr>
          <p:cNvSpPr txBox="1"/>
          <p:nvPr/>
        </p:nvSpPr>
        <p:spPr>
          <a:xfrm>
            <a:off x="1258187" y="8124443"/>
            <a:ext cx="2065509" cy="522579"/>
          </a:xfrm>
          <a:prstGeom prst="rect">
            <a:avLst/>
          </a:prstGeom>
          <a:solidFill>
            <a:schemeClr val="bg1"/>
          </a:solidFill>
          <a:ln w="12700">
            <a:solidFill>
              <a:schemeClr val="tx1"/>
            </a:solidFill>
          </a:ln>
        </p:spPr>
        <p:txBody>
          <a:bodyPr wrap="square" rtlCol="0">
            <a:spAutoFit/>
          </a:bodyPr>
          <a:lstStyle/>
          <a:p>
            <a:pPr>
              <a:lnSpc>
                <a:spcPts val="1100"/>
              </a:lnSpc>
            </a:pPr>
            <a:r>
              <a:rPr lang="en-US" altLang="ja-JP" sz="1100" dirty="0">
                <a:latin typeface="メイリオ" panose="020B0604030504040204" pitchFamily="50" charset="-128"/>
                <a:ea typeface="メイリオ" panose="020B0604030504040204" pitchFamily="50" charset="-128"/>
              </a:rPr>
              <a:t>×: </a:t>
            </a:r>
            <a:r>
              <a:rPr kumimoji="1" lang="en-US" altLang="ja-JP" sz="1100" dirty="0">
                <a:latin typeface="メイリオ" panose="020B0604030504040204" pitchFamily="50" charset="-128"/>
                <a:ea typeface="メイリオ" panose="020B0604030504040204" pitchFamily="50" charset="-128"/>
              </a:rPr>
              <a:t>O </a:t>
            </a:r>
            <a:r>
              <a:rPr lang="ja-JP" altLang="en-US" sz="1100" dirty="0">
                <a:latin typeface="メイリオ" panose="020B0604030504040204" pitchFamily="50" charset="-128"/>
                <a:ea typeface="メイリオ" panose="020B0604030504040204" pitchFamily="50" charset="-128"/>
              </a:rPr>
              <a:t>に</a:t>
            </a:r>
            <a:r>
              <a:rPr lang="en-US" altLang="ja-JP" sz="1100" dirty="0">
                <a:latin typeface="メイリオ" panose="020B0604030504040204" pitchFamily="50" charset="-128"/>
                <a:ea typeface="メイリオ" panose="020B0604030504040204" pitchFamily="50" charset="-128"/>
              </a:rPr>
              <a:t>char</a:t>
            </a:r>
            <a:r>
              <a:rPr lang="ja-JP" altLang="en-US" sz="1100" dirty="0">
                <a:latin typeface="メイリオ" panose="020B0604030504040204" pitchFamily="50" charset="-128"/>
                <a:ea typeface="メイリオ" panose="020B0604030504040204" pitchFamily="50" charset="-128"/>
              </a:rPr>
              <a:t>と</a:t>
            </a:r>
            <a:r>
              <a:rPr lang="en-US" altLang="ja-JP" sz="1100" dirty="0" err="1">
                <a:latin typeface="メイリオ" panose="020B0604030504040204" pitchFamily="50" charset="-128"/>
                <a:ea typeface="メイリオ" panose="020B0604030504040204" pitchFamily="50" charset="-128"/>
              </a:rPr>
              <a:t>tnum</a:t>
            </a:r>
            <a:r>
              <a:rPr lang="ja-JP" altLang="en-US" sz="1100" dirty="0">
                <a:latin typeface="メイリオ" panose="020B0604030504040204" pitchFamily="50" charset="-128"/>
                <a:ea typeface="メイリオ" panose="020B0604030504040204" pitchFamily="50" charset="-128"/>
              </a:rPr>
              <a:t>を追加</a:t>
            </a:r>
            <a:endParaRPr lang="en-US" altLang="ja-JP" sz="1100" dirty="0">
              <a:latin typeface="メイリオ" panose="020B0604030504040204" pitchFamily="50" charset="-128"/>
              <a:ea typeface="メイリオ" panose="020B0604030504040204" pitchFamily="50" charset="-128"/>
            </a:endParaRPr>
          </a:p>
          <a:p>
            <a:pPr>
              <a:lnSpc>
                <a:spcPts val="1100"/>
              </a:lnSpc>
            </a:pPr>
            <a:r>
              <a:rPr lang="en-US" altLang="ja-JP" sz="1100" dirty="0">
                <a:latin typeface="メイリオ" panose="020B0604030504040204" pitchFamily="50" charset="-128"/>
                <a:ea typeface="メイリオ" panose="020B0604030504040204" pitchFamily="50" charset="-128"/>
              </a:rPr>
              <a:t>    </a:t>
            </a:r>
            <a:r>
              <a:rPr lang="en-US" altLang="ja-JP" sz="1100" dirty="0" err="1">
                <a:latin typeface="メイリオ" panose="020B0604030504040204" pitchFamily="50" charset="-128"/>
                <a:ea typeface="メイリオ" panose="020B0604030504040204" pitchFamily="50" charset="-128"/>
              </a:rPr>
              <a:t>tnum</a:t>
            </a:r>
            <a:r>
              <a:rPr lang="en-US" altLang="ja-JP" sz="1100" dirty="0">
                <a:latin typeface="メイリオ" panose="020B0604030504040204" pitchFamily="50" charset="-128"/>
                <a:ea typeface="メイリオ" panose="020B0604030504040204" pitchFamily="50" charset="-128"/>
              </a:rPr>
              <a:t> = 1</a:t>
            </a:r>
          </a:p>
          <a:p>
            <a:pPr>
              <a:lnSpc>
                <a:spcPts val="1100"/>
              </a:lnSpc>
            </a:pPr>
            <a:r>
              <a:rPr lang="en-US" altLang="ja-JP" sz="1100" dirty="0">
                <a:latin typeface="メイリオ" panose="020B0604030504040204" pitchFamily="50" charset="-128"/>
                <a:ea typeface="メイリオ" panose="020B0604030504040204" pitchFamily="50" charset="-128"/>
              </a:rPr>
              <a:t>    </a:t>
            </a:r>
            <a:r>
              <a:rPr lang="en-US" altLang="ja-JP" sz="1100" dirty="0" err="1">
                <a:latin typeface="メイリオ" panose="020B0604030504040204" pitchFamily="50" charset="-128"/>
                <a:ea typeface="メイリオ" panose="020B0604030504040204" pitchFamily="50" charset="-128"/>
              </a:rPr>
              <a:t>tchar</a:t>
            </a:r>
            <a:r>
              <a:rPr lang="en-US" altLang="ja-JP" sz="1100" dirty="0">
                <a:latin typeface="メイリオ" panose="020B0604030504040204" pitchFamily="50" charset="-128"/>
                <a:ea typeface="メイリオ" panose="020B0604030504040204" pitchFamily="50" charset="-128"/>
              </a:rPr>
              <a:t> = S[</a:t>
            </a:r>
            <a:r>
              <a:rPr lang="en-US" altLang="ja-JP" sz="1100" dirty="0" err="1">
                <a:latin typeface="メイリオ" panose="020B0604030504040204" pitchFamily="50" charset="-128"/>
                <a:ea typeface="メイリオ" panose="020B0604030504040204" pitchFamily="50" charset="-128"/>
              </a:rPr>
              <a:t>i</a:t>
            </a:r>
            <a:r>
              <a:rPr lang="en-US" altLang="ja-JP" sz="1100" dirty="0">
                <a:latin typeface="メイリオ" panose="020B0604030504040204" pitchFamily="50" charset="-128"/>
                <a:ea typeface="メイリオ" panose="020B0604030504040204" pitchFamily="50" charset="-128"/>
              </a:rPr>
              <a:t>]</a:t>
            </a:r>
          </a:p>
        </p:txBody>
      </p:sp>
      <p:sp>
        <p:nvSpPr>
          <p:cNvPr id="58" name="テキスト ボックス 57">
            <a:extLst>
              <a:ext uri="{FF2B5EF4-FFF2-40B4-BE49-F238E27FC236}">
                <a16:creationId xmlns:a16="http://schemas.microsoft.com/office/drawing/2014/main" id="{4AFA419F-60A2-6C3B-0615-A5BE4B2B4233}"/>
              </a:ext>
            </a:extLst>
          </p:cNvPr>
          <p:cNvSpPr txBox="1"/>
          <p:nvPr/>
        </p:nvSpPr>
        <p:spPr>
          <a:xfrm>
            <a:off x="740023" y="8955400"/>
            <a:ext cx="1987374" cy="253916"/>
          </a:xfrm>
          <a:prstGeom prst="rect">
            <a:avLst/>
          </a:prstGeom>
          <a:noFill/>
          <a:ln w="12700">
            <a:solidFill>
              <a:schemeClr val="tx1"/>
            </a:solidFill>
          </a:ln>
        </p:spPr>
        <p:txBody>
          <a:bodyPr wrap="square" rtlCol="0">
            <a:spAutoFit/>
          </a:bodyPr>
          <a:lstStyle/>
          <a:p>
            <a:pPr algn="ctr">
              <a:lnSpc>
                <a:spcPts val="1100"/>
              </a:lnSpc>
            </a:pPr>
            <a:r>
              <a:rPr kumimoji="1" lang="en-US" altLang="ja-JP" sz="1200" dirty="0">
                <a:latin typeface="メイリオ" panose="020B0604030504040204" pitchFamily="50" charset="-128"/>
                <a:ea typeface="メイリオ" panose="020B0604030504040204" pitchFamily="50" charset="-128"/>
              </a:rPr>
              <a:t>O </a:t>
            </a:r>
            <a:r>
              <a:rPr lang="ja-JP" altLang="en-US" sz="1200" dirty="0">
                <a:latin typeface="メイリオ" panose="020B0604030504040204" pitchFamily="50" charset="-128"/>
                <a:ea typeface="メイリオ" panose="020B0604030504040204" pitchFamily="50" charset="-128"/>
              </a:rPr>
              <a:t>に</a:t>
            </a:r>
            <a:r>
              <a:rPr lang="en-US" altLang="ja-JP" sz="1200" dirty="0">
                <a:latin typeface="メイリオ" panose="020B0604030504040204" pitchFamily="50" charset="-128"/>
                <a:ea typeface="メイリオ" panose="020B0604030504040204" pitchFamily="50" charset="-128"/>
              </a:rPr>
              <a:t>char</a:t>
            </a:r>
            <a:r>
              <a:rPr lang="ja-JP" altLang="en-US" sz="1200" dirty="0">
                <a:latin typeface="メイリオ" panose="020B0604030504040204" pitchFamily="50" charset="-128"/>
                <a:ea typeface="メイリオ" panose="020B0604030504040204" pitchFamily="50" charset="-128"/>
              </a:rPr>
              <a:t>と</a:t>
            </a:r>
            <a:r>
              <a:rPr lang="en-US" altLang="ja-JP" sz="1200" dirty="0" err="1">
                <a:latin typeface="メイリオ" panose="020B0604030504040204" pitchFamily="50" charset="-128"/>
                <a:ea typeface="メイリオ" panose="020B0604030504040204" pitchFamily="50" charset="-128"/>
              </a:rPr>
              <a:t>tnum</a:t>
            </a:r>
            <a:r>
              <a:rPr lang="ja-JP" altLang="en-US" sz="1200" dirty="0">
                <a:latin typeface="メイリオ" panose="020B0604030504040204" pitchFamily="50" charset="-128"/>
                <a:ea typeface="メイリオ" panose="020B0604030504040204" pitchFamily="50" charset="-128"/>
              </a:rPr>
              <a:t>を追加</a:t>
            </a:r>
            <a:endParaRPr kumimoji="1" lang="ja-JP" altLang="en-US" sz="1200" dirty="0">
              <a:latin typeface="メイリオ" panose="020B0604030504040204" pitchFamily="50" charset="-128"/>
              <a:ea typeface="メイリオ" panose="020B0604030504040204" pitchFamily="50" charset="-128"/>
            </a:endParaRPr>
          </a:p>
        </p:txBody>
      </p:sp>
      <p:sp>
        <p:nvSpPr>
          <p:cNvPr id="59" name="テキスト ボックス 58">
            <a:extLst>
              <a:ext uri="{FF2B5EF4-FFF2-40B4-BE49-F238E27FC236}">
                <a16:creationId xmlns:a16="http://schemas.microsoft.com/office/drawing/2014/main" id="{E65FAA5E-66D5-A11C-213F-87AD4F239D88}"/>
              </a:ext>
            </a:extLst>
          </p:cNvPr>
          <p:cNvSpPr txBox="1"/>
          <p:nvPr/>
        </p:nvSpPr>
        <p:spPr>
          <a:xfrm>
            <a:off x="740023" y="9275128"/>
            <a:ext cx="1987374" cy="253916"/>
          </a:xfrm>
          <a:prstGeom prst="rect">
            <a:avLst/>
          </a:prstGeom>
          <a:noFill/>
          <a:ln w="12700">
            <a:solidFill>
              <a:schemeClr val="tx1"/>
            </a:solidFill>
          </a:ln>
        </p:spPr>
        <p:txBody>
          <a:bodyPr wrap="square" rtlCol="0">
            <a:spAutoFit/>
          </a:bodyPr>
          <a:lstStyle/>
          <a:p>
            <a:pPr algn="ctr">
              <a:lnSpc>
                <a:spcPts val="1100"/>
              </a:lnSpc>
            </a:pPr>
            <a:r>
              <a:rPr lang="ja-JP" altLang="en-US" sz="1200" dirty="0">
                <a:latin typeface="メイリオ" panose="020B0604030504040204" pitchFamily="50" charset="-128"/>
                <a:ea typeface="メイリオ" panose="020B0604030504040204" pitchFamily="50" charset="-128"/>
              </a:rPr>
              <a:t>表示する</a:t>
            </a:r>
            <a:r>
              <a:rPr lang="en-US" altLang="ja-JP" sz="1200" dirty="0">
                <a:latin typeface="メイリオ" panose="020B0604030504040204" pitchFamily="50" charset="-128"/>
                <a:ea typeface="メイリオ" panose="020B0604030504040204" pitchFamily="50" charset="-128"/>
              </a:rPr>
              <a:t>(O)</a:t>
            </a:r>
            <a:endParaRPr kumimoji="1" lang="ja-JP" altLang="en-US" sz="1200" dirty="0">
              <a:latin typeface="メイリオ" panose="020B0604030504040204" pitchFamily="50" charset="-128"/>
              <a:ea typeface="メイリオ" panose="020B0604030504040204" pitchFamily="50" charset="-128"/>
            </a:endParaRPr>
          </a:p>
        </p:txBody>
      </p:sp>
      <p:sp>
        <p:nvSpPr>
          <p:cNvPr id="60" name="テキスト ボックス 59">
            <a:extLst>
              <a:ext uri="{FF2B5EF4-FFF2-40B4-BE49-F238E27FC236}">
                <a16:creationId xmlns:a16="http://schemas.microsoft.com/office/drawing/2014/main" id="{9D0DE8A3-42BF-99C1-AC21-02CDE4C081E3}"/>
              </a:ext>
            </a:extLst>
          </p:cNvPr>
          <p:cNvSpPr txBox="1"/>
          <p:nvPr/>
        </p:nvSpPr>
        <p:spPr>
          <a:xfrm>
            <a:off x="740023" y="6340332"/>
            <a:ext cx="1987374" cy="240450"/>
          </a:xfrm>
          <a:prstGeom prst="rect">
            <a:avLst/>
          </a:prstGeom>
          <a:noFill/>
          <a:ln w="12700">
            <a:solidFill>
              <a:schemeClr val="tx1"/>
            </a:solidFill>
          </a:ln>
        </p:spPr>
        <p:txBody>
          <a:bodyPr wrap="square" rtlCol="0">
            <a:spAutoFit/>
          </a:bodyPr>
          <a:lstStyle/>
          <a:p>
            <a:pPr algn="ctr">
              <a:lnSpc>
                <a:spcPts val="1100"/>
              </a:lnSpc>
            </a:pPr>
            <a:r>
              <a:rPr lang="en-US" altLang="ja-JP" sz="1100" dirty="0">
                <a:latin typeface="メイリオ" panose="020B0604030504040204" pitchFamily="50" charset="-128"/>
                <a:ea typeface="メイリオ" panose="020B0604030504040204" pitchFamily="50" charset="-128"/>
              </a:rPr>
              <a:t>O=</a:t>
            </a:r>
            <a:r>
              <a:rPr kumimoji="1" lang="en-US" altLang="ja-JP" sz="1100" dirty="0">
                <a:latin typeface="メイリオ" panose="020B0604030504040204" pitchFamily="50" charset="-128"/>
                <a:ea typeface="メイリオ" panose="020B0604030504040204" pitchFamily="50" charset="-128"/>
              </a:rPr>
              <a:t> “”</a:t>
            </a:r>
            <a:endParaRPr kumimoji="1" lang="ja-JP" altLang="en-US" sz="1100" dirty="0">
              <a:latin typeface="メイリオ" panose="020B0604030504040204" pitchFamily="50" charset="-128"/>
              <a:ea typeface="メイリオ" panose="020B0604030504040204" pitchFamily="50" charset="-128"/>
            </a:endParaRPr>
          </a:p>
        </p:txBody>
      </p:sp>
      <p:grpSp>
        <p:nvGrpSpPr>
          <p:cNvPr id="61" name="グループ化 60">
            <a:extLst>
              <a:ext uri="{FF2B5EF4-FFF2-40B4-BE49-F238E27FC236}">
                <a16:creationId xmlns:a16="http://schemas.microsoft.com/office/drawing/2014/main" id="{8433DB23-96C8-EA60-E7A7-6971BABDF5AE}"/>
              </a:ext>
            </a:extLst>
          </p:cNvPr>
          <p:cNvGrpSpPr/>
          <p:nvPr/>
        </p:nvGrpSpPr>
        <p:grpSpPr>
          <a:xfrm>
            <a:off x="4977015" y="7713723"/>
            <a:ext cx="587627" cy="575424"/>
            <a:chOff x="1295400" y="3857730"/>
            <a:chExt cx="990600" cy="1019070"/>
          </a:xfrm>
        </p:grpSpPr>
        <p:sp>
          <p:nvSpPr>
            <p:cNvPr id="62" name="メモ 12">
              <a:extLst>
                <a:ext uri="{FF2B5EF4-FFF2-40B4-BE49-F238E27FC236}">
                  <a16:creationId xmlns:a16="http://schemas.microsoft.com/office/drawing/2014/main" id="{921FE495-4120-5D68-4AE7-81F0841E5912}"/>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3" name="テキスト ボックス 62">
              <a:extLst>
                <a:ext uri="{FF2B5EF4-FFF2-40B4-BE49-F238E27FC236}">
                  <a16:creationId xmlns:a16="http://schemas.microsoft.com/office/drawing/2014/main" id="{5A51DD6E-2DF2-B02C-23BF-159670A06015}"/>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05</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pic>
        <p:nvPicPr>
          <p:cNvPr id="7" name="Picture 2" descr="by-nc-sa">
            <a:extLst>
              <a:ext uri="{FF2B5EF4-FFF2-40B4-BE49-F238E27FC236}">
                <a16:creationId xmlns:a16="http://schemas.microsoft.com/office/drawing/2014/main" id="{CE51C483-74BC-F621-9CE3-DECD04473F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4574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342187" cy="307777"/>
          </a:xfrm>
          <a:prstGeom prst="rect">
            <a:avLst/>
          </a:prstGeom>
          <a:noFill/>
        </p:spPr>
        <p:txBody>
          <a:bodyPr wrap="square" rtlCol="0">
            <a:spAutoFit/>
          </a:bodyPr>
          <a:lstStyle/>
          <a:p>
            <a:r>
              <a:rPr kumimoji="1" lang="en-US" altLang="ja-JP" sz="1400" dirty="0"/>
              <a:t>Python</a:t>
            </a:r>
            <a:r>
              <a:rPr kumimoji="1" lang="ja-JP" altLang="en-US" sz="1400" dirty="0"/>
              <a:t>基礎</a:t>
            </a:r>
            <a:r>
              <a:rPr kumimoji="1" lang="en-US" altLang="ja-JP" sz="1400" dirty="0"/>
              <a:t>(while</a:t>
            </a:r>
            <a:r>
              <a:rPr lang="en-US" altLang="ja-JP" sz="1400" dirty="0"/>
              <a:t>):</a:t>
            </a:r>
            <a:r>
              <a:rPr lang="ja-JP" altLang="en-US" sz="1400" dirty="0"/>
              <a:t> 金利計算</a:t>
            </a:r>
            <a:r>
              <a:rPr lang="en-US" altLang="ja-JP" sz="1400" dirty="0"/>
              <a:t>(</a:t>
            </a:r>
            <a:r>
              <a:rPr lang="ja-JP" altLang="en-US" sz="1400" dirty="0"/>
              <a:t>プログラミング版</a:t>
            </a:r>
            <a:r>
              <a:rPr lang="en-US" altLang="ja-JP" sz="1400" dirty="0"/>
              <a:t>)</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1100301"/>
          </a:xfrm>
          <a:prstGeom prst="rect">
            <a:avLst/>
          </a:prstGeom>
          <a:noFill/>
          <a:ln>
            <a:noFill/>
          </a:ln>
        </p:spPr>
        <p:txBody>
          <a:bodyPr wrap="square" rtlCol="0">
            <a:spAutoFit/>
          </a:bodyPr>
          <a:lstStyle/>
          <a:p>
            <a:r>
              <a:rPr kumimoji="1" lang="ja-JP" altLang="en-US" sz="1100" dirty="0"/>
              <a:t>　</a:t>
            </a:r>
            <a:r>
              <a:rPr lang="ja-JP" altLang="en-US" sz="1100" b="1" dirty="0"/>
              <a:t>お金を借りた場合のローン計算をシミュレートして、返済年数と総返済額を表示するプログラムを作成する。</a:t>
            </a:r>
            <a:r>
              <a:rPr lang="ja-JP" altLang="en-US" sz="1100" dirty="0"/>
              <a:t>課題は下記のように単純化している。</a:t>
            </a:r>
          </a:p>
          <a:p>
            <a:r>
              <a:rPr kumimoji="1" lang="ja-JP" altLang="en-US" sz="1100" b="1" dirty="0"/>
              <a:t>　</a:t>
            </a:r>
            <a:r>
              <a:rPr kumimoji="1" lang="ja-JP" altLang="en-US" sz="1100" dirty="0"/>
              <a:t>返済は毎年、借入金と利息分を毎年均等に</a:t>
            </a:r>
            <a:r>
              <a:rPr kumimoji="1" lang="en-US" altLang="ja-JP" sz="1100" dirty="0"/>
              <a:t>(</a:t>
            </a:r>
            <a:r>
              <a:rPr kumimoji="1" lang="ja-JP" altLang="en-US" sz="1100" dirty="0"/>
              <a:t>同じ金額</a:t>
            </a:r>
            <a:r>
              <a:rPr kumimoji="1" lang="en-US" altLang="ja-JP" sz="1100" dirty="0"/>
              <a:t>)</a:t>
            </a:r>
            <a:r>
              <a:rPr kumimoji="1" lang="ja-JP" altLang="en-US" sz="1100" dirty="0"/>
              <a:t>で返済する方法を使用する。この課題では、年利を</a:t>
            </a:r>
            <a:r>
              <a:rPr kumimoji="1" lang="en-US" altLang="ja-JP" sz="1100" dirty="0"/>
              <a:t>0.03(3%)</a:t>
            </a:r>
            <a:r>
              <a:rPr kumimoji="1" lang="ja-JP" altLang="en-US" sz="1100" dirty="0"/>
              <a:t>としして、借入金</a:t>
            </a:r>
            <a:r>
              <a:rPr kumimoji="1" lang="en-US" altLang="ja-JP" sz="1100" dirty="0"/>
              <a:t>(</a:t>
            </a:r>
            <a:r>
              <a:rPr kumimoji="1" lang="ja-JP" altLang="en-US" sz="1100" dirty="0"/>
              <a:t>元金</a:t>
            </a:r>
            <a:r>
              <a:rPr kumimoji="1" lang="en-US" altLang="ja-JP" sz="1100" dirty="0"/>
              <a:t>)</a:t>
            </a:r>
            <a:r>
              <a:rPr kumimoji="1" lang="ja-JP" altLang="en-US" sz="1100" dirty="0"/>
              <a:t>と毎年の返済金を入力すると、毎年の借り入れ金を表示して、最後に</a:t>
            </a:r>
            <a:r>
              <a:rPr lang="ja-JP" altLang="en-US" sz="1050" dirty="0"/>
              <a:t>返済年数と総返済額を表示する。</a:t>
            </a:r>
          </a:p>
          <a:p>
            <a:r>
              <a:rPr kumimoji="1" lang="ja-JP" altLang="en-US" sz="1050" b="1" dirty="0"/>
              <a:t>　</a:t>
            </a:r>
            <a:r>
              <a:rPr kumimoji="1" lang="en-US" altLang="ja-JP" sz="1050" dirty="0"/>
              <a:t>(</a:t>
            </a:r>
            <a:r>
              <a:rPr kumimoji="1" lang="ja-JP" altLang="en-US" sz="1050" dirty="0"/>
              <a:t>ローン計算の考え方としては、かなり簡略化しています</a:t>
            </a:r>
            <a:r>
              <a:rPr kumimoji="1" lang="en-US" altLang="ja-JP" sz="1050" dirty="0"/>
              <a:t>)</a:t>
            </a:r>
            <a:endParaRPr kumimoji="1" lang="ja-JP" altLang="en-US" sz="105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675460" y="2025465"/>
            <a:ext cx="1093182"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675460" y="2373109"/>
            <a:ext cx="5365502" cy="1107996"/>
          </a:xfrm>
          <a:prstGeom prst="rect">
            <a:avLst/>
          </a:prstGeom>
          <a:noFill/>
          <a:ln>
            <a:noFill/>
          </a:ln>
        </p:spPr>
        <p:txBody>
          <a:bodyPr wrap="square" rtlCol="0">
            <a:spAutoFit/>
          </a:bodyPr>
          <a:lstStyle/>
          <a:p>
            <a:r>
              <a:rPr kumimoji="1" lang="ja-JP" altLang="en-US" sz="1100" dirty="0"/>
              <a:t>例えば、初めに、</a:t>
            </a:r>
            <a:r>
              <a:rPr kumimoji="1" lang="en-US" altLang="ja-JP" sz="1100" dirty="0"/>
              <a:t>1,000,000</a:t>
            </a:r>
            <a:r>
              <a:rPr kumimoji="1" lang="ja-JP" altLang="en-US" sz="1100" dirty="0"/>
              <a:t>円借りて、毎年</a:t>
            </a:r>
            <a:r>
              <a:rPr lang="en-US" altLang="ja-JP" sz="1100" dirty="0"/>
              <a:t>2</a:t>
            </a:r>
            <a:r>
              <a:rPr kumimoji="1" lang="en-US" altLang="ja-JP" sz="1100" dirty="0"/>
              <a:t>00,000</a:t>
            </a:r>
            <a:r>
              <a:rPr kumimoji="1" lang="ja-JP" altLang="en-US" sz="1100" dirty="0"/>
              <a:t>円返済する場合</a:t>
            </a:r>
            <a:endParaRPr kumimoji="1" lang="en-US" altLang="ja-JP" sz="1100" dirty="0"/>
          </a:p>
          <a:p>
            <a:r>
              <a:rPr kumimoji="1" lang="ja-JP" altLang="en-US" sz="1100" dirty="0"/>
              <a:t>・毎年元金に利息を加えたものが新しい元金になる。そして、</a:t>
            </a:r>
            <a:r>
              <a:rPr kumimoji="1" lang="en-US" altLang="ja-JP" sz="1100" dirty="0"/>
              <a:t>200000</a:t>
            </a:r>
            <a:r>
              <a:rPr kumimoji="1" lang="ja-JP" altLang="en-US" sz="1100" dirty="0"/>
              <a:t>円返却したものが、その時の元金残高になる</a:t>
            </a:r>
          </a:p>
          <a:p>
            <a:r>
              <a:rPr lang="ja-JP" altLang="en-US" sz="1100" dirty="0"/>
              <a:t>・次の年は、前年度の残高が新しい、元金となり、計算する。</a:t>
            </a:r>
          </a:p>
          <a:p>
            <a:r>
              <a:rPr kumimoji="1" lang="ja-JP" altLang="en-US" sz="1100" dirty="0"/>
              <a:t>・返済金</a:t>
            </a:r>
            <a:r>
              <a:rPr kumimoji="1" lang="en-US" altLang="ja-JP" sz="1100" dirty="0"/>
              <a:t>200000</a:t>
            </a:r>
            <a:r>
              <a:rPr kumimoji="1" lang="ja-JP" altLang="en-US" sz="1100" dirty="0"/>
              <a:t>円より、元金</a:t>
            </a:r>
            <a:r>
              <a:rPr kumimoji="1" lang="en-US" altLang="ja-JP" sz="1100" dirty="0"/>
              <a:t>+</a:t>
            </a:r>
            <a:r>
              <a:rPr kumimoji="1" lang="ja-JP" altLang="en-US" sz="1100" dirty="0"/>
              <a:t>利息が小さい場合は、元金</a:t>
            </a:r>
            <a:r>
              <a:rPr kumimoji="1" lang="en-US" altLang="ja-JP" sz="1100" dirty="0"/>
              <a:t>+</a:t>
            </a:r>
            <a:r>
              <a:rPr kumimoji="1" lang="ja-JP" altLang="en-US" sz="1100" dirty="0"/>
              <a:t>利息を返済して、元金が</a:t>
            </a:r>
            <a:r>
              <a:rPr kumimoji="1" lang="en-US" altLang="ja-JP" sz="1100" dirty="0"/>
              <a:t>0</a:t>
            </a:r>
            <a:r>
              <a:rPr kumimoji="1" lang="ja-JP" altLang="en-US" sz="1100" dirty="0"/>
              <a:t>より大きい間は、支払いを続ける。</a:t>
            </a:r>
          </a:p>
        </p:txBody>
      </p:sp>
      <p:sp>
        <p:nvSpPr>
          <p:cNvPr id="11" name="テキスト ボックス 10">
            <a:extLst>
              <a:ext uri="{FF2B5EF4-FFF2-40B4-BE49-F238E27FC236}">
                <a16:creationId xmlns:a16="http://schemas.microsoft.com/office/drawing/2014/main" id="{7F4ED9D4-29C4-EC53-0E19-841F0B79313A}"/>
              </a:ext>
            </a:extLst>
          </p:cNvPr>
          <p:cNvSpPr txBox="1"/>
          <p:nvPr/>
        </p:nvSpPr>
        <p:spPr>
          <a:xfrm>
            <a:off x="682727" y="5447730"/>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grpSp>
        <p:nvGrpSpPr>
          <p:cNvPr id="12" name="グループ化 11">
            <a:extLst>
              <a:ext uri="{FF2B5EF4-FFF2-40B4-BE49-F238E27FC236}">
                <a16:creationId xmlns:a16="http://schemas.microsoft.com/office/drawing/2014/main" id="{0D7EE53F-F30B-FCF6-7E70-B62011F625BF}"/>
              </a:ext>
            </a:extLst>
          </p:cNvPr>
          <p:cNvGrpSpPr/>
          <p:nvPr/>
        </p:nvGrpSpPr>
        <p:grpSpPr>
          <a:xfrm>
            <a:off x="902831" y="6601934"/>
            <a:ext cx="2973206" cy="2277548"/>
            <a:chOff x="2784365" y="1677618"/>
            <a:chExt cx="2973206" cy="1538773"/>
          </a:xfrm>
        </p:grpSpPr>
        <p:sp>
          <p:nvSpPr>
            <p:cNvPr id="13" name="テキスト ボックス 12">
              <a:extLst>
                <a:ext uri="{FF2B5EF4-FFF2-40B4-BE49-F238E27FC236}">
                  <a16:creationId xmlns:a16="http://schemas.microsoft.com/office/drawing/2014/main" id="{8E105EF2-35CE-C0E8-3D4D-B7CE285136E9}"/>
                </a:ext>
              </a:extLst>
            </p:cNvPr>
            <p:cNvSpPr txBox="1"/>
            <p:nvPr/>
          </p:nvSpPr>
          <p:spPr>
            <a:xfrm>
              <a:off x="2784365" y="1677618"/>
              <a:ext cx="2583673" cy="1538773"/>
            </a:xfrm>
            <a:prstGeom prst="rect">
              <a:avLst/>
            </a:prstGeom>
            <a:noFill/>
            <a:ln w="12700">
              <a:solidFill>
                <a:schemeClr val="tx1"/>
              </a:solidFill>
            </a:ln>
          </p:spPr>
          <p:txBody>
            <a:bodyPr wrap="square" rtlCol="0">
              <a:spAutoFit/>
            </a:bodyPr>
            <a:lstStyle/>
            <a:p>
              <a:r>
                <a:rPr lang="en-US" altLang="ja-JP" sz="1100" dirty="0" err="1">
                  <a:latin typeface="メイリオ" panose="020B0604030504040204" pitchFamily="50" charset="-128"/>
                  <a:ea typeface="メイリオ" panose="020B0604030504040204" pitchFamily="50" charset="-128"/>
                </a:rPr>
                <a:t>gankin</a:t>
              </a:r>
              <a:r>
                <a:rPr lang="en-US" altLang="ja-JP" sz="1100" dirty="0">
                  <a:latin typeface="メイリオ" panose="020B0604030504040204" pitchFamily="50" charset="-128"/>
                  <a:ea typeface="メイリオ" panose="020B0604030504040204" pitchFamily="50" charset="-128"/>
                </a:rPr>
                <a:t> &gt; 0 </a:t>
              </a:r>
              <a:r>
                <a:rPr lang="ja-JP" altLang="en-US" sz="1100" dirty="0">
                  <a:latin typeface="メイリオ" panose="020B0604030504040204" pitchFamily="50" charset="-128"/>
                  <a:ea typeface="メイリオ" panose="020B0604030504040204" pitchFamily="50" charset="-128"/>
                </a:rPr>
                <a:t>間 繰り返す</a:t>
              </a:r>
              <a:endParaRPr lang="en-US" altLang="ja-JP" sz="1100" dirty="0">
                <a:latin typeface="メイリオ" panose="020B0604030504040204" pitchFamily="50" charset="-128"/>
                <a:ea typeface="メイリオ" panose="020B0604030504040204" pitchFamily="50" charset="-128"/>
              </a:endParaRPr>
            </a:p>
            <a:p>
              <a:endParaRPr lang="en-US" altLang="ja-JP" sz="1100" dirty="0">
                <a:latin typeface="メイリオ" panose="020B0604030504040204" pitchFamily="50" charset="-128"/>
                <a:ea typeface="メイリオ" panose="020B0604030504040204" pitchFamily="50" charset="-128"/>
              </a:endParaRPr>
            </a:p>
            <a:p>
              <a:endParaRPr lang="en-US" altLang="ja-JP" sz="1100" dirty="0">
                <a:latin typeface="メイリオ" panose="020B0604030504040204" pitchFamily="50" charset="-128"/>
                <a:ea typeface="メイリオ" panose="020B0604030504040204" pitchFamily="50" charset="-128"/>
              </a:endParaRPr>
            </a:p>
            <a:p>
              <a:endParaRPr lang="en-US" altLang="ja-JP" sz="1100" dirty="0">
                <a:latin typeface="メイリオ" panose="020B0604030504040204" pitchFamily="50" charset="-128"/>
                <a:ea typeface="メイリオ" panose="020B0604030504040204" pitchFamily="50" charset="-128"/>
              </a:endParaRPr>
            </a:p>
            <a:p>
              <a:br>
                <a:rPr lang="ja-JP" altLang="en-US" sz="1400" dirty="0">
                  <a:latin typeface="メイリオ" panose="020B0604030504040204" pitchFamily="50" charset="-128"/>
                  <a:ea typeface="メイリオ" panose="020B0604030504040204" pitchFamily="50" charset="-128"/>
                </a:rPr>
              </a:b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B3947EDF-3E3F-C2F3-668B-96E9C2F54C30}"/>
                </a:ext>
              </a:extLst>
            </p:cNvPr>
            <p:cNvSpPr txBox="1"/>
            <p:nvPr/>
          </p:nvSpPr>
          <p:spPr>
            <a:xfrm>
              <a:off x="3043290" y="1857813"/>
              <a:ext cx="2359004" cy="1226859"/>
            </a:xfrm>
            <a:prstGeom prst="rect">
              <a:avLst/>
            </a:prstGeom>
            <a:solidFill>
              <a:schemeClr val="bg1"/>
            </a:solidFill>
            <a:ln w="12700">
              <a:solidFill>
                <a:schemeClr val="tx1"/>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49326370-BB81-0D8F-C23D-414B292237E5}"/>
                </a:ext>
              </a:extLst>
            </p:cNvPr>
            <p:cNvSpPr/>
            <p:nvPr/>
          </p:nvSpPr>
          <p:spPr>
            <a:xfrm>
              <a:off x="5364167" y="1907527"/>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CE84796C-6F99-8BF7-3551-3F3E56725CF1}"/>
              </a:ext>
            </a:extLst>
          </p:cNvPr>
          <p:cNvSpPr txBox="1"/>
          <p:nvPr/>
        </p:nvSpPr>
        <p:spPr>
          <a:xfrm>
            <a:off x="902831" y="5755045"/>
            <a:ext cx="1987374" cy="381515"/>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err="1">
                <a:latin typeface="メイリオ" panose="020B0604030504040204" pitchFamily="50" charset="-128"/>
                <a:ea typeface="メイリオ" panose="020B0604030504040204" pitchFamily="50" charset="-128"/>
              </a:rPr>
              <a:t>gankin</a:t>
            </a:r>
            <a:r>
              <a:rPr kumimoji="1" lang="en-US" altLang="ja-JP" sz="1100" dirty="0">
                <a:latin typeface="メイリオ" panose="020B0604030504040204" pitchFamily="50" charset="-128"/>
                <a:ea typeface="メイリオ" panose="020B0604030504040204" pitchFamily="50" charset="-128"/>
              </a:rPr>
              <a:t> = (</a:t>
            </a:r>
            <a:r>
              <a:rPr kumimoji="1" lang="ja-JP" altLang="en-US" sz="1100" dirty="0">
                <a:latin typeface="メイリオ" panose="020B0604030504040204" pitchFamily="50" charset="-128"/>
                <a:ea typeface="メイリオ" panose="020B0604030504040204" pitchFamily="50" charset="-128"/>
              </a:rPr>
              <a:t>入力</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数値</a:t>
            </a:r>
            <a:r>
              <a:rPr kumimoji="1" lang="en-US" altLang="ja-JP" sz="1100" dirty="0">
                <a:latin typeface="メイリオ" panose="020B0604030504040204" pitchFamily="50" charset="-128"/>
                <a:ea typeface="メイリオ" panose="020B0604030504040204" pitchFamily="50" charset="-128"/>
              </a:rPr>
              <a:t>)</a:t>
            </a:r>
            <a:br>
              <a:rPr kumimoji="1" lang="ja-JP" altLang="en-US" sz="1100" dirty="0">
                <a:latin typeface="メイリオ" panose="020B0604030504040204" pitchFamily="50" charset="-128"/>
                <a:ea typeface="メイリオ" panose="020B0604030504040204" pitchFamily="50" charset="-128"/>
              </a:rPr>
            </a:br>
            <a:r>
              <a:rPr kumimoji="1" lang="en-US" altLang="ja-JP" sz="1100" dirty="0" err="1">
                <a:latin typeface="メイリオ" panose="020B0604030504040204" pitchFamily="50" charset="-128"/>
                <a:ea typeface="メイリオ" panose="020B0604030504040204" pitchFamily="50" charset="-128"/>
              </a:rPr>
              <a:t>hensai</a:t>
            </a:r>
            <a:r>
              <a:rPr kumimoji="1" lang="en-US" altLang="ja-JP" sz="1100" dirty="0">
                <a:latin typeface="メイリオ" panose="020B0604030504040204" pitchFamily="50" charset="-128"/>
                <a:ea typeface="メイリオ" panose="020B0604030504040204" pitchFamily="50" charset="-128"/>
              </a:rPr>
              <a:t> = (</a:t>
            </a:r>
            <a:r>
              <a:rPr kumimoji="1" lang="ja-JP" altLang="en-US" sz="1100" dirty="0">
                <a:latin typeface="メイリオ" panose="020B0604030504040204" pitchFamily="50" charset="-128"/>
                <a:ea typeface="メイリオ" panose="020B0604030504040204" pitchFamily="50" charset="-128"/>
              </a:rPr>
              <a:t>入力</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数値</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2E543048-688B-0C8F-81B7-22DD471691EC}"/>
              </a:ext>
            </a:extLst>
          </p:cNvPr>
          <p:cNvSpPr txBox="1"/>
          <p:nvPr/>
        </p:nvSpPr>
        <p:spPr>
          <a:xfrm>
            <a:off x="902831" y="6178489"/>
            <a:ext cx="1987374" cy="381515"/>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err="1">
                <a:latin typeface="メイリオ" panose="020B0604030504040204" pitchFamily="50" charset="-128"/>
                <a:ea typeface="メイリオ" panose="020B0604030504040204" pitchFamily="50" charset="-128"/>
              </a:rPr>
              <a:t>goukei</a:t>
            </a:r>
            <a:r>
              <a:rPr kumimoji="1" lang="en-US" altLang="ja-JP"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 0</a:t>
            </a:r>
            <a:br>
              <a:rPr lang="en-US" altLang="ja-JP" sz="1100" dirty="0">
                <a:latin typeface="メイリオ" panose="020B0604030504040204" pitchFamily="50" charset="-128"/>
                <a:ea typeface="メイリオ" panose="020B0604030504040204" pitchFamily="50" charset="-128"/>
              </a:rPr>
            </a:br>
            <a:r>
              <a:rPr lang="en-US" altLang="ja-JP" sz="1100" dirty="0" err="1">
                <a:latin typeface="メイリオ" panose="020B0604030504040204" pitchFamily="50" charset="-128"/>
                <a:ea typeface="メイリオ" panose="020B0604030504040204" pitchFamily="50" charset="-128"/>
              </a:rPr>
              <a:t>nensu</a:t>
            </a:r>
            <a:r>
              <a:rPr lang="en-US" altLang="ja-JP" sz="1100" dirty="0">
                <a:latin typeface="メイリオ" panose="020B0604030504040204" pitchFamily="50" charset="-128"/>
                <a:ea typeface="メイリオ" panose="020B0604030504040204" pitchFamily="50" charset="-128"/>
              </a:rPr>
              <a:t> = 0</a:t>
            </a:r>
            <a:endParaRPr kumimoji="1" lang="ja-JP" altLang="en-US" sz="1100" dirty="0">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1E62F325-63F8-7AC8-8B4E-9D8E4F7BF69A}"/>
              </a:ext>
            </a:extLst>
          </p:cNvPr>
          <p:cNvSpPr txBox="1"/>
          <p:nvPr/>
        </p:nvSpPr>
        <p:spPr>
          <a:xfrm>
            <a:off x="1252288" y="7486548"/>
            <a:ext cx="2150078" cy="522579"/>
          </a:xfrm>
          <a:prstGeom prst="rect">
            <a:avLst/>
          </a:prstGeom>
          <a:noFill/>
          <a:ln w="12700">
            <a:solidFill>
              <a:schemeClr val="tx1"/>
            </a:solidFill>
          </a:ln>
        </p:spPr>
        <p:txBody>
          <a:bodyPr wrap="square" rtlCol="0">
            <a:spAutoFit/>
          </a:bodyPr>
          <a:lstStyle/>
          <a:p>
            <a:pPr>
              <a:lnSpc>
                <a:spcPts val="1100"/>
              </a:lnSpc>
            </a:pPr>
            <a:r>
              <a:rPr kumimoji="1" lang="en-US" altLang="ja-JP" sz="1100" dirty="0">
                <a:latin typeface="メイリオ" panose="020B0604030504040204" pitchFamily="50" charset="-128"/>
                <a:ea typeface="メイリオ" panose="020B0604030504040204" pitchFamily="50" charset="-128"/>
              </a:rPr>
              <a:t>? </a:t>
            </a:r>
            <a:r>
              <a:rPr kumimoji="1" lang="en-US" altLang="ja-JP" sz="1100" dirty="0" err="1">
                <a:latin typeface="メイリオ" panose="020B0604030504040204" pitchFamily="50" charset="-128"/>
                <a:ea typeface="メイリオ" panose="020B0604030504040204" pitchFamily="50" charset="-128"/>
              </a:rPr>
              <a:t>hensai</a:t>
            </a:r>
            <a:r>
              <a:rPr kumimoji="1" lang="en-US" altLang="ja-JP" sz="1100" dirty="0">
                <a:latin typeface="メイリオ" panose="020B0604030504040204" pitchFamily="50" charset="-128"/>
                <a:ea typeface="メイリオ" panose="020B0604030504040204" pitchFamily="50" charset="-128"/>
              </a:rPr>
              <a:t> &gt; </a:t>
            </a:r>
            <a:r>
              <a:rPr kumimoji="1" lang="en-US" altLang="ja-JP" sz="1100" dirty="0" err="1">
                <a:latin typeface="メイリオ" panose="020B0604030504040204" pitchFamily="50" charset="-128"/>
                <a:ea typeface="メイリオ" panose="020B0604030504040204" pitchFamily="50" charset="-128"/>
              </a:rPr>
              <a:t>gankin</a:t>
            </a:r>
            <a:endParaRPr lang="en-US" altLang="ja-JP" sz="1100" dirty="0">
              <a:latin typeface="メイリオ" panose="020B0604030504040204" pitchFamily="50" charset="-128"/>
              <a:ea typeface="メイリオ" panose="020B0604030504040204" pitchFamily="50" charset="-128"/>
            </a:endParaRPr>
          </a:p>
          <a:p>
            <a:pPr>
              <a:lnSpc>
                <a:spcPts val="1100"/>
              </a:lnSpc>
            </a:pPr>
            <a:endParaRPr kumimoji="1" lang="ja-JP" altLang="en-US"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ABFEB423-571A-7642-14D9-11D058B3C2E3}"/>
              </a:ext>
            </a:extLst>
          </p:cNvPr>
          <p:cNvSpPr txBox="1"/>
          <p:nvPr/>
        </p:nvSpPr>
        <p:spPr>
          <a:xfrm>
            <a:off x="1417123" y="7702524"/>
            <a:ext cx="2065509" cy="240450"/>
          </a:xfrm>
          <a:prstGeom prst="rect">
            <a:avLst/>
          </a:prstGeom>
          <a:solidFill>
            <a:schemeClr val="bg1"/>
          </a:solidFill>
          <a:ln w="12700">
            <a:solidFill>
              <a:schemeClr val="tx1"/>
            </a:solidFill>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〇</a:t>
            </a:r>
            <a:r>
              <a:rPr lang="en-US" altLang="ja-JP" sz="1100" dirty="0">
                <a:latin typeface="メイリオ" panose="020B0604030504040204" pitchFamily="50" charset="-128"/>
                <a:ea typeface="メイリオ" panose="020B0604030504040204" pitchFamily="50" charset="-128"/>
              </a:rPr>
              <a:t>: </a:t>
            </a:r>
            <a:r>
              <a:rPr lang="en-US" altLang="ja-JP" sz="1100" dirty="0" err="1">
                <a:latin typeface="メイリオ" panose="020B0604030504040204" pitchFamily="50" charset="-128"/>
                <a:ea typeface="メイリオ" panose="020B0604030504040204" pitchFamily="50" charset="-128"/>
              </a:rPr>
              <a:t>hensai</a:t>
            </a:r>
            <a:r>
              <a:rPr lang="en-US" altLang="ja-JP" sz="1100" dirty="0">
                <a:latin typeface="メイリオ" panose="020B0604030504040204" pitchFamily="50" charset="-128"/>
                <a:ea typeface="メイリオ" panose="020B0604030504040204" pitchFamily="50" charset="-128"/>
              </a:rPr>
              <a:t> = </a:t>
            </a:r>
            <a:r>
              <a:rPr lang="en-US" altLang="ja-JP" sz="1100" dirty="0" err="1">
                <a:latin typeface="メイリオ" panose="020B0604030504040204" pitchFamily="50" charset="-128"/>
                <a:ea typeface="メイリオ" panose="020B0604030504040204" pitchFamily="50" charset="-128"/>
              </a:rPr>
              <a:t>gankin</a:t>
            </a:r>
            <a:endParaRPr kumimoji="1" lang="ja-JP" altLang="en-US" sz="1100"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B9C7707D-6857-58D0-1851-641F347F7EEC}"/>
              </a:ext>
            </a:extLst>
          </p:cNvPr>
          <p:cNvSpPr txBox="1"/>
          <p:nvPr/>
        </p:nvSpPr>
        <p:spPr>
          <a:xfrm>
            <a:off x="902831" y="9010954"/>
            <a:ext cx="1987374" cy="385362"/>
          </a:xfrm>
          <a:prstGeom prst="rect">
            <a:avLst/>
          </a:prstGeom>
          <a:noFill/>
          <a:ln w="12700">
            <a:solidFill>
              <a:schemeClr val="tx1"/>
            </a:solidFill>
          </a:ln>
        </p:spPr>
        <p:txBody>
          <a:bodyPr wrap="square" rtlCol="0">
            <a:spAutoFit/>
          </a:bodyPr>
          <a:lstStyle/>
          <a:p>
            <a:pPr algn="ctr">
              <a:lnSpc>
                <a:spcPts val="1100"/>
              </a:lnSpc>
            </a:pPr>
            <a:r>
              <a:rPr lang="ja-JP" altLang="en-US" sz="1200" dirty="0">
                <a:latin typeface="メイリオ" panose="020B0604030504040204" pitchFamily="50" charset="-128"/>
                <a:ea typeface="メイリオ" panose="020B0604030504040204" pitchFamily="50" charset="-128"/>
              </a:rPr>
              <a:t>表示する</a:t>
            </a:r>
            <a:r>
              <a:rPr lang="en-US" altLang="ja-JP" sz="1200" dirty="0">
                <a:latin typeface="メイリオ" panose="020B0604030504040204" pitchFamily="50" charset="-128"/>
                <a:ea typeface="メイリオ" panose="020B0604030504040204" pitchFamily="50" charset="-128"/>
              </a:rPr>
              <a:t>(</a:t>
            </a:r>
            <a:r>
              <a:rPr lang="en-US" altLang="ja-JP" sz="1200" dirty="0" err="1">
                <a:latin typeface="メイリオ" panose="020B0604030504040204" pitchFamily="50" charset="-128"/>
                <a:ea typeface="メイリオ" panose="020B0604030504040204" pitchFamily="50" charset="-128"/>
              </a:rPr>
              <a:t>nensu</a:t>
            </a:r>
            <a:r>
              <a:rPr lang="en-US" altLang="ja-JP" sz="1200" dirty="0">
                <a:latin typeface="メイリオ" panose="020B0604030504040204" pitchFamily="50" charset="-128"/>
                <a:ea typeface="メイリオ" panose="020B0604030504040204" pitchFamily="50" charset="-128"/>
              </a:rPr>
              <a:t>)</a:t>
            </a:r>
          </a:p>
          <a:p>
            <a:pPr algn="ctr">
              <a:lnSpc>
                <a:spcPts val="1100"/>
              </a:lnSpc>
            </a:pPr>
            <a:r>
              <a:rPr lang="ja-JP" altLang="en-US" sz="1200" dirty="0">
                <a:latin typeface="メイリオ" panose="020B0604030504040204" pitchFamily="50" charset="-128"/>
                <a:ea typeface="メイリオ" panose="020B0604030504040204" pitchFamily="50" charset="-128"/>
              </a:rPr>
              <a:t>表示する</a:t>
            </a:r>
            <a:r>
              <a:rPr lang="en-US" altLang="ja-JP" sz="1200" dirty="0">
                <a:latin typeface="メイリオ" panose="020B0604030504040204" pitchFamily="50" charset="-128"/>
                <a:ea typeface="メイリオ" panose="020B0604030504040204" pitchFamily="50" charset="-128"/>
              </a:rPr>
              <a:t>(</a:t>
            </a:r>
            <a:r>
              <a:rPr lang="en-US" altLang="ja-JP" sz="1200" dirty="0" err="1">
                <a:latin typeface="メイリオ" panose="020B0604030504040204" pitchFamily="50" charset="-128"/>
                <a:ea typeface="メイリオ" panose="020B0604030504040204" pitchFamily="50" charset="-128"/>
              </a:rPr>
              <a:t>goukei</a:t>
            </a:r>
            <a:r>
              <a:rPr lang="en-US" altLang="ja-JP" sz="1200" dirty="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grpSp>
        <p:nvGrpSpPr>
          <p:cNvPr id="26" name="グループ化 25">
            <a:extLst>
              <a:ext uri="{FF2B5EF4-FFF2-40B4-BE49-F238E27FC236}">
                <a16:creationId xmlns:a16="http://schemas.microsoft.com/office/drawing/2014/main" id="{3374DA1C-163D-67BB-B291-A3C1E80C5CB3}"/>
              </a:ext>
            </a:extLst>
          </p:cNvPr>
          <p:cNvGrpSpPr/>
          <p:nvPr/>
        </p:nvGrpSpPr>
        <p:grpSpPr>
          <a:xfrm>
            <a:off x="4237186" y="8848638"/>
            <a:ext cx="587627" cy="575424"/>
            <a:chOff x="1295400" y="3857730"/>
            <a:chExt cx="990600" cy="1019070"/>
          </a:xfrm>
        </p:grpSpPr>
        <p:sp>
          <p:nvSpPr>
            <p:cNvPr id="27" name="メモ 12">
              <a:extLst>
                <a:ext uri="{FF2B5EF4-FFF2-40B4-BE49-F238E27FC236}">
                  <a16:creationId xmlns:a16="http://schemas.microsoft.com/office/drawing/2014/main" id="{B344A721-C16C-99E7-CCAE-D187A4003CB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EE4EB251-CE89-2772-ACF5-2B6D392BFA31}"/>
                </a:ext>
              </a:extLst>
            </p:cNvPr>
            <p:cNvSpPr txBox="1"/>
            <p:nvPr/>
          </p:nvSpPr>
          <p:spPr>
            <a:xfrm>
              <a:off x="1295400" y="3890211"/>
              <a:ext cx="990600" cy="598659"/>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01</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29" name="グループ化 28">
            <a:extLst>
              <a:ext uri="{FF2B5EF4-FFF2-40B4-BE49-F238E27FC236}">
                <a16:creationId xmlns:a16="http://schemas.microsoft.com/office/drawing/2014/main" id="{C9DC160A-6298-B607-DE0B-57B45C521B0A}"/>
              </a:ext>
            </a:extLst>
          </p:cNvPr>
          <p:cNvGrpSpPr/>
          <p:nvPr/>
        </p:nvGrpSpPr>
        <p:grpSpPr>
          <a:xfrm>
            <a:off x="4215577" y="5557509"/>
            <a:ext cx="587627" cy="575424"/>
            <a:chOff x="1295400" y="3857730"/>
            <a:chExt cx="990600" cy="1019070"/>
          </a:xfrm>
        </p:grpSpPr>
        <p:sp>
          <p:nvSpPr>
            <p:cNvPr id="30" name="メモ 12">
              <a:extLst>
                <a:ext uri="{FF2B5EF4-FFF2-40B4-BE49-F238E27FC236}">
                  <a16:creationId xmlns:a16="http://schemas.microsoft.com/office/drawing/2014/main" id="{0E732B99-5E4C-2529-0F50-3EE76AF4442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テキスト ボックス 30">
              <a:extLst>
                <a:ext uri="{FF2B5EF4-FFF2-40B4-BE49-F238E27FC236}">
                  <a16:creationId xmlns:a16="http://schemas.microsoft.com/office/drawing/2014/main" id="{B85ECEDA-FE43-5444-6F1A-3D42FFBF2C6A}"/>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03</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2" name="グループ化 31">
            <a:extLst>
              <a:ext uri="{FF2B5EF4-FFF2-40B4-BE49-F238E27FC236}">
                <a16:creationId xmlns:a16="http://schemas.microsoft.com/office/drawing/2014/main" id="{3F6895B0-EC72-A143-0AE6-1D1697B69DED}"/>
              </a:ext>
            </a:extLst>
          </p:cNvPr>
          <p:cNvGrpSpPr/>
          <p:nvPr/>
        </p:nvGrpSpPr>
        <p:grpSpPr>
          <a:xfrm>
            <a:off x="4215576" y="6367977"/>
            <a:ext cx="587627" cy="575424"/>
            <a:chOff x="1295400" y="3857730"/>
            <a:chExt cx="990600" cy="1019070"/>
          </a:xfrm>
        </p:grpSpPr>
        <p:sp>
          <p:nvSpPr>
            <p:cNvPr id="33" name="メモ 12">
              <a:extLst>
                <a:ext uri="{FF2B5EF4-FFF2-40B4-BE49-F238E27FC236}">
                  <a16:creationId xmlns:a16="http://schemas.microsoft.com/office/drawing/2014/main" id="{9CF11D5B-2C25-2867-9174-1452BCF858B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4" name="テキスト ボックス 33">
              <a:extLst>
                <a:ext uri="{FF2B5EF4-FFF2-40B4-BE49-F238E27FC236}">
                  <a16:creationId xmlns:a16="http://schemas.microsoft.com/office/drawing/2014/main" id="{D614BCCC-5DF0-38F6-05B5-DD28DE55948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15</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5" name="グループ化 34">
            <a:extLst>
              <a:ext uri="{FF2B5EF4-FFF2-40B4-BE49-F238E27FC236}">
                <a16:creationId xmlns:a16="http://schemas.microsoft.com/office/drawing/2014/main" id="{2F6EB66E-5D05-AF22-5F38-7B5070980CCD}"/>
              </a:ext>
            </a:extLst>
          </p:cNvPr>
          <p:cNvGrpSpPr/>
          <p:nvPr/>
        </p:nvGrpSpPr>
        <p:grpSpPr>
          <a:xfrm>
            <a:off x="4215575" y="7637934"/>
            <a:ext cx="587627" cy="575424"/>
            <a:chOff x="1295400" y="3857730"/>
            <a:chExt cx="990600" cy="1019070"/>
          </a:xfrm>
        </p:grpSpPr>
        <p:sp>
          <p:nvSpPr>
            <p:cNvPr id="36" name="メモ 12">
              <a:extLst>
                <a:ext uri="{FF2B5EF4-FFF2-40B4-BE49-F238E27FC236}">
                  <a16:creationId xmlns:a16="http://schemas.microsoft.com/office/drawing/2014/main" id="{8C21F459-4EE5-BB92-35AC-6B5F3BD4F5F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7" name="テキスト ボックス 36">
              <a:extLst>
                <a:ext uri="{FF2B5EF4-FFF2-40B4-BE49-F238E27FC236}">
                  <a16:creationId xmlns:a16="http://schemas.microsoft.com/office/drawing/2014/main" id="{A0CBEC39-43B4-2C92-33D5-706E5B299480}"/>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04</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4</a:t>
            </a:fld>
            <a:endParaRPr kumimoji="1" lang="ja-JP" altLang="en-US"/>
          </a:p>
        </p:txBody>
      </p:sp>
      <p:graphicFrame>
        <p:nvGraphicFramePr>
          <p:cNvPr id="16" name="表 47">
            <a:extLst>
              <a:ext uri="{FF2B5EF4-FFF2-40B4-BE49-F238E27FC236}">
                <a16:creationId xmlns:a16="http://schemas.microsoft.com/office/drawing/2014/main" id="{B7C35BE2-AF1C-32E9-8583-7C73FC4D8E25}"/>
              </a:ext>
            </a:extLst>
          </p:cNvPr>
          <p:cNvGraphicFramePr>
            <a:graphicFrameLocks noGrp="1"/>
          </p:cNvGraphicFramePr>
          <p:nvPr>
            <p:extLst>
              <p:ext uri="{D42A27DB-BD31-4B8C-83A1-F6EECF244321}">
                <p14:modId xmlns:p14="http://schemas.microsoft.com/office/powerpoint/2010/main" val="2086767206"/>
              </p:ext>
            </p:extLst>
          </p:nvPr>
        </p:nvGraphicFramePr>
        <p:xfrm>
          <a:off x="675460" y="3549244"/>
          <a:ext cx="5498853" cy="1868170"/>
        </p:xfrm>
        <a:graphic>
          <a:graphicData uri="http://schemas.openxmlformats.org/drawingml/2006/table">
            <a:tbl>
              <a:tblPr firstRow="1" bandRow="1">
                <a:tableStyleId>{5C22544A-7EE6-4342-B048-85BDC9FD1C3A}</a:tableStyleId>
              </a:tblPr>
              <a:tblGrid>
                <a:gridCol w="599053">
                  <a:extLst>
                    <a:ext uri="{9D8B030D-6E8A-4147-A177-3AD203B41FA5}">
                      <a16:colId xmlns:a16="http://schemas.microsoft.com/office/drawing/2014/main" val="4006410850"/>
                    </a:ext>
                  </a:extLst>
                </a:gridCol>
                <a:gridCol w="1224950">
                  <a:extLst>
                    <a:ext uri="{9D8B030D-6E8A-4147-A177-3AD203B41FA5}">
                      <a16:colId xmlns:a16="http://schemas.microsoft.com/office/drawing/2014/main" val="2207271960"/>
                    </a:ext>
                  </a:extLst>
                </a:gridCol>
                <a:gridCol w="1224950">
                  <a:extLst>
                    <a:ext uri="{9D8B030D-6E8A-4147-A177-3AD203B41FA5}">
                      <a16:colId xmlns:a16="http://schemas.microsoft.com/office/drawing/2014/main" val="1732707456"/>
                    </a:ext>
                  </a:extLst>
                </a:gridCol>
                <a:gridCol w="1224950">
                  <a:extLst>
                    <a:ext uri="{9D8B030D-6E8A-4147-A177-3AD203B41FA5}">
                      <a16:colId xmlns:a16="http://schemas.microsoft.com/office/drawing/2014/main" val="779024886"/>
                    </a:ext>
                  </a:extLst>
                </a:gridCol>
                <a:gridCol w="1224950">
                  <a:extLst>
                    <a:ext uri="{9D8B030D-6E8A-4147-A177-3AD203B41FA5}">
                      <a16:colId xmlns:a16="http://schemas.microsoft.com/office/drawing/2014/main" val="3116129512"/>
                    </a:ext>
                  </a:extLst>
                </a:gridCol>
              </a:tblGrid>
              <a:tr h="120897">
                <a:tc>
                  <a:txBody>
                    <a:bodyPr/>
                    <a:lstStyle/>
                    <a:p>
                      <a:pPr>
                        <a:lnSpc>
                          <a:spcPts val="1200"/>
                        </a:lnSpc>
                      </a:pP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200"/>
                        </a:lnSpc>
                      </a:pPr>
                      <a:r>
                        <a:rPr kumimoji="1" lang="ja-JP" altLang="en-US" sz="1100" b="0" dirty="0">
                          <a:solidFill>
                            <a:schemeClr val="tx1"/>
                          </a:solidFill>
                        </a:rPr>
                        <a:t>元金</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200"/>
                        </a:lnSpc>
                      </a:pPr>
                      <a:r>
                        <a:rPr kumimoji="1" lang="ja-JP" altLang="en-US" sz="1100" b="0" dirty="0">
                          <a:solidFill>
                            <a:schemeClr val="tx1"/>
                          </a:solidFill>
                        </a:rPr>
                        <a:t>元金</a:t>
                      </a:r>
                      <a:r>
                        <a:rPr kumimoji="1" lang="en-US" altLang="ja-JP" sz="1100" b="0" dirty="0">
                          <a:solidFill>
                            <a:schemeClr val="tx1"/>
                          </a:solidFill>
                        </a:rPr>
                        <a:t>+</a:t>
                      </a:r>
                      <a:r>
                        <a:rPr kumimoji="1" lang="ja-JP" altLang="en-US" sz="1100" b="0" dirty="0">
                          <a:solidFill>
                            <a:schemeClr val="tx1"/>
                          </a:solidFill>
                        </a:rPr>
                        <a:t>利息</a:t>
                      </a:r>
                      <a:br>
                        <a:rPr kumimoji="1" lang="ja-JP" altLang="en-US" sz="1100" b="0" dirty="0">
                          <a:solidFill>
                            <a:schemeClr val="tx1"/>
                          </a:solidFill>
                        </a:rPr>
                      </a:br>
                      <a:r>
                        <a:rPr kumimoji="1" lang="en-US" altLang="ja-JP" sz="1100" b="0" dirty="0">
                          <a:solidFill>
                            <a:schemeClr val="tx1"/>
                          </a:solidFill>
                        </a:rPr>
                        <a:t>(</a:t>
                      </a:r>
                      <a:r>
                        <a:rPr kumimoji="1" lang="ja-JP" altLang="en-US" sz="1100" b="0" dirty="0">
                          <a:solidFill>
                            <a:schemeClr val="tx1"/>
                          </a:solidFill>
                        </a:rPr>
                        <a:t>元金 </a:t>
                      </a:r>
                      <a:r>
                        <a:rPr kumimoji="1" lang="en-US" altLang="ja-JP" sz="1100" b="0" dirty="0">
                          <a:solidFill>
                            <a:schemeClr val="tx1"/>
                          </a:solidFill>
                        </a:rPr>
                        <a:t>* 1.003)</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200"/>
                        </a:lnSpc>
                      </a:pPr>
                      <a:r>
                        <a:rPr kumimoji="1" lang="ja-JP" altLang="en-US" sz="1100" b="0" dirty="0">
                          <a:solidFill>
                            <a:schemeClr val="tx1"/>
                          </a:solidFill>
                        </a:rPr>
                        <a:t>返済金</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200"/>
                        </a:lnSpc>
                      </a:pPr>
                      <a:r>
                        <a:rPr kumimoji="1" lang="ja-JP" altLang="en-US" sz="1100" b="0" dirty="0">
                          <a:solidFill>
                            <a:schemeClr val="tx1"/>
                          </a:solidFill>
                        </a:rPr>
                        <a:t>元金残高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66055969"/>
                  </a:ext>
                </a:extLst>
              </a:tr>
              <a:tr h="186890">
                <a:tc>
                  <a:txBody>
                    <a:bodyPr/>
                    <a:lstStyle/>
                    <a:p>
                      <a:pPr>
                        <a:lnSpc>
                          <a:spcPts val="1200"/>
                        </a:lnSpc>
                      </a:pPr>
                      <a:r>
                        <a:rPr kumimoji="1" lang="en-US" altLang="ja-JP" sz="1100" dirty="0"/>
                        <a:t>1</a:t>
                      </a:r>
                      <a:r>
                        <a:rPr kumimoji="1" lang="ja-JP" altLang="en-US" sz="11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t>1000000</a:t>
                      </a:r>
                      <a:endParaRPr kumimoji="1" lang="ja-JP" alt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t>1030000</a:t>
                      </a:r>
                      <a:endParaRPr kumimoji="1" lang="ja-JP" alt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t>200000</a:t>
                      </a:r>
                      <a:endParaRPr kumimoji="1" lang="ja-JP" alt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solidFill>
                            <a:srgbClr val="FF0000"/>
                          </a:solidFill>
                        </a:rPr>
                        <a:t>830000</a:t>
                      </a:r>
                      <a:endParaRPr kumimoji="1" lang="ja-JP" altLang="en-US" sz="11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13813192"/>
                  </a:ext>
                </a:extLst>
              </a:tr>
              <a:tr h="186890">
                <a:tc>
                  <a:txBody>
                    <a:bodyPr/>
                    <a:lstStyle/>
                    <a:p>
                      <a:pPr marL="0" marR="0" lvl="0" indent="0" algn="l" defTabSz="1320759" rtl="0" eaLnBrk="1" fontAlgn="auto" latinLnBrk="0" hangingPunct="1">
                        <a:lnSpc>
                          <a:spcPts val="1200"/>
                        </a:lnSpc>
                        <a:spcBef>
                          <a:spcPts val="0"/>
                        </a:spcBef>
                        <a:spcAft>
                          <a:spcPts val="0"/>
                        </a:spcAft>
                        <a:buClrTx/>
                        <a:buSzTx/>
                        <a:buFontTx/>
                        <a:buNone/>
                        <a:tabLst/>
                        <a:defRPr/>
                      </a:pPr>
                      <a:r>
                        <a:rPr kumimoji="1" lang="en-US" altLang="ja-JP" sz="1100" dirty="0"/>
                        <a:t>2</a:t>
                      </a:r>
                      <a:r>
                        <a:rPr kumimoji="1" lang="ja-JP" altLang="en-US" sz="11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solidFill>
                            <a:srgbClr val="FF0000"/>
                          </a:solidFill>
                        </a:rPr>
                        <a:t>830000</a:t>
                      </a:r>
                      <a:endParaRPr kumimoji="1" lang="ja-JP" altLang="en-US" sz="11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t>854900</a:t>
                      </a:r>
                      <a:endParaRPr kumimoji="1" lang="ja-JP" alt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1320759" rtl="0" eaLnBrk="1" fontAlgn="auto" latinLnBrk="0" hangingPunct="1">
                        <a:lnSpc>
                          <a:spcPts val="1200"/>
                        </a:lnSpc>
                        <a:spcBef>
                          <a:spcPts val="0"/>
                        </a:spcBef>
                        <a:spcAft>
                          <a:spcPts val="0"/>
                        </a:spcAft>
                        <a:buClrTx/>
                        <a:buSzTx/>
                        <a:buFontTx/>
                        <a:buNone/>
                        <a:tabLst/>
                        <a:defRPr/>
                      </a:pPr>
                      <a:r>
                        <a:rPr kumimoji="1" lang="en-US" altLang="ja-JP" sz="1100" dirty="0"/>
                        <a:t>200000</a:t>
                      </a:r>
                      <a:endParaRPr kumimoji="1" lang="ja-JP" alt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solidFill>
                            <a:srgbClr val="FF0000"/>
                          </a:solidFill>
                        </a:rPr>
                        <a:t>654900</a:t>
                      </a:r>
                      <a:endParaRPr kumimoji="1" lang="ja-JP" altLang="en-US" sz="11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93936333"/>
                  </a:ext>
                </a:extLst>
              </a:tr>
              <a:tr h="186890">
                <a:tc>
                  <a:txBody>
                    <a:bodyPr/>
                    <a:lstStyle/>
                    <a:p>
                      <a:pPr marL="0" marR="0" lvl="0" indent="0" algn="l" defTabSz="1320759" rtl="0" eaLnBrk="1" fontAlgn="auto" latinLnBrk="0" hangingPunct="1">
                        <a:lnSpc>
                          <a:spcPts val="1200"/>
                        </a:lnSpc>
                        <a:spcBef>
                          <a:spcPts val="0"/>
                        </a:spcBef>
                        <a:spcAft>
                          <a:spcPts val="0"/>
                        </a:spcAft>
                        <a:buClrTx/>
                        <a:buSzTx/>
                        <a:buFontTx/>
                        <a:buNone/>
                        <a:tabLst/>
                        <a:defRPr/>
                      </a:pPr>
                      <a:r>
                        <a:rPr kumimoji="1" lang="en-US" altLang="ja-JP" sz="1100" dirty="0"/>
                        <a:t>3</a:t>
                      </a:r>
                      <a:r>
                        <a:rPr kumimoji="1" lang="ja-JP" altLang="en-US" sz="11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solidFill>
                            <a:srgbClr val="FF0000"/>
                          </a:solidFill>
                        </a:rPr>
                        <a:t>654900</a:t>
                      </a:r>
                      <a:endParaRPr kumimoji="1" lang="ja-JP" altLang="en-US" sz="11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t>674547</a:t>
                      </a:r>
                      <a:endParaRPr kumimoji="1" lang="ja-JP" alt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t>200000</a:t>
                      </a:r>
                      <a:endParaRPr kumimoji="1" lang="ja-JP" alt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solidFill>
                            <a:srgbClr val="FF0000"/>
                          </a:solidFill>
                        </a:rPr>
                        <a:t>474547</a:t>
                      </a:r>
                      <a:endParaRPr kumimoji="1" lang="ja-JP" altLang="en-US" sz="11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9641513"/>
                  </a:ext>
                </a:extLst>
              </a:tr>
              <a:tr h="186890">
                <a:tc>
                  <a:txBody>
                    <a:bodyPr/>
                    <a:lstStyle/>
                    <a:p>
                      <a:pPr marL="0" marR="0" lvl="0" indent="0" algn="l" defTabSz="1320759" rtl="0" eaLnBrk="1" fontAlgn="auto" latinLnBrk="0" hangingPunct="1">
                        <a:lnSpc>
                          <a:spcPts val="1200"/>
                        </a:lnSpc>
                        <a:spcBef>
                          <a:spcPts val="0"/>
                        </a:spcBef>
                        <a:spcAft>
                          <a:spcPts val="0"/>
                        </a:spcAft>
                        <a:buClrTx/>
                        <a:buSzTx/>
                        <a:buFontTx/>
                        <a:buNone/>
                        <a:tabLst/>
                        <a:defRPr/>
                      </a:pPr>
                      <a:r>
                        <a:rPr kumimoji="1" lang="en-US" altLang="ja-JP" sz="1100" dirty="0"/>
                        <a:t>4</a:t>
                      </a:r>
                      <a:r>
                        <a:rPr kumimoji="1" lang="ja-JP" altLang="en-US" sz="11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solidFill>
                            <a:srgbClr val="FF0000"/>
                          </a:solidFill>
                        </a:rPr>
                        <a:t>475747</a:t>
                      </a:r>
                      <a:endParaRPr kumimoji="1" lang="ja-JP" altLang="en-US" sz="11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t>488783</a:t>
                      </a:r>
                      <a:endParaRPr kumimoji="1" lang="ja-JP" alt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1320759" rtl="0" eaLnBrk="1" fontAlgn="auto" latinLnBrk="0" hangingPunct="1">
                        <a:lnSpc>
                          <a:spcPts val="1200"/>
                        </a:lnSpc>
                        <a:spcBef>
                          <a:spcPts val="0"/>
                        </a:spcBef>
                        <a:spcAft>
                          <a:spcPts val="0"/>
                        </a:spcAft>
                        <a:buClrTx/>
                        <a:buSzTx/>
                        <a:buFontTx/>
                        <a:buNone/>
                        <a:tabLst/>
                        <a:defRPr/>
                      </a:pPr>
                      <a:r>
                        <a:rPr kumimoji="1" lang="en-US" altLang="ja-JP" sz="1100" dirty="0"/>
                        <a:t>200000</a:t>
                      </a:r>
                      <a:endParaRPr kumimoji="1" lang="ja-JP" alt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solidFill>
                            <a:srgbClr val="FF0000"/>
                          </a:solidFill>
                        </a:rPr>
                        <a:t>288783</a:t>
                      </a:r>
                      <a:endParaRPr kumimoji="1" lang="ja-JP" altLang="en-US" sz="11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91803043"/>
                  </a:ext>
                </a:extLst>
              </a:tr>
              <a:tr h="186890">
                <a:tc>
                  <a:txBody>
                    <a:bodyPr/>
                    <a:lstStyle/>
                    <a:p>
                      <a:pPr marL="0" marR="0" lvl="0" indent="0" algn="l" defTabSz="1320759" rtl="0" eaLnBrk="1" fontAlgn="auto" latinLnBrk="0" hangingPunct="1">
                        <a:lnSpc>
                          <a:spcPts val="1200"/>
                        </a:lnSpc>
                        <a:spcBef>
                          <a:spcPts val="0"/>
                        </a:spcBef>
                        <a:spcAft>
                          <a:spcPts val="0"/>
                        </a:spcAft>
                        <a:buClrTx/>
                        <a:buSzTx/>
                        <a:buFontTx/>
                        <a:buNone/>
                        <a:tabLst/>
                        <a:defRPr/>
                      </a:pPr>
                      <a:r>
                        <a:rPr kumimoji="1" lang="en-US" altLang="ja-JP" sz="1100" dirty="0"/>
                        <a:t>5</a:t>
                      </a:r>
                      <a:r>
                        <a:rPr kumimoji="1" lang="ja-JP" altLang="en-US" sz="11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solidFill>
                            <a:srgbClr val="FF0000"/>
                          </a:solidFill>
                        </a:rPr>
                        <a:t>288783</a:t>
                      </a:r>
                      <a:endParaRPr kumimoji="1" lang="ja-JP" altLang="en-US" sz="11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t>297446</a:t>
                      </a:r>
                      <a:endParaRPr kumimoji="1" lang="ja-JP" alt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t>200000</a:t>
                      </a:r>
                      <a:endParaRPr kumimoji="1" lang="ja-JP" alt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solidFill>
                            <a:srgbClr val="FF0000"/>
                          </a:solidFill>
                        </a:rPr>
                        <a:t>97446</a:t>
                      </a:r>
                      <a:endParaRPr kumimoji="1" lang="ja-JP" altLang="en-US" sz="11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57957138"/>
                  </a:ext>
                </a:extLst>
              </a:tr>
              <a:tr h="186890">
                <a:tc>
                  <a:txBody>
                    <a:bodyPr/>
                    <a:lstStyle/>
                    <a:p>
                      <a:pPr marL="0" marR="0" lvl="0" indent="0" algn="l" defTabSz="1320759" rtl="0" eaLnBrk="1" fontAlgn="auto" latinLnBrk="0" hangingPunct="1">
                        <a:lnSpc>
                          <a:spcPts val="1200"/>
                        </a:lnSpc>
                        <a:spcBef>
                          <a:spcPts val="0"/>
                        </a:spcBef>
                        <a:spcAft>
                          <a:spcPts val="0"/>
                        </a:spcAft>
                        <a:buClrTx/>
                        <a:buSzTx/>
                        <a:buFontTx/>
                        <a:buNone/>
                        <a:tabLst/>
                        <a:defRPr/>
                      </a:pPr>
                      <a:r>
                        <a:rPr kumimoji="1" lang="en-US" altLang="ja-JP" sz="1100" dirty="0"/>
                        <a:t>6</a:t>
                      </a:r>
                      <a:r>
                        <a:rPr kumimoji="1" lang="ja-JP" altLang="en-US" sz="11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solidFill>
                            <a:srgbClr val="FF0000"/>
                          </a:solidFill>
                        </a:rPr>
                        <a:t>97446</a:t>
                      </a:r>
                      <a:endParaRPr kumimoji="1" lang="ja-JP" altLang="en-US" sz="11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b="1" dirty="0">
                          <a:solidFill>
                            <a:srgbClr val="002060"/>
                          </a:solidFill>
                        </a:rPr>
                        <a:t>100370</a:t>
                      </a:r>
                      <a:endParaRPr kumimoji="1" lang="ja-JP" altLang="en-US" sz="1100"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1320759" rtl="0" eaLnBrk="1" fontAlgn="auto" latinLnBrk="0" hangingPunct="1">
                        <a:lnSpc>
                          <a:spcPts val="1200"/>
                        </a:lnSpc>
                        <a:spcBef>
                          <a:spcPts val="0"/>
                        </a:spcBef>
                        <a:spcAft>
                          <a:spcPts val="0"/>
                        </a:spcAft>
                        <a:buClrTx/>
                        <a:buSzTx/>
                        <a:buFontTx/>
                        <a:buNone/>
                        <a:tabLst/>
                        <a:defRPr/>
                      </a:pPr>
                      <a:r>
                        <a:rPr kumimoji="1" lang="en-US" altLang="ja-JP" sz="1100" b="1" dirty="0">
                          <a:solidFill>
                            <a:srgbClr val="002060"/>
                          </a:solidFill>
                        </a:rPr>
                        <a:t>100370</a:t>
                      </a:r>
                      <a:endParaRPr kumimoji="1" lang="ja-JP" altLang="en-US" sz="1100"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lnSpc>
                          <a:spcPts val="1200"/>
                        </a:lnSpc>
                      </a:pPr>
                      <a:r>
                        <a:rPr kumimoji="1" lang="en-US" altLang="ja-JP" sz="1100" dirty="0"/>
                        <a:t>0</a:t>
                      </a:r>
                      <a:endParaRPr kumimoji="1" lang="ja-JP" alt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2871784"/>
                  </a:ext>
                </a:extLst>
              </a:tr>
            </a:tbl>
          </a:graphicData>
        </a:graphic>
      </p:graphicFrame>
      <p:sp>
        <p:nvSpPr>
          <p:cNvPr id="2" name="テキスト ボックス 1">
            <a:extLst>
              <a:ext uri="{FF2B5EF4-FFF2-40B4-BE49-F238E27FC236}">
                <a16:creationId xmlns:a16="http://schemas.microsoft.com/office/drawing/2014/main" id="{A804C3B9-45E5-1737-9BB1-DD9BAC650420}"/>
              </a:ext>
            </a:extLst>
          </p:cNvPr>
          <p:cNvSpPr txBox="1"/>
          <p:nvPr/>
        </p:nvSpPr>
        <p:spPr>
          <a:xfrm>
            <a:off x="1250943" y="6924908"/>
            <a:ext cx="1987374" cy="240450"/>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err="1">
                <a:latin typeface="メイリオ" panose="020B0604030504040204" pitchFamily="50" charset="-128"/>
                <a:ea typeface="メイリオ" panose="020B0604030504040204" pitchFamily="50" charset="-128"/>
              </a:rPr>
              <a:t>gankin</a:t>
            </a:r>
            <a:r>
              <a:rPr kumimoji="1" lang="en-US" altLang="ja-JP" sz="1100" dirty="0">
                <a:latin typeface="メイリオ" panose="020B0604030504040204" pitchFamily="50" charset="-128"/>
                <a:ea typeface="メイリオ" panose="020B0604030504040204" pitchFamily="50" charset="-128"/>
              </a:rPr>
              <a:t> =</a:t>
            </a:r>
            <a:r>
              <a:rPr kumimoji="1" lang="en-US" altLang="ja-JP" sz="1100" dirty="0" err="1">
                <a:latin typeface="メイリオ" panose="020B0604030504040204" pitchFamily="50" charset="-128"/>
                <a:ea typeface="メイリオ" panose="020B0604030504040204" pitchFamily="50" charset="-128"/>
              </a:rPr>
              <a:t>gankin</a:t>
            </a:r>
            <a:r>
              <a:rPr kumimoji="1" lang="en-US" altLang="ja-JP" sz="1100" dirty="0">
                <a:latin typeface="メイリオ" panose="020B0604030504040204" pitchFamily="50" charset="-128"/>
                <a:ea typeface="メイリオ" panose="020B0604030504040204" pitchFamily="50" charset="-128"/>
              </a:rPr>
              <a:t> * 1.03</a:t>
            </a:r>
            <a:endParaRPr kumimoji="1" lang="ja-JP" altLang="en-US" sz="11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AD169508-D1A4-BB3A-486B-E53CE0E1E4CE}"/>
              </a:ext>
            </a:extLst>
          </p:cNvPr>
          <p:cNvSpPr txBox="1"/>
          <p:nvPr/>
        </p:nvSpPr>
        <p:spPr>
          <a:xfrm>
            <a:off x="1250943" y="7196460"/>
            <a:ext cx="1987374" cy="240450"/>
          </a:xfrm>
          <a:prstGeom prst="rect">
            <a:avLst/>
          </a:prstGeom>
          <a:noFill/>
          <a:ln w="12700">
            <a:solidFill>
              <a:schemeClr val="tx1"/>
            </a:solidFill>
          </a:ln>
        </p:spPr>
        <p:txBody>
          <a:bodyPr wrap="square" rtlCol="0">
            <a:spAutoFit/>
          </a:bodyPr>
          <a:lstStyle/>
          <a:p>
            <a:pPr algn="ctr">
              <a:lnSpc>
                <a:spcPts val="1100"/>
              </a:lnSpc>
            </a:pPr>
            <a:r>
              <a:rPr kumimoji="1" lang="ja-JP" altLang="en-US" sz="1100" dirty="0">
                <a:latin typeface="メイリオ" panose="020B0604030504040204" pitchFamily="50" charset="-128"/>
                <a:ea typeface="メイリオ" panose="020B0604030504040204" pitchFamily="50" charset="-128"/>
              </a:rPr>
              <a:t>表示する</a:t>
            </a:r>
            <a:r>
              <a:rPr kumimoji="1" lang="en-US" altLang="ja-JP" sz="1100" dirty="0">
                <a:latin typeface="メイリオ" panose="020B0604030504040204" pitchFamily="50" charset="-128"/>
                <a:ea typeface="メイリオ" panose="020B0604030504040204" pitchFamily="50" charset="-128"/>
              </a:rPr>
              <a:t>(</a:t>
            </a:r>
            <a:r>
              <a:rPr kumimoji="1" lang="en-US" altLang="ja-JP" sz="1100" dirty="0" err="1">
                <a:latin typeface="メイリオ" panose="020B0604030504040204" pitchFamily="50" charset="-128"/>
                <a:ea typeface="メイリオ" panose="020B0604030504040204" pitchFamily="50" charset="-128"/>
              </a:rPr>
              <a:t>gankin</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602F3A81-B1CC-8D35-13A0-60EDB312B562}"/>
              </a:ext>
            </a:extLst>
          </p:cNvPr>
          <p:cNvSpPr txBox="1"/>
          <p:nvPr/>
        </p:nvSpPr>
        <p:spPr>
          <a:xfrm>
            <a:off x="1259512" y="8089201"/>
            <a:ext cx="1987374" cy="522579"/>
          </a:xfrm>
          <a:prstGeom prst="rect">
            <a:avLst/>
          </a:prstGeom>
          <a:noFill/>
          <a:ln w="12700">
            <a:solidFill>
              <a:schemeClr val="tx1"/>
            </a:solidFill>
            <a:prstDash val="dash"/>
          </a:ln>
        </p:spPr>
        <p:txBody>
          <a:bodyPr wrap="square" rtlCol="0">
            <a:spAutoFit/>
          </a:bodyPr>
          <a:lstStyle/>
          <a:p>
            <a:pPr algn="ctr">
              <a:lnSpc>
                <a:spcPts val="1100"/>
              </a:lnSpc>
            </a:pPr>
            <a:r>
              <a:rPr kumimoji="1" lang="en-US" altLang="ja-JP" sz="1100" dirty="0" err="1">
                <a:latin typeface="メイリオ" panose="020B0604030504040204" pitchFamily="50" charset="-128"/>
                <a:ea typeface="メイリオ" panose="020B0604030504040204" pitchFamily="50" charset="-128"/>
              </a:rPr>
              <a:t>gankin</a:t>
            </a:r>
            <a:r>
              <a:rPr kumimoji="1" lang="en-US" altLang="ja-JP" sz="1100" dirty="0">
                <a:latin typeface="メイリオ" panose="020B0604030504040204" pitchFamily="50" charset="-128"/>
                <a:ea typeface="メイリオ" panose="020B0604030504040204" pitchFamily="50" charset="-128"/>
              </a:rPr>
              <a:t>, </a:t>
            </a:r>
            <a:r>
              <a:rPr kumimoji="1" lang="en-US" altLang="ja-JP" sz="1100" dirty="0" err="1">
                <a:latin typeface="メイリオ" panose="020B0604030504040204" pitchFamily="50" charset="-128"/>
                <a:ea typeface="メイリオ" panose="020B0604030504040204" pitchFamily="50" charset="-128"/>
              </a:rPr>
              <a:t>nensu</a:t>
            </a:r>
            <a:r>
              <a:rPr kumimoji="1" lang="en-US" altLang="ja-JP" sz="1100" dirty="0">
                <a:latin typeface="メイリオ" panose="020B0604030504040204" pitchFamily="50" charset="-128"/>
                <a:ea typeface="メイリオ" panose="020B0604030504040204" pitchFamily="50" charset="-128"/>
              </a:rPr>
              <a:t>, </a:t>
            </a:r>
            <a:r>
              <a:rPr kumimoji="1" lang="en-US" altLang="ja-JP" sz="1100" dirty="0" err="1">
                <a:latin typeface="メイリオ" panose="020B0604030504040204" pitchFamily="50" charset="-128"/>
                <a:ea typeface="メイリオ" panose="020B0604030504040204" pitchFamily="50" charset="-128"/>
              </a:rPr>
              <a:t>goukei</a:t>
            </a:r>
            <a:r>
              <a:rPr kumimoji="1" lang="ja-JP" altLang="en-US" sz="1100" dirty="0">
                <a:latin typeface="メイリオ" panose="020B0604030504040204" pitchFamily="50" charset="-128"/>
                <a:ea typeface="メイリオ" panose="020B0604030504040204" pitchFamily="50" charset="-128"/>
              </a:rPr>
              <a:t>を変更する処理を考えて作ってください</a:t>
            </a:r>
          </a:p>
        </p:txBody>
      </p:sp>
      <p:grpSp>
        <p:nvGrpSpPr>
          <p:cNvPr id="48" name="グループ化 47">
            <a:extLst>
              <a:ext uri="{FF2B5EF4-FFF2-40B4-BE49-F238E27FC236}">
                <a16:creationId xmlns:a16="http://schemas.microsoft.com/office/drawing/2014/main" id="{CF46D0CE-7349-3B76-C41B-D2686FEF356F}"/>
              </a:ext>
            </a:extLst>
          </p:cNvPr>
          <p:cNvGrpSpPr/>
          <p:nvPr/>
        </p:nvGrpSpPr>
        <p:grpSpPr>
          <a:xfrm>
            <a:off x="4215575" y="7015651"/>
            <a:ext cx="587627" cy="575424"/>
            <a:chOff x="1295400" y="3857730"/>
            <a:chExt cx="990600" cy="1019070"/>
          </a:xfrm>
        </p:grpSpPr>
        <p:sp>
          <p:nvSpPr>
            <p:cNvPr id="49" name="メモ 12">
              <a:extLst>
                <a:ext uri="{FF2B5EF4-FFF2-40B4-BE49-F238E27FC236}">
                  <a16:creationId xmlns:a16="http://schemas.microsoft.com/office/drawing/2014/main" id="{4E2DD8DA-9D73-16BC-5A3A-9B7DE587CD28}"/>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50" name="テキスト ボックス 49">
              <a:extLst>
                <a:ext uri="{FF2B5EF4-FFF2-40B4-BE49-F238E27FC236}">
                  <a16:creationId xmlns:a16="http://schemas.microsoft.com/office/drawing/2014/main" id="{4225AB02-DF6E-87AE-F8A5-75BE312DFDD8}"/>
                </a:ext>
              </a:extLst>
            </p:cNvPr>
            <p:cNvSpPr txBox="1"/>
            <p:nvPr/>
          </p:nvSpPr>
          <p:spPr>
            <a:xfrm>
              <a:off x="1295400" y="3890211"/>
              <a:ext cx="990600" cy="598659"/>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01</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pic>
        <p:nvPicPr>
          <p:cNvPr id="4" name="Picture 2" descr="by-nc-sa">
            <a:extLst>
              <a:ext uri="{FF2B5EF4-FFF2-40B4-BE49-F238E27FC236}">
                <a16:creationId xmlns:a16="http://schemas.microsoft.com/office/drawing/2014/main" id="{ABD100FD-F91B-6CC4-6008-2EF482BED4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6248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4496026" cy="307777"/>
          </a:xfrm>
          <a:prstGeom prst="rect">
            <a:avLst/>
          </a:prstGeom>
          <a:noFill/>
        </p:spPr>
        <p:txBody>
          <a:bodyPr wrap="square" rtlCol="0">
            <a:spAutoFit/>
          </a:bodyPr>
          <a:lstStyle/>
          <a:p>
            <a:r>
              <a:rPr kumimoji="1" lang="en-US" altLang="ja-JP" sz="1400" dirty="0"/>
              <a:t>Python</a:t>
            </a:r>
            <a:r>
              <a:rPr kumimoji="1" lang="ja-JP" altLang="en-US" sz="1400" dirty="0"/>
              <a:t>基礎</a:t>
            </a:r>
            <a:r>
              <a:rPr kumimoji="1" lang="en-US" altLang="ja-JP" sz="1400" dirty="0"/>
              <a:t>(</a:t>
            </a:r>
            <a:r>
              <a:rPr kumimoji="1" lang="ja-JP" altLang="en-US" sz="1400" dirty="0"/>
              <a:t>乱数</a:t>
            </a:r>
            <a:r>
              <a:rPr lang="en-US" altLang="ja-JP" sz="1400" dirty="0"/>
              <a:t>):</a:t>
            </a:r>
            <a:r>
              <a:rPr lang="ja-JP" altLang="en-US" sz="1400" dirty="0"/>
              <a:t>モンテカルロ法</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430887"/>
          </a:xfrm>
          <a:prstGeom prst="rect">
            <a:avLst/>
          </a:prstGeom>
          <a:noFill/>
          <a:ln>
            <a:noFill/>
          </a:ln>
        </p:spPr>
        <p:txBody>
          <a:bodyPr wrap="square" rtlCol="0">
            <a:spAutoFit/>
          </a:bodyPr>
          <a:lstStyle/>
          <a:p>
            <a:r>
              <a:rPr kumimoji="1" lang="ja-JP" altLang="en-US" sz="1100" dirty="0"/>
              <a:t>　</a:t>
            </a:r>
            <a:r>
              <a:rPr lang="en-US" altLang="ja-JP" sz="1100" b="1" dirty="0"/>
              <a:t>1</a:t>
            </a:r>
            <a:r>
              <a:rPr lang="ja-JP" altLang="en-US" sz="1100" b="1" dirty="0"/>
              <a:t>～</a:t>
            </a:r>
            <a:r>
              <a:rPr lang="en-US" altLang="ja-JP" sz="1100" b="1" dirty="0"/>
              <a:t>6</a:t>
            </a:r>
            <a:r>
              <a:rPr lang="ja-JP" altLang="en-US" sz="1100" b="1" dirty="0"/>
              <a:t>までの目のサイコロを</a:t>
            </a:r>
            <a:r>
              <a:rPr lang="en-US" altLang="ja-JP" sz="1100" b="1" dirty="0"/>
              <a:t>2</a:t>
            </a:r>
            <a:r>
              <a:rPr lang="ja-JP" altLang="en-US" sz="1100" b="1" dirty="0"/>
              <a:t>個使用して、同時に</a:t>
            </a:r>
            <a:r>
              <a:rPr lang="en-US" altLang="ja-JP" sz="1100" b="1" dirty="0"/>
              <a:t>200</a:t>
            </a:r>
            <a:r>
              <a:rPr lang="ja-JP" altLang="en-US" sz="1100" b="1" dirty="0"/>
              <a:t>回振って、</a:t>
            </a:r>
            <a:r>
              <a:rPr lang="en-US" altLang="ja-JP" sz="1100" b="1" dirty="0"/>
              <a:t>2</a:t>
            </a:r>
            <a:r>
              <a:rPr lang="ja-JP" altLang="en-US" sz="1100" b="1" dirty="0"/>
              <a:t>個のサイコロの目の合計が、それぞれ</a:t>
            </a:r>
            <a:r>
              <a:rPr lang="en-US" altLang="ja-JP" sz="1100" b="1" dirty="0"/>
              <a:t>2</a:t>
            </a:r>
            <a:r>
              <a:rPr lang="ja-JP" altLang="en-US" sz="1100" b="1" dirty="0"/>
              <a:t>と</a:t>
            </a:r>
            <a:r>
              <a:rPr lang="en-US" altLang="ja-JP" sz="1100" b="1" dirty="0"/>
              <a:t>7</a:t>
            </a:r>
            <a:r>
              <a:rPr lang="ja-JP" altLang="en-US" sz="1100" b="1" dirty="0"/>
              <a:t>になる確率を表示するプログラムを作成する。</a:t>
            </a:r>
            <a:endParaRPr kumimoji="1" lang="ja-JP" altLang="en-US" sz="1050" b="1"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675339" y="1495571"/>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760536" y="2275239"/>
            <a:ext cx="5365502" cy="1277273"/>
          </a:xfrm>
          <a:prstGeom prst="rect">
            <a:avLst/>
          </a:prstGeom>
          <a:noFill/>
          <a:ln>
            <a:noFill/>
          </a:ln>
        </p:spPr>
        <p:txBody>
          <a:bodyPr wrap="square" rtlCol="0">
            <a:spAutoFit/>
          </a:bodyPr>
          <a:lstStyle/>
          <a:p>
            <a:r>
              <a:rPr kumimoji="1" lang="ja-JP" altLang="en-US" sz="1100" dirty="0"/>
              <a:t>サイコロを振って、ランダムな数を作るのに</a:t>
            </a:r>
            <a:r>
              <a:rPr kumimoji="1" lang="en-US" altLang="ja-JP" sz="1100" dirty="0"/>
              <a:t>Python</a:t>
            </a:r>
            <a:r>
              <a:rPr kumimoji="1" lang="ja-JP" altLang="en-US" sz="1100" dirty="0"/>
              <a:t>の標準ライブラリーの</a:t>
            </a:r>
            <a:r>
              <a:rPr kumimoji="1" lang="en-US" altLang="ja-JP" sz="1100" dirty="0"/>
              <a:t>random</a:t>
            </a:r>
            <a:r>
              <a:rPr kumimoji="1" lang="ja-JP" altLang="en-US" sz="1100" dirty="0"/>
              <a:t>モジュールを使用する。</a:t>
            </a:r>
          </a:p>
          <a:p>
            <a:r>
              <a:rPr lang="ja-JP" altLang="en-US" sz="1100" dirty="0"/>
              <a:t>① 以下の②～④の処理を</a:t>
            </a:r>
            <a:r>
              <a:rPr lang="en-US" altLang="ja-JP" sz="1100" dirty="0"/>
              <a:t>200</a:t>
            </a:r>
            <a:r>
              <a:rPr lang="ja-JP" altLang="en-US" sz="1100" dirty="0"/>
              <a:t>回繰り返す。</a:t>
            </a:r>
            <a:endParaRPr kumimoji="1" lang="ja-JP" altLang="en-US" sz="1100" dirty="0"/>
          </a:p>
          <a:p>
            <a:r>
              <a:rPr lang="ja-JP" altLang="en-US" sz="1100" dirty="0"/>
              <a:t>② </a:t>
            </a:r>
            <a:r>
              <a:rPr lang="en-US" altLang="ja-JP" sz="1100" dirty="0"/>
              <a:t>sai_1</a:t>
            </a:r>
            <a:r>
              <a:rPr lang="ja-JP" altLang="en-US" sz="1100" dirty="0"/>
              <a:t>と</a:t>
            </a:r>
            <a:r>
              <a:rPr lang="en-US" altLang="ja-JP" sz="1100" dirty="0"/>
              <a:t>sai_2</a:t>
            </a:r>
            <a:r>
              <a:rPr lang="ja-JP" altLang="en-US" sz="1100" dirty="0"/>
              <a:t>に</a:t>
            </a:r>
            <a:r>
              <a:rPr lang="en-US" altLang="ja-JP" sz="1100" dirty="0"/>
              <a:t>1</a:t>
            </a:r>
            <a:r>
              <a:rPr lang="ja-JP" altLang="en-US" sz="1100" dirty="0"/>
              <a:t>～</a:t>
            </a:r>
            <a:r>
              <a:rPr lang="en-US" altLang="ja-JP" sz="1100" dirty="0"/>
              <a:t>6</a:t>
            </a:r>
            <a:r>
              <a:rPr lang="ja-JP" altLang="en-US" sz="1100" dirty="0"/>
              <a:t>までのランダムな数を入れる</a:t>
            </a:r>
            <a:endParaRPr kumimoji="1" lang="ja-JP" altLang="en-US" sz="1100" dirty="0"/>
          </a:p>
          <a:p>
            <a:r>
              <a:rPr lang="ja-JP" altLang="en-US" sz="1100" dirty="0"/>
              <a:t>③ もし、</a:t>
            </a:r>
            <a:r>
              <a:rPr lang="en-US" altLang="ja-JP" sz="1100" dirty="0"/>
              <a:t>sai_1</a:t>
            </a:r>
            <a:r>
              <a:rPr lang="ja-JP" altLang="en-US" sz="1100" dirty="0"/>
              <a:t>と</a:t>
            </a:r>
            <a:r>
              <a:rPr lang="en-US" altLang="ja-JP" sz="1100" dirty="0"/>
              <a:t>sai_2</a:t>
            </a:r>
            <a:r>
              <a:rPr lang="ja-JP" altLang="en-US" sz="1100" dirty="0"/>
              <a:t>の合計が</a:t>
            </a:r>
            <a:r>
              <a:rPr lang="en-US" altLang="ja-JP" sz="1100" dirty="0"/>
              <a:t>2</a:t>
            </a:r>
            <a:r>
              <a:rPr lang="ja-JP" altLang="en-US" sz="1100" dirty="0"/>
              <a:t>ならば、</a:t>
            </a:r>
            <a:r>
              <a:rPr lang="en-US" altLang="ja-JP" sz="1100" dirty="0"/>
              <a:t>count2</a:t>
            </a:r>
            <a:r>
              <a:rPr lang="ja-JP" altLang="en-US" sz="1100" dirty="0"/>
              <a:t>を</a:t>
            </a:r>
            <a:r>
              <a:rPr lang="en-US" altLang="ja-JP" sz="1100" dirty="0"/>
              <a:t>1</a:t>
            </a:r>
            <a:r>
              <a:rPr lang="ja-JP" altLang="en-US" sz="1100" dirty="0"/>
              <a:t>増やす</a:t>
            </a:r>
          </a:p>
          <a:p>
            <a:r>
              <a:rPr lang="ja-JP" altLang="en-US" sz="1100" dirty="0"/>
              <a:t>④ もし、</a:t>
            </a:r>
            <a:r>
              <a:rPr lang="en-US" altLang="ja-JP" sz="1100" dirty="0"/>
              <a:t>sai_1</a:t>
            </a:r>
            <a:r>
              <a:rPr lang="ja-JP" altLang="en-US" sz="1100" dirty="0"/>
              <a:t>と</a:t>
            </a:r>
            <a:r>
              <a:rPr lang="en-US" altLang="ja-JP" sz="1100" dirty="0"/>
              <a:t>sai_2</a:t>
            </a:r>
            <a:r>
              <a:rPr lang="ja-JP" altLang="en-US" sz="1100" dirty="0"/>
              <a:t>の合計が</a:t>
            </a:r>
            <a:r>
              <a:rPr lang="en-US" altLang="ja-JP" sz="1100" dirty="0"/>
              <a:t>7</a:t>
            </a:r>
            <a:r>
              <a:rPr lang="ja-JP" altLang="en-US" sz="1100" dirty="0"/>
              <a:t>ならば、</a:t>
            </a:r>
            <a:r>
              <a:rPr lang="en-US" altLang="ja-JP" sz="1100" dirty="0"/>
              <a:t>count7</a:t>
            </a:r>
            <a:r>
              <a:rPr lang="ja-JP" altLang="en-US" sz="1100" dirty="0"/>
              <a:t>を</a:t>
            </a:r>
            <a:r>
              <a:rPr lang="en-US" altLang="ja-JP" sz="1100" dirty="0"/>
              <a:t>1</a:t>
            </a:r>
            <a:r>
              <a:rPr lang="ja-JP" altLang="en-US" sz="1100" dirty="0"/>
              <a:t>増やす</a:t>
            </a:r>
          </a:p>
          <a:p>
            <a:r>
              <a:rPr kumimoji="1" lang="ja-JP" altLang="en-US" sz="1100" dirty="0"/>
              <a:t>④ </a:t>
            </a:r>
            <a:r>
              <a:rPr lang="ja-JP" altLang="en-US" sz="1100" dirty="0"/>
              <a:t>最後に</a:t>
            </a:r>
            <a:r>
              <a:rPr lang="en-US" altLang="ja-JP" sz="1100" dirty="0"/>
              <a:t>count2</a:t>
            </a:r>
            <a:r>
              <a:rPr lang="ja-JP" altLang="en-US" sz="1100" dirty="0"/>
              <a:t>と</a:t>
            </a:r>
            <a:r>
              <a:rPr lang="en-US" altLang="ja-JP" sz="1100" dirty="0"/>
              <a:t>count7</a:t>
            </a:r>
            <a:r>
              <a:rPr lang="ja-JP" altLang="en-US" sz="1100" dirty="0"/>
              <a:t>を</a:t>
            </a:r>
            <a:r>
              <a:rPr lang="en-US" altLang="ja-JP" sz="1100" dirty="0"/>
              <a:t>200</a:t>
            </a:r>
            <a:r>
              <a:rPr lang="ja-JP" altLang="en-US" sz="1100" dirty="0"/>
              <a:t>で割って、確立を表示する。</a:t>
            </a:r>
            <a:endParaRPr kumimoji="1" lang="ja-JP" altLang="en-US" sz="1100" dirty="0"/>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5</a:t>
            </a:fld>
            <a:endParaRPr kumimoji="1" lang="ja-JP" altLang="en-US"/>
          </a:p>
        </p:txBody>
      </p:sp>
      <p:graphicFrame>
        <p:nvGraphicFramePr>
          <p:cNvPr id="16" name="表 2">
            <a:extLst>
              <a:ext uri="{FF2B5EF4-FFF2-40B4-BE49-F238E27FC236}">
                <a16:creationId xmlns:a16="http://schemas.microsoft.com/office/drawing/2014/main" id="{1ABB4DDE-F4C8-57DB-86BC-9DB698EC0FBD}"/>
              </a:ext>
            </a:extLst>
          </p:cNvPr>
          <p:cNvGraphicFramePr>
            <a:graphicFrameLocks noGrp="1"/>
          </p:cNvGraphicFramePr>
          <p:nvPr>
            <p:extLst>
              <p:ext uri="{D42A27DB-BD31-4B8C-83A1-F6EECF244321}">
                <p14:modId xmlns:p14="http://schemas.microsoft.com/office/powerpoint/2010/main" val="2419065113"/>
              </p:ext>
            </p:extLst>
          </p:nvPr>
        </p:nvGraphicFramePr>
        <p:xfrm>
          <a:off x="418799" y="1857930"/>
          <a:ext cx="2777709" cy="274320"/>
        </p:xfrm>
        <a:graphic>
          <a:graphicData uri="http://schemas.openxmlformats.org/drawingml/2006/table">
            <a:tbl>
              <a:tblPr firstRow="1" bandRow="1">
                <a:tableStyleId>{5C22544A-7EE6-4342-B048-85BDC9FD1C3A}</a:tableStyleId>
              </a:tblPr>
              <a:tblGrid>
                <a:gridCol w="396673">
                  <a:extLst>
                    <a:ext uri="{9D8B030D-6E8A-4147-A177-3AD203B41FA5}">
                      <a16:colId xmlns:a16="http://schemas.microsoft.com/office/drawing/2014/main" val="341631752"/>
                    </a:ext>
                  </a:extLst>
                </a:gridCol>
                <a:gridCol w="595259">
                  <a:extLst>
                    <a:ext uri="{9D8B030D-6E8A-4147-A177-3AD203B41FA5}">
                      <a16:colId xmlns:a16="http://schemas.microsoft.com/office/drawing/2014/main" val="1150265936"/>
                    </a:ext>
                  </a:extLst>
                </a:gridCol>
                <a:gridCol w="595259">
                  <a:extLst>
                    <a:ext uri="{9D8B030D-6E8A-4147-A177-3AD203B41FA5}">
                      <a16:colId xmlns:a16="http://schemas.microsoft.com/office/drawing/2014/main" val="2545768785"/>
                    </a:ext>
                  </a:extLst>
                </a:gridCol>
                <a:gridCol w="595259">
                  <a:extLst>
                    <a:ext uri="{9D8B030D-6E8A-4147-A177-3AD203B41FA5}">
                      <a16:colId xmlns:a16="http://schemas.microsoft.com/office/drawing/2014/main" val="3525259388"/>
                    </a:ext>
                  </a:extLst>
                </a:gridCol>
                <a:gridCol w="595259">
                  <a:extLst>
                    <a:ext uri="{9D8B030D-6E8A-4147-A177-3AD203B41FA5}">
                      <a16:colId xmlns:a16="http://schemas.microsoft.com/office/drawing/2014/main" val="482099647"/>
                    </a:ext>
                  </a:extLst>
                </a:gridCol>
              </a:tblGrid>
              <a:tr h="173221">
                <a:tc>
                  <a:txBody>
                    <a:bodyPr/>
                    <a:lstStyle/>
                    <a:p>
                      <a:endParaRPr kumimoji="1" lang="ja-JP" altLang="en-US" sz="1200" b="0" dirty="0">
                        <a:solidFill>
                          <a:schemeClr val="tx1"/>
                        </a:soli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lnSpc>
                          <a:spcPts val="1400"/>
                        </a:lnSpc>
                      </a:pPr>
                      <a:r>
                        <a:rPr kumimoji="1" lang="en-US" altLang="ja-JP" sz="1200" b="0" dirty="0">
                          <a:solidFill>
                            <a:schemeClr val="tx1"/>
                          </a:solidFill>
                          <a:latin typeface="+mn-lt"/>
                        </a:rPr>
                        <a:t>sai_1</a:t>
                      </a:r>
                      <a:endParaRPr kumimoji="1" lang="ja-JP" altLang="en-US" sz="12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400"/>
                        </a:lnSpc>
                      </a:pPr>
                      <a:r>
                        <a:rPr kumimoji="1" lang="en-US" altLang="ja-JP" sz="1200" b="0" dirty="0">
                          <a:solidFill>
                            <a:schemeClr val="tx1"/>
                          </a:solidFill>
                          <a:latin typeface="+mn-lt"/>
                        </a:rPr>
                        <a:t>A</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400"/>
                        </a:lnSpc>
                      </a:pPr>
                      <a:r>
                        <a:rPr kumimoji="1" lang="en-US" altLang="ja-JP" sz="1200" b="0" dirty="0">
                          <a:solidFill>
                            <a:schemeClr val="tx1"/>
                          </a:solidFill>
                          <a:latin typeface="+mn-lt"/>
                        </a:rPr>
                        <a:t>sai_2</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400"/>
                        </a:lnSpc>
                      </a:pPr>
                      <a:r>
                        <a:rPr kumimoji="1" lang="en-US" altLang="ja-JP" sz="1200" b="0" dirty="0">
                          <a:solidFill>
                            <a:schemeClr val="tx1"/>
                          </a:solidFill>
                          <a:latin typeface="+mn-lt"/>
                        </a:rPr>
                        <a:t>1</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7469282"/>
                  </a:ext>
                </a:extLst>
              </a:tr>
            </a:tbl>
          </a:graphicData>
        </a:graphic>
      </p:graphicFrame>
      <p:graphicFrame>
        <p:nvGraphicFramePr>
          <p:cNvPr id="48" name="表 2">
            <a:extLst>
              <a:ext uri="{FF2B5EF4-FFF2-40B4-BE49-F238E27FC236}">
                <a16:creationId xmlns:a16="http://schemas.microsoft.com/office/drawing/2014/main" id="{EFB163EA-8323-2809-06AC-C4FA7F58BA56}"/>
              </a:ext>
            </a:extLst>
          </p:cNvPr>
          <p:cNvGraphicFramePr>
            <a:graphicFrameLocks noGrp="1"/>
          </p:cNvGraphicFramePr>
          <p:nvPr>
            <p:extLst>
              <p:ext uri="{D42A27DB-BD31-4B8C-83A1-F6EECF244321}">
                <p14:modId xmlns:p14="http://schemas.microsoft.com/office/powerpoint/2010/main" val="1022007164"/>
              </p:ext>
            </p:extLst>
          </p:nvPr>
        </p:nvGraphicFramePr>
        <p:xfrm>
          <a:off x="3120534" y="1843034"/>
          <a:ext cx="2991215" cy="274320"/>
        </p:xfrm>
        <a:graphic>
          <a:graphicData uri="http://schemas.openxmlformats.org/drawingml/2006/table">
            <a:tbl>
              <a:tblPr firstRow="1" bandRow="1">
                <a:tableStyleId>{5C22544A-7EE6-4342-B048-85BDC9FD1C3A}</a:tableStyleId>
              </a:tblPr>
              <a:tblGrid>
                <a:gridCol w="224289">
                  <a:extLst>
                    <a:ext uri="{9D8B030D-6E8A-4147-A177-3AD203B41FA5}">
                      <a16:colId xmlns:a16="http://schemas.microsoft.com/office/drawing/2014/main" val="341631752"/>
                    </a:ext>
                  </a:extLst>
                </a:gridCol>
                <a:gridCol w="733882">
                  <a:extLst>
                    <a:ext uri="{9D8B030D-6E8A-4147-A177-3AD203B41FA5}">
                      <a16:colId xmlns:a16="http://schemas.microsoft.com/office/drawing/2014/main" val="1150265936"/>
                    </a:ext>
                  </a:extLst>
                </a:gridCol>
                <a:gridCol w="589548">
                  <a:extLst>
                    <a:ext uri="{9D8B030D-6E8A-4147-A177-3AD203B41FA5}">
                      <a16:colId xmlns:a16="http://schemas.microsoft.com/office/drawing/2014/main" val="2545768785"/>
                    </a:ext>
                  </a:extLst>
                </a:gridCol>
                <a:gridCol w="802483">
                  <a:extLst>
                    <a:ext uri="{9D8B030D-6E8A-4147-A177-3AD203B41FA5}">
                      <a16:colId xmlns:a16="http://schemas.microsoft.com/office/drawing/2014/main" val="3525259388"/>
                    </a:ext>
                  </a:extLst>
                </a:gridCol>
                <a:gridCol w="641013">
                  <a:extLst>
                    <a:ext uri="{9D8B030D-6E8A-4147-A177-3AD203B41FA5}">
                      <a16:colId xmlns:a16="http://schemas.microsoft.com/office/drawing/2014/main" val="482099647"/>
                    </a:ext>
                  </a:extLst>
                </a:gridCol>
              </a:tblGrid>
              <a:tr h="173221">
                <a:tc>
                  <a:txBody>
                    <a:bodyPr/>
                    <a:lstStyle/>
                    <a:p>
                      <a:endParaRPr kumimoji="1" lang="ja-JP" altLang="en-US" sz="1200" b="0" dirty="0">
                        <a:solidFill>
                          <a:schemeClr val="tx1"/>
                        </a:soli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lnSpc>
                          <a:spcPts val="1400"/>
                        </a:lnSpc>
                      </a:pPr>
                      <a:r>
                        <a:rPr kumimoji="1" lang="en-US" altLang="ja-JP" sz="1200" b="0" dirty="0">
                          <a:solidFill>
                            <a:schemeClr val="tx1"/>
                          </a:solidFill>
                          <a:latin typeface="+mn-lt"/>
                        </a:rPr>
                        <a:t>count2</a:t>
                      </a:r>
                      <a:endParaRPr kumimoji="1" lang="ja-JP" altLang="en-US" sz="12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400"/>
                        </a:lnSpc>
                      </a:pPr>
                      <a:r>
                        <a:rPr kumimoji="1" lang="en-US" altLang="ja-JP" sz="1200" b="0" dirty="0">
                          <a:solidFill>
                            <a:schemeClr val="tx1"/>
                          </a:solidFill>
                          <a:latin typeface="+mn-lt"/>
                        </a:rPr>
                        <a:t>5</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400"/>
                        </a:lnSpc>
                      </a:pPr>
                      <a:r>
                        <a:rPr kumimoji="1" lang="en-US" altLang="ja-JP" sz="1200" b="0" dirty="0">
                          <a:solidFill>
                            <a:schemeClr val="tx1"/>
                          </a:solidFill>
                          <a:latin typeface="+mn-lt"/>
                        </a:rPr>
                        <a:t>count7</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400"/>
                        </a:lnSpc>
                      </a:pPr>
                      <a:r>
                        <a:rPr kumimoji="1" lang="en-US" altLang="ja-JP" sz="1200" b="0" dirty="0">
                          <a:solidFill>
                            <a:schemeClr val="tx1"/>
                          </a:solidFill>
                          <a:latin typeface="+mn-lt"/>
                        </a:rPr>
                        <a:t>6</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7469282"/>
                  </a:ext>
                </a:extLst>
              </a:tr>
            </a:tbl>
          </a:graphicData>
        </a:graphic>
      </p:graphicFrame>
      <p:grpSp>
        <p:nvGrpSpPr>
          <p:cNvPr id="49" name="グループ化 48">
            <a:extLst>
              <a:ext uri="{FF2B5EF4-FFF2-40B4-BE49-F238E27FC236}">
                <a16:creationId xmlns:a16="http://schemas.microsoft.com/office/drawing/2014/main" id="{FB7A4999-F82B-9428-DDAF-495E5699CEA5}"/>
              </a:ext>
            </a:extLst>
          </p:cNvPr>
          <p:cNvGrpSpPr/>
          <p:nvPr/>
        </p:nvGrpSpPr>
        <p:grpSpPr>
          <a:xfrm>
            <a:off x="877497" y="4663008"/>
            <a:ext cx="3413054" cy="2266395"/>
            <a:chOff x="2784365" y="1677618"/>
            <a:chExt cx="3413054" cy="1453452"/>
          </a:xfrm>
        </p:grpSpPr>
        <p:sp>
          <p:nvSpPr>
            <p:cNvPr id="50" name="テキスト ボックス 49">
              <a:extLst>
                <a:ext uri="{FF2B5EF4-FFF2-40B4-BE49-F238E27FC236}">
                  <a16:creationId xmlns:a16="http://schemas.microsoft.com/office/drawing/2014/main" id="{AEAF3BCB-BF09-AA0B-1B01-5F65FB674BF6}"/>
                </a:ext>
              </a:extLst>
            </p:cNvPr>
            <p:cNvSpPr txBox="1"/>
            <p:nvPr/>
          </p:nvSpPr>
          <p:spPr>
            <a:xfrm>
              <a:off x="2784365" y="1677618"/>
              <a:ext cx="2583673" cy="1424404"/>
            </a:xfrm>
            <a:prstGeom prst="rect">
              <a:avLst/>
            </a:prstGeom>
            <a:noFill/>
            <a:ln w="12700">
              <a:solidFill>
                <a:schemeClr val="tx1"/>
              </a:solidFill>
            </a:ln>
          </p:spPr>
          <p:txBody>
            <a:bodyPr wrap="square" rtlCol="0">
              <a:spAutoFit/>
            </a:bodyPr>
            <a:lstStyle/>
            <a:p>
              <a:r>
                <a:rPr lang="en-US" altLang="ja-JP" sz="1100" dirty="0" err="1">
                  <a:latin typeface="メイリオ" panose="020B0604030504040204" pitchFamily="50" charset="-128"/>
                  <a:ea typeface="メイリオ" panose="020B0604030504040204" pitchFamily="50" charset="-128"/>
                </a:rPr>
                <a:t>i</a:t>
              </a:r>
              <a:r>
                <a:rPr lang="en-US" altLang="ja-JP" sz="1100" dirty="0">
                  <a:latin typeface="メイリオ" panose="020B0604030504040204" pitchFamily="50" charset="-128"/>
                  <a:ea typeface="メイリオ" panose="020B0604030504040204" pitchFamily="50" charset="-128"/>
                </a:rPr>
                <a:t> = [0,1,2,…,199]</a:t>
              </a:r>
              <a:r>
                <a:rPr lang="ja-JP" altLang="en-US" sz="1100" dirty="0">
                  <a:latin typeface="メイリオ" panose="020B0604030504040204" pitchFamily="50" charset="-128"/>
                  <a:ea typeface="メイリオ" panose="020B0604030504040204" pitchFamily="50" charset="-128"/>
                </a:rPr>
                <a:t>繰り返す</a:t>
              </a:r>
              <a:endParaRPr lang="en-US" altLang="ja-JP" sz="1100" dirty="0">
                <a:latin typeface="メイリオ" panose="020B0604030504040204" pitchFamily="50" charset="-128"/>
                <a:ea typeface="メイリオ" panose="020B0604030504040204" pitchFamily="50" charset="-128"/>
              </a:endParaRPr>
            </a:p>
            <a:p>
              <a:endParaRPr lang="en-US" altLang="ja-JP" sz="1100" dirty="0">
                <a:latin typeface="メイリオ" panose="020B0604030504040204" pitchFamily="50" charset="-128"/>
                <a:ea typeface="メイリオ" panose="020B0604030504040204" pitchFamily="50" charset="-128"/>
              </a:endParaRPr>
            </a:p>
            <a:p>
              <a:endParaRPr lang="en-US" altLang="ja-JP" sz="1100" dirty="0">
                <a:latin typeface="メイリオ" panose="020B0604030504040204" pitchFamily="50" charset="-128"/>
                <a:ea typeface="メイリオ" panose="020B0604030504040204" pitchFamily="50" charset="-128"/>
              </a:endParaRPr>
            </a:p>
            <a:p>
              <a:br>
                <a:rPr lang="ja-JP" altLang="en-US" sz="1400" dirty="0">
                  <a:latin typeface="メイリオ" panose="020B0604030504040204" pitchFamily="50" charset="-128"/>
                  <a:ea typeface="メイリオ" panose="020B0604030504040204" pitchFamily="50" charset="-128"/>
                </a:rPr>
              </a:b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51" name="テキスト ボックス 50">
              <a:extLst>
                <a:ext uri="{FF2B5EF4-FFF2-40B4-BE49-F238E27FC236}">
                  <a16:creationId xmlns:a16="http://schemas.microsoft.com/office/drawing/2014/main" id="{1EA5E197-3332-963E-D5AE-53720B25EED1}"/>
                </a:ext>
              </a:extLst>
            </p:cNvPr>
            <p:cNvSpPr txBox="1"/>
            <p:nvPr/>
          </p:nvSpPr>
          <p:spPr>
            <a:xfrm>
              <a:off x="3043290" y="1857813"/>
              <a:ext cx="2359004" cy="1164536"/>
            </a:xfrm>
            <a:prstGeom prst="rect">
              <a:avLst/>
            </a:prstGeom>
            <a:solidFill>
              <a:schemeClr val="bg1"/>
            </a:solidFill>
            <a:ln w="12700">
              <a:solidFill>
                <a:schemeClr val="tx1"/>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p:txBody>
        </p:sp>
        <p:sp>
          <p:nvSpPr>
            <p:cNvPr id="52" name="正方形/長方形 51">
              <a:extLst>
                <a:ext uri="{FF2B5EF4-FFF2-40B4-BE49-F238E27FC236}">
                  <a16:creationId xmlns:a16="http://schemas.microsoft.com/office/drawing/2014/main" id="{2B1CE30D-6A14-14A4-D9B7-A89DAA902EDE}"/>
                </a:ext>
              </a:extLst>
            </p:cNvPr>
            <p:cNvSpPr/>
            <p:nvPr/>
          </p:nvSpPr>
          <p:spPr>
            <a:xfrm>
              <a:off x="5395429" y="1868443"/>
              <a:ext cx="801990"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54" name="テキスト ボックス 53">
            <a:extLst>
              <a:ext uri="{FF2B5EF4-FFF2-40B4-BE49-F238E27FC236}">
                <a16:creationId xmlns:a16="http://schemas.microsoft.com/office/drawing/2014/main" id="{93F5AE71-D268-589C-00B9-42E369D74570}"/>
              </a:ext>
            </a:extLst>
          </p:cNvPr>
          <p:cNvSpPr txBox="1"/>
          <p:nvPr/>
        </p:nvSpPr>
        <p:spPr>
          <a:xfrm>
            <a:off x="865283" y="4247450"/>
            <a:ext cx="1987374" cy="381515"/>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a:latin typeface="メイリオ" panose="020B0604030504040204" pitchFamily="50" charset="-128"/>
                <a:ea typeface="メイリオ" panose="020B0604030504040204" pitchFamily="50" charset="-128"/>
              </a:rPr>
              <a:t>count2 </a:t>
            </a:r>
            <a:r>
              <a:rPr lang="en-US" altLang="ja-JP" sz="1100" dirty="0">
                <a:latin typeface="メイリオ" panose="020B0604030504040204" pitchFamily="50" charset="-128"/>
                <a:ea typeface="メイリオ" panose="020B0604030504040204" pitchFamily="50" charset="-128"/>
              </a:rPr>
              <a:t>= 0</a:t>
            </a:r>
            <a:br>
              <a:rPr lang="en-US" altLang="ja-JP" sz="1100" dirty="0">
                <a:latin typeface="メイリオ" panose="020B0604030504040204" pitchFamily="50" charset="-128"/>
                <a:ea typeface="メイリオ" panose="020B0604030504040204" pitchFamily="50" charset="-128"/>
              </a:rPr>
            </a:br>
            <a:r>
              <a:rPr lang="en-US" altLang="ja-JP" sz="1100" dirty="0">
                <a:latin typeface="メイリオ" panose="020B0604030504040204" pitchFamily="50" charset="-128"/>
                <a:ea typeface="メイリオ" panose="020B0604030504040204" pitchFamily="50" charset="-128"/>
              </a:rPr>
              <a:t>count7 = 0</a:t>
            </a:r>
            <a:endParaRPr kumimoji="1" lang="ja-JP" altLang="en-US" sz="1100" dirty="0">
              <a:latin typeface="メイリオ" panose="020B0604030504040204" pitchFamily="50" charset="-128"/>
              <a:ea typeface="メイリオ" panose="020B0604030504040204" pitchFamily="50" charset="-128"/>
            </a:endParaRPr>
          </a:p>
        </p:txBody>
      </p:sp>
      <p:sp>
        <p:nvSpPr>
          <p:cNvPr id="55" name="テキスト ボックス 54">
            <a:extLst>
              <a:ext uri="{FF2B5EF4-FFF2-40B4-BE49-F238E27FC236}">
                <a16:creationId xmlns:a16="http://schemas.microsoft.com/office/drawing/2014/main" id="{1F8942DA-06BC-7837-CE77-0875CB86DA3B}"/>
              </a:ext>
            </a:extLst>
          </p:cNvPr>
          <p:cNvSpPr txBox="1"/>
          <p:nvPr/>
        </p:nvSpPr>
        <p:spPr>
          <a:xfrm>
            <a:off x="1214740" y="5555509"/>
            <a:ext cx="2150078" cy="522579"/>
          </a:xfrm>
          <a:prstGeom prst="rect">
            <a:avLst/>
          </a:prstGeom>
          <a:noFill/>
          <a:ln w="12700">
            <a:solidFill>
              <a:schemeClr val="tx1"/>
            </a:solidFill>
          </a:ln>
        </p:spPr>
        <p:txBody>
          <a:bodyPr wrap="square" rtlCol="0">
            <a:spAutoFit/>
          </a:bodyPr>
          <a:lstStyle/>
          <a:p>
            <a:pPr>
              <a:lnSpc>
                <a:spcPts val="1100"/>
              </a:lnSpc>
            </a:pPr>
            <a:r>
              <a:rPr kumimoji="1" lang="en-US" altLang="ja-JP" sz="1100" dirty="0">
                <a:latin typeface="メイリオ" panose="020B0604030504040204" pitchFamily="50" charset="-128"/>
                <a:ea typeface="メイリオ" panose="020B0604030504040204" pitchFamily="50" charset="-128"/>
              </a:rPr>
              <a:t>? sai_1 + sai_2 == 2</a:t>
            </a:r>
            <a:endParaRPr lang="en-US" altLang="ja-JP" sz="1100" dirty="0">
              <a:latin typeface="メイリオ" panose="020B0604030504040204" pitchFamily="50" charset="-128"/>
              <a:ea typeface="メイリオ" panose="020B0604030504040204" pitchFamily="50" charset="-128"/>
            </a:endParaRPr>
          </a:p>
          <a:p>
            <a:pPr>
              <a:lnSpc>
                <a:spcPts val="1100"/>
              </a:lnSpc>
            </a:pPr>
            <a:endParaRPr kumimoji="1" lang="ja-JP" altLang="en-US"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p:txBody>
      </p:sp>
      <p:sp>
        <p:nvSpPr>
          <p:cNvPr id="56" name="テキスト ボックス 55">
            <a:extLst>
              <a:ext uri="{FF2B5EF4-FFF2-40B4-BE49-F238E27FC236}">
                <a16:creationId xmlns:a16="http://schemas.microsoft.com/office/drawing/2014/main" id="{A69E600A-4561-D48A-0635-8587A9CA9BB0}"/>
              </a:ext>
            </a:extLst>
          </p:cNvPr>
          <p:cNvSpPr txBox="1"/>
          <p:nvPr/>
        </p:nvSpPr>
        <p:spPr>
          <a:xfrm>
            <a:off x="1379575" y="5771485"/>
            <a:ext cx="2065509" cy="240450"/>
          </a:xfrm>
          <a:prstGeom prst="rect">
            <a:avLst/>
          </a:prstGeom>
          <a:solidFill>
            <a:schemeClr val="bg1"/>
          </a:solidFill>
          <a:ln w="12700">
            <a:solidFill>
              <a:schemeClr val="tx1"/>
            </a:solidFill>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〇</a:t>
            </a:r>
            <a:r>
              <a:rPr lang="en-US" altLang="ja-JP" sz="1100" dirty="0">
                <a:latin typeface="メイリオ" panose="020B0604030504040204" pitchFamily="50" charset="-128"/>
                <a:ea typeface="メイリオ" panose="020B0604030504040204" pitchFamily="50" charset="-128"/>
              </a:rPr>
              <a:t>: count2= count2 +1</a:t>
            </a:r>
            <a:endParaRPr kumimoji="1" lang="ja-JP" altLang="en-US" sz="1100" dirty="0">
              <a:latin typeface="メイリオ" panose="020B0604030504040204" pitchFamily="50" charset="-128"/>
              <a:ea typeface="メイリオ" panose="020B0604030504040204" pitchFamily="50" charset="-128"/>
            </a:endParaRPr>
          </a:p>
        </p:txBody>
      </p:sp>
      <p:sp>
        <p:nvSpPr>
          <p:cNvPr id="57" name="テキスト ボックス 56">
            <a:extLst>
              <a:ext uri="{FF2B5EF4-FFF2-40B4-BE49-F238E27FC236}">
                <a16:creationId xmlns:a16="http://schemas.microsoft.com/office/drawing/2014/main" id="{7A5F60E0-37A9-31A1-7541-15A2291273DD}"/>
              </a:ext>
            </a:extLst>
          </p:cNvPr>
          <p:cNvSpPr txBox="1"/>
          <p:nvPr/>
        </p:nvSpPr>
        <p:spPr>
          <a:xfrm>
            <a:off x="877497" y="7025486"/>
            <a:ext cx="2319011" cy="385362"/>
          </a:xfrm>
          <a:prstGeom prst="rect">
            <a:avLst/>
          </a:prstGeom>
          <a:noFill/>
          <a:ln w="12700">
            <a:solidFill>
              <a:schemeClr val="tx1"/>
            </a:solidFill>
          </a:ln>
        </p:spPr>
        <p:txBody>
          <a:bodyPr wrap="square" rtlCol="0">
            <a:spAutoFit/>
          </a:bodyPr>
          <a:lstStyle/>
          <a:p>
            <a:pPr algn="ctr">
              <a:lnSpc>
                <a:spcPts val="1100"/>
              </a:lnSpc>
            </a:pPr>
            <a:r>
              <a:rPr lang="ja-JP" altLang="en-US" sz="1200" dirty="0">
                <a:latin typeface="メイリオ" panose="020B0604030504040204" pitchFamily="50" charset="-128"/>
                <a:ea typeface="メイリオ" panose="020B0604030504040204" pitchFamily="50" charset="-128"/>
              </a:rPr>
              <a:t>表示する</a:t>
            </a:r>
            <a:r>
              <a:rPr lang="en-US" altLang="ja-JP" sz="1200" dirty="0">
                <a:latin typeface="メイリオ" panose="020B0604030504040204" pitchFamily="50" charset="-128"/>
                <a:ea typeface="メイリオ" panose="020B0604030504040204" pitchFamily="50" charset="-128"/>
              </a:rPr>
              <a:t>(count2 / 200)</a:t>
            </a:r>
          </a:p>
          <a:p>
            <a:pPr algn="ctr">
              <a:lnSpc>
                <a:spcPts val="1100"/>
              </a:lnSpc>
            </a:pPr>
            <a:r>
              <a:rPr lang="ja-JP" altLang="en-US" sz="1200" dirty="0">
                <a:latin typeface="メイリオ" panose="020B0604030504040204" pitchFamily="50" charset="-128"/>
                <a:ea typeface="メイリオ" panose="020B0604030504040204" pitchFamily="50" charset="-128"/>
              </a:rPr>
              <a:t>表示する</a:t>
            </a:r>
            <a:r>
              <a:rPr lang="en-US" altLang="ja-JP" sz="1200" dirty="0">
                <a:latin typeface="メイリオ" panose="020B0604030504040204" pitchFamily="50" charset="-128"/>
                <a:ea typeface="メイリオ" panose="020B0604030504040204" pitchFamily="50" charset="-128"/>
              </a:rPr>
              <a:t>(count7 / 200)</a:t>
            </a:r>
            <a:endParaRPr kumimoji="1" lang="ja-JP" altLang="en-US" sz="1200" dirty="0">
              <a:latin typeface="メイリオ" panose="020B0604030504040204" pitchFamily="50" charset="-128"/>
              <a:ea typeface="メイリオ" panose="020B0604030504040204" pitchFamily="50" charset="-128"/>
            </a:endParaRPr>
          </a:p>
        </p:txBody>
      </p:sp>
      <p:grpSp>
        <p:nvGrpSpPr>
          <p:cNvPr id="58" name="グループ化 57">
            <a:extLst>
              <a:ext uri="{FF2B5EF4-FFF2-40B4-BE49-F238E27FC236}">
                <a16:creationId xmlns:a16="http://schemas.microsoft.com/office/drawing/2014/main" id="{551B8DF5-A10C-A8B8-B468-6CF64D3BA2E5}"/>
              </a:ext>
            </a:extLst>
          </p:cNvPr>
          <p:cNvGrpSpPr/>
          <p:nvPr/>
        </p:nvGrpSpPr>
        <p:grpSpPr>
          <a:xfrm>
            <a:off x="4234225" y="7035516"/>
            <a:ext cx="587627" cy="575424"/>
            <a:chOff x="1295400" y="3857730"/>
            <a:chExt cx="990600" cy="1019070"/>
          </a:xfrm>
        </p:grpSpPr>
        <p:sp>
          <p:nvSpPr>
            <p:cNvPr id="59" name="メモ 12">
              <a:extLst>
                <a:ext uri="{FF2B5EF4-FFF2-40B4-BE49-F238E27FC236}">
                  <a16:creationId xmlns:a16="http://schemas.microsoft.com/office/drawing/2014/main" id="{D79F4353-6FA5-48F6-6BAD-FC5586153E47}"/>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0" name="テキスト ボックス 59">
              <a:extLst>
                <a:ext uri="{FF2B5EF4-FFF2-40B4-BE49-F238E27FC236}">
                  <a16:creationId xmlns:a16="http://schemas.microsoft.com/office/drawing/2014/main" id="{53DA1E1A-9A3F-7690-CCC3-90FF47E6EB64}"/>
                </a:ext>
              </a:extLst>
            </p:cNvPr>
            <p:cNvSpPr txBox="1"/>
            <p:nvPr/>
          </p:nvSpPr>
          <p:spPr>
            <a:xfrm>
              <a:off x="1295400" y="3890211"/>
              <a:ext cx="990600" cy="598659"/>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01</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61" name="グループ化 60">
            <a:extLst>
              <a:ext uri="{FF2B5EF4-FFF2-40B4-BE49-F238E27FC236}">
                <a16:creationId xmlns:a16="http://schemas.microsoft.com/office/drawing/2014/main" id="{F9F206B7-C7CD-4054-2DE9-0166A063DFC6}"/>
              </a:ext>
            </a:extLst>
          </p:cNvPr>
          <p:cNvGrpSpPr/>
          <p:nvPr/>
        </p:nvGrpSpPr>
        <p:grpSpPr>
          <a:xfrm>
            <a:off x="4234225" y="4216024"/>
            <a:ext cx="587627" cy="575424"/>
            <a:chOff x="1295400" y="3857730"/>
            <a:chExt cx="990600" cy="1019070"/>
          </a:xfrm>
        </p:grpSpPr>
        <p:sp>
          <p:nvSpPr>
            <p:cNvPr id="62" name="メモ 12">
              <a:extLst>
                <a:ext uri="{FF2B5EF4-FFF2-40B4-BE49-F238E27FC236}">
                  <a16:creationId xmlns:a16="http://schemas.microsoft.com/office/drawing/2014/main" id="{0AB206FA-2BC6-78E0-F47F-CC168F23B197}"/>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3" name="テキスト ボックス 62">
              <a:extLst>
                <a:ext uri="{FF2B5EF4-FFF2-40B4-BE49-F238E27FC236}">
                  <a16:creationId xmlns:a16="http://schemas.microsoft.com/office/drawing/2014/main" id="{2E4F3D7C-BBC0-1580-F662-2A1869B14FE8}"/>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64" name="グループ化 63">
            <a:extLst>
              <a:ext uri="{FF2B5EF4-FFF2-40B4-BE49-F238E27FC236}">
                <a16:creationId xmlns:a16="http://schemas.microsoft.com/office/drawing/2014/main" id="{98EF5938-6FF5-7F5B-D800-91D025CC623C}"/>
              </a:ext>
            </a:extLst>
          </p:cNvPr>
          <p:cNvGrpSpPr/>
          <p:nvPr/>
        </p:nvGrpSpPr>
        <p:grpSpPr>
          <a:xfrm>
            <a:off x="4234225" y="5866785"/>
            <a:ext cx="587627" cy="575424"/>
            <a:chOff x="1295400" y="3857730"/>
            <a:chExt cx="990600" cy="1019070"/>
          </a:xfrm>
        </p:grpSpPr>
        <p:sp>
          <p:nvSpPr>
            <p:cNvPr id="65" name="メモ 12">
              <a:extLst>
                <a:ext uri="{FF2B5EF4-FFF2-40B4-BE49-F238E27FC236}">
                  <a16:creationId xmlns:a16="http://schemas.microsoft.com/office/drawing/2014/main" id="{D9A1DE56-3B94-34D8-C9BB-E706233BA68A}"/>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6" name="テキスト ボックス 65">
              <a:extLst>
                <a:ext uri="{FF2B5EF4-FFF2-40B4-BE49-F238E27FC236}">
                  <a16:creationId xmlns:a16="http://schemas.microsoft.com/office/drawing/2014/main" id="{5DBA0137-1982-BE10-163F-FC321B17520B}"/>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04</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67" name="テキスト ボックス 66">
            <a:extLst>
              <a:ext uri="{FF2B5EF4-FFF2-40B4-BE49-F238E27FC236}">
                <a16:creationId xmlns:a16="http://schemas.microsoft.com/office/drawing/2014/main" id="{6A2B06D1-2465-E457-34C7-D5438505E510}"/>
              </a:ext>
            </a:extLst>
          </p:cNvPr>
          <p:cNvSpPr txBox="1"/>
          <p:nvPr/>
        </p:nvSpPr>
        <p:spPr>
          <a:xfrm>
            <a:off x="1213394" y="4993869"/>
            <a:ext cx="2391019" cy="240450"/>
          </a:xfrm>
          <a:prstGeom prst="rect">
            <a:avLst/>
          </a:prstGeom>
          <a:noFill/>
          <a:ln w="12700">
            <a:solidFill>
              <a:schemeClr val="tx1"/>
            </a:solidFill>
          </a:ln>
        </p:spPr>
        <p:txBody>
          <a:bodyPr wrap="square" rtlCol="0">
            <a:spAutoFit/>
          </a:bodyPr>
          <a:lstStyle/>
          <a:p>
            <a:pPr algn="ctr">
              <a:lnSpc>
                <a:spcPts val="1100"/>
              </a:lnSpc>
            </a:pPr>
            <a:r>
              <a:rPr lang="en-US" altLang="ja-JP" sz="1100" dirty="0">
                <a:latin typeface="メイリオ" panose="020B0604030504040204" pitchFamily="50" charset="-128"/>
                <a:ea typeface="メイリオ" panose="020B0604030504040204" pitchFamily="50" charset="-128"/>
              </a:rPr>
              <a:t>sai_1 = </a:t>
            </a:r>
            <a:r>
              <a:rPr lang="ja-JP" altLang="en-US" sz="1100" dirty="0">
                <a:latin typeface="メイリオ" panose="020B0604030504040204" pitchFamily="50" charset="-128"/>
                <a:ea typeface="メイリオ" panose="020B0604030504040204" pitchFamily="50" charset="-128"/>
              </a:rPr>
              <a:t>乱数</a:t>
            </a:r>
            <a:r>
              <a:rPr lang="en-US" altLang="ja-JP" sz="1100" dirty="0">
                <a:latin typeface="メイリオ" panose="020B0604030504040204" pitchFamily="50" charset="-128"/>
                <a:ea typeface="メイリオ" panose="020B0604030504040204" pitchFamily="50" charset="-128"/>
              </a:rPr>
              <a:t>(1</a:t>
            </a:r>
            <a:r>
              <a:rPr lang="ja-JP" altLang="en-US" sz="1100" dirty="0">
                <a:latin typeface="メイリオ" panose="020B0604030504040204" pitchFamily="50" charset="-128"/>
                <a:ea typeface="メイリオ" panose="020B0604030504040204" pitchFamily="50" charset="-128"/>
              </a:rPr>
              <a:t>～</a:t>
            </a:r>
            <a:r>
              <a:rPr lang="en-US" altLang="ja-JP" sz="1100" dirty="0">
                <a:latin typeface="メイリオ" panose="020B0604030504040204" pitchFamily="50" charset="-128"/>
                <a:ea typeface="メイリオ" panose="020B0604030504040204" pitchFamily="50" charset="-128"/>
              </a:rPr>
              <a:t>6</a:t>
            </a:r>
            <a:r>
              <a:rPr lang="ja-JP" altLang="en-US" sz="1100" dirty="0">
                <a:latin typeface="メイリオ" panose="020B0604030504040204" pitchFamily="50" charset="-128"/>
                <a:ea typeface="メイリオ" panose="020B0604030504040204" pitchFamily="50" charset="-128"/>
              </a:rPr>
              <a:t>の整数</a:t>
            </a:r>
            <a:r>
              <a:rPr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68" name="テキスト ボックス 67">
            <a:extLst>
              <a:ext uri="{FF2B5EF4-FFF2-40B4-BE49-F238E27FC236}">
                <a16:creationId xmlns:a16="http://schemas.microsoft.com/office/drawing/2014/main" id="{0E04C191-C169-AE96-3D65-920A7F123B05}"/>
              </a:ext>
            </a:extLst>
          </p:cNvPr>
          <p:cNvSpPr txBox="1"/>
          <p:nvPr/>
        </p:nvSpPr>
        <p:spPr>
          <a:xfrm>
            <a:off x="1213395" y="5265421"/>
            <a:ext cx="2391018" cy="240450"/>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a:latin typeface="メイリオ" panose="020B0604030504040204" pitchFamily="50" charset="-128"/>
                <a:ea typeface="メイリオ" panose="020B0604030504040204" pitchFamily="50" charset="-128"/>
              </a:rPr>
              <a:t>sai_2 = </a:t>
            </a:r>
            <a:r>
              <a:rPr kumimoji="1" lang="ja-JP" altLang="en-US" sz="1100" dirty="0">
                <a:latin typeface="メイリオ" panose="020B0604030504040204" pitchFamily="50" charset="-128"/>
                <a:ea typeface="メイリオ" panose="020B0604030504040204" pitchFamily="50" charset="-128"/>
              </a:rPr>
              <a:t>乱数</a:t>
            </a:r>
            <a:r>
              <a:rPr kumimoji="1" lang="en-US" altLang="ja-JP" sz="1100" dirty="0">
                <a:latin typeface="メイリオ" panose="020B0604030504040204" pitchFamily="50" charset="-128"/>
                <a:ea typeface="メイリオ" panose="020B0604030504040204" pitchFamily="50" charset="-128"/>
              </a:rPr>
              <a:t>(1</a:t>
            </a:r>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6</a:t>
            </a:r>
            <a:r>
              <a:rPr kumimoji="1" lang="ja-JP" altLang="en-US" sz="1100" dirty="0">
                <a:latin typeface="メイリオ" panose="020B0604030504040204" pitchFamily="50" charset="-128"/>
                <a:ea typeface="メイリオ" panose="020B0604030504040204" pitchFamily="50" charset="-128"/>
              </a:rPr>
              <a:t>の整数</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73" name="テキスト ボックス 72">
            <a:extLst>
              <a:ext uri="{FF2B5EF4-FFF2-40B4-BE49-F238E27FC236}">
                <a16:creationId xmlns:a16="http://schemas.microsoft.com/office/drawing/2014/main" id="{2573577D-54F5-DE75-0F85-959C17C334B6}"/>
              </a:ext>
            </a:extLst>
          </p:cNvPr>
          <p:cNvSpPr txBox="1"/>
          <p:nvPr/>
        </p:nvSpPr>
        <p:spPr>
          <a:xfrm>
            <a:off x="539998" y="3726155"/>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sp>
        <p:nvSpPr>
          <p:cNvPr id="74" name="テキスト ボックス 73">
            <a:extLst>
              <a:ext uri="{FF2B5EF4-FFF2-40B4-BE49-F238E27FC236}">
                <a16:creationId xmlns:a16="http://schemas.microsoft.com/office/drawing/2014/main" id="{CFDAE3B0-915C-8105-E53C-5EAEE32B8845}"/>
              </a:ext>
            </a:extLst>
          </p:cNvPr>
          <p:cNvSpPr txBox="1"/>
          <p:nvPr/>
        </p:nvSpPr>
        <p:spPr>
          <a:xfrm>
            <a:off x="1236944" y="6154497"/>
            <a:ext cx="2150078" cy="522579"/>
          </a:xfrm>
          <a:prstGeom prst="rect">
            <a:avLst/>
          </a:prstGeom>
          <a:noFill/>
          <a:ln w="12700">
            <a:solidFill>
              <a:schemeClr val="tx1"/>
            </a:solidFill>
          </a:ln>
        </p:spPr>
        <p:txBody>
          <a:bodyPr wrap="square" rtlCol="0">
            <a:spAutoFit/>
          </a:bodyPr>
          <a:lstStyle/>
          <a:p>
            <a:pPr>
              <a:lnSpc>
                <a:spcPts val="1100"/>
              </a:lnSpc>
            </a:pPr>
            <a:r>
              <a:rPr kumimoji="1" lang="en-US" altLang="ja-JP" sz="1100" dirty="0">
                <a:latin typeface="メイリオ" panose="020B0604030504040204" pitchFamily="50" charset="-128"/>
                <a:ea typeface="メイリオ" panose="020B0604030504040204" pitchFamily="50" charset="-128"/>
              </a:rPr>
              <a:t>? sai_1 + sai_2 == 7</a:t>
            </a:r>
            <a:endParaRPr lang="en-US" altLang="ja-JP" sz="1100" dirty="0">
              <a:latin typeface="メイリオ" panose="020B0604030504040204" pitchFamily="50" charset="-128"/>
              <a:ea typeface="メイリオ" panose="020B0604030504040204" pitchFamily="50" charset="-128"/>
            </a:endParaRPr>
          </a:p>
          <a:p>
            <a:pPr>
              <a:lnSpc>
                <a:spcPts val="1100"/>
              </a:lnSpc>
            </a:pPr>
            <a:endParaRPr kumimoji="1" lang="ja-JP" altLang="en-US"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p:txBody>
      </p:sp>
      <p:sp>
        <p:nvSpPr>
          <p:cNvPr id="75" name="テキスト ボックス 74">
            <a:extLst>
              <a:ext uri="{FF2B5EF4-FFF2-40B4-BE49-F238E27FC236}">
                <a16:creationId xmlns:a16="http://schemas.microsoft.com/office/drawing/2014/main" id="{BBD2F0C1-8468-163B-801B-90681EFEF8EE}"/>
              </a:ext>
            </a:extLst>
          </p:cNvPr>
          <p:cNvSpPr txBox="1"/>
          <p:nvPr/>
        </p:nvSpPr>
        <p:spPr>
          <a:xfrm>
            <a:off x="1401779" y="6370473"/>
            <a:ext cx="2065509" cy="240450"/>
          </a:xfrm>
          <a:prstGeom prst="rect">
            <a:avLst/>
          </a:prstGeom>
          <a:solidFill>
            <a:schemeClr val="bg1"/>
          </a:solidFill>
          <a:ln w="12700">
            <a:solidFill>
              <a:schemeClr val="tx1"/>
            </a:solidFill>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〇</a:t>
            </a:r>
            <a:r>
              <a:rPr lang="en-US" altLang="ja-JP" sz="1100" dirty="0">
                <a:latin typeface="メイリオ" panose="020B0604030504040204" pitchFamily="50" charset="-128"/>
                <a:ea typeface="メイリオ" panose="020B0604030504040204" pitchFamily="50" charset="-128"/>
              </a:rPr>
              <a:t>: count7= count7 +1</a:t>
            </a:r>
            <a:endParaRPr kumimoji="1" lang="ja-JP" altLang="en-US" sz="1100" dirty="0">
              <a:latin typeface="メイリオ" panose="020B0604030504040204" pitchFamily="50" charset="-128"/>
              <a:ea typeface="メイリオ" panose="020B0604030504040204" pitchFamily="50" charset="-128"/>
            </a:endParaRPr>
          </a:p>
        </p:txBody>
      </p:sp>
      <p:grpSp>
        <p:nvGrpSpPr>
          <p:cNvPr id="76" name="グループ化 75">
            <a:extLst>
              <a:ext uri="{FF2B5EF4-FFF2-40B4-BE49-F238E27FC236}">
                <a16:creationId xmlns:a16="http://schemas.microsoft.com/office/drawing/2014/main" id="{7F89085D-199D-70FC-1E0B-32C1889A8D94}"/>
              </a:ext>
            </a:extLst>
          </p:cNvPr>
          <p:cNvGrpSpPr/>
          <p:nvPr/>
        </p:nvGrpSpPr>
        <p:grpSpPr>
          <a:xfrm>
            <a:off x="4234225" y="5061409"/>
            <a:ext cx="587627" cy="575424"/>
            <a:chOff x="1295400" y="3857730"/>
            <a:chExt cx="990600" cy="1019070"/>
          </a:xfrm>
        </p:grpSpPr>
        <p:sp>
          <p:nvSpPr>
            <p:cNvPr id="77" name="メモ 12">
              <a:extLst>
                <a:ext uri="{FF2B5EF4-FFF2-40B4-BE49-F238E27FC236}">
                  <a16:creationId xmlns:a16="http://schemas.microsoft.com/office/drawing/2014/main" id="{34B9805E-AA5A-8B75-ACAE-6C92F370140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8" name="テキスト ボックス 77">
              <a:extLst>
                <a:ext uri="{FF2B5EF4-FFF2-40B4-BE49-F238E27FC236}">
                  <a16:creationId xmlns:a16="http://schemas.microsoft.com/office/drawing/2014/main" id="{B6A08099-6F54-52C7-9319-AB40D6572D9A}"/>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16</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pic>
        <p:nvPicPr>
          <p:cNvPr id="2" name="Picture 2" descr="by-nc-sa">
            <a:extLst>
              <a:ext uri="{FF2B5EF4-FFF2-40B4-BE49-F238E27FC236}">
                <a16:creationId xmlns:a16="http://schemas.microsoft.com/office/drawing/2014/main" id="{07D18CEE-23E6-5576-4DEA-F7EFE5856B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4405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846515" cy="307777"/>
          </a:xfrm>
          <a:prstGeom prst="rect">
            <a:avLst/>
          </a:prstGeom>
          <a:noFill/>
        </p:spPr>
        <p:txBody>
          <a:bodyPr wrap="square" rtlCol="0">
            <a:spAutoFit/>
          </a:bodyPr>
          <a:lstStyle/>
          <a:p>
            <a:r>
              <a:rPr kumimoji="1" lang="en-US" altLang="ja-JP" sz="1400" dirty="0"/>
              <a:t>Python</a:t>
            </a:r>
            <a:r>
              <a:rPr kumimoji="1" lang="ja-JP" altLang="en-US" sz="1400" dirty="0"/>
              <a:t>基礎</a:t>
            </a:r>
            <a:r>
              <a:rPr kumimoji="1" lang="en-US" altLang="ja-JP" sz="1400" dirty="0"/>
              <a:t>(</a:t>
            </a:r>
            <a:r>
              <a:rPr kumimoji="1" lang="ja-JP" altLang="en-US" sz="1400" dirty="0"/>
              <a:t>二次元リスト</a:t>
            </a:r>
            <a:r>
              <a:rPr lang="en-US" altLang="ja-JP" sz="1400" dirty="0"/>
              <a:t>):</a:t>
            </a:r>
            <a:r>
              <a:rPr lang="ja-JP" altLang="en-US" sz="1400" dirty="0"/>
              <a:t> 二次元リスト検索</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600164"/>
          </a:xfrm>
          <a:prstGeom prst="rect">
            <a:avLst/>
          </a:prstGeom>
          <a:noFill/>
          <a:ln>
            <a:noFill/>
          </a:ln>
        </p:spPr>
        <p:txBody>
          <a:bodyPr wrap="square" rtlCol="0">
            <a:spAutoFit/>
          </a:bodyPr>
          <a:lstStyle/>
          <a:p>
            <a:r>
              <a:rPr kumimoji="1" lang="ja-JP" altLang="en-US" sz="1100" b="1" dirty="0">
                <a:solidFill>
                  <a:srgbClr val="002060"/>
                </a:solidFill>
              </a:rPr>
              <a:t>　</a:t>
            </a:r>
            <a:r>
              <a:rPr lang="ja-JP" altLang="en-US" sz="1100" b="1" dirty="0"/>
              <a:t>コードを入力すると、対応する都道府県の名前を表示するプログラムを作成する。また、対応するものが無い場合は、該当なしと表示する。</a:t>
            </a:r>
          </a:p>
          <a:p>
            <a:r>
              <a:rPr lang="ja-JP" altLang="en-US" sz="1100" b="1" dirty="0"/>
              <a:t>なお、情報は下記のような二次元のリストに入っているものとする。</a:t>
            </a:r>
            <a:endParaRPr kumimoji="1" lang="ja-JP" altLang="en-US" sz="1050" b="1"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716215" y="2898216"/>
            <a:ext cx="1093182"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539998" y="3558602"/>
            <a:ext cx="5508231" cy="1107996"/>
          </a:xfrm>
          <a:prstGeom prst="rect">
            <a:avLst/>
          </a:prstGeom>
          <a:noFill/>
          <a:ln>
            <a:noFill/>
          </a:ln>
        </p:spPr>
        <p:txBody>
          <a:bodyPr wrap="square" rtlCol="0">
            <a:spAutoFit/>
          </a:bodyPr>
          <a:lstStyle/>
          <a:p>
            <a:r>
              <a:rPr lang="ja-JP" altLang="en-US" sz="1100" dirty="0"/>
              <a:t>① 配列の何番目になっているか入れるため</a:t>
            </a:r>
            <a:r>
              <a:rPr lang="en-US" altLang="ja-JP" sz="1100" dirty="0"/>
              <a:t>x</a:t>
            </a:r>
            <a:r>
              <a:rPr lang="ja-JP" altLang="en-US" sz="1100" dirty="0"/>
              <a:t>の変数に</a:t>
            </a:r>
            <a:r>
              <a:rPr lang="en-US" altLang="ja-JP" sz="1100" dirty="0"/>
              <a:t>0</a:t>
            </a:r>
            <a:r>
              <a:rPr lang="ja-JP" altLang="en-US" sz="1100" dirty="0"/>
              <a:t>を代入しておく。</a:t>
            </a:r>
          </a:p>
          <a:p>
            <a:r>
              <a:rPr lang="ja-JP" altLang="en-US" sz="1100" dirty="0"/>
              <a:t>② </a:t>
            </a:r>
            <a:r>
              <a:rPr kumimoji="1" lang="ja-JP" altLang="en-US" sz="1100" dirty="0"/>
              <a:t>探すコードの</a:t>
            </a:r>
            <a:r>
              <a:rPr kumimoji="1" lang="en-US" altLang="ja-JP" sz="1100" dirty="0"/>
              <a:t>code</a:t>
            </a:r>
            <a:r>
              <a:rPr kumimoji="1" lang="ja-JP" altLang="en-US" sz="1100" dirty="0"/>
              <a:t>に入力する。</a:t>
            </a:r>
          </a:p>
          <a:p>
            <a:r>
              <a:rPr lang="ja-JP" altLang="en-US" sz="1100" dirty="0"/>
              <a:t>③ ④の処理を、リストの長さ繰り返す。</a:t>
            </a:r>
            <a:endParaRPr lang="en-US" altLang="ja-JP" sz="1100" dirty="0"/>
          </a:p>
          <a:p>
            <a:pPr marL="228600" indent="-228600">
              <a:buAutoNum type="circleNumDbPlain" startAt="4"/>
            </a:pPr>
            <a:r>
              <a:rPr lang="ja-JP" altLang="en-US" sz="1100" dirty="0"/>
              <a:t>もし</a:t>
            </a:r>
            <a:r>
              <a:rPr lang="en-US" altLang="ja-JP" sz="1100" dirty="0"/>
              <a:t>code</a:t>
            </a:r>
            <a:r>
              <a:rPr lang="ja-JP" altLang="en-US" sz="1100" dirty="0"/>
              <a:t>と</a:t>
            </a:r>
            <a:r>
              <a:rPr lang="en-US" altLang="ja-JP" sz="1100" dirty="0" err="1"/>
              <a:t>Pdada</a:t>
            </a:r>
            <a:r>
              <a:rPr lang="ja-JP" altLang="en-US" sz="1100" dirty="0"/>
              <a:t>のコードが一致すれば、</a:t>
            </a:r>
            <a:r>
              <a:rPr lang="en-US" altLang="ja-JP" sz="1100" dirty="0"/>
              <a:t>x</a:t>
            </a:r>
            <a:r>
              <a:rPr lang="ja-JP" altLang="en-US" sz="1100" dirty="0"/>
              <a:t>に繰り返しの番号を入れる</a:t>
            </a:r>
          </a:p>
          <a:p>
            <a:r>
              <a:rPr lang="ja-JP" altLang="en-US" sz="1100" dirty="0"/>
              <a:t>⑤  最後</a:t>
            </a:r>
            <a:r>
              <a:rPr lang="en-US" altLang="ja-JP" sz="1100" dirty="0" err="1"/>
              <a:t>i</a:t>
            </a:r>
            <a:r>
              <a:rPr lang="ja-JP" altLang="en-US" sz="1100" dirty="0"/>
              <a:t>に</a:t>
            </a:r>
            <a:r>
              <a:rPr lang="en-US" altLang="ja-JP" sz="1100" dirty="0"/>
              <a:t>x</a:t>
            </a:r>
            <a:r>
              <a:rPr lang="ja-JP" altLang="en-US" sz="1100" dirty="0"/>
              <a:t>の内容と</a:t>
            </a:r>
            <a:r>
              <a:rPr lang="en-US" altLang="ja-JP" sz="1100" dirty="0"/>
              <a:t>999</a:t>
            </a:r>
            <a:r>
              <a:rPr lang="ja-JP" altLang="en-US" sz="1100" dirty="0"/>
              <a:t>を比べて、同じであったら</a:t>
            </a:r>
            <a:r>
              <a:rPr lang="en-US" altLang="ja-JP" sz="1100" dirty="0"/>
              <a:t>”</a:t>
            </a:r>
            <a:r>
              <a:rPr lang="ja-JP" altLang="en-US" sz="1100" dirty="0"/>
              <a:t>該当なし</a:t>
            </a:r>
            <a:r>
              <a:rPr lang="en-US" altLang="ja-JP" sz="1100" dirty="0"/>
              <a:t>”</a:t>
            </a:r>
            <a:r>
              <a:rPr lang="ja-JP" altLang="en-US" sz="1100" dirty="0"/>
              <a:t>と表示し、そうでなければ、</a:t>
            </a:r>
            <a:r>
              <a:rPr lang="en-US" altLang="ja-JP" sz="1100" dirty="0" err="1"/>
              <a:t>Pdata</a:t>
            </a:r>
            <a:r>
              <a:rPr lang="ja-JP" altLang="en-US" sz="1100" dirty="0"/>
              <a:t>の</a:t>
            </a:r>
            <a:r>
              <a:rPr lang="en-US" altLang="ja-JP" sz="1100" dirty="0"/>
              <a:t>x</a:t>
            </a:r>
            <a:r>
              <a:rPr lang="ja-JP" altLang="en-US" sz="1100" dirty="0"/>
              <a:t>の番号の都道府県名を表示する。</a:t>
            </a:r>
            <a:endParaRPr kumimoji="1" lang="ja-JP" altLang="en-US" sz="1100" dirty="0"/>
          </a:p>
        </p:txBody>
      </p:sp>
      <p:sp>
        <p:nvSpPr>
          <p:cNvPr id="11" name="テキスト ボックス 10">
            <a:extLst>
              <a:ext uri="{FF2B5EF4-FFF2-40B4-BE49-F238E27FC236}">
                <a16:creationId xmlns:a16="http://schemas.microsoft.com/office/drawing/2014/main" id="{7F4ED9D4-29C4-EC53-0E19-841F0B79313A}"/>
              </a:ext>
            </a:extLst>
          </p:cNvPr>
          <p:cNvSpPr txBox="1"/>
          <p:nvPr/>
        </p:nvSpPr>
        <p:spPr>
          <a:xfrm>
            <a:off x="618643" y="4891317"/>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grpSp>
        <p:nvGrpSpPr>
          <p:cNvPr id="12" name="グループ化 11">
            <a:extLst>
              <a:ext uri="{FF2B5EF4-FFF2-40B4-BE49-F238E27FC236}">
                <a16:creationId xmlns:a16="http://schemas.microsoft.com/office/drawing/2014/main" id="{0D7EE53F-F30B-FCF6-7E70-B62011F625BF}"/>
              </a:ext>
            </a:extLst>
          </p:cNvPr>
          <p:cNvGrpSpPr/>
          <p:nvPr/>
        </p:nvGrpSpPr>
        <p:grpSpPr>
          <a:xfrm>
            <a:off x="716215" y="6371696"/>
            <a:ext cx="2973206" cy="2277547"/>
            <a:chOff x="2784365" y="1677618"/>
            <a:chExt cx="2973206" cy="3163033"/>
          </a:xfrm>
        </p:grpSpPr>
        <p:sp>
          <p:nvSpPr>
            <p:cNvPr id="13" name="テキスト ボックス 12">
              <a:extLst>
                <a:ext uri="{FF2B5EF4-FFF2-40B4-BE49-F238E27FC236}">
                  <a16:creationId xmlns:a16="http://schemas.microsoft.com/office/drawing/2014/main" id="{8E105EF2-35CE-C0E8-3D4D-B7CE285136E9}"/>
                </a:ext>
              </a:extLst>
            </p:cNvPr>
            <p:cNvSpPr txBox="1"/>
            <p:nvPr/>
          </p:nvSpPr>
          <p:spPr>
            <a:xfrm>
              <a:off x="2784365" y="1677618"/>
              <a:ext cx="2583673" cy="3163033"/>
            </a:xfrm>
            <a:prstGeom prst="rect">
              <a:avLst/>
            </a:prstGeom>
            <a:noFill/>
            <a:ln w="12700">
              <a:solidFill>
                <a:schemeClr val="tx1"/>
              </a:solidFill>
            </a:ln>
          </p:spPr>
          <p:txBody>
            <a:bodyPr wrap="square" rtlCol="0">
              <a:spAutoFit/>
            </a:bodyPr>
            <a:lstStyle/>
            <a:p>
              <a:r>
                <a:rPr lang="en-US" altLang="ja-JP" sz="1100" dirty="0" err="1">
                  <a:latin typeface="メイリオ" panose="020B0604030504040204" pitchFamily="50" charset="-128"/>
                  <a:ea typeface="メイリオ" panose="020B0604030504040204" pitchFamily="50" charset="-128"/>
                </a:rPr>
                <a:t>i</a:t>
              </a:r>
              <a:r>
                <a:rPr lang="en-US" altLang="ja-JP" sz="1100" dirty="0">
                  <a:latin typeface="メイリオ" panose="020B0604030504040204" pitchFamily="50" charset="-128"/>
                  <a:ea typeface="メイリオ" panose="020B0604030504040204" pitchFamily="50" charset="-128"/>
                </a:rPr>
                <a:t> = [0, 1, </a:t>
              </a:r>
              <a:r>
                <a:rPr lang="en-US" altLang="ja-JP" sz="1100" dirty="0" err="1">
                  <a:latin typeface="メイリオ" panose="020B0604030504040204" pitchFamily="50" charset="-128"/>
                  <a:ea typeface="メイリオ" panose="020B0604030504040204" pitchFamily="50" charset="-128"/>
                </a:rPr>
                <a:t>Ptada</a:t>
              </a:r>
              <a:r>
                <a:rPr lang="ja-JP" altLang="en-US" sz="1100" dirty="0">
                  <a:latin typeface="メイリオ" panose="020B0604030504040204" pitchFamily="50" charset="-128"/>
                  <a:ea typeface="メイリオ" panose="020B0604030504040204" pitchFamily="50" charset="-128"/>
                </a:rPr>
                <a:t>の長さ</a:t>
              </a:r>
              <a:r>
                <a:rPr lang="en-US" altLang="ja-JP" sz="1100" dirty="0">
                  <a:latin typeface="メイリオ" panose="020B0604030504040204" pitchFamily="50" charset="-128"/>
                  <a:ea typeface="メイリオ" panose="020B0604030504040204" pitchFamily="50" charset="-128"/>
                </a:rPr>
                <a:t>-1]</a:t>
              </a:r>
              <a:r>
                <a:rPr lang="ja-JP" altLang="en-US" sz="1100" dirty="0">
                  <a:latin typeface="メイリオ" panose="020B0604030504040204" pitchFamily="50" charset="-128"/>
                  <a:ea typeface="メイリオ" panose="020B0604030504040204" pitchFamily="50" charset="-128"/>
                </a:rPr>
                <a:t>繰り返す</a:t>
              </a:r>
              <a:endParaRPr lang="en-US" altLang="ja-JP" sz="1100" dirty="0">
                <a:latin typeface="メイリオ" panose="020B0604030504040204" pitchFamily="50" charset="-128"/>
                <a:ea typeface="メイリオ" panose="020B0604030504040204" pitchFamily="50" charset="-128"/>
              </a:endParaRPr>
            </a:p>
            <a:p>
              <a:endParaRPr lang="en-US" altLang="ja-JP" sz="1100" dirty="0">
                <a:latin typeface="メイリオ" panose="020B0604030504040204" pitchFamily="50" charset="-128"/>
                <a:ea typeface="メイリオ" panose="020B0604030504040204" pitchFamily="50" charset="-128"/>
              </a:endParaRPr>
            </a:p>
            <a:p>
              <a:endParaRPr lang="en-US" altLang="ja-JP" sz="1100" dirty="0">
                <a:latin typeface="メイリオ" panose="020B0604030504040204" pitchFamily="50" charset="-128"/>
                <a:ea typeface="メイリオ" panose="020B0604030504040204" pitchFamily="50" charset="-128"/>
              </a:endParaRPr>
            </a:p>
            <a:p>
              <a:endParaRPr lang="en-US" altLang="ja-JP" sz="1100" dirty="0">
                <a:latin typeface="メイリオ" panose="020B0604030504040204" pitchFamily="50" charset="-128"/>
                <a:ea typeface="メイリオ" panose="020B0604030504040204" pitchFamily="50" charset="-128"/>
              </a:endParaRPr>
            </a:p>
            <a:p>
              <a:br>
                <a:rPr lang="ja-JP" altLang="en-US" sz="1400" dirty="0">
                  <a:latin typeface="メイリオ" panose="020B0604030504040204" pitchFamily="50" charset="-128"/>
                  <a:ea typeface="メイリオ" panose="020B0604030504040204" pitchFamily="50" charset="-128"/>
                </a:rPr>
              </a:b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endParaRPr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B3947EDF-3E3F-C2F3-668B-96E9C2F54C30}"/>
                </a:ext>
              </a:extLst>
            </p:cNvPr>
            <p:cNvSpPr txBox="1"/>
            <p:nvPr/>
          </p:nvSpPr>
          <p:spPr>
            <a:xfrm>
              <a:off x="3029901" y="2040943"/>
              <a:ext cx="2359004" cy="1025849"/>
            </a:xfrm>
            <a:prstGeom prst="rect">
              <a:avLst/>
            </a:prstGeom>
            <a:solidFill>
              <a:schemeClr val="bg1"/>
            </a:solidFill>
            <a:ln w="12700">
              <a:solidFill>
                <a:schemeClr val="tx1"/>
              </a:solidFill>
            </a:ln>
          </p:spPr>
          <p:txBody>
            <a:bodyPr wrap="square" rtlCol="0">
              <a:spAutoFit/>
            </a:bodyPr>
            <a:lstStyle/>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49326370-BB81-0D8F-C23D-414B292237E5}"/>
                </a:ext>
              </a:extLst>
            </p:cNvPr>
            <p:cNvSpPr/>
            <p:nvPr/>
          </p:nvSpPr>
          <p:spPr>
            <a:xfrm>
              <a:off x="5364167" y="1907527"/>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CE84796C-6F99-8BF7-3551-3F3E56725CF1}"/>
              </a:ext>
            </a:extLst>
          </p:cNvPr>
          <p:cNvSpPr txBox="1"/>
          <p:nvPr/>
        </p:nvSpPr>
        <p:spPr>
          <a:xfrm>
            <a:off x="716215" y="5694773"/>
            <a:ext cx="1987374" cy="240450"/>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a:latin typeface="メイリオ" panose="020B0604030504040204" pitchFamily="50" charset="-128"/>
                <a:ea typeface="メイリオ" panose="020B0604030504040204" pitchFamily="50" charset="-128"/>
              </a:rPr>
              <a:t>code = (</a:t>
            </a:r>
            <a:r>
              <a:rPr kumimoji="1" lang="ja-JP" altLang="en-US" sz="1100" dirty="0">
                <a:latin typeface="メイリオ" panose="020B0604030504040204" pitchFamily="50" charset="-128"/>
                <a:ea typeface="メイリオ" panose="020B0604030504040204" pitchFamily="50" charset="-128"/>
              </a:rPr>
              <a:t>入力</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文字列</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2E543048-688B-0C8F-81B7-22DD471691EC}"/>
              </a:ext>
            </a:extLst>
          </p:cNvPr>
          <p:cNvSpPr txBox="1"/>
          <p:nvPr/>
        </p:nvSpPr>
        <p:spPr>
          <a:xfrm>
            <a:off x="704550" y="6007258"/>
            <a:ext cx="1987374" cy="240450"/>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a:latin typeface="メイリオ" panose="020B0604030504040204" pitchFamily="50" charset="-128"/>
                <a:ea typeface="メイリオ" panose="020B0604030504040204" pitchFamily="50" charset="-128"/>
              </a:rPr>
              <a:t>x </a:t>
            </a:r>
            <a:r>
              <a:rPr lang="en-US" altLang="ja-JP" sz="1100" dirty="0">
                <a:latin typeface="メイリオ" panose="020B0604030504040204" pitchFamily="50" charset="-128"/>
                <a:ea typeface="メイリオ" panose="020B0604030504040204" pitchFamily="50" charset="-128"/>
              </a:rPr>
              <a:t>= 999</a:t>
            </a:r>
            <a:endParaRPr kumimoji="1" lang="ja-JP" altLang="en-US" sz="1100" dirty="0">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1E62F325-63F8-7AC8-8B4E-9D8E4F7BF69A}"/>
              </a:ext>
            </a:extLst>
          </p:cNvPr>
          <p:cNvSpPr txBox="1"/>
          <p:nvPr/>
        </p:nvSpPr>
        <p:spPr>
          <a:xfrm>
            <a:off x="1067938" y="6785545"/>
            <a:ext cx="2150078" cy="522579"/>
          </a:xfrm>
          <a:prstGeom prst="rect">
            <a:avLst/>
          </a:prstGeom>
          <a:noFill/>
          <a:ln w="12700">
            <a:solidFill>
              <a:schemeClr val="tx1"/>
            </a:solidFill>
          </a:ln>
        </p:spPr>
        <p:txBody>
          <a:bodyPr wrap="square" rtlCol="0">
            <a:spAutoFit/>
          </a:bodyPr>
          <a:lstStyle/>
          <a:p>
            <a:pPr>
              <a:lnSpc>
                <a:spcPts val="1100"/>
              </a:lnSpc>
            </a:pPr>
            <a:r>
              <a:rPr kumimoji="1" lang="en-US" altLang="ja-JP" sz="1100" dirty="0">
                <a:latin typeface="メイリオ" panose="020B0604030504040204" pitchFamily="50" charset="-128"/>
                <a:ea typeface="メイリオ" panose="020B0604030504040204" pitchFamily="50" charset="-128"/>
              </a:rPr>
              <a:t>? </a:t>
            </a:r>
            <a:r>
              <a:rPr kumimoji="1" lang="en-US" altLang="ja-JP" sz="1100" dirty="0" err="1">
                <a:latin typeface="メイリオ" panose="020B0604030504040204" pitchFamily="50" charset="-128"/>
                <a:ea typeface="メイリオ" panose="020B0604030504040204" pitchFamily="50" charset="-128"/>
              </a:rPr>
              <a:t>Pdata</a:t>
            </a:r>
            <a:r>
              <a:rPr kumimoji="1" lang="en-US" altLang="ja-JP" sz="1100" dirty="0">
                <a:latin typeface="メイリオ" panose="020B0604030504040204" pitchFamily="50" charset="-128"/>
                <a:ea typeface="メイリオ" panose="020B0604030504040204" pitchFamily="50" charset="-128"/>
              </a:rPr>
              <a:t>[</a:t>
            </a:r>
            <a:r>
              <a:rPr kumimoji="1" lang="en-US" altLang="ja-JP" sz="1100" dirty="0" err="1">
                <a:latin typeface="メイリオ" panose="020B0604030504040204" pitchFamily="50" charset="-128"/>
                <a:ea typeface="メイリオ" panose="020B0604030504040204" pitchFamily="50" charset="-128"/>
              </a:rPr>
              <a:t>i</a:t>
            </a:r>
            <a:r>
              <a:rPr kumimoji="1" lang="en-US" altLang="ja-JP" sz="1100" dirty="0">
                <a:latin typeface="メイリオ" panose="020B0604030504040204" pitchFamily="50" charset="-128"/>
                <a:ea typeface="メイリオ" panose="020B0604030504040204" pitchFamily="50" charset="-128"/>
              </a:rPr>
              <a:t>][0] == code</a:t>
            </a:r>
            <a:endParaRPr lang="en-US" altLang="ja-JP" sz="1100" dirty="0">
              <a:latin typeface="メイリオ" panose="020B0604030504040204" pitchFamily="50" charset="-128"/>
              <a:ea typeface="メイリオ" panose="020B0604030504040204" pitchFamily="50" charset="-128"/>
            </a:endParaRPr>
          </a:p>
          <a:p>
            <a:pPr>
              <a:lnSpc>
                <a:spcPts val="1100"/>
              </a:lnSpc>
            </a:pPr>
            <a:endParaRPr kumimoji="1" lang="ja-JP" altLang="en-US"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ABFEB423-571A-7642-14D9-11D058B3C2E3}"/>
              </a:ext>
            </a:extLst>
          </p:cNvPr>
          <p:cNvSpPr txBox="1"/>
          <p:nvPr/>
        </p:nvSpPr>
        <p:spPr>
          <a:xfrm>
            <a:off x="1197709" y="7000374"/>
            <a:ext cx="2065509" cy="240450"/>
          </a:xfrm>
          <a:prstGeom prst="rect">
            <a:avLst/>
          </a:prstGeom>
          <a:solidFill>
            <a:schemeClr val="bg1"/>
          </a:solidFill>
          <a:ln w="12700">
            <a:solidFill>
              <a:schemeClr val="tx1"/>
            </a:solidFill>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〇</a:t>
            </a:r>
            <a:r>
              <a:rPr lang="en-US" altLang="ja-JP" sz="1100" dirty="0">
                <a:latin typeface="メイリオ" panose="020B0604030504040204" pitchFamily="50" charset="-128"/>
                <a:ea typeface="メイリオ" panose="020B0604030504040204" pitchFamily="50" charset="-128"/>
              </a:rPr>
              <a:t>: x = </a:t>
            </a:r>
            <a:r>
              <a:rPr lang="en-US" altLang="ja-JP" sz="1100" dirty="0" err="1">
                <a:latin typeface="メイリオ" panose="020B0604030504040204" pitchFamily="50" charset="-128"/>
                <a:ea typeface="メイリオ" panose="020B0604030504040204" pitchFamily="50" charset="-128"/>
              </a:rPr>
              <a:t>i</a:t>
            </a:r>
            <a:endParaRPr kumimoji="1" lang="ja-JP" altLang="en-US" sz="1100" dirty="0">
              <a:latin typeface="メイリオ" panose="020B0604030504040204" pitchFamily="50" charset="-128"/>
              <a:ea typeface="メイリオ" panose="020B0604030504040204" pitchFamily="50" charset="-128"/>
            </a:endParaRPr>
          </a:p>
        </p:txBody>
      </p:sp>
      <p:grpSp>
        <p:nvGrpSpPr>
          <p:cNvPr id="26" name="グループ化 25">
            <a:extLst>
              <a:ext uri="{FF2B5EF4-FFF2-40B4-BE49-F238E27FC236}">
                <a16:creationId xmlns:a16="http://schemas.microsoft.com/office/drawing/2014/main" id="{3374DA1C-163D-67BB-B291-A3C1E80C5CB3}"/>
              </a:ext>
            </a:extLst>
          </p:cNvPr>
          <p:cNvGrpSpPr/>
          <p:nvPr/>
        </p:nvGrpSpPr>
        <p:grpSpPr>
          <a:xfrm>
            <a:off x="4141517" y="7783580"/>
            <a:ext cx="587627" cy="575424"/>
            <a:chOff x="1295400" y="3857730"/>
            <a:chExt cx="990600" cy="1019070"/>
          </a:xfrm>
        </p:grpSpPr>
        <p:sp>
          <p:nvSpPr>
            <p:cNvPr id="27" name="メモ 12">
              <a:extLst>
                <a:ext uri="{FF2B5EF4-FFF2-40B4-BE49-F238E27FC236}">
                  <a16:creationId xmlns:a16="http://schemas.microsoft.com/office/drawing/2014/main" id="{B344A721-C16C-99E7-CCAE-D187A4003CB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EE4EB251-CE89-2772-ACF5-2B6D392BFA3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05</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29" name="グループ化 28">
            <a:extLst>
              <a:ext uri="{FF2B5EF4-FFF2-40B4-BE49-F238E27FC236}">
                <a16:creationId xmlns:a16="http://schemas.microsoft.com/office/drawing/2014/main" id="{C9DC160A-6298-B607-DE0B-57B45C521B0A}"/>
              </a:ext>
            </a:extLst>
          </p:cNvPr>
          <p:cNvGrpSpPr/>
          <p:nvPr/>
        </p:nvGrpSpPr>
        <p:grpSpPr>
          <a:xfrm>
            <a:off x="4151493" y="5506426"/>
            <a:ext cx="587627" cy="575424"/>
            <a:chOff x="1295400" y="3857730"/>
            <a:chExt cx="990600" cy="1019070"/>
          </a:xfrm>
        </p:grpSpPr>
        <p:sp>
          <p:nvSpPr>
            <p:cNvPr id="30" name="メモ 12">
              <a:extLst>
                <a:ext uri="{FF2B5EF4-FFF2-40B4-BE49-F238E27FC236}">
                  <a16:creationId xmlns:a16="http://schemas.microsoft.com/office/drawing/2014/main" id="{0E732B99-5E4C-2529-0F50-3EE76AF4442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テキスト ボックス 30">
              <a:extLst>
                <a:ext uri="{FF2B5EF4-FFF2-40B4-BE49-F238E27FC236}">
                  <a16:creationId xmlns:a16="http://schemas.microsoft.com/office/drawing/2014/main" id="{B85ECEDA-FE43-5444-6F1A-3D42FFBF2C6A}"/>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03</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2" name="グループ化 31">
            <a:extLst>
              <a:ext uri="{FF2B5EF4-FFF2-40B4-BE49-F238E27FC236}">
                <a16:creationId xmlns:a16="http://schemas.microsoft.com/office/drawing/2014/main" id="{3F6895B0-EC72-A143-0AE6-1D1697B69DED}"/>
              </a:ext>
            </a:extLst>
          </p:cNvPr>
          <p:cNvGrpSpPr/>
          <p:nvPr/>
        </p:nvGrpSpPr>
        <p:grpSpPr>
          <a:xfrm>
            <a:off x="4901206" y="6947308"/>
            <a:ext cx="587627" cy="575424"/>
            <a:chOff x="1295400" y="3857730"/>
            <a:chExt cx="990600" cy="1019070"/>
          </a:xfrm>
        </p:grpSpPr>
        <p:sp>
          <p:nvSpPr>
            <p:cNvPr id="33" name="メモ 12">
              <a:extLst>
                <a:ext uri="{FF2B5EF4-FFF2-40B4-BE49-F238E27FC236}">
                  <a16:creationId xmlns:a16="http://schemas.microsoft.com/office/drawing/2014/main" id="{9CF11D5B-2C25-2867-9174-1452BCF858B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4" name="テキスト ボックス 33">
              <a:extLst>
                <a:ext uri="{FF2B5EF4-FFF2-40B4-BE49-F238E27FC236}">
                  <a16:creationId xmlns:a16="http://schemas.microsoft.com/office/drawing/2014/main" id="{D614BCCC-5DF0-38F6-05B5-DD28DE55948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35" name="グループ化 34">
            <a:extLst>
              <a:ext uri="{FF2B5EF4-FFF2-40B4-BE49-F238E27FC236}">
                <a16:creationId xmlns:a16="http://schemas.microsoft.com/office/drawing/2014/main" id="{2F6EB66E-5D05-AF22-5F38-7B5070980CCD}"/>
              </a:ext>
            </a:extLst>
          </p:cNvPr>
          <p:cNvGrpSpPr/>
          <p:nvPr/>
        </p:nvGrpSpPr>
        <p:grpSpPr>
          <a:xfrm>
            <a:off x="4146782" y="6955195"/>
            <a:ext cx="587627" cy="575424"/>
            <a:chOff x="1295400" y="3857730"/>
            <a:chExt cx="990600" cy="1019070"/>
          </a:xfrm>
        </p:grpSpPr>
        <p:sp>
          <p:nvSpPr>
            <p:cNvPr id="36" name="メモ 12">
              <a:extLst>
                <a:ext uri="{FF2B5EF4-FFF2-40B4-BE49-F238E27FC236}">
                  <a16:creationId xmlns:a16="http://schemas.microsoft.com/office/drawing/2014/main" id="{8C21F459-4EE5-BB92-35AC-6B5F3BD4F5F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7" name="テキスト ボックス 36">
              <a:extLst>
                <a:ext uri="{FF2B5EF4-FFF2-40B4-BE49-F238E27FC236}">
                  <a16:creationId xmlns:a16="http://schemas.microsoft.com/office/drawing/2014/main" id="{A0CBEC39-43B4-2C92-33D5-706E5B299480}"/>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04</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6</a:t>
            </a:fld>
            <a:endParaRPr kumimoji="1" lang="ja-JP" altLang="en-US"/>
          </a:p>
        </p:txBody>
      </p:sp>
      <p:graphicFrame>
        <p:nvGraphicFramePr>
          <p:cNvPr id="16" name="表 47">
            <a:extLst>
              <a:ext uri="{FF2B5EF4-FFF2-40B4-BE49-F238E27FC236}">
                <a16:creationId xmlns:a16="http://schemas.microsoft.com/office/drawing/2014/main" id="{B7C35BE2-AF1C-32E9-8583-7C73FC4D8E25}"/>
              </a:ext>
            </a:extLst>
          </p:cNvPr>
          <p:cNvGraphicFramePr>
            <a:graphicFrameLocks noGrp="1"/>
          </p:cNvGraphicFramePr>
          <p:nvPr>
            <p:extLst>
              <p:ext uri="{D42A27DB-BD31-4B8C-83A1-F6EECF244321}">
                <p14:modId xmlns:p14="http://schemas.microsoft.com/office/powerpoint/2010/main" val="895441923"/>
              </p:ext>
            </p:extLst>
          </p:nvPr>
        </p:nvGraphicFramePr>
        <p:xfrm>
          <a:off x="716215" y="1515799"/>
          <a:ext cx="1824003" cy="1225550"/>
        </p:xfrm>
        <a:graphic>
          <a:graphicData uri="http://schemas.openxmlformats.org/drawingml/2006/table">
            <a:tbl>
              <a:tblPr firstRow="1" bandRow="1">
                <a:tableStyleId>{5C22544A-7EE6-4342-B048-85BDC9FD1C3A}</a:tableStyleId>
              </a:tblPr>
              <a:tblGrid>
                <a:gridCol w="599053">
                  <a:extLst>
                    <a:ext uri="{9D8B030D-6E8A-4147-A177-3AD203B41FA5}">
                      <a16:colId xmlns:a16="http://schemas.microsoft.com/office/drawing/2014/main" val="4006410850"/>
                    </a:ext>
                  </a:extLst>
                </a:gridCol>
                <a:gridCol w="1224950">
                  <a:extLst>
                    <a:ext uri="{9D8B030D-6E8A-4147-A177-3AD203B41FA5}">
                      <a16:colId xmlns:a16="http://schemas.microsoft.com/office/drawing/2014/main" val="2207271960"/>
                    </a:ext>
                  </a:extLst>
                </a:gridCol>
              </a:tblGrid>
              <a:tr h="186890">
                <a:tc>
                  <a:txBody>
                    <a:bodyPr/>
                    <a:lstStyle/>
                    <a:p>
                      <a:pPr>
                        <a:lnSpc>
                          <a:spcPts val="1200"/>
                        </a:lnSpc>
                      </a:pPr>
                      <a:r>
                        <a:rPr kumimoji="1" lang="en-US" altLang="ja-JP" sz="1100" b="0" dirty="0">
                          <a:solidFill>
                            <a:schemeClr val="tx1"/>
                          </a:solidFill>
                        </a:rPr>
                        <a:t>C01</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ja-JP" altLang="en-US" sz="1100" b="0" dirty="0">
                          <a:solidFill>
                            <a:schemeClr val="tx1"/>
                          </a:solidFill>
                        </a:rPr>
                        <a:t>北海道</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13813192"/>
                  </a:ext>
                </a:extLst>
              </a:tr>
              <a:tr h="186890">
                <a:tc>
                  <a:txBody>
                    <a:bodyPr/>
                    <a:lstStyle/>
                    <a:p>
                      <a:pPr marL="0" marR="0" lvl="0" indent="0" algn="l" defTabSz="1320759" rtl="0" eaLnBrk="1" fontAlgn="auto" latinLnBrk="0" hangingPunct="1">
                        <a:lnSpc>
                          <a:spcPts val="1200"/>
                        </a:lnSpc>
                        <a:spcBef>
                          <a:spcPts val="0"/>
                        </a:spcBef>
                        <a:spcAft>
                          <a:spcPts val="0"/>
                        </a:spcAft>
                        <a:buClrTx/>
                        <a:buSzTx/>
                        <a:buFontTx/>
                        <a:buNone/>
                        <a:tabLst/>
                        <a:defRPr/>
                      </a:pPr>
                      <a:r>
                        <a:rPr kumimoji="1" lang="en-US" altLang="ja-JP" sz="1100" b="0" dirty="0">
                          <a:solidFill>
                            <a:schemeClr val="tx1"/>
                          </a:solidFill>
                        </a:rPr>
                        <a:t>C05</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ja-JP" altLang="en-US" sz="1100" b="0" dirty="0">
                          <a:solidFill>
                            <a:schemeClr val="tx1"/>
                          </a:solidFill>
                        </a:rPr>
                        <a:t>秋田県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93936333"/>
                  </a:ext>
                </a:extLst>
              </a:tr>
              <a:tr h="186890">
                <a:tc>
                  <a:txBody>
                    <a:bodyPr/>
                    <a:lstStyle/>
                    <a:p>
                      <a:pPr marL="0" marR="0" lvl="0" indent="0" algn="l" defTabSz="1320759" rtl="0" eaLnBrk="1" fontAlgn="auto" latinLnBrk="0" hangingPunct="1">
                        <a:lnSpc>
                          <a:spcPts val="1200"/>
                        </a:lnSpc>
                        <a:spcBef>
                          <a:spcPts val="0"/>
                        </a:spcBef>
                        <a:spcAft>
                          <a:spcPts val="0"/>
                        </a:spcAft>
                        <a:buClrTx/>
                        <a:buSzTx/>
                        <a:buFontTx/>
                        <a:buNone/>
                        <a:tabLst/>
                        <a:defRPr/>
                      </a:pPr>
                      <a:r>
                        <a:rPr kumimoji="1" lang="en-US" altLang="ja-JP" sz="1100" b="0" dirty="0">
                          <a:solidFill>
                            <a:schemeClr val="tx1"/>
                          </a:solidFill>
                        </a:rPr>
                        <a:t>C13</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ja-JP" altLang="en-US" sz="1100" b="0" dirty="0">
                          <a:solidFill>
                            <a:schemeClr val="tx1"/>
                          </a:solidFill>
                        </a:rPr>
                        <a:t>東京都</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9641513"/>
                  </a:ext>
                </a:extLst>
              </a:tr>
              <a:tr h="186890">
                <a:tc>
                  <a:txBody>
                    <a:bodyPr/>
                    <a:lstStyle/>
                    <a:p>
                      <a:pPr marL="0" marR="0" lvl="0" indent="0" algn="l" defTabSz="1320759" rtl="0" eaLnBrk="1" fontAlgn="auto" latinLnBrk="0" hangingPunct="1">
                        <a:lnSpc>
                          <a:spcPts val="1200"/>
                        </a:lnSpc>
                        <a:spcBef>
                          <a:spcPts val="0"/>
                        </a:spcBef>
                        <a:spcAft>
                          <a:spcPts val="0"/>
                        </a:spcAft>
                        <a:buClrTx/>
                        <a:buSzTx/>
                        <a:buFontTx/>
                        <a:buNone/>
                        <a:tabLst/>
                        <a:defRPr/>
                      </a:pPr>
                      <a:r>
                        <a:rPr kumimoji="1" lang="en-US" altLang="ja-JP" sz="1100" b="0" dirty="0">
                          <a:solidFill>
                            <a:schemeClr val="tx1"/>
                          </a:solidFill>
                        </a:rPr>
                        <a:t>C26</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ja-JP" altLang="en-US" sz="1100" b="0" dirty="0">
                          <a:solidFill>
                            <a:schemeClr val="tx1"/>
                          </a:solidFill>
                        </a:rPr>
                        <a:t>京都府</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91803043"/>
                  </a:ext>
                </a:extLst>
              </a:tr>
              <a:tr h="186890">
                <a:tc>
                  <a:txBody>
                    <a:bodyPr/>
                    <a:lstStyle/>
                    <a:p>
                      <a:pPr marL="0" marR="0" lvl="0" indent="0" algn="l" defTabSz="1320759" rtl="0" eaLnBrk="1" fontAlgn="auto" latinLnBrk="0" hangingPunct="1">
                        <a:lnSpc>
                          <a:spcPts val="1200"/>
                        </a:lnSpc>
                        <a:spcBef>
                          <a:spcPts val="0"/>
                        </a:spcBef>
                        <a:spcAft>
                          <a:spcPts val="0"/>
                        </a:spcAft>
                        <a:buClrTx/>
                        <a:buSzTx/>
                        <a:buFontTx/>
                        <a:buNone/>
                        <a:tabLst/>
                        <a:defRPr/>
                      </a:pPr>
                      <a:r>
                        <a:rPr kumimoji="1" lang="en-US" altLang="ja-JP" sz="1100" b="0" dirty="0">
                          <a:solidFill>
                            <a:schemeClr val="tx1"/>
                          </a:solidFill>
                        </a:rPr>
                        <a:t>C30</a:t>
                      </a:r>
                      <a:endParaRPr kumimoji="1" lang="ja-JP" altLang="en-US" sz="11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ja-JP" altLang="en-US" sz="1100" b="0" dirty="0">
                          <a:solidFill>
                            <a:schemeClr val="tx1"/>
                          </a:solidFill>
                        </a:rPr>
                        <a:t>和歌山県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57957138"/>
                  </a:ext>
                </a:extLst>
              </a:tr>
            </a:tbl>
          </a:graphicData>
        </a:graphic>
      </p:graphicFrame>
      <p:sp>
        <p:nvSpPr>
          <p:cNvPr id="23" name="テキスト ボックス 22">
            <a:extLst>
              <a:ext uri="{FF2B5EF4-FFF2-40B4-BE49-F238E27FC236}">
                <a16:creationId xmlns:a16="http://schemas.microsoft.com/office/drawing/2014/main" id="{C03D2487-5757-5B71-82CB-1DDA7197E9E2}"/>
              </a:ext>
            </a:extLst>
          </p:cNvPr>
          <p:cNvSpPr txBox="1"/>
          <p:nvPr/>
        </p:nvSpPr>
        <p:spPr>
          <a:xfrm>
            <a:off x="2904839" y="1575283"/>
            <a:ext cx="2644321" cy="1107996"/>
          </a:xfrm>
          <a:prstGeom prst="rect">
            <a:avLst/>
          </a:prstGeom>
          <a:noFill/>
          <a:ln>
            <a:noFill/>
          </a:ln>
        </p:spPr>
        <p:txBody>
          <a:bodyPr wrap="square" rtlCol="0">
            <a:spAutoFit/>
          </a:bodyPr>
          <a:lstStyle/>
          <a:p>
            <a:r>
              <a:rPr kumimoji="1" lang="en-US" altLang="ja-JP" sz="1100" dirty="0"/>
              <a:t>python</a:t>
            </a:r>
            <a:r>
              <a:rPr kumimoji="1" lang="ja-JP" altLang="en-US" sz="1100" dirty="0"/>
              <a:t>での二次元リストの定義</a:t>
            </a:r>
          </a:p>
          <a:p>
            <a:r>
              <a:rPr kumimoji="1" lang="en-US" altLang="ja-JP" sz="1100" dirty="0" err="1"/>
              <a:t>Pdata</a:t>
            </a:r>
            <a:r>
              <a:rPr kumimoji="1" lang="en-US" altLang="ja-JP" sz="1100" dirty="0"/>
              <a:t> = [ [“C01”, “</a:t>
            </a:r>
            <a:r>
              <a:rPr kumimoji="1" lang="ja-JP" altLang="en-US" sz="1100" dirty="0"/>
              <a:t>北海道</a:t>
            </a:r>
            <a:r>
              <a:rPr kumimoji="1" lang="en-US" altLang="ja-JP" sz="1100" dirty="0"/>
              <a:t>”],</a:t>
            </a:r>
          </a:p>
          <a:p>
            <a:r>
              <a:rPr kumimoji="1" lang="ja-JP" altLang="en-US" sz="1100" dirty="0"/>
              <a:t>                </a:t>
            </a:r>
            <a:r>
              <a:rPr kumimoji="1" lang="en-US" altLang="ja-JP" sz="1100" dirty="0"/>
              <a:t>[“C05”, “</a:t>
            </a:r>
            <a:r>
              <a:rPr kumimoji="1" lang="ja-JP" altLang="en-US" sz="1100" dirty="0"/>
              <a:t>秋田県</a:t>
            </a:r>
            <a:r>
              <a:rPr kumimoji="1" lang="en-US" altLang="ja-JP" sz="1100" dirty="0"/>
              <a:t>”],</a:t>
            </a:r>
          </a:p>
          <a:p>
            <a:r>
              <a:rPr kumimoji="1" lang="ja-JP" altLang="en-US" sz="1100" dirty="0"/>
              <a:t>                </a:t>
            </a:r>
            <a:r>
              <a:rPr kumimoji="1" lang="en-US" altLang="ja-JP" sz="1100" dirty="0"/>
              <a:t>[“C13”, “</a:t>
            </a:r>
            <a:r>
              <a:rPr kumimoji="1" lang="ja-JP" altLang="en-US" sz="1100" dirty="0"/>
              <a:t>東京都</a:t>
            </a:r>
            <a:r>
              <a:rPr kumimoji="1" lang="en-US" altLang="ja-JP" sz="1100" dirty="0"/>
              <a:t>”],</a:t>
            </a:r>
          </a:p>
          <a:p>
            <a:r>
              <a:rPr kumimoji="1" lang="ja-JP" altLang="en-US" sz="1100" dirty="0"/>
              <a:t>                </a:t>
            </a:r>
            <a:r>
              <a:rPr kumimoji="1" lang="en-US" altLang="ja-JP" sz="1100" dirty="0"/>
              <a:t>[“C26”, “</a:t>
            </a:r>
            <a:r>
              <a:rPr kumimoji="1" lang="ja-JP" altLang="en-US" sz="1100" dirty="0"/>
              <a:t>京都府</a:t>
            </a:r>
            <a:r>
              <a:rPr kumimoji="1" lang="en-US" altLang="ja-JP" sz="1100" dirty="0"/>
              <a:t>”],</a:t>
            </a:r>
          </a:p>
          <a:p>
            <a:r>
              <a:rPr kumimoji="1" lang="ja-JP" altLang="en-US" sz="1100" dirty="0"/>
              <a:t>                </a:t>
            </a:r>
            <a:r>
              <a:rPr kumimoji="1" lang="en-US" altLang="ja-JP" sz="1100" dirty="0"/>
              <a:t>[“C30”, “</a:t>
            </a:r>
            <a:r>
              <a:rPr kumimoji="1" lang="ja-JP" altLang="en-US" sz="1100" dirty="0"/>
              <a:t>和歌山県</a:t>
            </a:r>
            <a:r>
              <a:rPr kumimoji="1" lang="en-US" altLang="ja-JP" sz="1100" dirty="0"/>
              <a:t>”]]</a:t>
            </a:r>
            <a:endParaRPr kumimoji="1" lang="ja-JP" altLang="en-US" sz="1100" dirty="0"/>
          </a:p>
        </p:txBody>
      </p:sp>
      <p:graphicFrame>
        <p:nvGraphicFramePr>
          <p:cNvPr id="24" name="表 2">
            <a:extLst>
              <a:ext uri="{FF2B5EF4-FFF2-40B4-BE49-F238E27FC236}">
                <a16:creationId xmlns:a16="http://schemas.microsoft.com/office/drawing/2014/main" id="{5E109B26-ABBA-2BD0-DF2B-B6D775FEEA36}"/>
              </a:ext>
            </a:extLst>
          </p:cNvPr>
          <p:cNvGraphicFramePr>
            <a:graphicFrameLocks noGrp="1"/>
          </p:cNvGraphicFramePr>
          <p:nvPr>
            <p:extLst>
              <p:ext uri="{D42A27DB-BD31-4B8C-83A1-F6EECF244321}">
                <p14:modId xmlns:p14="http://schemas.microsoft.com/office/powerpoint/2010/main" val="1194397684"/>
              </p:ext>
            </p:extLst>
          </p:nvPr>
        </p:nvGraphicFramePr>
        <p:xfrm>
          <a:off x="3294113" y="3168137"/>
          <a:ext cx="673826" cy="274320"/>
        </p:xfrm>
        <a:graphic>
          <a:graphicData uri="http://schemas.openxmlformats.org/drawingml/2006/table">
            <a:tbl>
              <a:tblPr firstRow="1" bandRow="1">
                <a:tableStyleId>{5C22544A-7EE6-4342-B048-85BDC9FD1C3A}</a:tableStyleId>
              </a:tblPr>
              <a:tblGrid>
                <a:gridCol w="305717">
                  <a:extLst>
                    <a:ext uri="{9D8B030D-6E8A-4147-A177-3AD203B41FA5}">
                      <a16:colId xmlns:a16="http://schemas.microsoft.com/office/drawing/2014/main" val="341631752"/>
                    </a:ext>
                  </a:extLst>
                </a:gridCol>
                <a:gridCol w="368109">
                  <a:extLst>
                    <a:ext uri="{9D8B030D-6E8A-4147-A177-3AD203B41FA5}">
                      <a16:colId xmlns:a16="http://schemas.microsoft.com/office/drawing/2014/main" val="1150265936"/>
                    </a:ext>
                  </a:extLst>
                </a:gridCol>
              </a:tblGrid>
              <a:tr h="273476">
                <a:tc>
                  <a:txBody>
                    <a:bodyPr/>
                    <a:lstStyle/>
                    <a:p>
                      <a:r>
                        <a:rPr kumimoji="1" lang="en-US" altLang="ja-JP" sz="1200" b="0" dirty="0">
                          <a:solidFill>
                            <a:schemeClr val="tx1"/>
                          </a:solidFill>
                          <a:latin typeface="+mn-lt"/>
                        </a:rPr>
                        <a:t>x</a:t>
                      </a:r>
                      <a:endParaRPr kumimoji="1" lang="ja-JP" altLang="en-US" sz="12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7469282"/>
                  </a:ext>
                </a:extLst>
              </a:tr>
            </a:tbl>
          </a:graphicData>
        </a:graphic>
      </p:graphicFrame>
      <p:graphicFrame>
        <p:nvGraphicFramePr>
          <p:cNvPr id="38" name="表 2">
            <a:extLst>
              <a:ext uri="{FF2B5EF4-FFF2-40B4-BE49-F238E27FC236}">
                <a16:creationId xmlns:a16="http://schemas.microsoft.com/office/drawing/2014/main" id="{B2DCF04E-A9E0-710D-6695-50501D0EBC26}"/>
              </a:ext>
            </a:extLst>
          </p:cNvPr>
          <p:cNvGraphicFramePr>
            <a:graphicFrameLocks noGrp="1"/>
          </p:cNvGraphicFramePr>
          <p:nvPr>
            <p:extLst>
              <p:ext uri="{D42A27DB-BD31-4B8C-83A1-F6EECF244321}">
                <p14:modId xmlns:p14="http://schemas.microsoft.com/office/powerpoint/2010/main" val="3726224767"/>
              </p:ext>
            </p:extLst>
          </p:nvPr>
        </p:nvGraphicFramePr>
        <p:xfrm>
          <a:off x="1540042" y="3197873"/>
          <a:ext cx="1093182" cy="274320"/>
        </p:xfrm>
        <a:graphic>
          <a:graphicData uri="http://schemas.openxmlformats.org/drawingml/2006/table">
            <a:tbl>
              <a:tblPr firstRow="1" bandRow="1">
                <a:tableStyleId>{5C22544A-7EE6-4342-B048-85BDC9FD1C3A}</a:tableStyleId>
              </a:tblPr>
              <a:tblGrid>
                <a:gridCol w="666530">
                  <a:extLst>
                    <a:ext uri="{9D8B030D-6E8A-4147-A177-3AD203B41FA5}">
                      <a16:colId xmlns:a16="http://schemas.microsoft.com/office/drawing/2014/main" val="341631752"/>
                    </a:ext>
                  </a:extLst>
                </a:gridCol>
                <a:gridCol w="426652">
                  <a:extLst>
                    <a:ext uri="{9D8B030D-6E8A-4147-A177-3AD203B41FA5}">
                      <a16:colId xmlns:a16="http://schemas.microsoft.com/office/drawing/2014/main" val="1150265936"/>
                    </a:ext>
                  </a:extLst>
                </a:gridCol>
              </a:tblGrid>
              <a:tr h="273476">
                <a:tc>
                  <a:txBody>
                    <a:bodyPr/>
                    <a:lstStyle/>
                    <a:p>
                      <a:r>
                        <a:rPr kumimoji="1" lang="en-US" altLang="ja-JP" sz="1200" b="0" dirty="0">
                          <a:solidFill>
                            <a:schemeClr val="tx1"/>
                          </a:solidFill>
                          <a:latin typeface="+mn-lt"/>
                        </a:rPr>
                        <a:t>code</a:t>
                      </a:r>
                      <a:endParaRPr kumimoji="1" lang="ja-JP" altLang="en-US" sz="12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7469282"/>
                  </a:ext>
                </a:extLst>
              </a:tr>
            </a:tbl>
          </a:graphicData>
        </a:graphic>
      </p:graphicFrame>
      <p:grpSp>
        <p:nvGrpSpPr>
          <p:cNvPr id="39" name="グループ化 38">
            <a:extLst>
              <a:ext uri="{FF2B5EF4-FFF2-40B4-BE49-F238E27FC236}">
                <a16:creationId xmlns:a16="http://schemas.microsoft.com/office/drawing/2014/main" id="{188BBC46-3547-83B4-4C4C-7DB6E0E242CC}"/>
              </a:ext>
            </a:extLst>
          </p:cNvPr>
          <p:cNvGrpSpPr/>
          <p:nvPr/>
        </p:nvGrpSpPr>
        <p:grpSpPr>
          <a:xfrm>
            <a:off x="4141519" y="6200103"/>
            <a:ext cx="587627" cy="575424"/>
            <a:chOff x="1295400" y="3857730"/>
            <a:chExt cx="990600" cy="1019070"/>
          </a:xfrm>
        </p:grpSpPr>
        <p:sp>
          <p:nvSpPr>
            <p:cNvPr id="40" name="メモ 12">
              <a:extLst>
                <a:ext uri="{FF2B5EF4-FFF2-40B4-BE49-F238E27FC236}">
                  <a16:creationId xmlns:a16="http://schemas.microsoft.com/office/drawing/2014/main" id="{207FA1D4-D6D1-9E01-6427-EBB7B755B276}"/>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1" name="テキスト ボックス 40">
              <a:extLst>
                <a:ext uri="{FF2B5EF4-FFF2-40B4-BE49-F238E27FC236}">
                  <a16:creationId xmlns:a16="http://schemas.microsoft.com/office/drawing/2014/main" id="{C41F6B2E-A98A-472D-0C04-FB6DF2A08120}"/>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42" name="テキスト ボックス 41">
            <a:extLst>
              <a:ext uri="{FF2B5EF4-FFF2-40B4-BE49-F238E27FC236}">
                <a16:creationId xmlns:a16="http://schemas.microsoft.com/office/drawing/2014/main" id="{EEAAEE15-00A8-B664-0DD3-FBA834BE3B5F}"/>
              </a:ext>
            </a:extLst>
          </p:cNvPr>
          <p:cNvSpPr txBox="1"/>
          <p:nvPr/>
        </p:nvSpPr>
        <p:spPr>
          <a:xfrm>
            <a:off x="691218" y="7631319"/>
            <a:ext cx="2150078" cy="945772"/>
          </a:xfrm>
          <a:prstGeom prst="rect">
            <a:avLst/>
          </a:prstGeom>
          <a:noFill/>
          <a:ln w="12700">
            <a:solidFill>
              <a:schemeClr val="tx1"/>
            </a:solidFill>
          </a:ln>
        </p:spPr>
        <p:txBody>
          <a:bodyPr wrap="square" rtlCol="0">
            <a:spAutoFit/>
          </a:bodyPr>
          <a:lstStyle/>
          <a:p>
            <a:pPr>
              <a:lnSpc>
                <a:spcPts val="1100"/>
              </a:lnSpc>
            </a:pPr>
            <a:r>
              <a:rPr kumimoji="1" lang="en-US" altLang="ja-JP"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x</a:t>
            </a:r>
            <a:r>
              <a:rPr kumimoji="1" lang="en-US" altLang="ja-JP" sz="1100" dirty="0">
                <a:latin typeface="メイリオ" panose="020B0604030504040204" pitchFamily="50" charset="-128"/>
                <a:ea typeface="メイリオ" panose="020B0604030504040204" pitchFamily="50" charset="-128"/>
              </a:rPr>
              <a:t> == 999</a:t>
            </a:r>
            <a:endParaRPr lang="en-US" altLang="ja-JP" sz="1100" dirty="0">
              <a:latin typeface="メイリオ" panose="020B0604030504040204" pitchFamily="50" charset="-128"/>
              <a:ea typeface="メイリオ" panose="020B0604030504040204" pitchFamily="50" charset="-128"/>
            </a:endParaRPr>
          </a:p>
          <a:p>
            <a:pPr>
              <a:lnSpc>
                <a:spcPts val="1100"/>
              </a:lnSpc>
            </a:pPr>
            <a:endParaRPr kumimoji="1" lang="ja-JP" altLang="en-US" sz="1100" dirty="0">
              <a:latin typeface="メイリオ" panose="020B0604030504040204" pitchFamily="50" charset="-128"/>
              <a:ea typeface="メイリオ" panose="020B0604030504040204" pitchFamily="50" charset="-128"/>
            </a:endParaRPr>
          </a:p>
          <a:p>
            <a:pPr>
              <a:lnSpc>
                <a:spcPts val="1100"/>
              </a:lnSpc>
            </a:pPr>
            <a:endParaRPr kumimoji="1" lang="en-US" altLang="ja-JP" sz="1100" dirty="0">
              <a:latin typeface="メイリオ" panose="020B0604030504040204" pitchFamily="50" charset="-128"/>
              <a:ea typeface="メイリオ" panose="020B0604030504040204" pitchFamily="50" charset="-128"/>
            </a:endParaRPr>
          </a:p>
          <a:p>
            <a:pPr>
              <a:lnSpc>
                <a:spcPts val="1100"/>
              </a:lnSpc>
            </a:pPr>
            <a:br>
              <a:rPr lang="ja-JP" altLang="en-US" sz="1100" dirty="0">
                <a:latin typeface="メイリオ" panose="020B0604030504040204" pitchFamily="50" charset="-128"/>
                <a:ea typeface="メイリオ" panose="020B0604030504040204" pitchFamily="50" charset="-128"/>
              </a:rPr>
            </a:br>
            <a:endParaRPr lang="en-US" altLang="ja-JP" sz="1100" dirty="0">
              <a:latin typeface="メイリオ" panose="020B0604030504040204" pitchFamily="50" charset="-128"/>
              <a:ea typeface="メイリオ" panose="020B0604030504040204" pitchFamily="50" charset="-128"/>
            </a:endParaRPr>
          </a:p>
          <a:p>
            <a:pPr>
              <a:lnSpc>
                <a:spcPts val="1100"/>
              </a:lnSpc>
            </a:pPr>
            <a:endParaRPr kumimoji="1" lang="ja-JP" altLang="en-US" sz="1100" dirty="0">
              <a:latin typeface="メイリオ" panose="020B0604030504040204" pitchFamily="50" charset="-128"/>
              <a:ea typeface="メイリオ" panose="020B0604030504040204" pitchFamily="50" charset="-128"/>
            </a:endParaRPr>
          </a:p>
        </p:txBody>
      </p:sp>
      <p:sp>
        <p:nvSpPr>
          <p:cNvPr id="43" name="テキスト ボックス 42">
            <a:extLst>
              <a:ext uri="{FF2B5EF4-FFF2-40B4-BE49-F238E27FC236}">
                <a16:creationId xmlns:a16="http://schemas.microsoft.com/office/drawing/2014/main" id="{EC2F9A2F-940D-901F-77BF-D3D5C5936CD5}"/>
              </a:ext>
            </a:extLst>
          </p:cNvPr>
          <p:cNvSpPr txBox="1"/>
          <p:nvPr/>
        </p:nvSpPr>
        <p:spPr>
          <a:xfrm>
            <a:off x="829419" y="7847295"/>
            <a:ext cx="2065509" cy="240450"/>
          </a:xfrm>
          <a:prstGeom prst="rect">
            <a:avLst/>
          </a:prstGeom>
          <a:solidFill>
            <a:schemeClr val="bg1"/>
          </a:solidFill>
          <a:ln w="12700">
            <a:solidFill>
              <a:schemeClr val="tx1"/>
            </a:solidFill>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〇</a:t>
            </a:r>
            <a:r>
              <a:rPr lang="en-US" altLang="ja-JP" sz="1100" dirty="0">
                <a:latin typeface="メイリオ" panose="020B0604030504040204" pitchFamily="50" charset="-128"/>
                <a:ea typeface="メイリオ" panose="020B0604030504040204" pitchFamily="50" charset="-128"/>
              </a:rPr>
              <a:t>: </a:t>
            </a:r>
            <a:r>
              <a:rPr lang="ja-JP" altLang="en-US" sz="1100" dirty="0">
                <a:latin typeface="メイリオ" panose="020B0604030504040204" pitchFamily="50" charset="-128"/>
                <a:ea typeface="メイリオ" panose="020B0604030504040204" pitchFamily="50" charset="-128"/>
              </a:rPr>
              <a:t>表示</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該当なし</a:t>
            </a:r>
            <a:r>
              <a:rPr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44" name="テキスト ボックス 43">
            <a:extLst>
              <a:ext uri="{FF2B5EF4-FFF2-40B4-BE49-F238E27FC236}">
                <a16:creationId xmlns:a16="http://schemas.microsoft.com/office/drawing/2014/main" id="{DD6881F5-027E-CBC1-29DB-7C24B1F80FA2}"/>
              </a:ext>
            </a:extLst>
          </p:cNvPr>
          <p:cNvSpPr txBox="1"/>
          <p:nvPr/>
        </p:nvSpPr>
        <p:spPr>
          <a:xfrm>
            <a:off x="833290" y="8102641"/>
            <a:ext cx="2065509" cy="240450"/>
          </a:xfrm>
          <a:prstGeom prst="rect">
            <a:avLst/>
          </a:prstGeom>
          <a:solidFill>
            <a:schemeClr val="bg1"/>
          </a:solidFill>
          <a:ln w="12700">
            <a:solidFill>
              <a:schemeClr val="tx1"/>
            </a:solidFill>
          </a:ln>
        </p:spPr>
        <p:txBody>
          <a:bodyPr wrap="square" rtlCol="0">
            <a:spAutoFit/>
          </a:bodyPr>
          <a:lstStyle/>
          <a:p>
            <a:pPr>
              <a:lnSpc>
                <a:spcPts val="1100"/>
              </a:lnSpc>
            </a:pPr>
            <a:r>
              <a:rPr lang="en-US" altLang="ja-JP" sz="1100" dirty="0">
                <a:latin typeface="メイリオ" panose="020B0604030504040204" pitchFamily="50" charset="-128"/>
                <a:ea typeface="メイリオ" panose="020B0604030504040204" pitchFamily="50" charset="-128"/>
              </a:rPr>
              <a:t>×: </a:t>
            </a:r>
            <a:r>
              <a:rPr lang="ja-JP" altLang="en-US" sz="1100" dirty="0">
                <a:latin typeface="メイリオ" panose="020B0604030504040204" pitchFamily="50" charset="-128"/>
                <a:ea typeface="メイリオ" panose="020B0604030504040204" pitchFamily="50" charset="-128"/>
              </a:rPr>
              <a:t>表示</a:t>
            </a:r>
            <a:r>
              <a:rPr lang="en-US" altLang="ja-JP" sz="1100" dirty="0">
                <a:latin typeface="メイリオ" panose="020B0604030504040204" pitchFamily="50" charset="-128"/>
                <a:ea typeface="メイリオ" panose="020B0604030504040204" pitchFamily="50" charset="-128"/>
              </a:rPr>
              <a:t>(</a:t>
            </a:r>
            <a:r>
              <a:rPr lang="en-US" altLang="ja-JP" sz="1100" dirty="0" err="1">
                <a:latin typeface="メイリオ" panose="020B0604030504040204" pitchFamily="50" charset="-128"/>
                <a:ea typeface="メイリオ" panose="020B0604030504040204" pitchFamily="50" charset="-128"/>
              </a:rPr>
              <a:t>Pdata</a:t>
            </a:r>
            <a:r>
              <a:rPr lang="en-US" altLang="ja-JP" sz="1100" dirty="0">
                <a:latin typeface="メイリオ" panose="020B0604030504040204" pitchFamily="50" charset="-128"/>
                <a:ea typeface="メイリオ" panose="020B0604030504040204" pitchFamily="50" charset="-128"/>
              </a:rPr>
              <a:t>[x][1]</a:t>
            </a:r>
          </a:p>
        </p:txBody>
      </p:sp>
      <p:sp>
        <p:nvSpPr>
          <p:cNvPr id="45" name="テキスト ボックス 44">
            <a:extLst>
              <a:ext uri="{FF2B5EF4-FFF2-40B4-BE49-F238E27FC236}">
                <a16:creationId xmlns:a16="http://schemas.microsoft.com/office/drawing/2014/main" id="{68BCF084-6EC6-78BA-8893-D6DC5C58AC08}"/>
              </a:ext>
            </a:extLst>
          </p:cNvPr>
          <p:cNvSpPr txBox="1"/>
          <p:nvPr/>
        </p:nvSpPr>
        <p:spPr>
          <a:xfrm>
            <a:off x="716215" y="5331933"/>
            <a:ext cx="1987374" cy="240450"/>
          </a:xfrm>
          <a:prstGeom prst="rect">
            <a:avLst/>
          </a:prstGeom>
          <a:noFill/>
          <a:ln w="12700">
            <a:solidFill>
              <a:schemeClr val="tx1"/>
            </a:solidFill>
          </a:ln>
        </p:spPr>
        <p:txBody>
          <a:bodyPr wrap="square" rtlCol="0">
            <a:spAutoFit/>
          </a:bodyPr>
          <a:lstStyle/>
          <a:p>
            <a:pPr algn="ctr">
              <a:lnSpc>
                <a:spcPts val="1100"/>
              </a:lnSpc>
            </a:pPr>
            <a:r>
              <a:rPr kumimoji="1" lang="en-US" altLang="ja-JP" sz="1100" dirty="0" err="1">
                <a:latin typeface="メイリオ" panose="020B0604030504040204" pitchFamily="50" charset="-128"/>
                <a:ea typeface="メイリオ" panose="020B0604030504040204" pitchFamily="50" charset="-128"/>
              </a:rPr>
              <a:t>Pdata</a:t>
            </a:r>
            <a:r>
              <a:rPr kumimoji="1" lang="ja-JP" altLang="en-US" sz="1100" dirty="0">
                <a:latin typeface="メイリオ" panose="020B0604030504040204" pitchFamily="50" charset="-128"/>
                <a:ea typeface="メイリオ" panose="020B0604030504040204" pitchFamily="50" charset="-128"/>
              </a:rPr>
              <a:t>の定義</a:t>
            </a:r>
          </a:p>
        </p:txBody>
      </p:sp>
      <p:grpSp>
        <p:nvGrpSpPr>
          <p:cNvPr id="46" name="グループ化 45">
            <a:extLst>
              <a:ext uri="{FF2B5EF4-FFF2-40B4-BE49-F238E27FC236}">
                <a16:creationId xmlns:a16="http://schemas.microsoft.com/office/drawing/2014/main" id="{37BA7D63-9C8E-3E99-81A6-D87B5C6F4EDB}"/>
              </a:ext>
            </a:extLst>
          </p:cNvPr>
          <p:cNvGrpSpPr/>
          <p:nvPr/>
        </p:nvGrpSpPr>
        <p:grpSpPr>
          <a:xfrm>
            <a:off x="4141518" y="4863743"/>
            <a:ext cx="587627" cy="575424"/>
            <a:chOff x="1295400" y="3857730"/>
            <a:chExt cx="990600" cy="1019070"/>
          </a:xfrm>
        </p:grpSpPr>
        <p:sp>
          <p:nvSpPr>
            <p:cNvPr id="51" name="メモ 12">
              <a:extLst>
                <a:ext uri="{FF2B5EF4-FFF2-40B4-BE49-F238E27FC236}">
                  <a16:creationId xmlns:a16="http://schemas.microsoft.com/office/drawing/2014/main" id="{01C666A6-9B98-D87B-78B3-B12AD26DA97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52" name="テキスト ボックス 51">
              <a:extLst>
                <a:ext uri="{FF2B5EF4-FFF2-40B4-BE49-F238E27FC236}">
                  <a16:creationId xmlns:a16="http://schemas.microsoft.com/office/drawing/2014/main" id="{1ED339C0-C0CD-0E1B-314E-9440E8C73B53}"/>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pic>
        <p:nvPicPr>
          <p:cNvPr id="2" name="Picture 2" descr="by-nc-sa">
            <a:extLst>
              <a:ext uri="{FF2B5EF4-FFF2-40B4-BE49-F238E27FC236}">
                <a16:creationId xmlns:a16="http://schemas.microsoft.com/office/drawing/2014/main" id="{3470F349-C778-2DA6-94E6-28895D4FEE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79558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4731374" cy="307777"/>
          </a:xfrm>
          <a:prstGeom prst="rect">
            <a:avLst/>
          </a:prstGeom>
          <a:noFill/>
        </p:spPr>
        <p:txBody>
          <a:bodyPr wrap="square" rtlCol="0">
            <a:spAutoFit/>
          </a:bodyPr>
          <a:lstStyle/>
          <a:p>
            <a:r>
              <a:rPr kumimoji="1" lang="en-US" altLang="ja-JP" sz="1400" dirty="0"/>
              <a:t>Python</a:t>
            </a:r>
            <a:r>
              <a:rPr kumimoji="1" lang="ja-JP" altLang="en-US" sz="1400" dirty="0"/>
              <a:t>基礎</a:t>
            </a:r>
            <a:r>
              <a:rPr kumimoji="1" lang="en-US" altLang="ja-JP" sz="1400" dirty="0"/>
              <a:t>(</a:t>
            </a:r>
            <a:r>
              <a:rPr kumimoji="1" lang="ja-JP" altLang="en-US" sz="1400" dirty="0"/>
              <a:t>関数</a:t>
            </a:r>
            <a:r>
              <a:rPr kumimoji="1" lang="en-US" altLang="ja-JP" sz="1400" dirty="0"/>
              <a:t>, </a:t>
            </a:r>
            <a:r>
              <a:rPr kumimoji="1" lang="ja-JP" altLang="en-US" sz="1400" dirty="0"/>
              <a:t>配列操作</a:t>
            </a:r>
            <a:r>
              <a:rPr lang="en-US" altLang="ja-JP" sz="1400" dirty="0"/>
              <a:t>):</a:t>
            </a:r>
            <a:r>
              <a:rPr kumimoji="1" lang="ja-JP" altLang="en-US" sz="1400" dirty="0"/>
              <a:t>素数を求める</a:t>
            </a:r>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261610"/>
          </a:xfrm>
          <a:prstGeom prst="rect">
            <a:avLst/>
          </a:prstGeom>
          <a:noFill/>
          <a:ln>
            <a:noFill/>
          </a:ln>
        </p:spPr>
        <p:txBody>
          <a:bodyPr wrap="square" rtlCol="0">
            <a:spAutoFit/>
          </a:bodyPr>
          <a:lstStyle/>
          <a:p>
            <a:r>
              <a:rPr kumimoji="1" lang="ja-JP" altLang="en-US" sz="1100" b="1" dirty="0"/>
              <a:t>　数値</a:t>
            </a:r>
            <a:r>
              <a:rPr kumimoji="1" lang="en-US" altLang="ja-JP" sz="1100" b="1" dirty="0"/>
              <a:t>n</a:t>
            </a:r>
            <a:r>
              <a:rPr kumimoji="1" lang="ja-JP" altLang="en-US" sz="1100" b="1" dirty="0"/>
              <a:t>を入力して、</a:t>
            </a:r>
            <a:r>
              <a:rPr kumimoji="1" lang="en-US" altLang="ja-JP" sz="1100" b="1" dirty="0"/>
              <a:t>n</a:t>
            </a:r>
            <a:r>
              <a:rPr kumimoji="1" lang="ja-JP" altLang="en-US" sz="1100" b="1" dirty="0"/>
              <a:t>以下の素数を表示するプログラムを作成する。</a:t>
            </a:r>
            <a:endParaRPr kumimoji="1" lang="ja-JP" altLang="en-US" sz="1050" b="1" dirty="0"/>
          </a:p>
        </p:txBody>
      </p:sp>
      <p:graphicFrame>
        <p:nvGraphicFramePr>
          <p:cNvPr id="2" name="表 2">
            <a:extLst>
              <a:ext uri="{FF2B5EF4-FFF2-40B4-BE49-F238E27FC236}">
                <a16:creationId xmlns:a16="http://schemas.microsoft.com/office/drawing/2014/main" id="{7B4B7A70-6632-CA15-E3D2-2CF855DA4094}"/>
              </a:ext>
            </a:extLst>
          </p:cNvPr>
          <p:cNvGraphicFramePr>
            <a:graphicFrameLocks noGrp="1"/>
          </p:cNvGraphicFramePr>
          <p:nvPr>
            <p:extLst>
              <p:ext uri="{D42A27DB-BD31-4B8C-83A1-F6EECF244321}">
                <p14:modId xmlns:p14="http://schemas.microsoft.com/office/powerpoint/2010/main" val="1807812604"/>
              </p:ext>
            </p:extLst>
          </p:nvPr>
        </p:nvGraphicFramePr>
        <p:xfrm>
          <a:off x="647700" y="1644761"/>
          <a:ext cx="4770641" cy="547796"/>
        </p:xfrm>
        <a:graphic>
          <a:graphicData uri="http://schemas.openxmlformats.org/drawingml/2006/table">
            <a:tbl>
              <a:tblPr firstRow="1" bandRow="1">
                <a:tableStyleId>{5C22544A-7EE6-4342-B048-85BDC9FD1C3A}</a:tableStyleId>
              </a:tblPr>
              <a:tblGrid>
                <a:gridCol w="388577">
                  <a:extLst>
                    <a:ext uri="{9D8B030D-6E8A-4147-A177-3AD203B41FA5}">
                      <a16:colId xmlns:a16="http://schemas.microsoft.com/office/drawing/2014/main" val="341631752"/>
                    </a:ext>
                  </a:extLst>
                </a:gridCol>
                <a:gridCol w="427002">
                  <a:extLst>
                    <a:ext uri="{9D8B030D-6E8A-4147-A177-3AD203B41FA5}">
                      <a16:colId xmlns:a16="http://schemas.microsoft.com/office/drawing/2014/main" val="1150265936"/>
                    </a:ext>
                  </a:extLst>
                </a:gridCol>
                <a:gridCol w="427002">
                  <a:extLst>
                    <a:ext uri="{9D8B030D-6E8A-4147-A177-3AD203B41FA5}">
                      <a16:colId xmlns:a16="http://schemas.microsoft.com/office/drawing/2014/main" val="2545768785"/>
                    </a:ext>
                  </a:extLst>
                </a:gridCol>
                <a:gridCol w="427002">
                  <a:extLst>
                    <a:ext uri="{9D8B030D-6E8A-4147-A177-3AD203B41FA5}">
                      <a16:colId xmlns:a16="http://schemas.microsoft.com/office/drawing/2014/main" val="3525259388"/>
                    </a:ext>
                  </a:extLst>
                </a:gridCol>
                <a:gridCol w="427002">
                  <a:extLst>
                    <a:ext uri="{9D8B030D-6E8A-4147-A177-3AD203B41FA5}">
                      <a16:colId xmlns:a16="http://schemas.microsoft.com/office/drawing/2014/main" val="482099647"/>
                    </a:ext>
                  </a:extLst>
                </a:gridCol>
                <a:gridCol w="427002">
                  <a:extLst>
                    <a:ext uri="{9D8B030D-6E8A-4147-A177-3AD203B41FA5}">
                      <a16:colId xmlns:a16="http://schemas.microsoft.com/office/drawing/2014/main" val="1016389130"/>
                    </a:ext>
                  </a:extLst>
                </a:gridCol>
                <a:gridCol w="427002">
                  <a:extLst>
                    <a:ext uri="{9D8B030D-6E8A-4147-A177-3AD203B41FA5}">
                      <a16:colId xmlns:a16="http://schemas.microsoft.com/office/drawing/2014/main" val="2772812199"/>
                    </a:ext>
                  </a:extLst>
                </a:gridCol>
                <a:gridCol w="427002">
                  <a:extLst>
                    <a:ext uri="{9D8B030D-6E8A-4147-A177-3AD203B41FA5}">
                      <a16:colId xmlns:a16="http://schemas.microsoft.com/office/drawing/2014/main" val="3712906957"/>
                    </a:ext>
                  </a:extLst>
                </a:gridCol>
                <a:gridCol w="427002">
                  <a:extLst>
                    <a:ext uri="{9D8B030D-6E8A-4147-A177-3AD203B41FA5}">
                      <a16:colId xmlns:a16="http://schemas.microsoft.com/office/drawing/2014/main" val="1721938845"/>
                    </a:ext>
                  </a:extLst>
                </a:gridCol>
                <a:gridCol w="427002">
                  <a:extLst>
                    <a:ext uri="{9D8B030D-6E8A-4147-A177-3AD203B41FA5}">
                      <a16:colId xmlns:a16="http://schemas.microsoft.com/office/drawing/2014/main" val="1212789218"/>
                    </a:ext>
                  </a:extLst>
                </a:gridCol>
                <a:gridCol w="539046">
                  <a:extLst>
                    <a:ext uri="{9D8B030D-6E8A-4147-A177-3AD203B41FA5}">
                      <a16:colId xmlns:a16="http://schemas.microsoft.com/office/drawing/2014/main" val="667225554"/>
                    </a:ext>
                  </a:extLst>
                </a:gridCol>
              </a:tblGrid>
              <a:tr h="273476">
                <a:tc rowSpan="2">
                  <a:txBody>
                    <a:bodyPr/>
                    <a:lstStyle/>
                    <a:p>
                      <a:r>
                        <a:rPr kumimoji="1" lang="en-US" altLang="ja-JP" sz="1600" b="0" dirty="0">
                          <a:solidFill>
                            <a:schemeClr val="tx1"/>
                          </a:solidFill>
                          <a:latin typeface="+mn-lt"/>
                        </a:rPr>
                        <a:t>P</a:t>
                      </a:r>
                      <a:endParaRPr kumimoji="1" lang="ja-JP" altLang="en-US" sz="16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1</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2</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3</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4</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5</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6</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7</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8</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900" b="0" dirty="0">
                          <a:solidFill>
                            <a:schemeClr val="tx1"/>
                          </a:solidFill>
                          <a:latin typeface="+mn-lt"/>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n</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7469282"/>
                  </a:ext>
                </a:extLst>
              </a:tr>
              <a:tr h="273476">
                <a:tc vMerge="1">
                  <a:txBody>
                    <a:bodyPr/>
                    <a:lstStyle/>
                    <a:p>
                      <a:endParaRPr kumimoji="1" lang="ja-JP" altLang="en-US" sz="800" dirty="0">
                        <a:latin typeface="+mn-lt"/>
                      </a:endParaRPr>
                    </a:p>
                  </a:txBody>
                  <a:tcPr>
                    <a:lnT w="12700" cap="flat" cmpd="sng" algn="ctr">
                      <a:noFill/>
                      <a:prstDash val="solid"/>
                      <a:round/>
                      <a:headEnd type="none" w="med" len="med"/>
                      <a:tailEnd type="none" w="med" len="med"/>
                    </a:lnT>
                    <a:noFill/>
                  </a:tcPr>
                </a:tc>
                <a:tc>
                  <a:txBody>
                    <a:bodyPr/>
                    <a:lstStyle/>
                    <a:p>
                      <a:pPr marL="0" indent="0" algn="ctr"/>
                      <a:r>
                        <a:rPr kumimoji="1" lang="en-US" altLang="ja-JP" sz="1000" dirty="0">
                          <a:latin typeface="+mn-lt"/>
                        </a:rPr>
                        <a:t>[0]</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[1]</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[2]</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[3]</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[4]</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[5]</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[6]</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[7]</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ja-JP" altLang="en-US" sz="900" dirty="0">
                          <a:latin typeface="+mn-lt"/>
                        </a:rPr>
                        <a:t>・・</a:t>
                      </a: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[n-1]</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312572793"/>
                  </a:ext>
                </a:extLst>
              </a:tr>
            </a:tbl>
          </a:graphicData>
        </a:graphic>
      </p:graphicFrame>
      <p:sp>
        <p:nvSpPr>
          <p:cNvPr id="3" name="テキスト ボックス 2">
            <a:extLst>
              <a:ext uri="{FF2B5EF4-FFF2-40B4-BE49-F238E27FC236}">
                <a16:creationId xmlns:a16="http://schemas.microsoft.com/office/drawing/2014/main" id="{0145D241-30A4-4942-2E09-173F8CFA8A08}"/>
              </a:ext>
            </a:extLst>
          </p:cNvPr>
          <p:cNvSpPr txBox="1"/>
          <p:nvPr/>
        </p:nvSpPr>
        <p:spPr>
          <a:xfrm>
            <a:off x="696766" y="1251710"/>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graphicFrame>
        <p:nvGraphicFramePr>
          <p:cNvPr id="5" name="表 2">
            <a:extLst>
              <a:ext uri="{FF2B5EF4-FFF2-40B4-BE49-F238E27FC236}">
                <a16:creationId xmlns:a16="http://schemas.microsoft.com/office/drawing/2014/main" id="{F3D00D88-2C49-5C7C-FE9A-E33E7C455CBE}"/>
              </a:ext>
            </a:extLst>
          </p:cNvPr>
          <p:cNvGraphicFramePr>
            <a:graphicFrameLocks noGrp="1"/>
          </p:cNvGraphicFramePr>
          <p:nvPr>
            <p:extLst>
              <p:ext uri="{D42A27DB-BD31-4B8C-83A1-F6EECF244321}">
                <p14:modId xmlns:p14="http://schemas.microsoft.com/office/powerpoint/2010/main" val="176317478"/>
              </p:ext>
            </p:extLst>
          </p:nvPr>
        </p:nvGraphicFramePr>
        <p:xfrm>
          <a:off x="740023" y="3526233"/>
          <a:ext cx="4981572" cy="547796"/>
        </p:xfrm>
        <a:graphic>
          <a:graphicData uri="http://schemas.openxmlformats.org/drawingml/2006/table">
            <a:tbl>
              <a:tblPr firstRow="1" bandRow="1">
                <a:tableStyleId>{5C22544A-7EE6-4342-B048-85BDC9FD1C3A}</a:tableStyleId>
              </a:tblPr>
              <a:tblGrid>
                <a:gridCol w="284550">
                  <a:extLst>
                    <a:ext uri="{9D8B030D-6E8A-4147-A177-3AD203B41FA5}">
                      <a16:colId xmlns:a16="http://schemas.microsoft.com/office/drawing/2014/main" val="341631752"/>
                    </a:ext>
                  </a:extLst>
                </a:gridCol>
                <a:gridCol w="427002">
                  <a:extLst>
                    <a:ext uri="{9D8B030D-6E8A-4147-A177-3AD203B41FA5}">
                      <a16:colId xmlns:a16="http://schemas.microsoft.com/office/drawing/2014/main" val="1150265936"/>
                    </a:ext>
                  </a:extLst>
                </a:gridCol>
                <a:gridCol w="427002">
                  <a:extLst>
                    <a:ext uri="{9D8B030D-6E8A-4147-A177-3AD203B41FA5}">
                      <a16:colId xmlns:a16="http://schemas.microsoft.com/office/drawing/2014/main" val="2545768785"/>
                    </a:ext>
                  </a:extLst>
                </a:gridCol>
                <a:gridCol w="427002">
                  <a:extLst>
                    <a:ext uri="{9D8B030D-6E8A-4147-A177-3AD203B41FA5}">
                      <a16:colId xmlns:a16="http://schemas.microsoft.com/office/drawing/2014/main" val="3525259388"/>
                    </a:ext>
                  </a:extLst>
                </a:gridCol>
                <a:gridCol w="427002">
                  <a:extLst>
                    <a:ext uri="{9D8B030D-6E8A-4147-A177-3AD203B41FA5}">
                      <a16:colId xmlns:a16="http://schemas.microsoft.com/office/drawing/2014/main" val="482099647"/>
                    </a:ext>
                  </a:extLst>
                </a:gridCol>
                <a:gridCol w="427002">
                  <a:extLst>
                    <a:ext uri="{9D8B030D-6E8A-4147-A177-3AD203B41FA5}">
                      <a16:colId xmlns:a16="http://schemas.microsoft.com/office/drawing/2014/main" val="1016389130"/>
                    </a:ext>
                  </a:extLst>
                </a:gridCol>
                <a:gridCol w="427002">
                  <a:extLst>
                    <a:ext uri="{9D8B030D-6E8A-4147-A177-3AD203B41FA5}">
                      <a16:colId xmlns:a16="http://schemas.microsoft.com/office/drawing/2014/main" val="2772812199"/>
                    </a:ext>
                  </a:extLst>
                </a:gridCol>
                <a:gridCol w="427002">
                  <a:extLst>
                    <a:ext uri="{9D8B030D-6E8A-4147-A177-3AD203B41FA5}">
                      <a16:colId xmlns:a16="http://schemas.microsoft.com/office/drawing/2014/main" val="3712906957"/>
                    </a:ext>
                  </a:extLst>
                </a:gridCol>
                <a:gridCol w="427002">
                  <a:extLst>
                    <a:ext uri="{9D8B030D-6E8A-4147-A177-3AD203B41FA5}">
                      <a16:colId xmlns:a16="http://schemas.microsoft.com/office/drawing/2014/main" val="1721938845"/>
                    </a:ext>
                  </a:extLst>
                </a:gridCol>
                <a:gridCol w="427002">
                  <a:extLst>
                    <a:ext uri="{9D8B030D-6E8A-4147-A177-3AD203B41FA5}">
                      <a16:colId xmlns:a16="http://schemas.microsoft.com/office/drawing/2014/main" val="2771067377"/>
                    </a:ext>
                  </a:extLst>
                </a:gridCol>
                <a:gridCol w="427002">
                  <a:extLst>
                    <a:ext uri="{9D8B030D-6E8A-4147-A177-3AD203B41FA5}">
                      <a16:colId xmlns:a16="http://schemas.microsoft.com/office/drawing/2014/main" val="1212789218"/>
                    </a:ext>
                  </a:extLst>
                </a:gridCol>
                <a:gridCol w="427002">
                  <a:extLst>
                    <a:ext uri="{9D8B030D-6E8A-4147-A177-3AD203B41FA5}">
                      <a16:colId xmlns:a16="http://schemas.microsoft.com/office/drawing/2014/main" val="667225554"/>
                    </a:ext>
                  </a:extLst>
                </a:gridCol>
              </a:tblGrid>
              <a:tr h="273476">
                <a:tc rowSpan="2">
                  <a:txBody>
                    <a:bodyPr/>
                    <a:lstStyle/>
                    <a:p>
                      <a:r>
                        <a:rPr kumimoji="1" lang="en-US" altLang="ja-JP" sz="1800" b="0" dirty="0">
                          <a:solidFill>
                            <a:schemeClr val="tx1"/>
                          </a:solidFill>
                          <a:latin typeface="+mn-lt"/>
                        </a:rPr>
                        <a:t>O</a:t>
                      </a:r>
                      <a:endParaRPr kumimoji="1" lang="ja-JP" altLang="en-US" sz="18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2</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3</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5</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7</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11</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13</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900" b="0" dirty="0">
                          <a:solidFill>
                            <a:schemeClr val="tx1"/>
                          </a:solidFill>
                          <a:latin typeface="+mn-lt"/>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1200" b="0" dirty="0">
                        <a:solidFill>
                          <a:schemeClr val="tx1"/>
                        </a:soli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1200" b="0" dirty="0">
                        <a:solidFill>
                          <a:schemeClr val="tx1"/>
                        </a:soli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7469282"/>
                  </a:ext>
                </a:extLst>
              </a:tr>
              <a:tr h="273476">
                <a:tc vMerge="1">
                  <a:txBody>
                    <a:bodyPr/>
                    <a:lstStyle/>
                    <a:p>
                      <a:endParaRPr kumimoji="1" lang="ja-JP" altLang="en-US" sz="800" dirty="0">
                        <a:latin typeface="+mn-lt"/>
                      </a:endParaRPr>
                    </a:p>
                  </a:txBody>
                  <a:tcPr>
                    <a:lnT w="12700" cap="flat" cmpd="sng" algn="ctr">
                      <a:noFill/>
                      <a:prstDash val="solid"/>
                      <a:round/>
                      <a:headEnd type="none" w="med" len="med"/>
                      <a:tailEnd type="none" w="med" len="med"/>
                    </a:lnT>
                    <a:noFill/>
                  </a:tcPr>
                </a:tc>
                <a:tc>
                  <a:txBody>
                    <a:bodyPr/>
                    <a:lstStyle/>
                    <a:p>
                      <a:pPr marL="0" indent="0" algn="ctr"/>
                      <a:r>
                        <a:rPr kumimoji="1" lang="en-US" altLang="ja-JP" sz="1000" dirty="0">
                          <a:latin typeface="+mn-lt"/>
                        </a:rPr>
                        <a:t>[0]</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[1]</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[2]</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[3]</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[4]</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[5]</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[6]</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endParaRPr kumimoji="1" lang="ja-JP" altLang="en-US" sz="1000" dirty="0">
                        <a:latin typeface="+mn-lt"/>
                      </a:endParaRPr>
                    </a:p>
                  </a:txBody>
                  <a:tcPr>
                    <a:lnT w="12700" cap="flat" cmpd="sng" algn="ctr">
                      <a:noFill/>
                      <a:prstDash val="solid"/>
                      <a:round/>
                      <a:headEnd type="none" w="med" len="med"/>
                      <a:tailEnd type="none" w="med" len="med"/>
                    </a:lnT>
                    <a:noFill/>
                  </a:tcPr>
                </a:tc>
                <a:tc>
                  <a:txBody>
                    <a:bodyPr/>
                    <a:lstStyle/>
                    <a:p>
                      <a:pPr algn="ctr"/>
                      <a:endParaRPr kumimoji="1" lang="ja-JP" altLang="en-US" sz="1000" dirty="0">
                        <a:latin typeface="+mn-lt"/>
                      </a:endParaRPr>
                    </a:p>
                  </a:txBody>
                  <a:tcPr>
                    <a:lnT w="12700" cap="flat" cmpd="sng" algn="ctr">
                      <a:noFill/>
                      <a:prstDash val="solid"/>
                      <a:round/>
                      <a:headEnd type="none" w="med" len="med"/>
                      <a:tailEnd type="none" w="med" len="med"/>
                    </a:lnT>
                    <a:noFill/>
                  </a:tcPr>
                </a:tc>
                <a:tc>
                  <a:txBody>
                    <a:bodyPr/>
                    <a:lstStyle/>
                    <a:p>
                      <a:pPr algn="ctr"/>
                      <a:endParaRPr kumimoji="1" lang="ja-JP" altLang="en-US" sz="1000" dirty="0">
                        <a:latin typeface="+mn-lt"/>
                      </a:endParaRPr>
                    </a:p>
                  </a:txBody>
                  <a:tcPr>
                    <a:lnT w="12700" cap="flat" cmpd="sng" algn="ctr">
                      <a:noFill/>
                      <a:prstDash val="solid"/>
                      <a:round/>
                      <a:headEnd type="none" w="med" len="med"/>
                      <a:tailEnd type="none" w="med" len="med"/>
                    </a:lnT>
                    <a:noFill/>
                  </a:tcPr>
                </a:tc>
                <a:extLst>
                  <a:ext uri="{0D108BD9-81ED-4DB2-BD59-A6C34878D82A}">
                    <a16:rowId xmlns:a16="http://schemas.microsoft.com/office/drawing/2014/main" val="1312572793"/>
                  </a:ext>
                </a:extLst>
              </a:tr>
            </a:tbl>
          </a:graphicData>
        </a:graphic>
      </p:graphicFrame>
      <p:sp>
        <p:nvSpPr>
          <p:cNvPr id="6" name="テキスト ボックス 5">
            <a:extLst>
              <a:ext uri="{FF2B5EF4-FFF2-40B4-BE49-F238E27FC236}">
                <a16:creationId xmlns:a16="http://schemas.microsoft.com/office/drawing/2014/main" id="{7FF6B6BA-6285-B5DD-2A12-FFC839099C8F}"/>
              </a:ext>
            </a:extLst>
          </p:cNvPr>
          <p:cNvSpPr txBox="1"/>
          <p:nvPr/>
        </p:nvSpPr>
        <p:spPr>
          <a:xfrm>
            <a:off x="746249" y="4092733"/>
            <a:ext cx="5365502" cy="938719"/>
          </a:xfrm>
          <a:prstGeom prst="rect">
            <a:avLst/>
          </a:prstGeom>
          <a:noFill/>
          <a:ln>
            <a:noFill/>
          </a:ln>
        </p:spPr>
        <p:txBody>
          <a:bodyPr wrap="square" rtlCol="0">
            <a:spAutoFit/>
          </a:bodyPr>
          <a:lstStyle/>
          <a:p>
            <a:r>
              <a:rPr kumimoji="1" lang="ja-JP" altLang="en-US" sz="1100" dirty="0"/>
              <a:t>① 入力した</a:t>
            </a:r>
            <a:r>
              <a:rPr kumimoji="1" lang="en-US" altLang="ja-JP" sz="1100" dirty="0"/>
              <a:t>n</a:t>
            </a:r>
            <a:r>
              <a:rPr kumimoji="1" lang="ja-JP" altLang="en-US" sz="1100" dirty="0"/>
              <a:t>までの数が入ったリスト</a:t>
            </a:r>
            <a:r>
              <a:rPr kumimoji="1" lang="en-US" altLang="ja-JP" sz="1100" dirty="0"/>
              <a:t>P</a:t>
            </a:r>
            <a:r>
              <a:rPr kumimoji="1" lang="ja-JP" altLang="en-US" sz="1100" dirty="0"/>
              <a:t>を</a:t>
            </a:r>
            <a:r>
              <a:rPr lang="ja-JP" altLang="en-US" sz="1100" dirty="0"/>
              <a:t>作成する</a:t>
            </a:r>
            <a:r>
              <a:rPr lang="en-US" altLang="ja-JP" sz="1100" dirty="0"/>
              <a:t>(</a:t>
            </a:r>
            <a:r>
              <a:rPr lang="ja-JP" altLang="en-US" sz="1100" dirty="0"/>
              <a:t>この課題では関数で作成する</a:t>
            </a:r>
            <a:r>
              <a:rPr lang="en-US" altLang="ja-JP" sz="1100" dirty="0"/>
              <a:t>)</a:t>
            </a:r>
          </a:p>
          <a:p>
            <a:r>
              <a:rPr lang="ja-JP" altLang="en-US" sz="1100" dirty="0"/>
              <a:t>② </a:t>
            </a:r>
            <a:r>
              <a:rPr lang="en-US" altLang="ja-JP" sz="1100" dirty="0"/>
              <a:t>2</a:t>
            </a:r>
            <a:r>
              <a:rPr lang="ja-JP" altLang="en-US" sz="1100" dirty="0"/>
              <a:t>～</a:t>
            </a:r>
            <a:r>
              <a:rPr lang="en-US" altLang="ja-JP" sz="1100" dirty="0"/>
              <a:t>n/2</a:t>
            </a:r>
            <a:r>
              <a:rPr lang="ja-JP" altLang="en-US" sz="1100" dirty="0"/>
              <a:t>まで③の処理を繰り返す</a:t>
            </a:r>
          </a:p>
          <a:p>
            <a:r>
              <a:rPr kumimoji="1" lang="ja-JP" altLang="en-US" sz="1100" dirty="0"/>
              <a:t>③　</a:t>
            </a:r>
            <a:r>
              <a:rPr kumimoji="1" lang="en-US" altLang="ja-JP" sz="1100" dirty="0"/>
              <a:t>P</a:t>
            </a:r>
            <a:r>
              <a:rPr kumimoji="1" lang="ja-JP" altLang="en-US" sz="1100" dirty="0"/>
              <a:t>の対応する数が</a:t>
            </a:r>
            <a:r>
              <a:rPr kumimoji="1" lang="en-US" altLang="ja-JP" sz="1100" dirty="0"/>
              <a:t>0</a:t>
            </a:r>
            <a:r>
              <a:rPr kumimoji="1" lang="ja-JP" altLang="en-US" sz="1100" dirty="0"/>
              <a:t>でなければ、その数の倍数を</a:t>
            </a:r>
            <a:r>
              <a:rPr kumimoji="1" lang="en-US" altLang="ja-JP" sz="1100" dirty="0"/>
              <a:t>0</a:t>
            </a:r>
            <a:r>
              <a:rPr kumimoji="1" lang="ja-JP" altLang="en-US" sz="1100" dirty="0"/>
              <a:t>に置き換える</a:t>
            </a:r>
          </a:p>
          <a:p>
            <a:r>
              <a:rPr lang="ja-JP" altLang="en-US" sz="1100" dirty="0"/>
              <a:t>④</a:t>
            </a:r>
            <a:r>
              <a:rPr lang="en-US" altLang="ja-JP" sz="1100" dirty="0"/>
              <a:t>P</a:t>
            </a:r>
            <a:r>
              <a:rPr lang="ja-JP" altLang="en-US" sz="1100" dirty="0"/>
              <a:t>で</a:t>
            </a:r>
            <a:r>
              <a:rPr lang="en-US" altLang="ja-JP" sz="1100" dirty="0"/>
              <a:t>2</a:t>
            </a:r>
            <a:r>
              <a:rPr lang="ja-JP" altLang="en-US" sz="1100" dirty="0"/>
              <a:t>以上で</a:t>
            </a:r>
            <a:r>
              <a:rPr lang="en-US" altLang="ja-JP" sz="1100" dirty="0"/>
              <a:t>0</a:t>
            </a:r>
            <a:r>
              <a:rPr lang="ja-JP" altLang="en-US" sz="1100" dirty="0"/>
              <a:t>で無い数をリスト</a:t>
            </a:r>
            <a:r>
              <a:rPr lang="en-US" altLang="ja-JP" sz="1100" dirty="0"/>
              <a:t>O</a:t>
            </a:r>
            <a:r>
              <a:rPr lang="ja-JP" altLang="en-US" sz="1100" dirty="0"/>
              <a:t>に追加していく。</a:t>
            </a:r>
          </a:p>
          <a:p>
            <a:r>
              <a:rPr kumimoji="1" lang="ja-JP" altLang="en-US" sz="1100" dirty="0"/>
              <a:t>⑤ </a:t>
            </a:r>
            <a:r>
              <a:rPr kumimoji="1" lang="en-US" altLang="ja-JP" sz="1100" dirty="0"/>
              <a:t>O</a:t>
            </a:r>
            <a:r>
              <a:rPr kumimoji="1" lang="ja-JP" altLang="en-US" sz="1100" dirty="0"/>
              <a:t>をょう字する</a:t>
            </a:r>
          </a:p>
        </p:txBody>
      </p:sp>
      <p:sp>
        <p:nvSpPr>
          <p:cNvPr id="11" name="テキスト ボックス 10">
            <a:extLst>
              <a:ext uri="{FF2B5EF4-FFF2-40B4-BE49-F238E27FC236}">
                <a16:creationId xmlns:a16="http://schemas.microsoft.com/office/drawing/2014/main" id="{7F4ED9D4-29C4-EC53-0E19-841F0B79313A}"/>
              </a:ext>
            </a:extLst>
          </p:cNvPr>
          <p:cNvSpPr txBox="1"/>
          <p:nvPr/>
        </p:nvSpPr>
        <p:spPr>
          <a:xfrm>
            <a:off x="747903" y="5085722"/>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grpSp>
        <p:nvGrpSpPr>
          <p:cNvPr id="12" name="グループ化 11">
            <a:extLst>
              <a:ext uri="{FF2B5EF4-FFF2-40B4-BE49-F238E27FC236}">
                <a16:creationId xmlns:a16="http://schemas.microsoft.com/office/drawing/2014/main" id="{0D7EE53F-F30B-FCF6-7E70-B62011F625BF}"/>
              </a:ext>
            </a:extLst>
          </p:cNvPr>
          <p:cNvGrpSpPr/>
          <p:nvPr/>
        </p:nvGrpSpPr>
        <p:grpSpPr>
          <a:xfrm>
            <a:off x="747903" y="6004281"/>
            <a:ext cx="2681097" cy="1509388"/>
            <a:chOff x="2784365" y="1677618"/>
            <a:chExt cx="2973206" cy="1509388"/>
          </a:xfrm>
        </p:grpSpPr>
        <p:sp>
          <p:nvSpPr>
            <p:cNvPr id="13" name="テキスト ボックス 12">
              <a:extLst>
                <a:ext uri="{FF2B5EF4-FFF2-40B4-BE49-F238E27FC236}">
                  <a16:creationId xmlns:a16="http://schemas.microsoft.com/office/drawing/2014/main" id="{8E105EF2-35CE-C0E8-3D4D-B7CE285136E9}"/>
                </a:ext>
              </a:extLst>
            </p:cNvPr>
            <p:cNvSpPr txBox="1"/>
            <p:nvPr/>
          </p:nvSpPr>
          <p:spPr>
            <a:xfrm>
              <a:off x="2784365" y="1677618"/>
              <a:ext cx="2583673" cy="1509388"/>
            </a:xfrm>
            <a:prstGeom prst="rect">
              <a:avLst/>
            </a:prstGeom>
            <a:noFill/>
            <a:ln w="12700">
              <a:solidFill>
                <a:schemeClr val="tx1"/>
              </a:solidFill>
            </a:ln>
          </p:spPr>
          <p:txBody>
            <a:bodyPr wrap="square" rtlCol="0">
              <a:spAutoFit/>
            </a:bodyPr>
            <a:lstStyle/>
            <a:p>
              <a:pPr>
                <a:lnSpc>
                  <a:spcPts val="1000"/>
                </a:lnSpc>
              </a:pPr>
              <a:r>
                <a:rPr lang="en-US" altLang="ja-JP" sz="1000" dirty="0">
                  <a:latin typeface="メイリオ" panose="020B0604030504040204" pitchFamily="50" charset="-128"/>
                  <a:ea typeface="メイリオ" panose="020B0604030504040204" pitchFamily="50" charset="-128"/>
                </a:rPr>
                <a:t>i = [1,…,n-1]</a:t>
              </a:r>
              <a:r>
                <a:rPr lang="ja-JP" altLang="en-US" sz="1000" dirty="0">
                  <a:latin typeface="メイリオ" panose="020B0604030504040204" pitchFamily="50" charset="-128"/>
                  <a:ea typeface="メイリオ" panose="020B0604030504040204" pitchFamily="50" charset="-128"/>
                </a:rPr>
                <a:t>繰り返す</a:t>
              </a:r>
              <a:endParaRPr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r>
                <a:rPr lang="ja-JP" altLang="en-US" sz="1000" dirty="0">
                  <a:latin typeface="メイリオ" panose="020B0604030504040204" pitchFamily="50" charset="-128"/>
                  <a:ea typeface="メイリオ" panose="020B0604030504040204" pitchFamily="50" charset="-128"/>
                </a:rPr>
                <a:t>　</a:t>
              </a:r>
              <a:endParaRPr lang="en-US" altLang="ja-JP" sz="1000" dirty="0">
                <a:latin typeface="メイリオ" panose="020B0604030504040204" pitchFamily="50" charset="-128"/>
                <a:ea typeface="メイリオ" panose="020B0604030504040204" pitchFamily="50" charset="-128"/>
              </a:endParaRPr>
            </a:p>
            <a:p>
              <a:pPr>
                <a:lnSpc>
                  <a:spcPts val="1000"/>
                </a:lnSpc>
              </a:pPr>
              <a:endParaRPr kumimoji="1" lang="ja-JP" altLang="en-US"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endParaRPr lang="ja-JP" altLang="en-US" sz="1000" dirty="0">
                <a:latin typeface="メイリオ" panose="020B0604030504040204" pitchFamily="50" charset="-128"/>
                <a:ea typeface="メイリオ" panose="020B0604030504040204" pitchFamily="50" charset="-128"/>
              </a:endParaRPr>
            </a:p>
            <a:p>
              <a:pPr>
                <a:lnSpc>
                  <a:spcPts val="1000"/>
                </a:lnSpc>
              </a:pPr>
              <a:endParaRPr kumimoji="1" lang="ja-JP" altLang="en-US" sz="1000" dirty="0">
                <a:latin typeface="メイリオ" panose="020B0604030504040204" pitchFamily="50" charset="-128"/>
                <a:ea typeface="メイリオ" panose="020B0604030504040204" pitchFamily="50" charset="-128"/>
              </a:endParaRPr>
            </a:p>
            <a:p>
              <a:pPr>
                <a:lnSpc>
                  <a:spcPts val="1000"/>
                </a:lnSpc>
              </a:pPr>
              <a:endParaRPr kumimoji="1" lang="ja-JP" altLang="en-US" sz="10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B3947EDF-3E3F-C2F3-668B-96E9C2F54C30}"/>
                </a:ext>
              </a:extLst>
            </p:cNvPr>
            <p:cNvSpPr txBox="1"/>
            <p:nvPr/>
          </p:nvSpPr>
          <p:spPr>
            <a:xfrm>
              <a:off x="3043290" y="1890675"/>
              <a:ext cx="2359004" cy="1124667"/>
            </a:xfrm>
            <a:prstGeom prst="rect">
              <a:avLst/>
            </a:prstGeom>
            <a:solidFill>
              <a:schemeClr val="bg1"/>
            </a:solidFill>
            <a:ln w="12700">
              <a:solidFill>
                <a:schemeClr val="tx1"/>
              </a:solidFill>
            </a:ln>
          </p:spPr>
          <p:txBody>
            <a:bodyPr wrap="square" rtlCol="0">
              <a:spAutoFit/>
            </a:bodyPr>
            <a:lstStyle/>
            <a:p>
              <a:pPr>
                <a:lnSpc>
                  <a:spcPts val="1000"/>
                </a:lnSpc>
              </a:pPr>
              <a:endParaRPr kumimoji="1"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endParaRPr kumimoji="1"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endParaRPr kumimoji="1"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endParaRPr kumimoji="1" lang="en-US" altLang="ja-JP" sz="1000" dirty="0">
                <a:latin typeface="メイリオ" panose="020B0604030504040204" pitchFamily="50" charset="-128"/>
                <a:ea typeface="メイリオ" panose="020B0604030504040204" pitchFamily="50" charset="-128"/>
              </a:endParaRPr>
            </a:p>
            <a:p>
              <a:pPr>
                <a:lnSpc>
                  <a:spcPts val="1000"/>
                </a:lnSpc>
              </a:pPr>
              <a:endParaRPr kumimoji="1" lang="ja-JP" altLang="en-US" sz="1000" dirty="0">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49326370-BB81-0D8F-C23D-414B292237E5}"/>
                </a:ext>
              </a:extLst>
            </p:cNvPr>
            <p:cNvSpPr/>
            <p:nvPr/>
          </p:nvSpPr>
          <p:spPr>
            <a:xfrm>
              <a:off x="5364167" y="1907527"/>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kumimoji="1" lang="ja-JP" altLang="en-US" sz="1000">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CE84796C-6F99-8BF7-3551-3F3E56725CF1}"/>
              </a:ext>
            </a:extLst>
          </p:cNvPr>
          <p:cNvSpPr txBox="1"/>
          <p:nvPr/>
        </p:nvSpPr>
        <p:spPr>
          <a:xfrm>
            <a:off x="764038" y="5429693"/>
            <a:ext cx="1987374" cy="226985"/>
          </a:xfrm>
          <a:prstGeom prst="rect">
            <a:avLst/>
          </a:prstGeom>
          <a:noFill/>
          <a:ln w="12700">
            <a:solidFill>
              <a:schemeClr val="tx1"/>
            </a:solidFill>
          </a:ln>
        </p:spPr>
        <p:txBody>
          <a:bodyPr wrap="square" rtlCol="0">
            <a:spAutoFit/>
          </a:bodyPr>
          <a:lstStyle/>
          <a:p>
            <a:pPr algn="ctr">
              <a:lnSpc>
                <a:spcPts val="1000"/>
              </a:lnSpc>
            </a:pPr>
            <a:r>
              <a:rPr kumimoji="1" lang="en-US" altLang="ja-JP" sz="1000" dirty="0">
                <a:latin typeface="メイリオ" panose="020B0604030504040204" pitchFamily="50" charset="-128"/>
                <a:ea typeface="メイリオ" panose="020B0604030504040204" pitchFamily="50" charset="-128"/>
              </a:rPr>
              <a:t>n = (</a:t>
            </a:r>
            <a:r>
              <a:rPr kumimoji="1" lang="ja-JP" altLang="en-US" sz="1000" dirty="0">
                <a:latin typeface="メイリオ" panose="020B0604030504040204" pitchFamily="50" charset="-128"/>
                <a:ea typeface="メイリオ" panose="020B0604030504040204" pitchFamily="50" charset="-128"/>
              </a:rPr>
              <a:t>入力</a:t>
            </a:r>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数値</a:t>
            </a:r>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2E543048-688B-0C8F-81B7-22DD471691EC}"/>
              </a:ext>
            </a:extLst>
          </p:cNvPr>
          <p:cNvSpPr txBox="1"/>
          <p:nvPr/>
        </p:nvSpPr>
        <p:spPr>
          <a:xfrm>
            <a:off x="764038" y="5699407"/>
            <a:ext cx="1987374" cy="226985"/>
          </a:xfrm>
          <a:prstGeom prst="rect">
            <a:avLst/>
          </a:prstGeom>
          <a:noFill/>
          <a:ln w="12700">
            <a:solidFill>
              <a:schemeClr val="tx1"/>
            </a:solidFill>
          </a:ln>
        </p:spPr>
        <p:txBody>
          <a:bodyPr wrap="square" rtlCol="0">
            <a:spAutoFit/>
          </a:bodyPr>
          <a:lstStyle/>
          <a:p>
            <a:pPr algn="ctr">
              <a:lnSpc>
                <a:spcPts val="1000"/>
              </a:lnSpc>
            </a:pPr>
            <a:r>
              <a:rPr kumimoji="1" lang="en-US" altLang="ja-JP" sz="1000" dirty="0">
                <a:latin typeface="メイリオ" panose="020B0604030504040204" pitchFamily="50" charset="-128"/>
                <a:ea typeface="メイリオ" panose="020B0604030504040204" pitchFamily="50" charset="-128"/>
              </a:rPr>
              <a:t>P = </a:t>
            </a:r>
            <a:r>
              <a:rPr lang="ja-JP" altLang="en-US" sz="1000" dirty="0">
                <a:latin typeface="メイリオ" panose="020B0604030504040204" pitchFamily="50" charset="-128"/>
                <a:ea typeface="メイリオ" panose="020B0604030504040204" pitchFamily="50" charset="-128"/>
              </a:rPr>
              <a:t>関数</a:t>
            </a:r>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リスト作成</a:t>
            </a:r>
            <a:r>
              <a:rPr lang="en-US" altLang="ja-JP" sz="1000" dirty="0">
                <a:latin typeface="メイリオ" panose="020B0604030504040204" pitchFamily="50" charset="-128"/>
                <a:ea typeface="メイリオ" panose="020B0604030504040204" pitchFamily="50" charset="-128"/>
              </a:rPr>
              <a:t>(n)</a:t>
            </a:r>
            <a:endParaRPr kumimoji="1" lang="ja-JP" altLang="en-US" sz="1000" dirty="0">
              <a:latin typeface="メイリオ" panose="020B0604030504040204" pitchFamily="50" charset="-128"/>
              <a:ea typeface="メイリオ" panose="020B0604030504040204" pitchFamily="50" charset="-128"/>
            </a:endParaRPr>
          </a:p>
        </p:txBody>
      </p:sp>
      <p:sp>
        <p:nvSpPr>
          <p:cNvPr id="19" name="テキスト ボックス 18">
            <a:extLst>
              <a:ext uri="{FF2B5EF4-FFF2-40B4-BE49-F238E27FC236}">
                <a16:creationId xmlns:a16="http://schemas.microsoft.com/office/drawing/2014/main" id="{4AE35FBE-0486-E9F1-77C8-EC6C3ED4CEAB}"/>
              </a:ext>
            </a:extLst>
          </p:cNvPr>
          <p:cNvSpPr txBox="1"/>
          <p:nvPr/>
        </p:nvSpPr>
        <p:spPr>
          <a:xfrm>
            <a:off x="740023" y="7615107"/>
            <a:ext cx="1987374" cy="226985"/>
          </a:xfrm>
          <a:prstGeom prst="rect">
            <a:avLst/>
          </a:prstGeom>
          <a:noFill/>
          <a:ln w="12700">
            <a:solidFill>
              <a:schemeClr val="tx1"/>
            </a:solidFill>
          </a:ln>
        </p:spPr>
        <p:txBody>
          <a:bodyPr wrap="square" rtlCol="0">
            <a:spAutoFit/>
          </a:bodyPr>
          <a:lstStyle/>
          <a:p>
            <a:pPr algn="ctr">
              <a:lnSpc>
                <a:spcPts val="1000"/>
              </a:lnSpc>
            </a:pPr>
            <a:r>
              <a:rPr lang="en-US" altLang="ja-JP" sz="1000" dirty="0">
                <a:latin typeface="メイリオ" panose="020B0604030504040204" pitchFamily="50" charset="-128"/>
                <a:ea typeface="メイリオ" panose="020B0604030504040204" pitchFamily="50" charset="-128"/>
              </a:rPr>
              <a:t>O= []</a:t>
            </a:r>
            <a:endParaRPr kumimoji="1" lang="ja-JP" altLang="en-US" sz="1000" dirty="0">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1E62F325-63F8-7AC8-8B4E-9D8E4F7BF69A}"/>
              </a:ext>
            </a:extLst>
          </p:cNvPr>
          <p:cNvSpPr txBox="1"/>
          <p:nvPr/>
        </p:nvSpPr>
        <p:spPr>
          <a:xfrm>
            <a:off x="1187585" y="6332791"/>
            <a:ext cx="1933407" cy="868186"/>
          </a:xfrm>
          <a:prstGeom prst="rect">
            <a:avLst/>
          </a:prstGeom>
          <a:noFill/>
          <a:ln w="12700">
            <a:solidFill>
              <a:schemeClr val="tx1"/>
            </a:solidFill>
          </a:ln>
        </p:spPr>
        <p:txBody>
          <a:bodyPr wrap="square" rtlCol="0">
            <a:spAutoFit/>
          </a:bodyPr>
          <a:lstStyle/>
          <a:p>
            <a:pPr>
              <a:lnSpc>
                <a:spcPts val="1000"/>
              </a:lnSpc>
            </a:pPr>
            <a:r>
              <a:rPr kumimoji="1" lang="en-US" altLang="ja-JP" sz="1000" dirty="0">
                <a:latin typeface="メイリオ" panose="020B0604030504040204" pitchFamily="50" charset="-128"/>
                <a:ea typeface="メイリオ" panose="020B0604030504040204" pitchFamily="50" charset="-128"/>
              </a:rPr>
              <a:t>? P[</a:t>
            </a:r>
            <a:r>
              <a:rPr kumimoji="1" lang="en-US" altLang="ja-JP" sz="1000" dirty="0" err="1">
                <a:latin typeface="メイリオ" panose="020B0604030504040204" pitchFamily="50" charset="-128"/>
                <a:ea typeface="メイリオ" panose="020B0604030504040204" pitchFamily="50" charset="-128"/>
              </a:rPr>
              <a:t>i</a:t>
            </a:r>
            <a:r>
              <a:rPr kumimoji="1" lang="en-US" altLang="ja-JP" sz="1000" dirty="0">
                <a:latin typeface="メイリオ" panose="020B0604030504040204" pitchFamily="50" charset="-128"/>
                <a:ea typeface="メイリオ" panose="020B0604030504040204" pitchFamily="50" charset="-128"/>
              </a:rPr>
              <a:t>] != 0</a:t>
            </a:r>
            <a:endParaRPr lang="en-US" altLang="ja-JP" sz="1000" dirty="0">
              <a:latin typeface="メイリオ" panose="020B0604030504040204" pitchFamily="50" charset="-128"/>
              <a:ea typeface="メイリオ" panose="020B0604030504040204" pitchFamily="50" charset="-128"/>
            </a:endParaRPr>
          </a:p>
          <a:p>
            <a:pPr>
              <a:lnSpc>
                <a:spcPts val="1000"/>
              </a:lnSpc>
            </a:pPr>
            <a:endParaRPr kumimoji="1" lang="ja-JP" altLang="en-US" sz="1000" dirty="0">
              <a:latin typeface="メイリオ" panose="020B0604030504040204" pitchFamily="50" charset="-128"/>
              <a:ea typeface="メイリオ" panose="020B0604030504040204" pitchFamily="50" charset="-128"/>
            </a:endParaRPr>
          </a:p>
          <a:p>
            <a:pPr>
              <a:lnSpc>
                <a:spcPts val="1000"/>
              </a:lnSpc>
            </a:pPr>
            <a:endParaRPr kumimoji="1" lang="en-US" altLang="ja-JP" sz="1000" dirty="0">
              <a:latin typeface="メイリオ" panose="020B0604030504040204" pitchFamily="50" charset="-128"/>
              <a:ea typeface="メイリオ" panose="020B0604030504040204" pitchFamily="50" charset="-128"/>
            </a:endParaRPr>
          </a:p>
          <a:p>
            <a:pPr>
              <a:lnSpc>
                <a:spcPts val="1000"/>
              </a:lnSpc>
            </a:pPr>
            <a:br>
              <a:rPr lang="ja-JP" altLang="en-US" sz="1000" dirty="0">
                <a:latin typeface="メイリオ" panose="020B0604030504040204" pitchFamily="50" charset="-128"/>
                <a:ea typeface="メイリオ" panose="020B0604030504040204" pitchFamily="50" charset="-128"/>
              </a:rPr>
            </a:br>
            <a:endParaRPr lang="en-US" altLang="ja-JP" sz="1000" dirty="0">
              <a:latin typeface="メイリオ" panose="020B0604030504040204" pitchFamily="50" charset="-128"/>
              <a:ea typeface="メイリオ" panose="020B0604030504040204" pitchFamily="50" charset="-128"/>
            </a:endParaRPr>
          </a:p>
          <a:p>
            <a:pPr>
              <a:lnSpc>
                <a:spcPts val="1000"/>
              </a:lnSpc>
            </a:pPr>
            <a:endParaRPr kumimoji="1" lang="en-US" altLang="ja-JP" sz="1000" dirty="0">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ABFEB423-571A-7642-14D9-11D058B3C2E3}"/>
              </a:ext>
            </a:extLst>
          </p:cNvPr>
          <p:cNvSpPr txBox="1"/>
          <p:nvPr/>
        </p:nvSpPr>
        <p:spPr>
          <a:xfrm>
            <a:off x="1325786" y="6548767"/>
            <a:ext cx="1933407" cy="553998"/>
          </a:xfrm>
          <a:prstGeom prst="rect">
            <a:avLst/>
          </a:prstGeom>
          <a:solidFill>
            <a:schemeClr val="bg1"/>
          </a:solidFill>
          <a:ln w="12700">
            <a:solidFill>
              <a:schemeClr val="tx1"/>
            </a:solidFill>
            <a:prstDash val="dash"/>
          </a:ln>
        </p:spPr>
        <p:txBody>
          <a:bodyPr wrap="square" rtlCol="0">
            <a:spAutoFit/>
          </a:bodyPr>
          <a:lstStyle/>
          <a:p>
            <a:pPr>
              <a:lnSpc>
                <a:spcPts val="1200"/>
              </a:lnSpc>
            </a:pPr>
            <a:r>
              <a:rPr lang="ja-JP" altLang="en-US" sz="1000" dirty="0">
                <a:latin typeface="メイリオ" panose="020B0604030504040204" pitchFamily="50" charset="-128"/>
                <a:ea typeface="メイリオ" panose="020B0604030504040204" pitchFamily="50" charset="-128"/>
              </a:rPr>
              <a:t>〇</a:t>
            </a:r>
            <a:r>
              <a:rPr lang="en-US" altLang="ja-JP" sz="1000" dirty="0">
                <a:latin typeface="メイリオ" panose="020B0604030504040204" pitchFamily="50" charset="-128"/>
                <a:ea typeface="メイリオ" panose="020B0604030504040204" pitchFamily="50" charset="-128"/>
              </a:rPr>
              <a:t>: </a:t>
            </a:r>
            <a:r>
              <a:rPr lang="ja-JP" altLang="en-US" sz="1000" dirty="0">
                <a:latin typeface="メイリオ" panose="020B0604030504040204" pitchFamily="50" charset="-128"/>
                <a:ea typeface="メイリオ" panose="020B0604030504040204" pitchFamily="50" charset="-128"/>
              </a:rPr>
              <a:t>繰り返しを使って</a:t>
            </a:r>
            <a:r>
              <a:rPr lang="en-US" altLang="ja-JP" sz="1000" dirty="0">
                <a:latin typeface="メイリオ" panose="020B0604030504040204" pitchFamily="50" charset="-128"/>
                <a:ea typeface="メイリオ" panose="020B0604030504040204" pitchFamily="50" charset="-128"/>
              </a:rPr>
              <a:t>P[</a:t>
            </a:r>
            <a:r>
              <a:rPr lang="en-US" altLang="ja-JP" sz="1000" dirty="0" err="1">
                <a:latin typeface="メイリオ" panose="020B0604030504040204" pitchFamily="50" charset="-128"/>
                <a:ea typeface="メイリオ" panose="020B0604030504040204" pitchFamily="50" charset="-128"/>
              </a:rPr>
              <a:t>i</a:t>
            </a:r>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の場合数の</a:t>
            </a:r>
            <a:r>
              <a:rPr lang="en-US" altLang="ja-JP" sz="1000" dirty="0">
                <a:latin typeface="メイリオ" panose="020B0604030504040204" pitchFamily="50" charset="-128"/>
                <a:ea typeface="メイリオ" panose="020B0604030504040204" pitchFamily="50" charset="-128"/>
              </a:rPr>
              <a:t>P[]</a:t>
            </a:r>
            <a:r>
              <a:rPr lang="ja-JP" altLang="en-US" sz="1000" dirty="0">
                <a:latin typeface="メイリオ" panose="020B0604030504040204" pitchFamily="50" charset="-128"/>
                <a:ea typeface="メイリオ" panose="020B0604030504040204" pitchFamily="50" charset="-128"/>
              </a:rPr>
              <a:t>の要素の値を</a:t>
            </a:r>
            <a:r>
              <a:rPr lang="en-US" altLang="ja-JP" sz="1000" dirty="0">
                <a:latin typeface="メイリオ" panose="020B0604030504040204" pitchFamily="50" charset="-128"/>
                <a:ea typeface="メイリオ" panose="020B0604030504040204" pitchFamily="50" charset="-128"/>
              </a:rPr>
              <a:t>0</a:t>
            </a:r>
            <a:r>
              <a:rPr lang="ja-JP" altLang="en-US" sz="1000" dirty="0">
                <a:latin typeface="メイリオ" panose="020B0604030504040204" pitchFamily="50" charset="-128"/>
                <a:ea typeface="メイリオ" panose="020B0604030504040204" pitchFamily="50" charset="-128"/>
              </a:rPr>
              <a:t>にする処理を考えてください。</a:t>
            </a:r>
            <a:endParaRPr kumimoji="1" lang="en-US" altLang="ja-JP" sz="1000"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B9C7707D-6857-58D0-1851-641F347F7EEC}"/>
              </a:ext>
            </a:extLst>
          </p:cNvPr>
          <p:cNvSpPr txBox="1"/>
          <p:nvPr/>
        </p:nvSpPr>
        <p:spPr>
          <a:xfrm>
            <a:off x="747903" y="8919469"/>
            <a:ext cx="1987374" cy="236603"/>
          </a:xfrm>
          <a:prstGeom prst="rect">
            <a:avLst/>
          </a:prstGeom>
          <a:noFill/>
          <a:ln w="12700">
            <a:solidFill>
              <a:schemeClr val="tx1"/>
            </a:solidFill>
          </a:ln>
        </p:spPr>
        <p:txBody>
          <a:bodyPr wrap="square" rtlCol="0">
            <a:spAutoFit/>
          </a:bodyPr>
          <a:lstStyle/>
          <a:p>
            <a:pPr algn="ctr">
              <a:lnSpc>
                <a:spcPts val="1100"/>
              </a:lnSpc>
            </a:pPr>
            <a:r>
              <a:rPr lang="ja-JP" altLang="en-US" sz="1000" dirty="0">
                <a:latin typeface="メイリオ" panose="020B0604030504040204" pitchFamily="50" charset="-128"/>
                <a:ea typeface="メイリオ" panose="020B0604030504040204" pitchFamily="50" charset="-128"/>
              </a:rPr>
              <a:t>表示する</a:t>
            </a:r>
            <a:r>
              <a:rPr lang="en-US" altLang="ja-JP" sz="1000" dirty="0">
                <a:latin typeface="メイリオ" panose="020B0604030504040204" pitchFamily="50" charset="-128"/>
                <a:ea typeface="メイリオ" panose="020B0604030504040204" pitchFamily="50" charset="-128"/>
              </a:rPr>
              <a:t>(O)</a:t>
            </a:r>
            <a:endParaRPr kumimoji="1" lang="ja-JP" altLang="en-US" sz="1000" dirty="0">
              <a:latin typeface="メイリオ" panose="020B0604030504040204" pitchFamily="50" charset="-128"/>
              <a:ea typeface="メイリオ" panose="020B0604030504040204" pitchFamily="50" charset="-128"/>
            </a:endParaRPr>
          </a:p>
        </p:txBody>
      </p:sp>
      <p:grpSp>
        <p:nvGrpSpPr>
          <p:cNvPr id="26" name="グループ化 25">
            <a:extLst>
              <a:ext uri="{FF2B5EF4-FFF2-40B4-BE49-F238E27FC236}">
                <a16:creationId xmlns:a16="http://schemas.microsoft.com/office/drawing/2014/main" id="{3374DA1C-163D-67BB-B291-A3C1E80C5CB3}"/>
              </a:ext>
            </a:extLst>
          </p:cNvPr>
          <p:cNvGrpSpPr/>
          <p:nvPr/>
        </p:nvGrpSpPr>
        <p:grpSpPr>
          <a:xfrm>
            <a:off x="3502577" y="5221040"/>
            <a:ext cx="587627" cy="575424"/>
            <a:chOff x="1295400" y="3857730"/>
            <a:chExt cx="990600" cy="1019070"/>
          </a:xfrm>
        </p:grpSpPr>
        <p:sp>
          <p:nvSpPr>
            <p:cNvPr id="27" name="メモ 12">
              <a:extLst>
                <a:ext uri="{FF2B5EF4-FFF2-40B4-BE49-F238E27FC236}">
                  <a16:creationId xmlns:a16="http://schemas.microsoft.com/office/drawing/2014/main" id="{B344A721-C16C-99E7-CCAE-D187A4003CB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EE4EB251-CE89-2772-ACF5-2B6D392BFA3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a:t>
              </a:r>
              <a:r>
                <a:rPr kumimoji="1" lang="en-US" altLang="ja-JP" sz="1400" dirty="0">
                  <a:solidFill>
                    <a:srgbClr val="FF0000"/>
                  </a:solidFill>
                  <a:latin typeface="メイリオ" panose="020B0604030504040204" pitchFamily="50" charset="-128"/>
                  <a:ea typeface="メイリオ" panose="020B0604030504040204" pitchFamily="50" charset="-128"/>
                </a:rPr>
                <a:t>8</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7</a:t>
            </a:fld>
            <a:endParaRPr kumimoji="1" lang="ja-JP" altLang="en-US"/>
          </a:p>
        </p:txBody>
      </p:sp>
      <p:graphicFrame>
        <p:nvGraphicFramePr>
          <p:cNvPr id="16" name="表 2">
            <a:extLst>
              <a:ext uri="{FF2B5EF4-FFF2-40B4-BE49-F238E27FC236}">
                <a16:creationId xmlns:a16="http://schemas.microsoft.com/office/drawing/2014/main" id="{33844655-C2B4-C2C3-A0A9-4B286494B402}"/>
              </a:ext>
            </a:extLst>
          </p:cNvPr>
          <p:cNvGraphicFramePr>
            <a:graphicFrameLocks noGrp="1"/>
          </p:cNvGraphicFramePr>
          <p:nvPr>
            <p:extLst>
              <p:ext uri="{D42A27DB-BD31-4B8C-83A1-F6EECF244321}">
                <p14:modId xmlns:p14="http://schemas.microsoft.com/office/powerpoint/2010/main" val="669071430"/>
              </p:ext>
            </p:extLst>
          </p:nvPr>
        </p:nvGraphicFramePr>
        <p:xfrm>
          <a:off x="647700" y="2253745"/>
          <a:ext cx="4770641" cy="547796"/>
        </p:xfrm>
        <a:graphic>
          <a:graphicData uri="http://schemas.openxmlformats.org/drawingml/2006/table">
            <a:tbl>
              <a:tblPr firstRow="1" bandRow="1">
                <a:tableStyleId>{5C22544A-7EE6-4342-B048-85BDC9FD1C3A}</a:tableStyleId>
              </a:tblPr>
              <a:tblGrid>
                <a:gridCol w="388577">
                  <a:extLst>
                    <a:ext uri="{9D8B030D-6E8A-4147-A177-3AD203B41FA5}">
                      <a16:colId xmlns:a16="http://schemas.microsoft.com/office/drawing/2014/main" val="341631752"/>
                    </a:ext>
                  </a:extLst>
                </a:gridCol>
                <a:gridCol w="427002">
                  <a:extLst>
                    <a:ext uri="{9D8B030D-6E8A-4147-A177-3AD203B41FA5}">
                      <a16:colId xmlns:a16="http://schemas.microsoft.com/office/drawing/2014/main" val="1150265936"/>
                    </a:ext>
                  </a:extLst>
                </a:gridCol>
                <a:gridCol w="427002">
                  <a:extLst>
                    <a:ext uri="{9D8B030D-6E8A-4147-A177-3AD203B41FA5}">
                      <a16:colId xmlns:a16="http://schemas.microsoft.com/office/drawing/2014/main" val="2545768785"/>
                    </a:ext>
                  </a:extLst>
                </a:gridCol>
                <a:gridCol w="427002">
                  <a:extLst>
                    <a:ext uri="{9D8B030D-6E8A-4147-A177-3AD203B41FA5}">
                      <a16:colId xmlns:a16="http://schemas.microsoft.com/office/drawing/2014/main" val="3525259388"/>
                    </a:ext>
                  </a:extLst>
                </a:gridCol>
                <a:gridCol w="427002">
                  <a:extLst>
                    <a:ext uri="{9D8B030D-6E8A-4147-A177-3AD203B41FA5}">
                      <a16:colId xmlns:a16="http://schemas.microsoft.com/office/drawing/2014/main" val="482099647"/>
                    </a:ext>
                  </a:extLst>
                </a:gridCol>
                <a:gridCol w="427002">
                  <a:extLst>
                    <a:ext uri="{9D8B030D-6E8A-4147-A177-3AD203B41FA5}">
                      <a16:colId xmlns:a16="http://schemas.microsoft.com/office/drawing/2014/main" val="1016389130"/>
                    </a:ext>
                  </a:extLst>
                </a:gridCol>
                <a:gridCol w="427002">
                  <a:extLst>
                    <a:ext uri="{9D8B030D-6E8A-4147-A177-3AD203B41FA5}">
                      <a16:colId xmlns:a16="http://schemas.microsoft.com/office/drawing/2014/main" val="2772812199"/>
                    </a:ext>
                  </a:extLst>
                </a:gridCol>
                <a:gridCol w="427002">
                  <a:extLst>
                    <a:ext uri="{9D8B030D-6E8A-4147-A177-3AD203B41FA5}">
                      <a16:colId xmlns:a16="http://schemas.microsoft.com/office/drawing/2014/main" val="3712906957"/>
                    </a:ext>
                  </a:extLst>
                </a:gridCol>
                <a:gridCol w="427002">
                  <a:extLst>
                    <a:ext uri="{9D8B030D-6E8A-4147-A177-3AD203B41FA5}">
                      <a16:colId xmlns:a16="http://schemas.microsoft.com/office/drawing/2014/main" val="1721938845"/>
                    </a:ext>
                  </a:extLst>
                </a:gridCol>
                <a:gridCol w="427002">
                  <a:extLst>
                    <a:ext uri="{9D8B030D-6E8A-4147-A177-3AD203B41FA5}">
                      <a16:colId xmlns:a16="http://schemas.microsoft.com/office/drawing/2014/main" val="1212789218"/>
                    </a:ext>
                  </a:extLst>
                </a:gridCol>
                <a:gridCol w="539046">
                  <a:extLst>
                    <a:ext uri="{9D8B030D-6E8A-4147-A177-3AD203B41FA5}">
                      <a16:colId xmlns:a16="http://schemas.microsoft.com/office/drawing/2014/main" val="667225554"/>
                    </a:ext>
                  </a:extLst>
                </a:gridCol>
              </a:tblGrid>
              <a:tr h="273476">
                <a:tc rowSpan="2">
                  <a:txBody>
                    <a:bodyPr/>
                    <a:lstStyle/>
                    <a:p>
                      <a:r>
                        <a:rPr kumimoji="1" lang="en-US" altLang="ja-JP" sz="1600" b="0" dirty="0">
                          <a:solidFill>
                            <a:schemeClr val="tx1"/>
                          </a:solidFill>
                          <a:latin typeface="+mn-lt"/>
                        </a:rPr>
                        <a:t>P</a:t>
                      </a:r>
                      <a:endParaRPr kumimoji="1" lang="ja-JP" altLang="en-US" sz="16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1</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2</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3</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0</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5</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0</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7</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0</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900" b="0" dirty="0">
                          <a:solidFill>
                            <a:schemeClr val="tx1"/>
                          </a:solidFill>
                          <a:latin typeface="+mn-lt"/>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n</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7469282"/>
                  </a:ext>
                </a:extLst>
              </a:tr>
              <a:tr h="273476">
                <a:tc vMerge="1">
                  <a:txBody>
                    <a:bodyPr/>
                    <a:lstStyle/>
                    <a:p>
                      <a:endParaRPr kumimoji="1" lang="ja-JP" altLang="en-US" sz="800" dirty="0">
                        <a:latin typeface="+mn-lt"/>
                      </a:endParaRPr>
                    </a:p>
                  </a:txBody>
                  <a:tcPr>
                    <a:lnT w="12700" cap="flat" cmpd="sng" algn="ctr">
                      <a:noFill/>
                      <a:prstDash val="solid"/>
                      <a:round/>
                      <a:headEnd type="none" w="med" len="med"/>
                      <a:tailEnd type="none" w="med" len="med"/>
                    </a:lnT>
                    <a:noFill/>
                  </a:tcPr>
                </a:tc>
                <a:tc>
                  <a:txBody>
                    <a:bodyPr/>
                    <a:lstStyle/>
                    <a:p>
                      <a:pPr marL="0" indent="0" algn="ctr"/>
                      <a:r>
                        <a:rPr kumimoji="1" lang="en-US" altLang="ja-JP" sz="1000" dirty="0">
                          <a:latin typeface="+mn-lt"/>
                        </a:rPr>
                        <a:t>[0]</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[1]</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[2]</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[3]</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[4]</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[5]</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[6]</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[7]</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ja-JP" altLang="en-US" sz="900" dirty="0">
                          <a:latin typeface="+mn-lt"/>
                        </a:rPr>
                        <a:t>・・</a:t>
                      </a: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[n-1]</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312572793"/>
                  </a:ext>
                </a:extLst>
              </a:tr>
            </a:tbl>
          </a:graphicData>
        </a:graphic>
      </p:graphicFrame>
      <p:graphicFrame>
        <p:nvGraphicFramePr>
          <p:cNvPr id="48" name="表 2">
            <a:extLst>
              <a:ext uri="{FF2B5EF4-FFF2-40B4-BE49-F238E27FC236}">
                <a16:creationId xmlns:a16="http://schemas.microsoft.com/office/drawing/2014/main" id="{E5E42931-801C-CA3A-BF82-DFFFF557B587}"/>
              </a:ext>
            </a:extLst>
          </p:cNvPr>
          <p:cNvGraphicFramePr>
            <a:graphicFrameLocks noGrp="1"/>
          </p:cNvGraphicFramePr>
          <p:nvPr>
            <p:extLst>
              <p:ext uri="{D42A27DB-BD31-4B8C-83A1-F6EECF244321}">
                <p14:modId xmlns:p14="http://schemas.microsoft.com/office/powerpoint/2010/main" val="4035494385"/>
              </p:ext>
            </p:extLst>
          </p:nvPr>
        </p:nvGraphicFramePr>
        <p:xfrm>
          <a:off x="647700" y="2875528"/>
          <a:ext cx="4770641" cy="547796"/>
        </p:xfrm>
        <a:graphic>
          <a:graphicData uri="http://schemas.openxmlformats.org/drawingml/2006/table">
            <a:tbl>
              <a:tblPr firstRow="1" bandRow="1">
                <a:tableStyleId>{5C22544A-7EE6-4342-B048-85BDC9FD1C3A}</a:tableStyleId>
              </a:tblPr>
              <a:tblGrid>
                <a:gridCol w="388577">
                  <a:extLst>
                    <a:ext uri="{9D8B030D-6E8A-4147-A177-3AD203B41FA5}">
                      <a16:colId xmlns:a16="http://schemas.microsoft.com/office/drawing/2014/main" val="341631752"/>
                    </a:ext>
                  </a:extLst>
                </a:gridCol>
                <a:gridCol w="427002">
                  <a:extLst>
                    <a:ext uri="{9D8B030D-6E8A-4147-A177-3AD203B41FA5}">
                      <a16:colId xmlns:a16="http://schemas.microsoft.com/office/drawing/2014/main" val="1150265936"/>
                    </a:ext>
                  </a:extLst>
                </a:gridCol>
                <a:gridCol w="427002">
                  <a:extLst>
                    <a:ext uri="{9D8B030D-6E8A-4147-A177-3AD203B41FA5}">
                      <a16:colId xmlns:a16="http://schemas.microsoft.com/office/drawing/2014/main" val="2545768785"/>
                    </a:ext>
                  </a:extLst>
                </a:gridCol>
                <a:gridCol w="427002">
                  <a:extLst>
                    <a:ext uri="{9D8B030D-6E8A-4147-A177-3AD203B41FA5}">
                      <a16:colId xmlns:a16="http://schemas.microsoft.com/office/drawing/2014/main" val="3525259388"/>
                    </a:ext>
                  </a:extLst>
                </a:gridCol>
                <a:gridCol w="427002">
                  <a:extLst>
                    <a:ext uri="{9D8B030D-6E8A-4147-A177-3AD203B41FA5}">
                      <a16:colId xmlns:a16="http://schemas.microsoft.com/office/drawing/2014/main" val="482099647"/>
                    </a:ext>
                  </a:extLst>
                </a:gridCol>
                <a:gridCol w="427002">
                  <a:extLst>
                    <a:ext uri="{9D8B030D-6E8A-4147-A177-3AD203B41FA5}">
                      <a16:colId xmlns:a16="http://schemas.microsoft.com/office/drawing/2014/main" val="1016389130"/>
                    </a:ext>
                  </a:extLst>
                </a:gridCol>
                <a:gridCol w="427002">
                  <a:extLst>
                    <a:ext uri="{9D8B030D-6E8A-4147-A177-3AD203B41FA5}">
                      <a16:colId xmlns:a16="http://schemas.microsoft.com/office/drawing/2014/main" val="2772812199"/>
                    </a:ext>
                  </a:extLst>
                </a:gridCol>
                <a:gridCol w="427002">
                  <a:extLst>
                    <a:ext uri="{9D8B030D-6E8A-4147-A177-3AD203B41FA5}">
                      <a16:colId xmlns:a16="http://schemas.microsoft.com/office/drawing/2014/main" val="3712906957"/>
                    </a:ext>
                  </a:extLst>
                </a:gridCol>
                <a:gridCol w="427002">
                  <a:extLst>
                    <a:ext uri="{9D8B030D-6E8A-4147-A177-3AD203B41FA5}">
                      <a16:colId xmlns:a16="http://schemas.microsoft.com/office/drawing/2014/main" val="1721938845"/>
                    </a:ext>
                  </a:extLst>
                </a:gridCol>
                <a:gridCol w="427002">
                  <a:extLst>
                    <a:ext uri="{9D8B030D-6E8A-4147-A177-3AD203B41FA5}">
                      <a16:colId xmlns:a16="http://schemas.microsoft.com/office/drawing/2014/main" val="1212789218"/>
                    </a:ext>
                  </a:extLst>
                </a:gridCol>
                <a:gridCol w="539046">
                  <a:extLst>
                    <a:ext uri="{9D8B030D-6E8A-4147-A177-3AD203B41FA5}">
                      <a16:colId xmlns:a16="http://schemas.microsoft.com/office/drawing/2014/main" val="667225554"/>
                    </a:ext>
                  </a:extLst>
                </a:gridCol>
              </a:tblGrid>
              <a:tr h="273476">
                <a:tc rowSpan="2">
                  <a:txBody>
                    <a:bodyPr/>
                    <a:lstStyle/>
                    <a:p>
                      <a:r>
                        <a:rPr kumimoji="1" lang="en-US" altLang="ja-JP" sz="1600" b="0" dirty="0">
                          <a:solidFill>
                            <a:schemeClr val="tx1"/>
                          </a:solidFill>
                          <a:latin typeface="+mn-lt"/>
                        </a:rPr>
                        <a:t>P</a:t>
                      </a:r>
                      <a:endParaRPr kumimoji="1" lang="ja-JP" altLang="en-US" sz="1600" b="0" dirty="0">
                        <a:solidFill>
                          <a:schemeClr val="tx1"/>
                        </a:solidFill>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1</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2</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3</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0</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5</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0</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7</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0</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900" b="0" dirty="0">
                          <a:solidFill>
                            <a:schemeClr val="tx1"/>
                          </a:solidFill>
                          <a:latin typeface="+mn-lt"/>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7469282"/>
                  </a:ext>
                </a:extLst>
              </a:tr>
              <a:tr h="273476">
                <a:tc vMerge="1">
                  <a:txBody>
                    <a:bodyPr/>
                    <a:lstStyle/>
                    <a:p>
                      <a:endParaRPr kumimoji="1" lang="ja-JP" altLang="en-US" sz="800" dirty="0">
                        <a:latin typeface="+mn-lt"/>
                      </a:endParaRPr>
                    </a:p>
                  </a:txBody>
                  <a:tcPr>
                    <a:lnT w="12700" cap="flat" cmpd="sng" algn="ctr">
                      <a:noFill/>
                      <a:prstDash val="solid"/>
                      <a:round/>
                      <a:headEnd type="none" w="med" len="med"/>
                      <a:tailEnd type="none" w="med" len="med"/>
                    </a:lnT>
                    <a:noFill/>
                  </a:tcPr>
                </a:tc>
                <a:tc>
                  <a:txBody>
                    <a:bodyPr/>
                    <a:lstStyle/>
                    <a:p>
                      <a:pPr marL="0" indent="0" algn="ctr"/>
                      <a:r>
                        <a:rPr kumimoji="1" lang="en-US" altLang="ja-JP" sz="1000" dirty="0">
                          <a:latin typeface="+mn-lt"/>
                        </a:rPr>
                        <a:t>[0]</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[1]</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[2]</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[3]</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[4]</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[5]</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[6]</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[7]</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tc>
                  <a:txBody>
                    <a:bodyPr/>
                    <a:lstStyle/>
                    <a:p>
                      <a:pPr algn="ctr"/>
                      <a:r>
                        <a:rPr kumimoji="1" lang="ja-JP" altLang="en-US" sz="900" dirty="0">
                          <a:latin typeface="+mn-lt"/>
                        </a:rPr>
                        <a:t>・・</a:t>
                      </a:r>
                    </a:p>
                  </a:txBody>
                  <a:tcPr>
                    <a:lnT w="12700" cap="flat" cmpd="sng" algn="ctr">
                      <a:solidFill>
                        <a:schemeClr val="tx1"/>
                      </a:solidFill>
                      <a:prstDash val="solid"/>
                      <a:round/>
                      <a:headEnd type="none" w="med" len="med"/>
                      <a:tailEnd type="none" w="med" len="med"/>
                    </a:lnT>
                    <a:noFill/>
                  </a:tcPr>
                </a:tc>
                <a:tc>
                  <a:txBody>
                    <a:bodyPr/>
                    <a:lstStyle/>
                    <a:p>
                      <a:pPr algn="ctr"/>
                      <a:r>
                        <a:rPr kumimoji="1" lang="en-US" altLang="ja-JP" sz="1000" dirty="0">
                          <a:latin typeface="+mn-lt"/>
                        </a:rPr>
                        <a:t>[n-1]</a:t>
                      </a:r>
                      <a:endParaRPr kumimoji="1" lang="ja-JP" altLang="en-US" sz="1000" dirty="0">
                        <a:latin typeface="+mn-lt"/>
                      </a:endParaRPr>
                    </a:p>
                  </a:txBody>
                  <a:tcP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312572793"/>
                  </a:ext>
                </a:extLst>
              </a:tr>
            </a:tbl>
          </a:graphicData>
        </a:graphic>
      </p:graphicFrame>
      <p:sp>
        <p:nvSpPr>
          <p:cNvPr id="49" name="矢印: 左カーブ 48">
            <a:extLst>
              <a:ext uri="{FF2B5EF4-FFF2-40B4-BE49-F238E27FC236}">
                <a16:creationId xmlns:a16="http://schemas.microsoft.com/office/drawing/2014/main" id="{6FE663E0-C300-E0AF-A5DF-FA5617512A44}"/>
              </a:ext>
            </a:extLst>
          </p:cNvPr>
          <p:cNvSpPr/>
          <p:nvPr/>
        </p:nvSpPr>
        <p:spPr>
          <a:xfrm>
            <a:off x="5271372" y="1847000"/>
            <a:ext cx="266408" cy="499973"/>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0" name="テキスト ボックス 49">
            <a:extLst>
              <a:ext uri="{FF2B5EF4-FFF2-40B4-BE49-F238E27FC236}">
                <a16:creationId xmlns:a16="http://schemas.microsoft.com/office/drawing/2014/main" id="{5B022C1E-881A-E53A-551E-F0CBEC2C8C53}"/>
              </a:ext>
            </a:extLst>
          </p:cNvPr>
          <p:cNvSpPr txBox="1"/>
          <p:nvPr/>
        </p:nvSpPr>
        <p:spPr>
          <a:xfrm>
            <a:off x="5608957" y="1840068"/>
            <a:ext cx="816452" cy="600164"/>
          </a:xfrm>
          <a:prstGeom prst="rect">
            <a:avLst/>
          </a:prstGeom>
          <a:noFill/>
          <a:ln>
            <a:solidFill>
              <a:schemeClr val="tx1"/>
            </a:solidFill>
          </a:ln>
        </p:spPr>
        <p:txBody>
          <a:bodyPr wrap="square" rtlCol="0">
            <a:spAutoFit/>
          </a:bodyPr>
          <a:lstStyle/>
          <a:p>
            <a:r>
              <a:rPr kumimoji="1" lang="en-US" altLang="ja-JP" sz="1100" dirty="0"/>
              <a:t>2</a:t>
            </a:r>
            <a:r>
              <a:rPr kumimoji="1" lang="ja-JP" altLang="en-US" sz="1100" dirty="0"/>
              <a:t>の倍数を</a:t>
            </a:r>
            <a:r>
              <a:rPr kumimoji="1" lang="en-US" altLang="ja-JP" sz="1100" dirty="0"/>
              <a:t>0</a:t>
            </a:r>
            <a:r>
              <a:rPr kumimoji="1" lang="ja-JP" altLang="en-US" sz="1100" dirty="0"/>
              <a:t>に置き換える</a:t>
            </a:r>
          </a:p>
        </p:txBody>
      </p:sp>
      <p:sp>
        <p:nvSpPr>
          <p:cNvPr id="51" name="矢印: 左カーブ 50">
            <a:extLst>
              <a:ext uri="{FF2B5EF4-FFF2-40B4-BE49-F238E27FC236}">
                <a16:creationId xmlns:a16="http://schemas.microsoft.com/office/drawing/2014/main" id="{4A2868B5-50EF-459F-2AEA-3689FB7329AC}"/>
              </a:ext>
            </a:extLst>
          </p:cNvPr>
          <p:cNvSpPr/>
          <p:nvPr/>
        </p:nvSpPr>
        <p:spPr>
          <a:xfrm>
            <a:off x="5271372" y="2478188"/>
            <a:ext cx="266408" cy="499973"/>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2" name="テキスト ボックス 51">
            <a:extLst>
              <a:ext uri="{FF2B5EF4-FFF2-40B4-BE49-F238E27FC236}">
                <a16:creationId xmlns:a16="http://schemas.microsoft.com/office/drawing/2014/main" id="{7FD5177C-87DF-49B5-94A9-0397586D145B}"/>
              </a:ext>
            </a:extLst>
          </p:cNvPr>
          <p:cNvSpPr txBox="1"/>
          <p:nvPr/>
        </p:nvSpPr>
        <p:spPr>
          <a:xfrm>
            <a:off x="5618733" y="2567925"/>
            <a:ext cx="926446" cy="769441"/>
          </a:xfrm>
          <a:prstGeom prst="rect">
            <a:avLst/>
          </a:prstGeom>
          <a:noFill/>
          <a:ln>
            <a:solidFill>
              <a:schemeClr val="tx1"/>
            </a:solidFill>
          </a:ln>
        </p:spPr>
        <p:txBody>
          <a:bodyPr wrap="square" rtlCol="0">
            <a:spAutoFit/>
          </a:bodyPr>
          <a:lstStyle/>
          <a:p>
            <a:r>
              <a:rPr kumimoji="1" lang="en-US" altLang="ja-JP" sz="1100" dirty="0"/>
              <a:t>0</a:t>
            </a:r>
            <a:r>
              <a:rPr kumimoji="1" lang="ja-JP" altLang="en-US" sz="1100" dirty="0"/>
              <a:t>で無い要素の倍数を</a:t>
            </a:r>
            <a:r>
              <a:rPr kumimoji="1" lang="en-US" altLang="ja-JP" sz="1100" dirty="0"/>
              <a:t>0</a:t>
            </a:r>
            <a:r>
              <a:rPr kumimoji="1" lang="ja-JP" altLang="en-US" sz="1100" dirty="0"/>
              <a:t>に置き換える</a:t>
            </a:r>
          </a:p>
        </p:txBody>
      </p:sp>
      <p:cxnSp>
        <p:nvCxnSpPr>
          <p:cNvPr id="54" name="直線矢印コネクタ 53">
            <a:extLst>
              <a:ext uri="{FF2B5EF4-FFF2-40B4-BE49-F238E27FC236}">
                <a16:creationId xmlns:a16="http://schemas.microsoft.com/office/drawing/2014/main" id="{88AAF79F-E674-91A4-EC0D-12D68EE19E4C}"/>
              </a:ext>
            </a:extLst>
          </p:cNvPr>
          <p:cNvCxnSpPr/>
          <p:nvPr/>
        </p:nvCxnSpPr>
        <p:spPr>
          <a:xfrm flipH="1">
            <a:off x="1278923" y="3116179"/>
            <a:ext cx="385024" cy="41005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239AD5A2-EC89-3C89-44CF-1E8FD894B20C}"/>
              </a:ext>
            </a:extLst>
          </p:cNvPr>
          <p:cNvCxnSpPr/>
          <p:nvPr/>
        </p:nvCxnSpPr>
        <p:spPr>
          <a:xfrm flipH="1">
            <a:off x="1671827" y="3123990"/>
            <a:ext cx="385024" cy="41005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a:extLst>
              <a:ext uri="{FF2B5EF4-FFF2-40B4-BE49-F238E27FC236}">
                <a16:creationId xmlns:a16="http://schemas.microsoft.com/office/drawing/2014/main" id="{E3D43362-D929-C6CC-D1DF-D8CBEC048D9B}"/>
              </a:ext>
            </a:extLst>
          </p:cNvPr>
          <p:cNvCxnSpPr>
            <a:cxnSpLocks/>
          </p:cNvCxnSpPr>
          <p:nvPr/>
        </p:nvCxnSpPr>
        <p:spPr>
          <a:xfrm flipH="1">
            <a:off x="2056851" y="3117896"/>
            <a:ext cx="923924" cy="4403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D937EEDE-2780-0D31-E3E6-41C9F1BB5DA2}"/>
              </a:ext>
            </a:extLst>
          </p:cNvPr>
          <p:cNvCxnSpPr>
            <a:cxnSpLocks/>
          </p:cNvCxnSpPr>
          <p:nvPr/>
        </p:nvCxnSpPr>
        <p:spPr>
          <a:xfrm flipH="1">
            <a:off x="2518813" y="3126053"/>
            <a:ext cx="1316828" cy="40018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0" name="テキスト ボックス 59">
            <a:extLst>
              <a:ext uri="{FF2B5EF4-FFF2-40B4-BE49-F238E27FC236}">
                <a16:creationId xmlns:a16="http://schemas.microsoft.com/office/drawing/2014/main" id="{4777795D-D6E5-276A-7837-82DA81B5E81E}"/>
              </a:ext>
            </a:extLst>
          </p:cNvPr>
          <p:cNvSpPr txBox="1"/>
          <p:nvPr/>
        </p:nvSpPr>
        <p:spPr>
          <a:xfrm>
            <a:off x="4558288" y="3488560"/>
            <a:ext cx="1767593" cy="430887"/>
          </a:xfrm>
          <a:prstGeom prst="rect">
            <a:avLst/>
          </a:prstGeom>
          <a:noFill/>
          <a:ln>
            <a:solidFill>
              <a:schemeClr val="tx1"/>
            </a:solidFill>
          </a:ln>
        </p:spPr>
        <p:txBody>
          <a:bodyPr wrap="square" rtlCol="0">
            <a:spAutoFit/>
          </a:bodyPr>
          <a:lstStyle/>
          <a:p>
            <a:r>
              <a:rPr kumimoji="1" lang="en-US" altLang="ja-JP" sz="1100" dirty="0"/>
              <a:t>0</a:t>
            </a:r>
            <a:r>
              <a:rPr kumimoji="1" lang="ja-JP" altLang="en-US" sz="1100" dirty="0"/>
              <a:t>で無いよ要素は素数なので、別のリストに追加</a:t>
            </a:r>
          </a:p>
        </p:txBody>
      </p:sp>
      <p:grpSp>
        <p:nvGrpSpPr>
          <p:cNvPr id="65" name="グループ化 64">
            <a:extLst>
              <a:ext uri="{FF2B5EF4-FFF2-40B4-BE49-F238E27FC236}">
                <a16:creationId xmlns:a16="http://schemas.microsoft.com/office/drawing/2014/main" id="{298AE44B-531F-FF5D-EDF6-81A2DD0FDA7D}"/>
              </a:ext>
            </a:extLst>
          </p:cNvPr>
          <p:cNvGrpSpPr/>
          <p:nvPr/>
        </p:nvGrpSpPr>
        <p:grpSpPr>
          <a:xfrm>
            <a:off x="3786598" y="7170715"/>
            <a:ext cx="1767085" cy="226985"/>
            <a:chOff x="3770695" y="5362721"/>
            <a:chExt cx="1767085" cy="226985"/>
          </a:xfrm>
        </p:grpSpPr>
        <p:sp>
          <p:nvSpPr>
            <p:cNvPr id="61" name="テキスト ボックス 60">
              <a:extLst>
                <a:ext uri="{FF2B5EF4-FFF2-40B4-BE49-F238E27FC236}">
                  <a16:creationId xmlns:a16="http://schemas.microsoft.com/office/drawing/2014/main" id="{7BF2065F-172E-8453-B11F-432A8525A5F9}"/>
                </a:ext>
              </a:extLst>
            </p:cNvPr>
            <p:cNvSpPr txBox="1"/>
            <p:nvPr/>
          </p:nvSpPr>
          <p:spPr>
            <a:xfrm>
              <a:off x="3770695" y="5362721"/>
              <a:ext cx="1767085" cy="226985"/>
            </a:xfrm>
            <a:prstGeom prst="rect">
              <a:avLst/>
            </a:prstGeom>
            <a:noFill/>
            <a:ln w="12700">
              <a:solidFill>
                <a:schemeClr val="tx1"/>
              </a:solidFill>
            </a:ln>
          </p:spPr>
          <p:txBody>
            <a:bodyPr wrap="square" rtlCol="0">
              <a:spAutoFit/>
            </a:bodyPr>
            <a:lstStyle/>
            <a:p>
              <a:pPr algn="ctr">
                <a:lnSpc>
                  <a:spcPts val="1000"/>
                </a:lnSpc>
              </a:pPr>
              <a:r>
                <a:rPr lang="ja-JP" altLang="en-US" sz="1000" dirty="0">
                  <a:latin typeface="メイリオ" panose="020B0604030504040204" pitchFamily="50" charset="-128"/>
                  <a:ea typeface="メイリオ" panose="020B0604030504040204" pitchFamily="50" charset="-128"/>
                </a:rPr>
                <a:t>関数</a:t>
              </a:r>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リスト作成</a:t>
              </a:r>
              <a:r>
                <a:rPr lang="en-US" altLang="ja-JP" sz="1000" dirty="0">
                  <a:latin typeface="メイリオ" panose="020B0604030504040204" pitchFamily="50" charset="-128"/>
                  <a:ea typeface="メイリオ" panose="020B0604030504040204" pitchFamily="50" charset="-128"/>
                </a:rPr>
                <a:t>(n)</a:t>
              </a:r>
              <a:endParaRPr kumimoji="1" lang="ja-JP" altLang="en-US" sz="1000" dirty="0">
                <a:latin typeface="メイリオ" panose="020B0604030504040204" pitchFamily="50" charset="-128"/>
                <a:ea typeface="メイリオ" panose="020B0604030504040204" pitchFamily="50" charset="-128"/>
              </a:endParaRPr>
            </a:p>
          </p:txBody>
        </p:sp>
        <p:cxnSp>
          <p:nvCxnSpPr>
            <p:cNvPr id="63" name="直線コネクタ 62">
              <a:extLst>
                <a:ext uri="{FF2B5EF4-FFF2-40B4-BE49-F238E27FC236}">
                  <a16:creationId xmlns:a16="http://schemas.microsoft.com/office/drawing/2014/main" id="{0D6467AC-75E8-26F3-64A9-044B63986314}"/>
                </a:ext>
              </a:extLst>
            </p:cNvPr>
            <p:cNvCxnSpPr/>
            <p:nvPr/>
          </p:nvCxnSpPr>
          <p:spPr>
            <a:xfrm>
              <a:off x="3850703" y="5362721"/>
              <a:ext cx="0" cy="226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直線コネクタ 63">
              <a:extLst>
                <a:ext uri="{FF2B5EF4-FFF2-40B4-BE49-F238E27FC236}">
                  <a16:creationId xmlns:a16="http://schemas.microsoft.com/office/drawing/2014/main" id="{F8838812-5DD8-591A-4C6B-E12CA70746D4}"/>
                </a:ext>
              </a:extLst>
            </p:cNvPr>
            <p:cNvCxnSpPr/>
            <p:nvPr/>
          </p:nvCxnSpPr>
          <p:spPr>
            <a:xfrm>
              <a:off x="5437258" y="5362721"/>
              <a:ext cx="0" cy="226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6" name="テキスト ボックス 65">
            <a:extLst>
              <a:ext uri="{FF2B5EF4-FFF2-40B4-BE49-F238E27FC236}">
                <a16:creationId xmlns:a16="http://schemas.microsoft.com/office/drawing/2014/main" id="{F4E6A75F-3313-E391-9A38-4906D68BF135}"/>
              </a:ext>
            </a:extLst>
          </p:cNvPr>
          <p:cNvSpPr txBox="1"/>
          <p:nvPr/>
        </p:nvSpPr>
        <p:spPr>
          <a:xfrm>
            <a:off x="3786599" y="7495428"/>
            <a:ext cx="1767085" cy="226985"/>
          </a:xfrm>
          <a:prstGeom prst="rect">
            <a:avLst/>
          </a:prstGeom>
          <a:noFill/>
          <a:ln w="12700">
            <a:solidFill>
              <a:schemeClr val="tx1"/>
            </a:solidFill>
          </a:ln>
        </p:spPr>
        <p:txBody>
          <a:bodyPr wrap="square" rtlCol="0">
            <a:spAutoFit/>
          </a:bodyPr>
          <a:lstStyle/>
          <a:p>
            <a:pPr algn="ctr">
              <a:lnSpc>
                <a:spcPts val="1000"/>
              </a:lnSpc>
            </a:pPr>
            <a:r>
              <a:rPr lang="en-US" altLang="ja-JP" sz="1000" dirty="0">
                <a:latin typeface="メイリオ" panose="020B0604030504040204" pitchFamily="50" charset="-128"/>
                <a:ea typeface="メイリオ" panose="020B0604030504040204" pitchFamily="50" charset="-128"/>
              </a:rPr>
              <a:t>L = 0</a:t>
            </a:r>
            <a:r>
              <a:rPr lang="ja-JP" altLang="en-US" sz="1000" dirty="0">
                <a:latin typeface="メイリオ" panose="020B0604030504040204" pitchFamily="50" charset="-128"/>
                <a:ea typeface="メイリオ" panose="020B0604030504040204" pitchFamily="50" charset="-128"/>
              </a:rPr>
              <a:t>が</a:t>
            </a:r>
            <a:r>
              <a:rPr lang="en-US" altLang="ja-JP" sz="1000" dirty="0">
                <a:latin typeface="メイリオ" panose="020B0604030504040204" pitchFamily="50" charset="-128"/>
                <a:ea typeface="メイリオ" panose="020B0604030504040204" pitchFamily="50" charset="-128"/>
              </a:rPr>
              <a:t>n</a:t>
            </a:r>
            <a:r>
              <a:rPr lang="ja-JP" altLang="en-US" sz="1000" dirty="0">
                <a:latin typeface="メイリオ" panose="020B0604030504040204" pitchFamily="50" charset="-128"/>
                <a:ea typeface="メイリオ" panose="020B0604030504040204" pitchFamily="50" charset="-128"/>
              </a:rPr>
              <a:t>個のリスト</a:t>
            </a:r>
            <a:endParaRPr kumimoji="1" lang="ja-JP" altLang="en-US" sz="1000" dirty="0">
              <a:latin typeface="メイリオ" panose="020B0604030504040204" pitchFamily="50" charset="-128"/>
              <a:ea typeface="メイリオ" panose="020B0604030504040204" pitchFamily="50" charset="-128"/>
            </a:endParaRPr>
          </a:p>
        </p:txBody>
      </p:sp>
      <p:grpSp>
        <p:nvGrpSpPr>
          <p:cNvPr id="67" name="グループ化 66">
            <a:extLst>
              <a:ext uri="{FF2B5EF4-FFF2-40B4-BE49-F238E27FC236}">
                <a16:creationId xmlns:a16="http://schemas.microsoft.com/office/drawing/2014/main" id="{34973373-3100-0157-A15E-1BFA6CD2B60F}"/>
              </a:ext>
            </a:extLst>
          </p:cNvPr>
          <p:cNvGrpSpPr/>
          <p:nvPr/>
        </p:nvGrpSpPr>
        <p:grpSpPr>
          <a:xfrm>
            <a:off x="3786599" y="7807359"/>
            <a:ext cx="2313007" cy="1112110"/>
            <a:chOff x="2784365" y="1677618"/>
            <a:chExt cx="2973206" cy="1492536"/>
          </a:xfrm>
        </p:grpSpPr>
        <p:sp>
          <p:nvSpPr>
            <p:cNvPr id="68" name="テキスト ボックス 67">
              <a:extLst>
                <a:ext uri="{FF2B5EF4-FFF2-40B4-BE49-F238E27FC236}">
                  <a16:creationId xmlns:a16="http://schemas.microsoft.com/office/drawing/2014/main" id="{3EC86BF0-CFC2-6ABE-7665-31EA3D87955A}"/>
                </a:ext>
              </a:extLst>
            </p:cNvPr>
            <p:cNvSpPr txBox="1"/>
            <p:nvPr/>
          </p:nvSpPr>
          <p:spPr>
            <a:xfrm>
              <a:off x="2784365" y="1677618"/>
              <a:ext cx="2583673" cy="1165171"/>
            </a:xfrm>
            <a:prstGeom prst="rect">
              <a:avLst/>
            </a:prstGeom>
            <a:noFill/>
            <a:ln w="12700">
              <a:solidFill>
                <a:schemeClr val="tx1"/>
              </a:solidFill>
            </a:ln>
          </p:spPr>
          <p:txBody>
            <a:bodyPr wrap="square" rtlCol="0">
              <a:spAutoFit/>
            </a:bodyPr>
            <a:lstStyle/>
            <a:p>
              <a:pPr>
                <a:lnSpc>
                  <a:spcPts val="1000"/>
                </a:lnSpc>
              </a:pPr>
              <a:r>
                <a:rPr lang="en-US" altLang="ja-JP" sz="1000" dirty="0">
                  <a:latin typeface="メイリオ" panose="020B0604030504040204" pitchFamily="50" charset="-128"/>
                  <a:ea typeface="メイリオ" panose="020B0604030504040204" pitchFamily="50" charset="-128"/>
                </a:rPr>
                <a:t>i = [0,…,n-1]</a:t>
              </a:r>
              <a:r>
                <a:rPr lang="ja-JP" altLang="en-US" sz="1000" dirty="0">
                  <a:latin typeface="メイリオ" panose="020B0604030504040204" pitchFamily="50" charset="-128"/>
                  <a:ea typeface="メイリオ" panose="020B0604030504040204" pitchFamily="50" charset="-128"/>
                </a:rPr>
                <a:t>繰り返す</a:t>
              </a:r>
              <a:endParaRPr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r>
                <a:rPr lang="ja-JP" altLang="en-US" sz="1000" dirty="0">
                  <a:latin typeface="メイリオ" panose="020B0604030504040204" pitchFamily="50" charset="-128"/>
                  <a:ea typeface="メイリオ" panose="020B0604030504040204" pitchFamily="50" charset="-128"/>
                </a:rPr>
                <a:t>　</a:t>
              </a:r>
              <a:endParaRPr lang="en-US" altLang="ja-JP" sz="1000" dirty="0">
                <a:latin typeface="メイリオ" panose="020B0604030504040204" pitchFamily="50" charset="-128"/>
                <a:ea typeface="メイリオ" panose="020B0604030504040204" pitchFamily="50" charset="-128"/>
              </a:endParaRPr>
            </a:p>
            <a:p>
              <a:pPr>
                <a:lnSpc>
                  <a:spcPts val="1000"/>
                </a:lnSpc>
              </a:pPr>
              <a:endParaRPr kumimoji="1" lang="ja-JP" altLang="en-US" sz="1000" dirty="0">
                <a:latin typeface="メイリオ" panose="020B0604030504040204" pitchFamily="50" charset="-128"/>
                <a:ea typeface="メイリオ" panose="020B0604030504040204" pitchFamily="50" charset="-128"/>
              </a:endParaRPr>
            </a:p>
            <a:p>
              <a:pPr>
                <a:lnSpc>
                  <a:spcPts val="1000"/>
                </a:lnSpc>
              </a:pPr>
              <a:endParaRPr kumimoji="1" lang="ja-JP" altLang="en-US" sz="1000" dirty="0">
                <a:latin typeface="メイリオ" panose="020B0604030504040204" pitchFamily="50" charset="-128"/>
                <a:ea typeface="メイリオ" panose="020B0604030504040204" pitchFamily="50" charset="-128"/>
              </a:endParaRPr>
            </a:p>
          </p:txBody>
        </p:sp>
        <p:sp>
          <p:nvSpPr>
            <p:cNvPr id="69" name="テキスト ボックス 68">
              <a:extLst>
                <a:ext uri="{FF2B5EF4-FFF2-40B4-BE49-F238E27FC236}">
                  <a16:creationId xmlns:a16="http://schemas.microsoft.com/office/drawing/2014/main" id="{B532ACD9-ADBD-D37D-1405-D0351FBC1C3E}"/>
                </a:ext>
              </a:extLst>
            </p:cNvPr>
            <p:cNvSpPr txBox="1"/>
            <p:nvPr/>
          </p:nvSpPr>
          <p:spPr>
            <a:xfrm>
              <a:off x="3043290" y="1890675"/>
              <a:ext cx="2359004" cy="820956"/>
            </a:xfrm>
            <a:prstGeom prst="rect">
              <a:avLst/>
            </a:prstGeom>
            <a:solidFill>
              <a:schemeClr val="bg1"/>
            </a:solidFill>
            <a:ln w="12700">
              <a:solidFill>
                <a:schemeClr val="tx1"/>
              </a:solidFill>
            </a:ln>
          </p:spPr>
          <p:txBody>
            <a:bodyPr wrap="square" rtlCol="0">
              <a:spAutoFit/>
            </a:bodyPr>
            <a:lstStyle/>
            <a:p>
              <a:pPr>
                <a:lnSpc>
                  <a:spcPts val="1000"/>
                </a:lnSpc>
              </a:pPr>
              <a:endParaRPr kumimoji="1"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endParaRPr kumimoji="1"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p:txBody>
        </p:sp>
        <p:sp>
          <p:nvSpPr>
            <p:cNvPr id="70" name="正方形/長方形 69">
              <a:extLst>
                <a:ext uri="{FF2B5EF4-FFF2-40B4-BE49-F238E27FC236}">
                  <a16:creationId xmlns:a16="http://schemas.microsoft.com/office/drawing/2014/main" id="{E908113E-7C97-0088-5E49-B024FC9DDE21}"/>
                </a:ext>
              </a:extLst>
            </p:cNvPr>
            <p:cNvSpPr/>
            <p:nvPr/>
          </p:nvSpPr>
          <p:spPr>
            <a:xfrm>
              <a:off x="5364167" y="1907527"/>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kumimoji="1" lang="ja-JP" altLang="en-US" sz="1000">
                <a:latin typeface="メイリオ" panose="020B0604030504040204" pitchFamily="50" charset="-128"/>
                <a:ea typeface="メイリオ" panose="020B0604030504040204" pitchFamily="50" charset="-128"/>
              </a:endParaRPr>
            </a:p>
          </p:txBody>
        </p:sp>
      </p:grpSp>
      <p:sp>
        <p:nvSpPr>
          <p:cNvPr id="71" name="テキスト ボックス 70">
            <a:extLst>
              <a:ext uri="{FF2B5EF4-FFF2-40B4-BE49-F238E27FC236}">
                <a16:creationId xmlns:a16="http://schemas.microsoft.com/office/drawing/2014/main" id="{77B33396-FBD9-A3AC-C952-B2001D2FAF72}"/>
              </a:ext>
            </a:extLst>
          </p:cNvPr>
          <p:cNvSpPr txBox="1"/>
          <p:nvPr/>
        </p:nvSpPr>
        <p:spPr>
          <a:xfrm>
            <a:off x="4060263" y="8160668"/>
            <a:ext cx="1767085" cy="226985"/>
          </a:xfrm>
          <a:prstGeom prst="rect">
            <a:avLst/>
          </a:prstGeom>
          <a:noFill/>
          <a:ln w="12700">
            <a:solidFill>
              <a:schemeClr val="tx1"/>
            </a:solidFill>
          </a:ln>
        </p:spPr>
        <p:txBody>
          <a:bodyPr wrap="square" rtlCol="0">
            <a:spAutoFit/>
          </a:bodyPr>
          <a:lstStyle/>
          <a:p>
            <a:pPr algn="ctr">
              <a:lnSpc>
                <a:spcPts val="1000"/>
              </a:lnSpc>
            </a:pPr>
            <a:r>
              <a:rPr lang="en-US" altLang="ja-JP" sz="1000" dirty="0">
                <a:latin typeface="メイリオ" panose="020B0604030504040204" pitchFamily="50" charset="-128"/>
                <a:ea typeface="メイリオ" panose="020B0604030504040204" pitchFamily="50" charset="-128"/>
              </a:rPr>
              <a:t>L[</a:t>
            </a:r>
            <a:r>
              <a:rPr lang="en-US" altLang="ja-JP" sz="1000" dirty="0" err="1">
                <a:latin typeface="メイリオ" panose="020B0604030504040204" pitchFamily="50" charset="-128"/>
                <a:ea typeface="メイリオ" panose="020B0604030504040204" pitchFamily="50" charset="-128"/>
              </a:rPr>
              <a:t>i</a:t>
            </a:r>
            <a:r>
              <a:rPr lang="en-US" altLang="ja-JP" sz="1000" dirty="0">
                <a:latin typeface="メイリオ" panose="020B0604030504040204" pitchFamily="50" charset="-128"/>
                <a:ea typeface="メイリオ" panose="020B0604030504040204" pitchFamily="50" charset="-128"/>
              </a:rPr>
              <a:t>] = </a:t>
            </a:r>
            <a:r>
              <a:rPr lang="en-US" altLang="ja-JP" sz="1000" dirty="0" err="1">
                <a:latin typeface="メイリオ" panose="020B0604030504040204" pitchFamily="50" charset="-128"/>
                <a:ea typeface="メイリオ" panose="020B0604030504040204" pitchFamily="50" charset="-128"/>
              </a:rPr>
              <a:t>i</a:t>
            </a:r>
            <a:r>
              <a:rPr lang="en-US" altLang="ja-JP" sz="1000" dirty="0">
                <a:latin typeface="メイリオ" panose="020B0604030504040204" pitchFamily="50" charset="-128"/>
                <a:ea typeface="メイリオ" panose="020B0604030504040204" pitchFamily="50" charset="-128"/>
              </a:rPr>
              <a:t> + 1</a:t>
            </a:r>
            <a:endParaRPr kumimoji="1" lang="ja-JP" altLang="en-US" sz="1000" dirty="0">
              <a:latin typeface="メイリオ" panose="020B0604030504040204" pitchFamily="50" charset="-128"/>
              <a:ea typeface="メイリオ" panose="020B0604030504040204" pitchFamily="50" charset="-128"/>
            </a:endParaRPr>
          </a:p>
        </p:txBody>
      </p:sp>
      <p:sp>
        <p:nvSpPr>
          <p:cNvPr id="72" name="テキスト ボックス 71">
            <a:extLst>
              <a:ext uri="{FF2B5EF4-FFF2-40B4-BE49-F238E27FC236}">
                <a16:creationId xmlns:a16="http://schemas.microsoft.com/office/drawing/2014/main" id="{F842BFDD-0A23-124D-C525-F2368B2306D0}"/>
              </a:ext>
            </a:extLst>
          </p:cNvPr>
          <p:cNvSpPr txBox="1"/>
          <p:nvPr/>
        </p:nvSpPr>
        <p:spPr>
          <a:xfrm>
            <a:off x="3796391" y="8724102"/>
            <a:ext cx="1987374" cy="236603"/>
          </a:xfrm>
          <a:prstGeom prst="rect">
            <a:avLst/>
          </a:prstGeom>
          <a:noFill/>
          <a:ln w="12700">
            <a:solidFill>
              <a:schemeClr val="tx1"/>
            </a:solidFill>
          </a:ln>
        </p:spPr>
        <p:txBody>
          <a:bodyPr wrap="square" rtlCol="0">
            <a:spAutoFit/>
          </a:bodyPr>
          <a:lstStyle/>
          <a:p>
            <a:pPr algn="ctr">
              <a:lnSpc>
                <a:spcPts val="1100"/>
              </a:lnSpc>
            </a:pPr>
            <a:r>
              <a:rPr lang="ja-JP" altLang="en-US" sz="1000" dirty="0">
                <a:latin typeface="メイリオ" panose="020B0604030504040204" pitchFamily="50" charset="-128"/>
                <a:ea typeface="メイリオ" panose="020B0604030504040204" pitchFamily="50" charset="-128"/>
              </a:rPr>
              <a:t>戻る</a:t>
            </a:r>
            <a:r>
              <a:rPr lang="en-US" altLang="ja-JP" sz="1000" dirty="0">
                <a:latin typeface="メイリオ" panose="020B0604030504040204" pitchFamily="50" charset="-128"/>
                <a:ea typeface="メイリオ" panose="020B0604030504040204" pitchFamily="50" charset="-128"/>
              </a:rPr>
              <a:t>: L</a:t>
            </a:r>
            <a:endParaRPr kumimoji="1" lang="ja-JP" altLang="en-US" sz="1000" dirty="0">
              <a:latin typeface="メイリオ" panose="020B0604030504040204" pitchFamily="50" charset="-128"/>
              <a:ea typeface="メイリオ" panose="020B0604030504040204" pitchFamily="50" charset="-128"/>
            </a:endParaRPr>
          </a:p>
        </p:txBody>
      </p:sp>
      <p:grpSp>
        <p:nvGrpSpPr>
          <p:cNvPr id="73" name="グループ化 72">
            <a:extLst>
              <a:ext uri="{FF2B5EF4-FFF2-40B4-BE49-F238E27FC236}">
                <a16:creationId xmlns:a16="http://schemas.microsoft.com/office/drawing/2014/main" id="{7CF739B6-D5DF-35A4-79DB-24F7DF4BEF22}"/>
              </a:ext>
            </a:extLst>
          </p:cNvPr>
          <p:cNvGrpSpPr/>
          <p:nvPr/>
        </p:nvGrpSpPr>
        <p:grpSpPr>
          <a:xfrm>
            <a:off x="5755344" y="6491959"/>
            <a:ext cx="587627" cy="575424"/>
            <a:chOff x="1295400" y="3857730"/>
            <a:chExt cx="990600" cy="1019070"/>
          </a:xfrm>
        </p:grpSpPr>
        <p:sp>
          <p:nvSpPr>
            <p:cNvPr id="74" name="メモ 12">
              <a:extLst>
                <a:ext uri="{FF2B5EF4-FFF2-40B4-BE49-F238E27FC236}">
                  <a16:creationId xmlns:a16="http://schemas.microsoft.com/office/drawing/2014/main" id="{072F4C37-9C55-E6B5-F403-8E5A32F70BE1}"/>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5" name="テキスト ボックス 74">
              <a:extLst>
                <a:ext uri="{FF2B5EF4-FFF2-40B4-BE49-F238E27FC236}">
                  <a16:creationId xmlns:a16="http://schemas.microsoft.com/office/drawing/2014/main" id="{8EDF04C6-E0C7-1FDE-157A-0E72DE4719BB}"/>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a:t>
              </a:r>
              <a:r>
                <a:rPr kumimoji="1" lang="en-US" altLang="ja-JP" sz="1400" dirty="0">
                  <a:solidFill>
                    <a:srgbClr val="FF0000"/>
                  </a:solidFill>
                  <a:latin typeface="メイリオ" panose="020B0604030504040204" pitchFamily="50" charset="-128"/>
                  <a:ea typeface="メイリオ" panose="020B0604030504040204" pitchFamily="50" charset="-128"/>
                </a:rPr>
                <a:t>8</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76" name="グループ化 75">
            <a:extLst>
              <a:ext uri="{FF2B5EF4-FFF2-40B4-BE49-F238E27FC236}">
                <a16:creationId xmlns:a16="http://schemas.microsoft.com/office/drawing/2014/main" id="{CCEF5CB6-02D5-32A1-A1A6-A4C0621D48A5}"/>
              </a:ext>
            </a:extLst>
          </p:cNvPr>
          <p:cNvGrpSpPr/>
          <p:nvPr/>
        </p:nvGrpSpPr>
        <p:grpSpPr>
          <a:xfrm>
            <a:off x="5764630" y="7150318"/>
            <a:ext cx="587627" cy="575424"/>
            <a:chOff x="1295400" y="3857730"/>
            <a:chExt cx="990600" cy="1019070"/>
          </a:xfrm>
        </p:grpSpPr>
        <p:sp>
          <p:nvSpPr>
            <p:cNvPr id="77" name="メモ 12">
              <a:extLst>
                <a:ext uri="{FF2B5EF4-FFF2-40B4-BE49-F238E27FC236}">
                  <a16:creationId xmlns:a16="http://schemas.microsoft.com/office/drawing/2014/main" id="{E5E5328C-7D35-3ADB-4205-518E42FBB9F6}"/>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8" name="テキスト ボックス 77">
              <a:extLst>
                <a:ext uri="{FF2B5EF4-FFF2-40B4-BE49-F238E27FC236}">
                  <a16:creationId xmlns:a16="http://schemas.microsoft.com/office/drawing/2014/main" id="{A15C14BB-55EE-1F56-391E-21DEA04B94BA}"/>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19</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79" name="グループ化 78">
            <a:extLst>
              <a:ext uri="{FF2B5EF4-FFF2-40B4-BE49-F238E27FC236}">
                <a16:creationId xmlns:a16="http://schemas.microsoft.com/office/drawing/2014/main" id="{DC85ED5B-EAAD-553E-954E-25BD52FC2E73}"/>
              </a:ext>
            </a:extLst>
          </p:cNvPr>
          <p:cNvGrpSpPr/>
          <p:nvPr/>
        </p:nvGrpSpPr>
        <p:grpSpPr>
          <a:xfrm>
            <a:off x="3517283" y="5853979"/>
            <a:ext cx="587627" cy="575424"/>
            <a:chOff x="1295400" y="3857730"/>
            <a:chExt cx="990600" cy="1019070"/>
          </a:xfrm>
        </p:grpSpPr>
        <p:sp>
          <p:nvSpPr>
            <p:cNvPr id="80" name="メモ 12">
              <a:extLst>
                <a:ext uri="{FF2B5EF4-FFF2-40B4-BE49-F238E27FC236}">
                  <a16:creationId xmlns:a16="http://schemas.microsoft.com/office/drawing/2014/main" id="{53CCDB0F-4F4F-8111-B084-E22253046CA4}"/>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1" name="テキスト ボックス 80">
              <a:extLst>
                <a:ext uri="{FF2B5EF4-FFF2-40B4-BE49-F238E27FC236}">
                  <a16:creationId xmlns:a16="http://schemas.microsoft.com/office/drawing/2014/main" id="{CA6FEE14-55E0-A07F-A918-6621776D893D}"/>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07</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82" name="グループ化 81">
            <a:extLst>
              <a:ext uri="{FF2B5EF4-FFF2-40B4-BE49-F238E27FC236}">
                <a16:creationId xmlns:a16="http://schemas.microsoft.com/office/drawing/2014/main" id="{A8BDC279-8DBC-7349-F263-61768E63A64B}"/>
              </a:ext>
            </a:extLst>
          </p:cNvPr>
          <p:cNvGrpSpPr/>
          <p:nvPr/>
        </p:nvGrpSpPr>
        <p:grpSpPr>
          <a:xfrm>
            <a:off x="3511868" y="6500182"/>
            <a:ext cx="587627" cy="575424"/>
            <a:chOff x="1295400" y="3857730"/>
            <a:chExt cx="990600" cy="1019070"/>
          </a:xfrm>
        </p:grpSpPr>
        <p:sp>
          <p:nvSpPr>
            <p:cNvPr id="83" name="メモ 12">
              <a:extLst>
                <a:ext uri="{FF2B5EF4-FFF2-40B4-BE49-F238E27FC236}">
                  <a16:creationId xmlns:a16="http://schemas.microsoft.com/office/drawing/2014/main" id="{98C441AC-1733-1217-047D-2D2F6D32A7F7}"/>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4" name="テキスト ボックス 83">
              <a:extLst>
                <a:ext uri="{FF2B5EF4-FFF2-40B4-BE49-F238E27FC236}">
                  <a16:creationId xmlns:a16="http://schemas.microsoft.com/office/drawing/2014/main" id="{A0831288-1F78-FE19-DE1A-BAA5FE3C501F}"/>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12</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10" name="グループ化 9">
            <a:extLst>
              <a:ext uri="{FF2B5EF4-FFF2-40B4-BE49-F238E27FC236}">
                <a16:creationId xmlns:a16="http://schemas.microsoft.com/office/drawing/2014/main" id="{4E2C7FAC-8750-1809-6B2F-E58F81C00D26}"/>
              </a:ext>
            </a:extLst>
          </p:cNvPr>
          <p:cNvGrpSpPr/>
          <p:nvPr/>
        </p:nvGrpSpPr>
        <p:grpSpPr>
          <a:xfrm>
            <a:off x="764038" y="7972065"/>
            <a:ext cx="2681097" cy="868186"/>
            <a:chOff x="2784365" y="1677618"/>
            <a:chExt cx="2973206" cy="1509388"/>
          </a:xfrm>
        </p:grpSpPr>
        <p:sp>
          <p:nvSpPr>
            <p:cNvPr id="20" name="テキスト ボックス 19">
              <a:extLst>
                <a:ext uri="{FF2B5EF4-FFF2-40B4-BE49-F238E27FC236}">
                  <a16:creationId xmlns:a16="http://schemas.microsoft.com/office/drawing/2014/main" id="{68B4FBFB-FB23-D50B-2D11-35A64C272E15}"/>
                </a:ext>
              </a:extLst>
            </p:cNvPr>
            <p:cNvSpPr txBox="1"/>
            <p:nvPr/>
          </p:nvSpPr>
          <p:spPr>
            <a:xfrm>
              <a:off x="2784365" y="1677618"/>
              <a:ext cx="2583673" cy="1509388"/>
            </a:xfrm>
            <a:prstGeom prst="rect">
              <a:avLst/>
            </a:prstGeom>
            <a:noFill/>
            <a:ln w="12700">
              <a:solidFill>
                <a:schemeClr val="tx1"/>
              </a:solidFill>
            </a:ln>
          </p:spPr>
          <p:txBody>
            <a:bodyPr wrap="square" rtlCol="0">
              <a:spAutoFit/>
            </a:bodyPr>
            <a:lstStyle/>
            <a:p>
              <a:pPr>
                <a:lnSpc>
                  <a:spcPts val="1000"/>
                </a:lnSpc>
              </a:pPr>
              <a:r>
                <a:rPr lang="en-US" altLang="ja-JP" sz="1000" dirty="0">
                  <a:latin typeface="メイリオ" panose="020B0604030504040204" pitchFamily="50" charset="-128"/>
                  <a:ea typeface="メイリオ" panose="020B0604030504040204" pitchFamily="50" charset="-128"/>
                </a:rPr>
                <a:t>i = [1,…,n-1]</a:t>
              </a:r>
              <a:r>
                <a:rPr lang="ja-JP" altLang="en-US" sz="1000" dirty="0">
                  <a:latin typeface="メイリオ" panose="020B0604030504040204" pitchFamily="50" charset="-128"/>
                  <a:ea typeface="メイリオ" panose="020B0604030504040204" pitchFamily="50" charset="-128"/>
                </a:rPr>
                <a:t>繰り返す</a:t>
              </a:r>
              <a:endParaRPr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r>
                <a:rPr lang="ja-JP" altLang="en-US" sz="1000" dirty="0">
                  <a:latin typeface="メイリオ" panose="020B0604030504040204" pitchFamily="50" charset="-128"/>
                  <a:ea typeface="メイリオ" panose="020B0604030504040204" pitchFamily="50" charset="-128"/>
                </a:rPr>
                <a:t>　</a:t>
              </a:r>
              <a:endParaRPr lang="en-US" altLang="ja-JP" sz="1000" dirty="0">
                <a:latin typeface="メイリオ" panose="020B0604030504040204" pitchFamily="50" charset="-128"/>
                <a:ea typeface="メイリオ" panose="020B0604030504040204" pitchFamily="50" charset="-128"/>
              </a:endParaRPr>
            </a:p>
            <a:p>
              <a:pPr>
                <a:lnSpc>
                  <a:spcPts val="1000"/>
                </a:lnSpc>
              </a:pPr>
              <a:endParaRPr kumimoji="1" lang="ja-JP" altLang="en-US"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endParaRPr lang="ja-JP" altLang="en-US" sz="1000" dirty="0">
                <a:latin typeface="メイリオ" panose="020B0604030504040204" pitchFamily="50" charset="-128"/>
                <a:ea typeface="メイリオ" panose="020B0604030504040204" pitchFamily="50" charset="-128"/>
              </a:endParaRPr>
            </a:p>
            <a:p>
              <a:pPr>
                <a:lnSpc>
                  <a:spcPts val="1000"/>
                </a:lnSpc>
              </a:pPr>
              <a:endParaRPr kumimoji="1" lang="ja-JP" altLang="en-US" sz="1000" dirty="0">
                <a:latin typeface="メイリオ" panose="020B0604030504040204" pitchFamily="50" charset="-128"/>
                <a:ea typeface="メイリオ" panose="020B0604030504040204" pitchFamily="50" charset="-128"/>
              </a:endParaRPr>
            </a:p>
            <a:p>
              <a:pPr>
                <a:lnSpc>
                  <a:spcPts val="1000"/>
                </a:lnSpc>
              </a:pPr>
              <a:endParaRPr kumimoji="1" lang="ja-JP" altLang="en-US" sz="1000" dirty="0">
                <a:latin typeface="メイリオ" panose="020B0604030504040204" pitchFamily="50" charset="-128"/>
                <a:ea typeface="メイリオ" panose="020B0604030504040204" pitchFamily="50" charset="-128"/>
              </a:endParaRPr>
            </a:p>
          </p:txBody>
        </p:sp>
        <p:sp>
          <p:nvSpPr>
            <p:cNvPr id="23" name="テキスト ボックス 22">
              <a:extLst>
                <a:ext uri="{FF2B5EF4-FFF2-40B4-BE49-F238E27FC236}">
                  <a16:creationId xmlns:a16="http://schemas.microsoft.com/office/drawing/2014/main" id="{E256103B-4E1D-3DA9-4B01-FA6DB95F81F3}"/>
                </a:ext>
              </a:extLst>
            </p:cNvPr>
            <p:cNvSpPr txBox="1"/>
            <p:nvPr/>
          </p:nvSpPr>
          <p:spPr>
            <a:xfrm>
              <a:off x="3043290" y="1890674"/>
              <a:ext cx="2359004" cy="1063484"/>
            </a:xfrm>
            <a:prstGeom prst="rect">
              <a:avLst/>
            </a:prstGeom>
            <a:solidFill>
              <a:schemeClr val="bg1"/>
            </a:solidFill>
            <a:ln w="12700">
              <a:solidFill>
                <a:schemeClr val="tx1"/>
              </a:solidFill>
            </a:ln>
          </p:spPr>
          <p:txBody>
            <a:bodyPr wrap="square" rtlCol="0">
              <a:spAutoFit/>
            </a:bodyPr>
            <a:lstStyle/>
            <a:p>
              <a:pPr>
                <a:lnSpc>
                  <a:spcPts val="1000"/>
                </a:lnSpc>
              </a:pPr>
              <a:endParaRPr kumimoji="1" lang="en-US" altLang="ja-JP" sz="1000" dirty="0">
                <a:latin typeface="メイリオ" panose="020B0604030504040204" pitchFamily="50" charset="-128"/>
                <a:ea typeface="メイリオ" panose="020B0604030504040204" pitchFamily="50" charset="-128"/>
              </a:endParaRPr>
            </a:p>
            <a:p>
              <a:pPr>
                <a:lnSpc>
                  <a:spcPts val="1000"/>
                </a:lnSpc>
              </a:pPr>
              <a:endParaRPr kumimoji="1" lang="en-US" altLang="ja-JP" sz="1000" dirty="0">
                <a:latin typeface="メイリオ" panose="020B0604030504040204" pitchFamily="50" charset="-128"/>
                <a:ea typeface="メイリオ" panose="020B0604030504040204" pitchFamily="50" charset="-128"/>
              </a:endParaRPr>
            </a:p>
            <a:p>
              <a:pPr>
                <a:lnSpc>
                  <a:spcPts val="1000"/>
                </a:lnSpc>
              </a:pPr>
              <a:endParaRPr kumimoji="1" lang="en-US" altLang="ja-JP" sz="1000" dirty="0">
                <a:latin typeface="メイリオ" panose="020B0604030504040204" pitchFamily="50" charset="-128"/>
                <a:ea typeface="メイリオ" panose="020B0604030504040204" pitchFamily="50" charset="-128"/>
              </a:endParaRPr>
            </a:p>
            <a:p>
              <a:pPr>
                <a:lnSpc>
                  <a:spcPts val="1000"/>
                </a:lnSpc>
              </a:pPr>
              <a:endParaRPr kumimoji="1" lang="ja-JP" altLang="en-US" sz="1000" dirty="0">
                <a:latin typeface="メイリオ" panose="020B0604030504040204" pitchFamily="50" charset="-128"/>
                <a:ea typeface="メイリオ" panose="020B0604030504040204" pitchFamily="50" charset="-128"/>
              </a:endParaRPr>
            </a:p>
          </p:txBody>
        </p:sp>
        <p:sp>
          <p:nvSpPr>
            <p:cNvPr id="24" name="正方形/長方形 23">
              <a:extLst>
                <a:ext uri="{FF2B5EF4-FFF2-40B4-BE49-F238E27FC236}">
                  <a16:creationId xmlns:a16="http://schemas.microsoft.com/office/drawing/2014/main" id="{9255E43E-7ED1-66E4-7104-DE784D985897}"/>
                </a:ext>
              </a:extLst>
            </p:cNvPr>
            <p:cNvSpPr/>
            <p:nvPr/>
          </p:nvSpPr>
          <p:spPr>
            <a:xfrm>
              <a:off x="5364167" y="1907527"/>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kumimoji="1" lang="ja-JP" altLang="en-US" sz="1000">
                <a:latin typeface="メイリオ" panose="020B0604030504040204" pitchFamily="50" charset="-128"/>
                <a:ea typeface="メイリオ" panose="020B0604030504040204" pitchFamily="50" charset="-128"/>
              </a:endParaRPr>
            </a:p>
          </p:txBody>
        </p:sp>
      </p:grpSp>
      <p:grpSp>
        <p:nvGrpSpPr>
          <p:cNvPr id="85" name="グループ化 84">
            <a:extLst>
              <a:ext uri="{FF2B5EF4-FFF2-40B4-BE49-F238E27FC236}">
                <a16:creationId xmlns:a16="http://schemas.microsoft.com/office/drawing/2014/main" id="{7B5801DE-04F3-E4E9-7D5F-627147516C0C}"/>
              </a:ext>
            </a:extLst>
          </p:cNvPr>
          <p:cNvGrpSpPr/>
          <p:nvPr/>
        </p:nvGrpSpPr>
        <p:grpSpPr>
          <a:xfrm>
            <a:off x="3172852" y="8706319"/>
            <a:ext cx="587627" cy="575424"/>
            <a:chOff x="1295400" y="3857730"/>
            <a:chExt cx="990600" cy="1019070"/>
          </a:xfrm>
        </p:grpSpPr>
        <p:sp>
          <p:nvSpPr>
            <p:cNvPr id="86" name="メモ 12">
              <a:extLst>
                <a:ext uri="{FF2B5EF4-FFF2-40B4-BE49-F238E27FC236}">
                  <a16:creationId xmlns:a16="http://schemas.microsoft.com/office/drawing/2014/main" id="{C0A9D5C3-B0BE-663C-78FB-8B14D6330DF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7" name="テキスト ボックス 86">
              <a:extLst>
                <a:ext uri="{FF2B5EF4-FFF2-40B4-BE49-F238E27FC236}">
                  <a16:creationId xmlns:a16="http://schemas.microsoft.com/office/drawing/2014/main" id="{E27E103F-A410-6A56-8F66-3A4A85D3B530}"/>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19</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29" name="テキスト ボックス 28">
            <a:extLst>
              <a:ext uri="{FF2B5EF4-FFF2-40B4-BE49-F238E27FC236}">
                <a16:creationId xmlns:a16="http://schemas.microsoft.com/office/drawing/2014/main" id="{BE2D4AFC-0237-99F9-26D8-0D438F330377}"/>
              </a:ext>
            </a:extLst>
          </p:cNvPr>
          <p:cNvSpPr txBox="1"/>
          <p:nvPr/>
        </p:nvSpPr>
        <p:spPr>
          <a:xfrm>
            <a:off x="1137477" y="8161347"/>
            <a:ext cx="2150078" cy="522579"/>
          </a:xfrm>
          <a:prstGeom prst="rect">
            <a:avLst/>
          </a:prstGeom>
          <a:noFill/>
          <a:ln w="12700">
            <a:solidFill>
              <a:schemeClr val="tx1"/>
            </a:solidFill>
          </a:ln>
        </p:spPr>
        <p:txBody>
          <a:bodyPr wrap="square" rtlCol="0">
            <a:spAutoFit/>
          </a:bodyPr>
          <a:lstStyle/>
          <a:p>
            <a:pPr>
              <a:lnSpc>
                <a:spcPts val="1100"/>
              </a:lnSpc>
            </a:pPr>
            <a:r>
              <a:rPr kumimoji="1" lang="en-US" altLang="ja-JP" sz="1100" dirty="0">
                <a:latin typeface="メイリオ" panose="020B0604030504040204" pitchFamily="50" charset="-128"/>
                <a:ea typeface="メイリオ" panose="020B0604030504040204" pitchFamily="50" charset="-128"/>
              </a:rPr>
              <a:t>? P[</a:t>
            </a:r>
            <a:r>
              <a:rPr kumimoji="1" lang="en-US" altLang="ja-JP" sz="1100" dirty="0" err="1">
                <a:latin typeface="メイリオ" panose="020B0604030504040204" pitchFamily="50" charset="-128"/>
                <a:ea typeface="メイリオ" panose="020B0604030504040204" pitchFamily="50" charset="-128"/>
              </a:rPr>
              <a:t>i</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 </a:t>
            </a:r>
            <a:r>
              <a:rPr kumimoji="1" lang="en-US" altLang="ja-JP" sz="1100" dirty="0">
                <a:latin typeface="メイリオ" panose="020B0604030504040204" pitchFamily="50" charset="-128"/>
                <a:ea typeface="メイリオ" panose="020B0604030504040204" pitchFamily="50" charset="-128"/>
              </a:rPr>
              <a:t>!= 0</a:t>
            </a:r>
            <a:endParaRPr lang="en-US" altLang="ja-JP" sz="1100" dirty="0">
              <a:latin typeface="メイリオ" panose="020B0604030504040204" pitchFamily="50" charset="-128"/>
              <a:ea typeface="メイリオ" panose="020B0604030504040204" pitchFamily="50" charset="-128"/>
            </a:endParaRPr>
          </a:p>
          <a:p>
            <a:pPr>
              <a:lnSpc>
                <a:spcPts val="1100"/>
              </a:lnSpc>
            </a:pPr>
            <a:endParaRPr kumimoji="1" lang="ja-JP" altLang="en-US"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p:txBody>
      </p:sp>
      <p:sp>
        <p:nvSpPr>
          <p:cNvPr id="30" name="テキスト ボックス 29">
            <a:extLst>
              <a:ext uri="{FF2B5EF4-FFF2-40B4-BE49-F238E27FC236}">
                <a16:creationId xmlns:a16="http://schemas.microsoft.com/office/drawing/2014/main" id="{C7254528-D22B-ED7C-BF61-DF3D9B8A6DE1}"/>
              </a:ext>
            </a:extLst>
          </p:cNvPr>
          <p:cNvSpPr txBox="1"/>
          <p:nvPr/>
        </p:nvSpPr>
        <p:spPr>
          <a:xfrm>
            <a:off x="1267248" y="8376176"/>
            <a:ext cx="2065509" cy="240450"/>
          </a:xfrm>
          <a:prstGeom prst="rect">
            <a:avLst/>
          </a:prstGeom>
          <a:solidFill>
            <a:schemeClr val="bg1"/>
          </a:solidFill>
          <a:ln w="12700">
            <a:solidFill>
              <a:schemeClr val="tx1"/>
            </a:solidFill>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〇</a:t>
            </a:r>
            <a:r>
              <a:rPr lang="en-US" altLang="ja-JP" sz="1100" dirty="0">
                <a:latin typeface="メイリオ" panose="020B0604030504040204" pitchFamily="50" charset="-128"/>
                <a:ea typeface="メイリオ" panose="020B0604030504040204" pitchFamily="50" charset="-128"/>
              </a:rPr>
              <a:t>: O</a:t>
            </a:r>
            <a:r>
              <a:rPr lang="ja-JP" altLang="en-US" sz="1100" dirty="0">
                <a:latin typeface="メイリオ" panose="020B0604030504040204" pitchFamily="50" charset="-128"/>
                <a:ea typeface="メイリオ" panose="020B0604030504040204" pitchFamily="50" charset="-128"/>
              </a:rPr>
              <a:t>に</a:t>
            </a:r>
            <a:r>
              <a:rPr lang="en-US" altLang="ja-JP" sz="1100" dirty="0">
                <a:latin typeface="メイリオ" panose="020B0604030504040204" pitchFamily="50" charset="-128"/>
                <a:ea typeface="メイリオ" panose="020B0604030504040204" pitchFamily="50" charset="-128"/>
              </a:rPr>
              <a:t>P[</a:t>
            </a:r>
            <a:r>
              <a:rPr lang="en-US" altLang="ja-JP" sz="1100" dirty="0" err="1">
                <a:latin typeface="メイリオ" panose="020B0604030504040204" pitchFamily="50" charset="-128"/>
                <a:ea typeface="メイリオ" panose="020B0604030504040204" pitchFamily="50" charset="-128"/>
              </a:rPr>
              <a:t>i</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を追加</a:t>
            </a:r>
            <a:endParaRPr kumimoji="1" lang="ja-JP" altLang="en-US" sz="1100" dirty="0">
              <a:latin typeface="メイリオ" panose="020B0604030504040204" pitchFamily="50" charset="-128"/>
              <a:ea typeface="メイリオ" panose="020B0604030504040204" pitchFamily="50" charset="-128"/>
            </a:endParaRPr>
          </a:p>
        </p:txBody>
      </p:sp>
      <p:grpSp>
        <p:nvGrpSpPr>
          <p:cNvPr id="31" name="グループ化 30">
            <a:extLst>
              <a:ext uri="{FF2B5EF4-FFF2-40B4-BE49-F238E27FC236}">
                <a16:creationId xmlns:a16="http://schemas.microsoft.com/office/drawing/2014/main" id="{AA5F93DB-6ACB-6DE1-0C20-ACE777E23D6F}"/>
              </a:ext>
            </a:extLst>
          </p:cNvPr>
          <p:cNvGrpSpPr/>
          <p:nvPr/>
        </p:nvGrpSpPr>
        <p:grpSpPr>
          <a:xfrm>
            <a:off x="4131881" y="6488809"/>
            <a:ext cx="587627" cy="575424"/>
            <a:chOff x="1295400" y="3857730"/>
            <a:chExt cx="990600" cy="1019070"/>
          </a:xfrm>
        </p:grpSpPr>
        <p:sp>
          <p:nvSpPr>
            <p:cNvPr id="32" name="メモ 12">
              <a:extLst>
                <a:ext uri="{FF2B5EF4-FFF2-40B4-BE49-F238E27FC236}">
                  <a16:creationId xmlns:a16="http://schemas.microsoft.com/office/drawing/2014/main" id="{78AD015E-404E-52E3-3765-73FBCA0B8C21}"/>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567514DA-E77B-D640-E4E1-1E6CCEA90C2E}"/>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08</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pic>
        <p:nvPicPr>
          <p:cNvPr id="4" name="Picture 2" descr="by-nc-sa">
            <a:extLst>
              <a:ext uri="{FF2B5EF4-FFF2-40B4-BE49-F238E27FC236}">
                <a16:creationId xmlns:a16="http://schemas.microsoft.com/office/drawing/2014/main" id="{3BFB2DEB-7188-A582-EB26-CFEA1110D7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4308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301751" cy="307777"/>
          </a:xfrm>
          <a:prstGeom prst="rect">
            <a:avLst/>
          </a:prstGeom>
          <a:noFill/>
        </p:spPr>
        <p:txBody>
          <a:bodyPr wrap="square" rtlCol="0">
            <a:spAutoFit/>
          </a:bodyPr>
          <a:lstStyle/>
          <a:p>
            <a:r>
              <a:rPr kumimoji="1" lang="en-US" altLang="ja-JP" sz="1400" dirty="0"/>
              <a:t>Python</a:t>
            </a:r>
            <a:r>
              <a:rPr kumimoji="1" lang="ja-JP" altLang="en-US" sz="1400" dirty="0"/>
              <a:t>基礎</a:t>
            </a:r>
            <a:r>
              <a:rPr kumimoji="1" lang="en-US" altLang="ja-JP" sz="1400" dirty="0"/>
              <a:t>(</a:t>
            </a:r>
            <a:r>
              <a:rPr kumimoji="1" lang="ja-JP" altLang="en-US" sz="1400" dirty="0"/>
              <a:t>再帰</a:t>
            </a:r>
            <a:r>
              <a:rPr lang="en-US" altLang="ja-JP" sz="1400" dirty="0"/>
              <a:t>):</a:t>
            </a:r>
            <a:r>
              <a:rPr lang="ja-JP" altLang="en-US" sz="1400" dirty="0"/>
              <a:t>フィボナッチ数</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769441"/>
          </a:xfrm>
          <a:prstGeom prst="rect">
            <a:avLst/>
          </a:prstGeom>
          <a:noFill/>
          <a:ln>
            <a:noFill/>
          </a:ln>
        </p:spPr>
        <p:txBody>
          <a:bodyPr wrap="square" rtlCol="0">
            <a:spAutoFit/>
          </a:bodyPr>
          <a:lstStyle/>
          <a:p>
            <a:r>
              <a:rPr kumimoji="1" lang="ja-JP" altLang="en-US" sz="1100" dirty="0"/>
              <a:t>　</a:t>
            </a:r>
            <a:r>
              <a:rPr kumimoji="1" lang="ja-JP" altLang="en-US" sz="1100" b="1" dirty="0"/>
              <a:t>フィボナッチ数は</a:t>
            </a:r>
            <a:r>
              <a:rPr kumimoji="1" lang="en-US" altLang="ja-JP" sz="1100" b="1" dirty="0"/>
              <a:t>0, 1, 1, 2, 3, 5, 8, 13, 21</a:t>
            </a:r>
            <a:r>
              <a:rPr kumimoji="1" lang="ja-JP" altLang="en-US" sz="1100" b="1" dirty="0"/>
              <a:t>のように、となりあった数の和が次の数となるような数列であり、</a:t>
            </a:r>
            <a:r>
              <a:rPr kumimoji="1" lang="en-US" altLang="ja-JP" sz="1100" b="1" dirty="0"/>
              <a:t>n</a:t>
            </a:r>
            <a:r>
              <a:rPr kumimoji="1" lang="ja-JP" altLang="en-US" sz="1100" b="1" dirty="0"/>
              <a:t>を入力して、その</a:t>
            </a:r>
            <a:r>
              <a:rPr kumimoji="1" lang="en-US" altLang="ja-JP" sz="1100" b="1" dirty="0"/>
              <a:t>n</a:t>
            </a:r>
            <a:r>
              <a:rPr kumimoji="1" lang="ja-JP" altLang="en-US" sz="1100" b="1" dirty="0"/>
              <a:t>番目の数を求めるプログラムを作成する。なお、引数を</a:t>
            </a:r>
            <a:r>
              <a:rPr kumimoji="1" lang="en-US" altLang="ja-JP" sz="1100" b="1" dirty="0"/>
              <a:t>n</a:t>
            </a:r>
            <a:r>
              <a:rPr kumimoji="1" lang="ja-JP" altLang="en-US" sz="1100" b="1" dirty="0"/>
              <a:t>とするフィボナッチ数を求める関数をプログラムの中で作成する。</a:t>
            </a:r>
            <a:endParaRPr kumimoji="1" lang="en-US" altLang="ja-JP" sz="1100" b="1" dirty="0"/>
          </a:p>
          <a:p>
            <a:r>
              <a:rPr kumimoji="1" lang="en-US" altLang="ja-JP" sz="1050" b="1" dirty="0"/>
              <a:t>(</a:t>
            </a:r>
            <a:r>
              <a:rPr kumimoji="1" lang="ja-JP" altLang="en-US" sz="1050" b="1" dirty="0"/>
              <a:t>はじめの数は</a:t>
            </a:r>
            <a:r>
              <a:rPr kumimoji="1" lang="en-US" altLang="ja-JP" sz="1050" b="1" dirty="0"/>
              <a:t>0</a:t>
            </a:r>
            <a:r>
              <a:rPr kumimoji="1" lang="ja-JP" altLang="en-US" sz="1050" b="1" dirty="0"/>
              <a:t>番目とする</a:t>
            </a:r>
            <a:r>
              <a:rPr kumimoji="1" lang="en-US" altLang="ja-JP" sz="1050" b="1" dirty="0"/>
              <a:t>)</a:t>
            </a:r>
            <a:endParaRPr kumimoji="1" lang="ja-JP" altLang="en-US" sz="1050" b="1"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647700" y="1683355"/>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647700" y="2049545"/>
            <a:ext cx="5365502" cy="769441"/>
          </a:xfrm>
          <a:prstGeom prst="rect">
            <a:avLst/>
          </a:prstGeom>
          <a:noFill/>
          <a:ln>
            <a:noFill/>
          </a:ln>
        </p:spPr>
        <p:txBody>
          <a:bodyPr wrap="square" rtlCol="0">
            <a:spAutoFit/>
          </a:bodyPr>
          <a:lstStyle/>
          <a:p>
            <a:r>
              <a:rPr kumimoji="1" lang="en-US" altLang="ja-JP" sz="1100" dirty="0"/>
              <a:t>n</a:t>
            </a:r>
            <a:r>
              <a:rPr kumimoji="1" lang="ja-JP" altLang="en-US" sz="1100" dirty="0"/>
              <a:t>番目のフィボナッチ数求める関数を</a:t>
            </a:r>
            <a:r>
              <a:rPr lang="en-US" altLang="ja-JP" sz="1100" dirty="0" err="1"/>
              <a:t>fibo</a:t>
            </a:r>
            <a:r>
              <a:rPr lang="en-US" altLang="ja-JP" sz="1100" dirty="0"/>
              <a:t>(n)</a:t>
            </a:r>
            <a:r>
              <a:rPr lang="ja-JP" altLang="en-US" sz="1100" dirty="0"/>
              <a:t>とすると、</a:t>
            </a:r>
          </a:p>
          <a:p>
            <a:r>
              <a:rPr kumimoji="1" lang="en-US" altLang="ja-JP" sz="1100" dirty="0" err="1"/>
              <a:t>fibo</a:t>
            </a:r>
            <a:r>
              <a:rPr kumimoji="1" lang="en-US" altLang="ja-JP" sz="1100" dirty="0"/>
              <a:t>(0) = 0, </a:t>
            </a:r>
            <a:r>
              <a:rPr kumimoji="1" lang="en-US" altLang="ja-JP" sz="1100" dirty="0" err="1"/>
              <a:t>fibo</a:t>
            </a:r>
            <a:r>
              <a:rPr lang="en-US" altLang="ja-JP" sz="1100" dirty="0"/>
              <a:t>(1) = 1, </a:t>
            </a:r>
            <a:r>
              <a:rPr lang="en-US" altLang="ja-JP" sz="1100" dirty="0" err="1"/>
              <a:t>fibo</a:t>
            </a:r>
            <a:r>
              <a:rPr lang="en-US" altLang="ja-JP" sz="1100" dirty="0"/>
              <a:t>(n) = </a:t>
            </a:r>
            <a:r>
              <a:rPr lang="en-US" altLang="ja-JP" sz="1100" dirty="0" err="1"/>
              <a:t>fibo</a:t>
            </a:r>
            <a:r>
              <a:rPr lang="en-US" altLang="ja-JP" sz="1100" dirty="0"/>
              <a:t>(n-1) + </a:t>
            </a:r>
            <a:r>
              <a:rPr lang="en-US" altLang="ja-JP" sz="1100" dirty="0" err="1"/>
              <a:t>fibo</a:t>
            </a:r>
            <a:r>
              <a:rPr lang="en-US" altLang="ja-JP" sz="1100" dirty="0"/>
              <a:t>(n-2)</a:t>
            </a:r>
            <a:r>
              <a:rPr lang="ja-JP" altLang="en-US" sz="1100" dirty="0"/>
              <a:t>と定義される。</a:t>
            </a:r>
          </a:p>
          <a:p>
            <a:r>
              <a:rPr kumimoji="1" lang="ja-JP" altLang="en-US" sz="1100" dirty="0"/>
              <a:t>プログラムで</a:t>
            </a:r>
            <a:r>
              <a:rPr lang="en-US" altLang="ja-JP" sz="1100" dirty="0" err="1"/>
              <a:t>fibo</a:t>
            </a:r>
            <a:r>
              <a:rPr lang="en-US" altLang="ja-JP" sz="1100" dirty="0"/>
              <a:t>(n)</a:t>
            </a:r>
            <a:r>
              <a:rPr lang="ja-JP" altLang="en-US" sz="1100" dirty="0"/>
              <a:t>の関数を定義して、</a:t>
            </a:r>
            <a:r>
              <a:rPr lang="en-US" altLang="ja-JP" sz="1100" dirty="0" err="1"/>
              <a:t>fibo</a:t>
            </a:r>
            <a:r>
              <a:rPr lang="en-US" altLang="ja-JP" sz="1100" dirty="0"/>
              <a:t>(n)</a:t>
            </a:r>
            <a:r>
              <a:rPr lang="ja-JP" altLang="en-US" sz="1100" dirty="0"/>
              <a:t>内で、</a:t>
            </a:r>
            <a:r>
              <a:rPr lang="en-US" altLang="ja-JP" sz="1100" dirty="0" err="1"/>
              <a:t>fibo</a:t>
            </a:r>
            <a:r>
              <a:rPr lang="en-US" altLang="ja-JP" sz="1100" dirty="0"/>
              <a:t>(n-1), </a:t>
            </a:r>
            <a:r>
              <a:rPr lang="en-US" altLang="ja-JP" sz="1100" dirty="0" err="1"/>
              <a:t>fibo</a:t>
            </a:r>
            <a:r>
              <a:rPr lang="en-US" altLang="ja-JP" sz="1100" dirty="0"/>
              <a:t>(n-2)</a:t>
            </a:r>
            <a:r>
              <a:rPr lang="ja-JP" altLang="en-US" sz="1100" dirty="0"/>
              <a:t>を再帰的に呼び出すことで、</a:t>
            </a:r>
            <a:r>
              <a:rPr lang="en-US" altLang="ja-JP" sz="1100" dirty="0" err="1"/>
              <a:t>fibo</a:t>
            </a:r>
            <a:r>
              <a:rPr lang="en-US" altLang="ja-JP" sz="1100" dirty="0"/>
              <a:t>(n)</a:t>
            </a:r>
            <a:r>
              <a:rPr lang="ja-JP" altLang="en-US" sz="1100" dirty="0"/>
              <a:t>を求める。</a:t>
            </a:r>
            <a:endParaRPr lang="en-US" altLang="ja-JP" sz="1100" dirty="0"/>
          </a:p>
        </p:txBody>
      </p:sp>
      <p:sp>
        <p:nvSpPr>
          <p:cNvPr id="11" name="テキスト ボックス 10">
            <a:extLst>
              <a:ext uri="{FF2B5EF4-FFF2-40B4-BE49-F238E27FC236}">
                <a16:creationId xmlns:a16="http://schemas.microsoft.com/office/drawing/2014/main" id="{7F4ED9D4-29C4-EC53-0E19-841F0B79313A}"/>
              </a:ext>
            </a:extLst>
          </p:cNvPr>
          <p:cNvSpPr txBox="1"/>
          <p:nvPr/>
        </p:nvSpPr>
        <p:spPr>
          <a:xfrm>
            <a:off x="647700" y="2996849"/>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sp>
        <p:nvSpPr>
          <p:cNvPr id="17" name="テキスト ボックス 16">
            <a:extLst>
              <a:ext uri="{FF2B5EF4-FFF2-40B4-BE49-F238E27FC236}">
                <a16:creationId xmlns:a16="http://schemas.microsoft.com/office/drawing/2014/main" id="{CE84796C-6F99-8BF7-3551-3F3E56725CF1}"/>
              </a:ext>
            </a:extLst>
          </p:cNvPr>
          <p:cNvSpPr txBox="1"/>
          <p:nvPr/>
        </p:nvSpPr>
        <p:spPr>
          <a:xfrm>
            <a:off x="627333" y="3405894"/>
            <a:ext cx="1987374" cy="240450"/>
          </a:xfrm>
          <a:prstGeom prst="rect">
            <a:avLst/>
          </a:prstGeom>
          <a:noFill/>
          <a:ln w="12700">
            <a:solidFill>
              <a:schemeClr val="tx1"/>
            </a:solidFill>
          </a:ln>
        </p:spPr>
        <p:txBody>
          <a:bodyPr wrap="square" rtlCol="0">
            <a:spAutoFit/>
          </a:bodyPr>
          <a:lstStyle/>
          <a:p>
            <a:pPr algn="ctr">
              <a:lnSpc>
                <a:spcPts val="1100"/>
              </a:lnSpc>
            </a:pPr>
            <a:r>
              <a:rPr lang="en-US" altLang="ja-JP" sz="1100" dirty="0">
                <a:latin typeface="メイリオ" panose="020B0604030504040204" pitchFamily="50" charset="-128"/>
                <a:ea typeface="メイリオ" panose="020B0604030504040204" pitchFamily="50" charset="-128"/>
              </a:rPr>
              <a:t>a</a:t>
            </a:r>
            <a:r>
              <a:rPr kumimoji="1" lang="en-US" altLang="ja-JP" sz="1100" dirty="0">
                <a:latin typeface="メイリオ" panose="020B0604030504040204" pitchFamily="50" charset="-128"/>
                <a:ea typeface="メイリオ" panose="020B0604030504040204" pitchFamily="50" charset="-128"/>
              </a:rPr>
              <a:t> = (</a:t>
            </a:r>
            <a:r>
              <a:rPr kumimoji="1" lang="ja-JP" altLang="en-US" sz="1100" dirty="0">
                <a:latin typeface="メイリオ" panose="020B0604030504040204" pitchFamily="50" charset="-128"/>
                <a:ea typeface="メイリオ" panose="020B0604030504040204" pitchFamily="50" charset="-128"/>
              </a:rPr>
              <a:t>入力</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数値</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24" name="テキスト ボックス 23">
            <a:extLst>
              <a:ext uri="{FF2B5EF4-FFF2-40B4-BE49-F238E27FC236}">
                <a16:creationId xmlns:a16="http://schemas.microsoft.com/office/drawing/2014/main" id="{0D94F40D-6BF2-EB6A-2CF1-60A91800AEAD}"/>
              </a:ext>
            </a:extLst>
          </p:cNvPr>
          <p:cNvSpPr txBox="1"/>
          <p:nvPr/>
        </p:nvSpPr>
        <p:spPr>
          <a:xfrm>
            <a:off x="647700" y="4147875"/>
            <a:ext cx="1987374" cy="240450"/>
          </a:xfrm>
          <a:prstGeom prst="rect">
            <a:avLst/>
          </a:prstGeom>
          <a:noFill/>
          <a:ln w="12700">
            <a:solidFill>
              <a:schemeClr val="tx1"/>
            </a:solidFill>
          </a:ln>
        </p:spPr>
        <p:txBody>
          <a:bodyPr wrap="square" rtlCol="0">
            <a:spAutoFit/>
          </a:bodyPr>
          <a:lstStyle/>
          <a:p>
            <a:pPr algn="ctr">
              <a:lnSpc>
                <a:spcPts val="1100"/>
              </a:lnSpc>
            </a:pPr>
            <a:r>
              <a:rPr lang="ja-JP" altLang="en-US" sz="1100" dirty="0">
                <a:latin typeface="メイリオ" panose="020B0604030504040204" pitchFamily="50" charset="-128"/>
                <a:ea typeface="メイリオ" panose="020B0604030504040204" pitchFamily="50" charset="-128"/>
              </a:rPr>
              <a:t>表示する</a:t>
            </a:r>
            <a:r>
              <a:rPr lang="en-US" altLang="ja-JP" sz="1100" dirty="0">
                <a:latin typeface="メイリオ" panose="020B0604030504040204" pitchFamily="50" charset="-128"/>
                <a:ea typeface="メイリオ" panose="020B0604030504040204" pitchFamily="50" charset="-128"/>
              </a:rPr>
              <a:t>(b)</a:t>
            </a:r>
            <a:endParaRPr kumimoji="1" lang="ja-JP" altLang="en-US" sz="1100"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B9C7707D-6857-58D0-1851-641F347F7EEC}"/>
              </a:ext>
            </a:extLst>
          </p:cNvPr>
          <p:cNvSpPr txBox="1"/>
          <p:nvPr/>
        </p:nvSpPr>
        <p:spPr>
          <a:xfrm>
            <a:off x="647700" y="3769499"/>
            <a:ext cx="1987374" cy="253916"/>
          </a:xfrm>
          <a:prstGeom prst="rect">
            <a:avLst/>
          </a:prstGeom>
          <a:noFill/>
          <a:ln w="12700">
            <a:solidFill>
              <a:schemeClr val="tx1"/>
            </a:solidFill>
          </a:ln>
        </p:spPr>
        <p:txBody>
          <a:bodyPr wrap="square" rtlCol="0">
            <a:spAutoFit/>
          </a:bodyPr>
          <a:lstStyle/>
          <a:p>
            <a:pPr algn="ctr">
              <a:lnSpc>
                <a:spcPts val="1100"/>
              </a:lnSpc>
            </a:pPr>
            <a:r>
              <a:rPr lang="en-US" altLang="ja-JP" sz="1200" dirty="0">
                <a:latin typeface="メイリオ" panose="020B0604030504040204" pitchFamily="50" charset="-128"/>
                <a:ea typeface="メイリオ" panose="020B0604030504040204" pitchFamily="50" charset="-128"/>
              </a:rPr>
              <a:t>b</a:t>
            </a:r>
            <a:r>
              <a:rPr kumimoji="1" lang="en-US" altLang="ja-JP" sz="1200" dirty="0">
                <a:latin typeface="メイリオ" panose="020B0604030504040204" pitchFamily="50" charset="-128"/>
                <a:ea typeface="メイリオ" panose="020B0604030504040204" pitchFamily="50" charset="-128"/>
              </a:rPr>
              <a:t> = </a:t>
            </a:r>
            <a:r>
              <a:rPr kumimoji="1" lang="ja-JP" altLang="en-US" sz="1200" dirty="0">
                <a:latin typeface="メイリオ" panose="020B0604030504040204" pitchFamily="50" charset="-128"/>
                <a:ea typeface="メイリオ" panose="020B0604030504040204" pitchFamily="50" charset="-128"/>
              </a:rPr>
              <a:t>関数</a:t>
            </a:r>
            <a:r>
              <a:rPr kumimoji="1" lang="en-US" altLang="ja-JP" sz="1200" dirty="0">
                <a:latin typeface="メイリオ" panose="020B0604030504040204" pitchFamily="50" charset="-128"/>
                <a:ea typeface="メイリオ" panose="020B0604030504040204" pitchFamily="50" charset="-128"/>
              </a:rPr>
              <a:t>: </a:t>
            </a:r>
            <a:r>
              <a:rPr kumimoji="1" lang="en-US" altLang="ja-JP" sz="1200" dirty="0" err="1">
                <a:latin typeface="メイリオ" panose="020B0604030504040204" pitchFamily="50" charset="-128"/>
                <a:ea typeface="メイリオ" panose="020B0604030504040204" pitchFamily="50" charset="-128"/>
              </a:rPr>
              <a:t>fibo</a:t>
            </a:r>
            <a:r>
              <a:rPr kumimoji="1" lang="en-US" altLang="ja-JP" sz="1200" dirty="0">
                <a:latin typeface="メイリオ" panose="020B0604030504040204" pitchFamily="50" charset="-128"/>
                <a:ea typeface="メイリオ" panose="020B0604030504040204" pitchFamily="50" charset="-128"/>
              </a:rPr>
              <a:t>(a)</a:t>
            </a:r>
            <a:endParaRPr kumimoji="1" lang="ja-JP" altLang="en-US" sz="1200" dirty="0">
              <a:latin typeface="メイリオ" panose="020B0604030504040204" pitchFamily="50" charset="-128"/>
              <a:ea typeface="メイリオ" panose="020B0604030504040204" pitchFamily="50" charset="-128"/>
            </a:endParaRPr>
          </a:p>
        </p:txBody>
      </p:sp>
      <p:grpSp>
        <p:nvGrpSpPr>
          <p:cNvPr id="26" name="グループ化 25">
            <a:extLst>
              <a:ext uri="{FF2B5EF4-FFF2-40B4-BE49-F238E27FC236}">
                <a16:creationId xmlns:a16="http://schemas.microsoft.com/office/drawing/2014/main" id="{3374DA1C-163D-67BB-B291-A3C1E80C5CB3}"/>
              </a:ext>
            </a:extLst>
          </p:cNvPr>
          <p:cNvGrpSpPr/>
          <p:nvPr/>
        </p:nvGrpSpPr>
        <p:grpSpPr>
          <a:xfrm>
            <a:off x="3708887" y="5965596"/>
            <a:ext cx="587627" cy="575424"/>
            <a:chOff x="1295400" y="3857730"/>
            <a:chExt cx="990600" cy="1019070"/>
          </a:xfrm>
        </p:grpSpPr>
        <p:sp>
          <p:nvSpPr>
            <p:cNvPr id="27" name="メモ 12">
              <a:extLst>
                <a:ext uri="{FF2B5EF4-FFF2-40B4-BE49-F238E27FC236}">
                  <a16:creationId xmlns:a16="http://schemas.microsoft.com/office/drawing/2014/main" id="{B344A721-C16C-99E7-CCAE-D187A4003CB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EE4EB251-CE89-2772-ACF5-2B6D392BFA31}"/>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05</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29" name="グループ化 28">
            <a:extLst>
              <a:ext uri="{FF2B5EF4-FFF2-40B4-BE49-F238E27FC236}">
                <a16:creationId xmlns:a16="http://schemas.microsoft.com/office/drawing/2014/main" id="{C9DC160A-6298-B607-DE0B-57B45C521B0A}"/>
              </a:ext>
            </a:extLst>
          </p:cNvPr>
          <p:cNvGrpSpPr/>
          <p:nvPr/>
        </p:nvGrpSpPr>
        <p:grpSpPr>
          <a:xfrm>
            <a:off x="3149473" y="3580014"/>
            <a:ext cx="587627" cy="575424"/>
            <a:chOff x="1295400" y="3857730"/>
            <a:chExt cx="990600" cy="1019070"/>
          </a:xfrm>
        </p:grpSpPr>
        <p:sp>
          <p:nvSpPr>
            <p:cNvPr id="30" name="メモ 12">
              <a:extLst>
                <a:ext uri="{FF2B5EF4-FFF2-40B4-BE49-F238E27FC236}">
                  <a16:creationId xmlns:a16="http://schemas.microsoft.com/office/drawing/2014/main" id="{0E732B99-5E4C-2529-0F50-3EE76AF4442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テキスト ボックス 30">
              <a:extLst>
                <a:ext uri="{FF2B5EF4-FFF2-40B4-BE49-F238E27FC236}">
                  <a16:creationId xmlns:a16="http://schemas.microsoft.com/office/drawing/2014/main" id="{B85ECEDA-FE43-5444-6F1A-3D42FFBF2C6A}"/>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18</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8</a:t>
            </a:fld>
            <a:endParaRPr kumimoji="1" lang="ja-JP" altLang="en-US"/>
          </a:p>
        </p:txBody>
      </p:sp>
      <p:grpSp>
        <p:nvGrpSpPr>
          <p:cNvPr id="16" name="グループ化 15">
            <a:extLst>
              <a:ext uri="{FF2B5EF4-FFF2-40B4-BE49-F238E27FC236}">
                <a16:creationId xmlns:a16="http://schemas.microsoft.com/office/drawing/2014/main" id="{E4450390-14A9-1FF4-6F8D-10E483B603D6}"/>
              </a:ext>
            </a:extLst>
          </p:cNvPr>
          <p:cNvGrpSpPr/>
          <p:nvPr/>
        </p:nvGrpSpPr>
        <p:grpSpPr>
          <a:xfrm>
            <a:off x="708448" y="5500544"/>
            <a:ext cx="1926626" cy="230832"/>
            <a:chOff x="3770695" y="5362721"/>
            <a:chExt cx="1767085" cy="178090"/>
          </a:xfrm>
        </p:grpSpPr>
        <p:sp>
          <p:nvSpPr>
            <p:cNvPr id="48" name="テキスト ボックス 47">
              <a:extLst>
                <a:ext uri="{FF2B5EF4-FFF2-40B4-BE49-F238E27FC236}">
                  <a16:creationId xmlns:a16="http://schemas.microsoft.com/office/drawing/2014/main" id="{C910C7C1-2B30-0190-ED52-E975285E4543}"/>
                </a:ext>
              </a:extLst>
            </p:cNvPr>
            <p:cNvSpPr txBox="1"/>
            <p:nvPr/>
          </p:nvSpPr>
          <p:spPr>
            <a:xfrm>
              <a:off x="3770695" y="5362721"/>
              <a:ext cx="1767085" cy="178090"/>
            </a:xfrm>
            <a:prstGeom prst="rect">
              <a:avLst/>
            </a:prstGeom>
            <a:noFill/>
            <a:ln w="12700">
              <a:solidFill>
                <a:schemeClr val="tx1"/>
              </a:solidFill>
            </a:ln>
          </p:spPr>
          <p:txBody>
            <a:bodyPr wrap="square" rtlCol="0">
              <a:spAutoFit/>
            </a:bodyPr>
            <a:lstStyle/>
            <a:p>
              <a:pPr algn="ctr">
                <a:lnSpc>
                  <a:spcPts val="1000"/>
                </a:lnSpc>
              </a:pPr>
              <a:r>
                <a:rPr lang="ja-JP" altLang="en-US" sz="1100" dirty="0">
                  <a:latin typeface="メイリオ" panose="020B0604030504040204" pitchFamily="50" charset="-128"/>
                  <a:ea typeface="メイリオ" panose="020B0604030504040204" pitchFamily="50" charset="-128"/>
                </a:rPr>
                <a:t>関数</a:t>
              </a:r>
              <a:r>
                <a:rPr lang="en-US" altLang="ja-JP" sz="1100" dirty="0">
                  <a:latin typeface="メイリオ" panose="020B0604030504040204" pitchFamily="50" charset="-128"/>
                  <a:ea typeface="メイリオ" panose="020B0604030504040204" pitchFamily="50" charset="-128"/>
                </a:rPr>
                <a:t>:</a:t>
              </a:r>
              <a:r>
                <a:rPr lang="en-US" altLang="ja-JP" sz="1100" dirty="0" err="1">
                  <a:latin typeface="メイリオ" panose="020B0604030504040204" pitchFamily="50" charset="-128"/>
                  <a:ea typeface="メイリオ" panose="020B0604030504040204" pitchFamily="50" charset="-128"/>
                </a:rPr>
                <a:t>fibo</a:t>
              </a:r>
              <a:r>
                <a:rPr lang="en-US" altLang="ja-JP" sz="1100" dirty="0">
                  <a:latin typeface="メイリオ" panose="020B0604030504040204" pitchFamily="50" charset="-128"/>
                  <a:ea typeface="メイリオ" panose="020B0604030504040204" pitchFamily="50" charset="-128"/>
                </a:rPr>
                <a:t>(n)</a:t>
              </a:r>
              <a:endParaRPr kumimoji="1" lang="ja-JP" altLang="en-US" sz="1100" dirty="0">
                <a:latin typeface="メイリオ" panose="020B0604030504040204" pitchFamily="50" charset="-128"/>
                <a:ea typeface="メイリオ" panose="020B0604030504040204" pitchFamily="50" charset="-128"/>
              </a:endParaRPr>
            </a:p>
          </p:txBody>
        </p:sp>
        <p:cxnSp>
          <p:nvCxnSpPr>
            <p:cNvPr id="49" name="直線コネクタ 48">
              <a:extLst>
                <a:ext uri="{FF2B5EF4-FFF2-40B4-BE49-F238E27FC236}">
                  <a16:creationId xmlns:a16="http://schemas.microsoft.com/office/drawing/2014/main" id="{378A6CC1-0CB3-327D-9D5C-7304E81D6FCD}"/>
                </a:ext>
              </a:extLst>
            </p:cNvPr>
            <p:cNvCxnSpPr>
              <a:cxnSpLocks/>
            </p:cNvCxnSpPr>
            <p:nvPr/>
          </p:nvCxnSpPr>
          <p:spPr>
            <a:xfrm>
              <a:off x="3850703" y="5362721"/>
              <a:ext cx="0" cy="1780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D9A320A3-D7E0-84F3-5542-F70AB84F79B6}"/>
                </a:ext>
              </a:extLst>
            </p:cNvPr>
            <p:cNvCxnSpPr>
              <a:cxnSpLocks/>
            </p:cNvCxnSpPr>
            <p:nvPr/>
          </p:nvCxnSpPr>
          <p:spPr>
            <a:xfrm>
              <a:off x="5437258" y="5362721"/>
              <a:ext cx="0" cy="1780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3" name="テキスト ボックス 52">
            <a:extLst>
              <a:ext uri="{FF2B5EF4-FFF2-40B4-BE49-F238E27FC236}">
                <a16:creationId xmlns:a16="http://schemas.microsoft.com/office/drawing/2014/main" id="{AE03FEE7-C183-CDCE-7029-BBD708115352}"/>
              </a:ext>
            </a:extLst>
          </p:cNvPr>
          <p:cNvSpPr txBox="1"/>
          <p:nvPr/>
        </p:nvSpPr>
        <p:spPr>
          <a:xfrm>
            <a:off x="688081" y="5815505"/>
            <a:ext cx="2150078" cy="2074286"/>
          </a:xfrm>
          <a:prstGeom prst="rect">
            <a:avLst/>
          </a:prstGeom>
          <a:noFill/>
          <a:ln w="12700">
            <a:solidFill>
              <a:schemeClr val="tx1"/>
            </a:solidFill>
          </a:ln>
        </p:spPr>
        <p:txBody>
          <a:bodyPr wrap="square" rtlCol="0">
            <a:spAutoFit/>
          </a:bodyPr>
          <a:lstStyle/>
          <a:p>
            <a:pPr>
              <a:lnSpc>
                <a:spcPts val="1100"/>
              </a:lnSpc>
            </a:pPr>
            <a:r>
              <a:rPr kumimoji="1" lang="en-US" altLang="ja-JP"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n</a:t>
            </a:r>
            <a:r>
              <a:rPr kumimoji="1" lang="en-US" altLang="ja-JP" sz="1100" dirty="0">
                <a:latin typeface="メイリオ" panose="020B0604030504040204" pitchFamily="50" charset="-128"/>
                <a:ea typeface="メイリオ" panose="020B0604030504040204" pitchFamily="50" charset="-128"/>
              </a:rPr>
              <a:t> == 0</a:t>
            </a:r>
          </a:p>
          <a:p>
            <a:pPr>
              <a:lnSpc>
                <a:spcPts val="1100"/>
              </a:lnSpc>
            </a:pPr>
            <a:endParaRPr lang="en-US" altLang="ja-JP"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a:p>
            <a:pPr>
              <a:lnSpc>
                <a:spcPts val="1100"/>
              </a:lnSpc>
            </a:pPr>
            <a:endParaRPr kumimoji="1" lang="ja-JP" altLang="en-US" sz="1100" dirty="0">
              <a:latin typeface="メイリオ" panose="020B0604030504040204" pitchFamily="50" charset="-128"/>
              <a:ea typeface="メイリオ" panose="020B0604030504040204" pitchFamily="50" charset="-128"/>
            </a:endParaRPr>
          </a:p>
          <a:p>
            <a:pPr>
              <a:lnSpc>
                <a:spcPts val="1100"/>
              </a:lnSpc>
            </a:pPr>
            <a:endParaRPr kumimoji="1" lang="en-US" altLang="ja-JP"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a:p>
            <a:pPr>
              <a:lnSpc>
                <a:spcPts val="1100"/>
              </a:lnSpc>
            </a:pPr>
            <a:endParaRPr kumimoji="1" lang="en-US" altLang="ja-JP"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a:p>
            <a:pPr>
              <a:lnSpc>
                <a:spcPts val="1100"/>
              </a:lnSpc>
            </a:pPr>
            <a:endParaRPr kumimoji="1" lang="en-US" altLang="ja-JP" sz="1100" dirty="0">
              <a:latin typeface="メイリオ" panose="020B0604030504040204" pitchFamily="50" charset="-128"/>
              <a:ea typeface="メイリオ" panose="020B0604030504040204" pitchFamily="50" charset="-128"/>
            </a:endParaRPr>
          </a:p>
          <a:p>
            <a:pPr>
              <a:lnSpc>
                <a:spcPts val="1100"/>
              </a:lnSpc>
            </a:pPr>
            <a:endParaRPr kumimoji="1" lang="en-US" altLang="ja-JP" sz="1100" dirty="0">
              <a:latin typeface="メイリオ" panose="020B0604030504040204" pitchFamily="50" charset="-128"/>
              <a:ea typeface="メイリオ" panose="020B0604030504040204" pitchFamily="50" charset="-128"/>
            </a:endParaRPr>
          </a:p>
          <a:p>
            <a:pPr>
              <a:lnSpc>
                <a:spcPts val="1100"/>
              </a:lnSpc>
            </a:pPr>
            <a:br>
              <a:rPr lang="ja-JP" altLang="en-US" sz="1100" dirty="0">
                <a:latin typeface="メイリオ" panose="020B0604030504040204" pitchFamily="50" charset="-128"/>
                <a:ea typeface="メイリオ" panose="020B0604030504040204" pitchFamily="50" charset="-128"/>
              </a:rPr>
            </a:br>
            <a:endParaRPr lang="en-US" altLang="ja-JP" sz="1100" dirty="0">
              <a:latin typeface="メイリオ" panose="020B0604030504040204" pitchFamily="50" charset="-128"/>
              <a:ea typeface="メイリオ" panose="020B0604030504040204" pitchFamily="50" charset="-128"/>
            </a:endParaRPr>
          </a:p>
          <a:p>
            <a:pPr>
              <a:lnSpc>
                <a:spcPts val="1100"/>
              </a:lnSpc>
            </a:pPr>
            <a:endParaRPr kumimoji="1" lang="en-US" altLang="ja-JP" sz="1100" dirty="0">
              <a:latin typeface="メイリオ" panose="020B0604030504040204" pitchFamily="50" charset="-128"/>
              <a:ea typeface="メイリオ" panose="020B0604030504040204" pitchFamily="50" charset="-128"/>
            </a:endParaRPr>
          </a:p>
          <a:p>
            <a:pPr>
              <a:lnSpc>
                <a:spcPts val="1100"/>
              </a:lnSpc>
            </a:pPr>
            <a:endParaRPr kumimoji="1" lang="ja-JP" altLang="en-US" sz="1100" dirty="0">
              <a:latin typeface="メイリオ" panose="020B0604030504040204" pitchFamily="50" charset="-128"/>
              <a:ea typeface="メイリオ" panose="020B0604030504040204" pitchFamily="50" charset="-128"/>
            </a:endParaRPr>
          </a:p>
        </p:txBody>
      </p:sp>
      <p:sp>
        <p:nvSpPr>
          <p:cNvPr id="54" name="テキスト ボックス 53">
            <a:extLst>
              <a:ext uri="{FF2B5EF4-FFF2-40B4-BE49-F238E27FC236}">
                <a16:creationId xmlns:a16="http://schemas.microsoft.com/office/drawing/2014/main" id="{E04C701D-4581-B705-A97C-10E0E0B0CEE9}"/>
              </a:ext>
            </a:extLst>
          </p:cNvPr>
          <p:cNvSpPr txBox="1"/>
          <p:nvPr/>
        </p:nvSpPr>
        <p:spPr>
          <a:xfrm>
            <a:off x="826282" y="6031481"/>
            <a:ext cx="2533043" cy="240450"/>
          </a:xfrm>
          <a:prstGeom prst="rect">
            <a:avLst/>
          </a:prstGeom>
          <a:solidFill>
            <a:schemeClr val="bg1"/>
          </a:solidFill>
          <a:ln w="12700">
            <a:solidFill>
              <a:schemeClr val="tx1"/>
            </a:solidFill>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〇</a:t>
            </a:r>
            <a:r>
              <a:rPr lang="en-US" altLang="ja-JP" sz="1100" dirty="0">
                <a:latin typeface="メイリオ" panose="020B0604030504040204" pitchFamily="50" charset="-128"/>
                <a:ea typeface="メイリオ" panose="020B0604030504040204" pitchFamily="50" charset="-128"/>
              </a:rPr>
              <a:t>: v = 0</a:t>
            </a:r>
            <a:endParaRPr kumimoji="1" lang="ja-JP" altLang="en-US" sz="1100" dirty="0">
              <a:latin typeface="メイリオ" panose="020B0604030504040204" pitchFamily="50" charset="-128"/>
              <a:ea typeface="メイリオ" panose="020B0604030504040204" pitchFamily="50" charset="-128"/>
            </a:endParaRPr>
          </a:p>
        </p:txBody>
      </p:sp>
      <p:sp>
        <p:nvSpPr>
          <p:cNvPr id="55" name="テキスト ボックス 54">
            <a:extLst>
              <a:ext uri="{FF2B5EF4-FFF2-40B4-BE49-F238E27FC236}">
                <a16:creationId xmlns:a16="http://schemas.microsoft.com/office/drawing/2014/main" id="{B3E683B5-E297-20ED-FDFE-51A7299B7F21}"/>
              </a:ext>
            </a:extLst>
          </p:cNvPr>
          <p:cNvSpPr txBox="1"/>
          <p:nvPr/>
        </p:nvSpPr>
        <p:spPr>
          <a:xfrm>
            <a:off x="830153" y="6286827"/>
            <a:ext cx="2529172" cy="1368965"/>
          </a:xfrm>
          <a:prstGeom prst="rect">
            <a:avLst/>
          </a:prstGeom>
          <a:solidFill>
            <a:schemeClr val="bg1"/>
          </a:solidFill>
          <a:ln w="12700">
            <a:solidFill>
              <a:schemeClr val="tx1"/>
            </a:solidFill>
          </a:ln>
        </p:spPr>
        <p:txBody>
          <a:bodyPr wrap="square" rtlCol="0">
            <a:spAutoFit/>
          </a:bodyPr>
          <a:lstStyle/>
          <a:p>
            <a:pPr>
              <a:lnSpc>
                <a:spcPts val="1100"/>
              </a:lnSpc>
            </a:pPr>
            <a:r>
              <a:rPr lang="en-US" altLang="ja-JP" sz="1100" dirty="0">
                <a:latin typeface="メイリオ" panose="020B0604030504040204" pitchFamily="50" charset="-128"/>
                <a:ea typeface="メイリオ" panose="020B0604030504040204" pitchFamily="50" charset="-128"/>
              </a:rPr>
              <a:t>×:</a:t>
            </a:r>
          </a:p>
          <a:p>
            <a:pPr>
              <a:lnSpc>
                <a:spcPts val="1100"/>
              </a:lnSpc>
            </a:pPr>
            <a:endParaRPr lang="en-US" altLang="ja-JP"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p:txBody>
      </p:sp>
      <p:sp>
        <p:nvSpPr>
          <p:cNvPr id="56" name="テキスト ボックス 55">
            <a:extLst>
              <a:ext uri="{FF2B5EF4-FFF2-40B4-BE49-F238E27FC236}">
                <a16:creationId xmlns:a16="http://schemas.microsoft.com/office/drawing/2014/main" id="{314D275A-8458-93C8-7879-9D42DB19BC7B}"/>
              </a:ext>
            </a:extLst>
          </p:cNvPr>
          <p:cNvSpPr txBox="1"/>
          <p:nvPr/>
        </p:nvSpPr>
        <p:spPr>
          <a:xfrm>
            <a:off x="1115354" y="6339831"/>
            <a:ext cx="2150078" cy="1227900"/>
          </a:xfrm>
          <a:prstGeom prst="rect">
            <a:avLst/>
          </a:prstGeom>
          <a:noFill/>
          <a:ln w="12700">
            <a:solidFill>
              <a:schemeClr val="tx1"/>
            </a:solidFill>
          </a:ln>
        </p:spPr>
        <p:txBody>
          <a:bodyPr wrap="square" rtlCol="0">
            <a:spAutoFit/>
          </a:bodyPr>
          <a:lstStyle/>
          <a:p>
            <a:pPr>
              <a:lnSpc>
                <a:spcPts val="1100"/>
              </a:lnSpc>
            </a:pPr>
            <a:r>
              <a:rPr kumimoji="1" lang="en-US" altLang="ja-JP"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n</a:t>
            </a:r>
            <a:r>
              <a:rPr kumimoji="1" lang="en-US" altLang="ja-JP" sz="1100" dirty="0">
                <a:latin typeface="メイリオ" panose="020B0604030504040204" pitchFamily="50" charset="-128"/>
                <a:ea typeface="メイリオ" panose="020B0604030504040204" pitchFamily="50" charset="-128"/>
              </a:rPr>
              <a:t> == </a:t>
            </a:r>
            <a:r>
              <a:rPr lang="en-US" altLang="ja-JP" sz="1100" dirty="0">
                <a:latin typeface="メイリオ" panose="020B0604030504040204" pitchFamily="50" charset="-128"/>
                <a:ea typeface="メイリオ" panose="020B0604030504040204" pitchFamily="50" charset="-128"/>
              </a:rPr>
              <a:t>1</a:t>
            </a:r>
          </a:p>
          <a:p>
            <a:pPr>
              <a:lnSpc>
                <a:spcPts val="1100"/>
              </a:lnSpc>
            </a:pPr>
            <a:endParaRPr kumimoji="1" lang="ja-JP" altLang="en-US" sz="1100" dirty="0">
              <a:latin typeface="メイリオ" panose="020B0604030504040204" pitchFamily="50" charset="-128"/>
              <a:ea typeface="メイリオ" panose="020B0604030504040204" pitchFamily="50" charset="-128"/>
            </a:endParaRPr>
          </a:p>
          <a:p>
            <a:pPr>
              <a:lnSpc>
                <a:spcPts val="1100"/>
              </a:lnSpc>
            </a:pPr>
            <a:endParaRPr kumimoji="1" lang="en-US" altLang="ja-JP"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a:p>
            <a:pPr>
              <a:lnSpc>
                <a:spcPts val="1100"/>
              </a:lnSpc>
            </a:pPr>
            <a:br>
              <a:rPr lang="ja-JP" altLang="en-US" sz="1100" dirty="0">
                <a:latin typeface="メイリオ" panose="020B0604030504040204" pitchFamily="50" charset="-128"/>
                <a:ea typeface="メイリオ" panose="020B0604030504040204" pitchFamily="50" charset="-128"/>
              </a:rPr>
            </a:br>
            <a:endParaRPr lang="en-US" altLang="ja-JP" sz="1100" dirty="0">
              <a:latin typeface="メイリオ" panose="020B0604030504040204" pitchFamily="50" charset="-128"/>
              <a:ea typeface="メイリオ" panose="020B0604030504040204" pitchFamily="50" charset="-128"/>
            </a:endParaRPr>
          </a:p>
          <a:p>
            <a:pPr>
              <a:lnSpc>
                <a:spcPts val="1100"/>
              </a:lnSpc>
            </a:pPr>
            <a:endParaRPr kumimoji="1" lang="en-US" altLang="ja-JP" sz="1100" dirty="0">
              <a:latin typeface="メイリオ" panose="020B0604030504040204" pitchFamily="50" charset="-128"/>
              <a:ea typeface="メイリオ" panose="020B0604030504040204" pitchFamily="50" charset="-128"/>
            </a:endParaRPr>
          </a:p>
          <a:p>
            <a:pPr>
              <a:lnSpc>
                <a:spcPts val="1100"/>
              </a:lnSpc>
            </a:pPr>
            <a:endParaRPr kumimoji="1" lang="ja-JP" altLang="en-US" sz="1100" dirty="0">
              <a:latin typeface="メイリオ" panose="020B0604030504040204" pitchFamily="50" charset="-128"/>
              <a:ea typeface="メイリオ" panose="020B0604030504040204" pitchFamily="50" charset="-128"/>
            </a:endParaRPr>
          </a:p>
        </p:txBody>
      </p:sp>
      <p:sp>
        <p:nvSpPr>
          <p:cNvPr id="57" name="テキスト ボックス 56">
            <a:extLst>
              <a:ext uri="{FF2B5EF4-FFF2-40B4-BE49-F238E27FC236}">
                <a16:creationId xmlns:a16="http://schemas.microsoft.com/office/drawing/2014/main" id="{ACF04E07-C501-A655-B3C0-D3B62F195860}"/>
              </a:ext>
            </a:extLst>
          </p:cNvPr>
          <p:cNvSpPr txBox="1"/>
          <p:nvPr/>
        </p:nvSpPr>
        <p:spPr>
          <a:xfrm>
            <a:off x="1253555" y="6555807"/>
            <a:ext cx="2065509" cy="240450"/>
          </a:xfrm>
          <a:prstGeom prst="rect">
            <a:avLst/>
          </a:prstGeom>
          <a:solidFill>
            <a:schemeClr val="bg1"/>
          </a:solidFill>
          <a:ln w="12700">
            <a:solidFill>
              <a:schemeClr val="tx1"/>
            </a:solidFill>
          </a:ln>
        </p:spPr>
        <p:txBody>
          <a:bodyPr wrap="square" rtlCol="0">
            <a:spAutoFit/>
          </a:bodyPr>
          <a:lstStyle/>
          <a:p>
            <a:pPr>
              <a:lnSpc>
                <a:spcPts val="1100"/>
              </a:lnSpc>
            </a:pPr>
            <a:r>
              <a:rPr lang="ja-JP" altLang="en-US" sz="1100" dirty="0">
                <a:latin typeface="メイリオ" panose="020B0604030504040204" pitchFamily="50" charset="-128"/>
                <a:ea typeface="メイリオ" panose="020B0604030504040204" pitchFamily="50" charset="-128"/>
              </a:rPr>
              <a:t>〇</a:t>
            </a:r>
            <a:r>
              <a:rPr lang="en-US" altLang="ja-JP" sz="1100" dirty="0">
                <a:latin typeface="メイリオ" panose="020B0604030504040204" pitchFamily="50" charset="-128"/>
                <a:ea typeface="メイリオ" panose="020B0604030504040204" pitchFamily="50" charset="-128"/>
              </a:rPr>
              <a:t>: v = 1</a:t>
            </a:r>
            <a:endParaRPr kumimoji="1" lang="ja-JP" altLang="en-US" sz="1100" dirty="0">
              <a:latin typeface="メイリオ" panose="020B0604030504040204" pitchFamily="50" charset="-128"/>
              <a:ea typeface="メイリオ" panose="020B0604030504040204" pitchFamily="50" charset="-128"/>
            </a:endParaRPr>
          </a:p>
        </p:txBody>
      </p:sp>
      <p:sp>
        <p:nvSpPr>
          <p:cNvPr id="58" name="テキスト ボックス 57">
            <a:extLst>
              <a:ext uri="{FF2B5EF4-FFF2-40B4-BE49-F238E27FC236}">
                <a16:creationId xmlns:a16="http://schemas.microsoft.com/office/drawing/2014/main" id="{B16D81D0-6F7A-960A-BD8A-BDE295F547F2}"/>
              </a:ext>
            </a:extLst>
          </p:cNvPr>
          <p:cNvSpPr txBox="1"/>
          <p:nvPr/>
        </p:nvSpPr>
        <p:spPr>
          <a:xfrm>
            <a:off x="1257425" y="6795213"/>
            <a:ext cx="3586037" cy="663643"/>
          </a:xfrm>
          <a:prstGeom prst="rect">
            <a:avLst/>
          </a:prstGeom>
          <a:solidFill>
            <a:schemeClr val="bg1"/>
          </a:solidFill>
          <a:ln w="12700">
            <a:solidFill>
              <a:schemeClr val="tx1"/>
            </a:solidFill>
          </a:ln>
        </p:spPr>
        <p:txBody>
          <a:bodyPr wrap="square" rtlCol="0">
            <a:spAutoFit/>
          </a:bodyPr>
          <a:lstStyle/>
          <a:p>
            <a:pPr>
              <a:lnSpc>
                <a:spcPts val="1100"/>
              </a:lnSpc>
            </a:pPr>
            <a:r>
              <a:rPr lang="en-US" altLang="ja-JP" sz="1100" dirty="0">
                <a:latin typeface="メイリオ" panose="020B0604030504040204" pitchFamily="50" charset="-128"/>
                <a:ea typeface="メイリオ" panose="020B0604030504040204" pitchFamily="50" charset="-128"/>
              </a:rPr>
              <a:t>×:</a:t>
            </a:r>
          </a:p>
          <a:p>
            <a:pPr>
              <a:lnSpc>
                <a:spcPts val="1100"/>
              </a:lnSpc>
            </a:pPr>
            <a:r>
              <a:rPr lang="en-US" altLang="ja-JP" sz="1100" dirty="0">
                <a:latin typeface="メイリオ" panose="020B0604030504040204" pitchFamily="50" charset="-128"/>
                <a:ea typeface="メイリオ" panose="020B0604030504040204" pitchFamily="50" charset="-128"/>
              </a:rPr>
              <a:t> V =                               + </a:t>
            </a:r>
          </a:p>
          <a:p>
            <a:pPr>
              <a:lnSpc>
                <a:spcPts val="1100"/>
              </a:lnSpc>
            </a:pPr>
            <a:endParaRPr lang="en-US" altLang="ja-JP" sz="1100" dirty="0">
              <a:latin typeface="メイリオ" panose="020B0604030504040204" pitchFamily="50" charset="-128"/>
              <a:ea typeface="メイリオ" panose="020B0604030504040204" pitchFamily="50" charset="-128"/>
            </a:endParaRPr>
          </a:p>
          <a:p>
            <a:pPr>
              <a:lnSpc>
                <a:spcPts val="1100"/>
              </a:lnSpc>
            </a:pPr>
            <a:endParaRPr lang="en-US" altLang="ja-JP" sz="1100" dirty="0">
              <a:latin typeface="メイリオ" panose="020B0604030504040204" pitchFamily="50" charset="-128"/>
              <a:ea typeface="メイリオ" panose="020B0604030504040204" pitchFamily="50" charset="-128"/>
            </a:endParaRPr>
          </a:p>
        </p:txBody>
      </p:sp>
      <p:sp>
        <p:nvSpPr>
          <p:cNvPr id="59" name="テキスト ボックス 58">
            <a:extLst>
              <a:ext uri="{FF2B5EF4-FFF2-40B4-BE49-F238E27FC236}">
                <a16:creationId xmlns:a16="http://schemas.microsoft.com/office/drawing/2014/main" id="{823CA29A-D0F2-2677-5E22-5ECE38A3366D}"/>
              </a:ext>
            </a:extLst>
          </p:cNvPr>
          <p:cNvSpPr txBox="1"/>
          <p:nvPr/>
        </p:nvSpPr>
        <p:spPr>
          <a:xfrm>
            <a:off x="1750981" y="6887886"/>
            <a:ext cx="1286752" cy="244298"/>
          </a:xfrm>
          <a:prstGeom prst="rect">
            <a:avLst/>
          </a:prstGeom>
          <a:noFill/>
          <a:ln w="12700">
            <a:solidFill>
              <a:schemeClr val="tx1"/>
            </a:solidFill>
          </a:ln>
        </p:spPr>
        <p:txBody>
          <a:bodyPr wrap="square" rtlCol="0">
            <a:spAutoFit/>
          </a:bodyPr>
          <a:lstStyle/>
          <a:p>
            <a:pPr algn="ctr">
              <a:lnSpc>
                <a:spcPts val="1100"/>
              </a:lnSpc>
            </a:pPr>
            <a:r>
              <a:rPr kumimoji="1" lang="ja-JP" altLang="en-US" sz="1200" dirty="0">
                <a:latin typeface="メイリオ" panose="020B0604030504040204" pitchFamily="50" charset="-128"/>
                <a:ea typeface="メイリオ" panose="020B0604030504040204" pitchFamily="50" charset="-128"/>
              </a:rPr>
              <a:t>関数</a:t>
            </a:r>
            <a:r>
              <a:rPr kumimoji="1" lang="en-US" altLang="ja-JP" sz="1200" dirty="0">
                <a:latin typeface="メイリオ" panose="020B0604030504040204" pitchFamily="50" charset="-128"/>
                <a:ea typeface="メイリオ" panose="020B0604030504040204" pitchFamily="50" charset="-128"/>
              </a:rPr>
              <a:t>: </a:t>
            </a:r>
            <a:r>
              <a:rPr kumimoji="1" lang="en-US" altLang="ja-JP" sz="1200" dirty="0" err="1">
                <a:latin typeface="メイリオ" panose="020B0604030504040204" pitchFamily="50" charset="-128"/>
                <a:ea typeface="メイリオ" panose="020B0604030504040204" pitchFamily="50" charset="-128"/>
              </a:rPr>
              <a:t>fibo</a:t>
            </a:r>
            <a:r>
              <a:rPr kumimoji="1" lang="en-US" altLang="ja-JP" sz="1200" dirty="0">
                <a:latin typeface="メイリオ" panose="020B0604030504040204" pitchFamily="50" charset="-128"/>
                <a:ea typeface="メイリオ" panose="020B0604030504040204" pitchFamily="50" charset="-128"/>
              </a:rPr>
              <a:t>(n-2)</a:t>
            </a:r>
            <a:endParaRPr kumimoji="1" lang="ja-JP" altLang="en-US" sz="1200" dirty="0">
              <a:latin typeface="メイリオ" panose="020B0604030504040204" pitchFamily="50" charset="-128"/>
              <a:ea typeface="メイリオ" panose="020B0604030504040204" pitchFamily="50" charset="-128"/>
            </a:endParaRPr>
          </a:p>
        </p:txBody>
      </p:sp>
      <p:sp>
        <p:nvSpPr>
          <p:cNvPr id="61" name="テキスト ボックス 60">
            <a:extLst>
              <a:ext uri="{FF2B5EF4-FFF2-40B4-BE49-F238E27FC236}">
                <a16:creationId xmlns:a16="http://schemas.microsoft.com/office/drawing/2014/main" id="{ABFC66E4-31ED-9F18-B2AB-5BB8A83E5775}"/>
              </a:ext>
            </a:extLst>
          </p:cNvPr>
          <p:cNvSpPr txBox="1"/>
          <p:nvPr/>
        </p:nvSpPr>
        <p:spPr>
          <a:xfrm>
            <a:off x="3359325" y="6905581"/>
            <a:ext cx="1286752" cy="244298"/>
          </a:xfrm>
          <a:prstGeom prst="rect">
            <a:avLst/>
          </a:prstGeom>
          <a:noFill/>
          <a:ln w="12700">
            <a:solidFill>
              <a:schemeClr val="tx1"/>
            </a:solidFill>
          </a:ln>
        </p:spPr>
        <p:txBody>
          <a:bodyPr wrap="square" rtlCol="0">
            <a:spAutoFit/>
          </a:bodyPr>
          <a:lstStyle/>
          <a:p>
            <a:pPr algn="ctr">
              <a:lnSpc>
                <a:spcPts val="1100"/>
              </a:lnSpc>
            </a:pPr>
            <a:r>
              <a:rPr kumimoji="1" lang="ja-JP" altLang="en-US" sz="1200" dirty="0">
                <a:latin typeface="メイリオ" panose="020B0604030504040204" pitchFamily="50" charset="-128"/>
                <a:ea typeface="メイリオ" panose="020B0604030504040204" pitchFamily="50" charset="-128"/>
              </a:rPr>
              <a:t>関数</a:t>
            </a:r>
            <a:r>
              <a:rPr kumimoji="1" lang="en-US" altLang="ja-JP" sz="1200" dirty="0">
                <a:latin typeface="メイリオ" panose="020B0604030504040204" pitchFamily="50" charset="-128"/>
                <a:ea typeface="メイリオ" panose="020B0604030504040204" pitchFamily="50" charset="-128"/>
              </a:rPr>
              <a:t>: </a:t>
            </a:r>
            <a:r>
              <a:rPr kumimoji="1" lang="en-US" altLang="ja-JP" sz="1200" dirty="0" err="1">
                <a:latin typeface="メイリオ" panose="020B0604030504040204" pitchFamily="50" charset="-128"/>
                <a:ea typeface="メイリオ" panose="020B0604030504040204" pitchFamily="50" charset="-128"/>
              </a:rPr>
              <a:t>fibo</a:t>
            </a:r>
            <a:r>
              <a:rPr kumimoji="1" lang="en-US" altLang="ja-JP" sz="1200" dirty="0">
                <a:latin typeface="メイリオ" panose="020B0604030504040204" pitchFamily="50" charset="-128"/>
                <a:ea typeface="メイリオ" panose="020B0604030504040204" pitchFamily="50" charset="-128"/>
              </a:rPr>
              <a:t>(n-1)</a:t>
            </a:r>
            <a:endParaRPr kumimoji="1" lang="ja-JP" altLang="en-US" sz="1200" dirty="0">
              <a:latin typeface="メイリオ" panose="020B0604030504040204" pitchFamily="50" charset="-128"/>
              <a:ea typeface="メイリオ" panose="020B0604030504040204" pitchFamily="50" charset="-128"/>
            </a:endParaRPr>
          </a:p>
        </p:txBody>
      </p:sp>
      <p:sp>
        <p:nvSpPr>
          <p:cNvPr id="62" name="テキスト ボックス 61">
            <a:extLst>
              <a:ext uri="{FF2B5EF4-FFF2-40B4-BE49-F238E27FC236}">
                <a16:creationId xmlns:a16="http://schemas.microsoft.com/office/drawing/2014/main" id="{3F32483B-79C5-5BD4-21B8-2BEF34D4ED30}"/>
              </a:ext>
            </a:extLst>
          </p:cNvPr>
          <p:cNvSpPr txBox="1"/>
          <p:nvPr/>
        </p:nvSpPr>
        <p:spPr>
          <a:xfrm>
            <a:off x="688081" y="7984487"/>
            <a:ext cx="1987374" cy="236603"/>
          </a:xfrm>
          <a:prstGeom prst="rect">
            <a:avLst/>
          </a:prstGeom>
          <a:noFill/>
          <a:ln w="12700">
            <a:solidFill>
              <a:schemeClr val="tx1"/>
            </a:solidFill>
          </a:ln>
        </p:spPr>
        <p:txBody>
          <a:bodyPr wrap="square" rtlCol="0">
            <a:spAutoFit/>
          </a:bodyPr>
          <a:lstStyle/>
          <a:p>
            <a:pPr algn="ctr">
              <a:lnSpc>
                <a:spcPts val="1100"/>
              </a:lnSpc>
            </a:pPr>
            <a:r>
              <a:rPr lang="ja-JP" altLang="en-US" sz="1000" dirty="0">
                <a:latin typeface="メイリオ" panose="020B0604030504040204" pitchFamily="50" charset="-128"/>
                <a:ea typeface="メイリオ" panose="020B0604030504040204" pitchFamily="50" charset="-128"/>
              </a:rPr>
              <a:t>戻る</a:t>
            </a:r>
            <a:r>
              <a:rPr lang="en-US" altLang="ja-JP" sz="1000" dirty="0">
                <a:latin typeface="メイリオ" panose="020B0604030504040204" pitchFamily="50" charset="-128"/>
                <a:ea typeface="メイリオ" panose="020B0604030504040204" pitchFamily="50" charset="-128"/>
              </a:rPr>
              <a:t>: v</a:t>
            </a:r>
            <a:endParaRPr kumimoji="1" lang="ja-JP" altLang="en-US" sz="1000" dirty="0">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BE20154F-D7EA-8101-7971-4B108261BA2E}"/>
              </a:ext>
            </a:extLst>
          </p:cNvPr>
          <p:cNvGrpSpPr/>
          <p:nvPr/>
        </p:nvGrpSpPr>
        <p:grpSpPr>
          <a:xfrm>
            <a:off x="3115429" y="5242507"/>
            <a:ext cx="587627" cy="575424"/>
            <a:chOff x="1295400" y="3857730"/>
            <a:chExt cx="990600" cy="1019070"/>
          </a:xfrm>
        </p:grpSpPr>
        <p:sp>
          <p:nvSpPr>
            <p:cNvPr id="66" name="メモ 12">
              <a:extLst>
                <a:ext uri="{FF2B5EF4-FFF2-40B4-BE49-F238E27FC236}">
                  <a16:creationId xmlns:a16="http://schemas.microsoft.com/office/drawing/2014/main" id="{7DAB6401-9FDD-2822-F2A4-447DEDF6F931}"/>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7" name="テキスト ボックス 66">
              <a:extLst>
                <a:ext uri="{FF2B5EF4-FFF2-40B4-BE49-F238E27FC236}">
                  <a16:creationId xmlns:a16="http://schemas.microsoft.com/office/drawing/2014/main" id="{32A77967-BD3D-AEFE-34D2-A89CB9EEF598}"/>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18</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68" name="グループ化 67">
            <a:extLst>
              <a:ext uri="{FF2B5EF4-FFF2-40B4-BE49-F238E27FC236}">
                <a16:creationId xmlns:a16="http://schemas.microsoft.com/office/drawing/2014/main" id="{82D02D03-D702-F9F3-23FF-4266564153F4}"/>
              </a:ext>
            </a:extLst>
          </p:cNvPr>
          <p:cNvGrpSpPr/>
          <p:nvPr/>
        </p:nvGrpSpPr>
        <p:grpSpPr>
          <a:xfrm>
            <a:off x="5027361" y="6795213"/>
            <a:ext cx="587627" cy="575424"/>
            <a:chOff x="1295400" y="3857730"/>
            <a:chExt cx="990600" cy="1019070"/>
          </a:xfrm>
        </p:grpSpPr>
        <p:sp>
          <p:nvSpPr>
            <p:cNvPr id="69" name="メモ 12">
              <a:extLst>
                <a:ext uri="{FF2B5EF4-FFF2-40B4-BE49-F238E27FC236}">
                  <a16:creationId xmlns:a16="http://schemas.microsoft.com/office/drawing/2014/main" id="{7E285147-EC02-6C4F-1174-5B44AC37372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0" name="テキスト ボックス 69">
              <a:extLst>
                <a:ext uri="{FF2B5EF4-FFF2-40B4-BE49-F238E27FC236}">
                  <a16:creationId xmlns:a16="http://schemas.microsoft.com/office/drawing/2014/main" id="{67DE24D1-819D-5A2B-F659-F8AC829BE926}"/>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20</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pic>
        <p:nvPicPr>
          <p:cNvPr id="2" name="Picture 2" descr="by-nc-sa">
            <a:extLst>
              <a:ext uri="{FF2B5EF4-FFF2-40B4-BE49-F238E27FC236}">
                <a16:creationId xmlns:a16="http://schemas.microsoft.com/office/drawing/2014/main" id="{5EE51E86-5D67-63A0-736D-8C850EBA49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8952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301751" cy="307777"/>
          </a:xfrm>
          <a:prstGeom prst="rect">
            <a:avLst/>
          </a:prstGeom>
          <a:noFill/>
        </p:spPr>
        <p:txBody>
          <a:bodyPr wrap="square" rtlCol="0">
            <a:spAutoFit/>
          </a:bodyPr>
          <a:lstStyle/>
          <a:p>
            <a:r>
              <a:rPr kumimoji="1" lang="en-US" altLang="ja-JP" sz="1400" dirty="0"/>
              <a:t>Python</a:t>
            </a:r>
            <a:r>
              <a:rPr kumimoji="1" lang="ja-JP" altLang="en-US" sz="1400" dirty="0"/>
              <a:t>基礎</a:t>
            </a:r>
            <a:r>
              <a:rPr kumimoji="1" lang="en-US" altLang="ja-JP" sz="1400" dirty="0"/>
              <a:t>(</a:t>
            </a:r>
            <a:r>
              <a:rPr kumimoji="1" lang="ja-JP" altLang="en-US" sz="1400" dirty="0"/>
              <a:t>文字コード</a:t>
            </a:r>
            <a:r>
              <a:rPr kumimoji="1" lang="en-US" altLang="ja-JP" sz="1400" dirty="0"/>
              <a:t>):</a:t>
            </a:r>
            <a:r>
              <a:rPr kumimoji="1" lang="ja-JP" altLang="en-US" sz="1400" dirty="0"/>
              <a:t>シーザー暗号</a:t>
            </a:r>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423193"/>
          </a:xfrm>
          <a:prstGeom prst="rect">
            <a:avLst/>
          </a:prstGeom>
          <a:noFill/>
          <a:ln>
            <a:noFill/>
          </a:ln>
        </p:spPr>
        <p:txBody>
          <a:bodyPr wrap="square" rtlCol="0">
            <a:spAutoFit/>
          </a:bodyPr>
          <a:lstStyle/>
          <a:p>
            <a:r>
              <a:rPr kumimoji="1" lang="ja-JP" altLang="en-US" sz="1100" dirty="0"/>
              <a:t>　</a:t>
            </a:r>
            <a:r>
              <a:rPr lang="ja-JP" altLang="en-US" sz="1050" dirty="0"/>
              <a:t>シーザー暗号は、各アルファベットを</a:t>
            </a:r>
            <a:r>
              <a:rPr lang="en-US" altLang="ja-JP" sz="1050" dirty="0"/>
              <a:t>n</a:t>
            </a:r>
            <a:r>
              <a:rPr lang="ja-JP" altLang="en-US" sz="1050" dirty="0"/>
              <a:t>文字シフトした文字に変換する古墳的な暗号の手法である。例えば、</a:t>
            </a:r>
            <a:r>
              <a:rPr lang="en-US" altLang="ja-JP" sz="1050" dirty="0"/>
              <a:t>5</a:t>
            </a:r>
            <a:r>
              <a:rPr lang="ja-JP" altLang="en-US" sz="1050" dirty="0"/>
              <a:t>文字右にシフトする場合の文字の対応は次のようになる。</a:t>
            </a:r>
            <a:endParaRPr kumimoji="1" lang="ja-JP" altLang="en-US" sz="1050" b="1" dirty="0"/>
          </a:p>
        </p:txBody>
      </p:sp>
      <p:graphicFrame>
        <p:nvGraphicFramePr>
          <p:cNvPr id="2" name="表 2">
            <a:extLst>
              <a:ext uri="{FF2B5EF4-FFF2-40B4-BE49-F238E27FC236}">
                <a16:creationId xmlns:a16="http://schemas.microsoft.com/office/drawing/2014/main" id="{7B4B7A70-6632-CA15-E3D2-2CF855DA4094}"/>
              </a:ext>
            </a:extLst>
          </p:cNvPr>
          <p:cNvGraphicFramePr>
            <a:graphicFrameLocks noGrp="1"/>
          </p:cNvGraphicFramePr>
          <p:nvPr>
            <p:extLst>
              <p:ext uri="{D42A27DB-BD31-4B8C-83A1-F6EECF244321}">
                <p14:modId xmlns:p14="http://schemas.microsoft.com/office/powerpoint/2010/main" val="3929483004"/>
              </p:ext>
            </p:extLst>
          </p:nvPr>
        </p:nvGraphicFramePr>
        <p:xfrm>
          <a:off x="647700" y="1396047"/>
          <a:ext cx="5485207" cy="274320"/>
        </p:xfrm>
        <a:graphic>
          <a:graphicData uri="http://schemas.openxmlformats.org/drawingml/2006/table">
            <a:tbl>
              <a:tblPr firstRow="1" bandRow="1">
                <a:tableStyleId>{5C22544A-7EE6-4342-B048-85BDC9FD1C3A}</a:tableStyleId>
              </a:tblPr>
              <a:tblGrid>
                <a:gridCol w="788185">
                  <a:extLst>
                    <a:ext uri="{9D8B030D-6E8A-4147-A177-3AD203B41FA5}">
                      <a16:colId xmlns:a16="http://schemas.microsoft.com/office/drawing/2014/main" val="341631752"/>
                    </a:ext>
                  </a:extLst>
                </a:gridCol>
                <a:gridCol w="427002">
                  <a:extLst>
                    <a:ext uri="{9D8B030D-6E8A-4147-A177-3AD203B41FA5}">
                      <a16:colId xmlns:a16="http://schemas.microsoft.com/office/drawing/2014/main" val="1150265936"/>
                    </a:ext>
                  </a:extLst>
                </a:gridCol>
                <a:gridCol w="427002">
                  <a:extLst>
                    <a:ext uri="{9D8B030D-6E8A-4147-A177-3AD203B41FA5}">
                      <a16:colId xmlns:a16="http://schemas.microsoft.com/office/drawing/2014/main" val="2545768785"/>
                    </a:ext>
                  </a:extLst>
                </a:gridCol>
                <a:gridCol w="427002">
                  <a:extLst>
                    <a:ext uri="{9D8B030D-6E8A-4147-A177-3AD203B41FA5}">
                      <a16:colId xmlns:a16="http://schemas.microsoft.com/office/drawing/2014/main" val="3525259388"/>
                    </a:ext>
                  </a:extLst>
                </a:gridCol>
                <a:gridCol w="427002">
                  <a:extLst>
                    <a:ext uri="{9D8B030D-6E8A-4147-A177-3AD203B41FA5}">
                      <a16:colId xmlns:a16="http://schemas.microsoft.com/office/drawing/2014/main" val="482099647"/>
                    </a:ext>
                  </a:extLst>
                </a:gridCol>
                <a:gridCol w="427002">
                  <a:extLst>
                    <a:ext uri="{9D8B030D-6E8A-4147-A177-3AD203B41FA5}">
                      <a16:colId xmlns:a16="http://schemas.microsoft.com/office/drawing/2014/main" val="1016389130"/>
                    </a:ext>
                  </a:extLst>
                </a:gridCol>
                <a:gridCol w="427002">
                  <a:extLst>
                    <a:ext uri="{9D8B030D-6E8A-4147-A177-3AD203B41FA5}">
                      <a16:colId xmlns:a16="http://schemas.microsoft.com/office/drawing/2014/main" val="2772812199"/>
                    </a:ext>
                  </a:extLst>
                </a:gridCol>
                <a:gridCol w="427002">
                  <a:extLst>
                    <a:ext uri="{9D8B030D-6E8A-4147-A177-3AD203B41FA5}">
                      <a16:colId xmlns:a16="http://schemas.microsoft.com/office/drawing/2014/main" val="3712906957"/>
                    </a:ext>
                  </a:extLst>
                </a:gridCol>
                <a:gridCol w="427002">
                  <a:extLst>
                    <a:ext uri="{9D8B030D-6E8A-4147-A177-3AD203B41FA5}">
                      <a16:colId xmlns:a16="http://schemas.microsoft.com/office/drawing/2014/main" val="1721938845"/>
                    </a:ext>
                  </a:extLst>
                </a:gridCol>
                <a:gridCol w="427002">
                  <a:extLst>
                    <a:ext uri="{9D8B030D-6E8A-4147-A177-3AD203B41FA5}">
                      <a16:colId xmlns:a16="http://schemas.microsoft.com/office/drawing/2014/main" val="2771067377"/>
                    </a:ext>
                  </a:extLst>
                </a:gridCol>
                <a:gridCol w="427002">
                  <a:extLst>
                    <a:ext uri="{9D8B030D-6E8A-4147-A177-3AD203B41FA5}">
                      <a16:colId xmlns:a16="http://schemas.microsoft.com/office/drawing/2014/main" val="1212789218"/>
                    </a:ext>
                  </a:extLst>
                </a:gridCol>
                <a:gridCol w="427002">
                  <a:extLst>
                    <a:ext uri="{9D8B030D-6E8A-4147-A177-3AD203B41FA5}">
                      <a16:colId xmlns:a16="http://schemas.microsoft.com/office/drawing/2014/main" val="667225554"/>
                    </a:ext>
                  </a:extLst>
                </a:gridCol>
              </a:tblGrid>
              <a:tr h="273476">
                <a:tc>
                  <a:txBody>
                    <a:bodyPr/>
                    <a:lstStyle/>
                    <a:p>
                      <a:r>
                        <a:rPr kumimoji="1" lang="ja-JP" altLang="en-US" sz="1100" b="0" dirty="0">
                          <a:solidFill>
                            <a:schemeClr val="tx1"/>
                          </a:solidFill>
                          <a:latin typeface="+mn-lt"/>
                        </a:rPr>
                        <a:t>元の文字</a:t>
                      </a:r>
                    </a:p>
                  </a:txBody>
                  <a:tcPr>
                    <a:lnL w="12700" cap="flat" cmpd="sng" algn="ctr">
                      <a:no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A</a:t>
                      </a:r>
                      <a:endParaRPr kumimoji="1" lang="ja-JP" altLang="en-US" sz="1200" b="0" dirty="0">
                        <a:solidFill>
                          <a:schemeClr val="tx1"/>
                        </a:solidFill>
                        <a:latin typeface="+mn-lt"/>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B</a:t>
                      </a:r>
                      <a:endParaRPr kumimoji="1" lang="ja-JP" altLang="en-US" sz="1200" b="0" dirty="0">
                        <a:solidFill>
                          <a:schemeClr val="tx1"/>
                        </a:solidFill>
                        <a:latin typeface="+mn-lt"/>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C</a:t>
                      </a:r>
                      <a:endParaRPr kumimoji="1" lang="ja-JP" altLang="en-US" sz="1200" b="0" dirty="0">
                        <a:solidFill>
                          <a:schemeClr val="tx1"/>
                        </a:solidFill>
                        <a:latin typeface="+mn-lt"/>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D</a:t>
                      </a:r>
                      <a:endParaRPr kumimoji="1" lang="ja-JP" altLang="en-US" sz="1200" b="0" dirty="0">
                        <a:solidFill>
                          <a:schemeClr val="tx1"/>
                        </a:solidFill>
                        <a:latin typeface="+mn-lt"/>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E</a:t>
                      </a:r>
                      <a:endParaRPr kumimoji="1" lang="ja-JP" altLang="en-US" sz="1200" b="0" dirty="0">
                        <a:solidFill>
                          <a:schemeClr val="tx1"/>
                        </a:solidFill>
                        <a:latin typeface="+mn-lt"/>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320759"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mn-lt"/>
                        </a:rPr>
                        <a:t>・・</a:t>
                      </a:r>
                      <a:endParaRPr kumimoji="1" lang="ja-JP" altLang="en-US" sz="1200" b="0" dirty="0">
                        <a:solidFill>
                          <a:schemeClr val="tx1"/>
                        </a:solidFill>
                        <a:latin typeface="+mn-lt"/>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a:r>
                        <a:rPr kumimoji="1" lang="en-US" altLang="ja-JP" sz="1200" b="0" dirty="0">
                          <a:solidFill>
                            <a:schemeClr val="tx1"/>
                          </a:solidFill>
                          <a:latin typeface="+mn-lt"/>
                        </a:rPr>
                        <a:t>V</a:t>
                      </a:r>
                      <a:endParaRPr kumimoji="1" lang="ja-JP" altLang="en-US" sz="1200" b="0" dirty="0">
                        <a:solidFill>
                          <a:schemeClr val="tx1"/>
                        </a:solidFill>
                        <a:latin typeface="+mn-lt"/>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a:r>
                        <a:rPr kumimoji="1" lang="en-US" altLang="ja-JP" sz="1200" b="0" dirty="0">
                          <a:solidFill>
                            <a:schemeClr val="tx1"/>
                          </a:solidFill>
                          <a:latin typeface="+mn-lt"/>
                        </a:rPr>
                        <a:t>W</a:t>
                      </a:r>
                      <a:endParaRPr kumimoji="1" lang="ja-JP" altLang="en-US" sz="1200" b="0" dirty="0">
                        <a:solidFill>
                          <a:schemeClr val="tx1"/>
                        </a:solidFill>
                        <a:latin typeface="+mn-lt"/>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a:r>
                        <a:rPr kumimoji="1" lang="en-US" altLang="ja-JP" sz="1200" b="0" dirty="0">
                          <a:solidFill>
                            <a:schemeClr val="tx1"/>
                          </a:solidFill>
                          <a:latin typeface="+mn-lt"/>
                        </a:rPr>
                        <a:t>X</a:t>
                      </a:r>
                      <a:endParaRPr kumimoji="1" lang="ja-JP" altLang="en-US" sz="1200" b="0" dirty="0">
                        <a:solidFill>
                          <a:schemeClr val="tx1"/>
                        </a:solidFill>
                        <a:latin typeface="+mn-lt"/>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a:r>
                        <a:rPr kumimoji="1" lang="en-US" altLang="ja-JP" sz="1200" b="0" dirty="0">
                          <a:solidFill>
                            <a:schemeClr val="tx1"/>
                          </a:solidFill>
                          <a:latin typeface="+mn-lt"/>
                        </a:rPr>
                        <a:t>Y</a:t>
                      </a:r>
                      <a:endParaRPr kumimoji="1" lang="ja-JP" altLang="en-US" sz="1200" b="0" dirty="0">
                        <a:solidFill>
                          <a:schemeClr val="tx1"/>
                        </a:solidFill>
                        <a:latin typeface="+mn-lt"/>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ctr"/>
                      <a:r>
                        <a:rPr kumimoji="1" lang="en-US" altLang="ja-JP" sz="1200" b="0" dirty="0">
                          <a:solidFill>
                            <a:schemeClr val="tx1"/>
                          </a:solidFill>
                          <a:latin typeface="+mn-lt"/>
                        </a:rPr>
                        <a:t>Z</a:t>
                      </a:r>
                      <a:endParaRPr kumimoji="1" lang="ja-JP" altLang="en-US" sz="1200" b="0" dirty="0">
                        <a:solidFill>
                          <a:schemeClr val="tx1"/>
                        </a:solidFill>
                        <a:latin typeface="+mn-lt"/>
                      </a:endParaRPr>
                    </a:p>
                  </a:txBody>
                  <a:tcPr>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07469282"/>
                  </a:ext>
                </a:extLst>
              </a:tr>
            </a:tbl>
          </a:graphicData>
        </a:graphic>
      </p:graphicFrame>
      <p:sp>
        <p:nvSpPr>
          <p:cNvPr id="3" name="テキスト ボックス 2">
            <a:extLst>
              <a:ext uri="{FF2B5EF4-FFF2-40B4-BE49-F238E27FC236}">
                <a16:creationId xmlns:a16="http://schemas.microsoft.com/office/drawing/2014/main" id="{0145D241-30A4-4942-2E09-173F8CFA8A08}"/>
              </a:ext>
            </a:extLst>
          </p:cNvPr>
          <p:cNvSpPr txBox="1"/>
          <p:nvPr/>
        </p:nvSpPr>
        <p:spPr>
          <a:xfrm>
            <a:off x="696766" y="2780244"/>
            <a:ext cx="92392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考え方</a:t>
            </a: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647699" y="3054049"/>
            <a:ext cx="5365502" cy="769441"/>
          </a:xfrm>
          <a:prstGeom prst="rect">
            <a:avLst/>
          </a:prstGeom>
          <a:noFill/>
          <a:ln>
            <a:noFill/>
          </a:ln>
        </p:spPr>
        <p:txBody>
          <a:bodyPr wrap="square" rtlCol="0">
            <a:spAutoFit/>
          </a:bodyPr>
          <a:lstStyle/>
          <a:p>
            <a:r>
              <a:rPr lang="ja-JP" altLang="en-US" sz="1100" dirty="0"/>
              <a:t>　コンピュータ内部で文字を扱う場合は、各文字に対応して、バイト単位の数値が割り当てられて処理される。その文字と数値の対応を文字コードと呼んでいる。文字コードにはいろいろな種類があるが、例えば、</a:t>
            </a:r>
            <a:r>
              <a:rPr lang="en-US" altLang="ja-JP" sz="1100" dirty="0"/>
              <a:t>ASCII</a:t>
            </a:r>
            <a:r>
              <a:rPr lang="ja-JP" altLang="en-US" sz="1100" dirty="0"/>
              <a:t>文字コードでは、数のような対応になっている。</a:t>
            </a:r>
            <a:endParaRPr kumimoji="1" lang="ja-JP" altLang="en-US" sz="1100" dirty="0"/>
          </a:p>
        </p:txBody>
      </p:sp>
      <p:sp>
        <p:nvSpPr>
          <p:cNvPr id="11" name="テキスト ボックス 10">
            <a:extLst>
              <a:ext uri="{FF2B5EF4-FFF2-40B4-BE49-F238E27FC236}">
                <a16:creationId xmlns:a16="http://schemas.microsoft.com/office/drawing/2014/main" id="{7F4ED9D4-29C4-EC53-0E19-841F0B79313A}"/>
              </a:ext>
            </a:extLst>
          </p:cNvPr>
          <p:cNvSpPr txBox="1"/>
          <p:nvPr/>
        </p:nvSpPr>
        <p:spPr>
          <a:xfrm>
            <a:off x="647699" y="5808186"/>
            <a:ext cx="923924"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ヒント</a:t>
            </a:r>
            <a:endParaRPr kumimoji="1" lang="ja-JP" altLang="en-US" sz="1200" dirty="0">
              <a:solidFill>
                <a:srgbClr val="FF0000"/>
              </a:solidFill>
            </a:endParaRPr>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9</a:t>
            </a:fld>
            <a:endParaRPr kumimoji="1" lang="ja-JP" altLang="en-US"/>
          </a:p>
        </p:txBody>
      </p:sp>
      <p:graphicFrame>
        <p:nvGraphicFramePr>
          <p:cNvPr id="16" name="表 2">
            <a:extLst>
              <a:ext uri="{FF2B5EF4-FFF2-40B4-BE49-F238E27FC236}">
                <a16:creationId xmlns:a16="http://schemas.microsoft.com/office/drawing/2014/main" id="{DCD4712B-9185-D173-D607-F96609C6193B}"/>
              </a:ext>
            </a:extLst>
          </p:cNvPr>
          <p:cNvGraphicFramePr>
            <a:graphicFrameLocks noGrp="1"/>
          </p:cNvGraphicFramePr>
          <p:nvPr>
            <p:extLst>
              <p:ext uri="{D42A27DB-BD31-4B8C-83A1-F6EECF244321}">
                <p14:modId xmlns:p14="http://schemas.microsoft.com/office/powerpoint/2010/main" val="3055739797"/>
              </p:ext>
            </p:extLst>
          </p:nvPr>
        </p:nvGraphicFramePr>
        <p:xfrm>
          <a:off x="647699" y="1850824"/>
          <a:ext cx="5485207" cy="274320"/>
        </p:xfrm>
        <a:graphic>
          <a:graphicData uri="http://schemas.openxmlformats.org/drawingml/2006/table">
            <a:tbl>
              <a:tblPr firstRow="1" bandRow="1">
                <a:tableStyleId>{5C22544A-7EE6-4342-B048-85BDC9FD1C3A}</a:tableStyleId>
              </a:tblPr>
              <a:tblGrid>
                <a:gridCol w="788185">
                  <a:extLst>
                    <a:ext uri="{9D8B030D-6E8A-4147-A177-3AD203B41FA5}">
                      <a16:colId xmlns:a16="http://schemas.microsoft.com/office/drawing/2014/main" val="341631752"/>
                    </a:ext>
                  </a:extLst>
                </a:gridCol>
                <a:gridCol w="427002">
                  <a:extLst>
                    <a:ext uri="{9D8B030D-6E8A-4147-A177-3AD203B41FA5}">
                      <a16:colId xmlns:a16="http://schemas.microsoft.com/office/drawing/2014/main" val="1150265936"/>
                    </a:ext>
                  </a:extLst>
                </a:gridCol>
                <a:gridCol w="427002">
                  <a:extLst>
                    <a:ext uri="{9D8B030D-6E8A-4147-A177-3AD203B41FA5}">
                      <a16:colId xmlns:a16="http://schemas.microsoft.com/office/drawing/2014/main" val="2545768785"/>
                    </a:ext>
                  </a:extLst>
                </a:gridCol>
                <a:gridCol w="427002">
                  <a:extLst>
                    <a:ext uri="{9D8B030D-6E8A-4147-A177-3AD203B41FA5}">
                      <a16:colId xmlns:a16="http://schemas.microsoft.com/office/drawing/2014/main" val="3525259388"/>
                    </a:ext>
                  </a:extLst>
                </a:gridCol>
                <a:gridCol w="427002">
                  <a:extLst>
                    <a:ext uri="{9D8B030D-6E8A-4147-A177-3AD203B41FA5}">
                      <a16:colId xmlns:a16="http://schemas.microsoft.com/office/drawing/2014/main" val="482099647"/>
                    </a:ext>
                  </a:extLst>
                </a:gridCol>
                <a:gridCol w="427002">
                  <a:extLst>
                    <a:ext uri="{9D8B030D-6E8A-4147-A177-3AD203B41FA5}">
                      <a16:colId xmlns:a16="http://schemas.microsoft.com/office/drawing/2014/main" val="1016389130"/>
                    </a:ext>
                  </a:extLst>
                </a:gridCol>
                <a:gridCol w="427002">
                  <a:extLst>
                    <a:ext uri="{9D8B030D-6E8A-4147-A177-3AD203B41FA5}">
                      <a16:colId xmlns:a16="http://schemas.microsoft.com/office/drawing/2014/main" val="2772812199"/>
                    </a:ext>
                  </a:extLst>
                </a:gridCol>
                <a:gridCol w="427002">
                  <a:extLst>
                    <a:ext uri="{9D8B030D-6E8A-4147-A177-3AD203B41FA5}">
                      <a16:colId xmlns:a16="http://schemas.microsoft.com/office/drawing/2014/main" val="3712906957"/>
                    </a:ext>
                  </a:extLst>
                </a:gridCol>
                <a:gridCol w="427002">
                  <a:extLst>
                    <a:ext uri="{9D8B030D-6E8A-4147-A177-3AD203B41FA5}">
                      <a16:colId xmlns:a16="http://schemas.microsoft.com/office/drawing/2014/main" val="1721938845"/>
                    </a:ext>
                  </a:extLst>
                </a:gridCol>
                <a:gridCol w="427002">
                  <a:extLst>
                    <a:ext uri="{9D8B030D-6E8A-4147-A177-3AD203B41FA5}">
                      <a16:colId xmlns:a16="http://schemas.microsoft.com/office/drawing/2014/main" val="2771067377"/>
                    </a:ext>
                  </a:extLst>
                </a:gridCol>
                <a:gridCol w="427002">
                  <a:extLst>
                    <a:ext uri="{9D8B030D-6E8A-4147-A177-3AD203B41FA5}">
                      <a16:colId xmlns:a16="http://schemas.microsoft.com/office/drawing/2014/main" val="1212789218"/>
                    </a:ext>
                  </a:extLst>
                </a:gridCol>
                <a:gridCol w="427002">
                  <a:extLst>
                    <a:ext uri="{9D8B030D-6E8A-4147-A177-3AD203B41FA5}">
                      <a16:colId xmlns:a16="http://schemas.microsoft.com/office/drawing/2014/main" val="667225554"/>
                    </a:ext>
                  </a:extLst>
                </a:gridCol>
              </a:tblGrid>
              <a:tr h="273476">
                <a:tc>
                  <a:txBody>
                    <a:bodyPr/>
                    <a:lstStyle/>
                    <a:p>
                      <a:r>
                        <a:rPr kumimoji="1" lang="ja-JP" altLang="en-US" sz="1100" b="0" dirty="0">
                          <a:solidFill>
                            <a:schemeClr val="tx1"/>
                          </a:solidFill>
                          <a:latin typeface="+mn-lt"/>
                        </a:rPr>
                        <a:t>変換</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F</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G</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H</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I</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J</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320759"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mn-lt"/>
                        </a:rPr>
                        <a:t>・・</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A</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B</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C</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D</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E</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7469282"/>
                  </a:ext>
                </a:extLst>
              </a:tr>
            </a:tbl>
          </a:graphicData>
        </a:graphic>
      </p:graphicFrame>
      <p:cxnSp>
        <p:nvCxnSpPr>
          <p:cNvPr id="49" name="直線コネクタ 48">
            <a:extLst>
              <a:ext uri="{FF2B5EF4-FFF2-40B4-BE49-F238E27FC236}">
                <a16:creationId xmlns:a16="http://schemas.microsoft.com/office/drawing/2014/main" id="{7AC1F7F2-9852-A279-2E25-2D3BA419C03E}"/>
              </a:ext>
            </a:extLst>
          </p:cNvPr>
          <p:cNvCxnSpPr/>
          <p:nvPr/>
        </p:nvCxnSpPr>
        <p:spPr>
          <a:xfrm flipH="1">
            <a:off x="1417124" y="1677533"/>
            <a:ext cx="2192530" cy="166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A95F4217-8D4A-C2AE-594A-E15422BA705D}"/>
              </a:ext>
            </a:extLst>
          </p:cNvPr>
          <p:cNvCxnSpPr>
            <a:cxnSpLocks/>
          </p:cNvCxnSpPr>
          <p:nvPr/>
        </p:nvCxnSpPr>
        <p:spPr>
          <a:xfrm flipH="1">
            <a:off x="4019228" y="1666678"/>
            <a:ext cx="2049339" cy="15720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A0DE3A93-2278-E229-DA8F-A05E2BD3769B}"/>
              </a:ext>
            </a:extLst>
          </p:cNvPr>
          <p:cNvCxnSpPr/>
          <p:nvPr/>
        </p:nvCxnSpPr>
        <p:spPr>
          <a:xfrm>
            <a:off x="1663947" y="1677533"/>
            <a:ext cx="0" cy="1732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72E3E2D3-1884-B75C-8E7D-E3072CFF6DC2}"/>
              </a:ext>
            </a:extLst>
          </p:cNvPr>
          <p:cNvCxnSpPr/>
          <p:nvPr/>
        </p:nvCxnSpPr>
        <p:spPr>
          <a:xfrm>
            <a:off x="2073522" y="1677533"/>
            <a:ext cx="0" cy="1732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D925E19E-E59C-211E-F77F-093EAECF1460}"/>
              </a:ext>
            </a:extLst>
          </p:cNvPr>
          <p:cNvCxnSpPr/>
          <p:nvPr/>
        </p:nvCxnSpPr>
        <p:spPr>
          <a:xfrm>
            <a:off x="2513389" y="1677533"/>
            <a:ext cx="0" cy="1732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a:extLst>
              <a:ext uri="{FF2B5EF4-FFF2-40B4-BE49-F238E27FC236}">
                <a16:creationId xmlns:a16="http://schemas.microsoft.com/office/drawing/2014/main" id="{EB81ED46-4C36-BE19-EE0A-18F5F7246738}"/>
              </a:ext>
            </a:extLst>
          </p:cNvPr>
          <p:cNvCxnSpPr/>
          <p:nvPr/>
        </p:nvCxnSpPr>
        <p:spPr>
          <a:xfrm>
            <a:off x="2909255" y="1677533"/>
            <a:ext cx="0" cy="1732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a:extLst>
              <a:ext uri="{FF2B5EF4-FFF2-40B4-BE49-F238E27FC236}">
                <a16:creationId xmlns:a16="http://schemas.microsoft.com/office/drawing/2014/main" id="{BF7F3B54-4BCC-4283-6DD0-8A0ED4674672}"/>
              </a:ext>
            </a:extLst>
          </p:cNvPr>
          <p:cNvCxnSpPr/>
          <p:nvPr/>
        </p:nvCxnSpPr>
        <p:spPr>
          <a:xfrm>
            <a:off x="3358799" y="1677533"/>
            <a:ext cx="0" cy="1732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DF1545C3-FD80-6360-3140-34DB683807BB}"/>
              </a:ext>
            </a:extLst>
          </p:cNvPr>
          <p:cNvCxnSpPr/>
          <p:nvPr/>
        </p:nvCxnSpPr>
        <p:spPr>
          <a:xfrm>
            <a:off x="3768972" y="1677533"/>
            <a:ext cx="0" cy="1732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8F07DDB6-60D0-CB8E-F99F-ED4CF8F19255}"/>
              </a:ext>
            </a:extLst>
          </p:cNvPr>
          <p:cNvCxnSpPr/>
          <p:nvPr/>
        </p:nvCxnSpPr>
        <p:spPr>
          <a:xfrm>
            <a:off x="4665957" y="1677533"/>
            <a:ext cx="0" cy="1732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直線矢印コネクタ 59">
            <a:extLst>
              <a:ext uri="{FF2B5EF4-FFF2-40B4-BE49-F238E27FC236}">
                <a16:creationId xmlns:a16="http://schemas.microsoft.com/office/drawing/2014/main" id="{38BC0FBF-625F-82D7-9462-A443C0A17B36}"/>
              </a:ext>
            </a:extLst>
          </p:cNvPr>
          <p:cNvCxnSpPr/>
          <p:nvPr/>
        </p:nvCxnSpPr>
        <p:spPr>
          <a:xfrm>
            <a:off x="5075532" y="1677533"/>
            <a:ext cx="0" cy="1732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直線矢印コネクタ 60">
            <a:extLst>
              <a:ext uri="{FF2B5EF4-FFF2-40B4-BE49-F238E27FC236}">
                <a16:creationId xmlns:a16="http://schemas.microsoft.com/office/drawing/2014/main" id="{3CAD372B-C610-3280-BB45-45D97D1E3239}"/>
              </a:ext>
            </a:extLst>
          </p:cNvPr>
          <p:cNvCxnSpPr/>
          <p:nvPr/>
        </p:nvCxnSpPr>
        <p:spPr>
          <a:xfrm>
            <a:off x="5515399" y="1677533"/>
            <a:ext cx="0" cy="1732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直線矢印コネクタ 61">
            <a:extLst>
              <a:ext uri="{FF2B5EF4-FFF2-40B4-BE49-F238E27FC236}">
                <a16:creationId xmlns:a16="http://schemas.microsoft.com/office/drawing/2014/main" id="{BD7DDAD6-4102-8C6D-7FF6-3C3C4DCE4D19}"/>
              </a:ext>
            </a:extLst>
          </p:cNvPr>
          <p:cNvCxnSpPr/>
          <p:nvPr/>
        </p:nvCxnSpPr>
        <p:spPr>
          <a:xfrm>
            <a:off x="5911265" y="1677533"/>
            <a:ext cx="0" cy="1732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テキスト ボックス 62">
            <a:extLst>
              <a:ext uri="{FF2B5EF4-FFF2-40B4-BE49-F238E27FC236}">
                <a16:creationId xmlns:a16="http://schemas.microsoft.com/office/drawing/2014/main" id="{F9172E4B-FCD8-9076-3655-F0115B7993C7}"/>
              </a:ext>
            </a:extLst>
          </p:cNvPr>
          <p:cNvSpPr txBox="1"/>
          <p:nvPr/>
        </p:nvSpPr>
        <p:spPr>
          <a:xfrm>
            <a:off x="647700" y="2244418"/>
            <a:ext cx="5591175" cy="423193"/>
          </a:xfrm>
          <a:prstGeom prst="rect">
            <a:avLst/>
          </a:prstGeom>
          <a:noFill/>
          <a:ln>
            <a:noFill/>
          </a:ln>
        </p:spPr>
        <p:txBody>
          <a:bodyPr wrap="square" rtlCol="0">
            <a:spAutoFit/>
          </a:bodyPr>
          <a:lstStyle/>
          <a:p>
            <a:r>
              <a:rPr kumimoji="1" lang="ja-JP" altLang="en-US" sz="1100" dirty="0"/>
              <a:t>　</a:t>
            </a:r>
            <a:r>
              <a:rPr kumimoji="1" lang="ja-JP" altLang="en-US" sz="1100" b="1" dirty="0"/>
              <a:t>上記の</a:t>
            </a:r>
            <a:r>
              <a:rPr lang="en-US" altLang="ja-JP" sz="1050" b="1" dirty="0"/>
              <a:t>5</a:t>
            </a:r>
            <a:r>
              <a:rPr lang="ja-JP" altLang="en-US" sz="1050" b="1" dirty="0"/>
              <a:t>文字右にシフトする方法で、入力した文字列を暗号化して表示するプログラムを作成する。</a:t>
            </a:r>
            <a:r>
              <a:rPr lang="ja-JP" altLang="en-US" sz="1050" dirty="0"/>
              <a:t>なお、入力する文字列は</a:t>
            </a:r>
            <a:r>
              <a:rPr lang="en-US" altLang="ja-JP" sz="1050" dirty="0"/>
              <a:t>A</a:t>
            </a:r>
            <a:r>
              <a:rPr lang="ja-JP" altLang="en-US" sz="1050" dirty="0"/>
              <a:t>～</a:t>
            </a:r>
            <a:r>
              <a:rPr lang="en-US" altLang="ja-JP" sz="1050" dirty="0"/>
              <a:t>Z</a:t>
            </a:r>
            <a:r>
              <a:rPr lang="ja-JP" altLang="en-US" sz="1050" dirty="0"/>
              <a:t>の大文字のアルファベットとする。</a:t>
            </a:r>
            <a:endParaRPr kumimoji="1" lang="ja-JP" altLang="en-US" sz="1050" b="1" dirty="0"/>
          </a:p>
        </p:txBody>
      </p:sp>
      <p:graphicFrame>
        <p:nvGraphicFramePr>
          <p:cNvPr id="64" name="表 2">
            <a:extLst>
              <a:ext uri="{FF2B5EF4-FFF2-40B4-BE49-F238E27FC236}">
                <a16:creationId xmlns:a16="http://schemas.microsoft.com/office/drawing/2014/main" id="{4227FE80-3F89-5D14-324E-46551615F17C}"/>
              </a:ext>
            </a:extLst>
          </p:cNvPr>
          <p:cNvGraphicFramePr>
            <a:graphicFrameLocks noGrp="1"/>
          </p:cNvGraphicFramePr>
          <p:nvPr>
            <p:extLst>
              <p:ext uri="{D42A27DB-BD31-4B8C-83A1-F6EECF244321}">
                <p14:modId xmlns:p14="http://schemas.microsoft.com/office/powerpoint/2010/main" val="1322211992"/>
              </p:ext>
            </p:extLst>
          </p:nvPr>
        </p:nvGraphicFramePr>
        <p:xfrm>
          <a:off x="647699" y="3853428"/>
          <a:ext cx="5485207" cy="274320"/>
        </p:xfrm>
        <a:graphic>
          <a:graphicData uri="http://schemas.openxmlformats.org/drawingml/2006/table">
            <a:tbl>
              <a:tblPr firstRow="1" bandRow="1">
                <a:tableStyleId>{5C22544A-7EE6-4342-B048-85BDC9FD1C3A}</a:tableStyleId>
              </a:tblPr>
              <a:tblGrid>
                <a:gridCol w="788185">
                  <a:extLst>
                    <a:ext uri="{9D8B030D-6E8A-4147-A177-3AD203B41FA5}">
                      <a16:colId xmlns:a16="http://schemas.microsoft.com/office/drawing/2014/main" val="341631752"/>
                    </a:ext>
                  </a:extLst>
                </a:gridCol>
                <a:gridCol w="427002">
                  <a:extLst>
                    <a:ext uri="{9D8B030D-6E8A-4147-A177-3AD203B41FA5}">
                      <a16:colId xmlns:a16="http://schemas.microsoft.com/office/drawing/2014/main" val="1150265936"/>
                    </a:ext>
                  </a:extLst>
                </a:gridCol>
                <a:gridCol w="427002">
                  <a:extLst>
                    <a:ext uri="{9D8B030D-6E8A-4147-A177-3AD203B41FA5}">
                      <a16:colId xmlns:a16="http://schemas.microsoft.com/office/drawing/2014/main" val="2545768785"/>
                    </a:ext>
                  </a:extLst>
                </a:gridCol>
                <a:gridCol w="427002">
                  <a:extLst>
                    <a:ext uri="{9D8B030D-6E8A-4147-A177-3AD203B41FA5}">
                      <a16:colId xmlns:a16="http://schemas.microsoft.com/office/drawing/2014/main" val="3525259388"/>
                    </a:ext>
                  </a:extLst>
                </a:gridCol>
                <a:gridCol w="427002">
                  <a:extLst>
                    <a:ext uri="{9D8B030D-6E8A-4147-A177-3AD203B41FA5}">
                      <a16:colId xmlns:a16="http://schemas.microsoft.com/office/drawing/2014/main" val="482099647"/>
                    </a:ext>
                  </a:extLst>
                </a:gridCol>
                <a:gridCol w="427002">
                  <a:extLst>
                    <a:ext uri="{9D8B030D-6E8A-4147-A177-3AD203B41FA5}">
                      <a16:colId xmlns:a16="http://schemas.microsoft.com/office/drawing/2014/main" val="1016389130"/>
                    </a:ext>
                  </a:extLst>
                </a:gridCol>
                <a:gridCol w="427002">
                  <a:extLst>
                    <a:ext uri="{9D8B030D-6E8A-4147-A177-3AD203B41FA5}">
                      <a16:colId xmlns:a16="http://schemas.microsoft.com/office/drawing/2014/main" val="2772812199"/>
                    </a:ext>
                  </a:extLst>
                </a:gridCol>
                <a:gridCol w="427002">
                  <a:extLst>
                    <a:ext uri="{9D8B030D-6E8A-4147-A177-3AD203B41FA5}">
                      <a16:colId xmlns:a16="http://schemas.microsoft.com/office/drawing/2014/main" val="3712906957"/>
                    </a:ext>
                  </a:extLst>
                </a:gridCol>
                <a:gridCol w="427002">
                  <a:extLst>
                    <a:ext uri="{9D8B030D-6E8A-4147-A177-3AD203B41FA5}">
                      <a16:colId xmlns:a16="http://schemas.microsoft.com/office/drawing/2014/main" val="1721938845"/>
                    </a:ext>
                  </a:extLst>
                </a:gridCol>
                <a:gridCol w="427002">
                  <a:extLst>
                    <a:ext uri="{9D8B030D-6E8A-4147-A177-3AD203B41FA5}">
                      <a16:colId xmlns:a16="http://schemas.microsoft.com/office/drawing/2014/main" val="2771067377"/>
                    </a:ext>
                  </a:extLst>
                </a:gridCol>
                <a:gridCol w="427002">
                  <a:extLst>
                    <a:ext uri="{9D8B030D-6E8A-4147-A177-3AD203B41FA5}">
                      <a16:colId xmlns:a16="http://schemas.microsoft.com/office/drawing/2014/main" val="1212789218"/>
                    </a:ext>
                  </a:extLst>
                </a:gridCol>
                <a:gridCol w="427002">
                  <a:extLst>
                    <a:ext uri="{9D8B030D-6E8A-4147-A177-3AD203B41FA5}">
                      <a16:colId xmlns:a16="http://schemas.microsoft.com/office/drawing/2014/main" val="667225554"/>
                    </a:ext>
                  </a:extLst>
                </a:gridCol>
              </a:tblGrid>
              <a:tr h="273476">
                <a:tc>
                  <a:txBody>
                    <a:bodyPr/>
                    <a:lstStyle/>
                    <a:p>
                      <a:r>
                        <a:rPr kumimoji="1" lang="ja-JP" altLang="en-US" sz="1100" b="0" dirty="0">
                          <a:solidFill>
                            <a:schemeClr val="tx1"/>
                          </a:solidFill>
                          <a:latin typeface="+mn-lt"/>
                        </a:rPr>
                        <a:t>文字</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A</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B</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C</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D</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E</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mn-lt"/>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V</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W</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X</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Y</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Z</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7469282"/>
                  </a:ext>
                </a:extLst>
              </a:tr>
            </a:tbl>
          </a:graphicData>
        </a:graphic>
      </p:graphicFrame>
      <p:graphicFrame>
        <p:nvGraphicFramePr>
          <p:cNvPr id="65" name="表 2">
            <a:extLst>
              <a:ext uri="{FF2B5EF4-FFF2-40B4-BE49-F238E27FC236}">
                <a16:creationId xmlns:a16="http://schemas.microsoft.com/office/drawing/2014/main" id="{A4A48C9F-8953-99DA-7DD5-AB404B7DA1DD}"/>
              </a:ext>
            </a:extLst>
          </p:cNvPr>
          <p:cNvGraphicFramePr>
            <a:graphicFrameLocks noGrp="1"/>
          </p:cNvGraphicFramePr>
          <p:nvPr>
            <p:extLst>
              <p:ext uri="{D42A27DB-BD31-4B8C-83A1-F6EECF244321}">
                <p14:modId xmlns:p14="http://schemas.microsoft.com/office/powerpoint/2010/main" val="1552643447"/>
              </p:ext>
            </p:extLst>
          </p:nvPr>
        </p:nvGraphicFramePr>
        <p:xfrm>
          <a:off x="581025" y="4308205"/>
          <a:ext cx="5551880" cy="274320"/>
        </p:xfrm>
        <a:graphic>
          <a:graphicData uri="http://schemas.openxmlformats.org/drawingml/2006/table">
            <a:tbl>
              <a:tblPr firstRow="1" bandRow="1">
                <a:tableStyleId>{5C22544A-7EE6-4342-B048-85BDC9FD1C3A}</a:tableStyleId>
              </a:tblPr>
              <a:tblGrid>
                <a:gridCol w="854858">
                  <a:extLst>
                    <a:ext uri="{9D8B030D-6E8A-4147-A177-3AD203B41FA5}">
                      <a16:colId xmlns:a16="http://schemas.microsoft.com/office/drawing/2014/main" val="341631752"/>
                    </a:ext>
                  </a:extLst>
                </a:gridCol>
                <a:gridCol w="427002">
                  <a:extLst>
                    <a:ext uri="{9D8B030D-6E8A-4147-A177-3AD203B41FA5}">
                      <a16:colId xmlns:a16="http://schemas.microsoft.com/office/drawing/2014/main" val="1150265936"/>
                    </a:ext>
                  </a:extLst>
                </a:gridCol>
                <a:gridCol w="427002">
                  <a:extLst>
                    <a:ext uri="{9D8B030D-6E8A-4147-A177-3AD203B41FA5}">
                      <a16:colId xmlns:a16="http://schemas.microsoft.com/office/drawing/2014/main" val="2545768785"/>
                    </a:ext>
                  </a:extLst>
                </a:gridCol>
                <a:gridCol w="427002">
                  <a:extLst>
                    <a:ext uri="{9D8B030D-6E8A-4147-A177-3AD203B41FA5}">
                      <a16:colId xmlns:a16="http://schemas.microsoft.com/office/drawing/2014/main" val="3525259388"/>
                    </a:ext>
                  </a:extLst>
                </a:gridCol>
                <a:gridCol w="427002">
                  <a:extLst>
                    <a:ext uri="{9D8B030D-6E8A-4147-A177-3AD203B41FA5}">
                      <a16:colId xmlns:a16="http://schemas.microsoft.com/office/drawing/2014/main" val="482099647"/>
                    </a:ext>
                  </a:extLst>
                </a:gridCol>
                <a:gridCol w="427002">
                  <a:extLst>
                    <a:ext uri="{9D8B030D-6E8A-4147-A177-3AD203B41FA5}">
                      <a16:colId xmlns:a16="http://schemas.microsoft.com/office/drawing/2014/main" val="1016389130"/>
                    </a:ext>
                  </a:extLst>
                </a:gridCol>
                <a:gridCol w="427002">
                  <a:extLst>
                    <a:ext uri="{9D8B030D-6E8A-4147-A177-3AD203B41FA5}">
                      <a16:colId xmlns:a16="http://schemas.microsoft.com/office/drawing/2014/main" val="2772812199"/>
                    </a:ext>
                  </a:extLst>
                </a:gridCol>
                <a:gridCol w="427002">
                  <a:extLst>
                    <a:ext uri="{9D8B030D-6E8A-4147-A177-3AD203B41FA5}">
                      <a16:colId xmlns:a16="http://schemas.microsoft.com/office/drawing/2014/main" val="3712906957"/>
                    </a:ext>
                  </a:extLst>
                </a:gridCol>
                <a:gridCol w="427002">
                  <a:extLst>
                    <a:ext uri="{9D8B030D-6E8A-4147-A177-3AD203B41FA5}">
                      <a16:colId xmlns:a16="http://schemas.microsoft.com/office/drawing/2014/main" val="1721938845"/>
                    </a:ext>
                  </a:extLst>
                </a:gridCol>
                <a:gridCol w="427002">
                  <a:extLst>
                    <a:ext uri="{9D8B030D-6E8A-4147-A177-3AD203B41FA5}">
                      <a16:colId xmlns:a16="http://schemas.microsoft.com/office/drawing/2014/main" val="2771067377"/>
                    </a:ext>
                  </a:extLst>
                </a:gridCol>
                <a:gridCol w="427002">
                  <a:extLst>
                    <a:ext uri="{9D8B030D-6E8A-4147-A177-3AD203B41FA5}">
                      <a16:colId xmlns:a16="http://schemas.microsoft.com/office/drawing/2014/main" val="1212789218"/>
                    </a:ext>
                  </a:extLst>
                </a:gridCol>
                <a:gridCol w="427002">
                  <a:extLst>
                    <a:ext uri="{9D8B030D-6E8A-4147-A177-3AD203B41FA5}">
                      <a16:colId xmlns:a16="http://schemas.microsoft.com/office/drawing/2014/main" val="667225554"/>
                    </a:ext>
                  </a:extLst>
                </a:gridCol>
              </a:tblGrid>
              <a:tr h="273476">
                <a:tc>
                  <a:txBody>
                    <a:bodyPr/>
                    <a:lstStyle/>
                    <a:p>
                      <a:r>
                        <a:rPr kumimoji="1" lang="ja-JP" altLang="en-US" sz="1000" b="0" dirty="0">
                          <a:solidFill>
                            <a:schemeClr val="tx1"/>
                          </a:solidFill>
                          <a:latin typeface="+mn-lt"/>
                        </a:rPr>
                        <a:t>文字コード</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65</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66</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67</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68</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69</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mn-lt"/>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86</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87</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88</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89</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90</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7469282"/>
                  </a:ext>
                </a:extLst>
              </a:tr>
            </a:tbl>
          </a:graphicData>
        </a:graphic>
      </p:graphicFrame>
      <p:cxnSp>
        <p:nvCxnSpPr>
          <p:cNvPr id="68" name="直線矢印コネクタ 67">
            <a:extLst>
              <a:ext uri="{FF2B5EF4-FFF2-40B4-BE49-F238E27FC236}">
                <a16:creationId xmlns:a16="http://schemas.microsoft.com/office/drawing/2014/main" id="{E232B3B9-58A0-CD33-6954-F4B30863113A}"/>
              </a:ext>
            </a:extLst>
          </p:cNvPr>
          <p:cNvCxnSpPr/>
          <p:nvPr/>
        </p:nvCxnSpPr>
        <p:spPr>
          <a:xfrm>
            <a:off x="1663946" y="4134914"/>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9" name="直線矢印コネクタ 68">
            <a:extLst>
              <a:ext uri="{FF2B5EF4-FFF2-40B4-BE49-F238E27FC236}">
                <a16:creationId xmlns:a16="http://schemas.microsoft.com/office/drawing/2014/main" id="{D5197F3C-E5EE-BB8F-A9A7-D62E2B57269E}"/>
              </a:ext>
            </a:extLst>
          </p:cNvPr>
          <p:cNvCxnSpPr/>
          <p:nvPr/>
        </p:nvCxnSpPr>
        <p:spPr>
          <a:xfrm>
            <a:off x="2073521" y="4134914"/>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a:extLst>
              <a:ext uri="{FF2B5EF4-FFF2-40B4-BE49-F238E27FC236}">
                <a16:creationId xmlns:a16="http://schemas.microsoft.com/office/drawing/2014/main" id="{CD4BB82C-C514-E15D-91C2-7674350068BE}"/>
              </a:ext>
            </a:extLst>
          </p:cNvPr>
          <p:cNvCxnSpPr/>
          <p:nvPr/>
        </p:nvCxnSpPr>
        <p:spPr>
          <a:xfrm>
            <a:off x="2513388" y="4134914"/>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35CCE754-E929-9679-4035-745EC1345CF9}"/>
              </a:ext>
            </a:extLst>
          </p:cNvPr>
          <p:cNvCxnSpPr/>
          <p:nvPr/>
        </p:nvCxnSpPr>
        <p:spPr>
          <a:xfrm>
            <a:off x="2909254" y="4134914"/>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a:extLst>
              <a:ext uri="{FF2B5EF4-FFF2-40B4-BE49-F238E27FC236}">
                <a16:creationId xmlns:a16="http://schemas.microsoft.com/office/drawing/2014/main" id="{4227D20F-6F86-09DD-43FC-9013DAC15262}"/>
              </a:ext>
            </a:extLst>
          </p:cNvPr>
          <p:cNvCxnSpPr/>
          <p:nvPr/>
        </p:nvCxnSpPr>
        <p:spPr>
          <a:xfrm>
            <a:off x="3358798" y="4134914"/>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4" name="直線矢印コネクタ 73">
            <a:extLst>
              <a:ext uri="{FF2B5EF4-FFF2-40B4-BE49-F238E27FC236}">
                <a16:creationId xmlns:a16="http://schemas.microsoft.com/office/drawing/2014/main" id="{316427B4-CA7F-2A2A-E318-F7E6A2ECBD85}"/>
              </a:ext>
            </a:extLst>
          </p:cNvPr>
          <p:cNvCxnSpPr/>
          <p:nvPr/>
        </p:nvCxnSpPr>
        <p:spPr>
          <a:xfrm>
            <a:off x="4665956" y="4134914"/>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5" name="直線矢印コネクタ 74">
            <a:extLst>
              <a:ext uri="{FF2B5EF4-FFF2-40B4-BE49-F238E27FC236}">
                <a16:creationId xmlns:a16="http://schemas.microsoft.com/office/drawing/2014/main" id="{46D73918-EB4E-D5CB-0776-9368AA013C67}"/>
              </a:ext>
            </a:extLst>
          </p:cNvPr>
          <p:cNvCxnSpPr/>
          <p:nvPr/>
        </p:nvCxnSpPr>
        <p:spPr>
          <a:xfrm>
            <a:off x="5075531" y="4134914"/>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6" name="直線矢印コネクタ 75">
            <a:extLst>
              <a:ext uri="{FF2B5EF4-FFF2-40B4-BE49-F238E27FC236}">
                <a16:creationId xmlns:a16="http://schemas.microsoft.com/office/drawing/2014/main" id="{B3D442BE-C906-9AF9-4311-37BE206C49EE}"/>
              </a:ext>
            </a:extLst>
          </p:cNvPr>
          <p:cNvCxnSpPr/>
          <p:nvPr/>
        </p:nvCxnSpPr>
        <p:spPr>
          <a:xfrm>
            <a:off x="5515398" y="4134914"/>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7" name="直線矢印コネクタ 76">
            <a:extLst>
              <a:ext uri="{FF2B5EF4-FFF2-40B4-BE49-F238E27FC236}">
                <a16:creationId xmlns:a16="http://schemas.microsoft.com/office/drawing/2014/main" id="{76BF43DC-B5E3-9EAE-7110-FF1BDCB31B05}"/>
              </a:ext>
            </a:extLst>
          </p:cNvPr>
          <p:cNvCxnSpPr/>
          <p:nvPr/>
        </p:nvCxnSpPr>
        <p:spPr>
          <a:xfrm>
            <a:off x="5911264" y="4134914"/>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8" name="テキスト ボックス 77">
            <a:extLst>
              <a:ext uri="{FF2B5EF4-FFF2-40B4-BE49-F238E27FC236}">
                <a16:creationId xmlns:a16="http://schemas.microsoft.com/office/drawing/2014/main" id="{E280581B-18A2-863D-62F0-093FF6AFEE84}"/>
              </a:ext>
            </a:extLst>
          </p:cNvPr>
          <p:cNvSpPr txBox="1"/>
          <p:nvPr/>
        </p:nvSpPr>
        <p:spPr>
          <a:xfrm>
            <a:off x="674214" y="4633274"/>
            <a:ext cx="5365502" cy="1107996"/>
          </a:xfrm>
          <a:prstGeom prst="rect">
            <a:avLst/>
          </a:prstGeom>
          <a:noFill/>
          <a:ln>
            <a:noFill/>
          </a:ln>
        </p:spPr>
        <p:txBody>
          <a:bodyPr wrap="square" rtlCol="0">
            <a:spAutoFit/>
          </a:bodyPr>
          <a:lstStyle/>
          <a:p>
            <a:r>
              <a:rPr lang="ja-JP" altLang="en-US" sz="1100" dirty="0"/>
              <a:t>　この課題で、</a:t>
            </a:r>
            <a:r>
              <a:rPr lang="en-US" altLang="ja-JP" sz="1100" dirty="0"/>
              <a:t>5</a:t>
            </a:r>
            <a:r>
              <a:rPr lang="ja-JP" altLang="en-US" sz="1100" dirty="0"/>
              <a:t>文字右にシフトする場合は、文字コードの数値としては、</a:t>
            </a:r>
            <a:r>
              <a:rPr lang="en-US" altLang="ja-JP" sz="1100" dirty="0"/>
              <a:t>5</a:t>
            </a:r>
            <a:r>
              <a:rPr lang="ja-JP" altLang="en-US" sz="1100" dirty="0"/>
              <a:t>加えたものになる。ただし、</a:t>
            </a:r>
            <a:r>
              <a:rPr lang="en-US" altLang="ja-JP" sz="1100" dirty="0"/>
              <a:t>90</a:t>
            </a:r>
            <a:r>
              <a:rPr lang="ja-JP" altLang="en-US" sz="1100" dirty="0"/>
              <a:t>を超えた場合は、また</a:t>
            </a:r>
            <a:r>
              <a:rPr lang="en-US" altLang="ja-JP" sz="1100" dirty="0"/>
              <a:t>A</a:t>
            </a:r>
            <a:r>
              <a:rPr lang="ja-JP" altLang="en-US" sz="1100" dirty="0"/>
              <a:t>に対応し</a:t>
            </a:r>
            <a:r>
              <a:rPr lang="en-US" altLang="ja-JP" sz="1100" dirty="0"/>
              <a:t>65</a:t>
            </a:r>
            <a:r>
              <a:rPr lang="ja-JP" altLang="en-US" sz="1100" dirty="0"/>
              <a:t>に戻して計算する必要がある。なお、</a:t>
            </a:r>
            <a:r>
              <a:rPr lang="en-US" altLang="ja-JP" sz="1100" dirty="0"/>
              <a:t>Python</a:t>
            </a:r>
            <a:r>
              <a:rPr lang="ja-JP" altLang="en-US" sz="1100" dirty="0"/>
              <a:t>では、文字から文字コードに変換する場合は、</a:t>
            </a:r>
            <a:r>
              <a:rPr lang="en-US" altLang="ja-JP" sz="1100" dirty="0" err="1"/>
              <a:t>ord</a:t>
            </a:r>
            <a:r>
              <a:rPr lang="en-US" altLang="ja-JP" sz="1100" dirty="0"/>
              <a:t>()</a:t>
            </a:r>
            <a:r>
              <a:rPr lang="ja-JP" altLang="en-US" sz="1100" dirty="0"/>
              <a:t>関数、文字コードから文字に変換する場合は、</a:t>
            </a:r>
            <a:r>
              <a:rPr lang="en-US" altLang="ja-JP" sz="1100" dirty="0"/>
              <a:t>chr()</a:t>
            </a:r>
            <a:r>
              <a:rPr lang="ja-JP" altLang="en-US" sz="1100" dirty="0"/>
              <a:t>関数を使用する</a:t>
            </a:r>
            <a:r>
              <a:rPr lang="en-US" altLang="ja-JP" sz="1100" dirty="0"/>
              <a:t>(</a:t>
            </a:r>
            <a:r>
              <a:rPr lang="ja-JP" altLang="en-US" sz="1100" dirty="0"/>
              <a:t>部品</a:t>
            </a:r>
            <a:r>
              <a:rPr lang="en-US" altLang="ja-JP" sz="1100" dirty="0"/>
              <a:t>21</a:t>
            </a:r>
            <a:r>
              <a:rPr lang="ja-JP" altLang="en-US" sz="1100" dirty="0"/>
              <a:t>参照</a:t>
            </a:r>
            <a:r>
              <a:rPr lang="en-US" altLang="ja-JP" sz="1100" dirty="0"/>
              <a:t>)</a:t>
            </a:r>
          </a:p>
          <a:p>
            <a:r>
              <a:rPr kumimoji="1" lang="en-US" altLang="ja-JP" sz="1100" dirty="0"/>
              <a:t>  </a:t>
            </a:r>
            <a:r>
              <a:rPr lang="ja-JP" altLang="en-US" sz="1100" dirty="0"/>
              <a:t>プログラムとしては、文字を与えたときに５文字左にシフトした文字を戻す関数を作成して、入力した文字列を格納したリスト</a:t>
            </a:r>
            <a:r>
              <a:rPr lang="en-US" altLang="ja-JP" sz="1100" dirty="0"/>
              <a:t>S</a:t>
            </a:r>
            <a:r>
              <a:rPr lang="ja-JP" altLang="en-US" sz="1100" dirty="0"/>
              <a:t>の内容を</a:t>
            </a:r>
            <a:r>
              <a:rPr lang="en-US" altLang="ja-JP" sz="1100" dirty="0"/>
              <a:t>1</a:t>
            </a:r>
            <a:r>
              <a:rPr lang="ja-JP" altLang="en-US" sz="1100" dirty="0"/>
              <a:t>文字づつ変換する。</a:t>
            </a:r>
            <a:endParaRPr kumimoji="1" lang="ja-JP" altLang="en-US" sz="1100" dirty="0"/>
          </a:p>
        </p:txBody>
      </p:sp>
      <p:sp>
        <p:nvSpPr>
          <p:cNvPr id="79" name="テキスト ボックス 78">
            <a:extLst>
              <a:ext uri="{FF2B5EF4-FFF2-40B4-BE49-F238E27FC236}">
                <a16:creationId xmlns:a16="http://schemas.microsoft.com/office/drawing/2014/main" id="{E7F2680E-BB32-2B38-B707-E1165E9DAC2B}"/>
              </a:ext>
            </a:extLst>
          </p:cNvPr>
          <p:cNvSpPr txBox="1"/>
          <p:nvPr/>
        </p:nvSpPr>
        <p:spPr>
          <a:xfrm>
            <a:off x="627003" y="6185373"/>
            <a:ext cx="1987374" cy="226985"/>
          </a:xfrm>
          <a:prstGeom prst="rect">
            <a:avLst/>
          </a:prstGeom>
          <a:noFill/>
          <a:ln w="12700">
            <a:solidFill>
              <a:schemeClr val="tx1"/>
            </a:solidFill>
          </a:ln>
        </p:spPr>
        <p:txBody>
          <a:bodyPr wrap="square" rtlCol="0">
            <a:spAutoFit/>
          </a:bodyPr>
          <a:lstStyle/>
          <a:p>
            <a:pPr algn="ctr">
              <a:lnSpc>
                <a:spcPts val="1000"/>
              </a:lnSpc>
            </a:pPr>
            <a:r>
              <a:rPr lang="en-US" altLang="ja-JP" sz="1000" dirty="0">
                <a:latin typeface="メイリオ" panose="020B0604030504040204" pitchFamily="50" charset="-128"/>
                <a:ea typeface="メイリオ" panose="020B0604030504040204" pitchFamily="50" charset="-128"/>
              </a:rPr>
              <a:t>S = (</a:t>
            </a:r>
            <a:r>
              <a:rPr lang="ja-JP" altLang="en-US" sz="1000" dirty="0">
                <a:latin typeface="メイリオ" panose="020B0604030504040204" pitchFamily="50" charset="-128"/>
                <a:ea typeface="メイリオ" panose="020B0604030504040204" pitchFamily="50" charset="-128"/>
              </a:rPr>
              <a:t>入力</a:t>
            </a:r>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文字列</a:t>
            </a:r>
            <a:r>
              <a:rPr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80" name="テキスト ボックス 79">
            <a:extLst>
              <a:ext uri="{FF2B5EF4-FFF2-40B4-BE49-F238E27FC236}">
                <a16:creationId xmlns:a16="http://schemas.microsoft.com/office/drawing/2014/main" id="{871CCF29-944D-D55C-6D8F-2190D0980BC5}"/>
              </a:ext>
            </a:extLst>
          </p:cNvPr>
          <p:cNvSpPr txBox="1"/>
          <p:nvPr/>
        </p:nvSpPr>
        <p:spPr>
          <a:xfrm>
            <a:off x="617167" y="7688572"/>
            <a:ext cx="1987374" cy="236603"/>
          </a:xfrm>
          <a:prstGeom prst="rect">
            <a:avLst/>
          </a:prstGeom>
          <a:noFill/>
          <a:ln w="12700">
            <a:solidFill>
              <a:schemeClr val="tx1"/>
            </a:solidFill>
          </a:ln>
        </p:spPr>
        <p:txBody>
          <a:bodyPr wrap="square" rtlCol="0">
            <a:spAutoFit/>
          </a:bodyPr>
          <a:lstStyle/>
          <a:p>
            <a:pPr algn="ctr">
              <a:lnSpc>
                <a:spcPts val="1100"/>
              </a:lnSpc>
            </a:pPr>
            <a:r>
              <a:rPr lang="ja-JP" altLang="en-US" sz="1000" dirty="0">
                <a:latin typeface="メイリオ" panose="020B0604030504040204" pitchFamily="50" charset="-128"/>
                <a:ea typeface="メイリオ" panose="020B0604030504040204" pitchFamily="50" charset="-128"/>
              </a:rPr>
              <a:t>表示する</a:t>
            </a:r>
            <a:r>
              <a:rPr lang="en-US" altLang="ja-JP" sz="1000" dirty="0">
                <a:latin typeface="メイリオ" panose="020B0604030504040204" pitchFamily="50" charset="-128"/>
                <a:ea typeface="メイリオ" panose="020B0604030504040204" pitchFamily="50" charset="-128"/>
              </a:rPr>
              <a:t>(O)</a:t>
            </a:r>
            <a:endParaRPr kumimoji="1" lang="ja-JP" altLang="en-US" sz="1000" dirty="0">
              <a:latin typeface="メイリオ" panose="020B0604030504040204" pitchFamily="50" charset="-128"/>
              <a:ea typeface="メイリオ" panose="020B0604030504040204" pitchFamily="50" charset="-128"/>
            </a:endParaRPr>
          </a:p>
        </p:txBody>
      </p:sp>
      <p:grpSp>
        <p:nvGrpSpPr>
          <p:cNvPr id="81" name="グループ化 80">
            <a:extLst>
              <a:ext uri="{FF2B5EF4-FFF2-40B4-BE49-F238E27FC236}">
                <a16:creationId xmlns:a16="http://schemas.microsoft.com/office/drawing/2014/main" id="{99C0D7F1-84E3-848D-8FF4-59C6E7F748FF}"/>
              </a:ext>
            </a:extLst>
          </p:cNvPr>
          <p:cNvGrpSpPr/>
          <p:nvPr/>
        </p:nvGrpSpPr>
        <p:grpSpPr>
          <a:xfrm>
            <a:off x="3487421" y="6522301"/>
            <a:ext cx="1767085" cy="226985"/>
            <a:chOff x="3770695" y="5362721"/>
            <a:chExt cx="1767085" cy="226985"/>
          </a:xfrm>
        </p:grpSpPr>
        <p:sp>
          <p:nvSpPr>
            <p:cNvPr id="82" name="テキスト ボックス 81">
              <a:extLst>
                <a:ext uri="{FF2B5EF4-FFF2-40B4-BE49-F238E27FC236}">
                  <a16:creationId xmlns:a16="http://schemas.microsoft.com/office/drawing/2014/main" id="{B5E0A37E-F1B6-9858-6E97-95B87268ED1C}"/>
                </a:ext>
              </a:extLst>
            </p:cNvPr>
            <p:cNvSpPr txBox="1"/>
            <p:nvPr/>
          </p:nvSpPr>
          <p:spPr>
            <a:xfrm>
              <a:off x="3770695" y="5362721"/>
              <a:ext cx="1767085" cy="226985"/>
            </a:xfrm>
            <a:prstGeom prst="rect">
              <a:avLst/>
            </a:prstGeom>
            <a:noFill/>
            <a:ln w="12700">
              <a:solidFill>
                <a:schemeClr val="tx1"/>
              </a:solidFill>
            </a:ln>
          </p:spPr>
          <p:txBody>
            <a:bodyPr wrap="square" rtlCol="0">
              <a:spAutoFit/>
            </a:bodyPr>
            <a:lstStyle/>
            <a:p>
              <a:pPr algn="ctr">
                <a:lnSpc>
                  <a:spcPts val="1000"/>
                </a:lnSpc>
              </a:pPr>
              <a:r>
                <a:rPr lang="ja-JP" altLang="en-US" sz="1000" dirty="0">
                  <a:latin typeface="メイリオ" panose="020B0604030504040204" pitchFamily="50" charset="-128"/>
                  <a:ea typeface="メイリオ" panose="020B0604030504040204" pitchFamily="50" charset="-128"/>
                </a:rPr>
                <a:t>関数</a:t>
              </a:r>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文字変換</a:t>
              </a:r>
              <a:r>
                <a:rPr lang="en-US" altLang="ja-JP" sz="1000" dirty="0">
                  <a:latin typeface="メイリオ" panose="020B0604030504040204" pitchFamily="50" charset="-128"/>
                  <a:ea typeface="メイリオ" panose="020B0604030504040204" pitchFamily="50" charset="-128"/>
                </a:rPr>
                <a:t>(C)</a:t>
              </a:r>
              <a:endParaRPr kumimoji="1" lang="ja-JP" altLang="en-US" sz="1000" dirty="0">
                <a:latin typeface="メイリオ" panose="020B0604030504040204" pitchFamily="50" charset="-128"/>
                <a:ea typeface="メイリオ" panose="020B0604030504040204" pitchFamily="50" charset="-128"/>
              </a:endParaRPr>
            </a:p>
          </p:txBody>
        </p:sp>
        <p:cxnSp>
          <p:nvCxnSpPr>
            <p:cNvPr id="83" name="直線コネクタ 82">
              <a:extLst>
                <a:ext uri="{FF2B5EF4-FFF2-40B4-BE49-F238E27FC236}">
                  <a16:creationId xmlns:a16="http://schemas.microsoft.com/office/drawing/2014/main" id="{0FE60E1A-34E6-32AD-656E-E2EF4F9152A0}"/>
                </a:ext>
              </a:extLst>
            </p:cNvPr>
            <p:cNvCxnSpPr/>
            <p:nvPr/>
          </p:nvCxnSpPr>
          <p:spPr>
            <a:xfrm>
              <a:off x="3850703" y="5362721"/>
              <a:ext cx="0" cy="226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直線コネクタ 83">
              <a:extLst>
                <a:ext uri="{FF2B5EF4-FFF2-40B4-BE49-F238E27FC236}">
                  <a16:creationId xmlns:a16="http://schemas.microsoft.com/office/drawing/2014/main" id="{095AC80A-8B6F-703F-3389-73A5B52B1C77}"/>
                </a:ext>
              </a:extLst>
            </p:cNvPr>
            <p:cNvCxnSpPr/>
            <p:nvPr/>
          </p:nvCxnSpPr>
          <p:spPr>
            <a:xfrm>
              <a:off x="5437258" y="5362721"/>
              <a:ext cx="0" cy="226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1" name="テキスト ボックス 90">
            <a:extLst>
              <a:ext uri="{FF2B5EF4-FFF2-40B4-BE49-F238E27FC236}">
                <a16:creationId xmlns:a16="http://schemas.microsoft.com/office/drawing/2014/main" id="{1DC292E4-3A14-ADAA-6AE6-BDC08694D7EB}"/>
              </a:ext>
            </a:extLst>
          </p:cNvPr>
          <p:cNvSpPr txBox="1"/>
          <p:nvPr/>
        </p:nvSpPr>
        <p:spPr>
          <a:xfrm>
            <a:off x="3487421" y="7782412"/>
            <a:ext cx="1767085" cy="236603"/>
          </a:xfrm>
          <a:prstGeom prst="rect">
            <a:avLst/>
          </a:prstGeom>
          <a:noFill/>
          <a:ln w="12700">
            <a:solidFill>
              <a:schemeClr val="tx1"/>
            </a:solidFill>
          </a:ln>
        </p:spPr>
        <p:txBody>
          <a:bodyPr wrap="square" rtlCol="0">
            <a:spAutoFit/>
          </a:bodyPr>
          <a:lstStyle/>
          <a:p>
            <a:pPr algn="ctr">
              <a:lnSpc>
                <a:spcPts val="1100"/>
              </a:lnSpc>
            </a:pPr>
            <a:r>
              <a:rPr lang="ja-JP" altLang="en-US" sz="1000" dirty="0">
                <a:latin typeface="メイリオ" panose="020B0604030504040204" pitchFamily="50" charset="-128"/>
                <a:ea typeface="メイリオ" panose="020B0604030504040204" pitchFamily="50" charset="-128"/>
              </a:rPr>
              <a:t>戻る</a:t>
            </a:r>
            <a:r>
              <a:rPr lang="en-US" altLang="ja-JP" sz="1000" dirty="0">
                <a:latin typeface="メイリオ" panose="020B0604030504040204" pitchFamily="50" charset="-128"/>
                <a:ea typeface="メイリオ" panose="020B0604030504040204" pitchFamily="50" charset="-128"/>
              </a:rPr>
              <a:t>: CC</a:t>
            </a:r>
            <a:endParaRPr kumimoji="1" lang="ja-JP" altLang="en-US" sz="1000" dirty="0">
              <a:latin typeface="メイリオ" panose="020B0604030504040204" pitchFamily="50" charset="-128"/>
              <a:ea typeface="メイリオ" panose="020B0604030504040204" pitchFamily="50" charset="-128"/>
            </a:endParaRPr>
          </a:p>
        </p:txBody>
      </p:sp>
      <p:grpSp>
        <p:nvGrpSpPr>
          <p:cNvPr id="92" name="グループ化 91">
            <a:extLst>
              <a:ext uri="{FF2B5EF4-FFF2-40B4-BE49-F238E27FC236}">
                <a16:creationId xmlns:a16="http://schemas.microsoft.com/office/drawing/2014/main" id="{DD357F35-01E1-3146-2077-7A2478DC596A}"/>
              </a:ext>
            </a:extLst>
          </p:cNvPr>
          <p:cNvGrpSpPr/>
          <p:nvPr/>
        </p:nvGrpSpPr>
        <p:grpSpPr>
          <a:xfrm>
            <a:off x="5665539" y="6132407"/>
            <a:ext cx="587627" cy="575424"/>
            <a:chOff x="1295400" y="3857730"/>
            <a:chExt cx="990600" cy="1019070"/>
          </a:xfrm>
        </p:grpSpPr>
        <p:sp>
          <p:nvSpPr>
            <p:cNvPr id="93" name="メモ 12">
              <a:extLst>
                <a:ext uri="{FF2B5EF4-FFF2-40B4-BE49-F238E27FC236}">
                  <a16:creationId xmlns:a16="http://schemas.microsoft.com/office/drawing/2014/main" id="{F57F2C60-2611-7EC5-7500-E26AC0609771}"/>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94" name="テキスト ボックス 93">
              <a:extLst>
                <a:ext uri="{FF2B5EF4-FFF2-40B4-BE49-F238E27FC236}">
                  <a16:creationId xmlns:a16="http://schemas.microsoft.com/office/drawing/2014/main" id="{C92F32C2-C3BC-2F5E-5742-504E854FF540}"/>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18</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95" name="グループ化 94">
            <a:extLst>
              <a:ext uri="{FF2B5EF4-FFF2-40B4-BE49-F238E27FC236}">
                <a16:creationId xmlns:a16="http://schemas.microsoft.com/office/drawing/2014/main" id="{4DD11459-8A5E-D513-B091-357D1BC4D17A}"/>
              </a:ext>
            </a:extLst>
          </p:cNvPr>
          <p:cNvGrpSpPr/>
          <p:nvPr/>
        </p:nvGrpSpPr>
        <p:grpSpPr>
          <a:xfrm>
            <a:off x="633302" y="6741168"/>
            <a:ext cx="2681097" cy="868186"/>
            <a:chOff x="2784365" y="1677618"/>
            <a:chExt cx="2973206" cy="1509388"/>
          </a:xfrm>
        </p:grpSpPr>
        <p:sp>
          <p:nvSpPr>
            <p:cNvPr id="96" name="テキスト ボックス 95">
              <a:extLst>
                <a:ext uri="{FF2B5EF4-FFF2-40B4-BE49-F238E27FC236}">
                  <a16:creationId xmlns:a16="http://schemas.microsoft.com/office/drawing/2014/main" id="{4459B982-25A4-C31C-6029-1802B282B85A}"/>
                </a:ext>
              </a:extLst>
            </p:cNvPr>
            <p:cNvSpPr txBox="1"/>
            <p:nvPr/>
          </p:nvSpPr>
          <p:spPr>
            <a:xfrm>
              <a:off x="2784365" y="1677618"/>
              <a:ext cx="2583674" cy="1509388"/>
            </a:xfrm>
            <a:prstGeom prst="rect">
              <a:avLst/>
            </a:prstGeom>
            <a:noFill/>
            <a:ln w="12700">
              <a:solidFill>
                <a:schemeClr val="tx1"/>
              </a:solidFill>
            </a:ln>
          </p:spPr>
          <p:txBody>
            <a:bodyPr wrap="square" rtlCol="0">
              <a:spAutoFit/>
            </a:bodyPr>
            <a:lstStyle/>
            <a:p>
              <a:pPr>
                <a:lnSpc>
                  <a:spcPts val="1000"/>
                </a:lnSpc>
              </a:pPr>
              <a:r>
                <a:rPr lang="en-US" altLang="ja-JP" sz="1000" dirty="0">
                  <a:latin typeface="メイリオ" panose="020B0604030504040204" pitchFamily="50" charset="-128"/>
                  <a:ea typeface="メイリオ" panose="020B0604030504040204" pitchFamily="50" charset="-128"/>
                </a:rPr>
                <a:t>i = [0,…,S</a:t>
              </a:r>
              <a:r>
                <a:rPr lang="ja-JP" altLang="en-US" sz="1000" dirty="0">
                  <a:latin typeface="メイリオ" panose="020B0604030504040204" pitchFamily="50" charset="-128"/>
                  <a:ea typeface="メイリオ" panose="020B0604030504040204" pitchFamily="50" charset="-128"/>
                </a:rPr>
                <a:t>の長さ</a:t>
              </a:r>
              <a:r>
                <a:rPr lang="en-US" altLang="ja-JP" sz="1000" dirty="0">
                  <a:latin typeface="メイリオ" panose="020B0604030504040204" pitchFamily="50" charset="-128"/>
                  <a:ea typeface="メイリオ" panose="020B0604030504040204" pitchFamily="50" charset="-128"/>
                </a:rPr>
                <a:t>-1]</a:t>
              </a:r>
              <a:r>
                <a:rPr lang="ja-JP" altLang="en-US" sz="1000" dirty="0">
                  <a:latin typeface="メイリオ" panose="020B0604030504040204" pitchFamily="50" charset="-128"/>
                  <a:ea typeface="メイリオ" panose="020B0604030504040204" pitchFamily="50" charset="-128"/>
                </a:rPr>
                <a:t>繰り返す</a:t>
              </a:r>
              <a:endParaRPr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endParaRPr lang="en-US" altLang="ja-JP" sz="1000" dirty="0">
                <a:latin typeface="メイリオ" panose="020B0604030504040204" pitchFamily="50" charset="-128"/>
                <a:ea typeface="メイリオ" panose="020B0604030504040204" pitchFamily="50" charset="-128"/>
              </a:endParaRPr>
            </a:p>
            <a:p>
              <a:pPr>
                <a:lnSpc>
                  <a:spcPts val="1000"/>
                </a:lnSpc>
              </a:pPr>
              <a:r>
                <a:rPr lang="ja-JP" altLang="en-US" sz="1000" dirty="0">
                  <a:latin typeface="メイリオ" panose="020B0604030504040204" pitchFamily="50" charset="-128"/>
                  <a:ea typeface="メイリオ" panose="020B0604030504040204" pitchFamily="50" charset="-128"/>
                </a:rPr>
                <a:t>　</a:t>
              </a:r>
              <a:endParaRPr lang="en-US" altLang="ja-JP" sz="1000" dirty="0">
                <a:latin typeface="メイリオ" panose="020B0604030504040204" pitchFamily="50" charset="-128"/>
                <a:ea typeface="メイリオ" panose="020B0604030504040204" pitchFamily="50" charset="-128"/>
              </a:endParaRPr>
            </a:p>
            <a:p>
              <a:pPr>
                <a:lnSpc>
                  <a:spcPts val="1000"/>
                </a:lnSpc>
              </a:pPr>
              <a:endParaRPr kumimoji="1" lang="ja-JP" altLang="en-US" sz="1000" dirty="0">
                <a:latin typeface="メイリオ" panose="020B0604030504040204" pitchFamily="50" charset="-128"/>
                <a:ea typeface="メイリオ" panose="020B0604030504040204" pitchFamily="50" charset="-128"/>
              </a:endParaRPr>
            </a:p>
            <a:p>
              <a:pPr>
                <a:lnSpc>
                  <a:spcPts val="1000"/>
                </a:lnSpc>
              </a:pPr>
              <a:endParaRPr kumimoji="1" lang="ja-JP" altLang="en-US" sz="1000" dirty="0">
                <a:latin typeface="メイリオ" panose="020B0604030504040204" pitchFamily="50" charset="-128"/>
                <a:ea typeface="メイリオ" panose="020B0604030504040204" pitchFamily="50" charset="-128"/>
              </a:endParaRPr>
            </a:p>
          </p:txBody>
        </p:sp>
        <p:sp>
          <p:nvSpPr>
            <p:cNvPr id="97" name="テキスト ボックス 96">
              <a:extLst>
                <a:ext uri="{FF2B5EF4-FFF2-40B4-BE49-F238E27FC236}">
                  <a16:creationId xmlns:a16="http://schemas.microsoft.com/office/drawing/2014/main" id="{B84F03BE-498C-968E-34EF-772EFD690F26}"/>
                </a:ext>
              </a:extLst>
            </p:cNvPr>
            <p:cNvSpPr txBox="1"/>
            <p:nvPr/>
          </p:nvSpPr>
          <p:spPr>
            <a:xfrm>
              <a:off x="3026966" y="2068240"/>
              <a:ext cx="2359004" cy="840532"/>
            </a:xfrm>
            <a:prstGeom prst="rect">
              <a:avLst/>
            </a:prstGeom>
            <a:solidFill>
              <a:schemeClr val="bg1"/>
            </a:solidFill>
            <a:ln w="12700">
              <a:solidFill>
                <a:schemeClr val="tx1"/>
              </a:solidFill>
            </a:ln>
          </p:spPr>
          <p:txBody>
            <a:bodyPr wrap="square" rtlCol="0">
              <a:spAutoFit/>
            </a:bodyPr>
            <a:lstStyle/>
            <a:p>
              <a:pPr>
                <a:lnSpc>
                  <a:spcPts val="1000"/>
                </a:lnSpc>
              </a:pPr>
              <a:endParaRPr kumimoji="1" lang="en-US" altLang="ja-JP" sz="1000" dirty="0">
                <a:latin typeface="メイリオ" panose="020B0604030504040204" pitchFamily="50" charset="-128"/>
                <a:ea typeface="メイリオ" panose="020B0604030504040204" pitchFamily="50" charset="-128"/>
              </a:endParaRPr>
            </a:p>
            <a:p>
              <a:pPr>
                <a:lnSpc>
                  <a:spcPts val="1000"/>
                </a:lnSpc>
              </a:pPr>
              <a:endParaRPr kumimoji="1" lang="en-US" altLang="ja-JP" sz="1000" dirty="0">
                <a:latin typeface="メイリオ" panose="020B0604030504040204" pitchFamily="50" charset="-128"/>
                <a:ea typeface="メイリオ" panose="020B0604030504040204" pitchFamily="50" charset="-128"/>
              </a:endParaRPr>
            </a:p>
            <a:p>
              <a:pPr>
                <a:lnSpc>
                  <a:spcPts val="1000"/>
                </a:lnSpc>
              </a:pPr>
              <a:endParaRPr kumimoji="1" lang="ja-JP" altLang="en-US" sz="1000" dirty="0">
                <a:latin typeface="メイリオ" panose="020B0604030504040204" pitchFamily="50" charset="-128"/>
                <a:ea typeface="メイリオ" panose="020B0604030504040204" pitchFamily="50" charset="-128"/>
              </a:endParaRPr>
            </a:p>
          </p:txBody>
        </p:sp>
        <p:sp>
          <p:nvSpPr>
            <p:cNvPr id="98" name="正方形/長方形 97">
              <a:extLst>
                <a:ext uri="{FF2B5EF4-FFF2-40B4-BE49-F238E27FC236}">
                  <a16:creationId xmlns:a16="http://schemas.microsoft.com/office/drawing/2014/main" id="{79C8CD2A-1FE3-3092-992F-C693B0449AD9}"/>
                </a:ext>
              </a:extLst>
            </p:cNvPr>
            <p:cNvSpPr/>
            <p:nvPr/>
          </p:nvSpPr>
          <p:spPr>
            <a:xfrm>
              <a:off x="5364167" y="1907527"/>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000"/>
                </a:lnSpc>
              </a:pPr>
              <a:endParaRPr kumimoji="1" lang="ja-JP" altLang="en-US" sz="1000">
                <a:latin typeface="メイリオ" panose="020B0604030504040204" pitchFamily="50" charset="-128"/>
                <a:ea typeface="メイリオ" panose="020B0604030504040204" pitchFamily="50" charset="-128"/>
              </a:endParaRPr>
            </a:p>
          </p:txBody>
        </p:sp>
      </p:grpSp>
      <p:sp>
        <p:nvSpPr>
          <p:cNvPr id="103" name="テキスト ボックス 102">
            <a:extLst>
              <a:ext uri="{FF2B5EF4-FFF2-40B4-BE49-F238E27FC236}">
                <a16:creationId xmlns:a16="http://schemas.microsoft.com/office/drawing/2014/main" id="{C3AC2B4E-B0C5-5696-C6A1-1FB216F83F93}"/>
              </a:ext>
            </a:extLst>
          </p:cNvPr>
          <p:cNvSpPr txBox="1"/>
          <p:nvPr/>
        </p:nvSpPr>
        <p:spPr>
          <a:xfrm>
            <a:off x="941872" y="7097100"/>
            <a:ext cx="2156572" cy="240450"/>
          </a:xfrm>
          <a:prstGeom prst="rect">
            <a:avLst/>
          </a:prstGeom>
          <a:solidFill>
            <a:schemeClr val="bg1"/>
          </a:solidFill>
          <a:ln w="12700">
            <a:solidFill>
              <a:schemeClr val="tx1"/>
            </a:solidFill>
          </a:ln>
        </p:spPr>
        <p:txBody>
          <a:bodyPr wrap="square" rtlCol="0">
            <a:spAutoFit/>
          </a:bodyPr>
          <a:lstStyle/>
          <a:p>
            <a:pPr>
              <a:lnSpc>
                <a:spcPts val="1100"/>
              </a:lnSpc>
            </a:pPr>
            <a:r>
              <a:rPr lang="en-US" altLang="ja-JP" sz="1100" dirty="0">
                <a:latin typeface="メイリオ" panose="020B0604030504040204" pitchFamily="50" charset="-128"/>
                <a:ea typeface="メイリオ" panose="020B0604030504040204" pitchFamily="50" charset="-128"/>
              </a:rPr>
              <a:t>O=</a:t>
            </a: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O + </a:t>
            </a:r>
            <a:r>
              <a:rPr lang="ja-JP" altLang="en-US" sz="1100" dirty="0">
                <a:latin typeface="メイリオ" panose="020B0604030504040204" pitchFamily="50" charset="-128"/>
                <a:ea typeface="メイリオ" panose="020B0604030504040204" pitchFamily="50" charset="-128"/>
              </a:rPr>
              <a:t>関数</a:t>
            </a:r>
            <a:r>
              <a:rPr lang="en-US" altLang="ja-JP" sz="1100" dirty="0">
                <a:latin typeface="メイリオ" panose="020B0604030504040204" pitchFamily="50" charset="-128"/>
                <a:ea typeface="メイリオ" panose="020B0604030504040204" pitchFamily="50" charset="-128"/>
              </a:rPr>
              <a:t>: </a:t>
            </a:r>
            <a:r>
              <a:rPr lang="ja-JP" altLang="en-US" sz="1100" dirty="0">
                <a:latin typeface="メイリオ" panose="020B0604030504040204" pitchFamily="50" charset="-128"/>
                <a:ea typeface="メイリオ" panose="020B0604030504040204" pitchFamily="50" charset="-128"/>
              </a:rPr>
              <a:t>文字変換</a:t>
            </a:r>
            <a:r>
              <a:rPr lang="en-US" altLang="ja-JP" sz="1100" dirty="0">
                <a:latin typeface="メイリオ" panose="020B0604030504040204" pitchFamily="50" charset="-128"/>
                <a:ea typeface="メイリオ" panose="020B0604030504040204" pitchFamily="50" charset="-128"/>
              </a:rPr>
              <a:t>(P[</a:t>
            </a:r>
            <a:r>
              <a:rPr lang="en-US" altLang="ja-JP" sz="1100" dirty="0" err="1">
                <a:latin typeface="メイリオ" panose="020B0604030504040204" pitchFamily="50" charset="-128"/>
                <a:ea typeface="メイリオ" panose="020B0604030504040204" pitchFamily="50" charset="-128"/>
              </a:rPr>
              <a:t>i</a:t>
            </a:r>
            <a:r>
              <a:rPr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104" name="グループ化 103">
            <a:extLst>
              <a:ext uri="{FF2B5EF4-FFF2-40B4-BE49-F238E27FC236}">
                <a16:creationId xmlns:a16="http://schemas.microsoft.com/office/drawing/2014/main" id="{4626CBF5-4C21-8925-4743-339851FB539E}"/>
              </a:ext>
            </a:extLst>
          </p:cNvPr>
          <p:cNvGrpSpPr/>
          <p:nvPr/>
        </p:nvGrpSpPr>
        <p:grpSpPr>
          <a:xfrm>
            <a:off x="5670302" y="6868524"/>
            <a:ext cx="587627" cy="575424"/>
            <a:chOff x="1295400" y="3857730"/>
            <a:chExt cx="990600" cy="1019070"/>
          </a:xfrm>
        </p:grpSpPr>
        <p:sp>
          <p:nvSpPr>
            <p:cNvPr id="105" name="メモ 12">
              <a:extLst>
                <a:ext uri="{FF2B5EF4-FFF2-40B4-BE49-F238E27FC236}">
                  <a16:creationId xmlns:a16="http://schemas.microsoft.com/office/drawing/2014/main" id="{3F56C7E0-8025-97F2-44DC-88DCC95E3B54}"/>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6" name="テキスト ボックス 105">
              <a:extLst>
                <a:ext uri="{FF2B5EF4-FFF2-40B4-BE49-F238E27FC236}">
                  <a16:creationId xmlns:a16="http://schemas.microsoft.com/office/drawing/2014/main" id="{6DEDE7FC-5998-717A-6043-DCA351C21CB4}"/>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21</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grpSp>
        <p:nvGrpSpPr>
          <p:cNvPr id="107" name="グループ化 106">
            <a:extLst>
              <a:ext uri="{FF2B5EF4-FFF2-40B4-BE49-F238E27FC236}">
                <a16:creationId xmlns:a16="http://schemas.microsoft.com/office/drawing/2014/main" id="{BA60B927-B5A0-AF87-F360-0010A1DEAD89}"/>
              </a:ext>
            </a:extLst>
          </p:cNvPr>
          <p:cNvGrpSpPr/>
          <p:nvPr/>
        </p:nvGrpSpPr>
        <p:grpSpPr>
          <a:xfrm>
            <a:off x="5659908" y="7588176"/>
            <a:ext cx="587627" cy="575424"/>
            <a:chOff x="1295400" y="3857730"/>
            <a:chExt cx="990600" cy="1019070"/>
          </a:xfrm>
        </p:grpSpPr>
        <p:sp>
          <p:nvSpPr>
            <p:cNvPr id="108" name="メモ 12">
              <a:extLst>
                <a:ext uri="{FF2B5EF4-FFF2-40B4-BE49-F238E27FC236}">
                  <a16:creationId xmlns:a16="http://schemas.microsoft.com/office/drawing/2014/main" id="{00944244-F7FB-5B82-C55A-52E3EB38E4AC}"/>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9" name="テキスト ボックス 108">
              <a:extLst>
                <a:ext uri="{FF2B5EF4-FFF2-40B4-BE49-F238E27FC236}">
                  <a16:creationId xmlns:a16="http://schemas.microsoft.com/office/drawing/2014/main" id="{B8F2072A-62E8-EB09-26B0-2FE18C797435}"/>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kumimoji="1" lang="en-US" altLang="ja-JP" sz="1400" dirty="0">
                  <a:solidFill>
                    <a:srgbClr val="FF0000"/>
                  </a:solidFill>
                  <a:latin typeface="メイリオ" panose="020B0604030504040204" pitchFamily="50" charset="-128"/>
                  <a:ea typeface="メイリオ" panose="020B0604030504040204" pitchFamily="50" charset="-128"/>
                </a:rPr>
                <a:t>04</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sp>
        <p:nvSpPr>
          <p:cNvPr id="110" name="テキスト ボックス 109">
            <a:extLst>
              <a:ext uri="{FF2B5EF4-FFF2-40B4-BE49-F238E27FC236}">
                <a16:creationId xmlns:a16="http://schemas.microsoft.com/office/drawing/2014/main" id="{14B38B19-07EA-DDF8-AAE0-AE41BD12343D}"/>
              </a:ext>
            </a:extLst>
          </p:cNvPr>
          <p:cNvSpPr txBox="1"/>
          <p:nvPr/>
        </p:nvSpPr>
        <p:spPr>
          <a:xfrm>
            <a:off x="3463094" y="6898262"/>
            <a:ext cx="1842558" cy="707886"/>
          </a:xfrm>
          <a:prstGeom prst="rect">
            <a:avLst/>
          </a:prstGeom>
          <a:solidFill>
            <a:schemeClr val="bg1"/>
          </a:solidFill>
          <a:ln w="12700">
            <a:solidFill>
              <a:schemeClr val="tx1"/>
            </a:solidFill>
            <a:prstDash val="dash"/>
          </a:ln>
        </p:spPr>
        <p:txBody>
          <a:bodyPr wrap="square" rtlCol="0">
            <a:spAutoFit/>
          </a:bodyPr>
          <a:lstStyle/>
          <a:p>
            <a:pPr>
              <a:lnSpc>
                <a:spcPts val="1200"/>
              </a:lnSpc>
            </a:pPr>
            <a:r>
              <a:rPr kumimoji="1" lang="ja-JP" altLang="en-US" sz="1000" dirty="0">
                <a:latin typeface="メイリオ" panose="020B0604030504040204" pitchFamily="50" charset="-128"/>
                <a:ea typeface="メイリオ" panose="020B0604030504040204" pitchFamily="50" charset="-128"/>
              </a:rPr>
              <a:t>　考え方を参考にして、１文字を引数として、左に</a:t>
            </a:r>
            <a:r>
              <a:rPr kumimoji="1" lang="en-US" altLang="ja-JP" sz="1000" dirty="0">
                <a:latin typeface="メイリオ" panose="020B0604030504040204" pitchFamily="50" charset="-128"/>
                <a:ea typeface="メイリオ" panose="020B0604030504040204" pitchFamily="50" charset="-128"/>
              </a:rPr>
              <a:t>5</a:t>
            </a:r>
            <a:r>
              <a:rPr kumimoji="1" lang="ja-JP" altLang="en-US" sz="1000" dirty="0">
                <a:latin typeface="メイリオ" panose="020B0604030504040204" pitchFamily="50" charset="-128"/>
                <a:ea typeface="メイリオ" panose="020B0604030504040204" pitchFamily="50" charset="-128"/>
              </a:rPr>
              <a:t>文字シフトした文字を戻す関数を作成してください。</a:t>
            </a:r>
            <a:endParaRPr kumimoji="1" lang="en-US" altLang="ja-JP" sz="1000" dirty="0">
              <a:latin typeface="メイリオ" panose="020B0604030504040204" pitchFamily="50" charset="-128"/>
              <a:ea typeface="メイリオ" panose="020B0604030504040204" pitchFamily="50" charset="-128"/>
            </a:endParaRPr>
          </a:p>
        </p:txBody>
      </p:sp>
      <p:cxnSp>
        <p:nvCxnSpPr>
          <p:cNvPr id="112" name="直線矢印コネクタ 111">
            <a:extLst>
              <a:ext uri="{FF2B5EF4-FFF2-40B4-BE49-F238E27FC236}">
                <a16:creationId xmlns:a16="http://schemas.microsoft.com/office/drawing/2014/main" id="{469F070A-36A4-2A48-2C13-EF981F386C85}"/>
              </a:ext>
            </a:extLst>
          </p:cNvPr>
          <p:cNvCxnSpPr/>
          <p:nvPr/>
        </p:nvCxnSpPr>
        <p:spPr>
          <a:xfrm>
            <a:off x="4208756" y="4127748"/>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3" name="テキスト ボックス 112">
            <a:extLst>
              <a:ext uri="{FF2B5EF4-FFF2-40B4-BE49-F238E27FC236}">
                <a16:creationId xmlns:a16="http://schemas.microsoft.com/office/drawing/2014/main" id="{055F71D7-5DFF-D38E-D778-8718FA77DD09}"/>
              </a:ext>
            </a:extLst>
          </p:cNvPr>
          <p:cNvSpPr txBox="1"/>
          <p:nvPr/>
        </p:nvSpPr>
        <p:spPr>
          <a:xfrm>
            <a:off x="627003" y="6448840"/>
            <a:ext cx="1987374" cy="226985"/>
          </a:xfrm>
          <a:prstGeom prst="rect">
            <a:avLst/>
          </a:prstGeom>
          <a:noFill/>
          <a:ln w="12700">
            <a:solidFill>
              <a:schemeClr val="tx1"/>
            </a:solidFill>
          </a:ln>
        </p:spPr>
        <p:txBody>
          <a:bodyPr wrap="square" rtlCol="0">
            <a:spAutoFit/>
          </a:bodyPr>
          <a:lstStyle/>
          <a:p>
            <a:pPr algn="ctr">
              <a:lnSpc>
                <a:spcPts val="1000"/>
              </a:lnSpc>
            </a:pPr>
            <a:r>
              <a:rPr lang="en-US" altLang="ja-JP" sz="1000" dirty="0">
                <a:latin typeface="メイリオ" panose="020B0604030504040204" pitchFamily="50" charset="-128"/>
                <a:ea typeface="メイリオ" panose="020B0604030504040204" pitchFamily="50" charset="-128"/>
              </a:rPr>
              <a:t>O = “”</a:t>
            </a:r>
            <a:endParaRPr kumimoji="1" lang="ja-JP" altLang="en-US" sz="1000" dirty="0">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DE6C8BFA-E310-12FC-C234-60B3D9FE45CF}"/>
              </a:ext>
            </a:extLst>
          </p:cNvPr>
          <p:cNvGrpSpPr/>
          <p:nvPr/>
        </p:nvGrpSpPr>
        <p:grpSpPr>
          <a:xfrm>
            <a:off x="2326390" y="8046677"/>
            <a:ext cx="587627" cy="575424"/>
            <a:chOff x="1295400" y="3857730"/>
            <a:chExt cx="990600" cy="1019070"/>
          </a:xfrm>
        </p:grpSpPr>
        <p:sp>
          <p:nvSpPr>
            <p:cNvPr id="115" name="メモ 12">
              <a:extLst>
                <a:ext uri="{FF2B5EF4-FFF2-40B4-BE49-F238E27FC236}">
                  <a16:creationId xmlns:a16="http://schemas.microsoft.com/office/drawing/2014/main" id="{89E80D53-97AD-BF38-E990-284BDE569CB8}"/>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16" name="テキスト ボックス 115">
              <a:extLst>
                <a:ext uri="{FF2B5EF4-FFF2-40B4-BE49-F238E27FC236}">
                  <a16:creationId xmlns:a16="http://schemas.microsoft.com/office/drawing/2014/main" id="{58BE4CA6-90A7-4B15-C458-C5410AC24907}"/>
                </a:ext>
              </a:extLst>
            </p:cNvPr>
            <p:cNvSpPr txBox="1"/>
            <p:nvPr/>
          </p:nvSpPr>
          <p:spPr>
            <a:xfrm>
              <a:off x="1295400" y="3890212"/>
              <a:ext cx="990600" cy="926617"/>
            </a:xfrm>
            <a:prstGeom prst="rect">
              <a:avLst/>
            </a:prstGeom>
            <a:noFill/>
          </p:spPr>
          <p:txBody>
            <a:bodyPr wrap="squar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部品</a:t>
              </a:r>
              <a:br>
                <a:rPr kumimoji="1" lang="ja-JP" altLang="en-US" sz="1400" dirty="0">
                  <a:solidFill>
                    <a:srgbClr val="FF0000"/>
                  </a:solidFill>
                  <a:latin typeface="メイリオ" panose="020B0604030504040204" pitchFamily="50" charset="-128"/>
                  <a:ea typeface="メイリオ" panose="020B0604030504040204" pitchFamily="50" charset="-128"/>
                </a:rPr>
              </a:br>
              <a:r>
                <a:rPr lang="en-US" altLang="ja-JP" sz="1400" dirty="0">
                  <a:solidFill>
                    <a:srgbClr val="FF0000"/>
                  </a:solidFill>
                  <a:latin typeface="メイリオ" panose="020B0604030504040204" pitchFamily="50" charset="-128"/>
                  <a:ea typeface="メイリオ" panose="020B0604030504040204" pitchFamily="50" charset="-128"/>
                </a:rPr>
                <a:t>13</a:t>
              </a:r>
              <a:endParaRPr kumimoji="1" lang="ja-JP" altLang="en-US" sz="1400" dirty="0">
                <a:solidFill>
                  <a:srgbClr val="FF0000"/>
                </a:solidFill>
                <a:latin typeface="メイリオ" panose="020B0604030504040204" pitchFamily="50" charset="-128"/>
                <a:ea typeface="メイリオ" panose="020B0604030504040204" pitchFamily="50" charset="-128"/>
              </a:endParaRPr>
            </a:p>
          </p:txBody>
        </p:sp>
      </p:grpSp>
      <p:pic>
        <p:nvPicPr>
          <p:cNvPr id="4" name="Picture 2" descr="by-nc-sa">
            <a:extLst>
              <a:ext uri="{FF2B5EF4-FFF2-40B4-BE49-F238E27FC236}">
                <a16:creationId xmlns:a16="http://schemas.microsoft.com/office/drawing/2014/main" id="{965C9A95-4ED2-C0AA-CC7A-5D0C8B60FF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891713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7178</TotalTime>
  <Words>10641</Words>
  <Application>Microsoft Office PowerPoint</Application>
  <PresentationFormat>A4 210 x 297 mm</PresentationFormat>
  <Paragraphs>2166</Paragraphs>
  <Slides>26</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26</vt:i4>
      </vt:variant>
    </vt:vector>
  </HeadingPairs>
  <TitlesOfParts>
    <vt:vector size="33" baseType="lpstr">
      <vt:lpstr>メイリオ</vt:lpstr>
      <vt:lpstr>游ゴシック</vt:lpstr>
      <vt:lpstr>游ゴシック</vt:lpstr>
      <vt:lpstr>游ゴシック Light</vt:lpstr>
      <vt:lpstr>Arial</vt:lpstr>
      <vt:lpstr>Cambria Math</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Go Ota</dc:creator>
  <cp:lastModifiedBy>Go Ota</cp:lastModifiedBy>
  <cp:revision>80</cp:revision>
  <cp:lastPrinted>2022-11-16T20:54:32Z</cp:lastPrinted>
  <dcterms:created xsi:type="dcterms:W3CDTF">2022-10-27T21:44:06Z</dcterms:created>
  <dcterms:modified xsi:type="dcterms:W3CDTF">2022-11-17T06:09:55Z</dcterms:modified>
</cp:coreProperties>
</file>