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423" r:id="rId3"/>
    <p:sldId id="319" r:id="rId4"/>
    <p:sldId id="563" r:id="rId5"/>
    <p:sldId id="561" r:id="rId6"/>
    <p:sldId id="424" r:id="rId7"/>
    <p:sldId id="400" r:id="rId8"/>
    <p:sldId id="368" r:id="rId9"/>
    <p:sldId id="433" r:id="rId10"/>
    <p:sldId id="369" r:id="rId11"/>
    <p:sldId id="402" r:id="rId12"/>
    <p:sldId id="348" r:id="rId13"/>
    <p:sldId id="372" r:id="rId14"/>
    <p:sldId id="370" r:id="rId15"/>
    <p:sldId id="373" r:id="rId16"/>
    <p:sldId id="425" r:id="rId17"/>
    <p:sldId id="429" r:id="rId18"/>
    <p:sldId id="430" r:id="rId19"/>
    <p:sldId id="431" r:id="rId20"/>
    <p:sldId id="432" r:id="rId21"/>
    <p:sldId id="434" r:id="rId22"/>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FF0000"/>
    <a:srgbClr val="FF9F9F"/>
    <a:srgbClr val="333399"/>
    <a:srgbClr val="3E3E9F"/>
    <a:srgbClr val="CC66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1" d="100"/>
          <a:sy n="61" d="100"/>
        </p:scale>
        <p:origin x="113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1"/>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1"/>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721107"/>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7"/>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b" anchorCtr="0" compatLnSpc="1">
            <a:prstTxWarp prst="textNoShape">
              <a:avLst/>
            </a:prstTxWarp>
          </a:bodyPr>
          <a:lstStyle>
            <a:lvl1pPr algn="r">
              <a:defRPr sz="13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D7BDDF-C328-D69B-7389-9380E4EE1640}"/>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96F4962-5712-0F64-5FBD-28FA6E63BE2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23F27D5-34BE-6719-CFA9-A70761BCF5B5}"/>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5" name="フッター プレースホルダー 4">
            <a:extLst>
              <a:ext uri="{FF2B5EF4-FFF2-40B4-BE49-F238E27FC236}">
                <a16:creationId xmlns:a16="http://schemas.microsoft.com/office/drawing/2014/main" id="{CB1A5C8A-EFBD-E4B8-538E-0794B8F900A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BCC1BE0-D61D-AB1D-D72F-A67AA3C2008B}"/>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8118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FCBB38-285F-8780-232C-923CA14D47E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0F2806A-D867-93E2-FD7C-3CA4508F0CC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1A213B8-76AE-4FBB-6801-8FF3198E8134}"/>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5" name="フッター プレースホルダー 4">
            <a:extLst>
              <a:ext uri="{FF2B5EF4-FFF2-40B4-BE49-F238E27FC236}">
                <a16:creationId xmlns:a16="http://schemas.microsoft.com/office/drawing/2014/main" id="{175216DF-A2AD-58D2-510F-1141BED041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72593E-37B2-8868-D505-AA82971FE39A}"/>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1926072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B0906B-BC26-9B63-6E99-0424E0E6D611}"/>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750F9C-B60E-2A90-6651-8C47915D7CCB}"/>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CBD2EDB-C1B9-FE39-5D6F-7F3D17B38CAB}"/>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5" name="フッター プレースホルダー 4">
            <a:extLst>
              <a:ext uri="{FF2B5EF4-FFF2-40B4-BE49-F238E27FC236}">
                <a16:creationId xmlns:a16="http://schemas.microsoft.com/office/drawing/2014/main" id="{32B77DF1-ED41-5BAF-FAA2-41081CF5E4C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5D6550-588E-82C1-32CE-EABAE870F36D}"/>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3062320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8936AC-3122-9515-8656-D841E6BD2C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610D912-6CA7-1341-2428-15208D9E5303}"/>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DED2103-2268-FD8A-4845-E4069CF38E16}"/>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3CF1F61-18E7-6F6F-57D6-565FDCF2E09A}"/>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6" name="フッター プレースホルダー 5">
            <a:extLst>
              <a:ext uri="{FF2B5EF4-FFF2-40B4-BE49-F238E27FC236}">
                <a16:creationId xmlns:a16="http://schemas.microsoft.com/office/drawing/2014/main" id="{AF1B0802-4E0B-0B4B-DBF5-636F795B376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8D19B3-296C-4474-0355-19B5CD9FC012}"/>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3046946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0342DF-0604-40CF-E606-DFF97AA82B92}"/>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2BE5049-F129-23A2-82C7-76C17DA4E7B1}"/>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8876622-2821-A93E-7810-FD89858B636E}"/>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0918E39-7072-A3DB-E4A5-00407DBC2ED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9AE3B6F-D3EF-594A-C4C9-8D6D3298995E}"/>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C0B3701-978E-D161-092E-13B691AB5945}"/>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8" name="フッター プレースホルダー 7">
            <a:extLst>
              <a:ext uri="{FF2B5EF4-FFF2-40B4-BE49-F238E27FC236}">
                <a16:creationId xmlns:a16="http://schemas.microsoft.com/office/drawing/2014/main" id="{C3988185-9E54-400F-444E-C3EB1826AE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88B5093-6798-0B88-3261-3DCA2C529096}"/>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2212716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061E69-051D-F1F2-9DF6-843B5C3ABAE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582947D-2170-8487-0A15-29145F04EF80}"/>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4" name="フッター プレースホルダー 3">
            <a:extLst>
              <a:ext uri="{FF2B5EF4-FFF2-40B4-BE49-F238E27FC236}">
                <a16:creationId xmlns:a16="http://schemas.microsoft.com/office/drawing/2014/main" id="{413B5B56-1DEF-6FDF-3245-1D3A3F95C2D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9777864-C305-A9DC-71AC-0AE06F76D4B0}"/>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3747263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C180656-0198-E48B-45C3-DB2B41DFEFF9}"/>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3" name="フッター プレースホルダー 2">
            <a:extLst>
              <a:ext uri="{FF2B5EF4-FFF2-40B4-BE49-F238E27FC236}">
                <a16:creationId xmlns:a16="http://schemas.microsoft.com/office/drawing/2014/main" id="{EFC84CF6-A4A7-3B43-3BBD-679E08EC130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C7B0915-AD64-0CC7-C68C-2123FDE0E33C}"/>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11312940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3603C9-0A4A-653F-9542-7678ED2B9E0B}"/>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CA3766B-511A-7923-0911-47851326BAA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0527E6E-04A5-6730-51B2-851E49D0025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4FBF853-6013-10CA-E5A2-6FBEA6BAD705}"/>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6" name="フッター プレースホルダー 5">
            <a:extLst>
              <a:ext uri="{FF2B5EF4-FFF2-40B4-BE49-F238E27FC236}">
                <a16:creationId xmlns:a16="http://schemas.microsoft.com/office/drawing/2014/main" id="{EE2EE684-E7DE-4316-FC12-D8C1520C3D6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D4924A3-023A-BE01-F766-BD9706A3E63E}"/>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2611263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07E44A-8DED-431A-2595-A7F6AFE205C7}"/>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08768B8-5982-B07B-0223-B6155D84640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343A2B6F-650A-AFD1-74D3-75F163601F1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1D6F832-C806-6150-5E32-F41C7273CD7F}"/>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6" name="フッター プレースホルダー 5">
            <a:extLst>
              <a:ext uri="{FF2B5EF4-FFF2-40B4-BE49-F238E27FC236}">
                <a16:creationId xmlns:a16="http://schemas.microsoft.com/office/drawing/2014/main" id="{753A6F06-CB4A-227D-C9E7-9D6FE235702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3B2E522-7FDE-EA26-BF06-C314E985F04A}"/>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3867322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6374EE-91E1-B861-1323-177C6262A79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26228F-D58A-96B0-9BCA-C4B654A4083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7EE409F-6AD8-375E-3BE5-4872B9F83981}"/>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5" name="フッター プレースホルダー 4">
            <a:extLst>
              <a:ext uri="{FF2B5EF4-FFF2-40B4-BE49-F238E27FC236}">
                <a16:creationId xmlns:a16="http://schemas.microsoft.com/office/drawing/2014/main" id="{067F968A-CC68-4769-238C-BA118A8418A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B7CD44-6769-BCE7-3C08-B801A0FAED09}"/>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2266006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D047186-418B-6E98-A18A-1DEF96953F46}"/>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337E3BE-9F4F-A750-1CB6-04D99A591DA5}"/>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E0A9A57-38CC-C875-F073-2ADA3463B919}"/>
              </a:ext>
            </a:extLst>
          </p:cNvPr>
          <p:cNvSpPr>
            <a:spLocks noGrp="1"/>
          </p:cNvSpPr>
          <p:nvPr>
            <p:ph type="dt" sz="half" idx="10"/>
          </p:nvPr>
        </p:nvSpPr>
        <p:spPr/>
        <p:txBody>
          <a:bodyPr/>
          <a:lstStyle/>
          <a:p>
            <a:fld id="{6E146C32-20A0-449C-85F9-3284E412AD70}" type="datetimeFigureOut">
              <a:rPr kumimoji="1" lang="ja-JP" altLang="en-US" smtClean="0"/>
              <a:t>2023/10/16</a:t>
            </a:fld>
            <a:endParaRPr kumimoji="1" lang="ja-JP" altLang="en-US"/>
          </a:p>
        </p:txBody>
      </p:sp>
      <p:sp>
        <p:nvSpPr>
          <p:cNvPr id="5" name="フッター プレースホルダー 4">
            <a:extLst>
              <a:ext uri="{FF2B5EF4-FFF2-40B4-BE49-F238E27FC236}">
                <a16:creationId xmlns:a16="http://schemas.microsoft.com/office/drawing/2014/main" id="{99F6F07C-7A07-A0A9-EA35-156FBABC51A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725F63-F2DD-514F-11D5-D4D158612090}"/>
              </a:ext>
            </a:extLst>
          </p:cNvPr>
          <p:cNvSpPr>
            <a:spLocks noGrp="1"/>
          </p:cNvSpPr>
          <p:nvPr>
            <p:ph type="sldNum" sz="quarter" idx="12"/>
          </p:nvPr>
        </p:nvSpPr>
        <p:spPr/>
        <p:txBody>
          <a:body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37796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B471F9A-AA24-859D-6F9A-28131A15D4C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929A5F3-7297-3FFB-2BEB-078772A6E02A}"/>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155B99D-713E-46F8-ACBF-3CDB5018FD54}"/>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E146C32-20A0-449C-85F9-3284E412AD70}" type="datetimeFigureOut">
              <a:rPr kumimoji="1" lang="ja-JP" altLang="en-US" smtClean="0"/>
              <a:t>2023/10/16</a:t>
            </a:fld>
            <a:endParaRPr kumimoji="1" lang="ja-JP" altLang="en-US"/>
          </a:p>
        </p:txBody>
      </p:sp>
      <p:sp>
        <p:nvSpPr>
          <p:cNvPr id="5" name="フッター プレースホルダー 4">
            <a:extLst>
              <a:ext uri="{FF2B5EF4-FFF2-40B4-BE49-F238E27FC236}">
                <a16:creationId xmlns:a16="http://schemas.microsoft.com/office/drawing/2014/main" id="{EE1DA358-2CA6-DB60-2D8F-1213EEC20549}"/>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17131B2-FEFB-A405-8A59-E9F23C177CE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CD8C04F-B57D-48E6-A652-0B9F366D79C9}" type="slidenum">
              <a:rPr kumimoji="1" lang="ja-JP" altLang="en-US" smtClean="0"/>
              <a:t>‹#›</a:t>
            </a:fld>
            <a:endParaRPr kumimoji="1" lang="ja-JP" altLang="en-US"/>
          </a:p>
        </p:txBody>
      </p:sp>
    </p:spTree>
    <p:extLst>
      <p:ext uri="{BB962C8B-B14F-4D97-AF65-F5344CB8AC3E}">
        <p14:creationId xmlns:p14="http://schemas.microsoft.com/office/powerpoint/2010/main" val="22620873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sp>
        <p:nvSpPr>
          <p:cNvPr id="5124" name="Text Box 4"/>
          <p:cNvSpPr txBox="1">
            <a:spLocks noChangeArrowheads="1"/>
          </p:cNvSpPr>
          <p:nvPr/>
        </p:nvSpPr>
        <p:spPr bwMode="auto">
          <a:xfrm>
            <a:off x="705564" y="1031490"/>
            <a:ext cx="7710015"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3200" dirty="0">
                <a:latin typeface="メイリオ" panose="020B0604030504040204" pitchFamily="50" charset="-128"/>
                <a:ea typeface="メイリオ" panose="020B0604030504040204" pitchFamily="50" charset="-128"/>
              </a:rPr>
              <a:t>Python</a:t>
            </a:r>
            <a:r>
              <a:rPr lang="ja-JP" altLang="en-US" sz="3200" dirty="0">
                <a:latin typeface="メイリオ" panose="020B0604030504040204" pitchFamily="50" charset="-128"/>
                <a:ea typeface="メイリオ" panose="020B0604030504040204" pitchFamily="50" charset="-128"/>
              </a:rPr>
              <a:t>入門</a:t>
            </a:r>
            <a:r>
              <a:rPr lang="en-US" altLang="ja-JP" sz="3200" dirty="0">
                <a:latin typeface="メイリオ" panose="020B0604030504040204" pitchFamily="50" charset="-128"/>
                <a:ea typeface="メイリオ" panose="020B0604030504040204" pitchFamily="50" charset="-128"/>
              </a:rPr>
              <a:t>(Google </a:t>
            </a:r>
            <a:r>
              <a:rPr lang="en-US" altLang="ja-JP" sz="3200" dirty="0" err="1">
                <a:latin typeface="メイリオ" panose="020B0604030504040204" pitchFamily="50" charset="-128"/>
                <a:ea typeface="メイリオ" panose="020B0604030504040204" pitchFamily="50" charset="-128"/>
              </a:rPr>
              <a:t>Colaboratory</a:t>
            </a:r>
            <a:r>
              <a:rPr lang="ja-JP" altLang="en-US" sz="3200" dirty="0">
                <a:latin typeface="メイリオ" panose="020B0604030504040204" pitchFamily="50" charset="-128"/>
                <a:ea typeface="メイリオ" panose="020B0604030504040204" pitchFamily="50" charset="-128"/>
              </a:rPr>
              <a:t>版</a:t>
            </a:r>
            <a:r>
              <a:rPr lang="en-US" altLang="ja-JP" sz="3200" dirty="0">
                <a:latin typeface="メイリオ" panose="020B0604030504040204" pitchFamily="50" charset="-128"/>
                <a:ea typeface="メイリオ" panose="020B0604030504040204" pitchFamily="50" charset="-128"/>
              </a:rPr>
              <a:t>)</a:t>
            </a:r>
          </a:p>
          <a:p>
            <a:pPr algn="l">
              <a:spcBef>
                <a:spcPct val="50000"/>
              </a:spcBef>
            </a:pPr>
            <a:r>
              <a:rPr lang="ja-JP" altLang="en-US" sz="3200" dirty="0">
                <a:latin typeface="メイリオ" panose="020B0604030504040204" pitchFamily="50" charset="-128"/>
                <a:ea typeface="メイリオ" panose="020B0604030504040204" pitchFamily="50" charset="-128"/>
              </a:rPr>
              <a:t>　　　　</a:t>
            </a:r>
            <a:r>
              <a:rPr lang="en-US" altLang="ja-JP" sz="3200" dirty="0">
                <a:latin typeface="メイリオ" panose="020B0604030504040204" pitchFamily="50" charset="-128"/>
                <a:ea typeface="メイリオ" panose="020B0604030504040204" pitchFamily="50" charset="-128"/>
              </a:rPr>
              <a:t>2023</a:t>
            </a:r>
            <a:r>
              <a:rPr lang="ja-JP" altLang="en-US" sz="3200" dirty="0">
                <a:latin typeface="メイリオ" panose="020B0604030504040204" pitchFamily="50" charset="-128"/>
                <a:ea typeface="メイリオ" panose="020B0604030504040204" pitchFamily="50" charset="-128"/>
              </a:rPr>
              <a:t>版  </a:t>
            </a:r>
            <a:r>
              <a:rPr lang="en-US" altLang="ja-JP" sz="3200" dirty="0">
                <a:latin typeface="メイリオ" panose="020B0604030504040204" pitchFamily="50" charset="-128"/>
                <a:ea typeface="メイリオ" panose="020B0604030504040204" pitchFamily="50" charset="-128"/>
              </a:rPr>
              <a:t>V1.1</a:t>
            </a:r>
          </a:p>
          <a:p>
            <a:pPr algn="l">
              <a:spcBef>
                <a:spcPct val="50000"/>
              </a:spcBef>
            </a:pPr>
            <a:endParaRPr lang="en-US" altLang="ja-JP" sz="3200" dirty="0">
              <a:latin typeface="メイリオ" panose="020B0604030504040204" pitchFamily="50" charset="-128"/>
              <a:ea typeface="メイリオ" panose="020B0604030504040204" pitchFamily="50" charset="-128"/>
            </a:endParaRPr>
          </a:p>
        </p:txBody>
      </p:sp>
      <p:sp>
        <p:nvSpPr>
          <p:cNvPr id="9" name="Rectangle 2"/>
          <p:cNvSpPr txBox="1">
            <a:spLocks noChangeArrowheads="1"/>
          </p:cNvSpPr>
          <p:nvPr/>
        </p:nvSpPr>
        <p:spPr>
          <a:xfrm>
            <a:off x="185738" y="281157"/>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ea typeface="メイリオ" panose="020B0604030504040204" pitchFamily="50" charset="-128"/>
              </a:rPr>
              <a:t>「アルゴリズムとプログラム」</a:t>
            </a:r>
            <a:endParaRPr lang="ja-JP" altLang="en-US" sz="2800" dirty="0">
              <a:ea typeface="メイリオ" panose="020B0604030504040204" pitchFamily="50" charset="-128"/>
            </a:endParaRPr>
          </a:p>
        </p:txBody>
      </p:sp>
      <p:sp>
        <p:nvSpPr>
          <p:cNvPr id="7" name="テキスト ボックス 6"/>
          <p:cNvSpPr txBox="1"/>
          <p:nvPr/>
        </p:nvSpPr>
        <p:spPr>
          <a:xfrm>
            <a:off x="764382" y="2338600"/>
            <a:ext cx="3383280" cy="3416320"/>
          </a:xfrm>
          <a:prstGeom prst="rect">
            <a:avLst/>
          </a:prstGeom>
          <a:solidFill>
            <a:schemeClr val="tx1">
              <a:lumMod val="75000"/>
              <a:lumOff val="25000"/>
            </a:schemeClr>
          </a:solidFill>
        </p:spPr>
        <p:txBody>
          <a:bodyPr wrap="square" rtlCol="0">
            <a:spAutoFit/>
          </a:bodyPr>
          <a:lstStyle/>
          <a:p>
            <a:pPr algn="l"/>
            <a:r>
              <a:rPr lang="en-US" altLang="ja-JP" b="1" dirty="0" err="1">
                <a:solidFill>
                  <a:schemeClr val="accent1">
                    <a:lumMod val="90000"/>
                  </a:schemeClr>
                </a:solidFill>
              </a:rPr>
              <a:t>def</a:t>
            </a:r>
            <a:r>
              <a:rPr lang="en-US" altLang="ja-JP" b="1" dirty="0">
                <a:solidFill>
                  <a:schemeClr val="accent1">
                    <a:lumMod val="90000"/>
                  </a:schemeClr>
                </a:solidFill>
              </a:rPr>
              <a:t> total(a):</a:t>
            </a:r>
          </a:p>
          <a:p>
            <a:pPr algn="l"/>
            <a:r>
              <a:rPr lang="en-US" altLang="ja-JP" b="1" dirty="0">
                <a:solidFill>
                  <a:schemeClr val="accent1">
                    <a:lumMod val="90000"/>
                  </a:schemeClr>
                </a:solidFill>
              </a:rPr>
              <a:t>    b = 0</a:t>
            </a:r>
          </a:p>
          <a:p>
            <a:pPr algn="l"/>
            <a:r>
              <a:rPr lang="en-US" altLang="ja-JP" b="1" dirty="0">
                <a:solidFill>
                  <a:schemeClr val="accent1">
                    <a:lumMod val="90000"/>
                  </a:schemeClr>
                </a:solidFill>
              </a:rPr>
              <a:t>    for </a:t>
            </a:r>
            <a:r>
              <a:rPr lang="en-US" altLang="ja-JP" b="1" dirty="0" err="1">
                <a:solidFill>
                  <a:schemeClr val="accent1">
                    <a:lumMod val="90000"/>
                  </a:schemeClr>
                </a:solidFill>
              </a:rPr>
              <a:t>i</a:t>
            </a:r>
            <a:r>
              <a:rPr lang="en-US" altLang="ja-JP" b="1" dirty="0">
                <a:solidFill>
                  <a:schemeClr val="accent1">
                    <a:lumMod val="90000"/>
                  </a:schemeClr>
                </a:solidFill>
              </a:rPr>
              <a:t> in a:</a:t>
            </a:r>
          </a:p>
          <a:p>
            <a:pPr algn="l"/>
            <a:r>
              <a:rPr lang="en-US" altLang="ja-JP" b="1" dirty="0">
                <a:solidFill>
                  <a:schemeClr val="accent1">
                    <a:lumMod val="90000"/>
                  </a:schemeClr>
                </a:solidFill>
              </a:rPr>
              <a:t>        b = b + </a:t>
            </a:r>
            <a:r>
              <a:rPr lang="en-US" altLang="ja-JP" b="1" dirty="0" err="1">
                <a:solidFill>
                  <a:schemeClr val="accent1">
                    <a:lumMod val="90000"/>
                  </a:schemeClr>
                </a:solidFill>
              </a:rPr>
              <a:t>i</a:t>
            </a:r>
            <a:endParaRPr lang="en-US" altLang="ja-JP" b="1" dirty="0">
              <a:solidFill>
                <a:schemeClr val="accent1">
                  <a:lumMod val="90000"/>
                </a:schemeClr>
              </a:solidFill>
            </a:endParaRPr>
          </a:p>
          <a:p>
            <a:pPr algn="l"/>
            <a:r>
              <a:rPr lang="en-US" altLang="ja-JP" b="1" dirty="0">
                <a:solidFill>
                  <a:schemeClr val="accent1">
                    <a:lumMod val="90000"/>
                  </a:schemeClr>
                </a:solidFill>
              </a:rPr>
              <a:t>    return(b)</a:t>
            </a:r>
          </a:p>
          <a:p>
            <a:pPr algn="l"/>
            <a:r>
              <a:rPr lang="en-US" altLang="ja-JP" b="1" dirty="0">
                <a:solidFill>
                  <a:schemeClr val="accent1">
                    <a:lumMod val="90000"/>
                  </a:schemeClr>
                </a:solidFill>
              </a:rPr>
              <a:t>    </a:t>
            </a:r>
          </a:p>
          <a:p>
            <a:pPr algn="l"/>
            <a:endParaRPr lang="en-US" altLang="ja-JP" b="1" dirty="0">
              <a:solidFill>
                <a:schemeClr val="accent1">
                  <a:lumMod val="90000"/>
                </a:schemeClr>
              </a:solidFill>
            </a:endParaRPr>
          </a:p>
          <a:p>
            <a:pPr algn="l"/>
            <a:r>
              <a:rPr lang="en-US" altLang="ja-JP" b="1" dirty="0">
                <a:solidFill>
                  <a:schemeClr val="accent1">
                    <a:lumMod val="90000"/>
                  </a:schemeClr>
                </a:solidFill>
              </a:rPr>
              <a:t>x = [0, 1, 2, 3, 4, 5, 6, 7]</a:t>
            </a:r>
          </a:p>
          <a:p>
            <a:pPr algn="l"/>
            <a:endParaRPr lang="en-US" altLang="ja-JP" b="1" dirty="0">
              <a:solidFill>
                <a:schemeClr val="accent1">
                  <a:lumMod val="90000"/>
                </a:schemeClr>
              </a:solidFill>
            </a:endParaRPr>
          </a:p>
          <a:p>
            <a:pPr algn="l"/>
            <a:r>
              <a:rPr lang="en-US" altLang="ja-JP" b="1" dirty="0">
                <a:solidFill>
                  <a:schemeClr val="accent1">
                    <a:lumMod val="90000"/>
                  </a:schemeClr>
                </a:solidFill>
              </a:rPr>
              <a:t>s = total(x)</a:t>
            </a:r>
          </a:p>
          <a:p>
            <a:pPr algn="l"/>
            <a:r>
              <a:rPr lang="en-US" altLang="ja-JP" b="1" dirty="0">
                <a:solidFill>
                  <a:schemeClr val="accent1">
                    <a:lumMod val="90000"/>
                  </a:schemeClr>
                </a:solidFill>
              </a:rPr>
              <a:t>print(s)</a:t>
            </a:r>
          </a:p>
          <a:p>
            <a:pPr algn="l"/>
            <a:endParaRPr kumimoji="1" lang="ja-JP" altLang="en-US" dirty="0"/>
          </a:p>
        </p:txBody>
      </p:sp>
      <p:pic>
        <p:nvPicPr>
          <p:cNvPr id="4" name="図 3">
            <a:extLst>
              <a:ext uri="{FF2B5EF4-FFF2-40B4-BE49-F238E27FC236}">
                <a16:creationId xmlns:a16="http://schemas.microsoft.com/office/drawing/2014/main" id="{ADDF2C1D-D1A6-D813-2B8B-EB622657415E}"/>
              </a:ext>
            </a:extLst>
          </p:cNvPr>
          <p:cNvPicPr>
            <a:picLocks noChangeAspect="1"/>
          </p:cNvPicPr>
          <p:nvPr/>
        </p:nvPicPr>
        <p:blipFill>
          <a:blip r:embed="rId2"/>
          <a:stretch>
            <a:fillRect/>
          </a:stretch>
        </p:blipFill>
        <p:spPr>
          <a:xfrm>
            <a:off x="4466934" y="2314419"/>
            <a:ext cx="4172532" cy="2229161"/>
          </a:xfrm>
          <a:prstGeom prst="rect">
            <a:avLst/>
          </a:prstGeom>
        </p:spPr>
      </p:pic>
    </p:spTree>
    <p:extLst>
      <p:ext uri="{BB962C8B-B14F-4D97-AF65-F5344CB8AC3E}">
        <p14:creationId xmlns:p14="http://schemas.microsoft.com/office/powerpoint/2010/main" val="3382619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10</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エラーの対応</a:t>
            </a:r>
            <a:r>
              <a:rPr lang="en-US" altLang="ja-JP" sz="2800" dirty="0">
                <a:latin typeface="メイリオ" panose="020B0604030504040204" pitchFamily="50" charset="-128"/>
                <a:ea typeface="メイリオ" panose="020B0604030504040204" pitchFamily="50" charset="-128"/>
              </a:rPr>
              <a:t>(1)</a:t>
            </a:r>
          </a:p>
        </p:txBody>
      </p:sp>
      <p:sp>
        <p:nvSpPr>
          <p:cNvPr id="24" name="テキスト ボックス 23"/>
          <p:cNvSpPr txBox="1"/>
          <p:nvPr/>
        </p:nvSpPr>
        <p:spPr>
          <a:xfrm>
            <a:off x="300038" y="769283"/>
            <a:ext cx="8183721"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プログラムを実行しているとき、エラーがあっても、次に正しく入力すれば問題ありません。</a:t>
            </a:r>
            <a:endParaRPr kumimoji="1" lang="ja-JP" altLang="en-US"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005217" y="4921786"/>
            <a:ext cx="5845034" cy="1323439"/>
          </a:xfrm>
          <a:prstGeom prst="rect">
            <a:avLst/>
          </a:prstGeom>
          <a:noFill/>
          <a:ln w="19050">
            <a:noFill/>
          </a:ln>
        </p:spPr>
        <p:txBody>
          <a:bodyPr wrap="square" rtlCol="0">
            <a:spAutoFit/>
          </a:bodyPr>
          <a:lstStyle/>
          <a:p>
            <a:pPr algn="l"/>
            <a:r>
              <a:rPr kumimoji="1" lang="en-US" altLang="ja-JP" sz="2000" dirty="0">
                <a:latin typeface="メイリオ" panose="020B0604030504040204" pitchFamily="50" charset="-128"/>
                <a:ea typeface="メイリオ" panose="020B0604030504040204" pitchFamily="50" charset="-128"/>
              </a:rPr>
              <a:t>print</a:t>
            </a:r>
            <a:r>
              <a:rPr kumimoji="1" lang="ja-JP" altLang="en-US" sz="2000" dirty="0">
                <a:latin typeface="メイリオ" panose="020B0604030504040204" pitchFamily="50" charset="-128"/>
                <a:ea typeface="メイリオ" panose="020B0604030504040204" pitchFamily="50" charset="-128"/>
              </a:rPr>
              <a:t>の綴りが間違ってエラーになりますが、</a:t>
            </a:r>
          </a:p>
          <a:p>
            <a:pPr algn="l"/>
            <a:r>
              <a:rPr lang="ja-JP" altLang="en-US" sz="2000" dirty="0">
                <a:latin typeface="メイリオ" panose="020B0604030504040204" pitchFamily="50" charset="-128"/>
                <a:ea typeface="メイリオ" panose="020B0604030504040204" pitchFamily="50" charset="-128"/>
              </a:rPr>
              <a:t>問題ありません。</a:t>
            </a:r>
          </a:p>
          <a:p>
            <a:pPr algn="l"/>
            <a:endParaRPr lang="ja-JP" altLang="en-US" sz="2000" dirty="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正しく打ち直せば</a:t>
            </a:r>
            <a:r>
              <a:rPr lang="en-US" altLang="ja-JP" sz="2000" dirty="0">
                <a:latin typeface="メイリオ" panose="020B0604030504040204" pitchFamily="50" charset="-128"/>
                <a:ea typeface="メイリオ" panose="020B0604030504040204" pitchFamily="50" charset="-128"/>
              </a:rPr>
              <a:t>OK</a:t>
            </a:r>
            <a:r>
              <a:rPr lang="ja-JP" altLang="en-US" sz="2000" dirty="0">
                <a:latin typeface="メイリオ" panose="020B0604030504040204" pitchFamily="50" charset="-128"/>
                <a:ea typeface="メイリオ" panose="020B0604030504040204" pitchFamily="50" charset="-128"/>
              </a:rPr>
              <a:t>です。</a:t>
            </a:r>
          </a:p>
        </p:txBody>
      </p:sp>
      <p:pic>
        <p:nvPicPr>
          <p:cNvPr id="4" name="図 3">
            <a:extLst>
              <a:ext uri="{FF2B5EF4-FFF2-40B4-BE49-F238E27FC236}">
                <a16:creationId xmlns:a16="http://schemas.microsoft.com/office/drawing/2014/main" id="{A4956FCB-8452-AE4A-BD35-DE044717734E}"/>
              </a:ext>
            </a:extLst>
          </p:cNvPr>
          <p:cNvPicPr>
            <a:picLocks noChangeAspect="1"/>
          </p:cNvPicPr>
          <p:nvPr/>
        </p:nvPicPr>
        <p:blipFill>
          <a:blip r:embed="rId2"/>
          <a:stretch>
            <a:fillRect/>
          </a:stretch>
        </p:blipFill>
        <p:spPr>
          <a:xfrm>
            <a:off x="1508843" y="2061380"/>
            <a:ext cx="4457860" cy="2735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45998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60" name="Picture 28" descr="A21_Seik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0748" y="3322964"/>
            <a:ext cx="1676400" cy="2895600"/>
          </a:xfrm>
          <a:prstGeom prst="rect">
            <a:avLst/>
          </a:prstGeom>
          <a:noFill/>
          <a:extLst>
            <a:ext uri="{909E8E84-426E-40DD-AFC4-6F175D3DCCD1}">
              <a14:hiddenFill xmlns:a14="http://schemas.microsoft.com/office/drawing/2010/main">
                <a:solidFill>
                  <a:srgbClr val="FFFFFF"/>
                </a:solidFill>
              </a14:hiddenFill>
            </a:ext>
          </a:extLst>
        </p:spPr>
      </p:pic>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11</a:t>
            </a:fld>
            <a:endParaRPr lang="en-US" altLang="ja-JP" sz="2000">
              <a:latin typeface="メイリオ" panose="020B0604030504040204" pitchFamily="50" charset="-128"/>
              <a:ea typeface="メイリオ" panose="020B0604030504040204" pitchFamily="50" charset="-128"/>
            </a:endParaRPr>
          </a:p>
        </p:txBody>
      </p:sp>
      <p:sp>
        <p:nvSpPr>
          <p:cNvPr id="95243" name="Text Box 11"/>
          <p:cNvSpPr txBox="1">
            <a:spLocks noChangeArrowheads="1"/>
          </p:cNvSpPr>
          <p:nvPr/>
        </p:nvSpPr>
        <p:spPr bwMode="auto">
          <a:xfrm>
            <a:off x="1134210" y="2048465"/>
            <a:ext cx="17240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2400" dirty="0">
                <a:latin typeface="メイリオ" panose="020B0604030504040204" pitchFamily="50" charset="-128"/>
                <a:ea typeface="メイリオ" panose="020B0604030504040204" pitchFamily="50" charset="-128"/>
              </a:rPr>
              <a:t>x = 10</a:t>
            </a:r>
          </a:p>
        </p:txBody>
      </p:sp>
      <p:sp>
        <p:nvSpPr>
          <p:cNvPr id="95249" name="Text Box 17"/>
          <p:cNvSpPr txBox="1">
            <a:spLocks noChangeArrowheads="1"/>
          </p:cNvSpPr>
          <p:nvPr/>
        </p:nvSpPr>
        <p:spPr bwMode="auto">
          <a:xfrm>
            <a:off x="260987" y="4831440"/>
            <a:ext cx="39624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dirty="0">
                <a:latin typeface="メイリオ" panose="020B0604030504040204" pitchFamily="50" charset="-128"/>
                <a:ea typeface="メイリオ" panose="020B0604030504040204" pitchFamily="50" charset="-128"/>
              </a:rPr>
              <a:t>x = x +1 </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(x</a:t>
            </a:r>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x + 1</a:t>
            </a:r>
            <a:r>
              <a:rPr lang="ja-JP" altLang="en-US" sz="2400" dirty="0">
                <a:latin typeface="メイリオ" panose="020B0604030504040204" pitchFamily="50" charset="-128"/>
                <a:ea typeface="メイリオ" panose="020B0604030504040204" pitchFamily="50" charset="-128"/>
              </a:rPr>
              <a:t>のイメージ</a:t>
            </a:r>
            <a:r>
              <a:rPr lang="en-US" altLang="ja-JP" sz="2400" dirty="0">
                <a:latin typeface="メイリオ" panose="020B0604030504040204" pitchFamily="50" charset="-128"/>
                <a:ea typeface="メイリオ" panose="020B0604030504040204" pitchFamily="50" charset="-128"/>
              </a:rPr>
              <a:t>)</a:t>
            </a:r>
          </a:p>
        </p:txBody>
      </p:sp>
      <p:grpSp>
        <p:nvGrpSpPr>
          <p:cNvPr id="2" name="グループ化 1"/>
          <p:cNvGrpSpPr/>
          <p:nvPr/>
        </p:nvGrpSpPr>
        <p:grpSpPr>
          <a:xfrm>
            <a:off x="1443773" y="1067707"/>
            <a:ext cx="1625408" cy="1019175"/>
            <a:chOff x="601663" y="3775075"/>
            <a:chExt cx="1625408" cy="1019175"/>
          </a:xfrm>
        </p:grpSpPr>
        <p:pic>
          <p:nvPicPr>
            <p:cNvPr id="9524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63" y="3775075"/>
              <a:ext cx="828675" cy="1019175"/>
            </a:xfrm>
            <a:prstGeom prst="rect">
              <a:avLst/>
            </a:prstGeom>
            <a:noFill/>
            <a:extLst>
              <a:ext uri="{909E8E84-426E-40DD-AFC4-6F175D3DCCD1}">
                <a14:hiddenFill xmlns:a14="http://schemas.microsoft.com/office/drawing/2010/main">
                  <a:solidFill>
                    <a:srgbClr val="FFFFFF"/>
                  </a:solidFill>
                </a14:hiddenFill>
              </a:ext>
            </a:extLst>
          </p:spPr>
        </p:pic>
        <p:sp>
          <p:nvSpPr>
            <p:cNvPr id="95251" name="AutoShape 19"/>
            <p:cNvSpPr>
              <a:spLocks noChangeArrowheads="1"/>
            </p:cNvSpPr>
            <p:nvPr/>
          </p:nvSpPr>
          <p:spPr bwMode="auto">
            <a:xfrm rot="9966320">
              <a:off x="958850" y="3787775"/>
              <a:ext cx="695325" cy="146050"/>
            </a:xfrm>
            <a:prstGeom prst="curvedUpArrow">
              <a:avLst>
                <a:gd name="adj1" fmla="val 95217"/>
                <a:gd name="adj2" fmla="val 190435"/>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sp>
          <p:nvSpPr>
            <p:cNvPr id="95252" name="Text Box 20"/>
            <p:cNvSpPr txBox="1">
              <a:spLocks noChangeArrowheads="1"/>
            </p:cNvSpPr>
            <p:nvPr/>
          </p:nvSpPr>
          <p:spPr bwMode="auto">
            <a:xfrm>
              <a:off x="1566862" y="3903665"/>
              <a:ext cx="66020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2000" b="1">
                  <a:latin typeface="メイリオ" panose="020B0604030504040204" pitchFamily="50" charset="-128"/>
                  <a:ea typeface="メイリオ" panose="020B0604030504040204" pitchFamily="50" charset="-128"/>
                </a:rPr>
                <a:t>10</a:t>
              </a:r>
              <a:endParaRPr lang="en-US" altLang="ja-JP" sz="2000" b="1" dirty="0">
                <a:latin typeface="メイリオ" panose="020B0604030504040204" pitchFamily="50" charset="-128"/>
                <a:ea typeface="メイリオ" panose="020B0604030504040204" pitchFamily="50" charset="-128"/>
              </a:endParaRPr>
            </a:p>
          </p:txBody>
        </p:sp>
      </p:grpSp>
      <p:sp>
        <p:nvSpPr>
          <p:cNvPr id="95253" name="Text Box 21"/>
          <p:cNvSpPr txBox="1">
            <a:spLocks noChangeArrowheads="1"/>
          </p:cNvSpPr>
          <p:nvPr/>
        </p:nvSpPr>
        <p:spPr bwMode="auto">
          <a:xfrm>
            <a:off x="1142147" y="2607465"/>
            <a:ext cx="20129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と名前をつけた箱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に</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を入れる</a:t>
            </a:r>
          </a:p>
        </p:txBody>
      </p:sp>
      <p:sp>
        <p:nvSpPr>
          <p:cNvPr id="95258" name="Text Box 26"/>
          <p:cNvSpPr txBox="1">
            <a:spLocks noChangeArrowheads="1"/>
          </p:cNvSpPr>
          <p:nvPr/>
        </p:nvSpPr>
        <p:spPr bwMode="auto">
          <a:xfrm>
            <a:off x="429835" y="5660245"/>
            <a:ext cx="3962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初めに</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の箱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の中を取り出し</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する。計算結果を</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の箱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に入れなおす。</a:t>
            </a:r>
          </a:p>
        </p:txBody>
      </p:sp>
      <p:grpSp>
        <p:nvGrpSpPr>
          <p:cNvPr id="3" name="グループ化 2"/>
          <p:cNvGrpSpPr/>
          <p:nvPr/>
        </p:nvGrpSpPr>
        <p:grpSpPr>
          <a:xfrm>
            <a:off x="1078549" y="3862270"/>
            <a:ext cx="2052638" cy="1019175"/>
            <a:chOff x="2292350" y="3752850"/>
            <a:chExt cx="2052638" cy="1019175"/>
          </a:xfrm>
        </p:grpSpPr>
        <p:pic>
          <p:nvPicPr>
            <p:cNvPr id="95255"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2350" y="3752850"/>
              <a:ext cx="828675" cy="1019175"/>
            </a:xfrm>
            <a:prstGeom prst="rect">
              <a:avLst/>
            </a:prstGeom>
            <a:noFill/>
            <a:extLst>
              <a:ext uri="{909E8E84-426E-40DD-AFC4-6F175D3DCCD1}">
                <a14:hiddenFill xmlns:a14="http://schemas.microsoft.com/office/drawing/2010/main">
                  <a:solidFill>
                    <a:srgbClr val="FFFFFF"/>
                  </a:solidFill>
                </a14:hiddenFill>
              </a:ext>
            </a:extLst>
          </p:spPr>
        </p:pic>
        <p:sp>
          <p:nvSpPr>
            <p:cNvPr id="95256" name="AutoShape 24"/>
            <p:cNvSpPr>
              <a:spLocks noChangeArrowheads="1"/>
            </p:cNvSpPr>
            <p:nvPr/>
          </p:nvSpPr>
          <p:spPr bwMode="auto">
            <a:xfrm rot="9966320">
              <a:off x="2662238" y="3775075"/>
              <a:ext cx="973137" cy="168275"/>
            </a:xfrm>
            <a:prstGeom prst="curvedUpArrow">
              <a:avLst>
                <a:gd name="adj1" fmla="val 115660"/>
                <a:gd name="adj2" fmla="val 231321"/>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sp>
          <p:nvSpPr>
            <p:cNvPr id="95257" name="Text Box 25"/>
            <p:cNvSpPr txBox="1">
              <a:spLocks noChangeArrowheads="1"/>
            </p:cNvSpPr>
            <p:nvPr/>
          </p:nvSpPr>
          <p:spPr bwMode="auto">
            <a:xfrm>
              <a:off x="3257550" y="3836988"/>
              <a:ext cx="10874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latin typeface="メイリオ" panose="020B0604030504040204" pitchFamily="50" charset="-128"/>
                  <a:ea typeface="メイリオ" panose="020B0604030504040204" pitchFamily="50" charset="-128"/>
                </a:rPr>
                <a:t>X + 1</a:t>
              </a:r>
            </a:p>
          </p:txBody>
        </p:sp>
        <p:sp>
          <p:nvSpPr>
            <p:cNvPr id="95259" name="AutoShape 27"/>
            <p:cNvSpPr>
              <a:spLocks noChangeArrowheads="1"/>
            </p:cNvSpPr>
            <p:nvPr/>
          </p:nvSpPr>
          <p:spPr bwMode="auto">
            <a:xfrm rot="20616947">
              <a:off x="2905125" y="4208463"/>
              <a:ext cx="695325" cy="146050"/>
            </a:xfrm>
            <a:prstGeom prst="curvedUpArrow">
              <a:avLst>
                <a:gd name="adj1" fmla="val 95217"/>
                <a:gd name="adj2" fmla="val 190435"/>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grpSp>
      <p:sp>
        <p:nvSpPr>
          <p:cNvPr id="95261" name="AutoShape 29"/>
          <p:cNvSpPr>
            <a:spLocks noChangeArrowheads="1"/>
          </p:cNvSpPr>
          <p:nvPr/>
        </p:nvSpPr>
        <p:spPr bwMode="auto">
          <a:xfrm>
            <a:off x="4572001" y="4709160"/>
            <a:ext cx="2678748" cy="1536065"/>
          </a:xfrm>
          <a:prstGeom prst="wedgeRectCallout">
            <a:avLst>
              <a:gd name="adj1" fmla="val 57352"/>
              <a:gd name="adj2" fmla="val -27731"/>
            </a:avLst>
          </a:prstGeom>
          <a:solidFill>
            <a:srgbClr val="FFFFCC"/>
          </a:solidFill>
          <a:ln w="9525">
            <a:solidFill>
              <a:schemeClr val="tx1"/>
            </a:solidFill>
            <a:miter lim="800000"/>
            <a:headEnd/>
            <a:tailEnd/>
          </a:ln>
          <a:effectLst/>
        </p:spPr>
        <p:txBody>
          <a:bodyPr/>
          <a:lstStyle/>
          <a:p>
            <a:pPr algn="l"/>
            <a:r>
              <a:rPr lang="ja-JP" altLang="en-US" sz="2000" dirty="0">
                <a:latin typeface="メイリオ" panose="020B0604030504040204" pitchFamily="50" charset="-128"/>
                <a:ea typeface="メイリオ" panose="020B0604030504040204" pitchFamily="50" charset="-128"/>
              </a:rPr>
              <a:t>変数への代入は普通の数学の</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とは違う意味なのでイメージを示してみました。</a:t>
            </a: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2280329" y="273057"/>
            <a:ext cx="58769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en-US" altLang="ja-JP" sz="2800" dirty="0">
                <a:solidFill>
                  <a:srgbClr val="FF0000"/>
                </a:solidFill>
                <a:latin typeface="メイリオ" panose="020B0604030504040204" pitchFamily="50" charset="-128"/>
                <a:ea typeface="メイリオ" panose="020B0604030504040204" pitchFamily="50" charset="-128"/>
              </a:rPr>
              <a:t>1</a:t>
            </a:r>
            <a:r>
              <a:rPr lang="ja-JP" altLang="en-US" sz="2800" dirty="0">
                <a:solidFill>
                  <a:srgbClr val="FF0000"/>
                </a:solidFill>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変数と四則演算</a:t>
            </a:r>
          </a:p>
        </p:txBody>
      </p:sp>
      <p:sp>
        <p:nvSpPr>
          <p:cNvPr id="6" name="テキスト ボックス 5">
            <a:extLst>
              <a:ext uri="{FF2B5EF4-FFF2-40B4-BE49-F238E27FC236}">
                <a16:creationId xmlns:a16="http://schemas.microsoft.com/office/drawing/2014/main" id="{1587BDA5-98BA-C7E7-659E-007B1B3AA499}"/>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a:t>
            </a:r>
            <a:endParaRPr kumimoji="1" lang="ja-JP" altLang="en-US" sz="2800" dirty="0">
              <a:solidFill>
                <a:schemeClr val="accent2"/>
              </a:solidFill>
            </a:endParaRPr>
          </a:p>
        </p:txBody>
      </p:sp>
      <p:cxnSp>
        <p:nvCxnSpPr>
          <p:cNvPr id="8" name="直線矢印コネクタ 7">
            <a:extLst>
              <a:ext uri="{FF2B5EF4-FFF2-40B4-BE49-F238E27FC236}">
                <a16:creationId xmlns:a16="http://schemas.microsoft.com/office/drawing/2014/main" id="{0E6C83BD-73F6-E114-F105-2161CB2AC0C5}"/>
              </a:ext>
            </a:extLst>
          </p:cNvPr>
          <p:cNvCxnSpPr/>
          <p:nvPr/>
        </p:nvCxnSpPr>
        <p:spPr bwMode="auto">
          <a:xfrm flipH="1">
            <a:off x="945395" y="5408908"/>
            <a:ext cx="418454"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テキスト ボックス 9">
            <a:extLst>
              <a:ext uri="{FF2B5EF4-FFF2-40B4-BE49-F238E27FC236}">
                <a16:creationId xmlns:a16="http://schemas.microsoft.com/office/drawing/2014/main" id="{89CA1C57-A908-FC61-0055-950BC09E0F67}"/>
              </a:ext>
            </a:extLst>
          </p:cNvPr>
          <p:cNvSpPr txBox="1"/>
          <p:nvPr/>
        </p:nvSpPr>
        <p:spPr>
          <a:xfrm>
            <a:off x="-58992" y="1580174"/>
            <a:ext cx="1833955" cy="523220"/>
          </a:xfrm>
          <a:prstGeom prst="rect">
            <a:avLst/>
          </a:prstGeom>
          <a:noFill/>
          <a:ln w="28575">
            <a:noFill/>
          </a:ln>
        </p:spPr>
        <p:txBody>
          <a:bodyPr wrap="square" rtlCol="0">
            <a:spAutoFit/>
          </a:bodyPr>
          <a:lstStyle/>
          <a:p>
            <a:r>
              <a:rPr lang="ja-JP" altLang="en-US" sz="2800" dirty="0">
                <a:solidFill>
                  <a:schemeClr val="accent2"/>
                </a:solidFill>
              </a:rPr>
              <a:t>変数</a:t>
            </a:r>
            <a:endParaRPr kumimoji="1" lang="ja-JP" altLang="en-US" sz="2800" dirty="0">
              <a:solidFill>
                <a:schemeClr val="accent2"/>
              </a:solidFill>
            </a:endParaRPr>
          </a:p>
        </p:txBody>
      </p:sp>
      <p:sp>
        <p:nvSpPr>
          <p:cNvPr id="13" name="Text Box 21">
            <a:extLst>
              <a:ext uri="{FF2B5EF4-FFF2-40B4-BE49-F238E27FC236}">
                <a16:creationId xmlns:a16="http://schemas.microsoft.com/office/drawing/2014/main" id="{80D4000C-86EA-58C4-B7B0-40061B134AFD}"/>
              </a:ext>
            </a:extLst>
          </p:cNvPr>
          <p:cNvSpPr txBox="1">
            <a:spLocks noChangeArrowheads="1"/>
          </p:cNvSpPr>
          <p:nvPr/>
        </p:nvSpPr>
        <p:spPr bwMode="auto">
          <a:xfrm>
            <a:off x="3832670" y="3495520"/>
            <a:ext cx="20129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変数に入れた数を、計算で使うことができます。</a:t>
            </a:r>
          </a:p>
        </p:txBody>
      </p:sp>
      <p:pic>
        <p:nvPicPr>
          <p:cNvPr id="7" name="図 6">
            <a:extLst>
              <a:ext uri="{FF2B5EF4-FFF2-40B4-BE49-F238E27FC236}">
                <a16:creationId xmlns:a16="http://schemas.microsoft.com/office/drawing/2014/main" id="{5CEFC13A-53EA-5AA0-DFA7-49051ED0F374}"/>
              </a:ext>
            </a:extLst>
          </p:cNvPr>
          <p:cNvPicPr>
            <a:picLocks noChangeAspect="1"/>
          </p:cNvPicPr>
          <p:nvPr/>
        </p:nvPicPr>
        <p:blipFill>
          <a:blip r:embed="rId4"/>
          <a:stretch>
            <a:fillRect/>
          </a:stretch>
        </p:blipFill>
        <p:spPr>
          <a:xfrm>
            <a:off x="3775213" y="1291432"/>
            <a:ext cx="3054975" cy="19072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テキスト ボックス 3">
            <a:extLst>
              <a:ext uri="{FF2B5EF4-FFF2-40B4-BE49-F238E27FC236}">
                <a16:creationId xmlns:a16="http://schemas.microsoft.com/office/drawing/2014/main" id="{F459BDDA-EDC2-94A0-FAF9-355AD1CDEE10}"/>
              </a:ext>
            </a:extLst>
          </p:cNvPr>
          <p:cNvSpPr txBox="1"/>
          <p:nvPr/>
        </p:nvSpPr>
        <p:spPr>
          <a:xfrm>
            <a:off x="4637705" y="1475759"/>
            <a:ext cx="2192483" cy="830997"/>
          </a:xfrm>
          <a:prstGeom prst="rect">
            <a:avLst/>
          </a:prstGeom>
          <a:solidFill>
            <a:srgbClr val="F9F9F9"/>
          </a:solidFill>
          <a:ln w="28575">
            <a:solidFill>
              <a:srgbClr val="FF0000"/>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x</a:t>
            </a:r>
            <a:r>
              <a:rPr kumimoji="1" lang="en-US" altLang="ja-JP" sz="2400" dirty="0">
                <a:latin typeface="メイリオ" panose="020B0604030504040204" pitchFamily="50" charset="-128"/>
                <a:ea typeface="メイリオ" panose="020B0604030504040204" pitchFamily="50" charset="-128"/>
              </a:rPr>
              <a:t> = 10</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latin typeface="メイリオ" panose="020B0604030504040204" pitchFamily="50" charset="-128"/>
                <a:ea typeface="メイリオ" panose="020B0604030504040204" pitchFamily="50" charset="-128"/>
              </a:rPr>
              <a:t>print(x +20)</a:t>
            </a:r>
            <a:endParaRPr kumimoji="1" lang="ja-JP" altLang="en-US" sz="24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BF6E52B9-E0C5-80D5-5A95-2F5C66F94404}"/>
              </a:ext>
            </a:extLst>
          </p:cNvPr>
          <p:cNvSpPr txBox="1"/>
          <p:nvPr/>
        </p:nvSpPr>
        <p:spPr>
          <a:xfrm>
            <a:off x="6883252" y="1577294"/>
            <a:ext cx="1473495" cy="830997"/>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入力</a:t>
            </a:r>
            <a:r>
              <a:rPr lang="ja-JP" altLang="en-US" sz="2400" dirty="0">
                <a:latin typeface="メイリオ" panose="020B0604030504040204" pitchFamily="50" charset="-128"/>
                <a:ea typeface="メイリオ" panose="020B0604030504040204" pitchFamily="50" charset="-128"/>
              </a:rPr>
              <a:t>して</a:t>
            </a:r>
            <a:br>
              <a:rPr lang="ja-JP" altLang="en-US"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実行</a:t>
            </a:r>
          </a:p>
        </p:txBody>
      </p:sp>
    </p:spTree>
    <p:extLst>
      <p:ext uri="{BB962C8B-B14F-4D97-AF65-F5344CB8AC3E}">
        <p14:creationId xmlns:p14="http://schemas.microsoft.com/office/powerpoint/2010/main" val="1760053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12</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変数と四則演算</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1)</a:t>
            </a:r>
            <a:endParaRPr lang="ja-JP" altLang="en-US" sz="28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609601" y="832183"/>
            <a:ext cx="7010399"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下の赤枠の部分を入力して、変数と四則演算の動作を確認しよう</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3592131670"/>
              </p:ext>
            </p:extLst>
          </p:nvPr>
        </p:nvGraphicFramePr>
        <p:xfrm>
          <a:off x="5638800" y="2601136"/>
          <a:ext cx="3048000" cy="2336800"/>
        </p:xfrm>
        <a:graphic>
          <a:graphicData uri="http://schemas.openxmlformats.org/drawingml/2006/table">
            <a:tbl>
              <a:tblPr firstRow="1" bandRow="1">
                <a:tableStyleId>{5C22544A-7EE6-4342-B048-85BDC9FD1C3A}</a:tableStyleId>
              </a:tblPr>
              <a:tblGrid>
                <a:gridCol w="1950720">
                  <a:extLst>
                    <a:ext uri="{9D8B030D-6E8A-4147-A177-3AD203B41FA5}">
                      <a16:colId xmlns:a16="http://schemas.microsoft.com/office/drawing/2014/main" val="3067212032"/>
                    </a:ext>
                  </a:extLst>
                </a:gridCol>
                <a:gridCol w="1097280">
                  <a:extLst>
                    <a:ext uri="{9D8B030D-6E8A-4147-A177-3AD203B41FA5}">
                      <a16:colId xmlns:a16="http://schemas.microsoft.com/office/drawing/2014/main" val="280311896"/>
                    </a:ext>
                  </a:extLst>
                </a:gridCol>
              </a:tblGrid>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足し算</a:t>
                      </a:r>
                      <a:r>
                        <a:rPr kumimoji="1" lang="ja-JP" altLang="en-US" sz="2400" b="0" baseline="0" dirty="0">
                          <a:solidFill>
                            <a:schemeClr val="tx1"/>
                          </a:solidFill>
                          <a:latin typeface="メイリオ" panose="020B0604030504040204" pitchFamily="50" charset="-128"/>
                          <a:ea typeface="メイリオ" panose="020B0604030504040204" pitchFamily="50" charset="-128"/>
                        </a:rPr>
                        <a:t> </a:t>
                      </a:r>
                      <a:r>
                        <a:rPr kumimoji="1" lang="en-US" altLang="ja-JP" sz="2400" b="0" baseline="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407276"/>
                  </a:ext>
                </a:extLst>
              </a:tr>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引き算 </a:t>
                      </a:r>
                      <a:r>
                        <a:rPr kumimoji="1" lang="en-US" altLang="ja-JP" sz="2400" b="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2707333"/>
                  </a:ext>
                </a:extLst>
              </a:tr>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掛け算 </a:t>
                      </a:r>
                      <a:r>
                        <a:rPr kumimoji="1" lang="en-US" altLang="ja-JP" sz="2400" b="0" dirty="0">
                          <a:solidFill>
                            <a:schemeClr val="tx1"/>
                          </a:solidFill>
                          <a:latin typeface="メイリオ" panose="020B0604030504040204" pitchFamily="50" charset="-128"/>
                          <a:ea typeface="メイリオ" panose="020B0604030504040204" pitchFamily="50" charset="-128"/>
                        </a:rPr>
                        <a:t>x</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2883853"/>
                  </a:ext>
                </a:extLst>
              </a:tr>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割り算 </a:t>
                      </a:r>
                      <a:r>
                        <a:rPr kumimoji="1" lang="en-US" altLang="ja-JP" sz="2400" b="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5234885"/>
                  </a:ext>
                </a:extLst>
              </a:tr>
            </a:tbl>
          </a:graphicData>
        </a:graphic>
      </p:graphicFrame>
      <p:sp>
        <p:nvSpPr>
          <p:cNvPr id="2" name="テキスト ボックス 1">
            <a:extLst>
              <a:ext uri="{FF2B5EF4-FFF2-40B4-BE49-F238E27FC236}">
                <a16:creationId xmlns:a16="http://schemas.microsoft.com/office/drawing/2014/main" id="{3D00DEA1-9703-53E6-F4AA-EA9E2B1C4487}"/>
              </a:ext>
            </a:extLst>
          </p:cNvPr>
          <p:cNvSpPr txBox="1"/>
          <p:nvPr/>
        </p:nvSpPr>
        <p:spPr>
          <a:xfrm>
            <a:off x="5065773" y="5168006"/>
            <a:ext cx="3861251" cy="707886"/>
          </a:xfrm>
          <a:prstGeom prst="rect">
            <a:avLst/>
          </a:prstGeom>
          <a:noFill/>
          <a:ln w="19050">
            <a:noFill/>
          </a:ln>
        </p:spPr>
        <p:txBody>
          <a:bodyPr wrap="square" rtlCol="0">
            <a:spAutoFit/>
          </a:bodyPr>
          <a:lstStyle/>
          <a:p>
            <a:pPr algn="l"/>
            <a:r>
              <a:rPr kumimoji="1" lang="ja-JP" altLang="en-US" sz="2000" dirty="0">
                <a:solidFill>
                  <a:srgbClr val="FF0000"/>
                </a:solidFill>
                <a:latin typeface="メイリオ" panose="020B0604030504040204" pitchFamily="50" charset="-128"/>
                <a:ea typeface="メイリオ" panose="020B0604030504040204" pitchFamily="50" charset="-128"/>
              </a:rPr>
              <a:t>エラーが出ても</a:t>
            </a:r>
            <a:endParaRPr lang="ja-JP" altLang="en-US" sz="2000" dirty="0">
              <a:solidFill>
                <a:srgbClr val="FF0000"/>
              </a:solidFill>
              <a:latin typeface="メイリオ" panose="020B0604030504040204" pitchFamily="50" charset="-128"/>
              <a:ea typeface="メイリオ" panose="020B0604030504040204" pitchFamily="50" charset="-128"/>
            </a:endParaRPr>
          </a:p>
          <a:p>
            <a:pPr algn="l"/>
            <a:r>
              <a:rPr lang="ja-JP" altLang="en-US" sz="2000" dirty="0">
                <a:solidFill>
                  <a:srgbClr val="FF0000"/>
                </a:solidFill>
                <a:latin typeface="メイリオ" panose="020B0604030504040204" pitchFamily="50" charset="-128"/>
                <a:ea typeface="メイリオ" panose="020B0604030504040204" pitchFamily="50" charset="-128"/>
              </a:rPr>
              <a:t>正しく打ち直せば</a:t>
            </a:r>
            <a:r>
              <a:rPr lang="en-US" altLang="ja-JP" sz="2000" dirty="0">
                <a:solidFill>
                  <a:srgbClr val="FF0000"/>
                </a:solidFill>
                <a:latin typeface="メイリオ" panose="020B0604030504040204" pitchFamily="50" charset="-128"/>
                <a:ea typeface="メイリオ" panose="020B0604030504040204" pitchFamily="50" charset="-128"/>
              </a:rPr>
              <a:t>OK</a:t>
            </a:r>
            <a:r>
              <a:rPr lang="ja-JP" altLang="en-US" sz="2000" dirty="0">
                <a:solidFill>
                  <a:srgbClr val="FF0000"/>
                </a:solidFill>
                <a:latin typeface="メイリオ" panose="020B0604030504040204" pitchFamily="50" charset="-128"/>
                <a:ea typeface="メイリオ" panose="020B0604030504040204" pitchFamily="50" charset="-128"/>
              </a:rPr>
              <a:t>です。</a:t>
            </a:r>
          </a:p>
        </p:txBody>
      </p:sp>
      <p:grpSp>
        <p:nvGrpSpPr>
          <p:cNvPr id="6" name="グループ化 5">
            <a:extLst>
              <a:ext uri="{FF2B5EF4-FFF2-40B4-BE49-F238E27FC236}">
                <a16:creationId xmlns:a16="http://schemas.microsoft.com/office/drawing/2014/main" id="{67BDC8A0-C526-34F6-9985-BEA10796BABA}"/>
              </a:ext>
            </a:extLst>
          </p:cNvPr>
          <p:cNvGrpSpPr/>
          <p:nvPr/>
        </p:nvGrpSpPr>
        <p:grpSpPr>
          <a:xfrm>
            <a:off x="5780708" y="1425506"/>
            <a:ext cx="990600" cy="890653"/>
            <a:chOff x="1295400" y="3857730"/>
            <a:chExt cx="990600" cy="1019070"/>
          </a:xfrm>
        </p:grpSpPr>
        <p:sp>
          <p:nvSpPr>
            <p:cNvPr id="8" name="メモ 12">
              <a:extLst>
                <a:ext uri="{FF2B5EF4-FFF2-40B4-BE49-F238E27FC236}">
                  <a16:creationId xmlns:a16="http://schemas.microsoft.com/office/drawing/2014/main" id="{D15CD9C1-C0EE-0766-5F9B-42FC33214B7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8704EB1B-D90C-2CDD-EC22-5F04B9A6685A}"/>
                </a:ext>
              </a:extLst>
            </p:cNvPr>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01</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10" name="グループ化 9">
            <a:extLst>
              <a:ext uri="{FF2B5EF4-FFF2-40B4-BE49-F238E27FC236}">
                <a16:creationId xmlns:a16="http://schemas.microsoft.com/office/drawing/2014/main" id="{D9DBFC89-392A-4F5F-E1FC-166A152CAE1E}"/>
              </a:ext>
            </a:extLst>
          </p:cNvPr>
          <p:cNvGrpSpPr/>
          <p:nvPr/>
        </p:nvGrpSpPr>
        <p:grpSpPr>
          <a:xfrm>
            <a:off x="7068004" y="1447923"/>
            <a:ext cx="990600" cy="890653"/>
            <a:chOff x="1295400" y="3857730"/>
            <a:chExt cx="990600" cy="1019070"/>
          </a:xfrm>
        </p:grpSpPr>
        <p:sp>
          <p:nvSpPr>
            <p:cNvPr id="11" name="メモ 12">
              <a:extLst>
                <a:ext uri="{FF2B5EF4-FFF2-40B4-BE49-F238E27FC236}">
                  <a16:creationId xmlns:a16="http://schemas.microsoft.com/office/drawing/2014/main" id="{B0D0CA74-E178-A89F-51B4-D3D8D60907C6}"/>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87CE9B3C-F484-AF39-8B59-4AB422E1A36E}"/>
                </a:ext>
              </a:extLst>
            </p:cNvPr>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02</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pic>
        <p:nvPicPr>
          <p:cNvPr id="7" name="図 6">
            <a:extLst>
              <a:ext uri="{FF2B5EF4-FFF2-40B4-BE49-F238E27FC236}">
                <a16:creationId xmlns:a16="http://schemas.microsoft.com/office/drawing/2014/main" id="{C0D93FF6-E3E7-5EE9-395E-AA76AE8CAAD1}"/>
              </a:ext>
            </a:extLst>
          </p:cNvPr>
          <p:cNvPicPr>
            <a:picLocks noChangeAspect="1"/>
          </p:cNvPicPr>
          <p:nvPr/>
        </p:nvPicPr>
        <p:blipFill>
          <a:blip r:embed="rId2"/>
          <a:stretch>
            <a:fillRect/>
          </a:stretch>
        </p:blipFill>
        <p:spPr>
          <a:xfrm>
            <a:off x="1085396" y="1726080"/>
            <a:ext cx="2866068" cy="47847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テキスト ボックス 3">
            <a:extLst>
              <a:ext uri="{FF2B5EF4-FFF2-40B4-BE49-F238E27FC236}">
                <a16:creationId xmlns:a16="http://schemas.microsoft.com/office/drawing/2014/main" id="{EC749E83-B242-F4D1-3D26-D909B8531193}"/>
              </a:ext>
            </a:extLst>
          </p:cNvPr>
          <p:cNvSpPr txBox="1"/>
          <p:nvPr/>
        </p:nvSpPr>
        <p:spPr>
          <a:xfrm>
            <a:off x="1758981" y="1717953"/>
            <a:ext cx="2192483" cy="1101584"/>
          </a:xfrm>
          <a:prstGeom prst="rect">
            <a:avLst/>
          </a:prstGeom>
          <a:solidFill>
            <a:srgbClr val="F9F9F9"/>
          </a:solidFill>
          <a:ln w="28575">
            <a:solidFill>
              <a:srgbClr val="FF0000"/>
            </a:solidFill>
          </a:ln>
        </p:spPr>
        <p:txBody>
          <a:bodyPr wrap="square" rtlCol="0">
            <a:spAutoFit/>
          </a:bodyPr>
          <a:lstStyle/>
          <a:p>
            <a:pPr algn="l">
              <a:lnSpc>
                <a:spcPts val="2500"/>
              </a:lnSpc>
            </a:pPr>
            <a:r>
              <a:rPr kumimoji="1" lang="en-US" altLang="ja-JP" sz="2400" dirty="0">
                <a:latin typeface="メイリオ" panose="020B0604030504040204" pitchFamily="50" charset="-128"/>
                <a:ea typeface="メイリオ" panose="020B0604030504040204" pitchFamily="50" charset="-128"/>
              </a:rPr>
              <a:t>a = 6</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latin typeface="メイリオ" panose="020B0604030504040204" pitchFamily="50" charset="-128"/>
                <a:ea typeface="メイリオ" panose="020B0604030504040204" pitchFamily="50" charset="-128"/>
              </a:rPr>
              <a:t>b = 2</a:t>
            </a:r>
          </a:p>
          <a:p>
            <a:pPr algn="l">
              <a:lnSpc>
                <a:spcPts val="2500"/>
              </a:lnSpc>
            </a:pPr>
            <a:r>
              <a:rPr kumimoji="1" lang="en-US" altLang="ja-JP" sz="2400" dirty="0">
                <a:latin typeface="メイリオ" panose="020B0604030504040204" pitchFamily="50" charset="-128"/>
                <a:ea typeface="メイリオ" panose="020B0604030504040204" pitchFamily="50" charset="-128"/>
              </a:rPr>
              <a:t>print(</a:t>
            </a:r>
            <a:r>
              <a:rPr kumimoji="1" lang="en-US" altLang="ja-JP" sz="2400" dirty="0" err="1">
                <a:latin typeface="メイリオ" panose="020B0604030504040204" pitchFamily="50" charset="-128"/>
                <a:ea typeface="メイリオ" panose="020B0604030504040204" pitchFamily="50" charset="-128"/>
              </a:rPr>
              <a:t>a+b</a:t>
            </a:r>
            <a:r>
              <a:rPr kumimoji="1"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55A1BEAD-407A-18EB-4A5E-01FE41812F0B}"/>
              </a:ext>
            </a:extLst>
          </p:cNvPr>
          <p:cNvSpPr txBox="1"/>
          <p:nvPr/>
        </p:nvSpPr>
        <p:spPr>
          <a:xfrm>
            <a:off x="1758980" y="3429000"/>
            <a:ext cx="2192483" cy="425116"/>
          </a:xfrm>
          <a:prstGeom prst="rect">
            <a:avLst/>
          </a:prstGeom>
          <a:solidFill>
            <a:srgbClr val="F9F9F9"/>
          </a:solidFill>
          <a:ln w="28575">
            <a:solidFill>
              <a:srgbClr val="FF0000"/>
            </a:solidFill>
          </a:ln>
        </p:spPr>
        <p:txBody>
          <a:bodyPr wrap="square" rtlCol="0">
            <a:spAutoFit/>
          </a:bodyPr>
          <a:lstStyle/>
          <a:p>
            <a:pPr algn="l">
              <a:lnSpc>
                <a:spcPts val="2500"/>
              </a:lnSpc>
            </a:pPr>
            <a:r>
              <a:rPr kumimoji="1" lang="en-US" altLang="ja-JP" sz="2400" dirty="0">
                <a:latin typeface="メイリオ" panose="020B0604030504040204" pitchFamily="50" charset="-128"/>
                <a:ea typeface="メイリオ" panose="020B0604030504040204" pitchFamily="50" charset="-128"/>
              </a:rPr>
              <a:t>print(a-b)</a:t>
            </a:r>
            <a:endParaRPr kumimoji="1" lang="ja-JP" altLang="en-US" sz="24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14276C58-150B-A43F-D46B-D6455FA638C7}"/>
              </a:ext>
            </a:extLst>
          </p:cNvPr>
          <p:cNvSpPr txBox="1"/>
          <p:nvPr/>
        </p:nvSpPr>
        <p:spPr>
          <a:xfrm>
            <a:off x="1760866" y="4463579"/>
            <a:ext cx="2192483" cy="425116"/>
          </a:xfrm>
          <a:prstGeom prst="rect">
            <a:avLst/>
          </a:prstGeom>
          <a:solidFill>
            <a:srgbClr val="F9F9F9"/>
          </a:solidFill>
          <a:ln w="28575">
            <a:solidFill>
              <a:srgbClr val="FF0000"/>
            </a:solidFill>
          </a:ln>
        </p:spPr>
        <p:txBody>
          <a:bodyPr wrap="square" rtlCol="0">
            <a:spAutoFit/>
          </a:bodyPr>
          <a:lstStyle/>
          <a:p>
            <a:pPr algn="l">
              <a:lnSpc>
                <a:spcPts val="2500"/>
              </a:lnSpc>
            </a:pPr>
            <a:r>
              <a:rPr kumimoji="1" lang="en-US" altLang="ja-JP" sz="2400" dirty="0">
                <a:latin typeface="メイリオ" panose="020B0604030504040204" pitchFamily="50" charset="-128"/>
                <a:ea typeface="メイリオ" panose="020B0604030504040204" pitchFamily="50" charset="-128"/>
              </a:rPr>
              <a:t>print(a*b)</a:t>
            </a:r>
            <a:endParaRPr kumimoji="1" lang="ja-JP" altLang="en-US" sz="24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93D84E9B-B27D-1D2C-8EC8-702AEEB9CFFB}"/>
              </a:ext>
            </a:extLst>
          </p:cNvPr>
          <p:cNvSpPr txBox="1"/>
          <p:nvPr/>
        </p:nvSpPr>
        <p:spPr>
          <a:xfrm>
            <a:off x="1758980" y="5487216"/>
            <a:ext cx="2192483" cy="425116"/>
          </a:xfrm>
          <a:prstGeom prst="rect">
            <a:avLst/>
          </a:prstGeom>
          <a:solidFill>
            <a:srgbClr val="F9F9F9"/>
          </a:solidFill>
          <a:ln w="28575">
            <a:solidFill>
              <a:srgbClr val="FF0000"/>
            </a:solidFill>
          </a:ln>
        </p:spPr>
        <p:txBody>
          <a:bodyPr wrap="square" rtlCol="0">
            <a:spAutoFit/>
          </a:bodyPr>
          <a:lstStyle/>
          <a:p>
            <a:pPr algn="l">
              <a:lnSpc>
                <a:spcPts val="2500"/>
              </a:lnSpc>
            </a:pPr>
            <a:r>
              <a:rPr kumimoji="1" lang="en-US" altLang="ja-JP" sz="2400" dirty="0">
                <a:latin typeface="メイリオ" panose="020B0604030504040204" pitchFamily="50" charset="-128"/>
                <a:ea typeface="メイリオ" panose="020B0604030504040204" pitchFamily="50" charset="-128"/>
              </a:rPr>
              <a:t>print(a/b)</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8769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114B71E9-AA45-6E26-2210-C056D03381E4}"/>
              </a:ext>
            </a:extLst>
          </p:cNvPr>
          <p:cNvSpPr/>
          <p:nvPr/>
        </p:nvSpPr>
        <p:spPr bwMode="auto">
          <a:xfrm>
            <a:off x="455783" y="2859221"/>
            <a:ext cx="2864961" cy="724300"/>
          </a:xfrm>
          <a:prstGeom prst="rect">
            <a:avLst/>
          </a:prstGeom>
          <a:solidFill>
            <a:srgbClr val="F9F9F9"/>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B22B166E-0133-9B9F-69DB-4F10D4F97E99}"/>
              </a:ext>
            </a:extLst>
          </p:cNvPr>
          <p:cNvSpPr/>
          <p:nvPr/>
        </p:nvSpPr>
        <p:spPr bwMode="auto">
          <a:xfrm>
            <a:off x="503079" y="1356748"/>
            <a:ext cx="2864961" cy="724300"/>
          </a:xfrm>
          <a:prstGeom prst="rect">
            <a:avLst/>
          </a:prstGeom>
          <a:solidFill>
            <a:srgbClr val="F9F9F9"/>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13</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変数と四則演算</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2)</a:t>
            </a:r>
          </a:p>
        </p:txBody>
      </p:sp>
      <p:sp>
        <p:nvSpPr>
          <p:cNvPr id="22" name="テキスト ボックス 21"/>
          <p:cNvSpPr txBox="1"/>
          <p:nvPr/>
        </p:nvSpPr>
        <p:spPr>
          <a:xfrm>
            <a:off x="503080" y="1356748"/>
            <a:ext cx="2586962" cy="3046988"/>
          </a:xfrm>
          <a:prstGeom prst="rect">
            <a:avLst/>
          </a:prstGeom>
          <a:noFill/>
          <a:ln w="19050">
            <a:no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x = 1</a:t>
            </a:r>
          </a:p>
          <a:p>
            <a:pPr algn="l"/>
            <a:r>
              <a:rPr lang="en-US" altLang="ja-JP" sz="2400" dirty="0">
                <a:latin typeface="メイリオ" panose="020B0604030504040204" pitchFamily="50" charset="-128"/>
                <a:ea typeface="メイリオ" panose="020B0604030504040204" pitchFamily="50" charset="-128"/>
              </a:rPr>
              <a:t>print(x)</a:t>
            </a:r>
          </a:p>
          <a:p>
            <a:pPr algn="l"/>
            <a:r>
              <a:rPr lang="en-US" altLang="ja-JP" sz="2400" dirty="0">
                <a:solidFill>
                  <a:schemeClr val="accent2"/>
                </a:solidFill>
                <a:latin typeface="メイリオ" panose="020B0604030504040204" pitchFamily="50" charset="-128"/>
                <a:ea typeface="メイリオ" panose="020B0604030504040204" pitchFamily="50" charset="-128"/>
              </a:rPr>
              <a:t>1</a:t>
            </a:r>
          </a:p>
          <a:p>
            <a:pPr algn="l"/>
            <a:endParaRPr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 x = x + 1</a:t>
            </a:r>
          </a:p>
          <a:p>
            <a:pPr algn="l"/>
            <a:r>
              <a:rPr lang="en-US" altLang="ja-JP" sz="2400" dirty="0">
                <a:latin typeface="メイリオ" panose="020B0604030504040204" pitchFamily="50" charset="-128"/>
                <a:ea typeface="メイリオ" panose="020B0604030504040204" pitchFamily="50" charset="-128"/>
              </a:rPr>
              <a:t> print(x)</a:t>
            </a:r>
          </a:p>
          <a:p>
            <a:pPr algn="l"/>
            <a:r>
              <a:rPr lang="en-US" altLang="ja-JP" sz="2400" dirty="0">
                <a:solidFill>
                  <a:schemeClr val="accent2"/>
                </a:solidFill>
                <a:latin typeface="メイリオ" panose="020B0604030504040204" pitchFamily="50" charset="-128"/>
                <a:ea typeface="メイリオ" panose="020B0604030504040204" pitchFamily="50" charset="-128"/>
              </a:rPr>
              <a:t>2</a:t>
            </a:r>
          </a:p>
          <a:p>
            <a:pPr algn="l"/>
            <a:endParaRPr lang="en-US" altLang="ja-JP" sz="24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03079" y="832183"/>
            <a:ext cx="7010399"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プロンプトの後を入力して試してみよう</a:t>
            </a:r>
            <a:endParaRPr kumimoji="1" lang="ja-JP" altLang="en-US" sz="2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4053840" y="2646152"/>
            <a:ext cx="4373880" cy="2246769"/>
          </a:xfrm>
          <a:prstGeom prst="rect">
            <a:avLst/>
          </a:prstGeom>
          <a:noFill/>
          <a:ln>
            <a:solidFill>
              <a:srgbClr val="FF0000"/>
            </a:solidFill>
          </a:ln>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重要</a:t>
            </a:r>
            <a:r>
              <a:rPr lang="en-US" altLang="ja-JP" sz="2000" dirty="0">
                <a:solidFill>
                  <a:srgbClr val="FF0000"/>
                </a:solidFill>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変数名の付け方</a:t>
            </a:r>
          </a:p>
          <a:p>
            <a:pPr algn="l"/>
            <a:r>
              <a:rPr lang="ja-JP" altLang="en-US" sz="2000" dirty="0">
                <a:latin typeface="メイリオ" panose="020B0604030504040204" pitchFamily="50" charset="-128"/>
                <a:ea typeface="メイリオ" panose="020B0604030504040204" pitchFamily="50" charset="-128"/>
              </a:rPr>
              <a:t>使える文字</a:t>
            </a:r>
          </a:p>
          <a:p>
            <a:pPr algn="l"/>
            <a:r>
              <a:rPr lang="ja-JP" altLang="en-US" sz="2000" dirty="0">
                <a:latin typeface="メイリオ" panose="020B0604030504040204" pitchFamily="50" charset="-128"/>
                <a:ea typeface="メイリオ" panose="020B0604030504040204" pitchFamily="50" charset="-128"/>
              </a:rPr>
              <a:t>・小文字英字	・大文字英字</a:t>
            </a:r>
          </a:p>
          <a:p>
            <a:pPr algn="l"/>
            <a:r>
              <a:rPr lang="ja-JP" altLang="en-US" sz="2000" dirty="0">
                <a:latin typeface="メイリオ" panose="020B0604030504040204" pitchFamily="50" charset="-128"/>
                <a:ea typeface="メイリオ" panose="020B0604030504040204" pitchFamily="50" charset="-128"/>
              </a:rPr>
              <a:t>・数字		・</a:t>
            </a:r>
            <a:r>
              <a:rPr lang="en-US" altLang="ja-JP" sz="2000" dirty="0">
                <a:latin typeface="メイリオ" panose="020B0604030504040204" pitchFamily="50" charset="-128"/>
                <a:ea typeface="メイリオ" panose="020B0604030504040204" pitchFamily="50" charset="-128"/>
              </a:rPr>
              <a:t>_(</a:t>
            </a:r>
            <a:r>
              <a:rPr lang="ja-JP" altLang="en-US" sz="2000" dirty="0">
                <a:latin typeface="メイリオ" panose="020B0604030504040204" pitchFamily="50" charset="-128"/>
                <a:ea typeface="メイリオ" panose="020B0604030504040204" pitchFamily="50" charset="-128"/>
              </a:rPr>
              <a:t>アンダーバー</a:t>
            </a:r>
            <a:r>
              <a:rPr lang="en-US" altLang="ja-JP" sz="2000" dirty="0">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先頭に数字は使えない</a:t>
            </a:r>
          </a:p>
          <a:p>
            <a:pPr algn="l"/>
            <a:r>
              <a:rPr lang="ja-JP" altLang="en-US" sz="2000" dirty="0">
                <a:latin typeface="メイリオ" panose="020B0604030504040204" pitchFamily="50" charset="-128"/>
                <a:ea typeface="メイリオ" panose="020B0604030504040204" pitchFamily="50" charset="-128"/>
              </a:rPr>
              <a:t>〇 </a:t>
            </a:r>
            <a:r>
              <a:rPr lang="en-US" altLang="ja-JP" sz="2000" dirty="0" err="1">
                <a:latin typeface="メイリオ" panose="020B0604030504040204" pitchFamily="50" charset="-128"/>
                <a:ea typeface="メイリオ" panose="020B0604030504040204" pitchFamily="50" charset="-128"/>
              </a:rPr>
              <a:t>abc</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〇</a:t>
            </a:r>
            <a:r>
              <a:rPr lang="en-US" altLang="ja-JP" sz="2000" dirty="0" err="1">
                <a:latin typeface="メイリオ" panose="020B0604030504040204" pitchFamily="50" charset="-128"/>
                <a:ea typeface="メイリオ" panose="020B0604030504040204" pitchFamily="50" charset="-128"/>
              </a:rPr>
              <a:t>kakaku</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〇 </a:t>
            </a:r>
            <a:r>
              <a:rPr lang="en-US" altLang="ja-JP" sz="2000" dirty="0" err="1">
                <a:latin typeface="メイリオ" panose="020B0604030504040204" pitchFamily="50" charset="-128"/>
                <a:ea typeface="メイリオ" panose="020B0604030504040204" pitchFamily="50" charset="-128"/>
              </a:rPr>
              <a:t>total_a</a:t>
            </a:r>
            <a:endParaRPr lang="en-US" altLang="ja-JP"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1ban ×</a:t>
            </a:r>
            <a:r>
              <a:rPr lang="en-US" altLang="ja-JP" sz="2000" dirty="0" err="1">
                <a:latin typeface="メイリオ" panose="020B0604030504040204" pitchFamily="50" charset="-128"/>
                <a:ea typeface="メイリオ" panose="020B0604030504040204" pitchFamily="50" charset="-128"/>
              </a:rPr>
              <a:t>take@jp</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日本語</a:t>
            </a:r>
            <a:endParaRPr kumimoji="1" lang="ja-JP" altLang="en-US" dirty="0"/>
          </a:p>
        </p:txBody>
      </p:sp>
      <p:sp>
        <p:nvSpPr>
          <p:cNvPr id="3" name="テキスト ボックス 2">
            <a:extLst>
              <a:ext uri="{FF2B5EF4-FFF2-40B4-BE49-F238E27FC236}">
                <a16:creationId xmlns:a16="http://schemas.microsoft.com/office/drawing/2014/main" id="{5718C626-15AD-2316-612F-BD4BF8E71C12}"/>
              </a:ext>
            </a:extLst>
          </p:cNvPr>
          <p:cNvSpPr txBox="1"/>
          <p:nvPr/>
        </p:nvSpPr>
        <p:spPr>
          <a:xfrm>
            <a:off x="716280" y="4825488"/>
            <a:ext cx="3078479"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青色は実行結果</a:t>
            </a:r>
          </a:p>
        </p:txBody>
      </p:sp>
    </p:spTree>
    <p:extLst>
      <p:ext uri="{BB962C8B-B14F-4D97-AF65-F5344CB8AC3E}">
        <p14:creationId xmlns:p14="http://schemas.microsoft.com/office/powerpoint/2010/main" val="1770693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BCF24D06-725D-579F-3C9A-85899D641718}"/>
              </a:ext>
            </a:extLst>
          </p:cNvPr>
          <p:cNvSpPr/>
          <p:nvPr/>
        </p:nvSpPr>
        <p:spPr bwMode="auto">
          <a:xfrm>
            <a:off x="300038" y="2419728"/>
            <a:ext cx="4434680" cy="1490120"/>
          </a:xfrm>
          <a:prstGeom prst="rect">
            <a:avLst/>
          </a:prstGeom>
          <a:solidFill>
            <a:srgbClr val="F9F9F9"/>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正方形/長方形 2">
            <a:extLst>
              <a:ext uri="{FF2B5EF4-FFF2-40B4-BE49-F238E27FC236}">
                <a16:creationId xmlns:a16="http://schemas.microsoft.com/office/drawing/2014/main" id="{0543A1F3-8D42-AC9D-F298-BEE0AC8F8E54}"/>
              </a:ext>
            </a:extLst>
          </p:cNvPr>
          <p:cNvSpPr/>
          <p:nvPr/>
        </p:nvSpPr>
        <p:spPr bwMode="auto">
          <a:xfrm>
            <a:off x="300039" y="1364304"/>
            <a:ext cx="4434680" cy="385668"/>
          </a:xfrm>
          <a:prstGeom prst="rect">
            <a:avLst/>
          </a:prstGeom>
          <a:solidFill>
            <a:srgbClr val="F9F9F9"/>
          </a:solid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14</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文字列の定義</a:t>
            </a:r>
            <a:endParaRPr lang="en-US" altLang="ja-JP" sz="28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00039" y="1356748"/>
            <a:ext cx="4130072" cy="3416320"/>
          </a:xfrm>
          <a:prstGeom prst="rect">
            <a:avLst/>
          </a:prstGeom>
          <a:noFill/>
          <a:ln w="19050">
            <a:no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print("Hello World!")</a:t>
            </a:r>
          </a:p>
          <a:p>
            <a:pPr algn="l"/>
            <a:r>
              <a:rPr lang="en-US" altLang="ja-JP" sz="2400" dirty="0">
                <a:solidFill>
                  <a:schemeClr val="accent2"/>
                </a:solidFill>
                <a:latin typeface="メイリオ" panose="020B0604030504040204" pitchFamily="50" charset="-128"/>
                <a:ea typeface="メイリオ" panose="020B0604030504040204" pitchFamily="50" charset="-128"/>
              </a:rPr>
              <a:t>Hello World!</a:t>
            </a:r>
          </a:p>
          <a:p>
            <a:pPr algn="l"/>
            <a:endParaRPr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a = "Hello"</a:t>
            </a:r>
          </a:p>
          <a:p>
            <a:pPr algn="l"/>
            <a:r>
              <a:rPr lang="en-US" altLang="ja-JP" sz="2400" dirty="0">
                <a:latin typeface="メイリオ" panose="020B0604030504040204" pitchFamily="50" charset="-128"/>
                <a:ea typeface="メイリオ" panose="020B0604030504040204" pitchFamily="50" charset="-128"/>
              </a:rPr>
              <a:t>b = 'World!'</a:t>
            </a:r>
          </a:p>
          <a:p>
            <a:pPr algn="l"/>
            <a:r>
              <a:rPr lang="en-US" altLang="ja-JP" sz="2400" dirty="0">
                <a:latin typeface="メイリオ" panose="020B0604030504040204" pitchFamily="50" charset="-128"/>
                <a:ea typeface="メイリオ" panose="020B0604030504040204" pitchFamily="50" charset="-128"/>
              </a:rPr>
              <a:t>c = a + b</a:t>
            </a:r>
          </a:p>
          <a:p>
            <a:pPr algn="l"/>
            <a:r>
              <a:rPr lang="en-US" altLang="ja-JP" sz="2400" dirty="0">
                <a:latin typeface="メイリオ" panose="020B0604030504040204" pitchFamily="50" charset="-128"/>
                <a:ea typeface="メイリオ" panose="020B0604030504040204" pitchFamily="50" charset="-128"/>
              </a:rPr>
              <a:t>print(c)</a:t>
            </a:r>
          </a:p>
          <a:p>
            <a:pPr algn="l"/>
            <a:r>
              <a:rPr lang="en-US" altLang="ja-JP" sz="2400" dirty="0">
                <a:solidFill>
                  <a:schemeClr val="accent2"/>
                </a:solidFill>
                <a:latin typeface="メイリオ" panose="020B0604030504040204" pitchFamily="50" charset="-128"/>
                <a:ea typeface="メイリオ" panose="020B0604030504040204" pitchFamily="50" charset="-128"/>
              </a:rPr>
              <a:t>HelloWorld!</a:t>
            </a:r>
          </a:p>
          <a:p>
            <a:pPr algn="l"/>
            <a:endParaRPr kumimoji="1" lang="ja-JP" altLang="en-US" sz="24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03079" y="832183"/>
            <a:ext cx="7010399"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文字列の扱いを確認しよう</a:t>
            </a:r>
            <a:endParaRPr kumimoji="1" lang="ja-JP" altLang="en-US" sz="24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876800" y="1536811"/>
            <a:ext cx="3810000" cy="341632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・文字列は</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ダブルクォート</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又は</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シングルクォート</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で囲んで定義します。</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・必ず同じ</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又は</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でくくります。</a:t>
            </a:r>
          </a:p>
          <a:p>
            <a:pPr algn="l"/>
            <a:r>
              <a:rPr kumimoji="1" lang="ja-JP" altLang="en-US" sz="2400" dirty="0">
                <a:latin typeface="メイリオ" panose="020B0604030504040204" pitchFamily="50" charset="-128"/>
                <a:ea typeface="メイリオ" panose="020B0604030504040204" pitchFamily="50" charset="-128"/>
              </a:rPr>
              <a:t>・文字列同志をくっつける時は </a:t>
            </a:r>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を</a:t>
            </a:r>
            <a:r>
              <a:rPr lang="ja-JP" altLang="en-US" sz="2400" dirty="0">
                <a:latin typeface="メイリオ" panose="020B0604030504040204" pitchFamily="50" charset="-128"/>
                <a:ea typeface="メイリオ" panose="020B0604030504040204" pitchFamily="50" charset="-128"/>
              </a:rPr>
              <a:t>使います。</a:t>
            </a:r>
          </a:p>
          <a:p>
            <a:pPr algn="l"/>
            <a:r>
              <a:rPr kumimoji="1" lang="ja-JP" altLang="en-US" sz="2400" dirty="0">
                <a:latin typeface="メイリオ" panose="020B0604030504040204" pitchFamily="50" charset="-128"/>
                <a:ea typeface="メイリオ" panose="020B0604030504040204" pitchFamily="50" charset="-128"/>
              </a:rPr>
              <a:t>・文字列としては日本語も使用できます。</a:t>
            </a:r>
          </a:p>
        </p:txBody>
      </p:sp>
      <p:sp>
        <p:nvSpPr>
          <p:cNvPr id="8" name="テキスト ボックス 7"/>
          <p:cNvSpPr txBox="1"/>
          <p:nvPr/>
        </p:nvSpPr>
        <p:spPr>
          <a:xfrm>
            <a:off x="6553200" y="429099"/>
            <a:ext cx="1859280" cy="461665"/>
          </a:xfrm>
          <a:prstGeom prst="rect">
            <a:avLst/>
          </a:prstGeom>
          <a:solidFill>
            <a:schemeClr val="bg1"/>
          </a:solidFill>
          <a:ln w="38100">
            <a:solidFill>
              <a:srgbClr val="FF0000"/>
            </a:solidFill>
          </a:ln>
        </p:spPr>
        <p:txBody>
          <a:bodyPr wrap="square" rtlCol="0">
            <a:spAutoFit/>
          </a:bodyPr>
          <a:lstStyle/>
          <a:p>
            <a:r>
              <a:rPr kumimoji="1" lang="ja-JP" altLang="en-US" sz="2400" dirty="0">
                <a:solidFill>
                  <a:srgbClr val="FF0000"/>
                </a:solidFill>
              </a:rPr>
              <a:t>確認</a:t>
            </a:r>
          </a:p>
        </p:txBody>
      </p:sp>
    </p:spTree>
    <p:extLst>
      <p:ext uri="{BB962C8B-B14F-4D97-AF65-F5344CB8AC3E}">
        <p14:creationId xmlns:p14="http://schemas.microsoft.com/office/powerpoint/2010/main" val="1560810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a:xfrm>
            <a:off x="6848475" y="6184265"/>
            <a:ext cx="2133600" cy="476250"/>
          </a:xfrm>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15</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1601897" y="308872"/>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1</a:t>
            </a:r>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行実行とプログラムを区別しよう</a:t>
            </a:r>
            <a:endParaRPr lang="en-US" altLang="ja-JP" sz="28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03079" y="1064657"/>
            <a:ext cx="8640921"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複数の命令をまとめて一つのプログラムにして</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実行してみよう。</a:t>
            </a:r>
            <a:endParaRPr kumimoji="1" lang="ja-JP" altLang="en-US" sz="24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077B664-9CCC-6C17-B881-6D5011B0D02D}"/>
              </a:ext>
            </a:extLst>
          </p:cNvPr>
          <p:cNvSpPr txBox="1"/>
          <p:nvPr/>
        </p:nvSpPr>
        <p:spPr>
          <a:xfrm>
            <a:off x="75512" y="233287"/>
            <a:ext cx="152638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3</a:t>
            </a:r>
          </a:p>
        </p:txBody>
      </p:sp>
      <p:sp>
        <p:nvSpPr>
          <p:cNvPr id="16" name="Text Box 26">
            <a:extLst>
              <a:ext uri="{FF2B5EF4-FFF2-40B4-BE49-F238E27FC236}">
                <a16:creationId xmlns:a16="http://schemas.microsoft.com/office/drawing/2014/main" id="{ECA7A19A-5CBC-B50D-78FA-3DD744BB922F}"/>
              </a:ext>
            </a:extLst>
          </p:cNvPr>
          <p:cNvSpPr txBox="1">
            <a:spLocks noChangeArrowheads="1"/>
          </p:cNvSpPr>
          <p:nvPr/>
        </p:nvSpPr>
        <p:spPr bwMode="auto">
          <a:xfrm>
            <a:off x="6126547" y="2978130"/>
            <a:ext cx="32184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プログラム</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命令の集まり</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25" name="矢印: 折線 24">
            <a:extLst>
              <a:ext uri="{FF2B5EF4-FFF2-40B4-BE49-F238E27FC236}">
                <a16:creationId xmlns:a16="http://schemas.microsoft.com/office/drawing/2014/main" id="{AD4CE118-D22D-CB8E-750E-6F71E84763BB}"/>
              </a:ext>
            </a:extLst>
          </p:cNvPr>
          <p:cNvSpPr/>
          <p:nvPr/>
        </p:nvSpPr>
        <p:spPr bwMode="auto">
          <a:xfrm rot="5400000">
            <a:off x="4138047" y="3474001"/>
            <a:ext cx="697423" cy="631556"/>
          </a:xfrm>
          <a:prstGeom prst="ben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Text Box 26">
            <a:extLst>
              <a:ext uri="{FF2B5EF4-FFF2-40B4-BE49-F238E27FC236}">
                <a16:creationId xmlns:a16="http://schemas.microsoft.com/office/drawing/2014/main" id="{CFAFCA13-ECF4-2C11-3D5C-637CCC2F0D0F}"/>
              </a:ext>
            </a:extLst>
          </p:cNvPr>
          <p:cNvSpPr txBox="1">
            <a:spLocks noChangeArrowheads="1"/>
          </p:cNvSpPr>
          <p:nvPr/>
        </p:nvSpPr>
        <p:spPr bwMode="auto">
          <a:xfrm>
            <a:off x="6293443" y="4768492"/>
            <a:ext cx="246785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プログラムが実行され、結果が表示される。</a:t>
            </a:r>
          </a:p>
        </p:txBody>
      </p:sp>
      <p:sp>
        <p:nvSpPr>
          <p:cNvPr id="27" name="テキスト ボックス 26">
            <a:extLst>
              <a:ext uri="{FF2B5EF4-FFF2-40B4-BE49-F238E27FC236}">
                <a16:creationId xmlns:a16="http://schemas.microsoft.com/office/drawing/2014/main" id="{4F2C001D-A6F4-0DA4-4B21-0CA1A4E9A5CB}"/>
              </a:ext>
            </a:extLst>
          </p:cNvPr>
          <p:cNvSpPr txBox="1"/>
          <p:nvPr/>
        </p:nvSpPr>
        <p:spPr>
          <a:xfrm>
            <a:off x="111287" y="2314462"/>
            <a:ext cx="2159978" cy="523220"/>
          </a:xfrm>
          <a:prstGeom prst="rect">
            <a:avLst/>
          </a:prstGeom>
          <a:noFill/>
          <a:ln w="28575">
            <a:noFill/>
          </a:ln>
        </p:spPr>
        <p:txBody>
          <a:bodyPr wrap="square" rtlCol="0">
            <a:spAutoFit/>
          </a:bodyPr>
          <a:lstStyle/>
          <a:p>
            <a:r>
              <a:rPr kumimoji="1" lang="ja-JP" altLang="en-US" sz="2800" dirty="0">
                <a:solidFill>
                  <a:schemeClr val="accent2"/>
                </a:solidFill>
              </a:rPr>
              <a:t>実行</a:t>
            </a:r>
            <a:r>
              <a:rPr kumimoji="1" lang="en-US" altLang="ja-JP" sz="2800" dirty="0">
                <a:solidFill>
                  <a:schemeClr val="accent2"/>
                </a:solidFill>
              </a:rPr>
              <a:t>(Run)</a:t>
            </a:r>
          </a:p>
        </p:txBody>
      </p:sp>
      <p:pic>
        <p:nvPicPr>
          <p:cNvPr id="3" name="図 2">
            <a:extLst>
              <a:ext uri="{FF2B5EF4-FFF2-40B4-BE49-F238E27FC236}">
                <a16:creationId xmlns:a16="http://schemas.microsoft.com/office/drawing/2014/main" id="{4B15591D-214D-17EE-33BB-DB1B2C6C4934}"/>
              </a:ext>
            </a:extLst>
          </p:cNvPr>
          <p:cNvPicPr>
            <a:picLocks noChangeAspect="1"/>
          </p:cNvPicPr>
          <p:nvPr/>
        </p:nvPicPr>
        <p:blipFill>
          <a:blip r:embed="rId2"/>
          <a:stretch>
            <a:fillRect/>
          </a:stretch>
        </p:blipFill>
        <p:spPr>
          <a:xfrm>
            <a:off x="2006980" y="2071059"/>
            <a:ext cx="3588923" cy="3797208"/>
          </a:xfrm>
          <a:prstGeom prst="rect">
            <a:avLst/>
          </a:prstGeom>
        </p:spPr>
      </p:pic>
      <p:sp>
        <p:nvSpPr>
          <p:cNvPr id="4" name="右中かっこ 3">
            <a:extLst>
              <a:ext uri="{FF2B5EF4-FFF2-40B4-BE49-F238E27FC236}">
                <a16:creationId xmlns:a16="http://schemas.microsoft.com/office/drawing/2014/main" id="{96F50F56-0360-6424-A199-DBE2FA5199CB}"/>
              </a:ext>
            </a:extLst>
          </p:cNvPr>
          <p:cNvSpPr/>
          <p:nvPr/>
        </p:nvSpPr>
        <p:spPr bwMode="auto">
          <a:xfrm>
            <a:off x="5665738" y="2330245"/>
            <a:ext cx="390974" cy="1946787"/>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右中かっこ 4">
            <a:extLst>
              <a:ext uri="{FF2B5EF4-FFF2-40B4-BE49-F238E27FC236}">
                <a16:creationId xmlns:a16="http://schemas.microsoft.com/office/drawing/2014/main" id="{529FA346-10DE-B9CC-5EA9-5782FFB543BE}"/>
              </a:ext>
            </a:extLst>
          </p:cNvPr>
          <p:cNvSpPr/>
          <p:nvPr/>
        </p:nvSpPr>
        <p:spPr bwMode="auto">
          <a:xfrm>
            <a:off x="5715950" y="4302930"/>
            <a:ext cx="390974" cy="1565338"/>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矢印: 上カーブ 6">
            <a:extLst>
              <a:ext uri="{FF2B5EF4-FFF2-40B4-BE49-F238E27FC236}">
                <a16:creationId xmlns:a16="http://schemas.microsoft.com/office/drawing/2014/main" id="{6713256D-CABF-2C7C-D1A5-2374E13EE496}"/>
              </a:ext>
            </a:extLst>
          </p:cNvPr>
          <p:cNvSpPr/>
          <p:nvPr/>
        </p:nvSpPr>
        <p:spPr bwMode="auto">
          <a:xfrm rot="5400000">
            <a:off x="1119577" y="3276956"/>
            <a:ext cx="2112834" cy="711067"/>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EB3499F4-3C87-3865-57E7-DE9814458011}"/>
              </a:ext>
            </a:extLst>
          </p:cNvPr>
          <p:cNvSpPr txBox="1"/>
          <p:nvPr/>
        </p:nvSpPr>
        <p:spPr>
          <a:xfrm>
            <a:off x="3070716" y="2259716"/>
            <a:ext cx="2525187" cy="2028119"/>
          </a:xfrm>
          <a:prstGeom prst="rect">
            <a:avLst/>
          </a:prstGeom>
          <a:solidFill>
            <a:srgbClr val="F9F9F9"/>
          </a:solidFill>
          <a:ln w="28575">
            <a:solidFill>
              <a:srgbClr val="FF0000"/>
            </a:solidFill>
          </a:ln>
        </p:spPr>
        <p:txBody>
          <a:bodyPr wrap="square" rtlCol="0">
            <a:spAutoFit/>
          </a:bodyPr>
          <a:lstStyle/>
          <a:p>
            <a:pPr algn="l">
              <a:lnSpc>
                <a:spcPts val="2500"/>
              </a:lnSpc>
            </a:pPr>
            <a:r>
              <a:rPr kumimoji="1" lang="en-US" altLang="ja-JP" sz="2400" dirty="0">
                <a:latin typeface="メイリオ" panose="020B0604030504040204" pitchFamily="50" charset="-128"/>
                <a:ea typeface="メイリオ" panose="020B0604030504040204" pitchFamily="50" charset="-128"/>
              </a:rPr>
              <a:t>a = 6</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latin typeface="メイリオ" panose="020B0604030504040204" pitchFamily="50" charset="-128"/>
                <a:ea typeface="メイリオ" panose="020B0604030504040204" pitchFamily="50" charset="-128"/>
              </a:rPr>
              <a:t>b = 2</a:t>
            </a:r>
          </a:p>
          <a:p>
            <a:pPr algn="l">
              <a:lnSpc>
                <a:spcPts val="2500"/>
              </a:lnSpc>
            </a:pPr>
            <a:r>
              <a:rPr kumimoji="1" lang="en-US" altLang="ja-JP" sz="2400" dirty="0">
                <a:latin typeface="メイリオ" panose="020B0604030504040204" pitchFamily="50" charset="-128"/>
                <a:ea typeface="メイリオ" panose="020B0604030504040204" pitchFamily="50" charset="-128"/>
              </a:rPr>
              <a:t>print(</a:t>
            </a:r>
            <a:r>
              <a:rPr kumimoji="1" lang="en-US" altLang="ja-JP" sz="2400" dirty="0" err="1">
                <a:latin typeface="メイリオ" panose="020B0604030504040204" pitchFamily="50" charset="-128"/>
                <a:ea typeface="メイリオ" panose="020B0604030504040204" pitchFamily="50" charset="-128"/>
              </a:rPr>
              <a:t>a+b</a:t>
            </a:r>
            <a:r>
              <a:rPr kumimoji="1" lang="en-US" altLang="ja-JP" sz="2400" dirty="0">
                <a:latin typeface="メイリオ" panose="020B0604030504040204" pitchFamily="50" charset="-128"/>
                <a:ea typeface="メイリオ" panose="020B0604030504040204" pitchFamily="50" charset="-128"/>
              </a:rPr>
              <a:t>)</a:t>
            </a:r>
          </a:p>
          <a:p>
            <a:pPr algn="l">
              <a:lnSpc>
                <a:spcPts val="2500"/>
              </a:lnSpc>
            </a:pPr>
            <a:r>
              <a:rPr kumimoji="1" lang="en-US" altLang="ja-JP" sz="2400" dirty="0">
                <a:latin typeface="メイリオ" panose="020B0604030504040204" pitchFamily="50" charset="-128"/>
                <a:ea typeface="メイリオ" panose="020B0604030504040204" pitchFamily="50" charset="-128"/>
              </a:rPr>
              <a:t>print(a-b)</a:t>
            </a:r>
          </a:p>
          <a:p>
            <a:pPr algn="l">
              <a:lnSpc>
                <a:spcPts val="2500"/>
              </a:lnSpc>
            </a:pPr>
            <a:r>
              <a:rPr lang="en-US" altLang="ja-JP" sz="2400" dirty="0">
                <a:latin typeface="メイリオ" panose="020B0604030504040204" pitchFamily="50" charset="-128"/>
                <a:ea typeface="メイリオ" panose="020B0604030504040204" pitchFamily="50" charset="-128"/>
              </a:rPr>
              <a:t>print(a*b)</a:t>
            </a:r>
          </a:p>
          <a:p>
            <a:pPr algn="l">
              <a:lnSpc>
                <a:spcPts val="2500"/>
              </a:lnSpc>
            </a:pPr>
            <a:r>
              <a:rPr kumimoji="1" lang="en-US" altLang="ja-JP" sz="2400" dirty="0">
                <a:latin typeface="メイリオ" panose="020B0604030504040204" pitchFamily="50" charset="-128"/>
                <a:ea typeface="メイリオ" panose="020B0604030504040204" pitchFamily="50" charset="-128"/>
              </a:rPr>
              <a:t>print(a/b)</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17881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a:xfrm>
            <a:off x="6832977" y="6373812"/>
            <a:ext cx="2133600" cy="476250"/>
          </a:xfrm>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16</a:t>
            </a:fld>
            <a:endParaRPr lang="en-US" altLang="ja-JP" sz="2000" dirty="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8439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1:1</a:t>
            </a:r>
            <a:r>
              <a:rPr lang="ja-JP" altLang="en-US" sz="2800" dirty="0">
                <a:latin typeface="メイリオ" panose="020B0604030504040204" pitchFamily="50" charset="-128"/>
                <a:ea typeface="メイリオ" panose="020B0604030504040204" pitchFamily="50" charset="-128"/>
              </a:rPr>
              <a:t>行実行とプログラムを区別しよう</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3)</a:t>
            </a:r>
            <a:endParaRPr lang="ja-JP" altLang="en-US" sz="28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208618" y="769284"/>
            <a:ext cx="6622192"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実行してエラーが出る場合。</a:t>
            </a:r>
            <a:br>
              <a:rPr lang="ja-JP" altLang="en-US"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行づつエラーが出ると止まります。</a:t>
            </a:r>
            <a:endParaRPr kumimoji="1" lang="ja-JP" altLang="en-US" sz="2400" dirty="0">
              <a:latin typeface="メイリオ" panose="020B0604030504040204" pitchFamily="50" charset="-128"/>
              <a:ea typeface="メイリオ" panose="020B0604030504040204" pitchFamily="50" charset="-128"/>
            </a:endParaRPr>
          </a:p>
        </p:txBody>
      </p:sp>
      <p:sp>
        <p:nvSpPr>
          <p:cNvPr id="19" name="Text Box 26">
            <a:extLst>
              <a:ext uri="{FF2B5EF4-FFF2-40B4-BE49-F238E27FC236}">
                <a16:creationId xmlns:a16="http://schemas.microsoft.com/office/drawing/2014/main" id="{0F0A9816-6F1D-B69D-334E-4112F1B6F9A0}"/>
              </a:ext>
            </a:extLst>
          </p:cNvPr>
          <p:cNvSpPr txBox="1">
            <a:spLocks noChangeArrowheads="1"/>
          </p:cNvSpPr>
          <p:nvPr/>
        </p:nvSpPr>
        <p:spPr bwMode="auto">
          <a:xfrm>
            <a:off x="4191119" y="2019540"/>
            <a:ext cx="244215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Print</a:t>
            </a:r>
            <a:r>
              <a:rPr lang="ja-JP" altLang="en-US" sz="2000" dirty="0">
                <a:latin typeface="メイリオ" panose="020B0604030504040204" pitchFamily="50" charset="-128"/>
                <a:ea typeface="メイリオ" panose="020B0604030504040204" pitchFamily="50" charset="-128"/>
              </a:rPr>
              <a:t>の命令が、</a:t>
            </a:r>
            <a:r>
              <a:rPr lang="en-US" altLang="ja-JP" sz="2000" dirty="0" err="1">
                <a:latin typeface="メイリオ" panose="020B0604030504040204" pitchFamily="50" charset="-128"/>
                <a:ea typeface="メイリオ" panose="020B0604030504040204" pitchFamily="50" charset="-128"/>
              </a:rPr>
              <a:t>prit</a:t>
            </a:r>
            <a:r>
              <a:rPr lang="ja-JP" altLang="en-US" sz="2000" dirty="0">
                <a:latin typeface="メイリオ" panose="020B0604030504040204" pitchFamily="50" charset="-128"/>
                <a:ea typeface="メイリオ" panose="020B0604030504040204" pitchFamily="50" charset="-128"/>
              </a:rPr>
              <a:t>と誤ってエラーになった。</a:t>
            </a:r>
          </a:p>
        </p:txBody>
      </p:sp>
      <p:sp>
        <p:nvSpPr>
          <p:cNvPr id="11" name="Text Box 26">
            <a:extLst>
              <a:ext uri="{FF2B5EF4-FFF2-40B4-BE49-F238E27FC236}">
                <a16:creationId xmlns:a16="http://schemas.microsoft.com/office/drawing/2014/main" id="{A08DE5E5-0E48-73B8-E15D-0E3CC1E9C35F}"/>
              </a:ext>
            </a:extLst>
          </p:cNvPr>
          <p:cNvSpPr txBox="1">
            <a:spLocks noChangeArrowheads="1"/>
          </p:cNvSpPr>
          <p:nvPr/>
        </p:nvSpPr>
        <p:spPr bwMode="auto">
          <a:xfrm>
            <a:off x="4191119" y="3840715"/>
            <a:ext cx="3648584"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行目まではエラーがなくて正常に実行したが、</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6</a:t>
            </a:r>
            <a:r>
              <a:rPr lang="ja-JP" altLang="en-US" sz="2000" dirty="0">
                <a:latin typeface="メイリオ" panose="020B0604030504040204" pitchFamily="50" charset="-128"/>
                <a:ea typeface="メイリオ" panose="020B0604030504040204" pitchFamily="50" charset="-128"/>
              </a:rPr>
              <a:t>行目に使っていない変数</a:t>
            </a:r>
            <a:r>
              <a:rPr lang="en-US" altLang="ja-JP" sz="2000" dirty="0">
                <a:latin typeface="メイリオ" panose="020B0604030504040204" pitchFamily="50" charset="-128"/>
                <a:ea typeface="メイリオ" panose="020B0604030504040204" pitchFamily="50" charset="-128"/>
              </a:rPr>
              <a:t>y</a:t>
            </a:r>
            <a:r>
              <a:rPr lang="ja-JP" altLang="en-US" sz="2000" dirty="0">
                <a:latin typeface="メイリオ" panose="020B0604030504040204" pitchFamily="50" charset="-128"/>
                <a:ea typeface="メイリオ" panose="020B0604030504040204" pitchFamily="50" charset="-128"/>
              </a:rPr>
              <a:t>があったので、エラーになった。</a:t>
            </a:r>
          </a:p>
        </p:txBody>
      </p:sp>
      <p:sp>
        <p:nvSpPr>
          <p:cNvPr id="12" name="Text Box 26">
            <a:extLst>
              <a:ext uri="{FF2B5EF4-FFF2-40B4-BE49-F238E27FC236}">
                <a16:creationId xmlns:a16="http://schemas.microsoft.com/office/drawing/2014/main" id="{230BD1ED-D3ED-03AF-3C18-54560F2482B4}"/>
              </a:ext>
            </a:extLst>
          </p:cNvPr>
          <p:cNvSpPr txBox="1">
            <a:spLocks noChangeArrowheads="1"/>
          </p:cNvSpPr>
          <p:nvPr/>
        </p:nvSpPr>
        <p:spPr bwMode="auto">
          <a:xfrm>
            <a:off x="4971495" y="5501442"/>
            <a:ext cx="332356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200" dirty="0">
                <a:solidFill>
                  <a:srgbClr val="FF0000"/>
                </a:solidFill>
                <a:latin typeface="メイリオ" panose="020B0604030504040204" pitchFamily="50" charset="-128"/>
                <a:ea typeface="メイリオ" panose="020B0604030504040204" pitchFamily="50" charset="-128"/>
              </a:rPr>
              <a:t>・１個づつエラーの箇所を修正して、再度実行していきます</a:t>
            </a:r>
            <a:r>
              <a:rPr lang="ja-JP" altLang="en-US" sz="2400" dirty="0">
                <a:solidFill>
                  <a:srgbClr val="FF0000"/>
                </a:solidFill>
                <a:latin typeface="メイリオ" panose="020B0604030504040204" pitchFamily="50" charset="-128"/>
                <a:ea typeface="メイリオ" panose="020B0604030504040204" pitchFamily="50" charset="-128"/>
              </a:rPr>
              <a:t>。</a:t>
            </a:r>
          </a:p>
        </p:txBody>
      </p:sp>
      <p:sp>
        <p:nvSpPr>
          <p:cNvPr id="13" name="テキスト ボックス 12">
            <a:extLst>
              <a:ext uri="{FF2B5EF4-FFF2-40B4-BE49-F238E27FC236}">
                <a16:creationId xmlns:a16="http://schemas.microsoft.com/office/drawing/2014/main" id="{3401378A-01EE-A4EC-F316-412237D34F44}"/>
              </a:ext>
            </a:extLst>
          </p:cNvPr>
          <p:cNvSpPr txBox="1"/>
          <p:nvPr/>
        </p:nvSpPr>
        <p:spPr>
          <a:xfrm>
            <a:off x="6830810" y="1121934"/>
            <a:ext cx="2133600" cy="1323439"/>
          </a:xfrm>
          <a:prstGeom prst="rect">
            <a:avLst/>
          </a:prstGeom>
          <a:noFill/>
          <a:ln>
            <a:solidFill>
              <a:srgbClr val="FF0000"/>
            </a:solidFill>
          </a:ln>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重要</a:t>
            </a:r>
            <a:r>
              <a:rPr lang="en-US" altLang="ja-JP" sz="2000" dirty="0">
                <a:solidFill>
                  <a:srgbClr val="FF0000"/>
                </a:solidFill>
                <a:latin typeface="メイリオ" panose="020B0604030504040204" pitchFamily="50" charset="-128"/>
                <a:ea typeface="メイリオ" panose="020B0604030504040204" pitchFamily="50" charset="-128"/>
              </a:rPr>
              <a:t>:</a:t>
            </a:r>
            <a:endParaRPr lang="ja-JP" altLang="en-US" sz="2000" dirty="0">
              <a:solidFill>
                <a:srgbClr val="FF0000"/>
              </a:solidFill>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Python</a:t>
            </a:r>
            <a:r>
              <a:rPr kumimoji="1" lang="ja-JP" altLang="en-US" sz="2000" dirty="0">
                <a:latin typeface="メイリオ" panose="020B0604030504040204" pitchFamily="50" charset="-128"/>
                <a:ea typeface="メイリオ" panose="020B0604030504040204" pitchFamily="50" charset="-128"/>
              </a:rPr>
              <a:t>は大文字・小文字を区別します</a:t>
            </a:r>
            <a:endParaRPr kumimoji="1" lang="ja-JP" altLang="en-US" dirty="0"/>
          </a:p>
        </p:txBody>
      </p:sp>
      <p:pic>
        <p:nvPicPr>
          <p:cNvPr id="3" name="図 2">
            <a:extLst>
              <a:ext uri="{FF2B5EF4-FFF2-40B4-BE49-F238E27FC236}">
                <a16:creationId xmlns:a16="http://schemas.microsoft.com/office/drawing/2014/main" id="{649CD6EF-EDA9-B352-E7FB-72AE30C5601C}"/>
              </a:ext>
            </a:extLst>
          </p:cNvPr>
          <p:cNvPicPr>
            <a:picLocks noChangeAspect="1"/>
          </p:cNvPicPr>
          <p:nvPr/>
        </p:nvPicPr>
        <p:blipFill>
          <a:blip r:embed="rId2"/>
          <a:stretch>
            <a:fillRect/>
          </a:stretch>
        </p:blipFill>
        <p:spPr>
          <a:xfrm>
            <a:off x="300038" y="1584773"/>
            <a:ext cx="3858163" cy="18004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図 5">
            <a:extLst>
              <a:ext uri="{FF2B5EF4-FFF2-40B4-BE49-F238E27FC236}">
                <a16:creationId xmlns:a16="http://schemas.microsoft.com/office/drawing/2014/main" id="{9CDD8861-2D87-A931-D4D0-CCBF9680FEA5}"/>
              </a:ext>
            </a:extLst>
          </p:cNvPr>
          <p:cNvPicPr>
            <a:picLocks noChangeAspect="1"/>
          </p:cNvPicPr>
          <p:nvPr/>
        </p:nvPicPr>
        <p:blipFill>
          <a:blip r:embed="rId3"/>
          <a:stretch>
            <a:fillRect/>
          </a:stretch>
        </p:blipFill>
        <p:spPr>
          <a:xfrm>
            <a:off x="343325" y="3859887"/>
            <a:ext cx="3648584" cy="19910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66432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17</a:t>
            </a:fld>
            <a:endParaRPr lang="en-US" altLang="ja-JP" sz="2000">
              <a:latin typeface="メイリオ" panose="020B0604030504040204" pitchFamily="50" charset="-128"/>
              <a:ea typeface="メイリオ" panose="020B0604030504040204" pitchFamily="50" charset="-128"/>
            </a:endParaRPr>
          </a:p>
        </p:txBody>
      </p:sp>
      <p:sp>
        <p:nvSpPr>
          <p:cNvPr id="95249" name="Text Box 17"/>
          <p:cNvSpPr txBox="1">
            <a:spLocks noChangeArrowheads="1"/>
          </p:cNvSpPr>
          <p:nvPr/>
        </p:nvSpPr>
        <p:spPr bwMode="auto">
          <a:xfrm>
            <a:off x="609600" y="1933929"/>
            <a:ext cx="3962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dirty="0">
                <a:latin typeface="メイリオ" panose="020B0604030504040204" pitchFamily="50" charset="-128"/>
                <a:ea typeface="メイリオ" panose="020B0604030504040204" pitchFamily="50" charset="-128"/>
              </a:rPr>
              <a:t>１</a:t>
            </a:r>
            <a:r>
              <a:rPr lang="en-US" altLang="ja-JP" sz="2400" dirty="0">
                <a:latin typeface="メイリオ" panose="020B0604030504040204" pitchFamily="50" charset="-128"/>
                <a:ea typeface="メイリオ" panose="020B0604030504040204" pitchFamily="50" charset="-128"/>
              </a:rPr>
              <a:t>$ = 130</a:t>
            </a:r>
            <a:r>
              <a:rPr lang="ja-JP" altLang="en-US" sz="2400" dirty="0">
                <a:latin typeface="メイリオ" panose="020B0604030504040204" pitchFamily="50" charset="-128"/>
                <a:ea typeface="メイリオ" panose="020B0604030504040204" pitchFamily="50" charset="-128"/>
              </a:rPr>
              <a:t>円 とする</a:t>
            </a:r>
            <a:endParaRPr lang="en-US" altLang="ja-JP" sz="2400" dirty="0">
              <a:latin typeface="メイリオ" panose="020B0604030504040204" pitchFamily="50" charset="-128"/>
              <a:ea typeface="メイリオ" panose="020B0604030504040204" pitchFamily="50" charset="-128"/>
            </a:endParaRPr>
          </a:p>
        </p:txBody>
      </p:sp>
      <p:sp>
        <p:nvSpPr>
          <p:cNvPr id="95258" name="Text Box 26"/>
          <p:cNvSpPr txBox="1">
            <a:spLocks noChangeArrowheads="1"/>
          </p:cNvSpPr>
          <p:nvPr/>
        </p:nvSpPr>
        <p:spPr bwMode="auto">
          <a:xfrm>
            <a:off x="4990456" y="2152554"/>
            <a:ext cx="181330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solidFill>
                  <a:srgbClr val="333399"/>
                </a:solidFill>
                <a:latin typeface="メイリオ" panose="020B0604030504040204" pitchFamily="50" charset="-128"/>
                <a:ea typeface="メイリオ" panose="020B0604030504040204" pitchFamily="50" charset="-128"/>
              </a:rPr>
              <a:t>$?</a:t>
            </a:r>
          </a:p>
          <a:p>
            <a:pPr algn="l">
              <a:spcBef>
                <a:spcPct val="50000"/>
              </a:spcBef>
            </a:pPr>
            <a:r>
              <a:rPr lang="en-US" altLang="ja-JP" sz="2800" dirty="0">
                <a:latin typeface="メイリオ" panose="020B0604030504040204" pitchFamily="50" charset="-128"/>
                <a:ea typeface="メイリオ" panose="020B0604030504040204" pitchFamily="50" charset="-128"/>
              </a:rPr>
              <a:t>10</a:t>
            </a:r>
          </a:p>
          <a:p>
            <a:pPr algn="l">
              <a:spcBef>
                <a:spcPct val="50000"/>
              </a:spcBef>
            </a:pPr>
            <a:r>
              <a:rPr lang="en-US" altLang="ja-JP" sz="2800" dirty="0">
                <a:solidFill>
                  <a:srgbClr val="333399"/>
                </a:solidFill>
                <a:latin typeface="メイリオ" panose="020B0604030504040204" pitchFamily="50" charset="-128"/>
                <a:ea typeface="メイリオ" panose="020B0604030504040204" pitchFamily="50" charset="-128"/>
              </a:rPr>
              <a:t>1300</a:t>
            </a:r>
            <a:endParaRPr lang="ja-JP" altLang="en-US" sz="2800" dirty="0">
              <a:solidFill>
                <a:srgbClr val="333399"/>
              </a:solidFill>
              <a:latin typeface="メイリオ" panose="020B0604030504040204" pitchFamily="50" charset="-128"/>
              <a:ea typeface="メイリオ" panose="020B0604030504040204" pitchFamily="50" charset="-128"/>
            </a:endParaRP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2280329" y="273057"/>
            <a:ext cx="58769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ドルから円に変換。</a:t>
            </a:r>
          </a:p>
        </p:txBody>
      </p:sp>
      <p:sp>
        <p:nvSpPr>
          <p:cNvPr id="6" name="テキスト ボックス 5">
            <a:extLst>
              <a:ext uri="{FF2B5EF4-FFF2-40B4-BE49-F238E27FC236}">
                <a16:creationId xmlns:a16="http://schemas.microsoft.com/office/drawing/2014/main" id="{1587BDA5-98BA-C7E7-659E-007B1B3AA499}"/>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4</a:t>
            </a:r>
            <a:endParaRPr kumimoji="1" lang="ja-JP" altLang="en-US" sz="2800" dirty="0">
              <a:solidFill>
                <a:schemeClr val="accent2"/>
              </a:solidFill>
            </a:endParaRPr>
          </a:p>
        </p:txBody>
      </p:sp>
      <p:sp>
        <p:nvSpPr>
          <p:cNvPr id="4" name="フレーム 3">
            <a:extLst>
              <a:ext uri="{FF2B5EF4-FFF2-40B4-BE49-F238E27FC236}">
                <a16:creationId xmlns:a16="http://schemas.microsoft.com/office/drawing/2014/main" id="{2E080F8C-D329-05A8-1812-AA5024ACABCE}"/>
              </a:ext>
            </a:extLst>
          </p:cNvPr>
          <p:cNvSpPr/>
          <p:nvPr/>
        </p:nvSpPr>
        <p:spPr bwMode="auto">
          <a:xfrm>
            <a:off x="4871622" y="1836984"/>
            <a:ext cx="2859449" cy="2347559"/>
          </a:xfrm>
          <a:prstGeom prst="frame">
            <a:avLst>
              <a:gd name="adj1" fmla="val 32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a:extLst>
              <a:ext uri="{FF2B5EF4-FFF2-40B4-BE49-F238E27FC236}">
                <a16:creationId xmlns:a16="http://schemas.microsoft.com/office/drawing/2014/main" id="{9E2EC7C0-9807-CC76-BAF2-B23D05A85B1B}"/>
              </a:ext>
            </a:extLst>
          </p:cNvPr>
          <p:cNvPicPr>
            <a:picLocks noChangeAspect="1"/>
          </p:cNvPicPr>
          <p:nvPr/>
        </p:nvPicPr>
        <p:blipFill>
          <a:blip r:embed="rId2"/>
          <a:stretch>
            <a:fillRect/>
          </a:stretch>
        </p:blipFill>
        <p:spPr>
          <a:xfrm>
            <a:off x="609600" y="3007350"/>
            <a:ext cx="3453541" cy="1003363"/>
          </a:xfrm>
          <a:prstGeom prst="rect">
            <a:avLst/>
          </a:prstGeom>
        </p:spPr>
      </p:pic>
      <p:cxnSp>
        <p:nvCxnSpPr>
          <p:cNvPr id="15" name="直線矢印コネクタ 14">
            <a:extLst>
              <a:ext uri="{FF2B5EF4-FFF2-40B4-BE49-F238E27FC236}">
                <a16:creationId xmlns:a16="http://schemas.microsoft.com/office/drawing/2014/main" id="{940FD560-83C1-87F2-1703-78853A3D2652}"/>
              </a:ext>
            </a:extLst>
          </p:cNvPr>
          <p:cNvCxnSpPr>
            <a:stCxn id="11" idx="3"/>
          </p:cNvCxnSpPr>
          <p:nvPr/>
        </p:nvCxnSpPr>
        <p:spPr bwMode="auto">
          <a:xfrm flipV="1">
            <a:off x="4063141" y="3060495"/>
            <a:ext cx="1017720" cy="448537"/>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 Box 17">
            <a:extLst>
              <a:ext uri="{FF2B5EF4-FFF2-40B4-BE49-F238E27FC236}">
                <a16:creationId xmlns:a16="http://schemas.microsoft.com/office/drawing/2014/main" id="{F7C40666-38A3-3B5C-41E8-2BBC968DA022}"/>
              </a:ext>
            </a:extLst>
          </p:cNvPr>
          <p:cNvSpPr txBox="1">
            <a:spLocks noChangeArrowheads="1"/>
          </p:cNvSpPr>
          <p:nvPr/>
        </p:nvSpPr>
        <p:spPr bwMode="auto">
          <a:xfrm>
            <a:off x="2187586" y="4622469"/>
            <a:ext cx="6062419"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プログラムを実行して、</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が出た後、</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キーボードから数を入力すると、</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それに</a:t>
            </a:r>
            <a:r>
              <a:rPr lang="en-US" altLang="ja-JP" sz="2400" dirty="0">
                <a:latin typeface="メイリオ" panose="020B0604030504040204" pitchFamily="50" charset="-128"/>
                <a:ea typeface="メイリオ" panose="020B0604030504040204" pitchFamily="50" charset="-128"/>
              </a:rPr>
              <a:t>130</a:t>
            </a:r>
            <a:r>
              <a:rPr lang="ja-JP" altLang="en-US" sz="2400" dirty="0">
                <a:latin typeface="メイリオ" panose="020B0604030504040204" pitchFamily="50" charset="-128"/>
                <a:ea typeface="メイリオ" panose="020B0604030504040204" pitchFamily="50" charset="-128"/>
              </a:rPr>
              <a:t>を掛けた数を表示する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プログラムを打ち込みます。</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52802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18</a:t>
            </a:fld>
            <a:endParaRPr lang="en-US" altLang="ja-JP" sz="2000">
              <a:latin typeface="メイリオ" panose="020B0604030504040204" pitchFamily="50" charset="-128"/>
              <a:ea typeface="メイリオ" panose="020B0604030504040204" pitchFamily="50" charset="-128"/>
            </a:endParaRP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424411" y="297272"/>
            <a:ext cx="730665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ドルから円に変換。</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1)</a:t>
            </a:r>
            <a:endParaRPr lang="ja-JP" altLang="en-US" sz="2800" dirty="0">
              <a:latin typeface="メイリオ" panose="020B0604030504040204" pitchFamily="50" charset="-128"/>
              <a:ea typeface="メイリオ" panose="020B0604030504040204" pitchFamily="50" charset="-128"/>
            </a:endParaRPr>
          </a:p>
        </p:txBody>
      </p:sp>
      <p:sp>
        <p:nvSpPr>
          <p:cNvPr id="7" name="Text Box 17">
            <a:extLst>
              <a:ext uri="{FF2B5EF4-FFF2-40B4-BE49-F238E27FC236}">
                <a16:creationId xmlns:a16="http://schemas.microsoft.com/office/drawing/2014/main" id="{23AD7EAC-F5D6-5BBD-2711-4FE7566E38D2}"/>
              </a:ext>
            </a:extLst>
          </p:cNvPr>
          <p:cNvSpPr txBox="1">
            <a:spLocks noChangeArrowheads="1"/>
          </p:cNvSpPr>
          <p:nvPr/>
        </p:nvSpPr>
        <p:spPr bwMode="auto">
          <a:xfrm>
            <a:off x="517005" y="3829116"/>
            <a:ext cx="712147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新しくプログラムを打ち込んで実行してみよう。</a:t>
            </a:r>
            <a:endParaRPr lang="en-US" altLang="ja-JP" sz="2400" dirty="0">
              <a:latin typeface="メイリオ" panose="020B0604030504040204" pitchFamily="50" charset="-128"/>
              <a:ea typeface="メイリオ" panose="020B0604030504040204" pitchFamily="50" charset="-128"/>
            </a:endParaRPr>
          </a:p>
        </p:txBody>
      </p:sp>
      <p:grpSp>
        <p:nvGrpSpPr>
          <p:cNvPr id="2" name="グループ化 1">
            <a:extLst>
              <a:ext uri="{FF2B5EF4-FFF2-40B4-BE49-F238E27FC236}">
                <a16:creationId xmlns:a16="http://schemas.microsoft.com/office/drawing/2014/main" id="{4B7EB490-3CEA-13C6-36AF-FFDA9B05C65D}"/>
              </a:ext>
            </a:extLst>
          </p:cNvPr>
          <p:cNvGrpSpPr/>
          <p:nvPr/>
        </p:nvGrpSpPr>
        <p:grpSpPr>
          <a:xfrm>
            <a:off x="4669964" y="2631924"/>
            <a:ext cx="1143000" cy="1019070"/>
            <a:chOff x="1143000" y="3857730"/>
            <a:chExt cx="1143000" cy="1019070"/>
          </a:xfrm>
        </p:grpSpPr>
        <p:sp>
          <p:nvSpPr>
            <p:cNvPr id="4" name="メモ 58">
              <a:extLst>
                <a:ext uri="{FF2B5EF4-FFF2-40B4-BE49-F238E27FC236}">
                  <a16:creationId xmlns:a16="http://schemas.microsoft.com/office/drawing/2014/main" id="{DF979617-8280-946F-39F0-F4A776E01F32}"/>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9F643936-D3F3-F7A0-43C0-BBB551AEA8C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 name="グループ化 7">
            <a:extLst>
              <a:ext uri="{FF2B5EF4-FFF2-40B4-BE49-F238E27FC236}">
                <a16:creationId xmlns:a16="http://schemas.microsoft.com/office/drawing/2014/main" id="{14B92C9A-EB67-6869-F954-97E9E5BED113}"/>
              </a:ext>
            </a:extLst>
          </p:cNvPr>
          <p:cNvGrpSpPr/>
          <p:nvPr/>
        </p:nvGrpSpPr>
        <p:grpSpPr>
          <a:xfrm>
            <a:off x="5965364" y="2615771"/>
            <a:ext cx="1143000" cy="1019070"/>
            <a:chOff x="1143000" y="3857730"/>
            <a:chExt cx="1143000" cy="1019070"/>
          </a:xfrm>
        </p:grpSpPr>
        <p:sp>
          <p:nvSpPr>
            <p:cNvPr id="9" name="メモ 58">
              <a:extLst>
                <a:ext uri="{FF2B5EF4-FFF2-40B4-BE49-F238E27FC236}">
                  <a16:creationId xmlns:a16="http://schemas.microsoft.com/office/drawing/2014/main" id="{9ED389C6-0EFF-BBB1-977D-C447E5062B43}"/>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A34C9E6A-D584-B846-772A-4FD56DF1332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11" name="グループ化 10">
            <a:extLst>
              <a:ext uri="{FF2B5EF4-FFF2-40B4-BE49-F238E27FC236}">
                <a16:creationId xmlns:a16="http://schemas.microsoft.com/office/drawing/2014/main" id="{7B0C88ED-0246-BDA5-E16E-23512FC743BC}"/>
              </a:ext>
            </a:extLst>
          </p:cNvPr>
          <p:cNvGrpSpPr/>
          <p:nvPr/>
        </p:nvGrpSpPr>
        <p:grpSpPr>
          <a:xfrm>
            <a:off x="7298930" y="2631923"/>
            <a:ext cx="1143000" cy="1019070"/>
            <a:chOff x="1143000" y="3857730"/>
            <a:chExt cx="1143000" cy="1019070"/>
          </a:xfrm>
        </p:grpSpPr>
        <p:sp>
          <p:nvSpPr>
            <p:cNvPr id="12" name="メモ 58">
              <a:extLst>
                <a:ext uri="{FF2B5EF4-FFF2-40B4-BE49-F238E27FC236}">
                  <a16:creationId xmlns:a16="http://schemas.microsoft.com/office/drawing/2014/main" id="{706ED21C-6C20-68F7-59FC-BD4C071A0B8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83773913-0D5C-C9AA-3816-FC594AD40C49}"/>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17" name="図 16">
            <a:extLst>
              <a:ext uri="{FF2B5EF4-FFF2-40B4-BE49-F238E27FC236}">
                <a16:creationId xmlns:a16="http://schemas.microsoft.com/office/drawing/2014/main" id="{82B927EE-6578-00F0-6C49-0A13AE987C6A}"/>
              </a:ext>
            </a:extLst>
          </p:cNvPr>
          <p:cNvPicPr>
            <a:picLocks noChangeAspect="1"/>
          </p:cNvPicPr>
          <p:nvPr/>
        </p:nvPicPr>
        <p:blipFill>
          <a:blip r:embed="rId2"/>
          <a:stretch>
            <a:fillRect/>
          </a:stretch>
        </p:blipFill>
        <p:spPr>
          <a:xfrm>
            <a:off x="578595" y="1070933"/>
            <a:ext cx="3900803" cy="25639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図 18">
            <a:extLst>
              <a:ext uri="{FF2B5EF4-FFF2-40B4-BE49-F238E27FC236}">
                <a16:creationId xmlns:a16="http://schemas.microsoft.com/office/drawing/2014/main" id="{6555E2BA-2036-C78A-09D4-A3284C679058}"/>
              </a:ext>
            </a:extLst>
          </p:cNvPr>
          <p:cNvPicPr>
            <a:picLocks noChangeAspect="1"/>
          </p:cNvPicPr>
          <p:nvPr/>
        </p:nvPicPr>
        <p:blipFill>
          <a:blip r:embed="rId3"/>
          <a:stretch>
            <a:fillRect/>
          </a:stretch>
        </p:blipFill>
        <p:spPr>
          <a:xfrm>
            <a:off x="1371600" y="4455420"/>
            <a:ext cx="3869864" cy="11172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 name="Text Box 17">
            <a:extLst>
              <a:ext uri="{FF2B5EF4-FFF2-40B4-BE49-F238E27FC236}">
                <a16:creationId xmlns:a16="http://schemas.microsoft.com/office/drawing/2014/main" id="{8DE6B373-2007-EED5-6016-58564CEFBE2D}"/>
              </a:ext>
            </a:extLst>
          </p:cNvPr>
          <p:cNvSpPr txBox="1">
            <a:spLocks noChangeArrowheads="1"/>
          </p:cNvSpPr>
          <p:nvPr/>
        </p:nvSpPr>
        <p:spPr bwMode="auto">
          <a:xfrm>
            <a:off x="498530" y="5803513"/>
            <a:ext cx="712147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補足</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情報を入力する時は上図のような画面になります。</a:t>
            </a:r>
            <a:endParaRPr lang="en-US" altLang="ja-JP" sz="2400" dirty="0">
              <a:latin typeface="メイリオ" panose="020B0604030504040204" pitchFamily="50" charset="-128"/>
              <a:ea typeface="メイリオ" panose="020B0604030504040204" pitchFamily="50" charset="-128"/>
            </a:endParaRPr>
          </a:p>
        </p:txBody>
      </p:sp>
      <p:sp>
        <p:nvSpPr>
          <p:cNvPr id="3" name="吹き出し: 角を丸めた四角形 2">
            <a:extLst>
              <a:ext uri="{FF2B5EF4-FFF2-40B4-BE49-F238E27FC236}">
                <a16:creationId xmlns:a16="http://schemas.microsoft.com/office/drawing/2014/main" id="{901B91A6-02C3-2FDB-4B38-95CC9E81D4C0}"/>
              </a:ext>
            </a:extLst>
          </p:cNvPr>
          <p:cNvSpPr/>
          <p:nvPr/>
        </p:nvSpPr>
        <p:spPr bwMode="auto">
          <a:xfrm>
            <a:off x="5114606" y="4712830"/>
            <a:ext cx="3809261" cy="859831"/>
          </a:xfrm>
          <a:prstGeom prst="wedgeRoundRectCallout">
            <a:avLst>
              <a:gd name="adj1" fmla="val -114272"/>
              <a:gd name="adj2" fmla="val -1610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このように表示されたら、キーボードから入力</a:t>
            </a:r>
          </a:p>
        </p:txBody>
      </p:sp>
      <p:sp>
        <p:nvSpPr>
          <p:cNvPr id="14" name="Text Box 26">
            <a:extLst>
              <a:ext uri="{FF2B5EF4-FFF2-40B4-BE49-F238E27FC236}">
                <a16:creationId xmlns:a16="http://schemas.microsoft.com/office/drawing/2014/main" id="{245CFB52-2928-FB39-5E1F-B89C9E1124AC}"/>
              </a:ext>
            </a:extLst>
          </p:cNvPr>
          <p:cNvSpPr txBox="1">
            <a:spLocks noChangeArrowheads="1"/>
          </p:cNvSpPr>
          <p:nvPr/>
        </p:nvSpPr>
        <p:spPr bwMode="auto">
          <a:xfrm>
            <a:off x="5194524" y="1388505"/>
            <a:ext cx="32184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プログラム</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命令の集まり</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15" name="右中かっこ 14">
            <a:extLst>
              <a:ext uri="{FF2B5EF4-FFF2-40B4-BE49-F238E27FC236}">
                <a16:creationId xmlns:a16="http://schemas.microsoft.com/office/drawing/2014/main" id="{98BC3D8D-3F56-203E-003D-C45B9810E049}"/>
              </a:ext>
            </a:extLst>
          </p:cNvPr>
          <p:cNvSpPr/>
          <p:nvPr/>
        </p:nvSpPr>
        <p:spPr bwMode="auto">
          <a:xfrm>
            <a:off x="4664604" y="1125964"/>
            <a:ext cx="408029" cy="1237348"/>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132E1E0F-E61E-ACD8-6F3C-A32B6D21318E}"/>
              </a:ext>
            </a:extLst>
          </p:cNvPr>
          <p:cNvSpPr txBox="1"/>
          <p:nvPr/>
        </p:nvSpPr>
        <p:spPr>
          <a:xfrm>
            <a:off x="1266402" y="1250066"/>
            <a:ext cx="3212996" cy="1066318"/>
          </a:xfrm>
          <a:prstGeom prst="rect">
            <a:avLst/>
          </a:prstGeom>
          <a:solidFill>
            <a:srgbClr val="F9F9F9"/>
          </a:solidFill>
          <a:ln w="28575">
            <a:solidFill>
              <a:srgbClr val="FF0000"/>
            </a:solidFill>
          </a:ln>
        </p:spPr>
        <p:txBody>
          <a:bodyPr wrap="square" rtlCol="0">
            <a:spAutoFit/>
          </a:bodyPr>
          <a:lstStyle/>
          <a:p>
            <a:pPr algn="l">
              <a:lnSpc>
                <a:spcPts val="2500"/>
              </a:lnSpc>
            </a:pPr>
            <a:r>
              <a:rPr kumimoji="1" lang="en-US" altLang="ja-JP" sz="2400" dirty="0">
                <a:latin typeface="メイリオ" panose="020B0604030504040204" pitchFamily="50" charset="-128"/>
                <a:ea typeface="メイリオ" panose="020B0604030504040204" pitchFamily="50" charset="-128"/>
              </a:rPr>
              <a:t>print(“$?”)</a:t>
            </a:r>
          </a:p>
          <a:p>
            <a:pPr algn="l">
              <a:lnSpc>
                <a:spcPts val="2500"/>
              </a:lnSpc>
            </a:pPr>
            <a:r>
              <a:rPr lang="en-US" altLang="ja-JP" sz="2400" dirty="0">
                <a:latin typeface="メイリオ" panose="020B0604030504040204" pitchFamily="50" charset="-128"/>
                <a:ea typeface="メイリオ" panose="020B0604030504040204" pitchFamily="50" charset="-128"/>
              </a:rPr>
              <a:t>a = int(input())</a:t>
            </a:r>
          </a:p>
          <a:p>
            <a:pPr algn="l">
              <a:lnSpc>
                <a:spcPts val="2500"/>
              </a:lnSpc>
            </a:pPr>
            <a:r>
              <a:rPr kumimoji="1" lang="en-US" altLang="ja-JP" sz="2400" dirty="0">
                <a:latin typeface="メイリオ" panose="020B0604030504040204" pitchFamily="50" charset="-128"/>
                <a:ea typeface="メイリオ" panose="020B0604030504040204" pitchFamily="50" charset="-128"/>
              </a:rPr>
              <a:t>print(a*130)</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9243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AAE47E5F-8433-E505-9286-3F7D6926C3C3}"/>
              </a:ext>
            </a:extLst>
          </p:cNvPr>
          <p:cNvSpPr/>
          <p:nvPr/>
        </p:nvSpPr>
        <p:spPr bwMode="auto">
          <a:xfrm>
            <a:off x="999498" y="3115011"/>
            <a:ext cx="2895169" cy="26776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74CB4E79-B812-9DBD-6C39-15091452CC9A}"/>
              </a:ext>
            </a:extLst>
          </p:cNvPr>
          <p:cNvSpPr/>
          <p:nvPr/>
        </p:nvSpPr>
        <p:spPr bwMode="auto">
          <a:xfrm>
            <a:off x="999498" y="4114800"/>
            <a:ext cx="2895169" cy="728133"/>
          </a:xfrm>
          <a:prstGeom prst="rect">
            <a:avLst/>
          </a:prstGeom>
          <a:solidFill>
            <a:srgbClr val="FF9F9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19</a:t>
            </a:fld>
            <a:endParaRPr lang="en-US" altLang="ja-JP" sz="200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1067662" y="590478"/>
            <a:ext cx="6721672" cy="1435649"/>
          </a:xfrm>
          <a:prstGeom prst="rect">
            <a:avLst/>
          </a:prstGeom>
          <a:noFill/>
          <a:ln>
            <a:solidFill>
              <a:schemeClr val="tx1"/>
            </a:solidFill>
          </a:ln>
        </p:spPr>
        <p:txBody>
          <a:bodyPr wrap="square" rtlCol="0">
            <a:spAutoFit/>
          </a:bodyPr>
          <a:lstStyle/>
          <a:p>
            <a:pPr algn="l">
              <a:lnSpc>
                <a:spcPts val="2500"/>
              </a:lnSpc>
              <a:spcBef>
                <a:spcPct val="50000"/>
              </a:spcBef>
            </a:pPr>
            <a:r>
              <a:rPr lang="ja-JP" altLang="en-US" sz="2400" dirty="0">
                <a:latin typeface="メイリオ" panose="020B0604030504040204" pitchFamily="50" charset="-128"/>
                <a:ea typeface="メイリオ" panose="020B0604030504040204" pitchFamily="50" charset="-128"/>
              </a:rPr>
              <a:t>これで「</a:t>
            </a:r>
            <a:r>
              <a:rPr lang="en-US" altLang="ja-JP" sz="2400" dirty="0">
                <a:latin typeface="メイリオ" panose="020B0604030504040204" pitchFamily="50" charset="-128"/>
                <a:ea typeface="メイリオ" panose="020B0604030504040204" pitchFamily="50" charset="-128"/>
              </a:rPr>
              <a:t>Python</a:t>
            </a:r>
            <a:r>
              <a:rPr lang="ja-JP" altLang="en-US" sz="2400" dirty="0">
                <a:latin typeface="メイリオ" panose="020B0604030504040204" pitchFamily="50" charset="-128"/>
                <a:ea typeface="メイリオ" panose="020B0604030504040204" pitchFamily="50" charset="-128"/>
              </a:rPr>
              <a:t>入門」の学習は終わりです。</a:t>
            </a:r>
          </a:p>
          <a:p>
            <a:pPr algn="l">
              <a:lnSpc>
                <a:spcPts val="2500"/>
              </a:lnSpc>
              <a:spcBef>
                <a:spcPct val="50000"/>
              </a:spcBef>
            </a:pPr>
            <a:r>
              <a:rPr lang="ja-JP" altLang="en-US" sz="2400" dirty="0">
                <a:latin typeface="メイリオ" panose="020B0604030504040204" pitchFamily="50" charset="-128"/>
                <a:ea typeface="メイリオ" panose="020B0604030504040204" pitchFamily="50" charset="-128"/>
              </a:rPr>
              <a:t>続いて「</a:t>
            </a:r>
            <a:r>
              <a:rPr lang="en-US" altLang="ja-JP" sz="2400" dirty="0">
                <a:latin typeface="メイリオ" panose="020B0604030504040204" pitchFamily="50" charset="-128"/>
                <a:ea typeface="メイリオ" panose="020B0604030504040204" pitchFamily="50" charset="-128"/>
              </a:rPr>
              <a:t> Python</a:t>
            </a:r>
            <a:r>
              <a:rPr lang="ja-JP" altLang="en-US" sz="2400" dirty="0">
                <a:latin typeface="メイリオ" panose="020B0604030504040204" pitchFamily="50" charset="-128"/>
                <a:ea typeface="メイリオ" panose="020B0604030504040204" pitchFamily="50" charset="-128"/>
              </a:rPr>
              <a:t>でアルゴリズム」で</a:t>
            </a:r>
          </a:p>
          <a:p>
            <a:pPr algn="l">
              <a:lnSpc>
                <a:spcPts val="2500"/>
              </a:lnSpc>
              <a:spcBef>
                <a:spcPct val="50000"/>
              </a:spcBef>
            </a:pPr>
            <a:r>
              <a:rPr lang="ja-JP" altLang="en-US" sz="2400" dirty="0">
                <a:latin typeface="メイリオ" panose="020B0604030504040204" pitchFamily="50" charset="-128"/>
                <a:ea typeface="メイリオ" panose="020B0604030504040204" pitchFamily="50" charset="-128"/>
              </a:rPr>
              <a:t>学習を続けてください。</a:t>
            </a:r>
            <a:endParaRPr lang="en-US" altLang="ja-JP" sz="2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0FE1CE0F-556B-4612-959C-4C682DE2CFA4}"/>
              </a:ext>
            </a:extLst>
          </p:cNvPr>
          <p:cNvSpPr txBox="1"/>
          <p:nvPr/>
        </p:nvSpPr>
        <p:spPr>
          <a:xfrm>
            <a:off x="169332" y="2279135"/>
            <a:ext cx="5113867" cy="461665"/>
          </a:xfrm>
          <a:prstGeom prst="rect">
            <a:avLst/>
          </a:prstGeom>
          <a:noFill/>
        </p:spPr>
        <p:txBody>
          <a:bodyPr wrap="square">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Python</a:t>
            </a:r>
            <a:r>
              <a:rPr lang="ja-JP" altLang="en-US" sz="2400" dirty="0">
                <a:solidFill>
                  <a:srgbClr val="FF0000"/>
                </a:solidFill>
                <a:latin typeface="メイリオ" panose="020B0604030504040204" pitchFamily="50" charset="-128"/>
                <a:ea typeface="メイリオ" panose="020B0604030504040204" pitchFamily="50" charset="-128"/>
              </a:rPr>
              <a:t>でアルゴリズム」の準備</a:t>
            </a:r>
            <a:endParaRPr lang="ja-JP" altLang="en-US" sz="2400" dirty="0">
              <a:solidFill>
                <a:srgbClr val="FF0000"/>
              </a:solidFill>
            </a:endParaRPr>
          </a:p>
        </p:txBody>
      </p:sp>
      <p:sp>
        <p:nvSpPr>
          <p:cNvPr id="4" name="テキスト ボックス 3">
            <a:extLst>
              <a:ext uri="{FF2B5EF4-FFF2-40B4-BE49-F238E27FC236}">
                <a16:creationId xmlns:a16="http://schemas.microsoft.com/office/drawing/2014/main" id="{6D6EA7A9-5E8D-69F0-98F6-C371C49F54FE}"/>
              </a:ext>
            </a:extLst>
          </p:cNvPr>
          <p:cNvSpPr txBox="1"/>
          <p:nvPr/>
        </p:nvSpPr>
        <p:spPr>
          <a:xfrm>
            <a:off x="999498" y="3115011"/>
            <a:ext cx="3809260" cy="2677656"/>
          </a:xfrm>
          <a:prstGeom prst="rect">
            <a:avLst/>
          </a:prstGeom>
          <a:noFill/>
          <a:ln>
            <a:noFill/>
          </a:ln>
        </p:spPr>
        <p:txBody>
          <a:bodyPr wrap="square" rtlCol="0">
            <a:spAutoFit/>
          </a:bodyPr>
          <a:lstStyle/>
          <a:p>
            <a:pPr algn="l"/>
            <a:r>
              <a:rPr kumimoji="1" lang="en-US" altLang="ja-JP" sz="2800" dirty="0"/>
              <a:t>s = 0</a:t>
            </a:r>
          </a:p>
          <a:p>
            <a:pPr algn="l"/>
            <a:r>
              <a:rPr kumimoji="1" lang="en-US" altLang="ja-JP" sz="2800" dirty="0">
                <a:solidFill>
                  <a:srgbClr val="FF0000"/>
                </a:solidFill>
              </a:rPr>
              <a:t>for</a:t>
            </a:r>
            <a:r>
              <a:rPr kumimoji="1" lang="en-US" altLang="ja-JP" sz="2800" dirty="0"/>
              <a:t>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p>
          <a:p>
            <a:pPr algn="l"/>
            <a:r>
              <a:rPr kumimoji="1" lang="en-US" altLang="ja-JP" sz="2800" dirty="0"/>
              <a:t>    s = s + </a:t>
            </a:r>
            <a:r>
              <a:rPr kumimoji="1" lang="en-US" altLang="ja-JP" sz="2800" dirty="0" err="1"/>
              <a:t>i</a:t>
            </a:r>
            <a:endParaRPr kumimoji="1" lang="en-US" altLang="ja-JP" sz="2800" dirty="0"/>
          </a:p>
          <a:p>
            <a:pPr algn="l"/>
            <a:r>
              <a:rPr kumimoji="1" lang="en-US" altLang="ja-JP" sz="2800" dirty="0"/>
              <a:t>print("</a:t>
            </a:r>
            <a:r>
              <a:rPr kumimoji="1" lang="en-US" altLang="ja-JP" sz="2800" dirty="0" err="1"/>
              <a:t>Goukei</a:t>
            </a:r>
            <a:r>
              <a:rPr kumimoji="1" lang="en-US" altLang="ja-JP" sz="2800" dirty="0"/>
              <a:t>")</a:t>
            </a:r>
          </a:p>
          <a:p>
            <a:pPr algn="l"/>
            <a:r>
              <a:rPr kumimoji="1" lang="en-US" altLang="ja-JP" sz="2800" dirty="0"/>
              <a:t>print(s)</a:t>
            </a:r>
          </a:p>
        </p:txBody>
      </p:sp>
      <p:sp>
        <p:nvSpPr>
          <p:cNvPr id="6" name="吹き出し: 角を丸めた四角形 5">
            <a:extLst>
              <a:ext uri="{FF2B5EF4-FFF2-40B4-BE49-F238E27FC236}">
                <a16:creationId xmlns:a16="http://schemas.microsoft.com/office/drawing/2014/main" id="{16FAC9F1-E8D0-D3B4-6DA8-568185EA79D6}"/>
              </a:ext>
            </a:extLst>
          </p:cNvPr>
          <p:cNvSpPr/>
          <p:nvPr/>
        </p:nvSpPr>
        <p:spPr bwMode="auto">
          <a:xfrm>
            <a:off x="4098606" y="5623519"/>
            <a:ext cx="3809261" cy="859831"/>
          </a:xfrm>
          <a:prstGeom prst="wedgeRoundRectCallout">
            <a:avLst>
              <a:gd name="adj1" fmla="val -82265"/>
              <a:gd name="adj2" fmla="val -55490"/>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effectLst/>
                <a:latin typeface="メイリオ" panose="020B0604030504040204" pitchFamily="50" charset="-128"/>
                <a:ea typeface="メイリオ" panose="020B0604030504040204" pitchFamily="50" charset="-128"/>
              </a:rPr>
              <a:t>同一のレベルで順番に実行される</a:t>
            </a:r>
          </a:p>
        </p:txBody>
      </p:sp>
      <p:sp>
        <p:nvSpPr>
          <p:cNvPr id="8" name="吹き出し: 角を丸めた四角形 7">
            <a:extLst>
              <a:ext uri="{FF2B5EF4-FFF2-40B4-BE49-F238E27FC236}">
                <a16:creationId xmlns:a16="http://schemas.microsoft.com/office/drawing/2014/main" id="{DFA420CC-51FA-BEDB-D243-B069AB7DBD96}"/>
              </a:ext>
            </a:extLst>
          </p:cNvPr>
          <p:cNvSpPr/>
          <p:nvPr/>
        </p:nvSpPr>
        <p:spPr bwMode="auto">
          <a:xfrm>
            <a:off x="4783727" y="3983102"/>
            <a:ext cx="3809261" cy="859831"/>
          </a:xfrm>
          <a:prstGeom prst="wedgeRoundRectCallout">
            <a:avLst>
              <a:gd name="adj1" fmla="val -84488"/>
              <a:gd name="adj2" fmla="val -10194"/>
              <a:gd name="adj3" fmla="val 16667"/>
            </a:avLst>
          </a:prstGeom>
          <a:solidFill>
            <a:srgbClr val="FF9F9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effectLst/>
                <a:latin typeface="メイリオ" panose="020B0604030504040204" pitchFamily="50" charset="-128"/>
                <a:ea typeface="メイリオ" panose="020B0604030504040204" pitchFamily="50" charset="-128"/>
              </a:rPr>
              <a:t>一つのブロックとして</a:t>
            </a:r>
            <a:r>
              <a:rPr kumimoji="1" lang="en-US" altLang="ja-JP" sz="24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for</a:t>
            </a:r>
            <a:r>
              <a:rPr kumimoji="1" lang="ja-JP" altLang="en-US" sz="2400" b="0" i="0" u="none" strike="noStrike" cap="none" normalizeH="0" baseline="0" dirty="0">
                <a:ln>
                  <a:noFill/>
                </a:ln>
                <a:effectLst/>
                <a:latin typeface="メイリオ" panose="020B0604030504040204" pitchFamily="50" charset="-128"/>
                <a:ea typeface="メイリオ" panose="020B0604030504040204" pitchFamily="50" charset="-128"/>
              </a:rPr>
              <a:t>の中身として実行</a:t>
            </a:r>
          </a:p>
        </p:txBody>
      </p:sp>
      <p:sp>
        <p:nvSpPr>
          <p:cNvPr id="9" name="テキスト ボックス 8">
            <a:extLst>
              <a:ext uri="{FF2B5EF4-FFF2-40B4-BE49-F238E27FC236}">
                <a16:creationId xmlns:a16="http://schemas.microsoft.com/office/drawing/2014/main" id="{AD2B58BA-62B7-1A38-2361-A693301EF8B8}"/>
              </a:ext>
            </a:extLst>
          </p:cNvPr>
          <p:cNvSpPr txBox="1"/>
          <p:nvPr/>
        </p:nvSpPr>
        <p:spPr>
          <a:xfrm>
            <a:off x="4098606" y="3115011"/>
            <a:ext cx="2895170" cy="584775"/>
          </a:xfrm>
          <a:prstGeom prst="rect">
            <a:avLst/>
          </a:prstGeom>
          <a:noFill/>
        </p:spPr>
        <p:txBody>
          <a:bodyPr wrap="square">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 </a:t>
            </a:r>
            <a:r>
              <a:rPr lang="ja-JP" altLang="en-US" sz="3200" dirty="0">
                <a:solidFill>
                  <a:srgbClr val="FF0000"/>
                </a:solidFill>
                <a:latin typeface="メイリオ" panose="020B0604030504040204" pitchFamily="50" charset="-128"/>
                <a:ea typeface="メイリオ" panose="020B0604030504040204" pitchFamily="50" charset="-128"/>
              </a:rPr>
              <a:t>字下げは重要</a:t>
            </a:r>
            <a:endParaRPr lang="ja-JP" altLang="en-US" sz="3200" dirty="0">
              <a:solidFill>
                <a:srgbClr val="FF0000"/>
              </a:solidFill>
            </a:endParaRPr>
          </a:p>
        </p:txBody>
      </p:sp>
    </p:spTree>
    <p:extLst>
      <p:ext uri="{BB962C8B-B14F-4D97-AF65-F5344CB8AC3E}">
        <p14:creationId xmlns:p14="http://schemas.microsoft.com/office/powerpoint/2010/main" val="374118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a:t>
            </a:fld>
            <a:endParaRPr lang="en-US" altLang="ja-JP"/>
          </a:p>
        </p:txBody>
      </p:sp>
      <p:sp>
        <p:nvSpPr>
          <p:cNvPr id="46082" name="Text Box 2"/>
          <p:cNvSpPr txBox="1">
            <a:spLocks noChangeArrowheads="1"/>
          </p:cNvSpPr>
          <p:nvPr/>
        </p:nvSpPr>
        <p:spPr bwMode="auto">
          <a:xfrm>
            <a:off x="792480" y="288999"/>
            <a:ext cx="71780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どうして</a:t>
            </a:r>
            <a:r>
              <a:rPr lang="en-US" altLang="ja-JP" sz="2800" dirty="0">
                <a:latin typeface="メイリオ" panose="020B0604030504040204" pitchFamily="50" charset="-128"/>
                <a:ea typeface="メイリオ" panose="020B0604030504040204" pitchFamily="50" charset="-128"/>
              </a:rPr>
              <a:t>Python</a:t>
            </a: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853299"/>
            <a:ext cx="8168640" cy="1938992"/>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〇世界レベルの</a:t>
            </a:r>
            <a:r>
              <a:rPr lang="en-US" altLang="ja-JP" sz="2400" dirty="0">
                <a:latin typeface="メイリオ" panose="020B0604030504040204" pitchFamily="50" charset="-128"/>
                <a:ea typeface="メイリオ" panose="020B0604030504040204" pitchFamily="50" charset="-128"/>
              </a:rPr>
              <a:t>IEEE</a:t>
            </a:r>
            <a:r>
              <a:rPr lang="ja-JP" altLang="en-US" sz="2400" dirty="0">
                <a:latin typeface="メイリオ" panose="020B0604030504040204" pitchFamily="50" charset="-128"/>
                <a:ea typeface="メイリオ" panose="020B0604030504040204" pitchFamily="50" charset="-128"/>
              </a:rPr>
              <a:t>の</a:t>
            </a:r>
            <a:r>
              <a:rPr lang="en-US" altLang="ja-JP" sz="2400" dirty="0">
                <a:latin typeface="メイリオ" panose="020B0604030504040204" pitchFamily="50" charset="-128"/>
                <a:ea typeface="メイリオ" panose="020B0604030504040204" pitchFamily="50" charset="-128"/>
              </a:rPr>
              <a:t>2021</a:t>
            </a:r>
            <a:r>
              <a:rPr lang="ja-JP" altLang="en-US" sz="2400" dirty="0">
                <a:latin typeface="メイリオ" panose="020B0604030504040204" pitchFamily="50" charset="-128"/>
                <a:ea typeface="メイリオ" panose="020B0604030504040204" pitchFamily="50" charset="-128"/>
              </a:rPr>
              <a:t>年のプログラミング言語ランキングで</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位です。</a:t>
            </a:r>
          </a:p>
          <a:p>
            <a:pPr algn="l"/>
            <a:r>
              <a:rPr lang="ja-JP" altLang="en-US" sz="2400" dirty="0">
                <a:latin typeface="メイリオ" panose="020B0604030504040204" pitchFamily="50" charset="-128"/>
                <a:ea typeface="メイリオ" panose="020B0604030504040204" pitchFamily="50" charset="-128"/>
              </a:rPr>
              <a:t>〇言語の標準機能を拡張する各種のライブラリーが用意されています。特に</a:t>
            </a:r>
            <a:r>
              <a:rPr lang="en-US" altLang="ja-JP" sz="2400" dirty="0">
                <a:latin typeface="メイリオ" panose="020B0604030504040204" pitchFamily="50" charset="-128"/>
                <a:ea typeface="メイリオ" panose="020B0604030504040204" pitchFamily="50" charset="-128"/>
              </a:rPr>
              <a:t>AI</a:t>
            </a:r>
            <a:r>
              <a:rPr lang="ja-JP" altLang="en-US" sz="2400" dirty="0">
                <a:latin typeface="メイリオ" panose="020B0604030504040204" pitchFamily="50" charset="-128"/>
                <a:ea typeface="メイリオ" panose="020B0604030504040204" pitchFamily="50" charset="-128"/>
              </a:rPr>
              <a:t>分野で豊富にそろっています。</a:t>
            </a:r>
            <a:endParaRPr lang="en-US" altLang="ja-JP" sz="2400" dirty="0">
              <a:latin typeface="メイリオ" panose="020B0604030504040204" pitchFamily="50" charset="-128"/>
              <a:ea typeface="メイリオ" panose="020B0604030504040204" pitchFamily="50" charset="-128"/>
            </a:endParaRPr>
          </a:p>
          <a:p>
            <a:pPr algn="l"/>
            <a:r>
              <a:rPr kumimoji="1" lang="en-US" altLang="ja-JP" sz="2400" dirty="0">
                <a:latin typeface="メイリオ" panose="020B0604030504040204" pitchFamily="50" charset="-128"/>
                <a:ea typeface="メイリオ" panose="020B0604030504040204" pitchFamily="50" charset="-128"/>
              </a:rPr>
              <a:t>YouTube</a:t>
            </a:r>
            <a:r>
              <a:rPr kumimoji="1" lang="ja-JP" altLang="en-US" sz="2400" dirty="0">
                <a:latin typeface="メイリオ" panose="020B0604030504040204" pitchFamily="50" charset="-128"/>
                <a:ea typeface="メイリオ" panose="020B0604030504040204" pitchFamily="50" charset="-128"/>
              </a:rPr>
              <a:t>や</a:t>
            </a:r>
            <a:r>
              <a:rPr kumimoji="1" lang="en-US" altLang="ja-JP" sz="2400" dirty="0">
                <a:latin typeface="メイリオ" panose="020B0604030504040204" pitchFamily="50" charset="-128"/>
                <a:ea typeface="メイリオ" panose="020B0604030504040204" pitchFamily="50" charset="-128"/>
              </a:rPr>
              <a:t>Instagram</a:t>
            </a:r>
            <a:r>
              <a:rPr kumimoji="1" lang="ja-JP" altLang="en-US" sz="2400" dirty="0">
                <a:latin typeface="メイリオ" panose="020B0604030504040204" pitchFamily="50" charset="-128"/>
                <a:ea typeface="メイリオ" panose="020B0604030504040204" pitchFamily="50" charset="-128"/>
              </a:rPr>
              <a:t>も、</a:t>
            </a:r>
            <a:r>
              <a:rPr kumimoji="1" lang="en-US" altLang="ja-JP" sz="2400" dirty="0">
                <a:latin typeface="メイリオ" panose="020B0604030504040204" pitchFamily="50" charset="-128"/>
                <a:ea typeface="メイリオ" panose="020B0604030504040204" pitchFamily="50" charset="-128"/>
              </a:rPr>
              <a:t>Python</a:t>
            </a:r>
            <a:r>
              <a:rPr kumimoji="1" lang="ja-JP" altLang="en-US" sz="2400" dirty="0" err="1">
                <a:latin typeface="メイリオ" panose="020B0604030504040204" pitchFamily="50" charset="-128"/>
                <a:ea typeface="メイリオ" panose="020B0604030504040204" pitchFamily="50" charset="-128"/>
              </a:rPr>
              <a:t>で開</a:t>
            </a:r>
            <a:r>
              <a:rPr kumimoji="1" lang="ja-JP" altLang="en-US" sz="2400" dirty="0">
                <a:latin typeface="メイリオ" panose="020B0604030504040204" pitchFamily="50" charset="-128"/>
                <a:ea typeface="メイリオ" panose="020B0604030504040204" pitchFamily="50" charset="-128"/>
              </a:rPr>
              <a:t>発されています。</a:t>
            </a:r>
          </a:p>
        </p:txBody>
      </p:sp>
      <p:graphicFrame>
        <p:nvGraphicFramePr>
          <p:cNvPr id="3" name="表 2"/>
          <p:cNvGraphicFramePr>
            <a:graphicFrameLocks noGrp="1"/>
          </p:cNvGraphicFramePr>
          <p:nvPr>
            <p:extLst>
              <p:ext uri="{D42A27DB-BD31-4B8C-83A1-F6EECF244321}">
                <p14:modId xmlns:p14="http://schemas.microsoft.com/office/powerpoint/2010/main" val="214646756"/>
              </p:ext>
            </p:extLst>
          </p:nvPr>
        </p:nvGraphicFramePr>
        <p:xfrm>
          <a:off x="650240" y="2833371"/>
          <a:ext cx="7193280" cy="22250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3651104780"/>
                    </a:ext>
                  </a:extLst>
                </a:gridCol>
                <a:gridCol w="5440680">
                  <a:extLst>
                    <a:ext uri="{9D8B030D-6E8A-4147-A177-3AD203B41FA5}">
                      <a16:colId xmlns:a16="http://schemas.microsoft.com/office/drawing/2014/main" val="867147392"/>
                    </a:ext>
                  </a:extLst>
                </a:gridCol>
              </a:tblGrid>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a:t>
                      </a:r>
                      <a:r>
                        <a:rPr lang="en-US" sz="2000" b="0" i="0" u="none" strike="noStrike" dirty="0" err="1">
                          <a:solidFill>
                            <a:srgbClr val="000000"/>
                          </a:solidFill>
                          <a:effectLst/>
                          <a:latin typeface="メイリオ" panose="020B0604030504040204" pitchFamily="50" charset="-128"/>
                          <a:ea typeface="メイリオ" panose="020B0604030504040204" pitchFamily="50" charset="-128"/>
                        </a:rPr>
                        <a:t>tensorflow</a:t>
                      </a:r>
                      <a:endParaRPr 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ディープラーニングのフレームワーク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6065034"/>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a:t>
                      </a:r>
                      <a:r>
                        <a:rPr lang="en-US" sz="2000" b="0" i="0" u="none" strike="noStrike" dirty="0" err="1">
                          <a:solidFill>
                            <a:srgbClr val="000000"/>
                          </a:solidFill>
                          <a:effectLst/>
                          <a:latin typeface="メイリオ" panose="020B0604030504040204" pitchFamily="50" charset="-128"/>
                          <a:ea typeface="メイリオ" panose="020B0604030504040204" pitchFamily="50" charset="-128"/>
                        </a:rPr>
                        <a:t>keras</a:t>
                      </a:r>
                      <a:endParaRPr 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ディープラーニングのフレームワーク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0510012"/>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Flask</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2000" b="0" i="0" u="none" strike="noStrike" dirty="0">
                          <a:solidFill>
                            <a:srgbClr val="000000"/>
                          </a:solidFill>
                          <a:effectLst/>
                          <a:latin typeface="メイリオ" panose="020B0604030504040204" pitchFamily="50" charset="-128"/>
                          <a:ea typeface="メイリオ" panose="020B0604030504040204" pitchFamily="50" charset="-128"/>
                        </a:rPr>
                        <a:t>Web</a:t>
                      </a: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アプリのフレームワーク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28395753"/>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Django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2000" b="0" i="0" u="none" strike="noStrike" dirty="0">
                          <a:solidFill>
                            <a:srgbClr val="000000"/>
                          </a:solidFill>
                          <a:effectLst/>
                          <a:latin typeface="メイリオ" panose="020B0604030504040204" pitchFamily="50" charset="-128"/>
                          <a:ea typeface="メイリオ" panose="020B0604030504040204" pitchFamily="50" charset="-128"/>
                        </a:rPr>
                        <a:t>Web</a:t>
                      </a: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アプリのフレームワーク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81856311"/>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scikit-lean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機械学習ライブラリ</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13961877"/>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a:t>
                      </a:r>
                      <a:r>
                        <a:rPr lang="en-US" sz="2000" b="0" i="0" u="none" strike="noStrike" dirty="0" err="1">
                          <a:solidFill>
                            <a:srgbClr val="000000"/>
                          </a:solidFill>
                          <a:effectLst/>
                          <a:latin typeface="メイリオ" panose="020B0604030504040204" pitchFamily="50" charset="-128"/>
                          <a:ea typeface="メイリオ" panose="020B0604030504040204" pitchFamily="50" charset="-128"/>
                        </a:rPr>
                        <a:t>matplotlib</a:t>
                      </a:r>
                      <a:endParaRPr 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グラフライブラリー</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94717208"/>
                  </a:ext>
                </a:extLst>
              </a:tr>
            </a:tbl>
          </a:graphicData>
        </a:graphic>
      </p:graphicFrame>
      <p:sp>
        <p:nvSpPr>
          <p:cNvPr id="5" name="テキスト ボックス 4">
            <a:extLst>
              <a:ext uri="{FF2B5EF4-FFF2-40B4-BE49-F238E27FC236}">
                <a16:creationId xmlns:a16="http://schemas.microsoft.com/office/drawing/2014/main" id="{A1FF45A8-432B-BC1E-089F-E749E0141F20}"/>
              </a:ext>
            </a:extLst>
          </p:cNvPr>
          <p:cNvSpPr txBox="1"/>
          <p:nvPr/>
        </p:nvSpPr>
        <p:spPr>
          <a:xfrm>
            <a:off x="304800" y="5274966"/>
            <a:ext cx="8016240" cy="1200329"/>
          </a:xfrm>
          <a:prstGeom prst="rect">
            <a:avLst/>
          </a:prstGeom>
          <a:noFill/>
        </p:spPr>
        <p:txBody>
          <a:bodyPr wrap="square">
            <a:spAutoFit/>
          </a:bodyPr>
          <a:lstStyle/>
          <a:p>
            <a:pPr algn="l"/>
            <a:r>
              <a:rPr lang="ja-JP" altLang="en-US" sz="2400" dirty="0">
                <a:latin typeface="メイリオ" panose="020B0604030504040204" pitchFamily="50" charset="-128"/>
                <a:ea typeface="メイリオ" panose="020B0604030504040204" pitchFamily="50" charset="-128"/>
              </a:rPr>
              <a:t>〇大学共通テストのプログラム言語は</a:t>
            </a:r>
            <a:r>
              <a:rPr lang="en-US" altLang="ja-JP" sz="2400" dirty="0">
                <a:latin typeface="メイリオ" panose="020B0604030504040204" pitchFamily="50" charset="-128"/>
                <a:ea typeface="メイリオ" panose="020B0604030504040204" pitchFamily="50" charset="-128"/>
              </a:rPr>
              <a:t>DNCL</a:t>
            </a:r>
            <a:r>
              <a:rPr lang="ja-JP" altLang="en-US" sz="2400" dirty="0">
                <a:latin typeface="メイリオ" panose="020B0604030504040204" pitchFamily="50" charset="-128"/>
                <a:ea typeface="メイリオ" panose="020B0604030504040204" pitchFamily="50" charset="-128"/>
              </a:rPr>
              <a:t>という独自の日本語プログラミング言語ですが、</a:t>
            </a:r>
            <a:r>
              <a:rPr lang="en-US" altLang="ja-JP" sz="2400" dirty="0">
                <a:latin typeface="メイリオ" panose="020B0604030504040204" pitchFamily="50" charset="-128"/>
                <a:ea typeface="メイリオ" panose="020B0604030504040204" pitchFamily="50" charset="-128"/>
              </a:rPr>
              <a:t>Python</a:t>
            </a:r>
            <a:r>
              <a:rPr lang="ja-JP" altLang="en-US" sz="2400" dirty="0">
                <a:latin typeface="メイリオ" panose="020B0604030504040204" pitchFamily="50" charset="-128"/>
                <a:ea typeface="メイリオ" panose="020B0604030504040204" pitchFamily="50" charset="-128"/>
              </a:rPr>
              <a:t>は類似しています。</a:t>
            </a:r>
          </a:p>
        </p:txBody>
      </p:sp>
    </p:spTree>
    <p:extLst>
      <p:ext uri="{BB962C8B-B14F-4D97-AF65-F5344CB8AC3E}">
        <p14:creationId xmlns:p14="http://schemas.microsoft.com/office/powerpoint/2010/main" val="1071272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A2F0A23C-534F-5537-CB55-E493F4AA3CDD}"/>
              </a:ext>
            </a:extLst>
          </p:cNvPr>
          <p:cNvPicPr>
            <a:picLocks noChangeAspect="1"/>
          </p:cNvPicPr>
          <p:nvPr/>
        </p:nvPicPr>
        <p:blipFill>
          <a:blip r:embed="rId2"/>
          <a:stretch>
            <a:fillRect/>
          </a:stretch>
        </p:blipFill>
        <p:spPr>
          <a:xfrm>
            <a:off x="547062" y="1327705"/>
            <a:ext cx="7530138" cy="4129172"/>
          </a:xfrm>
          <a:prstGeom prst="rect">
            <a:avLst/>
          </a:prstGeom>
        </p:spPr>
      </p:pic>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20</a:t>
            </a:fld>
            <a:endParaRPr lang="en-US" altLang="ja-JP" sz="2000">
              <a:latin typeface="メイリオ" panose="020B0604030504040204" pitchFamily="50" charset="-128"/>
              <a:ea typeface="メイリオ" panose="020B0604030504040204" pitchFamily="50" charset="-128"/>
            </a:endParaRP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424411" y="297272"/>
            <a:ext cx="730665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latin typeface="メイリオ" panose="020B0604030504040204" pitchFamily="50" charset="-128"/>
                <a:ea typeface="メイリオ" panose="020B0604030504040204" pitchFamily="50" charset="-128"/>
              </a:rPr>
              <a:t>インデントの変更</a:t>
            </a:r>
          </a:p>
        </p:txBody>
      </p:sp>
      <p:sp>
        <p:nvSpPr>
          <p:cNvPr id="3" name="吹き出し: 角を丸めた四角形 2">
            <a:extLst>
              <a:ext uri="{FF2B5EF4-FFF2-40B4-BE49-F238E27FC236}">
                <a16:creationId xmlns:a16="http://schemas.microsoft.com/office/drawing/2014/main" id="{901B91A6-02C3-2FDB-4B38-95CC9E81D4C0}"/>
              </a:ext>
            </a:extLst>
          </p:cNvPr>
          <p:cNvSpPr/>
          <p:nvPr/>
        </p:nvSpPr>
        <p:spPr bwMode="auto">
          <a:xfrm>
            <a:off x="5046873" y="5026962"/>
            <a:ext cx="3809261" cy="859831"/>
          </a:xfrm>
          <a:prstGeom prst="wedgeRoundRectCallout">
            <a:avLst>
              <a:gd name="adj1" fmla="val -81821"/>
              <a:gd name="adj2" fmla="val -87000"/>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行番号を表示するとデバッグしやすい</a:t>
            </a:r>
          </a:p>
          <a:p>
            <a:pPr marL="0" marR="0" indent="0" algn="l" defTabSz="914400" rtl="0" eaLnBrk="1" fontAlgn="base" latinLnBrk="0" hangingPunct="1">
              <a:lnSpc>
                <a:spcPct val="100000"/>
              </a:lnSpc>
              <a:spcBef>
                <a:spcPct val="0"/>
              </a:spcBef>
              <a:spcAft>
                <a:spcPct val="0"/>
              </a:spcAft>
              <a:buClrTx/>
              <a:buSzTx/>
              <a:buFontTx/>
              <a:buNone/>
              <a:tabLst/>
            </a:pPr>
            <a:endParaRPr lang="en-US" altLang="ja-JP" sz="2400" dirty="0">
              <a:solidFill>
                <a:srgbClr val="FF0000"/>
              </a:solidFill>
              <a:latin typeface="メイリオ" panose="020B0604030504040204" pitchFamily="50" charset="-128"/>
              <a:ea typeface="メイリオ" panose="020B0604030504040204" pitchFamily="50" charset="-128"/>
            </a:endParaRPr>
          </a:p>
        </p:txBody>
      </p:sp>
      <p:sp>
        <p:nvSpPr>
          <p:cNvPr id="16" name="楕円 15">
            <a:extLst>
              <a:ext uri="{FF2B5EF4-FFF2-40B4-BE49-F238E27FC236}">
                <a16:creationId xmlns:a16="http://schemas.microsoft.com/office/drawing/2014/main" id="{213189BA-A0C4-4EA0-B31E-33943EDFE0C2}"/>
              </a:ext>
            </a:extLst>
          </p:cNvPr>
          <p:cNvSpPr/>
          <p:nvPr/>
        </p:nvSpPr>
        <p:spPr bwMode="auto">
          <a:xfrm>
            <a:off x="7670800" y="1307818"/>
            <a:ext cx="523220" cy="52322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a:extLst>
              <a:ext uri="{FF2B5EF4-FFF2-40B4-BE49-F238E27FC236}">
                <a16:creationId xmlns:a16="http://schemas.microsoft.com/office/drawing/2014/main" id="{AB1826EA-5D82-C3B4-D2BB-F99418CD6394}"/>
              </a:ext>
            </a:extLst>
          </p:cNvPr>
          <p:cNvSpPr/>
          <p:nvPr/>
        </p:nvSpPr>
        <p:spPr bwMode="auto">
          <a:xfrm>
            <a:off x="2556934" y="3434192"/>
            <a:ext cx="523220" cy="52322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a:extLst>
              <a:ext uri="{FF2B5EF4-FFF2-40B4-BE49-F238E27FC236}">
                <a16:creationId xmlns:a16="http://schemas.microsoft.com/office/drawing/2014/main" id="{6E73979A-1BF4-70E9-6F04-FB1CC87BC1BC}"/>
              </a:ext>
            </a:extLst>
          </p:cNvPr>
          <p:cNvSpPr/>
          <p:nvPr/>
        </p:nvSpPr>
        <p:spPr bwMode="auto">
          <a:xfrm>
            <a:off x="2581478" y="4435094"/>
            <a:ext cx="523220" cy="52322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吹き出し: 角を丸めた四角形 22">
            <a:extLst>
              <a:ext uri="{FF2B5EF4-FFF2-40B4-BE49-F238E27FC236}">
                <a16:creationId xmlns:a16="http://schemas.microsoft.com/office/drawing/2014/main" id="{0797F4B7-2C7B-CF40-594C-B1D3D792F52A}"/>
              </a:ext>
            </a:extLst>
          </p:cNvPr>
          <p:cNvSpPr/>
          <p:nvPr/>
        </p:nvSpPr>
        <p:spPr bwMode="auto">
          <a:xfrm>
            <a:off x="4165600" y="2738129"/>
            <a:ext cx="4733688" cy="859831"/>
          </a:xfrm>
          <a:prstGeom prst="wedgeRoundRectCallout">
            <a:avLst>
              <a:gd name="adj1" fmla="val -70132"/>
              <a:gd name="adj2" fmla="val 6464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インデントを</a:t>
            </a:r>
            <a:r>
              <a:rPr lang="en-US" altLang="ja-JP" sz="2400" dirty="0">
                <a:solidFill>
                  <a:srgbClr val="FF0000"/>
                </a:solidFill>
                <a:latin typeface="メイリオ" panose="020B0604030504040204" pitchFamily="50" charset="-128"/>
                <a:ea typeface="メイリオ" panose="020B0604030504040204" pitchFamily="50" charset="-128"/>
              </a:rPr>
              <a:t>4</a:t>
            </a:r>
            <a:r>
              <a:rPr lang="ja-JP" altLang="en-US" sz="2400" dirty="0">
                <a:latin typeface="メイリオ" panose="020B0604030504040204" pitchFamily="50" charset="-128"/>
                <a:ea typeface="メイリオ" panose="020B0604030504040204" pitchFamily="50" charset="-128"/>
              </a:rPr>
              <a:t>にする。</a:t>
            </a:r>
          </a:p>
          <a:p>
            <a:pPr marL="0" marR="0" indent="0" algn="l" defTabSz="914400" rtl="0" eaLnBrk="1" fontAlgn="base" latinLnBrk="0" hangingPunct="1">
              <a:lnSpc>
                <a:spcPct val="100000"/>
              </a:lnSpc>
              <a:spcBef>
                <a:spcPct val="0"/>
              </a:spcBef>
              <a:spcAft>
                <a:spcPct val="0"/>
              </a:spcAft>
              <a:buClrTx/>
              <a:buSzTx/>
              <a:buFontTx/>
              <a:buNone/>
              <a:tabLst/>
            </a:pPr>
            <a:r>
              <a:rPr lang="en-US" altLang="ja-JP" sz="2400" dirty="0">
                <a:latin typeface="メイリオ" panose="020B0604030504040204" pitchFamily="50" charset="-128"/>
                <a:ea typeface="メイリオ" panose="020B0604030504040204" pitchFamily="50" charset="-128"/>
              </a:rPr>
              <a:t>Tab</a:t>
            </a:r>
            <a:r>
              <a:rPr lang="ja-JP" altLang="en-US" sz="2400" dirty="0">
                <a:latin typeface="メイリオ" panose="020B0604030504040204" pitchFamily="50" charset="-128"/>
                <a:ea typeface="メイリオ" panose="020B0604030504040204" pitchFamily="50" charset="-128"/>
              </a:rPr>
              <a:t>キーで</a:t>
            </a:r>
            <a:r>
              <a:rPr lang="en-US" altLang="ja-JP" sz="2400" dirty="0">
                <a:latin typeface="メイリオ" panose="020B0604030504040204" pitchFamily="50" charset="-128"/>
                <a:ea typeface="メイリオ" panose="020B0604030504040204" pitchFamily="50" charset="-128"/>
              </a:rPr>
              <a:t>4</a:t>
            </a:r>
            <a:r>
              <a:rPr lang="ja-JP" altLang="en-US" sz="2400" dirty="0">
                <a:latin typeface="メイリオ" panose="020B0604030504040204" pitchFamily="50" charset="-128"/>
                <a:ea typeface="メイリオ" panose="020B0604030504040204" pitchFamily="50" charset="-128"/>
              </a:rPr>
              <a:t>文字分字下げになる</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70390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72574" y="335855"/>
            <a:ext cx="5826003" cy="507831"/>
          </a:xfrm>
          <a:prstGeom prst="rect">
            <a:avLst/>
          </a:prstGeom>
          <a:noFill/>
        </p:spPr>
        <p:txBody>
          <a:bodyPr wrap="square">
            <a:spAutoFit/>
          </a:bodyPr>
          <a:lstStyle/>
          <a:p>
            <a:pPr algn="l" defTabSz="685800" fontAlgn="auto">
              <a:spcBef>
                <a:spcPts val="0"/>
              </a:spcBef>
              <a:spcAft>
                <a:spcPts val="0"/>
              </a:spcAft>
            </a:pPr>
            <a:r>
              <a:rPr lang="en-US" altLang="ja-JP" sz="2700" dirty="0">
                <a:solidFill>
                  <a:prstClr val="black"/>
                </a:solidFill>
                <a:latin typeface="メイリオ" panose="020B0604030504040204" pitchFamily="50" charset="-128"/>
                <a:ea typeface="メイリオ" panose="020B0604030504040204" pitchFamily="50" charset="-128"/>
              </a:rPr>
              <a:t>Python</a:t>
            </a:r>
            <a:r>
              <a:rPr lang="ja-JP" altLang="en-US" sz="2700" dirty="0">
                <a:solidFill>
                  <a:prstClr val="black"/>
                </a:solidFill>
                <a:latin typeface="メイリオ" panose="020B0604030504040204" pitchFamily="50" charset="-128"/>
                <a:ea typeface="メイリオ" panose="020B0604030504040204" pitchFamily="50" charset="-128"/>
              </a:rPr>
              <a:t>入門用　情報</a:t>
            </a:r>
            <a:r>
              <a:rPr lang="en-US" altLang="ja-JP" sz="2700" dirty="0">
                <a:solidFill>
                  <a:prstClr val="black"/>
                </a:solidFill>
                <a:latin typeface="メイリオ" panose="020B0604030504040204" pitchFamily="50" charset="-128"/>
                <a:ea typeface="メイリオ" panose="020B0604030504040204" pitchFamily="50" charset="-128"/>
              </a:rPr>
              <a:t>I</a:t>
            </a:r>
            <a:r>
              <a:rPr lang="ja-JP" altLang="en-US" sz="2700" dirty="0">
                <a:solidFill>
                  <a:prstClr val="black"/>
                </a:solidFill>
                <a:latin typeface="メイリオ" panose="020B0604030504040204" pitchFamily="50" charset="-128"/>
                <a:ea typeface="メイリオ" panose="020B0604030504040204" pitchFamily="50" charset="-128"/>
              </a:rPr>
              <a:t>授業用</a:t>
            </a:r>
          </a:p>
        </p:txBody>
      </p:sp>
      <p:graphicFrame>
        <p:nvGraphicFramePr>
          <p:cNvPr id="4" name="表 3">
            <a:extLst>
              <a:ext uri="{FF2B5EF4-FFF2-40B4-BE49-F238E27FC236}">
                <a16:creationId xmlns:a16="http://schemas.microsoft.com/office/drawing/2014/main" id="{B5D2EAA8-64F7-F28B-CA33-11EA54EE3DF8}"/>
              </a:ext>
            </a:extLst>
          </p:cNvPr>
          <p:cNvGraphicFramePr>
            <a:graphicFrameLocks noGrp="1"/>
          </p:cNvGraphicFramePr>
          <p:nvPr>
            <p:extLst>
              <p:ext uri="{D42A27DB-BD31-4B8C-83A1-F6EECF244321}">
                <p14:modId xmlns:p14="http://schemas.microsoft.com/office/powerpoint/2010/main" val="110208800"/>
              </p:ext>
            </p:extLst>
          </p:nvPr>
        </p:nvGraphicFramePr>
        <p:xfrm>
          <a:off x="147650" y="843686"/>
          <a:ext cx="4455881" cy="4151876"/>
        </p:xfrm>
        <a:graphic>
          <a:graphicData uri="http://schemas.openxmlformats.org/drawingml/2006/table">
            <a:tbl>
              <a:tblPr firstRow="1" firstCol="1" bandRow="1"/>
              <a:tblGrid>
                <a:gridCol w="382466">
                  <a:extLst>
                    <a:ext uri="{9D8B030D-6E8A-4147-A177-3AD203B41FA5}">
                      <a16:colId xmlns:a16="http://schemas.microsoft.com/office/drawing/2014/main" val="72035424"/>
                    </a:ext>
                  </a:extLst>
                </a:gridCol>
                <a:gridCol w="4073415">
                  <a:extLst>
                    <a:ext uri="{9D8B030D-6E8A-4147-A177-3AD203B41FA5}">
                      <a16:colId xmlns:a16="http://schemas.microsoft.com/office/drawing/2014/main" val="3740208060"/>
                    </a:ext>
                  </a:extLst>
                </a:gridCol>
              </a:tblGrid>
              <a:tr h="299197">
                <a:tc>
                  <a:txBody>
                    <a:bodyPr/>
                    <a:lstStyle/>
                    <a:p>
                      <a:pPr indent="116205"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0</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どうして</a:t>
                      </a:r>
                      <a:r>
                        <a:rPr lang="en-US" sz="1700" kern="100" dirty="0">
                          <a:effectLst/>
                          <a:latin typeface="メイリオ" panose="020B0604030504040204" pitchFamily="50" charset="-128"/>
                          <a:ea typeface="メイリオ" panose="020B0604030504040204" pitchFamily="50" charset="-128"/>
                        </a:rPr>
                        <a:t>Python</a:t>
                      </a:r>
                      <a:r>
                        <a:rPr lang="ja-JP" sz="1700" kern="100" dirty="0">
                          <a:effectLst/>
                          <a:latin typeface="メイリオ" panose="020B0604030504040204" pitchFamily="50" charset="-128"/>
                          <a:ea typeface="メイリオ" panose="020B0604030504040204" pitchFamily="50" charset="-128"/>
                        </a:rPr>
                        <a:t>～</a:t>
                      </a:r>
                      <a:r>
                        <a:rPr lang="en-US" sz="1700" kern="100" dirty="0">
                          <a:effectLst/>
                          <a:latin typeface="メイリオ" panose="020B0604030504040204" pitchFamily="50" charset="-128"/>
                          <a:ea typeface="メイリオ" panose="020B0604030504040204" pitchFamily="50" charset="-128"/>
                        </a:rPr>
                        <a:t>Python</a:t>
                      </a:r>
                      <a:r>
                        <a:rPr lang="ja-JP" sz="1700" kern="100" dirty="0">
                          <a:effectLst/>
                          <a:latin typeface="メイリオ" panose="020B0604030504040204" pitchFamily="50" charset="-128"/>
                          <a:ea typeface="メイリオ" panose="020B0604030504040204" pitchFamily="50" charset="-128"/>
                        </a:rPr>
                        <a:t>の起動まで</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575249"/>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1</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a:t>
                      </a:r>
                      <a:r>
                        <a:rPr lang="ja-JP" sz="1700" kern="100" dirty="0">
                          <a:effectLst/>
                          <a:latin typeface="メイリオ" panose="020B0604030504040204" pitchFamily="50" charset="-128"/>
                          <a:ea typeface="メイリオ" panose="020B0604030504040204" pitchFamily="50" charset="-128"/>
                        </a:rPr>
                        <a:t>行実行</a:t>
                      </a:r>
                      <a:r>
                        <a:rPr lang="en-US" sz="1700" kern="100" dirty="0">
                          <a:effectLst/>
                          <a:latin typeface="メイリオ" panose="020B0604030504040204" pitchFamily="50" charset="-128"/>
                          <a:ea typeface="メイリオ" panose="020B0604030504040204" pitchFamily="50" charset="-128"/>
                        </a:rPr>
                        <a:t>:</a:t>
                      </a:r>
                      <a:r>
                        <a:rPr lang="ja-JP" sz="1700" kern="100" dirty="0">
                          <a:effectLst/>
                          <a:latin typeface="メイリオ" panose="020B0604030504040204" pitchFamily="50" charset="-128"/>
                          <a:ea typeface="メイリオ" panose="020B0604030504040204" pitchFamily="50" charset="-128"/>
                        </a:rPr>
                        <a:t>表示と足し算の計算</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5135999"/>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2</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a:t>
                      </a:r>
                      <a:r>
                        <a:rPr lang="ja-JP" sz="1700" kern="100" dirty="0">
                          <a:effectLst/>
                          <a:latin typeface="メイリオ" panose="020B0604030504040204" pitchFamily="50" charset="-128"/>
                          <a:ea typeface="メイリオ" panose="020B0604030504040204" pitchFamily="50" charset="-128"/>
                        </a:rPr>
                        <a:t>行実行</a:t>
                      </a:r>
                      <a:r>
                        <a:rPr lang="en-US" sz="1700" kern="100" dirty="0">
                          <a:effectLst/>
                          <a:latin typeface="メイリオ" panose="020B0604030504040204" pitchFamily="50" charset="-128"/>
                          <a:ea typeface="メイリオ" panose="020B0604030504040204" pitchFamily="50" charset="-128"/>
                        </a:rPr>
                        <a:t>: </a:t>
                      </a:r>
                      <a:r>
                        <a:rPr lang="ja-JP" sz="1700" kern="100" dirty="0">
                          <a:effectLst/>
                          <a:latin typeface="メイリオ" panose="020B0604030504040204" pitchFamily="50" charset="-128"/>
                          <a:ea typeface="メイリオ" panose="020B0604030504040204" pitchFamily="50" charset="-128"/>
                        </a:rPr>
                        <a:t>四則演算と変数</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1138390"/>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3</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a:t>
                      </a:r>
                      <a:r>
                        <a:rPr lang="ja-JP" sz="1700" kern="100" dirty="0">
                          <a:effectLst/>
                          <a:latin typeface="メイリオ" panose="020B0604030504040204" pitchFamily="50" charset="-128"/>
                          <a:ea typeface="メイリオ" panose="020B0604030504040204" pitchFamily="50" charset="-128"/>
                        </a:rPr>
                        <a:t>行実行とプログラムを区別しよう</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555986"/>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4</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ドルから円に変換．</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0034882"/>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5</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入力した</a:t>
                      </a:r>
                      <a:r>
                        <a:rPr lang="en-US" sz="1700" kern="100" dirty="0">
                          <a:effectLst/>
                          <a:latin typeface="メイリオ" panose="020B0604030504040204" pitchFamily="50" charset="-128"/>
                          <a:ea typeface="メイリオ" panose="020B0604030504040204" pitchFamily="50" charset="-128"/>
                        </a:rPr>
                        <a:t>2</a:t>
                      </a:r>
                      <a:r>
                        <a:rPr lang="ja-JP" sz="1700" kern="100" dirty="0">
                          <a:effectLst/>
                          <a:latin typeface="メイリオ" panose="020B0604030504040204" pitchFamily="50" charset="-128"/>
                          <a:ea typeface="メイリオ" panose="020B0604030504040204" pitchFamily="50" charset="-128"/>
                        </a:rPr>
                        <a:t>個の数で四則演算</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7538721"/>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6</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a:effectLst/>
                          <a:latin typeface="メイリオ" panose="020B0604030504040204" pitchFamily="50" charset="-128"/>
                          <a:ea typeface="メイリオ" panose="020B0604030504040204" pitchFamily="50" charset="-128"/>
                        </a:rPr>
                        <a:t>合格判断</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8989741"/>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7</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合格不合格判断</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9692157"/>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8</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成績</a:t>
                      </a:r>
                      <a:r>
                        <a:rPr lang="en-US" sz="1700" kern="100" dirty="0">
                          <a:effectLst/>
                          <a:latin typeface="メイリオ" panose="020B0604030504040204" pitchFamily="50" charset="-128"/>
                          <a:ea typeface="メイリオ" panose="020B0604030504040204" pitchFamily="50" charset="-128"/>
                        </a:rPr>
                        <a:t>A</a:t>
                      </a:r>
                      <a:r>
                        <a:rPr lang="ja-JP" sz="1700" kern="100" dirty="0">
                          <a:effectLst/>
                          <a:latin typeface="メイリオ" panose="020B0604030504040204" pitchFamily="50" charset="-128"/>
                          <a:ea typeface="メイリオ" panose="020B0604030504040204" pitchFamily="50" charset="-128"/>
                        </a:rPr>
                        <a:t>～</a:t>
                      </a:r>
                      <a:r>
                        <a:rPr lang="en-US" sz="1700" kern="100" dirty="0">
                          <a:effectLst/>
                          <a:latin typeface="メイリオ" panose="020B0604030504040204" pitchFamily="50" charset="-128"/>
                          <a:ea typeface="メイリオ" panose="020B0604030504040204" pitchFamily="50" charset="-128"/>
                        </a:rPr>
                        <a:t>C</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4937701"/>
                  </a:ext>
                </a:extLst>
              </a:tr>
              <a:tr h="33875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9</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0</a:t>
                      </a:r>
                      <a:r>
                        <a:rPr lang="ja-JP" sz="1700" kern="100" dirty="0">
                          <a:effectLst/>
                          <a:latin typeface="メイリオ" panose="020B0604030504040204" pitchFamily="50" charset="-128"/>
                          <a:ea typeface="メイリオ" panose="020B0604030504040204" pitchFamily="50" charset="-128"/>
                        </a:rPr>
                        <a:t>から</a:t>
                      </a:r>
                      <a:r>
                        <a:rPr lang="en-US" sz="1700" kern="100" dirty="0">
                          <a:effectLst/>
                          <a:latin typeface="メイリオ" panose="020B0604030504040204" pitchFamily="50" charset="-128"/>
                          <a:ea typeface="メイリオ" panose="020B0604030504040204" pitchFamily="50" charset="-128"/>
                        </a:rPr>
                        <a:t>10</a:t>
                      </a:r>
                      <a:r>
                        <a:rPr lang="ja-JP" sz="1700" kern="100" dirty="0">
                          <a:effectLst/>
                          <a:latin typeface="メイリオ" panose="020B0604030504040204" pitchFamily="50" charset="-128"/>
                          <a:ea typeface="メイリオ" panose="020B0604030504040204" pitchFamily="50" charset="-128"/>
                        </a:rPr>
                        <a:t>までの数を表示</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6003239"/>
                  </a:ext>
                </a:extLst>
              </a:tr>
              <a:tr h="383428">
                <a:tc>
                  <a:txBody>
                    <a:bodyPr/>
                    <a:lstStyle/>
                    <a:p>
                      <a:pPr marL="0" indent="0"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10</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0</a:t>
                      </a:r>
                      <a:r>
                        <a:rPr lang="ja-JP" sz="1700" kern="100" dirty="0">
                          <a:effectLst/>
                          <a:latin typeface="メイリオ" panose="020B0604030504040204" pitchFamily="50" charset="-128"/>
                          <a:ea typeface="メイリオ" panose="020B0604030504040204" pitchFamily="50" charset="-128"/>
                        </a:rPr>
                        <a:t>から</a:t>
                      </a:r>
                      <a:r>
                        <a:rPr lang="en-US" sz="1700" kern="100" dirty="0">
                          <a:effectLst/>
                          <a:latin typeface="メイリオ" panose="020B0604030504040204" pitchFamily="50" charset="-128"/>
                          <a:ea typeface="メイリオ" panose="020B0604030504040204" pitchFamily="50" charset="-128"/>
                        </a:rPr>
                        <a:t>10</a:t>
                      </a:r>
                      <a:r>
                        <a:rPr lang="ja-JP" sz="1700" kern="100" dirty="0">
                          <a:effectLst/>
                          <a:latin typeface="メイリオ" panose="020B0604030504040204" pitchFamily="50" charset="-128"/>
                          <a:ea typeface="メイリオ" panose="020B0604030504040204" pitchFamily="50" charset="-128"/>
                        </a:rPr>
                        <a:t>までの合計を表示</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4580903"/>
                  </a:ext>
                </a:extLst>
              </a:tr>
              <a:tr h="383428">
                <a:tc>
                  <a:txBody>
                    <a:bodyPr/>
                    <a:lstStyle/>
                    <a:p>
                      <a:pPr marL="0" indent="0"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11</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2</a:t>
                      </a:r>
                      <a:r>
                        <a:rPr lang="ja-JP" sz="1700" kern="100" dirty="0">
                          <a:effectLst/>
                          <a:latin typeface="メイリオ" panose="020B0604030504040204" pitchFamily="50" charset="-128"/>
                          <a:ea typeface="メイリオ" panose="020B0604030504040204" pitchFamily="50" charset="-128"/>
                        </a:rPr>
                        <a:t>から</a:t>
                      </a:r>
                      <a:r>
                        <a:rPr lang="en-US" sz="1700" kern="100" dirty="0">
                          <a:effectLst/>
                          <a:latin typeface="メイリオ" panose="020B0604030504040204" pitchFamily="50" charset="-128"/>
                          <a:ea typeface="メイリオ" panose="020B0604030504040204" pitchFamily="50" charset="-128"/>
                        </a:rPr>
                        <a:t>x</a:t>
                      </a:r>
                      <a:r>
                        <a:rPr lang="ja-JP" sz="1700" kern="100" dirty="0">
                          <a:effectLst/>
                          <a:latin typeface="メイリオ" panose="020B0604030504040204" pitchFamily="50" charset="-128"/>
                          <a:ea typeface="メイリオ" panose="020B0604030504040204" pitchFamily="50" charset="-128"/>
                        </a:rPr>
                        <a:t>未満までの偶数の合計</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1366120"/>
                  </a:ext>
                </a:extLst>
              </a:tr>
            </a:tbl>
          </a:graphicData>
        </a:graphic>
      </p:graphicFrame>
      <p:graphicFrame>
        <p:nvGraphicFramePr>
          <p:cNvPr id="5" name="表 4">
            <a:extLst>
              <a:ext uri="{FF2B5EF4-FFF2-40B4-BE49-F238E27FC236}">
                <a16:creationId xmlns:a16="http://schemas.microsoft.com/office/drawing/2014/main" id="{37B5BD36-551C-DF85-1A45-802EE8A98FE5}"/>
              </a:ext>
            </a:extLst>
          </p:cNvPr>
          <p:cNvGraphicFramePr>
            <a:graphicFrameLocks noGrp="1"/>
          </p:cNvGraphicFramePr>
          <p:nvPr>
            <p:extLst>
              <p:ext uri="{D42A27DB-BD31-4B8C-83A1-F6EECF244321}">
                <p14:modId xmlns:p14="http://schemas.microsoft.com/office/powerpoint/2010/main" val="526731760"/>
              </p:ext>
            </p:extLst>
          </p:nvPr>
        </p:nvGraphicFramePr>
        <p:xfrm>
          <a:off x="4745420" y="843686"/>
          <a:ext cx="4272455" cy="4081550"/>
        </p:xfrm>
        <a:graphic>
          <a:graphicData uri="http://schemas.openxmlformats.org/drawingml/2006/table">
            <a:tbl>
              <a:tblPr firstRow="1" firstCol="1" bandRow="1"/>
              <a:tblGrid>
                <a:gridCol w="525077">
                  <a:extLst>
                    <a:ext uri="{9D8B030D-6E8A-4147-A177-3AD203B41FA5}">
                      <a16:colId xmlns:a16="http://schemas.microsoft.com/office/drawing/2014/main" val="1562822077"/>
                    </a:ext>
                  </a:extLst>
                </a:gridCol>
                <a:gridCol w="3747378">
                  <a:extLst>
                    <a:ext uri="{9D8B030D-6E8A-4147-A177-3AD203B41FA5}">
                      <a16:colId xmlns:a16="http://schemas.microsoft.com/office/drawing/2014/main" val="4202691923"/>
                    </a:ext>
                  </a:extLst>
                </a:gridCol>
              </a:tblGrid>
              <a:tr h="360431">
                <a:tc>
                  <a:txBody>
                    <a:bodyPr/>
                    <a:lstStyle/>
                    <a:p>
                      <a:pPr marL="0" indent="0"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12</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コインガチャを作る</a:t>
                      </a:r>
                      <a:r>
                        <a:rPr lang="en-US" sz="1700" kern="100" dirty="0">
                          <a:effectLst/>
                          <a:latin typeface="メイリオ" panose="020B0604030504040204" pitchFamily="50" charset="-128"/>
                          <a:ea typeface="メイリオ" panose="020B0604030504040204" pitchFamily="50" charset="-128"/>
                        </a:rPr>
                        <a:t>(</a:t>
                      </a:r>
                      <a:r>
                        <a:rPr lang="ja-JP" sz="1700" kern="100" dirty="0">
                          <a:effectLst/>
                          <a:latin typeface="メイリオ" panose="020B0604030504040204" pitchFamily="50" charset="-128"/>
                          <a:ea typeface="メイリオ" panose="020B0604030504040204" pitchFamily="50" charset="-128"/>
                        </a:rPr>
                        <a:t>リスト使用</a:t>
                      </a:r>
                      <a:r>
                        <a:rPr lang="en-US" sz="1700" kern="100" dirty="0">
                          <a:effectLst/>
                          <a:latin typeface="メイリオ" panose="020B0604030504040204" pitchFamily="50" charset="-128"/>
                          <a:ea typeface="メイリオ" panose="020B0604030504040204" pitchFamily="50" charset="-128"/>
                        </a:rPr>
                        <a:t>)</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9564859"/>
                  </a:ext>
                </a:extLst>
              </a:tr>
              <a:tr h="360431">
                <a:tc>
                  <a:txBody>
                    <a:bodyPr/>
                    <a:lstStyle/>
                    <a:p>
                      <a:pPr marL="0" indent="0"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13</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リストを使った</a:t>
                      </a:r>
                      <a:r>
                        <a:rPr lang="en-US" sz="1700" kern="100" dirty="0">
                          <a:effectLst/>
                          <a:latin typeface="メイリオ" panose="020B0604030504040204" pitchFamily="50" charset="-128"/>
                          <a:ea typeface="メイリオ" panose="020B0604030504040204" pitchFamily="50" charset="-128"/>
                        </a:rPr>
                        <a:t>5</a:t>
                      </a:r>
                      <a:r>
                        <a:rPr lang="ja-JP" sz="1700" kern="100" dirty="0">
                          <a:effectLst/>
                          <a:latin typeface="メイリオ" panose="020B0604030504040204" pitchFamily="50" charset="-128"/>
                          <a:ea typeface="メイリオ" panose="020B0604030504040204" pitchFamily="50" charset="-128"/>
                        </a:rPr>
                        <a:t>つの数の合計</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1027206"/>
                  </a:ext>
                </a:extLst>
              </a:tr>
              <a:tr h="360431">
                <a:tc>
                  <a:txBody>
                    <a:bodyPr/>
                    <a:lstStyle/>
                    <a:p>
                      <a:pPr marL="0" indent="0"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14</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15</a:t>
                      </a:r>
                      <a:r>
                        <a:rPr lang="ja-JP" sz="1700" kern="100" dirty="0">
                          <a:effectLst/>
                          <a:latin typeface="メイリオ" panose="020B0604030504040204" pitchFamily="50" charset="-128"/>
                          <a:ea typeface="メイリオ" panose="020B0604030504040204" pitchFamily="50" charset="-128"/>
                        </a:rPr>
                        <a:t>～</a:t>
                      </a:r>
                      <a:r>
                        <a:rPr lang="en-US" sz="1700" kern="100" dirty="0">
                          <a:effectLst/>
                          <a:latin typeface="メイリオ" panose="020B0604030504040204" pitchFamily="50" charset="-128"/>
                          <a:ea typeface="メイリオ" panose="020B0604030504040204" pitchFamily="50" charset="-128"/>
                        </a:rPr>
                        <a:t>20</a:t>
                      </a:r>
                      <a:r>
                        <a:rPr lang="ja-JP" sz="1700" kern="100" dirty="0">
                          <a:effectLst/>
                          <a:latin typeface="メイリオ" panose="020B0604030504040204" pitchFamily="50" charset="-128"/>
                          <a:ea typeface="メイリオ" panose="020B0604030504040204" pitchFamily="50" charset="-128"/>
                        </a:rPr>
                        <a:t>の説明</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4835108"/>
                  </a:ext>
                </a:extLst>
              </a:tr>
              <a:tr h="360431">
                <a:tc>
                  <a:txBody>
                    <a:bodyPr/>
                    <a:lstStyle/>
                    <a:p>
                      <a:pPr marL="0" indent="0"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15</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リストの中から数を探す</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0196509"/>
                  </a:ext>
                </a:extLst>
              </a:tr>
              <a:tr h="360431">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16</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リストの一番小さい数を見つける</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73862"/>
                  </a:ext>
                </a:extLst>
              </a:tr>
              <a:tr h="477240">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17</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一番小さい数を</a:t>
                      </a:r>
                      <a:r>
                        <a:rPr lang="ja-JP" altLang="en-US" sz="1700" kern="100" dirty="0">
                          <a:effectLst/>
                          <a:latin typeface="メイリオ" panose="020B0604030504040204" pitchFamily="50" charset="-128"/>
                          <a:ea typeface="メイリオ" panose="020B0604030504040204" pitchFamily="50" charset="-128"/>
                        </a:rPr>
                        <a:t>リスト</a:t>
                      </a:r>
                      <a:r>
                        <a:rPr lang="ja-JP" sz="1700" kern="100" dirty="0">
                          <a:effectLst/>
                          <a:latin typeface="メイリオ" panose="020B0604030504040204" pitchFamily="50" charset="-128"/>
                          <a:ea typeface="メイリオ" panose="020B0604030504040204" pitchFamily="50" charset="-128"/>
                        </a:rPr>
                        <a:t>先頭に入替え</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0201929"/>
                  </a:ext>
                </a:extLst>
              </a:tr>
              <a:tr h="360431">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18</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二重繰り返しで九九に挑戦</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3269606"/>
                  </a:ext>
                </a:extLst>
              </a:tr>
              <a:tr h="360431">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19</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複雑な二重繰り返しに挑戦</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5292127"/>
                  </a:ext>
                </a:extLst>
              </a:tr>
              <a:tr h="360431">
                <a:tc>
                  <a:txBody>
                    <a:bodyPr/>
                    <a:lstStyle/>
                    <a:p>
                      <a:pPr indent="116205" algn="ctr">
                        <a:lnSpc>
                          <a:spcPts val="2000"/>
                        </a:lnSpc>
                        <a:tabLst>
                          <a:tab pos="325755" algn="l"/>
                        </a:tabLst>
                      </a:pPr>
                      <a:r>
                        <a:rPr lang="en-US" sz="1700" kern="100" dirty="0">
                          <a:effectLst/>
                          <a:latin typeface="メイリオ" panose="020B0604030504040204" pitchFamily="50" charset="-128"/>
                          <a:ea typeface="メイリオ" panose="020B0604030504040204" pitchFamily="50" charset="-128"/>
                        </a:rPr>
                        <a:t>20</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F9F"/>
                    </a:solidFill>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最後のチャレンジ</a:t>
                      </a:r>
                      <a:r>
                        <a:rPr lang="en-US" sz="1700" kern="100" dirty="0">
                          <a:effectLst/>
                          <a:latin typeface="メイリオ" panose="020B0604030504040204" pitchFamily="50" charset="-128"/>
                          <a:ea typeface="メイリオ" panose="020B0604030504040204" pitchFamily="50" charset="-128"/>
                        </a:rPr>
                        <a:t>: </a:t>
                      </a:r>
                      <a:r>
                        <a:rPr lang="ja-JP" sz="1700" kern="100" dirty="0">
                          <a:effectLst/>
                          <a:latin typeface="メイリオ" panose="020B0604030504040204" pitchFamily="50" charset="-128"/>
                          <a:ea typeface="メイリオ" panose="020B0604030504040204" pitchFamily="50" charset="-128"/>
                        </a:rPr>
                        <a:t>数の並び替え</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F9F"/>
                    </a:solidFill>
                  </a:tcPr>
                </a:tc>
                <a:extLst>
                  <a:ext uri="{0D108BD9-81ED-4DB2-BD59-A6C34878D82A}">
                    <a16:rowId xmlns:a16="http://schemas.microsoft.com/office/drawing/2014/main" val="1448198341"/>
                  </a:ext>
                </a:extLst>
              </a:tr>
              <a:tr h="360431">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21</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発展</a:t>
                      </a:r>
                      <a:r>
                        <a:rPr lang="en-US" sz="1700" kern="100" dirty="0">
                          <a:effectLst/>
                          <a:latin typeface="メイリオ" panose="020B0604030504040204" pitchFamily="50" charset="-128"/>
                          <a:ea typeface="メイリオ" panose="020B0604030504040204" pitchFamily="50" charset="-128"/>
                        </a:rPr>
                        <a:t>1: Fizz Buzz</a:t>
                      </a:r>
                      <a:endParaRPr lang="ja-JP" sz="1700" kern="100" dirty="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9864158"/>
                  </a:ext>
                </a:extLst>
              </a:tr>
              <a:tr h="360431">
                <a:tc>
                  <a:txBody>
                    <a:bodyPr/>
                    <a:lstStyle/>
                    <a:p>
                      <a:pPr indent="116205" algn="ctr">
                        <a:lnSpc>
                          <a:spcPts val="2000"/>
                        </a:lnSpc>
                        <a:tabLst>
                          <a:tab pos="325755" algn="l"/>
                        </a:tabLst>
                      </a:pPr>
                      <a:r>
                        <a:rPr lang="en-US" sz="1700" kern="100">
                          <a:effectLst/>
                          <a:latin typeface="メイリオ" panose="020B0604030504040204" pitchFamily="50" charset="-128"/>
                          <a:ea typeface="メイリオ" panose="020B0604030504040204" pitchFamily="50" charset="-128"/>
                        </a:rPr>
                        <a:t>22</a:t>
                      </a:r>
                      <a:endParaRPr lang="ja-JP" sz="1700" kern="100">
                        <a:effectLst/>
                        <a:latin typeface="メイリオ" panose="020B0604030504040204" pitchFamily="50" charset="-128"/>
                        <a:ea typeface="メイリオ" panose="020B0604030504040204" pitchFamily="50" charset="-128"/>
                      </a:endParaRP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16205" algn="just">
                        <a:lnSpc>
                          <a:spcPts val="2000"/>
                        </a:lnSpc>
                        <a:tabLst>
                          <a:tab pos="325755" algn="l"/>
                        </a:tabLst>
                      </a:pPr>
                      <a:r>
                        <a:rPr lang="ja-JP" sz="1700" kern="100" dirty="0">
                          <a:effectLst/>
                          <a:latin typeface="メイリオ" panose="020B0604030504040204" pitchFamily="50" charset="-128"/>
                          <a:ea typeface="メイリオ" panose="020B0604030504040204" pitchFamily="50" charset="-128"/>
                        </a:rPr>
                        <a:t>発展</a:t>
                      </a:r>
                      <a:r>
                        <a:rPr lang="en-US" sz="1700" kern="100" dirty="0">
                          <a:effectLst/>
                          <a:latin typeface="メイリオ" panose="020B0604030504040204" pitchFamily="50" charset="-128"/>
                          <a:ea typeface="メイリオ" panose="020B0604030504040204" pitchFamily="50" charset="-128"/>
                        </a:rPr>
                        <a:t>2:</a:t>
                      </a:r>
                      <a:r>
                        <a:rPr lang="ja-JP" sz="1700" kern="100" dirty="0">
                          <a:effectLst/>
                          <a:latin typeface="メイリオ" panose="020B0604030504040204" pitchFamily="50" charset="-128"/>
                          <a:ea typeface="メイリオ" panose="020B0604030504040204" pitchFamily="50" charset="-128"/>
                        </a:rPr>
                        <a:t>バブルソート</a:t>
                      </a:r>
                    </a:p>
                  </a:txBody>
                  <a:tcPr marL="43769" marR="43769" marT="810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8080906"/>
                  </a:ext>
                </a:extLst>
              </a:tr>
            </a:tbl>
          </a:graphicData>
        </a:graphic>
      </p:graphicFrame>
      <p:sp>
        <p:nvSpPr>
          <p:cNvPr id="2" name="テキスト ボックス 1">
            <a:extLst>
              <a:ext uri="{FF2B5EF4-FFF2-40B4-BE49-F238E27FC236}">
                <a16:creationId xmlns:a16="http://schemas.microsoft.com/office/drawing/2014/main" id="{39BAABFA-990A-C2FE-744F-E6EE9836B05D}"/>
              </a:ext>
            </a:extLst>
          </p:cNvPr>
          <p:cNvSpPr txBox="1"/>
          <p:nvPr/>
        </p:nvSpPr>
        <p:spPr>
          <a:xfrm>
            <a:off x="255567" y="5183317"/>
            <a:ext cx="8632866" cy="830997"/>
          </a:xfrm>
          <a:prstGeom prst="rect">
            <a:avLst/>
          </a:prstGeom>
          <a:noFill/>
          <a:ln>
            <a:noFill/>
          </a:ln>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ただし、教科書にのっていて</a:t>
            </a:r>
            <a:r>
              <a:rPr kumimoji="1" lang="ja-JP" altLang="en-US" sz="2400" dirty="0">
                <a:solidFill>
                  <a:srgbClr val="FF0000"/>
                </a:solidFill>
                <a:latin typeface="メイリオ" panose="020B0604030504040204" pitchFamily="50" charset="-128"/>
                <a:ea typeface="メイリオ" panose="020B0604030504040204" pitchFamily="50" charset="-128"/>
              </a:rPr>
              <a:t>授業やる並び替えは</a:t>
            </a:r>
            <a:r>
              <a:rPr lang="ja-JP" altLang="en-US" sz="2400" dirty="0">
                <a:solidFill>
                  <a:srgbClr val="FF0000"/>
                </a:solidFill>
                <a:latin typeface="メイリオ" panose="020B0604030504040204" pitchFamily="50" charset="-128"/>
                <a:ea typeface="メイリオ" panose="020B0604030504040204" pitchFamily="50" charset="-128"/>
              </a:rPr>
              <a:t>大学入試で出ないだろう</a:t>
            </a:r>
            <a:r>
              <a:rPr kumimoji="1" lang="ja-JP" altLang="en-US" sz="2400" dirty="0">
                <a:solidFill>
                  <a:srgbClr val="FF0000"/>
                </a:solidFill>
                <a:latin typeface="メイリオ" panose="020B0604030504040204" pitchFamily="50" charset="-128"/>
                <a:ea typeface="メイリオ" panose="020B0604030504040204" pitchFamily="50" charset="-128"/>
              </a:rPr>
              <a:t>。これらはアルゴリズムの単なる例</a:t>
            </a:r>
          </a:p>
        </p:txBody>
      </p:sp>
    </p:spTree>
    <p:extLst>
      <p:ext uri="{BB962C8B-B14F-4D97-AF65-F5344CB8AC3E}">
        <p14:creationId xmlns:p14="http://schemas.microsoft.com/office/powerpoint/2010/main" val="3473055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96560" y="349766"/>
            <a:ext cx="7147541" cy="461665"/>
          </a:xfrm>
          <a:prstGeom prst="rect">
            <a:avLst/>
          </a:prstGeom>
          <a:noFill/>
        </p:spPr>
        <p:txBody>
          <a:bodyPr wrap="square">
            <a:spAutoFit/>
          </a:bodyPr>
          <a:lstStyle/>
          <a:p>
            <a:pPr algn="l" defTabSz="685800" fontAlgn="auto">
              <a:spcBef>
                <a:spcPts val="0"/>
              </a:spcBef>
              <a:spcAft>
                <a:spcPts val="0"/>
              </a:spcAft>
            </a:pPr>
            <a:r>
              <a:rPr lang="ja-JP" altLang="en-US" sz="2400" dirty="0">
                <a:solidFill>
                  <a:prstClr val="black"/>
                </a:solidFill>
                <a:latin typeface="メイリオ" panose="020B0604030504040204" pitchFamily="50" charset="-128"/>
                <a:ea typeface="メイリオ" panose="020B0604030504040204" pitchFamily="50" charset="-128"/>
              </a:rPr>
              <a:t>受験大学による情報</a:t>
            </a:r>
            <a:r>
              <a:rPr lang="en-US" altLang="ja-JP" sz="2400" dirty="0">
                <a:solidFill>
                  <a:prstClr val="black"/>
                </a:solidFill>
                <a:latin typeface="メイリオ" panose="020B0604030504040204" pitchFamily="50" charset="-128"/>
                <a:ea typeface="メイリオ" panose="020B0604030504040204" pitchFamily="50" charset="-128"/>
              </a:rPr>
              <a:t>I</a:t>
            </a:r>
            <a:r>
              <a:rPr lang="ja-JP" altLang="en-US" sz="2400" dirty="0">
                <a:solidFill>
                  <a:prstClr val="black"/>
                </a:solidFill>
                <a:latin typeface="メイリオ" panose="020B0604030504040204" pitchFamily="50" charset="-128"/>
                <a:ea typeface="メイリオ" panose="020B0604030504040204" pitchFamily="50" charset="-128"/>
              </a:rPr>
              <a:t>のプログラミング</a:t>
            </a:r>
          </a:p>
        </p:txBody>
      </p:sp>
      <p:pic>
        <p:nvPicPr>
          <p:cNvPr id="4" name="Picture 2" descr="by-nc-sa">
            <a:extLst>
              <a:ext uri="{FF2B5EF4-FFF2-40B4-BE49-F238E27FC236}">
                <a16:creationId xmlns:a16="http://schemas.microsoft.com/office/drawing/2014/main" id="{1CE62E17-9430-ECEA-FA08-A37F2D8A9A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312" y="5121467"/>
            <a:ext cx="601487" cy="209915"/>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5BBEE085-5362-6016-0848-251B0D578A30}"/>
              </a:ext>
            </a:extLst>
          </p:cNvPr>
          <p:cNvSpPr txBox="1"/>
          <p:nvPr/>
        </p:nvSpPr>
        <p:spPr>
          <a:xfrm>
            <a:off x="4893825" y="1854549"/>
            <a:ext cx="1419214" cy="2031325"/>
          </a:xfrm>
          <a:prstGeom prst="rect">
            <a:avLst/>
          </a:prstGeom>
          <a:noFill/>
          <a:ln>
            <a:solidFill>
              <a:schemeClr val="tx1"/>
            </a:solidFill>
          </a:ln>
        </p:spPr>
        <p:txBody>
          <a:bodyPr wrap="square" rtlCol="0">
            <a:spAutoFit/>
          </a:bodyPr>
          <a:lstStyle/>
          <a:p>
            <a:pPr algn="l" defTabSz="685800" fontAlgn="auto">
              <a:spcBef>
                <a:spcPts val="0"/>
              </a:spcBef>
              <a:spcAft>
                <a:spcPts val="0"/>
              </a:spcAft>
            </a:pPr>
            <a:endParaRPr lang="en-US" altLang="ja-JP" sz="2100" dirty="0">
              <a:solidFill>
                <a:srgbClr val="FF0000"/>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検索</a:t>
            </a:r>
          </a:p>
          <a:p>
            <a:pPr algn="l" defTabSz="685800" fontAlgn="auto">
              <a:spcBef>
                <a:spcPts val="0"/>
              </a:spcBef>
              <a:spcAft>
                <a:spcPts val="0"/>
              </a:spcAft>
            </a:pPr>
            <a:endParaRPr lang="en-US" altLang="ja-JP" sz="2100" dirty="0">
              <a:solidFill>
                <a:prstClr val="black"/>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endParaRPr lang="en-US" altLang="ja-JP" sz="2100" dirty="0">
              <a:solidFill>
                <a:prstClr val="black"/>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並び替え</a:t>
            </a:r>
            <a:endParaRPr lang="en-US" altLang="ja-JP" sz="2100" dirty="0">
              <a:solidFill>
                <a:prstClr val="black"/>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endParaRPr lang="ja-JP" altLang="en-US" sz="21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915D0E06-99F0-5CB9-2581-D0BB09FB7E6C}"/>
              </a:ext>
            </a:extLst>
          </p:cNvPr>
          <p:cNvSpPr txBox="1"/>
          <p:nvPr/>
        </p:nvSpPr>
        <p:spPr>
          <a:xfrm>
            <a:off x="396561" y="1656628"/>
            <a:ext cx="2413542" cy="1061829"/>
          </a:xfrm>
          <a:prstGeom prst="rect">
            <a:avLst/>
          </a:prstGeom>
          <a:noFill/>
        </p:spPr>
        <p:txBody>
          <a:bodyPr wrap="square" rtlCol="0">
            <a:spAutoFit/>
          </a:bodyPr>
          <a:lstStyle/>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・国公立受験者</a:t>
            </a:r>
            <a:br>
              <a:rPr lang="en-US" altLang="ja-JP" sz="2100" dirty="0">
                <a:solidFill>
                  <a:prstClr val="black"/>
                </a:solidFill>
                <a:latin typeface="メイリオ" panose="020B0604030504040204" pitchFamily="50" charset="-128"/>
                <a:ea typeface="メイリオ" panose="020B0604030504040204" pitchFamily="50" charset="-128"/>
              </a:rPr>
            </a:br>
            <a:r>
              <a:rPr lang="ja-JP" altLang="en-US" sz="2100" dirty="0">
                <a:solidFill>
                  <a:prstClr val="black"/>
                </a:solidFill>
                <a:latin typeface="メイリオ" panose="020B0604030504040204" pitchFamily="50" charset="-128"/>
                <a:ea typeface="メイリオ" panose="020B0604030504040204" pitchFamily="50" charset="-128"/>
              </a:rPr>
              <a:t>・情報科目のある私学の受験者</a:t>
            </a:r>
          </a:p>
        </p:txBody>
      </p:sp>
      <p:sp>
        <p:nvSpPr>
          <p:cNvPr id="8" name="テキスト ボックス 7">
            <a:extLst>
              <a:ext uri="{FF2B5EF4-FFF2-40B4-BE49-F238E27FC236}">
                <a16:creationId xmlns:a16="http://schemas.microsoft.com/office/drawing/2014/main" id="{0442835D-5766-00FF-3588-8F5690764BCE}"/>
              </a:ext>
            </a:extLst>
          </p:cNvPr>
          <p:cNvSpPr txBox="1"/>
          <p:nvPr/>
        </p:nvSpPr>
        <p:spPr>
          <a:xfrm>
            <a:off x="396560" y="3531754"/>
            <a:ext cx="2650880" cy="415498"/>
          </a:xfrm>
          <a:prstGeom prst="rect">
            <a:avLst/>
          </a:prstGeom>
          <a:noFill/>
        </p:spPr>
        <p:txBody>
          <a:bodyPr wrap="square" rtlCol="0">
            <a:spAutoFit/>
          </a:bodyPr>
          <a:lstStyle/>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・上記以外の受験者</a:t>
            </a:r>
          </a:p>
        </p:txBody>
      </p:sp>
      <p:sp>
        <p:nvSpPr>
          <p:cNvPr id="9" name="矢印: 右 8">
            <a:extLst>
              <a:ext uri="{FF2B5EF4-FFF2-40B4-BE49-F238E27FC236}">
                <a16:creationId xmlns:a16="http://schemas.microsoft.com/office/drawing/2014/main" id="{813CD7B0-E7D9-C1C2-4711-79D8F630DF93}"/>
              </a:ext>
            </a:extLst>
          </p:cNvPr>
          <p:cNvSpPr/>
          <p:nvPr/>
        </p:nvSpPr>
        <p:spPr>
          <a:xfrm>
            <a:off x="3047440" y="1612236"/>
            <a:ext cx="1846385" cy="812799"/>
          </a:xfrm>
          <a:prstGeom prst="rightArrow">
            <a:avLst/>
          </a:prstGeom>
          <a:solidFill>
            <a:srgbClr val="BDD7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情報</a:t>
            </a:r>
            <a:r>
              <a:rPr lang="en-US" altLang="ja-JP" sz="2100" dirty="0">
                <a:solidFill>
                  <a:srgbClr val="002060"/>
                </a:solidFill>
                <a:latin typeface="メイリオ" panose="020B0604030504040204" pitchFamily="50" charset="-128"/>
                <a:ea typeface="メイリオ" panose="020B0604030504040204" pitchFamily="50" charset="-128"/>
              </a:rPr>
              <a:t>I</a:t>
            </a:r>
            <a:endParaRPr lang="ja-JP" altLang="en-US" sz="2100" dirty="0">
              <a:solidFill>
                <a:srgbClr val="002060"/>
              </a:solidFill>
              <a:latin typeface="メイリオ" panose="020B0604030504040204" pitchFamily="50" charset="-128"/>
              <a:ea typeface="メイリオ" panose="020B0604030504040204" pitchFamily="50" charset="-128"/>
            </a:endParaRPr>
          </a:p>
        </p:txBody>
      </p:sp>
      <p:sp>
        <p:nvSpPr>
          <p:cNvPr id="10" name="矢印: 右 9">
            <a:extLst>
              <a:ext uri="{FF2B5EF4-FFF2-40B4-BE49-F238E27FC236}">
                <a16:creationId xmlns:a16="http://schemas.microsoft.com/office/drawing/2014/main" id="{9CE5FEEB-DDA2-A946-7E9C-7F4B5EFFA4A3}"/>
              </a:ext>
            </a:extLst>
          </p:cNvPr>
          <p:cNvSpPr/>
          <p:nvPr/>
        </p:nvSpPr>
        <p:spPr>
          <a:xfrm>
            <a:off x="3047440" y="3292303"/>
            <a:ext cx="1846385" cy="812799"/>
          </a:xfrm>
          <a:prstGeom prst="rightArrow">
            <a:avLst/>
          </a:prstGeom>
          <a:solidFill>
            <a:srgbClr val="BDD7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情報</a:t>
            </a:r>
            <a:r>
              <a:rPr lang="en-US" altLang="ja-JP" sz="2100" dirty="0">
                <a:solidFill>
                  <a:srgbClr val="002060"/>
                </a:solidFill>
                <a:latin typeface="メイリオ" panose="020B0604030504040204" pitchFamily="50" charset="-128"/>
                <a:ea typeface="メイリオ" panose="020B0604030504040204" pitchFamily="50" charset="-128"/>
              </a:rPr>
              <a:t>I</a:t>
            </a:r>
            <a:endParaRPr lang="ja-JP" altLang="en-US" sz="2100" dirty="0">
              <a:solidFill>
                <a:srgbClr val="002060"/>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1996A584-81E6-7252-C63E-580886E7BD5C}"/>
              </a:ext>
            </a:extLst>
          </p:cNvPr>
          <p:cNvSpPr txBox="1"/>
          <p:nvPr/>
        </p:nvSpPr>
        <p:spPr>
          <a:xfrm>
            <a:off x="5131163" y="3908894"/>
            <a:ext cx="992925" cy="415498"/>
          </a:xfrm>
          <a:prstGeom prst="rect">
            <a:avLst/>
          </a:prstGeom>
          <a:noFill/>
        </p:spPr>
        <p:txBody>
          <a:bodyPr wrap="square" rtlCol="0">
            <a:spAutoFit/>
          </a:bodyPr>
          <a:lstStyle/>
          <a:p>
            <a:pPr algn="l" defTabSz="685800" fontAlgn="auto">
              <a:spcBef>
                <a:spcPts val="0"/>
              </a:spcBef>
              <a:spcAft>
                <a:spcPts val="0"/>
              </a:spcAft>
            </a:pPr>
            <a:r>
              <a:rPr lang="en-US" altLang="ja-JP" sz="2100" dirty="0">
                <a:solidFill>
                  <a:srgbClr val="FF0000"/>
                </a:solidFill>
                <a:latin typeface="メイリオ" panose="020B0604030504040204" pitchFamily="50" charset="-128"/>
                <a:ea typeface="メイリオ" panose="020B0604030504040204" pitchFamily="50" charset="-128"/>
              </a:rPr>
              <a:t>Goal</a:t>
            </a:r>
            <a:endParaRPr lang="ja-JP" altLang="en-US" sz="2100" dirty="0">
              <a:solidFill>
                <a:srgbClr val="FF0000"/>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01189CE2-982C-B368-CED7-3597140C8119}"/>
              </a:ext>
            </a:extLst>
          </p:cNvPr>
          <p:cNvSpPr txBox="1"/>
          <p:nvPr/>
        </p:nvSpPr>
        <p:spPr>
          <a:xfrm>
            <a:off x="5082777" y="1448879"/>
            <a:ext cx="992925" cy="415498"/>
          </a:xfrm>
          <a:prstGeom prst="rect">
            <a:avLst/>
          </a:prstGeom>
          <a:noFill/>
        </p:spPr>
        <p:txBody>
          <a:bodyPr wrap="square" rtlCol="0">
            <a:spAutoFit/>
          </a:bodyPr>
          <a:lstStyle/>
          <a:p>
            <a:pPr algn="l" defTabSz="685800" fontAlgn="auto">
              <a:spcBef>
                <a:spcPts val="0"/>
              </a:spcBef>
              <a:spcAft>
                <a:spcPts val="0"/>
              </a:spcAft>
            </a:pPr>
            <a:r>
              <a:rPr lang="en-US" altLang="ja-JP" sz="2100" dirty="0">
                <a:solidFill>
                  <a:srgbClr val="FF0000"/>
                </a:solidFill>
                <a:latin typeface="メイリオ" panose="020B0604030504040204" pitchFamily="50" charset="-128"/>
                <a:ea typeface="メイリオ" panose="020B0604030504040204" pitchFamily="50" charset="-128"/>
              </a:rPr>
              <a:t>Start</a:t>
            </a:r>
            <a:endParaRPr lang="ja-JP" altLang="en-US" sz="2100" dirty="0">
              <a:solidFill>
                <a:srgbClr val="FF0000"/>
              </a:solidFill>
              <a:latin typeface="メイリオ" panose="020B0604030504040204" pitchFamily="50" charset="-128"/>
              <a:ea typeface="メイリオ" panose="020B0604030504040204" pitchFamily="50" charset="-128"/>
            </a:endParaRPr>
          </a:p>
        </p:txBody>
      </p:sp>
      <p:sp>
        <p:nvSpPr>
          <p:cNvPr id="13" name="矢印: 右 12">
            <a:extLst>
              <a:ext uri="{FF2B5EF4-FFF2-40B4-BE49-F238E27FC236}">
                <a16:creationId xmlns:a16="http://schemas.microsoft.com/office/drawing/2014/main" id="{35ABABE5-2943-D6AD-AC95-29642B3A52A3}"/>
              </a:ext>
            </a:extLst>
          </p:cNvPr>
          <p:cNvSpPr/>
          <p:nvPr/>
        </p:nvSpPr>
        <p:spPr>
          <a:xfrm>
            <a:off x="6501991" y="1612235"/>
            <a:ext cx="2435002" cy="812799"/>
          </a:xfrm>
          <a:prstGeom prst="rightArrow">
            <a:avLst/>
          </a:prstGeom>
          <a:solidFill>
            <a:srgbClr val="BDD7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多くのパターン</a:t>
            </a:r>
          </a:p>
        </p:txBody>
      </p:sp>
      <p:sp>
        <p:nvSpPr>
          <p:cNvPr id="14" name="テキスト ボックス 13">
            <a:extLst>
              <a:ext uri="{FF2B5EF4-FFF2-40B4-BE49-F238E27FC236}">
                <a16:creationId xmlns:a16="http://schemas.microsoft.com/office/drawing/2014/main" id="{75053284-5412-7889-EBE0-F5C55F8DD510}"/>
              </a:ext>
            </a:extLst>
          </p:cNvPr>
          <p:cNvSpPr txBox="1"/>
          <p:nvPr/>
        </p:nvSpPr>
        <p:spPr>
          <a:xfrm>
            <a:off x="4183516" y="4403922"/>
            <a:ext cx="2650880" cy="738664"/>
          </a:xfrm>
          <a:prstGeom prst="rect">
            <a:avLst/>
          </a:prstGeom>
          <a:noFill/>
        </p:spPr>
        <p:txBody>
          <a:bodyPr wrap="square" rtlCol="0">
            <a:spAutoFit/>
          </a:bodyPr>
          <a:lstStyle/>
          <a:p>
            <a:pPr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二重ループ</a:t>
            </a:r>
            <a:br>
              <a:rPr lang="ja-JP" altLang="en-US" sz="2100" dirty="0">
                <a:solidFill>
                  <a:srgbClr val="002060"/>
                </a:solidFill>
                <a:latin typeface="メイリオ" panose="020B0604030504040204" pitchFamily="50" charset="-128"/>
                <a:ea typeface="メイリオ" panose="020B0604030504040204" pitchFamily="50" charset="-128"/>
              </a:rPr>
            </a:br>
            <a:r>
              <a:rPr lang="ja-JP" altLang="en-US" sz="2100" dirty="0">
                <a:solidFill>
                  <a:srgbClr val="002060"/>
                </a:solidFill>
                <a:latin typeface="メイリオ" panose="020B0604030504040204" pitchFamily="50" charset="-128"/>
                <a:ea typeface="メイリオ" panose="020B0604030504040204" pitchFamily="50" charset="-128"/>
              </a:rPr>
              <a:t>ループ内の配列処理</a:t>
            </a:r>
          </a:p>
        </p:txBody>
      </p:sp>
      <p:sp>
        <p:nvSpPr>
          <p:cNvPr id="5" name="テキスト ボックス 4">
            <a:extLst>
              <a:ext uri="{FF2B5EF4-FFF2-40B4-BE49-F238E27FC236}">
                <a16:creationId xmlns:a16="http://schemas.microsoft.com/office/drawing/2014/main" id="{18CB84D4-EEF8-E1EE-BBDA-70FE24E55D4C}"/>
              </a:ext>
            </a:extLst>
          </p:cNvPr>
          <p:cNvSpPr txBox="1"/>
          <p:nvPr/>
        </p:nvSpPr>
        <p:spPr>
          <a:xfrm>
            <a:off x="6499247" y="2469925"/>
            <a:ext cx="2248192" cy="1061829"/>
          </a:xfrm>
          <a:prstGeom prst="rect">
            <a:avLst/>
          </a:prstGeom>
          <a:noFill/>
        </p:spPr>
        <p:txBody>
          <a:bodyPr wrap="square" rtlCol="0">
            <a:spAutoFit/>
          </a:bodyPr>
          <a:lstStyle/>
          <a:p>
            <a:pPr algn="l"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初級用の教材は用意してあります。</a:t>
            </a:r>
          </a:p>
        </p:txBody>
      </p:sp>
    </p:spTree>
    <p:extLst>
      <p:ext uri="{BB962C8B-B14F-4D97-AF65-F5344CB8AC3E}">
        <p14:creationId xmlns:p14="http://schemas.microsoft.com/office/powerpoint/2010/main" val="2000464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学習の進め方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教材の内容</a:t>
            </a:r>
            <a:r>
              <a:rPr lang="en-US" altLang="ja-JP" sz="2800" dirty="0">
                <a:latin typeface="メイリオ" panose="020B0604030504040204" pitchFamily="50" charset="-128"/>
                <a:ea typeface="メイリオ" panose="020B0604030504040204" pitchFamily="50" charset="-128"/>
              </a:rPr>
              <a:t>)</a:t>
            </a:r>
          </a:p>
        </p:txBody>
      </p:sp>
      <p:pic>
        <p:nvPicPr>
          <p:cNvPr id="3" name="図 2">
            <a:extLst>
              <a:ext uri="{FF2B5EF4-FFF2-40B4-BE49-F238E27FC236}">
                <a16:creationId xmlns:a16="http://schemas.microsoft.com/office/drawing/2014/main" id="{0252983E-6CEB-6E37-3E3D-5D86318AAC03}"/>
              </a:ext>
            </a:extLst>
          </p:cNvPr>
          <p:cNvPicPr>
            <a:picLocks noChangeAspect="1"/>
          </p:cNvPicPr>
          <p:nvPr/>
        </p:nvPicPr>
        <p:blipFill>
          <a:blip r:embed="rId2"/>
          <a:stretch>
            <a:fillRect/>
          </a:stretch>
        </p:blipFill>
        <p:spPr>
          <a:xfrm>
            <a:off x="566176" y="1098683"/>
            <a:ext cx="2295846" cy="17242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図 4">
            <a:extLst>
              <a:ext uri="{FF2B5EF4-FFF2-40B4-BE49-F238E27FC236}">
                <a16:creationId xmlns:a16="http://schemas.microsoft.com/office/drawing/2014/main" id="{63570DEC-A453-70B0-A81F-251C2EC0CD15}"/>
              </a:ext>
            </a:extLst>
          </p:cNvPr>
          <p:cNvPicPr>
            <a:picLocks noChangeAspect="1"/>
          </p:cNvPicPr>
          <p:nvPr/>
        </p:nvPicPr>
        <p:blipFill>
          <a:blip r:embed="rId2"/>
          <a:stretch>
            <a:fillRect/>
          </a:stretch>
        </p:blipFill>
        <p:spPr>
          <a:xfrm>
            <a:off x="506765" y="962875"/>
            <a:ext cx="2295846" cy="17242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Box 2">
            <a:extLst>
              <a:ext uri="{FF2B5EF4-FFF2-40B4-BE49-F238E27FC236}">
                <a16:creationId xmlns:a16="http://schemas.microsoft.com/office/drawing/2014/main" id="{C7D40A34-CEFD-B8BF-5D5A-41ADFCFF4689}"/>
              </a:ext>
            </a:extLst>
          </p:cNvPr>
          <p:cNvSpPr txBox="1">
            <a:spLocks noChangeArrowheads="1"/>
          </p:cNvSpPr>
          <p:nvPr/>
        </p:nvSpPr>
        <p:spPr bwMode="auto">
          <a:xfrm>
            <a:off x="277922" y="3267680"/>
            <a:ext cx="2872353"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指示書</a:t>
            </a:r>
            <a:br>
              <a:rPr lang="ja-JP" altLang="en-US" sz="2800"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入門</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でアルゴリズム</a:t>
            </a:r>
            <a:endParaRPr lang="en-US" altLang="ja-JP" dirty="0">
              <a:latin typeface="メイリオ" panose="020B0604030504040204" pitchFamily="50" charset="-128"/>
              <a:ea typeface="メイリオ" panose="020B0604030504040204" pitchFamily="50" charset="-128"/>
            </a:endParaRPr>
          </a:p>
          <a:p>
            <a:pPr algn="l">
              <a:spcBef>
                <a:spcPct val="50000"/>
              </a:spcBef>
            </a:pPr>
            <a:r>
              <a:rPr lang="ja-JP" altLang="en-US" dirty="0">
                <a:latin typeface="メイリオ" panose="020B0604030504040204" pitchFamily="50" charset="-128"/>
                <a:ea typeface="メイリオ" panose="020B0604030504040204" pitchFamily="50" charset="-128"/>
              </a:rPr>
              <a:t>この中の課題を自分でやっていきます。</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pic>
        <p:nvPicPr>
          <p:cNvPr id="9" name="図 8">
            <a:extLst>
              <a:ext uri="{FF2B5EF4-FFF2-40B4-BE49-F238E27FC236}">
                <a16:creationId xmlns:a16="http://schemas.microsoft.com/office/drawing/2014/main" id="{5633E387-437D-E28B-5AD2-C0BF7A771140}"/>
              </a:ext>
            </a:extLst>
          </p:cNvPr>
          <p:cNvPicPr>
            <a:picLocks noChangeAspect="1"/>
          </p:cNvPicPr>
          <p:nvPr/>
        </p:nvPicPr>
        <p:blipFill>
          <a:blip r:embed="rId3"/>
          <a:stretch>
            <a:fillRect/>
          </a:stretch>
        </p:blipFill>
        <p:spPr>
          <a:xfrm>
            <a:off x="3317040" y="1064962"/>
            <a:ext cx="2509920" cy="15200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 Box 2">
            <a:extLst>
              <a:ext uri="{FF2B5EF4-FFF2-40B4-BE49-F238E27FC236}">
                <a16:creationId xmlns:a16="http://schemas.microsoft.com/office/drawing/2014/main" id="{A0DC2A1F-8E6A-C887-9F93-5F6FB7ED71F8}"/>
              </a:ext>
            </a:extLst>
          </p:cNvPr>
          <p:cNvSpPr txBox="1">
            <a:spLocks noChangeArrowheads="1"/>
          </p:cNvSpPr>
          <p:nvPr/>
        </p:nvSpPr>
        <p:spPr bwMode="auto">
          <a:xfrm>
            <a:off x="3135825" y="3267680"/>
            <a:ext cx="287235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チェックシート</a:t>
            </a:r>
            <a:br>
              <a:rPr lang="ja-JP" altLang="en-US" sz="2800"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課題をやるか確認します。課題ができたらチェックを書き込ます。</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pic>
        <p:nvPicPr>
          <p:cNvPr id="13" name="図 12">
            <a:extLst>
              <a:ext uri="{FF2B5EF4-FFF2-40B4-BE49-F238E27FC236}">
                <a16:creationId xmlns:a16="http://schemas.microsoft.com/office/drawing/2014/main" id="{AA82B1F3-A493-FD6C-D660-6AC114CB39A7}"/>
              </a:ext>
            </a:extLst>
          </p:cNvPr>
          <p:cNvPicPr>
            <a:picLocks noChangeAspect="1"/>
          </p:cNvPicPr>
          <p:nvPr/>
        </p:nvPicPr>
        <p:blipFill>
          <a:blip r:embed="rId4"/>
          <a:stretch>
            <a:fillRect/>
          </a:stretch>
        </p:blipFill>
        <p:spPr>
          <a:xfrm>
            <a:off x="6341389" y="556404"/>
            <a:ext cx="1796926" cy="25372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Text Box 2">
            <a:extLst>
              <a:ext uri="{FF2B5EF4-FFF2-40B4-BE49-F238E27FC236}">
                <a16:creationId xmlns:a16="http://schemas.microsoft.com/office/drawing/2014/main" id="{0E325990-FD8B-FF92-D565-DC2FCBA51405}"/>
              </a:ext>
            </a:extLst>
          </p:cNvPr>
          <p:cNvSpPr txBox="1">
            <a:spLocks noChangeArrowheads="1"/>
          </p:cNvSpPr>
          <p:nvPr/>
        </p:nvSpPr>
        <p:spPr bwMode="auto">
          <a:xfrm>
            <a:off x="5993727" y="3267680"/>
            <a:ext cx="2872353"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機能部品カード</a:t>
            </a:r>
            <a:br>
              <a:rPr lang="ja-JP" altLang="en-US" sz="2800"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プログラムを構成する</a:t>
            </a:r>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の部品です。各課題にどの部品を使うか下記のように指示しるので参照してください。</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grpSp>
        <p:nvGrpSpPr>
          <p:cNvPr id="15" name="グループ化 14">
            <a:extLst>
              <a:ext uri="{FF2B5EF4-FFF2-40B4-BE49-F238E27FC236}">
                <a16:creationId xmlns:a16="http://schemas.microsoft.com/office/drawing/2014/main" id="{26885EB7-E2B6-F348-1D7B-587B98E72DF6}"/>
              </a:ext>
            </a:extLst>
          </p:cNvPr>
          <p:cNvGrpSpPr/>
          <p:nvPr/>
        </p:nvGrpSpPr>
        <p:grpSpPr>
          <a:xfrm>
            <a:off x="5826960" y="5251135"/>
            <a:ext cx="1143000" cy="1019070"/>
            <a:chOff x="1143000" y="3857730"/>
            <a:chExt cx="1143000" cy="1019070"/>
          </a:xfrm>
        </p:grpSpPr>
        <p:sp>
          <p:nvSpPr>
            <p:cNvPr id="16" name="メモ 58">
              <a:extLst>
                <a:ext uri="{FF2B5EF4-FFF2-40B4-BE49-F238E27FC236}">
                  <a16:creationId xmlns:a16="http://schemas.microsoft.com/office/drawing/2014/main" id="{2C214AD5-A1BC-0632-D428-F57337B41631}"/>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78AE9FD1-E914-CCA4-4078-449AFC572537}"/>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18" name="グループ化 17">
            <a:extLst>
              <a:ext uri="{FF2B5EF4-FFF2-40B4-BE49-F238E27FC236}">
                <a16:creationId xmlns:a16="http://schemas.microsoft.com/office/drawing/2014/main" id="{7AAC0C36-FD23-0220-DF32-D69528DFF645}"/>
              </a:ext>
            </a:extLst>
          </p:cNvPr>
          <p:cNvGrpSpPr/>
          <p:nvPr/>
        </p:nvGrpSpPr>
        <p:grpSpPr>
          <a:xfrm>
            <a:off x="7048500" y="5251134"/>
            <a:ext cx="1143000" cy="1019070"/>
            <a:chOff x="1143000" y="3857730"/>
            <a:chExt cx="1143000" cy="1019070"/>
          </a:xfrm>
        </p:grpSpPr>
        <p:sp>
          <p:nvSpPr>
            <p:cNvPr id="19" name="メモ 58">
              <a:extLst>
                <a:ext uri="{FF2B5EF4-FFF2-40B4-BE49-F238E27FC236}">
                  <a16:creationId xmlns:a16="http://schemas.microsoft.com/office/drawing/2014/main" id="{58590894-DC8C-755B-A550-B7BA3128927B}"/>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D9EDC12B-64DB-441B-5B26-E2DA44F24907}"/>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905018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6</a:t>
            </a:fld>
            <a:endParaRPr lang="en-US" altLang="ja-JP"/>
          </a:p>
        </p:txBody>
      </p:sp>
      <p:sp>
        <p:nvSpPr>
          <p:cNvPr id="46082" name="Text Box 2"/>
          <p:cNvSpPr txBox="1">
            <a:spLocks noChangeArrowheads="1"/>
          </p:cNvSpPr>
          <p:nvPr/>
        </p:nvSpPr>
        <p:spPr bwMode="auto">
          <a:xfrm>
            <a:off x="304800" y="304800"/>
            <a:ext cx="9144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学習の進め方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チェックシート</a:t>
            </a:r>
            <a:r>
              <a:rPr lang="en-US" altLang="ja-JP" sz="2800" dirty="0">
                <a:latin typeface="メイリオ" panose="020B0604030504040204" pitchFamily="50" charset="-128"/>
                <a:ea typeface="メイリオ" panose="020B0604030504040204" pitchFamily="50" charset="-128"/>
              </a:rPr>
              <a:t>)</a:t>
            </a:r>
            <a:br>
              <a:rPr lang="en-US" altLang="ja-JP" sz="2800" dirty="0">
                <a:latin typeface="メイリオ" panose="020B0604030504040204" pitchFamily="50" charset="-128"/>
                <a:ea typeface="メイリオ" panose="020B0604030504040204" pitchFamily="50" charset="-128"/>
              </a:rPr>
            </a:br>
            <a:endParaRPr lang="en-US" altLang="ja-JP" sz="28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52876" y="828020"/>
            <a:ext cx="8301564" cy="1754326"/>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チェックシート</a:t>
            </a:r>
            <a:r>
              <a:rPr lang="ja-JP" altLang="en-US" sz="2400" dirty="0">
                <a:latin typeface="メイリオ" panose="020B0604030504040204" pitchFamily="50" charset="-128"/>
                <a:ea typeface="メイリオ" panose="020B0604030504040204" pitchFamily="50" charset="-128"/>
              </a:rPr>
              <a:t>が用意されています。チェックしながら、自分のペースで学習してみましょう。</a:t>
            </a:r>
            <a:br>
              <a:rPr lang="ja-JP" altLang="en-US" sz="24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読む</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理解</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資料の内容を理解します。</a:t>
            </a:r>
          </a:p>
          <a:p>
            <a:pPr algn="l"/>
            <a:r>
              <a:rPr kumimoji="1" lang="ja-JP" altLang="en-US" sz="2000" dirty="0">
                <a:latin typeface="メイリオ" panose="020B0604030504040204" pitchFamily="50" charset="-128"/>
                <a:ea typeface="メイリオ" panose="020B0604030504040204" pitchFamily="50" charset="-128"/>
              </a:rPr>
              <a:t>・</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打ち込み</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実行</a:t>
            </a:r>
            <a:r>
              <a:rPr kumimoji="1"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資料の内容を</a:t>
            </a:r>
            <a:r>
              <a:rPr lang="en-US" altLang="ja-JP" sz="2000" dirty="0">
                <a:latin typeface="メイリオ" panose="020B0604030504040204" pitchFamily="50" charset="-128"/>
                <a:ea typeface="メイリオ" panose="020B0604030504040204" pitchFamily="50" charset="-128"/>
              </a:rPr>
              <a:t>PC</a:t>
            </a:r>
            <a:r>
              <a:rPr lang="ja-JP" altLang="en-US" sz="2000" dirty="0">
                <a:latin typeface="メイリオ" panose="020B0604030504040204" pitchFamily="50" charset="-128"/>
                <a:ea typeface="メイリオ" panose="020B0604030504040204" pitchFamily="50" charset="-128"/>
              </a:rPr>
              <a:t>に入力して動作を確認します。</a:t>
            </a:r>
          </a:p>
          <a:p>
            <a:pPr algn="l"/>
            <a:r>
              <a:rPr kumimoji="1" lang="ja-JP" altLang="en-US" sz="2000" dirty="0">
                <a:latin typeface="メイリオ" panose="020B0604030504040204" pitchFamily="50" charset="-128"/>
                <a:ea typeface="メイリオ" panose="020B0604030504040204" pitchFamily="50" charset="-128"/>
              </a:rPr>
              <a:t>・</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開発</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実行</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資料をみて考えて、その課題プログラムを作成します。</a:t>
            </a:r>
          </a:p>
        </p:txBody>
      </p:sp>
      <p:sp>
        <p:nvSpPr>
          <p:cNvPr id="11" name="テキスト ボックス 10"/>
          <p:cNvSpPr txBox="1"/>
          <p:nvPr/>
        </p:nvSpPr>
        <p:spPr>
          <a:xfrm>
            <a:off x="705276" y="5975365"/>
            <a:ext cx="7733448" cy="461665"/>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課題が終わったら、□にチェックしてください。</a:t>
            </a:r>
            <a:endParaRPr kumimoji="1" lang="ja-JP" altLang="en-US" sz="24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A0C6AE4C-10D5-B7D5-A27F-0BCD1E02C10B}"/>
              </a:ext>
            </a:extLst>
          </p:cNvPr>
          <p:cNvPicPr>
            <a:picLocks noChangeAspect="1"/>
          </p:cNvPicPr>
          <p:nvPr/>
        </p:nvPicPr>
        <p:blipFill>
          <a:blip r:embed="rId2"/>
          <a:stretch>
            <a:fillRect/>
          </a:stretch>
        </p:blipFill>
        <p:spPr>
          <a:xfrm>
            <a:off x="811181" y="2678221"/>
            <a:ext cx="7487695" cy="2600688"/>
          </a:xfrm>
          <a:prstGeom prst="rect">
            <a:avLst/>
          </a:prstGeom>
        </p:spPr>
      </p:pic>
    </p:spTree>
    <p:extLst>
      <p:ext uri="{BB962C8B-B14F-4D97-AF65-F5344CB8AC3E}">
        <p14:creationId xmlns:p14="http://schemas.microsoft.com/office/powerpoint/2010/main" val="2612491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3"/>
          <p:cNvSpPr txBox="1">
            <a:spLocks noChangeArrowheads="1"/>
          </p:cNvSpPr>
          <p:nvPr/>
        </p:nvSpPr>
        <p:spPr bwMode="auto">
          <a:xfrm>
            <a:off x="228600" y="228600"/>
            <a:ext cx="7696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実習の開始</a:t>
            </a:r>
            <a:r>
              <a:rPr lang="en-US" altLang="ja-JP" sz="2800" dirty="0">
                <a:solidFill>
                  <a:srgbClr val="FF0000"/>
                </a:solidFill>
                <a:latin typeface="メイリオ" panose="020B0604030504040204" pitchFamily="50" charset="-128"/>
                <a:ea typeface="メイリオ" panose="020B0604030504040204" pitchFamily="50" charset="-128"/>
              </a:rPr>
              <a:t>: </a:t>
            </a:r>
            <a:r>
              <a:rPr lang="en-US" altLang="ja-JP" sz="2800" dirty="0" err="1">
                <a:latin typeface="メイリオ" panose="020B0604030504040204" pitchFamily="50" charset="-128"/>
                <a:ea typeface="メイリオ" panose="020B0604030504040204" pitchFamily="50" charset="-128"/>
              </a:rPr>
              <a:t>Colaboratory</a:t>
            </a:r>
            <a:r>
              <a:rPr lang="ja-JP" altLang="en-US" sz="2800" dirty="0">
                <a:latin typeface="メイリオ" panose="020B0604030504040204" pitchFamily="50" charset="-128"/>
                <a:ea typeface="メイリオ" panose="020B0604030504040204" pitchFamily="50" charset="-128"/>
              </a:rPr>
              <a:t>使ってみよう</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起動</a:t>
            </a:r>
          </a:p>
        </p:txBody>
      </p:sp>
      <p:sp>
        <p:nvSpPr>
          <p:cNvPr id="4" name="曲折矢印 3"/>
          <p:cNvSpPr/>
          <p:nvPr/>
        </p:nvSpPr>
        <p:spPr>
          <a:xfrm flipV="1">
            <a:off x="975531" y="4563243"/>
            <a:ext cx="822007" cy="76706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テキスト ボックス 16"/>
          <p:cNvSpPr txBox="1"/>
          <p:nvPr/>
        </p:nvSpPr>
        <p:spPr>
          <a:xfrm>
            <a:off x="5132439" y="1173329"/>
            <a:ext cx="3519495" cy="1631216"/>
          </a:xfrm>
          <a:prstGeom prst="rect">
            <a:avLst/>
          </a:prstGeom>
          <a:noFill/>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Google</a:t>
            </a:r>
            <a:r>
              <a:rPr lang="ja-JP" altLang="en-US" sz="2000" dirty="0">
                <a:latin typeface="メイリオ" panose="020B0604030504040204" pitchFamily="50" charset="-128"/>
                <a:ea typeface="メイリオ" panose="020B0604030504040204" pitchFamily="50" charset="-128"/>
              </a:rPr>
              <a:t>ドライブのファイルを保存するフォルダーで、</a:t>
            </a:r>
          </a:p>
          <a:p>
            <a:pPr algn="l"/>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新規</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その他</a:t>
            </a:r>
            <a:r>
              <a:rPr lang="en-US" altLang="ja-JP" sz="2000" dirty="0">
                <a:latin typeface="メイリオ" panose="020B0604030504040204" pitchFamily="50" charset="-128"/>
                <a:ea typeface="メイリオ" panose="020B0604030504040204" pitchFamily="50" charset="-128"/>
              </a:rPr>
              <a:t>]-</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[Google </a:t>
            </a:r>
            <a:r>
              <a:rPr lang="en-US" altLang="ja-JP" sz="2000" dirty="0" err="1">
                <a:latin typeface="メイリオ" panose="020B0604030504040204" pitchFamily="50" charset="-128"/>
                <a:ea typeface="メイリオ" panose="020B0604030504040204" pitchFamily="50" charset="-128"/>
              </a:rPr>
              <a:t>Colaboratory</a:t>
            </a:r>
            <a:r>
              <a:rPr lang="en-US" altLang="ja-JP" sz="2000" dirty="0">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を指定</a:t>
            </a:r>
          </a:p>
        </p:txBody>
      </p:sp>
      <p:pic>
        <p:nvPicPr>
          <p:cNvPr id="7" name="図 6">
            <a:extLst>
              <a:ext uri="{FF2B5EF4-FFF2-40B4-BE49-F238E27FC236}">
                <a16:creationId xmlns:a16="http://schemas.microsoft.com/office/drawing/2014/main" id="{5D9C7218-F31C-3759-6512-4CAFA2167764}"/>
              </a:ext>
            </a:extLst>
          </p:cNvPr>
          <p:cNvPicPr>
            <a:picLocks noChangeAspect="1"/>
          </p:cNvPicPr>
          <p:nvPr/>
        </p:nvPicPr>
        <p:blipFill>
          <a:blip r:embed="rId2"/>
          <a:stretch>
            <a:fillRect/>
          </a:stretch>
        </p:blipFill>
        <p:spPr>
          <a:xfrm>
            <a:off x="346280" y="751820"/>
            <a:ext cx="4512761" cy="34931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正方形/長方形 8">
            <a:extLst>
              <a:ext uri="{FF2B5EF4-FFF2-40B4-BE49-F238E27FC236}">
                <a16:creationId xmlns:a16="http://schemas.microsoft.com/office/drawing/2014/main" id="{752AB99A-B090-844F-DAE5-09D64BA92A15}"/>
              </a:ext>
            </a:extLst>
          </p:cNvPr>
          <p:cNvSpPr/>
          <p:nvPr/>
        </p:nvSpPr>
        <p:spPr bwMode="auto">
          <a:xfrm>
            <a:off x="2416507" y="3893574"/>
            <a:ext cx="2442534" cy="351360"/>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a:extLst>
              <a:ext uri="{FF2B5EF4-FFF2-40B4-BE49-F238E27FC236}">
                <a16:creationId xmlns:a16="http://schemas.microsoft.com/office/drawing/2014/main" id="{2DF3A279-59F7-1C82-50CC-5584A1B7D30B}"/>
              </a:ext>
            </a:extLst>
          </p:cNvPr>
          <p:cNvPicPr>
            <a:picLocks noChangeAspect="1"/>
          </p:cNvPicPr>
          <p:nvPr/>
        </p:nvPicPr>
        <p:blipFill>
          <a:blip r:embed="rId3"/>
          <a:stretch>
            <a:fillRect/>
          </a:stretch>
        </p:blipFill>
        <p:spPr>
          <a:xfrm>
            <a:off x="2096408" y="4479067"/>
            <a:ext cx="6072061" cy="19001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テキスト ボックス 12">
            <a:extLst>
              <a:ext uri="{FF2B5EF4-FFF2-40B4-BE49-F238E27FC236}">
                <a16:creationId xmlns:a16="http://schemas.microsoft.com/office/drawing/2014/main" id="{3ED2E741-1FB7-48A2-0F53-720F7CC91ED4}"/>
              </a:ext>
            </a:extLst>
          </p:cNvPr>
          <p:cNvSpPr txBox="1"/>
          <p:nvPr/>
        </p:nvSpPr>
        <p:spPr>
          <a:xfrm>
            <a:off x="5179902" y="3699513"/>
            <a:ext cx="3519495" cy="707886"/>
          </a:xfrm>
          <a:prstGeom prst="rect">
            <a:avLst/>
          </a:prstGeom>
          <a:noFill/>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[Google </a:t>
            </a:r>
            <a:r>
              <a:rPr lang="en-US" altLang="ja-JP" sz="2000" dirty="0" err="1">
                <a:latin typeface="メイリオ" panose="020B0604030504040204" pitchFamily="50" charset="-128"/>
                <a:ea typeface="メイリオ" panose="020B0604030504040204" pitchFamily="50" charset="-128"/>
              </a:rPr>
              <a:t>Colaboratory</a:t>
            </a:r>
            <a:r>
              <a:rPr lang="en-US" altLang="ja-JP" sz="2000" dirty="0">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が使えるようになる。</a:t>
            </a:r>
          </a:p>
        </p:txBody>
      </p:sp>
    </p:spTree>
    <p:extLst>
      <p:ext uri="{BB962C8B-B14F-4D97-AF65-F5344CB8AC3E}">
        <p14:creationId xmlns:p14="http://schemas.microsoft.com/office/powerpoint/2010/main" val="1338290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Python</a:t>
            </a:r>
            <a:r>
              <a:rPr lang="ja-JP" altLang="en-US" sz="2800" dirty="0">
                <a:latin typeface="メイリオ" panose="020B0604030504040204" pitchFamily="50" charset="-128"/>
                <a:ea typeface="メイリオ" panose="020B0604030504040204" pitchFamily="50" charset="-128"/>
              </a:rPr>
              <a:t>を使ってみよう</a:t>
            </a:r>
            <a:endParaRPr lang="en-US" altLang="ja-JP" sz="28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705276" y="4185142"/>
            <a:ext cx="7981524" cy="156966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学習で使用する</a:t>
            </a:r>
            <a:r>
              <a:rPr lang="en-US" altLang="ja-JP" sz="2400" dirty="0" err="1">
                <a:latin typeface="メイリオ" panose="020B0604030504040204" pitchFamily="50" charset="-128"/>
                <a:ea typeface="メイリオ" panose="020B0604030504040204" pitchFamily="50" charset="-128"/>
              </a:rPr>
              <a:t>Colaboratory</a:t>
            </a:r>
            <a:r>
              <a:rPr lang="ja-JP" altLang="en-US" sz="2400" dirty="0">
                <a:latin typeface="メイリオ" panose="020B0604030504040204" pitchFamily="50" charset="-128"/>
                <a:ea typeface="メイリオ" panose="020B0604030504040204" pitchFamily="50" charset="-128"/>
              </a:rPr>
              <a:t>という</a:t>
            </a:r>
            <a:r>
              <a:rPr lang="en-US" altLang="ja-JP" sz="2400" dirty="0">
                <a:latin typeface="メイリオ" panose="020B0604030504040204" pitchFamily="50" charset="-128"/>
                <a:ea typeface="メイリオ" panose="020B0604030504040204" pitchFamily="50" charset="-128"/>
              </a:rPr>
              <a:t>Python</a:t>
            </a:r>
            <a:r>
              <a:rPr lang="ja-JP" altLang="en-US" sz="2400" dirty="0">
                <a:latin typeface="メイリオ" panose="020B0604030504040204" pitchFamily="50" charset="-128"/>
                <a:ea typeface="メイリオ" panose="020B0604030504040204" pitchFamily="50" charset="-128"/>
              </a:rPr>
              <a:t>の開発実行環境では、初めに</a:t>
            </a:r>
            <a:r>
              <a:rPr lang="en-US" altLang="ja-JP" sz="2400" dirty="0">
                <a:latin typeface="メイリオ" panose="020B0604030504040204" pitchFamily="50" charset="-128"/>
                <a:ea typeface="メイリオ" panose="020B0604030504040204" pitchFamily="50" charset="-128"/>
              </a:rPr>
              <a:t>Google</a:t>
            </a:r>
            <a:r>
              <a:rPr lang="ja-JP" altLang="en-US" sz="2400" dirty="0">
                <a:latin typeface="メイリオ" panose="020B0604030504040204" pitchFamily="50" charset="-128"/>
                <a:ea typeface="メイリオ" panose="020B0604030504040204" pitchFamily="50" charset="-128"/>
              </a:rPr>
              <a:t>ドライブに作成した一つのファイルの中に複数のコードを入れることができます。</a:t>
            </a:r>
          </a:p>
          <a:p>
            <a:pPr algn="l"/>
            <a:r>
              <a:rPr kumimoji="1" lang="ja-JP" altLang="en-US" sz="2400" dirty="0">
                <a:latin typeface="メイリオ" panose="020B0604030504040204" pitchFamily="50" charset="-128"/>
                <a:ea typeface="メイリオ" panose="020B0604030504040204" pitchFamily="50" charset="-128"/>
              </a:rPr>
              <a:t>一つ一つのコード</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プログラム</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を実行することができす。</a:t>
            </a:r>
          </a:p>
        </p:txBody>
      </p:sp>
      <p:pic>
        <p:nvPicPr>
          <p:cNvPr id="4" name="図 3">
            <a:extLst>
              <a:ext uri="{FF2B5EF4-FFF2-40B4-BE49-F238E27FC236}">
                <a16:creationId xmlns:a16="http://schemas.microsoft.com/office/drawing/2014/main" id="{67086A96-6D38-FC8B-83B0-E6879618F402}"/>
              </a:ext>
            </a:extLst>
          </p:cNvPr>
          <p:cNvPicPr>
            <a:picLocks noChangeAspect="1"/>
          </p:cNvPicPr>
          <p:nvPr/>
        </p:nvPicPr>
        <p:blipFill>
          <a:blip r:embed="rId2"/>
          <a:stretch>
            <a:fillRect/>
          </a:stretch>
        </p:blipFill>
        <p:spPr>
          <a:xfrm>
            <a:off x="3292033" y="1300568"/>
            <a:ext cx="5394767" cy="26138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楕円 8">
            <a:extLst>
              <a:ext uri="{FF2B5EF4-FFF2-40B4-BE49-F238E27FC236}">
                <a16:creationId xmlns:a16="http://schemas.microsoft.com/office/drawing/2014/main" id="{801074CD-D441-BDAF-C196-7C5521D45DEC}"/>
              </a:ext>
            </a:extLst>
          </p:cNvPr>
          <p:cNvSpPr/>
          <p:nvPr/>
        </p:nvSpPr>
        <p:spPr bwMode="auto">
          <a:xfrm>
            <a:off x="3734170" y="1300568"/>
            <a:ext cx="1238865"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5" name="直線コネクタ 14">
            <a:extLst>
              <a:ext uri="{FF2B5EF4-FFF2-40B4-BE49-F238E27FC236}">
                <a16:creationId xmlns:a16="http://schemas.microsoft.com/office/drawing/2014/main" id="{657E73B3-E847-72AF-EB27-6412C6B7A4D4}"/>
              </a:ext>
            </a:extLst>
          </p:cNvPr>
          <p:cNvCxnSpPr>
            <a:endCxn id="9" idx="7"/>
          </p:cNvCxnSpPr>
          <p:nvPr/>
        </p:nvCxnSpPr>
        <p:spPr bwMode="auto">
          <a:xfrm flipH="1">
            <a:off x="4791607" y="994224"/>
            <a:ext cx="358408" cy="38296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テキスト ボックス 16">
            <a:extLst>
              <a:ext uri="{FF2B5EF4-FFF2-40B4-BE49-F238E27FC236}">
                <a16:creationId xmlns:a16="http://schemas.microsoft.com/office/drawing/2014/main" id="{D997D800-1BA4-68B0-F616-29CDDF20B6E2}"/>
              </a:ext>
            </a:extLst>
          </p:cNvPr>
          <p:cNvSpPr txBox="1"/>
          <p:nvPr/>
        </p:nvSpPr>
        <p:spPr>
          <a:xfrm>
            <a:off x="5292207" y="578104"/>
            <a:ext cx="2925474"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ファイルに新しいコード</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プログラム</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を追加</a:t>
            </a:r>
            <a:endParaRPr lang="en-US" altLang="ja-JP" sz="2000" dirty="0">
              <a:latin typeface="メイリオ" panose="020B0604030504040204" pitchFamily="50" charset="-128"/>
              <a:ea typeface="メイリオ" panose="020B0604030504040204" pitchFamily="50" charset="-128"/>
            </a:endParaRPr>
          </a:p>
        </p:txBody>
      </p:sp>
      <p:sp>
        <p:nvSpPr>
          <p:cNvPr id="18" name="楕円 17">
            <a:extLst>
              <a:ext uri="{FF2B5EF4-FFF2-40B4-BE49-F238E27FC236}">
                <a16:creationId xmlns:a16="http://schemas.microsoft.com/office/drawing/2014/main" id="{DC3AF1FE-BC0D-C24E-0121-749ACA11517D}"/>
              </a:ext>
            </a:extLst>
          </p:cNvPr>
          <p:cNvSpPr/>
          <p:nvPr/>
        </p:nvSpPr>
        <p:spPr bwMode="auto">
          <a:xfrm>
            <a:off x="3952567" y="2808733"/>
            <a:ext cx="619433"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9" name="直線コネクタ 18">
            <a:extLst>
              <a:ext uri="{FF2B5EF4-FFF2-40B4-BE49-F238E27FC236}">
                <a16:creationId xmlns:a16="http://schemas.microsoft.com/office/drawing/2014/main" id="{D09FBFFF-3A63-DF80-C7FE-B6D209EE4467}"/>
              </a:ext>
            </a:extLst>
          </p:cNvPr>
          <p:cNvCxnSpPr>
            <a:stCxn id="18" idx="2"/>
          </p:cNvCxnSpPr>
          <p:nvPr/>
        </p:nvCxnSpPr>
        <p:spPr bwMode="auto">
          <a:xfrm flipH="1">
            <a:off x="2934929" y="3070343"/>
            <a:ext cx="1017638" cy="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テキスト ボックス 21">
            <a:extLst>
              <a:ext uri="{FF2B5EF4-FFF2-40B4-BE49-F238E27FC236}">
                <a16:creationId xmlns:a16="http://schemas.microsoft.com/office/drawing/2014/main" id="{37975A17-84AD-B8D0-751D-D2D637E35A65}"/>
              </a:ext>
            </a:extLst>
          </p:cNvPr>
          <p:cNvSpPr txBox="1"/>
          <p:nvPr/>
        </p:nvSpPr>
        <p:spPr>
          <a:xfrm>
            <a:off x="366559" y="2931843"/>
            <a:ext cx="2925474" cy="400110"/>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一つのコードを実行</a:t>
            </a:r>
            <a:endParaRPr lang="en-US" altLang="ja-JP" sz="2000" dirty="0">
              <a:latin typeface="メイリオ" panose="020B0604030504040204" pitchFamily="50" charset="-128"/>
              <a:ea typeface="メイリオ" panose="020B0604030504040204" pitchFamily="50" charset="-128"/>
            </a:endParaRPr>
          </a:p>
        </p:txBody>
      </p:sp>
      <p:sp>
        <p:nvSpPr>
          <p:cNvPr id="2" name="Text Box 4">
            <a:extLst>
              <a:ext uri="{FF2B5EF4-FFF2-40B4-BE49-F238E27FC236}">
                <a16:creationId xmlns:a16="http://schemas.microsoft.com/office/drawing/2014/main" id="{BF7AC164-1E3C-3CA7-7C85-BE663CE4713A}"/>
              </a:ext>
            </a:extLst>
          </p:cNvPr>
          <p:cNvSpPr txBox="1">
            <a:spLocks noChangeArrowheads="1"/>
          </p:cNvSpPr>
          <p:nvPr/>
        </p:nvSpPr>
        <p:spPr bwMode="auto">
          <a:xfrm>
            <a:off x="228446" y="1081660"/>
            <a:ext cx="2706483" cy="1569660"/>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200" dirty="0">
                <a:solidFill>
                  <a:srgbClr val="FF0000"/>
                </a:solidFill>
                <a:latin typeface="メイリオ" panose="020B0604030504040204" pitchFamily="50" charset="-128"/>
                <a:ea typeface="メイリオ" panose="020B0604030504040204" pitchFamily="50" charset="-128"/>
              </a:rPr>
              <a:t>重要</a:t>
            </a:r>
            <a:r>
              <a:rPr lang="en-US" altLang="ja-JP" sz="3200" dirty="0">
                <a:solidFill>
                  <a:srgbClr val="FF0000"/>
                </a:solidFill>
                <a:latin typeface="メイリオ" panose="020B0604030504040204" pitchFamily="50" charset="-128"/>
                <a:ea typeface="メイリオ" panose="020B0604030504040204" pitchFamily="50" charset="-128"/>
              </a:rPr>
              <a:t>:</a:t>
            </a:r>
            <a:r>
              <a:rPr lang="ja-JP" altLang="en-US" sz="3200" dirty="0">
                <a:solidFill>
                  <a:srgbClr val="FF0000"/>
                </a:solidFill>
                <a:latin typeface="メイリオ" panose="020B0604030504040204" pitchFamily="50" charset="-128"/>
                <a:ea typeface="メイリオ" panose="020B0604030504040204" pitchFamily="50" charset="-128"/>
              </a:rPr>
              <a:t>日本語入力はオフにしてください。</a:t>
            </a:r>
            <a:endParaRPr lang="en-US" altLang="ja-JP" sz="32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44798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F99E0C0-6E8E-5826-4677-E8D5343AC79F}"/>
              </a:ext>
            </a:extLst>
          </p:cNvPr>
          <p:cNvPicPr>
            <a:picLocks noChangeAspect="1"/>
          </p:cNvPicPr>
          <p:nvPr/>
        </p:nvPicPr>
        <p:blipFill>
          <a:blip r:embed="rId2"/>
          <a:stretch>
            <a:fillRect/>
          </a:stretch>
        </p:blipFill>
        <p:spPr>
          <a:xfrm>
            <a:off x="1793590" y="2371965"/>
            <a:ext cx="4400903" cy="23330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6628" name="Text Box 3"/>
          <p:cNvSpPr txBox="1">
            <a:spLocks noChangeArrowheads="1"/>
          </p:cNvSpPr>
          <p:nvPr/>
        </p:nvSpPr>
        <p:spPr bwMode="auto">
          <a:xfrm>
            <a:off x="2280329" y="273057"/>
            <a:ext cx="58769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en-US" altLang="ja-JP" sz="2800" dirty="0">
                <a:solidFill>
                  <a:srgbClr val="FF0000"/>
                </a:solidFill>
                <a:latin typeface="メイリオ" panose="020B0604030504040204" pitchFamily="50" charset="-128"/>
                <a:ea typeface="メイリオ" panose="020B0604030504040204" pitchFamily="50" charset="-128"/>
              </a:rPr>
              <a:t>1</a:t>
            </a:r>
            <a:r>
              <a:rPr lang="ja-JP" altLang="en-US" sz="2800" dirty="0">
                <a:solidFill>
                  <a:srgbClr val="FF0000"/>
                </a:solidFill>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表示と足し算の計算</a:t>
            </a:r>
          </a:p>
        </p:txBody>
      </p:sp>
      <p:sp>
        <p:nvSpPr>
          <p:cNvPr id="20" name="テキスト ボックス 19"/>
          <p:cNvSpPr txBox="1"/>
          <p:nvPr/>
        </p:nvSpPr>
        <p:spPr>
          <a:xfrm>
            <a:off x="213360" y="823138"/>
            <a:ext cx="8230553" cy="400110"/>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一行づつ</a:t>
            </a:r>
            <a:r>
              <a:rPr lang="ja-JP" altLang="en-US" sz="2000" dirty="0">
                <a:latin typeface="メイリオ" panose="020B0604030504040204" pitchFamily="50" charset="-128"/>
                <a:ea typeface="メイリオ" panose="020B0604030504040204" pitchFamily="50" charset="-128"/>
              </a:rPr>
              <a:t>命令</a:t>
            </a:r>
            <a:r>
              <a:rPr kumimoji="1" lang="ja-JP" altLang="en-US" sz="2000" dirty="0">
                <a:latin typeface="メイリオ" panose="020B0604030504040204" pitchFamily="50" charset="-128"/>
                <a:ea typeface="メイリオ" panose="020B0604030504040204" pitchFamily="50" charset="-128"/>
              </a:rPr>
              <a:t>を入力して、実行することができます。</a:t>
            </a:r>
          </a:p>
        </p:txBody>
      </p:sp>
      <p:sp>
        <p:nvSpPr>
          <p:cNvPr id="8" name="楕円 7"/>
          <p:cNvSpPr/>
          <p:nvPr/>
        </p:nvSpPr>
        <p:spPr bwMode="auto">
          <a:xfrm>
            <a:off x="2096657" y="3781160"/>
            <a:ext cx="616445" cy="285095"/>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0" name="直線矢印コネクタ 9"/>
          <p:cNvCxnSpPr>
            <a:endCxn id="8" idx="3"/>
          </p:cNvCxnSpPr>
          <p:nvPr/>
        </p:nvCxnSpPr>
        <p:spPr bwMode="auto">
          <a:xfrm flipV="1">
            <a:off x="1253550" y="4024504"/>
            <a:ext cx="933383" cy="368578"/>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テキスト ボックス 22"/>
          <p:cNvSpPr txBox="1"/>
          <p:nvPr/>
        </p:nvSpPr>
        <p:spPr>
          <a:xfrm>
            <a:off x="403462" y="1472643"/>
            <a:ext cx="4268631"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初めての</a:t>
            </a:r>
            <a:r>
              <a:rPr kumimoji="1" lang="en-US" altLang="ja-JP" sz="2400" dirty="0">
                <a:latin typeface="メイリオ" panose="020B0604030504040204" pitchFamily="50" charset="-128"/>
                <a:ea typeface="メイリオ" panose="020B0604030504040204" pitchFamily="50" charset="-128"/>
              </a:rPr>
              <a:t>Python</a:t>
            </a:r>
            <a:r>
              <a:rPr kumimoji="1" lang="ja-JP" altLang="en-US" sz="2400" dirty="0">
                <a:latin typeface="メイリオ" panose="020B0604030504040204" pitchFamily="50" charset="-128"/>
                <a:ea typeface="メイリオ" panose="020B0604030504040204" pitchFamily="50" charset="-128"/>
              </a:rPr>
              <a:t>プログラム</a:t>
            </a:r>
          </a:p>
        </p:txBody>
      </p:sp>
      <p:cxnSp>
        <p:nvCxnSpPr>
          <p:cNvPr id="22" name="直線矢印コネクタ 21"/>
          <p:cNvCxnSpPr/>
          <p:nvPr/>
        </p:nvCxnSpPr>
        <p:spPr bwMode="auto">
          <a:xfrm flipH="1" flipV="1">
            <a:off x="6049643" y="2974642"/>
            <a:ext cx="607431" cy="136234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線矢印コネクタ 26"/>
          <p:cNvCxnSpPr/>
          <p:nvPr/>
        </p:nvCxnSpPr>
        <p:spPr bwMode="auto">
          <a:xfrm flipH="1" flipV="1">
            <a:off x="5167818" y="4234272"/>
            <a:ext cx="628411" cy="47070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テキスト ボックス 30"/>
          <p:cNvSpPr txBox="1"/>
          <p:nvPr/>
        </p:nvSpPr>
        <p:spPr>
          <a:xfrm>
            <a:off x="5796229" y="4304762"/>
            <a:ext cx="3078479" cy="1200329"/>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この</a:t>
            </a:r>
            <a:r>
              <a:rPr lang="ja-JP" altLang="en-US" sz="2400" dirty="0">
                <a:latin typeface="メイリオ" panose="020B0604030504040204" pitchFamily="50" charset="-128"/>
                <a:ea typeface="メイリオ" panose="020B0604030504040204" pitchFamily="50" charset="-128"/>
              </a:rPr>
              <a:t>赤枠の中を</a:t>
            </a:r>
            <a:r>
              <a:rPr kumimoji="1" lang="ja-JP" altLang="en-US" sz="2400" dirty="0">
                <a:latin typeface="メイリオ" panose="020B0604030504040204" pitchFamily="50" charset="-128"/>
                <a:ea typeface="メイリオ" panose="020B0604030504040204" pitchFamily="50" charset="-128"/>
              </a:rPr>
              <a:t>入力すると実行結果</a:t>
            </a:r>
          </a:p>
          <a:p>
            <a:pPr algn="l"/>
            <a:r>
              <a:rPr lang="en-US" altLang="ja-JP" sz="2400" dirty="0">
                <a:latin typeface="メイリオ" panose="020B0604030504040204" pitchFamily="50" charset="-128"/>
                <a:ea typeface="メイリオ" panose="020B0604030504040204" pitchFamily="50" charset="-128"/>
              </a:rPr>
              <a:t>p</a:t>
            </a:r>
            <a:r>
              <a:rPr kumimoji="1" lang="en-US" altLang="ja-JP" sz="2400" dirty="0">
                <a:latin typeface="メイリオ" panose="020B0604030504040204" pitchFamily="50" charset="-128"/>
                <a:ea typeface="メイリオ" panose="020B0604030504040204" pitchFamily="50" charset="-128"/>
              </a:rPr>
              <a:t>rint()  </a:t>
            </a:r>
            <a:r>
              <a:rPr kumimoji="1" lang="ja-JP" altLang="en-US" sz="2400" dirty="0">
                <a:latin typeface="メイリオ" panose="020B0604030504040204" pitchFamily="50" charset="-128"/>
                <a:ea typeface="メイリオ" panose="020B0604030504040204" pitchFamily="50" charset="-128"/>
              </a:rPr>
              <a:t>表示する</a:t>
            </a:r>
          </a:p>
        </p:txBody>
      </p:sp>
      <p:sp>
        <p:nvSpPr>
          <p:cNvPr id="14" name="テキスト ボックス 13"/>
          <p:cNvSpPr txBox="1"/>
          <p:nvPr/>
        </p:nvSpPr>
        <p:spPr>
          <a:xfrm>
            <a:off x="1075851" y="6272727"/>
            <a:ext cx="6035040" cy="400110"/>
          </a:xfrm>
          <a:prstGeom prst="rect">
            <a:avLst/>
          </a:prstGeom>
          <a:noFill/>
        </p:spPr>
        <p:txBody>
          <a:bodyPr wrap="square" rtlCol="0">
            <a:spAutoFit/>
          </a:bodyPr>
          <a:lstStyle/>
          <a:p>
            <a:pPr algn="l"/>
            <a:r>
              <a:rPr kumimoji="1" lang="ja-JP" altLang="en-US" sz="2000" dirty="0">
                <a:solidFill>
                  <a:srgbClr val="FF0000"/>
                </a:solidFill>
                <a:latin typeface="メイリオ" panose="020B0604030504040204" pitchFamily="50" charset="-128"/>
                <a:ea typeface="メイリオ" panose="020B0604030504040204" pitchFamily="50" charset="-128"/>
              </a:rPr>
              <a:t>エラーが出た人はつぎのスライドを見て対応</a:t>
            </a:r>
            <a:endParaRPr kumimoji="1" lang="en-US" altLang="ja-JP" sz="2000" dirty="0">
              <a:solidFill>
                <a:srgbClr val="FF0000"/>
              </a:solidFill>
              <a:latin typeface="メイリオ" panose="020B0604030504040204" pitchFamily="50" charset="-128"/>
              <a:ea typeface="メイリオ" panose="020B0604030504040204" pitchFamily="50" charset="-128"/>
            </a:endParaRPr>
          </a:p>
        </p:txBody>
      </p:sp>
      <p:cxnSp>
        <p:nvCxnSpPr>
          <p:cNvPr id="12" name="直線コネクタ 11">
            <a:extLst>
              <a:ext uri="{FF2B5EF4-FFF2-40B4-BE49-F238E27FC236}">
                <a16:creationId xmlns:a16="http://schemas.microsoft.com/office/drawing/2014/main" id="{E9D4914F-990B-2841-EDE2-13CAF5982A85}"/>
              </a:ext>
            </a:extLst>
          </p:cNvPr>
          <p:cNvCxnSpPr/>
          <p:nvPr/>
        </p:nvCxnSpPr>
        <p:spPr bwMode="auto">
          <a:xfrm>
            <a:off x="2776690" y="2952845"/>
            <a:ext cx="2105336"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a:extLst>
              <a:ext uri="{FF2B5EF4-FFF2-40B4-BE49-F238E27FC236}">
                <a16:creationId xmlns:a16="http://schemas.microsoft.com/office/drawing/2014/main" id="{4E267187-EE64-BAE2-3682-761C4C23FE84}"/>
              </a:ext>
            </a:extLst>
          </p:cNvPr>
          <p:cNvCxnSpPr/>
          <p:nvPr/>
        </p:nvCxnSpPr>
        <p:spPr bwMode="auto">
          <a:xfrm>
            <a:off x="2943017" y="4129019"/>
            <a:ext cx="1057251"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グループ化 16">
            <a:extLst>
              <a:ext uri="{FF2B5EF4-FFF2-40B4-BE49-F238E27FC236}">
                <a16:creationId xmlns:a16="http://schemas.microsoft.com/office/drawing/2014/main" id="{FDCC90C0-137F-9A9C-F6F4-1F2342EC7BC2}"/>
              </a:ext>
            </a:extLst>
          </p:cNvPr>
          <p:cNvGrpSpPr/>
          <p:nvPr/>
        </p:nvGrpSpPr>
        <p:grpSpPr>
          <a:xfrm>
            <a:off x="2713102" y="5072398"/>
            <a:ext cx="1143000" cy="1019070"/>
            <a:chOff x="1143000" y="3857730"/>
            <a:chExt cx="1143000" cy="1019070"/>
          </a:xfrm>
        </p:grpSpPr>
        <p:sp>
          <p:nvSpPr>
            <p:cNvPr id="19" name="メモ 58">
              <a:extLst>
                <a:ext uri="{FF2B5EF4-FFF2-40B4-BE49-F238E27FC236}">
                  <a16:creationId xmlns:a16="http://schemas.microsoft.com/office/drawing/2014/main" id="{3B6295F8-6E73-2E8D-81ED-422DAB6FFCCB}"/>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5198FD19-D287-EFAA-9D88-EC77B42CD1C8}"/>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5" name="テキスト ボックス 24">
            <a:extLst>
              <a:ext uri="{FF2B5EF4-FFF2-40B4-BE49-F238E27FC236}">
                <a16:creationId xmlns:a16="http://schemas.microsoft.com/office/drawing/2014/main" id="{29E0721D-7F34-29A5-7897-31CA158BB4BC}"/>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a:t>
            </a:r>
            <a:endParaRPr kumimoji="1" lang="ja-JP" altLang="en-US" sz="2800" dirty="0">
              <a:solidFill>
                <a:schemeClr val="accent2"/>
              </a:solidFill>
            </a:endParaRPr>
          </a:p>
        </p:txBody>
      </p:sp>
      <p:sp>
        <p:nvSpPr>
          <p:cNvPr id="9" name="テキスト ボックス 8">
            <a:extLst>
              <a:ext uri="{FF2B5EF4-FFF2-40B4-BE49-F238E27FC236}">
                <a16:creationId xmlns:a16="http://schemas.microsoft.com/office/drawing/2014/main" id="{904FB2DD-EC2A-9362-27CF-1ABE594629C2}"/>
              </a:ext>
            </a:extLst>
          </p:cNvPr>
          <p:cNvSpPr txBox="1"/>
          <p:nvPr/>
        </p:nvSpPr>
        <p:spPr>
          <a:xfrm>
            <a:off x="281084" y="4507581"/>
            <a:ext cx="1767227"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一つのコードを実行</a:t>
            </a:r>
            <a:endParaRPr lang="en-US" altLang="ja-JP" sz="2000" dirty="0">
              <a:latin typeface="メイリオ" panose="020B0604030504040204" pitchFamily="50" charset="-128"/>
              <a:ea typeface="メイリオ" panose="020B0604030504040204" pitchFamily="50" charset="-128"/>
            </a:endParaRPr>
          </a:p>
        </p:txBody>
      </p:sp>
      <p:pic>
        <p:nvPicPr>
          <p:cNvPr id="13" name="図 12">
            <a:extLst>
              <a:ext uri="{FF2B5EF4-FFF2-40B4-BE49-F238E27FC236}">
                <a16:creationId xmlns:a16="http://schemas.microsoft.com/office/drawing/2014/main" id="{2EB25781-AF15-A257-0727-31BCCC4D1D09}"/>
              </a:ext>
            </a:extLst>
          </p:cNvPr>
          <p:cNvPicPr>
            <a:picLocks noChangeAspect="1"/>
          </p:cNvPicPr>
          <p:nvPr/>
        </p:nvPicPr>
        <p:blipFill>
          <a:blip r:embed="rId3"/>
          <a:stretch>
            <a:fillRect/>
          </a:stretch>
        </p:blipFill>
        <p:spPr>
          <a:xfrm>
            <a:off x="6163731" y="1179821"/>
            <a:ext cx="2343477" cy="10097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楕円 15">
            <a:extLst>
              <a:ext uri="{FF2B5EF4-FFF2-40B4-BE49-F238E27FC236}">
                <a16:creationId xmlns:a16="http://schemas.microsoft.com/office/drawing/2014/main" id="{FD1DDC28-1FEB-755A-7586-03505B905495}"/>
              </a:ext>
            </a:extLst>
          </p:cNvPr>
          <p:cNvSpPr/>
          <p:nvPr/>
        </p:nvSpPr>
        <p:spPr bwMode="auto">
          <a:xfrm>
            <a:off x="6163731" y="1666392"/>
            <a:ext cx="1238865"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8" name="直線コネクタ 17">
            <a:extLst>
              <a:ext uri="{FF2B5EF4-FFF2-40B4-BE49-F238E27FC236}">
                <a16:creationId xmlns:a16="http://schemas.microsoft.com/office/drawing/2014/main" id="{D850364A-D7E6-3735-C8C1-6C4514615FEA}"/>
              </a:ext>
            </a:extLst>
          </p:cNvPr>
          <p:cNvCxnSpPr>
            <a:endCxn id="16" idx="5"/>
          </p:cNvCxnSpPr>
          <p:nvPr/>
        </p:nvCxnSpPr>
        <p:spPr bwMode="auto">
          <a:xfrm flipH="1" flipV="1">
            <a:off x="7221168" y="2112988"/>
            <a:ext cx="181428" cy="367391"/>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テキスト ボックス 25">
            <a:extLst>
              <a:ext uri="{FF2B5EF4-FFF2-40B4-BE49-F238E27FC236}">
                <a16:creationId xmlns:a16="http://schemas.microsoft.com/office/drawing/2014/main" id="{1F086AF1-5925-9403-5DF6-55F163E88073}"/>
              </a:ext>
            </a:extLst>
          </p:cNvPr>
          <p:cNvSpPr txBox="1"/>
          <p:nvPr/>
        </p:nvSpPr>
        <p:spPr>
          <a:xfrm>
            <a:off x="6473447" y="2480379"/>
            <a:ext cx="2925474"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新しいコード</a:t>
            </a:r>
            <a:endParaRPr lang="en-US" altLang="ja-JP"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プログラム</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を追加</a:t>
            </a:r>
            <a:endParaRPr lang="en-US" altLang="ja-JP" sz="20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27A8D0A8-C770-CE0E-F041-F494DD20F4B6}"/>
              </a:ext>
            </a:extLst>
          </p:cNvPr>
          <p:cNvSpPr txBox="1"/>
          <p:nvPr/>
        </p:nvSpPr>
        <p:spPr>
          <a:xfrm>
            <a:off x="2091810" y="2522012"/>
            <a:ext cx="4003121" cy="461665"/>
          </a:xfrm>
          <a:prstGeom prst="rect">
            <a:avLst/>
          </a:prstGeom>
          <a:solidFill>
            <a:srgbClr val="F9F9F9"/>
          </a:solidFill>
          <a:ln w="38100">
            <a:solidFill>
              <a:srgbClr val="FF0000"/>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print("Hello World!")</a:t>
            </a:r>
          </a:p>
        </p:txBody>
      </p:sp>
      <p:sp>
        <p:nvSpPr>
          <p:cNvPr id="4" name="テキスト ボックス 3">
            <a:extLst>
              <a:ext uri="{FF2B5EF4-FFF2-40B4-BE49-F238E27FC236}">
                <a16:creationId xmlns:a16="http://schemas.microsoft.com/office/drawing/2014/main" id="{46B52BC5-A91E-4DE5-F861-82D6DB24E745}"/>
              </a:ext>
            </a:extLst>
          </p:cNvPr>
          <p:cNvSpPr txBox="1"/>
          <p:nvPr/>
        </p:nvSpPr>
        <p:spPr>
          <a:xfrm>
            <a:off x="2713102" y="3710598"/>
            <a:ext cx="3381829" cy="461665"/>
          </a:xfrm>
          <a:prstGeom prst="rect">
            <a:avLst/>
          </a:prstGeom>
          <a:solidFill>
            <a:srgbClr val="F9F9F9"/>
          </a:solidFill>
          <a:ln w="28575">
            <a:solidFill>
              <a:srgbClr val="FF0000"/>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print(1+2)</a:t>
            </a:r>
          </a:p>
        </p:txBody>
      </p:sp>
    </p:spTree>
    <p:extLst>
      <p:ext uri="{BB962C8B-B14F-4D97-AF65-F5344CB8AC3E}">
        <p14:creationId xmlns:p14="http://schemas.microsoft.com/office/powerpoint/2010/main" val="313867956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9345</TotalTime>
  <Words>1656</Words>
  <Application>Microsoft Office PowerPoint</Application>
  <PresentationFormat>画面に合わせる (4:3)</PresentationFormat>
  <Paragraphs>270</Paragraphs>
  <Slides>20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20</vt:i4>
      </vt:variant>
    </vt:vector>
  </HeadingPairs>
  <TitlesOfParts>
    <vt:vector size="26" baseType="lpstr">
      <vt:lpstr>メイリオ</vt:lpstr>
      <vt:lpstr>游ゴシック</vt:lpstr>
      <vt:lpstr>游ゴシック Light</vt:lpstr>
      <vt:lpstr>Arial</vt:lpstr>
      <vt:lpstr>標準デザイン</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Ota Go</cp:lastModifiedBy>
  <cp:revision>280</cp:revision>
  <cp:lastPrinted>2023-10-15T21:53:18Z</cp:lastPrinted>
  <dcterms:created xsi:type="dcterms:W3CDTF">2014-03-24T13:08:44Z</dcterms:created>
  <dcterms:modified xsi:type="dcterms:W3CDTF">2023-10-15T21:54:00Z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