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1"/>
  </p:notesMasterIdLst>
  <p:sldIdLst>
    <p:sldId id="531" r:id="rId4"/>
    <p:sldId id="508" r:id="rId5"/>
    <p:sldId id="544" r:id="rId6"/>
    <p:sldId id="510" r:id="rId7"/>
    <p:sldId id="490" r:id="rId8"/>
    <p:sldId id="495" r:id="rId9"/>
    <p:sldId id="553" r:id="rId10"/>
    <p:sldId id="554" r:id="rId11"/>
    <p:sldId id="501" r:id="rId12"/>
    <p:sldId id="561" r:id="rId13"/>
    <p:sldId id="562" r:id="rId14"/>
    <p:sldId id="484" r:id="rId15"/>
    <p:sldId id="499" r:id="rId16"/>
    <p:sldId id="543" r:id="rId17"/>
    <p:sldId id="545" r:id="rId18"/>
    <p:sldId id="486" r:id="rId19"/>
    <p:sldId id="552" r:id="rId20"/>
    <p:sldId id="563" r:id="rId21"/>
    <p:sldId id="564" r:id="rId22"/>
    <p:sldId id="389" r:id="rId23"/>
    <p:sldId id="393" r:id="rId24"/>
    <p:sldId id="439" r:id="rId25"/>
    <p:sldId id="375" r:id="rId26"/>
    <p:sldId id="565" r:id="rId27"/>
    <p:sldId id="566" r:id="rId28"/>
    <p:sldId id="567" r:id="rId29"/>
    <p:sldId id="287" r:id="rId3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12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111111111111108E-2"/>
          <c:y val="5.0925925925925923E-2"/>
          <c:w val="0.93888888888888888"/>
          <c:h val="0.89814814814814814"/>
        </c:manualLayout>
      </c:layout>
      <c:lineChart>
        <c:grouping val="standard"/>
        <c:varyColors val="0"/>
        <c:ser>
          <c:idx val="0"/>
          <c:order val="0"/>
          <c:spPr>
            <a:ln w="28575" cap="rnd">
              <a:solidFill>
                <a:schemeClr val="tx1"/>
              </a:solidFill>
              <a:round/>
            </a:ln>
            <a:effectLst/>
          </c:spPr>
          <c:marker>
            <c:symbol val="none"/>
          </c:marker>
          <c:cat>
            <c:numRef>
              <c:f>Sheet1!$E$3:$E$164</c:f>
              <c:numCache>
                <c:formatCode>General</c:formatCode>
                <c:ptCount val="162"/>
                <c:pt idx="0">
                  <c:v>-4</c:v>
                </c:pt>
                <c:pt idx="1">
                  <c:v>-3.9</c:v>
                </c:pt>
                <c:pt idx="2">
                  <c:v>-3.8</c:v>
                </c:pt>
                <c:pt idx="3">
                  <c:v>-3.6999999999999997</c:v>
                </c:pt>
                <c:pt idx="4">
                  <c:v>-3.5999999999999996</c:v>
                </c:pt>
                <c:pt idx="5">
                  <c:v>-3.4999999999999996</c:v>
                </c:pt>
                <c:pt idx="6">
                  <c:v>-3.3999999999999995</c:v>
                </c:pt>
                <c:pt idx="7">
                  <c:v>-3.2999999999999994</c:v>
                </c:pt>
                <c:pt idx="8">
                  <c:v>-3.1999999999999993</c:v>
                </c:pt>
                <c:pt idx="9">
                  <c:v>-3.0999999999999992</c:v>
                </c:pt>
                <c:pt idx="10">
                  <c:v>-2.9999999999999991</c:v>
                </c:pt>
                <c:pt idx="11">
                  <c:v>-2.899999999999999</c:v>
                </c:pt>
                <c:pt idx="12">
                  <c:v>-2.7999999999999989</c:v>
                </c:pt>
                <c:pt idx="13">
                  <c:v>-2.6999999999999988</c:v>
                </c:pt>
                <c:pt idx="14">
                  <c:v>-2.5999999999999988</c:v>
                </c:pt>
                <c:pt idx="15">
                  <c:v>-2.4999999999999987</c:v>
                </c:pt>
                <c:pt idx="16">
                  <c:v>-2.3999999999999986</c:v>
                </c:pt>
                <c:pt idx="17">
                  <c:v>-2.2999999999999985</c:v>
                </c:pt>
                <c:pt idx="18">
                  <c:v>-2.1999999999999984</c:v>
                </c:pt>
                <c:pt idx="19">
                  <c:v>-2.0999999999999983</c:v>
                </c:pt>
                <c:pt idx="20">
                  <c:v>-1.9999999999999982</c:v>
                </c:pt>
                <c:pt idx="21">
                  <c:v>-1.8999999999999981</c:v>
                </c:pt>
                <c:pt idx="22">
                  <c:v>-1.799999999999998</c:v>
                </c:pt>
                <c:pt idx="23">
                  <c:v>-1.699999999999998</c:v>
                </c:pt>
                <c:pt idx="24">
                  <c:v>-1.5999999999999979</c:v>
                </c:pt>
                <c:pt idx="25">
                  <c:v>-1.4999999999999978</c:v>
                </c:pt>
                <c:pt idx="26">
                  <c:v>-1.3999999999999977</c:v>
                </c:pt>
                <c:pt idx="27">
                  <c:v>-1.2999999999999976</c:v>
                </c:pt>
                <c:pt idx="28">
                  <c:v>-1.1999999999999975</c:v>
                </c:pt>
                <c:pt idx="29">
                  <c:v>-1.0999999999999974</c:v>
                </c:pt>
                <c:pt idx="30">
                  <c:v>-0.99999999999999745</c:v>
                </c:pt>
                <c:pt idx="31">
                  <c:v>-0.89999999999999747</c:v>
                </c:pt>
                <c:pt idx="32">
                  <c:v>-0.79999999999999749</c:v>
                </c:pt>
                <c:pt idx="33">
                  <c:v>-0.69999999999999751</c:v>
                </c:pt>
                <c:pt idx="34">
                  <c:v>-0.59999999999999754</c:v>
                </c:pt>
                <c:pt idx="35">
                  <c:v>-0.49999999999999756</c:v>
                </c:pt>
                <c:pt idx="36">
                  <c:v>-0.39999999999999758</c:v>
                </c:pt>
                <c:pt idx="37">
                  <c:v>-0.2999999999999976</c:v>
                </c:pt>
                <c:pt idx="38">
                  <c:v>-0.1999999999999976</c:v>
                </c:pt>
                <c:pt idx="39">
                  <c:v>-9.9999999999997591E-2</c:v>
                </c:pt>
                <c:pt idx="40">
                  <c:v>0</c:v>
                </c:pt>
                <c:pt idx="41">
                  <c:v>0.1</c:v>
                </c:pt>
                <c:pt idx="42">
                  <c:v>0.2</c:v>
                </c:pt>
                <c:pt idx="43">
                  <c:v>0.30000000000000004</c:v>
                </c:pt>
                <c:pt idx="44">
                  <c:v>0.4</c:v>
                </c:pt>
                <c:pt idx="45">
                  <c:v>0.5</c:v>
                </c:pt>
                <c:pt idx="46">
                  <c:v>0.6</c:v>
                </c:pt>
                <c:pt idx="47">
                  <c:v>0.7</c:v>
                </c:pt>
                <c:pt idx="48">
                  <c:v>0.79999999999999993</c:v>
                </c:pt>
                <c:pt idx="49">
                  <c:v>0.89999999999999991</c:v>
                </c:pt>
                <c:pt idx="50">
                  <c:v>0.99999999999999989</c:v>
                </c:pt>
                <c:pt idx="51">
                  <c:v>1.0999999999999999</c:v>
                </c:pt>
                <c:pt idx="52">
                  <c:v>1.2</c:v>
                </c:pt>
                <c:pt idx="53">
                  <c:v>1.3</c:v>
                </c:pt>
                <c:pt idx="54">
                  <c:v>1.4000000000000001</c:v>
                </c:pt>
                <c:pt idx="55">
                  <c:v>1.5000000000000002</c:v>
                </c:pt>
                <c:pt idx="56">
                  <c:v>1.6000000000000003</c:v>
                </c:pt>
                <c:pt idx="57">
                  <c:v>1.7000000000000004</c:v>
                </c:pt>
                <c:pt idx="58">
                  <c:v>1.8000000000000005</c:v>
                </c:pt>
                <c:pt idx="59">
                  <c:v>1.9000000000000006</c:v>
                </c:pt>
                <c:pt idx="60">
                  <c:v>2.0000000000000004</c:v>
                </c:pt>
                <c:pt idx="61">
                  <c:v>2.1000000000000005</c:v>
                </c:pt>
                <c:pt idx="62">
                  <c:v>2.2000000000000006</c:v>
                </c:pt>
                <c:pt idx="63">
                  <c:v>2.3000000000000007</c:v>
                </c:pt>
                <c:pt idx="64">
                  <c:v>2.4000000000000008</c:v>
                </c:pt>
                <c:pt idx="65">
                  <c:v>2.5000000000000009</c:v>
                </c:pt>
                <c:pt idx="66">
                  <c:v>2.600000000000001</c:v>
                </c:pt>
                <c:pt idx="67">
                  <c:v>2.7000000000000011</c:v>
                </c:pt>
                <c:pt idx="68">
                  <c:v>2.8000000000000012</c:v>
                </c:pt>
                <c:pt idx="69">
                  <c:v>2.9000000000000012</c:v>
                </c:pt>
                <c:pt idx="70">
                  <c:v>3.0000000000000013</c:v>
                </c:pt>
                <c:pt idx="71">
                  <c:v>3.1000000000000014</c:v>
                </c:pt>
                <c:pt idx="72">
                  <c:v>3.2000000000000015</c:v>
                </c:pt>
                <c:pt idx="73">
                  <c:v>3.3000000000000016</c:v>
                </c:pt>
                <c:pt idx="74">
                  <c:v>3.4000000000000017</c:v>
                </c:pt>
                <c:pt idx="75">
                  <c:v>3.5000000000000018</c:v>
                </c:pt>
                <c:pt idx="76">
                  <c:v>3.6000000000000019</c:v>
                </c:pt>
                <c:pt idx="77">
                  <c:v>3.700000000000002</c:v>
                </c:pt>
                <c:pt idx="78">
                  <c:v>3.800000000000002</c:v>
                </c:pt>
                <c:pt idx="79">
                  <c:v>3.9000000000000021</c:v>
                </c:pt>
                <c:pt idx="80">
                  <c:v>4.0000000000000018</c:v>
                </c:pt>
                <c:pt idx="81">
                  <c:v>4.1000000000000014</c:v>
                </c:pt>
                <c:pt idx="82">
                  <c:v>4.2000000000000011</c:v>
                </c:pt>
                <c:pt idx="83">
                  <c:v>4.3000000000000007</c:v>
                </c:pt>
                <c:pt idx="84">
                  <c:v>4.4000000000000004</c:v>
                </c:pt>
                <c:pt idx="85">
                  <c:v>4.5</c:v>
                </c:pt>
                <c:pt idx="86">
                  <c:v>4.5999999999999996</c:v>
                </c:pt>
                <c:pt idx="87">
                  <c:v>4.6999999999999993</c:v>
                </c:pt>
                <c:pt idx="88">
                  <c:v>4.7999999999999989</c:v>
                </c:pt>
                <c:pt idx="89">
                  <c:v>4.8999999999999986</c:v>
                </c:pt>
                <c:pt idx="90">
                  <c:v>4.9999999999999982</c:v>
                </c:pt>
                <c:pt idx="91">
                  <c:v>5.0999999999999979</c:v>
                </c:pt>
                <c:pt idx="92">
                  <c:v>5.1999999999999975</c:v>
                </c:pt>
                <c:pt idx="93">
                  <c:v>5.2999999999999972</c:v>
                </c:pt>
                <c:pt idx="94">
                  <c:v>5.3999999999999968</c:v>
                </c:pt>
                <c:pt idx="95">
                  <c:v>5.4999999999999964</c:v>
                </c:pt>
                <c:pt idx="96">
                  <c:v>5.5999999999999961</c:v>
                </c:pt>
                <c:pt idx="97">
                  <c:v>5.6999999999999957</c:v>
                </c:pt>
                <c:pt idx="98">
                  <c:v>5.7999999999999954</c:v>
                </c:pt>
                <c:pt idx="99">
                  <c:v>5.899999999999995</c:v>
                </c:pt>
                <c:pt idx="100">
                  <c:v>5.9999999999999947</c:v>
                </c:pt>
                <c:pt idx="101">
                  <c:v>6.0999999999999943</c:v>
                </c:pt>
                <c:pt idx="102">
                  <c:v>6.199999999999994</c:v>
                </c:pt>
                <c:pt idx="103">
                  <c:v>6.2999999999999936</c:v>
                </c:pt>
                <c:pt idx="104">
                  <c:v>6.3999999999999932</c:v>
                </c:pt>
                <c:pt idx="105">
                  <c:v>6.4999999999999929</c:v>
                </c:pt>
                <c:pt idx="106">
                  <c:v>6.5999999999999925</c:v>
                </c:pt>
                <c:pt idx="107">
                  <c:v>6.6999999999999922</c:v>
                </c:pt>
                <c:pt idx="108">
                  <c:v>6.7999999999999918</c:v>
                </c:pt>
                <c:pt idx="109">
                  <c:v>6.8999999999999915</c:v>
                </c:pt>
                <c:pt idx="110">
                  <c:v>6.9999999999999911</c:v>
                </c:pt>
                <c:pt idx="111">
                  <c:v>7.0999999999999908</c:v>
                </c:pt>
                <c:pt idx="112">
                  <c:v>7.1999999999999904</c:v>
                </c:pt>
                <c:pt idx="113">
                  <c:v>7.2999999999999901</c:v>
                </c:pt>
                <c:pt idx="114">
                  <c:v>7.3999999999999897</c:v>
                </c:pt>
                <c:pt idx="115">
                  <c:v>7.4999999999999893</c:v>
                </c:pt>
                <c:pt idx="116">
                  <c:v>7.599999999999989</c:v>
                </c:pt>
                <c:pt idx="117">
                  <c:v>7.6999999999999886</c:v>
                </c:pt>
                <c:pt idx="118">
                  <c:v>7.7999999999999883</c:v>
                </c:pt>
                <c:pt idx="119">
                  <c:v>7.8999999999999879</c:v>
                </c:pt>
                <c:pt idx="120">
                  <c:v>7.9999999999999876</c:v>
                </c:pt>
                <c:pt idx="121">
                  <c:v>8.0999999999999872</c:v>
                </c:pt>
                <c:pt idx="122">
                  <c:v>8.1999999999999869</c:v>
                </c:pt>
                <c:pt idx="123">
                  <c:v>8.2999999999999865</c:v>
                </c:pt>
                <c:pt idx="124">
                  <c:v>8.3999999999999861</c:v>
                </c:pt>
                <c:pt idx="125">
                  <c:v>8.4999999999999858</c:v>
                </c:pt>
                <c:pt idx="126">
                  <c:v>8.5999999999999854</c:v>
                </c:pt>
                <c:pt idx="127">
                  <c:v>8.6999999999999851</c:v>
                </c:pt>
                <c:pt idx="128">
                  <c:v>8.7999999999999847</c:v>
                </c:pt>
                <c:pt idx="129">
                  <c:v>8.8999999999999844</c:v>
                </c:pt>
                <c:pt idx="130">
                  <c:v>8.999999999999984</c:v>
                </c:pt>
                <c:pt idx="131">
                  <c:v>9.0999999999999837</c:v>
                </c:pt>
                <c:pt idx="132">
                  <c:v>9.1999999999999833</c:v>
                </c:pt>
                <c:pt idx="133">
                  <c:v>9.2999999999999829</c:v>
                </c:pt>
                <c:pt idx="134">
                  <c:v>9.3999999999999826</c:v>
                </c:pt>
                <c:pt idx="135">
                  <c:v>9.4999999999999822</c:v>
                </c:pt>
                <c:pt idx="136">
                  <c:v>9.5999999999999819</c:v>
                </c:pt>
                <c:pt idx="137">
                  <c:v>9.6999999999999815</c:v>
                </c:pt>
                <c:pt idx="138">
                  <c:v>9.7999999999999812</c:v>
                </c:pt>
                <c:pt idx="139">
                  <c:v>9.8999999999999808</c:v>
                </c:pt>
                <c:pt idx="140">
                  <c:v>9.9999999999999805</c:v>
                </c:pt>
                <c:pt idx="141">
                  <c:v>10.09999999999998</c:v>
                </c:pt>
                <c:pt idx="142">
                  <c:v>10.19999999999998</c:v>
                </c:pt>
                <c:pt idx="143">
                  <c:v>10.299999999999979</c:v>
                </c:pt>
                <c:pt idx="144">
                  <c:v>10.399999999999979</c:v>
                </c:pt>
                <c:pt idx="145">
                  <c:v>10.499999999999979</c:v>
                </c:pt>
                <c:pt idx="146">
                  <c:v>10.599999999999978</c:v>
                </c:pt>
                <c:pt idx="147">
                  <c:v>10.699999999999978</c:v>
                </c:pt>
                <c:pt idx="148">
                  <c:v>10.799999999999978</c:v>
                </c:pt>
                <c:pt idx="149">
                  <c:v>10.899999999999977</c:v>
                </c:pt>
                <c:pt idx="150">
                  <c:v>10.999999999999977</c:v>
                </c:pt>
                <c:pt idx="151">
                  <c:v>11.099999999999977</c:v>
                </c:pt>
                <c:pt idx="152">
                  <c:v>11.199999999999976</c:v>
                </c:pt>
                <c:pt idx="153">
                  <c:v>11.299999999999976</c:v>
                </c:pt>
                <c:pt idx="154">
                  <c:v>11.399999999999975</c:v>
                </c:pt>
                <c:pt idx="155">
                  <c:v>11.499999999999975</c:v>
                </c:pt>
                <c:pt idx="156">
                  <c:v>11.599999999999975</c:v>
                </c:pt>
                <c:pt idx="157">
                  <c:v>11.699999999999974</c:v>
                </c:pt>
                <c:pt idx="158">
                  <c:v>11.799999999999974</c:v>
                </c:pt>
                <c:pt idx="159">
                  <c:v>11.899999999999974</c:v>
                </c:pt>
                <c:pt idx="160">
                  <c:v>11.999999999999973</c:v>
                </c:pt>
                <c:pt idx="161">
                  <c:v>12.099999999999973</c:v>
                </c:pt>
              </c:numCache>
            </c:numRef>
          </c:cat>
          <c:val>
            <c:numRef>
              <c:f>Sheet1!$F$3:$F$164</c:f>
              <c:numCache>
                <c:formatCode>General</c:formatCode>
                <c:ptCount val="162"/>
                <c:pt idx="0">
                  <c:v>1.3383022576488537E-4</c:v>
                </c:pt>
                <c:pt idx="1">
                  <c:v>1.9865547139277272E-4</c:v>
                </c:pt>
                <c:pt idx="2">
                  <c:v>2.9194692579146027E-4</c:v>
                </c:pt>
                <c:pt idx="3">
                  <c:v>4.2478027055075219E-4</c:v>
                </c:pt>
                <c:pt idx="4">
                  <c:v>6.1190193011377298E-4</c:v>
                </c:pt>
                <c:pt idx="5">
                  <c:v>8.7268269504576167E-4</c:v>
                </c:pt>
                <c:pt idx="6">
                  <c:v>1.232219168473021E-3</c:v>
                </c:pt>
                <c:pt idx="7">
                  <c:v>1.7225689390536843E-3</c:v>
                </c:pt>
                <c:pt idx="8">
                  <c:v>2.3840882014648486E-3</c:v>
                </c:pt>
                <c:pt idx="9">
                  <c:v>3.2668190561999273E-3</c:v>
                </c:pt>
                <c:pt idx="10">
                  <c:v>4.4318484119380188E-3</c:v>
                </c:pt>
                <c:pt idx="11">
                  <c:v>5.9525324197758694E-3</c:v>
                </c:pt>
                <c:pt idx="12">
                  <c:v>7.9154515829799894E-3</c:v>
                </c:pt>
                <c:pt idx="13">
                  <c:v>1.0420934814422628E-2</c:v>
                </c:pt>
                <c:pt idx="14">
                  <c:v>1.3582969233685661E-2</c:v>
                </c:pt>
                <c:pt idx="15">
                  <c:v>1.7528300493568599E-2</c:v>
                </c:pt>
                <c:pt idx="16">
                  <c:v>2.2394530294842969E-2</c:v>
                </c:pt>
                <c:pt idx="17">
                  <c:v>2.8327037741601276E-2</c:v>
                </c:pt>
                <c:pt idx="18">
                  <c:v>3.547459284623157E-2</c:v>
                </c:pt>
                <c:pt idx="19">
                  <c:v>4.3983595980427351E-2</c:v>
                </c:pt>
                <c:pt idx="20">
                  <c:v>5.399096651318825E-2</c:v>
                </c:pt>
                <c:pt idx="21">
                  <c:v>6.5615814774676831E-2</c:v>
                </c:pt>
                <c:pt idx="22">
                  <c:v>7.8950158300894427E-2</c:v>
                </c:pt>
                <c:pt idx="23">
                  <c:v>9.4049077376887252E-2</c:v>
                </c:pt>
                <c:pt idx="24">
                  <c:v>0.11092083467945592</c:v>
                </c:pt>
                <c:pt idx="25">
                  <c:v>0.12951759566589216</c:v>
                </c:pt>
                <c:pt idx="26">
                  <c:v>0.14972746563574535</c:v>
                </c:pt>
                <c:pt idx="27">
                  <c:v>0.17136859204780791</c:v>
                </c:pt>
                <c:pt idx="28">
                  <c:v>0.19418605498321354</c:v>
                </c:pt>
                <c:pt idx="29">
                  <c:v>0.21785217703255116</c:v>
                </c:pt>
                <c:pt idx="30">
                  <c:v>0.24197072451914398</c:v>
                </c:pt>
                <c:pt idx="31">
                  <c:v>0.26608524989875543</c:v>
                </c:pt>
                <c:pt idx="32">
                  <c:v>0.28969155276148334</c:v>
                </c:pt>
                <c:pt idx="33">
                  <c:v>0.31225393336676183</c:v>
                </c:pt>
                <c:pt idx="34">
                  <c:v>0.33322460289180011</c:v>
                </c:pt>
                <c:pt idx="35">
                  <c:v>0.35206532676429991</c:v>
                </c:pt>
                <c:pt idx="36">
                  <c:v>0.36827014030332367</c:v>
                </c:pt>
                <c:pt idx="37">
                  <c:v>0.38138781546052442</c:v>
                </c:pt>
                <c:pt idx="38">
                  <c:v>0.3910426939754561</c:v>
                </c:pt>
                <c:pt idx="39">
                  <c:v>0.39695254747701186</c:v>
                </c:pt>
                <c:pt idx="40">
                  <c:v>0.3989422804014327</c:v>
                </c:pt>
                <c:pt idx="41">
                  <c:v>0.39695254747701181</c:v>
                </c:pt>
                <c:pt idx="42">
                  <c:v>0.39104269397545588</c:v>
                </c:pt>
                <c:pt idx="43">
                  <c:v>0.38138781546052408</c:v>
                </c:pt>
                <c:pt idx="44">
                  <c:v>0.36827014030332333</c:v>
                </c:pt>
                <c:pt idx="45">
                  <c:v>0.35206532676429952</c:v>
                </c:pt>
                <c:pt idx="46">
                  <c:v>0.33322460289179967</c:v>
                </c:pt>
                <c:pt idx="47">
                  <c:v>0.31225393336676127</c:v>
                </c:pt>
                <c:pt idx="48">
                  <c:v>0.28969155276148278</c:v>
                </c:pt>
                <c:pt idx="49">
                  <c:v>0.26608524989875487</c:v>
                </c:pt>
                <c:pt idx="50">
                  <c:v>0.24197072451914342</c:v>
                </c:pt>
                <c:pt idx="51">
                  <c:v>0.21785217703255058</c:v>
                </c:pt>
                <c:pt idx="52">
                  <c:v>0.19418605498321295</c:v>
                </c:pt>
                <c:pt idx="53">
                  <c:v>0.17136859204780736</c:v>
                </c:pt>
                <c:pt idx="54">
                  <c:v>0.14972746563574482</c:v>
                </c:pt>
                <c:pt idx="55">
                  <c:v>0.12951759566589166</c:v>
                </c:pt>
                <c:pt idx="56">
                  <c:v>0.11092083467945553</c:v>
                </c:pt>
                <c:pt idx="57">
                  <c:v>9.4049077376886864E-2</c:v>
                </c:pt>
                <c:pt idx="58">
                  <c:v>7.8950158300894094E-2</c:v>
                </c:pt>
                <c:pt idx="59">
                  <c:v>6.5615814774676526E-2</c:v>
                </c:pt>
                <c:pt idx="60">
                  <c:v>5.3990966513188007E-2</c:v>
                </c:pt>
                <c:pt idx="61">
                  <c:v>4.3983595980427156E-2</c:v>
                </c:pt>
                <c:pt idx="62">
                  <c:v>3.547459284623139E-2</c:v>
                </c:pt>
                <c:pt idx="63">
                  <c:v>2.832703774160112E-2</c:v>
                </c:pt>
                <c:pt idx="64">
                  <c:v>2.2394530294842851E-2</c:v>
                </c:pt>
                <c:pt idx="65">
                  <c:v>1.7528300493568502E-2</c:v>
                </c:pt>
                <c:pt idx="66">
                  <c:v>1.3582969233685583E-2</c:v>
                </c:pt>
                <c:pt idx="67">
                  <c:v>1.0420934814422567E-2</c:v>
                </c:pt>
                <c:pt idx="68">
                  <c:v>7.9154515829799391E-3</c:v>
                </c:pt>
                <c:pt idx="69">
                  <c:v>5.9525324197758321E-3</c:v>
                </c:pt>
                <c:pt idx="70">
                  <c:v>4.431848411937991E-3</c:v>
                </c:pt>
                <c:pt idx="71">
                  <c:v>3.2668190561999074E-3</c:v>
                </c:pt>
                <c:pt idx="72">
                  <c:v>2.3840882014648317E-3</c:v>
                </c:pt>
                <c:pt idx="73">
                  <c:v>1.7225689390536704E-3</c:v>
                </c:pt>
                <c:pt idx="74">
                  <c:v>1.2322191684730121E-3</c:v>
                </c:pt>
                <c:pt idx="75">
                  <c:v>8.7268269504575473E-4</c:v>
                </c:pt>
                <c:pt idx="76">
                  <c:v>6.119019301137681E-4</c:v>
                </c:pt>
                <c:pt idx="77">
                  <c:v>4.2478027055074878E-4</c:v>
                </c:pt>
                <c:pt idx="78">
                  <c:v>2.9194692579145794E-4</c:v>
                </c:pt>
                <c:pt idx="79">
                  <c:v>1.9865547139277093E-4</c:v>
                </c:pt>
                <c:pt idx="80">
                  <c:v>1.3383022576488442E-4</c:v>
                </c:pt>
                <c:pt idx="81">
                  <c:v>1.3383022576488537E-4</c:v>
                </c:pt>
                <c:pt idx="82">
                  <c:v>1.9865547139277272E-4</c:v>
                </c:pt>
                <c:pt idx="83">
                  <c:v>2.9194692579146027E-4</c:v>
                </c:pt>
                <c:pt idx="84">
                  <c:v>4.2478027055075219E-4</c:v>
                </c:pt>
                <c:pt idx="85">
                  <c:v>6.1190193011377298E-4</c:v>
                </c:pt>
                <c:pt idx="86">
                  <c:v>8.7268269504576167E-4</c:v>
                </c:pt>
                <c:pt idx="87">
                  <c:v>1.232219168473021E-3</c:v>
                </c:pt>
                <c:pt idx="88">
                  <c:v>1.7225689390536843E-3</c:v>
                </c:pt>
                <c:pt idx="89">
                  <c:v>2.3840882014648486E-3</c:v>
                </c:pt>
                <c:pt idx="90">
                  <c:v>3.2668190561999273E-3</c:v>
                </c:pt>
                <c:pt idx="91">
                  <c:v>4.4318484119380188E-3</c:v>
                </c:pt>
                <c:pt idx="92">
                  <c:v>5.9525324197758694E-3</c:v>
                </c:pt>
                <c:pt idx="93">
                  <c:v>7.9154515829799894E-3</c:v>
                </c:pt>
                <c:pt idx="94">
                  <c:v>1.0420934814422628E-2</c:v>
                </c:pt>
                <c:pt idx="95">
                  <c:v>1.3582969233685661E-2</c:v>
                </c:pt>
                <c:pt idx="96">
                  <c:v>1.7528300493568599E-2</c:v>
                </c:pt>
                <c:pt idx="97">
                  <c:v>2.2394530294842969E-2</c:v>
                </c:pt>
                <c:pt idx="98">
                  <c:v>2.8327037741601276E-2</c:v>
                </c:pt>
                <c:pt idx="99">
                  <c:v>3.547459284623157E-2</c:v>
                </c:pt>
                <c:pt idx="100">
                  <c:v>4.3983595980427351E-2</c:v>
                </c:pt>
                <c:pt idx="101">
                  <c:v>5.399096651318825E-2</c:v>
                </c:pt>
                <c:pt idx="102">
                  <c:v>6.5615814774676831E-2</c:v>
                </c:pt>
                <c:pt idx="103">
                  <c:v>7.8950158300894427E-2</c:v>
                </c:pt>
                <c:pt idx="104">
                  <c:v>9.4049077376887252E-2</c:v>
                </c:pt>
                <c:pt idx="105">
                  <c:v>0.11092083467945592</c:v>
                </c:pt>
                <c:pt idx="106">
                  <c:v>0.12951759566589216</c:v>
                </c:pt>
                <c:pt idx="107">
                  <c:v>0.14972746563574535</c:v>
                </c:pt>
                <c:pt idx="108">
                  <c:v>0.17136859204780791</c:v>
                </c:pt>
                <c:pt idx="109">
                  <c:v>0.19418605498321354</c:v>
                </c:pt>
                <c:pt idx="110">
                  <c:v>0.21785217703255116</c:v>
                </c:pt>
                <c:pt idx="111">
                  <c:v>0.24197072451914398</c:v>
                </c:pt>
                <c:pt idx="112">
                  <c:v>0.26608524989875543</c:v>
                </c:pt>
                <c:pt idx="113">
                  <c:v>0.28969155276148334</c:v>
                </c:pt>
                <c:pt idx="114">
                  <c:v>0.31225393336676183</c:v>
                </c:pt>
                <c:pt idx="115">
                  <c:v>0.33322460289180011</c:v>
                </c:pt>
                <c:pt idx="116">
                  <c:v>0.35206532676429991</c:v>
                </c:pt>
                <c:pt idx="117">
                  <c:v>0.36827014030332367</c:v>
                </c:pt>
                <c:pt idx="118">
                  <c:v>0.38138781546052442</c:v>
                </c:pt>
                <c:pt idx="119">
                  <c:v>0.3910426939754561</c:v>
                </c:pt>
                <c:pt idx="120">
                  <c:v>0.39695254747701186</c:v>
                </c:pt>
                <c:pt idx="121">
                  <c:v>0.3989422804014327</c:v>
                </c:pt>
                <c:pt idx="122">
                  <c:v>0.39695254747701181</c:v>
                </c:pt>
                <c:pt idx="123">
                  <c:v>0.39104269397545588</c:v>
                </c:pt>
                <c:pt idx="124">
                  <c:v>0.38138781546052408</c:v>
                </c:pt>
                <c:pt idx="125">
                  <c:v>0.36827014030332333</c:v>
                </c:pt>
                <c:pt idx="126">
                  <c:v>0.35206532676429952</c:v>
                </c:pt>
                <c:pt idx="127">
                  <c:v>0.33322460289179967</c:v>
                </c:pt>
                <c:pt idx="128">
                  <c:v>0.31225393336676127</c:v>
                </c:pt>
                <c:pt idx="129">
                  <c:v>0.28969155276148278</c:v>
                </c:pt>
                <c:pt idx="130">
                  <c:v>0.26608524989875487</c:v>
                </c:pt>
                <c:pt idx="131">
                  <c:v>0.24197072451914342</c:v>
                </c:pt>
                <c:pt idx="132">
                  <c:v>0.21785217703255058</c:v>
                </c:pt>
                <c:pt idx="133">
                  <c:v>0.19418605498321295</c:v>
                </c:pt>
                <c:pt idx="134">
                  <c:v>0.17136859204780736</c:v>
                </c:pt>
                <c:pt idx="135">
                  <c:v>0.14972746563574482</c:v>
                </c:pt>
                <c:pt idx="136">
                  <c:v>0.12951759566589166</c:v>
                </c:pt>
                <c:pt idx="137">
                  <c:v>0.11092083467945553</c:v>
                </c:pt>
                <c:pt idx="138">
                  <c:v>9.4049077376886864E-2</c:v>
                </c:pt>
                <c:pt idx="139">
                  <c:v>7.8950158300894094E-2</c:v>
                </c:pt>
                <c:pt idx="140">
                  <c:v>6.5615814774676526E-2</c:v>
                </c:pt>
                <c:pt idx="141">
                  <c:v>5.3990966513188007E-2</c:v>
                </c:pt>
                <c:pt idx="142">
                  <c:v>4.3983595980427156E-2</c:v>
                </c:pt>
                <c:pt idx="143">
                  <c:v>3.547459284623139E-2</c:v>
                </c:pt>
                <c:pt idx="144">
                  <c:v>2.832703774160112E-2</c:v>
                </c:pt>
                <c:pt idx="145">
                  <c:v>2.2394530294842851E-2</c:v>
                </c:pt>
                <c:pt idx="146">
                  <c:v>1.7528300493568502E-2</c:v>
                </c:pt>
                <c:pt idx="147">
                  <c:v>1.3582969233685583E-2</c:v>
                </c:pt>
                <c:pt idx="148">
                  <c:v>1.0420934814422567E-2</c:v>
                </c:pt>
                <c:pt idx="149">
                  <c:v>7.9154515829799391E-3</c:v>
                </c:pt>
                <c:pt idx="150">
                  <c:v>5.9525324197758321E-3</c:v>
                </c:pt>
                <c:pt idx="151">
                  <c:v>4.431848411937991E-3</c:v>
                </c:pt>
                <c:pt idx="152">
                  <c:v>3.2668190561999074E-3</c:v>
                </c:pt>
                <c:pt idx="153">
                  <c:v>2.3840882014648317E-3</c:v>
                </c:pt>
                <c:pt idx="154">
                  <c:v>1.7225689390536704E-3</c:v>
                </c:pt>
                <c:pt idx="155">
                  <c:v>1.2322191684730121E-3</c:v>
                </c:pt>
                <c:pt idx="156">
                  <c:v>8.7268269504575473E-4</c:v>
                </c:pt>
                <c:pt idx="157">
                  <c:v>6.119019301137681E-4</c:v>
                </c:pt>
                <c:pt idx="158">
                  <c:v>4.2478027055074878E-4</c:v>
                </c:pt>
                <c:pt idx="159">
                  <c:v>2.9194692579145794E-4</c:v>
                </c:pt>
                <c:pt idx="160">
                  <c:v>1.9865547139277093E-4</c:v>
                </c:pt>
                <c:pt idx="161">
                  <c:v>1.3383022576488442E-4</c:v>
                </c:pt>
              </c:numCache>
            </c:numRef>
          </c:val>
          <c:smooth val="0"/>
          <c:extLst>
            <c:ext xmlns:c16="http://schemas.microsoft.com/office/drawing/2014/chart" uri="{C3380CC4-5D6E-409C-BE32-E72D297353CC}">
              <c16:uniqueId val="{00000000-AD38-4A15-A08F-74955CA07AD6}"/>
            </c:ext>
          </c:extLst>
        </c:ser>
        <c:dLbls>
          <c:showLegendKey val="0"/>
          <c:showVal val="0"/>
          <c:showCatName val="0"/>
          <c:showSerName val="0"/>
          <c:showPercent val="0"/>
          <c:showBubbleSize val="0"/>
        </c:dLbls>
        <c:smooth val="0"/>
        <c:axId val="816014928"/>
        <c:axId val="816020336"/>
      </c:lineChart>
      <c:catAx>
        <c:axId val="816014928"/>
        <c:scaling>
          <c:orientation val="minMax"/>
        </c:scaling>
        <c:delete val="1"/>
        <c:axPos val="b"/>
        <c:numFmt formatCode="General" sourceLinked="1"/>
        <c:majorTickMark val="none"/>
        <c:minorTickMark val="none"/>
        <c:tickLblPos val="nextTo"/>
        <c:crossAx val="816020336"/>
        <c:crosses val="autoZero"/>
        <c:auto val="1"/>
        <c:lblAlgn val="ctr"/>
        <c:lblOffset val="100"/>
        <c:noMultiLvlLbl val="0"/>
      </c:catAx>
      <c:valAx>
        <c:axId val="816020336"/>
        <c:scaling>
          <c:orientation val="minMax"/>
        </c:scaling>
        <c:delete val="1"/>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crossAx val="816014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4E172-6727-4E69-B817-486E6024F185}" type="datetimeFigureOut">
              <a:rPr kumimoji="1" lang="ja-JP" altLang="en-US" smtClean="0"/>
              <a:t>2024/7/14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C3DE75-E5DC-4F6A-B136-E5C7932EFB48}" type="slidenum">
              <a:rPr kumimoji="1" lang="ja-JP" altLang="en-US" smtClean="0"/>
              <a:t>‹#›</a:t>
            </a:fld>
            <a:endParaRPr kumimoji="1" lang="ja-JP" altLang="en-US"/>
          </a:p>
        </p:txBody>
      </p:sp>
    </p:spTree>
    <p:extLst>
      <p:ext uri="{BB962C8B-B14F-4D97-AF65-F5344CB8AC3E}">
        <p14:creationId xmlns:p14="http://schemas.microsoft.com/office/powerpoint/2010/main" val="36488207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4AF2B5-B467-FD60-C568-D0EBC1AEE012}"/>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BD46CCA-D4F4-BC95-93D5-FB31069D659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AE06322-E6FE-660C-734E-B64C33F04060}"/>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5F500FBA-D3D1-E3D5-CAF9-683E3E68B2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FBACDBC-F14E-6FE8-A98E-358893F045F0}"/>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562006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3634C9-4E78-D2B0-C9A0-E5F398E9309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5A95B54-BBFF-2A42-E9B7-19D93F7B8F1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063D48-64CC-1B49-A469-74A226E1BF31}"/>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49A26394-F738-D8B7-2F2F-FF5FFFCB57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E9F006-FED5-05F6-A863-C3CA40FB965D}"/>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474007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414AA0-92C0-13F3-FDE9-E445401FBCB2}"/>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6DB935-3AF1-67DC-849B-836F6663F746}"/>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E32A389-CF5B-8BCB-133E-A9AEA09E99A5}"/>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80A2D66E-28D1-2042-F5D3-6ECBEFF31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7487B02-32BB-FFBA-92F2-ADE4A3DCE15D}"/>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194107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lang="en-US" altLang="ja-JP"/>
          </a:p>
        </p:txBody>
      </p:sp>
      <p:sp>
        <p:nvSpPr>
          <p:cNvPr id="5" name="Footer Placeholder 4"/>
          <p:cNvSpPr>
            <a:spLocks noGrp="1"/>
          </p:cNvSpPr>
          <p:nvPr>
            <p:ph type="ftr" sz="quarter" idx="11"/>
          </p:nvPr>
        </p:nvSpPr>
        <p:spPr/>
        <p:txBody>
          <a:bodyPr/>
          <a:lstStyle/>
          <a:p>
            <a:r>
              <a:rPr lang="en-US" altLang="ja-JP"/>
              <a:t>©Go Ota, 2014</a:t>
            </a:r>
          </a:p>
        </p:txBody>
      </p:sp>
      <p:sp>
        <p:nvSpPr>
          <p:cNvPr id="6" name="Slide Number Placeholder 5"/>
          <p:cNvSpPr>
            <a:spLocks noGrp="1"/>
          </p:cNvSpPr>
          <p:nvPr>
            <p:ph type="sldNum" sz="quarter" idx="12"/>
          </p:nvPr>
        </p:nvSpPr>
        <p:spPr/>
        <p:txBody>
          <a:bodyPr/>
          <a:lstStyle/>
          <a:p>
            <a:fld id="{EFD17A54-FE79-40E3-8923-9AE8081D1301}" type="slidenum">
              <a:rPr lang="en-US" altLang="ja-JP" smtClean="0"/>
              <a:pPr/>
              <a:t>‹#›</a:t>
            </a:fld>
            <a:endParaRPr lang="en-US" altLang="ja-JP"/>
          </a:p>
        </p:txBody>
      </p:sp>
    </p:spTree>
    <p:extLst>
      <p:ext uri="{BB962C8B-B14F-4D97-AF65-F5344CB8AC3E}">
        <p14:creationId xmlns:p14="http://schemas.microsoft.com/office/powerpoint/2010/main" val="2017819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en-US" altLang="ja-JP"/>
          </a:p>
        </p:txBody>
      </p:sp>
      <p:sp>
        <p:nvSpPr>
          <p:cNvPr id="5" name="Footer Placeholder 4"/>
          <p:cNvSpPr>
            <a:spLocks noGrp="1"/>
          </p:cNvSpPr>
          <p:nvPr>
            <p:ph type="ftr" sz="quarter" idx="11"/>
          </p:nvPr>
        </p:nvSpPr>
        <p:spPr/>
        <p:txBody>
          <a:bodyPr/>
          <a:lstStyle/>
          <a:p>
            <a:r>
              <a:rPr lang="en-US" altLang="ja-JP"/>
              <a:t>©Go Ota, 2014</a:t>
            </a:r>
          </a:p>
        </p:txBody>
      </p:sp>
      <p:sp>
        <p:nvSpPr>
          <p:cNvPr id="6" name="Slide Number Placeholder 5"/>
          <p:cNvSpPr>
            <a:spLocks noGrp="1"/>
          </p:cNvSpPr>
          <p:nvPr>
            <p:ph type="sldNum" sz="quarter" idx="12"/>
          </p:nvPr>
        </p:nvSpPr>
        <p:spPr/>
        <p:txBody>
          <a:bodyPr/>
          <a:lstStyle/>
          <a:p>
            <a:fld id="{50766791-9E44-4D5D-84D2-CA44E8ABFEBA}" type="slidenum">
              <a:rPr lang="en-US" altLang="ja-JP" smtClean="0"/>
              <a:pPr/>
              <a:t>‹#›</a:t>
            </a:fld>
            <a:endParaRPr lang="en-US" altLang="ja-JP"/>
          </a:p>
        </p:txBody>
      </p:sp>
    </p:spTree>
    <p:extLst>
      <p:ext uri="{BB962C8B-B14F-4D97-AF65-F5344CB8AC3E}">
        <p14:creationId xmlns:p14="http://schemas.microsoft.com/office/powerpoint/2010/main" val="2700535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en-US" altLang="ja-JP"/>
          </a:p>
        </p:txBody>
      </p:sp>
      <p:sp>
        <p:nvSpPr>
          <p:cNvPr id="5" name="Footer Placeholder 4"/>
          <p:cNvSpPr>
            <a:spLocks noGrp="1"/>
          </p:cNvSpPr>
          <p:nvPr>
            <p:ph type="ftr" sz="quarter" idx="11"/>
          </p:nvPr>
        </p:nvSpPr>
        <p:spPr/>
        <p:txBody>
          <a:bodyPr/>
          <a:lstStyle/>
          <a:p>
            <a:r>
              <a:rPr lang="en-US" altLang="ja-JP"/>
              <a:t>©Go Ota, 2014</a:t>
            </a:r>
          </a:p>
        </p:txBody>
      </p:sp>
      <p:sp>
        <p:nvSpPr>
          <p:cNvPr id="6" name="Slide Number Placeholder 5"/>
          <p:cNvSpPr>
            <a:spLocks noGrp="1"/>
          </p:cNvSpPr>
          <p:nvPr>
            <p:ph type="sldNum" sz="quarter" idx="12"/>
          </p:nvPr>
        </p:nvSpPr>
        <p:spPr/>
        <p:txBody>
          <a:bodyPr/>
          <a:lstStyle/>
          <a:p>
            <a:fld id="{90FE6E80-D8D4-418F-B1E2-44F29851FD7B}" type="slidenum">
              <a:rPr lang="en-US" altLang="ja-JP" smtClean="0"/>
              <a:pPr/>
              <a:t>‹#›</a:t>
            </a:fld>
            <a:endParaRPr lang="en-US" altLang="ja-JP"/>
          </a:p>
        </p:txBody>
      </p:sp>
    </p:spTree>
    <p:extLst>
      <p:ext uri="{BB962C8B-B14F-4D97-AF65-F5344CB8AC3E}">
        <p14:creationId xmlns:p14="http://schemas.microsoft.com/office/powerpoint/2010/main" val="4158446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lang="en-US" altLang="ja-JP"/>
          </a:p>
        </p:txBody>
      </p:sp>
      <p:sp>
        <p:nvSpPr>
          <p:cNvPr id="6" name="Footer Placeholder 5"/>
          <p:cNvSpPr>
            <a:spLocks noGrp="1"/>
          </p:cNvSpPr>
          <p:nvPr>
            <p:ph type="ftr" sz="quarter" idx="11"/>
          </p:nvPr>
        </p:nvSpPr>
        <p:spPr/>
        <p:txBody>
          <a:bodyPr/>
          <a:lstStyle/>
          <a:p>
            <a:r>
              <a:rPr lang="en-US" altLang="ja-JP"/>
              <a:t>©Go Ota, 2014</a:t>
            </a:r>
          </a:p>
        </p:txBody>
      </p:sp>
      <p:sp>
        <p:nvSpPr>
          <p:cNvPr id="7" name="Slide Number Placeholder 6"/>
          <p:cNvSpPr>
            <a:spLocks noGrp="1"/>
          </p:cNvSpPr>
          <p:nvPr>
            <p:ph type="sldNum" sz="quarter" idx="12"/>
          </p:nvPr>
        </p:nvSpPr>
        <p:spPr/>
        <p:txBody>
          <a:bodyPr/>
          <a:lstStyle/>
          <a:p>
            <a:fld id="{89DA167E-36DC-449B-9FE3-E896DD7C58EA}" type="slidenum">
              <a:rPr lang="en-US" altLang="ja-JP" smtClean="0"/>
              <a:pPr/>
              <a:t>‹#›</a:t>
            </a:fld>
            <a:endParaRPr lang="en-US" altLang="ja-JP"/>
          </a:p>
        </p:txBody>
      </p:sp>
    </p:spTree>
    <p:extLst>
      <p:ext uri="{BB962C8B-B14F-4D97-AF65-F5344CB8AC3E}">
        <p14:creationId xmlns:p14="http://schemas.microsoft.com/office/powerpoint/2010/main" val="959027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lang="en-US" altLang="ja-JP"/>
          </a:p>
        </p:txBody>
      </p:sp>
      <p:sp>
        <p:nvSpPr>
          <p:cNvPr id="8" name="Footer Placeholder 7"/>
          <p:cNvSpPr>
            <a:spLocks noGrp="1"/>
          </p:cNvSpPr>
          <p:nvPr>
            <p:ph type="ftr" sz="quarter" idx="11"/>
          </p:nvPr>
        </p:nvSpPr>
        <p:spPr/>
        <p:txBody>
          <a:bodyPr/>
          <a:lstStyle/>
          <a:p>
            <a:r>
              <a:rPr lang="en-US" altLang="ja-JP"/>
              <a:t>©Go Ota, 2014</a:t>
            </a:r>
          </a:p>
        </p:txBody>
      </p:sp>
      <p:sp>
        <p:nvSpPr>
          <p:cNvPr id="9" name="Slide Number Placeholder 8"/>
          <p:cNvSpPr>
            <a:spLocks noGrp="1"/>
          </p:cNvSpPr>
          <p:nvPr>
            <p:ph type="sldNum" sz="quarter" idx="12"/>
          </p:nvPr>
        </p:nvSpPr>
        <p:spPr/>
        <p:txBody>
          <a:bodyPr/>
          <a:lstStyle/>
          <a:p>
            <a:fld id="{8B150203-31C9-43DE-9EC1-E54AE4979389}" type="slidenum">
              <a:rPr lang="en-US" altLang="ja-JP" smtClean="0"/>
              <a:pPr/>
              <a:t>‹#›</a:t>
            </a:fld>
            <a:endParaRPr lang="en-US" altLang="ja-JP"/>
          </a:p>
        </p:txBody>
      </p:sp>
    </p:spTree>
    <p:extLst>
      <p:ext uri="{BB962C8B-B14F-4D97-AF65-F5344CB8AC3E}">
        <p14:creationId xmlns:p14="http://schemas.microsoft.com/office/powerpoint/2010/main" val="1883917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lang="en-US" altLang="ja-JP"/>
          </a:p>
        </p:txBody>
      </p:sp>
      <p:sp>
        <p:nvSpPr>
          <p:cNvPr id="4" name="Footer Placeholder 3"/>
          <p:cNvSpPr>
            <a:spLocks noGrp="1"/>
          </p:cNvSpPr>
          <p:nvPr>
            <p:ph type="ftr" sz="quarter" idx="11"/>
          </p:nvPr>
        </p:nvSpPr>
        <p:spPr/>
        <p:txBody>
          <a:bodyPr/>
          <a:lstStyle/>
          <a:p>
            <a:r>
              <a:rPr lang="en-US" altLang="ja-JP"/>
              <a:t>©Go Ota, 2014</a:t>
            </a:r>
          </a:p>
        </p:txBody>
      </p:sp>
      <p:sp>
        <p:nvSpPr>
          <p:cNvPr id="5" name="Slide Number Placeholder 4"/>
          <p:cNvSpPr>
            <a:spLocks noGrp="1"/>
          </p:cNvSpPr>
          <p:nvPr>
            <p:ph type="sldNum" sz="quarter" idx="12"/>
          </p:nvPr>
        </p:nvSpPr>
        <p:spPr/>
        <p:txBody>
          <a:bodyPr/>
          <a:lstStyle/>
          <a:p>
            <a:fld id="{ED62A731-253F-4B19-976D-7EA7B3125DD3}" type="slidenum">
              <a:rPr lang="en-US" altLang="ja-JP" smtClean="0"/>
              <a:pPr/>
              <a:t>‹#›</a:t>
            </a:fld>
            <a:endParaRPr lang="en-US" altLang="ja-JP"/>
          </a:p>
        </p:txBody>
      </p:sp>
    </p:spTree>
    <p:extLst>
      <p:ext uri="{BB962C8B-B14F-4D97-AF65-F5344CB8AC3E}">
        <p14:creationId xmlns:p14="http://schemas.microsoft.com/office/powerpoint/2010/main" val="2003245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ja-JP"/>
          </a:p>
        </p:txBody>
      </p:sp>
      <p:sp>
        <p:nvSpPr>
          <p:cNvPr id="3" name="Footer Placeholder 2"/>
          <p:cNvSpPr>
            <a:spLocks noGrp="1"/>
          </p:cNvSpPr>
          <p:nvPr>
            <p:ph type="ftr" sz="quarter" idx="11"/>
          </p:nvPr>
        </p:nvSpPr>
        <p:spPr/>
        <p:txBody>
          <a:bodyPr/>
          <a:lstStyle/>
          <a:p>
            <a:r>
              <a:rPr lang="en-US" altLang="ja-JP"/>
              <a:t>©Go Ota, 2014</a:t>
            </a:r>
          </a:p>
        </p:txBody>
      </p:sp>
      <p:sp>
        <p:nvSpPr>
          <p:cNvPr id="4" name="Slide Number Placeholder 3"/>
          <p:cNvSpPr>
            <a:spLocks noGrp="1"/>
          </p:cNvSpPr>
          <p:nvPr>
            <p:ph type="sldNum" sz="quarter" idx="12"/>
          </p:nvPr>
        </p:nvSpPr>
        <p:spPr/>
        <p:txBody>
          <a:bodyPr/>
          <a:lstStyle/>
          <a:p>
            <a:fld id="{57479B73-A815-4F21-92C6-61809DE83314}" type="slidenum">
              <a:rPr lang="en-US" altLang="ja-JP" smtClean="0"/>
              <a:pPr/>
              <a:t>‹#›</a:t>
            </a:fld>
            <a:endParaRPr lang="en-US" altLang="ja-JP"/>
          </a:p>
        </p:txBody>
      </p:sp>
    </p:spTree>
    <p:extLst>
      <p:ext uri="{BB962C8B-B14F-4D97-AF65-F5344CB8AC3E}">
        <p14:creationId xmlns:p14="http://schemas.microsoft.com/office/powerpoint/2010/main" val="34568758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en-US" altLang="ja-JP"/>
          </a:p>
        </p:txBody>
      </p:sp>
      <p:sp>
        <p:nvSpPr>
          <p:cNvPr id="6" name="Footer Placeholder 5"/>
          <p:cNvSpPr>
            <a:spLocks noGrp="1"/>
          </p:cNvSpPr>
          <p:nvPr>
            <p:ph type="ftr" sz="quarter" idx="11"/>
          </p:nvPr>
        </p:nvSpPr>
        <p:spPr/>
        <p:txBody>
          <a:bodyPr/>
          <a:lstStyle/>
          <a:p>
            <a:r>
              <a:rPr lang="en-US" altLang="ja-JP"/>
              <a:t>©Go Ota, 2014</a:t>
            </a:r>
          </a:p>
        </p:txBody>
      </p:sp>
      <p:sp>
        <p:nvSpPr>
          <p:cNvPr id="7" name="Slide Number Placeholder 6"/>
          <p:cNvSpPr>
            <a:spLocks noGrp="1"/>
          </p:cNvSpPr>
          <p:nvPr>
            <p:ph type="sldNum" sz="quarter" idx="12"/>
          </p:nvPr>
        </p:nvSpPr>
        <p:spPr/>
        <p:txBody>
          <a:bodyPr/>
          <a:lstStyle/>
          <a:p>
            <a:fld id="{ABDDDF70-51DA-48E8-B03B-E0CBBF179418}" type="slidenum">
              <a:rPr lang="en-US" altLang="ja-JP" smtClean="0"/>
              <a:pPr/>
              <a:t>‹#›</a:t>
            </a:fld>
            <a:endParaRPr lang="en-US" altLang="ja-JP"/>
          </a:p>
        </p:txBody>
      </p:sp>
    </p:spTree>
    <p:extLst>
      <p:ext uri="{BB962C8B-B14F-4D97-AF65-F5344CB8AC3E}">
        <p14:creationId xmlns:p14="http://schemas.microsoft.com/office/powerpoint/2010/main" val="296569286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8CA607-86F0-5DFF-DAE2-6699060F825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ED8CB36-2796-1EAC-37CA-DCD13360FA0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F6A8047-E229-B600-AD97-3EB7BDA8D727}"/>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6A8F8EB3-B636-A2E3-A406-B6BDDCD80C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DF24FE-DB48-0CF1-B4BF-15D1B6EB7DC2}"/>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2832742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en-US" altLang="ja-JP"/>
          </a:p>
        </p:txBody>
      </p:sp>
      <p:sp>
        <p:nvSpPr>
          <p:cNvPr id="6" name="Footer Placeholder 5"/>
          <p:cNvSpPr>
            <a:spLocks noGrp="1"/>
          </p:cNvSpPr>
          <p:nvPr>
            <p:ph type="ftr" sz="quarter" idx="11"/>
          </p:nvPr>
        </p:nvSpPr>
        <p:spPr/>
        <p:txBody>
          <a:bodyPr/>
          <a:lstStyle/>
          <a:p>
            <a:r>
              <a:rPr lang="en-US" altLang="ja-JP"/>
              <a:t>©Go Ota, 2014</a:t>
            </a:r>
          </a:p>
        </p:txBody>
      </p:sp>
      <p:sp>
        <p:nvSpPr>
          <p:cNvPr id="7" name="Slide Number Placeholder 6"/>
          <p:cNvSpPr>
            <a:spLocks noGrp="1"/>
          </p:cNvSpPr>
          <p:nvPr>
            <p:ph type="sldNum" sz="quarter" idx="12"/>
          </p:nvPr>
        </p:nvSpPr>
        <p:spPr/>
        <p:txBody>
          <a:bodyPr/>
          <a:lstStyle/>
          <a:p>
            <a:fld id="{00501AEA-D94B-4DDF-B8AC-984445C0C451}" type="slidenum">
              <a:rPr lang="en-US" altLang="ja-JP" smtClean="0"/>
              <a:pPr/>
              <a:t>‹#›</a:t>
            </a:fld>
            <a:endParaRPr lang="en-US" altLang="ja-JP"/>
          </a:p>
        </p:txBody>
      </p:sp>
    </p:spTree>
    <p:extLst>
      <p:ext uri="{BB962C8B-B14F-4D97-AF65-F5344CB8AC3E}">
        <p14:creationId xmlns:p14="http://schemas.microsoft.com/office/powerpoint/2010/main" val="32562069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en-US" altLang="ja-JP"/>
          </a:p>
        </p:txBody>
      </p:sp>
      <p:sp>
        <p:nvSpPr>
          <p:cNvPr id="5" name="Footer Placeholder 4"/>
          <p:cNvSpPr>
            <a:spLocks noGrp="1"/>
          </p:cNvSpPr>
          <p:nvPr>
            <p:ph type="ftr" sz="quarter" idx="11"/>
          </p:nvPr>
        </p:nvSpPr>
        <p:spPr/>
        <p:txBody>
          <a:bodyPr/>
          <a:lstStyle/>
          <a:p>
            <a:r>
              <a:rPr lang="en-US" altLang="ja-JP"/>
              <a:t>©Go Ota, 2014</a:t>
            </a:r>
          </a:p>
        </p:txBody>
      </p:sp>
      <p:sp>
        <p:nvSpPr>
          <p:cNvPr id="6" name="Slide Number Placeholder 5"/>
          <p:cNvSpPr>
            <a:spLocks noGrp="1"/>
          </p:cNvSpPr>
          <p:nvPr>
            <p:ph type="sldNum" sz="quarter" idx="12"/>
          </p:nvPr>
        </p:nvSpPr>
        <p:spPr/>
        <p:txBody>
          <a:bodyPr/>
          <a:lstStyle/>
          <a:p>
            <a:fld id="{ABDDDF70-51DA-48E8-B03B-E0CBBF179418}" type="slidenum">
              <a:rPr lang="en-US" altLang="ja-JP" smtClean="0"/>
              <a:pPr/>
              <a:t>‹#›</a:t>
            </a:fld>
            <a:endParaRPr lang="en-US" altLang="ja-JP"/>
          </a:p>
        </p:txBody>
      </p:sp>
    </p:spTree>
    <p:extLst>
      <p:ext uri="{BB962C8B-B14F-4D97-AF65-F5344CB8AC3E}">
        <p14:creationId xmlns:p14="http://schemas.microsoft.com/office/powerpoint/2010/main" val="310077677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en-US" altLang="ja-JP"/>
          </a:p>
        </p:txBody>
      </p:sp>
      <p:sp>
        <p:nvSpPr>
          <p:cNvPr id="5" name="Footer Placeholder 4"/>
          <p:cNvSpPr>
            <a:spLocks noGrp="1"/>
          </p:cNvSpPr>
          <p:nvPr>
            <p:ph type="ftr" sz="quarter" idx="11"/>
          </p:nvPr>
        </p:nvSpPr>
        <p:spPr/>
        <p:txBody>
          <a:bodyPr/>
          <a:lstStyle/>
          <a:p>
            <a:r>
              <a:rPr lang="en-US" altLang="ja-JP"/>
              <a:t>©Go Ota, 2014</a:t>
            </a:r>
          </a:p>
        </p:txBody>
      </p:sp>
      <p:sp>
        <p:nvSpPr>
          <p:cNvPr id="6" name="Slide Number Placeholder 5"/>
          <p:cNvSpPr>
            <a:spLocks noGrp="1"/>
          </p:cNvSpPr>
          <p:nvPr>
            <p:ph type="sldNum" sz="quarter" idx="12"/>
          </p:nvPr>
        </p:nvSpPr>
        <p:spPr/>
        <p:txBody>
          <a:bodyPr/>
          <a:lstStyle/>
          <a:p>
            <a:fld id="{0680EF05-8FA4-44FD-9732-F927C24D3FA3}" type="slidenum">
              <a:rPr lang="en-US" altLang="ja-JP" smtClean="0"/>
              <a:pPr/>
              <a:t>‹#›</a:t>
            </a:fld>
            <a:endParaRPr lang="en-US" altLang="ja-JP"/>
          </a:p>
        </p:txBody>
      </p:sp>
    </p:spTree>
    <p:extLst>
      <p:ext uri="{BB962C8B-B14F-4D97-AF65-F5344CB8AC3E}">
        <p14:creationId xmlns:p14="http://schemas.microsoft.com/office/powerpoint/2010/main" val="30512609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20874404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22434181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37578474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28835142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6195089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2211110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718177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C5C669-1AD6-95CE-93CE-92CC410B8408}"/>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8DEDB41-ED71-FFD7-D469-2255F1CF490F}"/>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FD0933A-1B80-55B5-A2D1-3BE672E5C427}"/>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3C3014FD-B5AB-91B9-8093-8F4795789D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C26B51-BAD8-5934-B070-4A554DC57736}"/>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19284333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9306907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3131853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26196677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2848005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5A6046-8510-622C-74C4-F0E2F18A58A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134E72E-84CA-85EF-B0EC-E6AABEB63CA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1672629-A14D-1DB4-BE06-1293ADA49BD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D53CE88-929E-5585-50AF-E99DF7EDAB61}"/>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6" name="フッター プレースホルダー 5">
            <a:extLst>
              <a:ext uri="{FF2B5EF4-FFF2-40B4-BE49-F238E27FC236}">
                <a16:creationId xmlns:a16="http://schemas.microsoft.com/office/drawing/2014/main" id="{F85B590A-A839-E3D8-97EE-A50C15ABE7D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DC0580E-D0D4-8147-895B-276F6E2508E6}"/>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12257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3F5373-7D5C-918E-2308-C4E2E2FCF387}"/>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1FD023-39BE-258E-6FDA-D33017533618}"/>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EA26DEE-553D-575E-BA87-4734B06DF4E8}"/>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3A56BE5-137F-0AE4-6932-881BAA5EEC1F}"/>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42A43AE-DA43-17FB-46C0-7C2A3F6B9B26}"/>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A6C2CCF-0028-7AD7-0A2B-19B5617EAAF3}"/>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8" name="フッター プレースホルダー 7">
            <a:extLst>
              <a:ext uri="{FF2B5EF4-FFF2-40B4-BE49-F238E27FC236}">
                <a16:creationId xmlns:a16="http://schemas.microsoft.com/office/drawing/2014/main" id="{61EB6386-978A-2D9D-0C7F-E7D80069057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1219739-9854-BB69-51F9-CB83CEFFE233}"/>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77580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FEDC5B-6420-6F55-7759-F8F22A6396B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CDDB4FA-FF18-BBE9-81B5-298324863BC9}"/>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4" name="フッター プレースホルダー 3">
            <a:extLst>
              <a:ext uri="{FF2B5EF4-FFF2-40B4-BE49-F238E27FC236}">
                <a16:creationId xmlns:a16="http://schemas.microsoft.com/office/drawing/2014/main" id="{E8477CDA-EA4D-82D5-1F92-AF11B74C082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380191D-C177-B1AE-E7D0-1DF63F4CFDEA}"/>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429385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94E52D7-DAAC-5E2C-29E9-FE0AE7AB58AC}"/>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3" name="フッター プレースホルダー 2">
            <a:extLst>
              <a:ext uri="{FF2B5EF4-FFF2-40B4-BE49-F238E27FC236}">
                <a16:creationId xmlns:a16="http://schemas.microsoft.com/office/drawing/2014/main" id="{236DCACD-929B-C07F-D79D-1A2A4638674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08E1060-6D07-0809-F297-E5515BF5DE50}"/>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825822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F0DB3D-CB2C-0D49-BE96-19DE26060CDC}"/>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3267E6C-FCE9-1DDB-6D3A-59615E56163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572E88C-0229-4886-0736-238BEE8A986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6DCA932-B4CF-53D0-DD85-70A76B898D7A}"/>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6" name="フッター プレースホルダー 5">
            <a:extLst>
              <a:ext uri="{FF2B5EF4-FFF2-40B4-BE49-F238E27FC236}">
                <a16:creationId xmlns:a16="http://schemas.microsoft.com/office/drawing/2014/main" id="{0503DE6B-60CD-53C5-B08F-449040B3417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8386F16-2C5B-FC50-E726-0CB0080662C3}"/>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275497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EAA6FF-9E1A-4DD2-D52A-359E1520249E}"/>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B805D28-FE56-4F43-AB0E-07908189B3B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28104196-FA56-4882-F18C-12BF75AF98B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ED726CF-384E-5E47-D2C8-FAA4378D1C89}"/>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6" name="フッター プレースホルダー 5">
            <a:extLst>
              <a:ext uri="{FF2B5EF4-FFF2-40B4-BE49-F238E27FC236}">
                <a16:creationId xmlns:a16="http://schemas.microsoft.com/office/drawing/2014/main" id="{4D8E2BD3-0CA5-874A-A515-588FD7E54D7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A8AAB14-659C-2318-C69C-0A9F855B6965}"/>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1002898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5C1D96F-E8E0-E92F-CCE3-61B6C07A636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CA09BC-8C5A-015C-2DA2-AE802FC08A6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0BCEA0-BA94-7CFF-A4CC-F62D0504A53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EACD0E1E-0962-36DC-5643-8050AEAD01B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B993363-88C8-883E-EC90-34AB73F5186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885680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ja-JP"/>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a:t>©Go Ota, 2014</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145F4-1059-41B3-8169-DB6D6FDB6F4B}" type="slidenum">
              <a:rPr lang="en-US" altLang="ja-JP" smtClean="0"/>
              <a:pPr/>
              <a:t>‹#›</a:t>
            </a:fld>
            <a:endParaRPr lang="en-US" altLang="ja-JP"/>
          </a:p>
        </p:txBody>
      </p:sp>
    </p:spTree>
    <p:extLst>
      <p:ext uri="{BB962C8B-B14F-4D97-AF65-F5344CB8AC3E}">
        <p14:creationId xmlns:p14="http://schemas.microsoft.com/office/powerpoint/2010/main" val="2848958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extLst>
      <p:ext uri="{BB962C8B-B14F-4D97-AF65-F5344CB8AC3E}">
        <p14:creationId xmlns:p14="http://schemas.microsoft.com/office/powerpoint/2010/main" val="28919892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emf"/><Relationship Id="rId1" Type="http://schemas.openxmlformats.org/officeDocument/2006/relationships/slideLayout" Target="../slideLayouts/slideLayout29.xml"/><Relationship Id="rId5" Type="http://schemas.openxmlformats.org/officeDocument/2006/relationships/image" Target="../media/image16.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486538" y="1997086"/>
            <a:ext cx="3384422" cy="3615391"/>
          </a:xfrm>
          <a:prstGeom prst="rect">
            <a:avLst/>
          </a:prstGeom>
        </p:spPr>
      </p:pic>
      <p:sp>
        <p:nvSpPr>
          <p:cNvPr id="4" name="タイトル 3"/>
          <p:cNvSpPr>
            <a:spLocks noGrp="1"/>
          </p:cNvSpPr>
          <p:nvPr>
            <p:ph type="ctrTitle"/>
          </p:nvPr>
        </p:nvSpPr>
        <p:spPr/>
        <p:txBody>
          <a:bodyPr/>
          <a:lstStyle/>
          <a:p>
            <a:r>
              <a:rPr kumimoji="1" lang="en-US" altLang="ja-JP" dirty="0"/>
              <a:t> </a:t>
            </a:r>
            <a:endParaRPr kumimoji="1" lang="ja-JP" altLang="en-US" dirty="0"/>
          </a:p>
        </p:txBody>
      </p:sp>
      <p:sp>
        <p:nvSpPr>
          <p:cNvPr id="3" name="テキスト ボックス 2">
            <a:extLst>
              <a:ext uri="{FF2B5EF4-FFF2-40B4-BE49-F238E27FC236}">
                <a16:creationId xmlns:a16="http://schemas.microsoft.com/office/drawing/2014/main" id="{AB530758-61D5-8097-25CB-CD864A8C37B7}"/>
              </a:ext>
            </a:extLst>
          </p:cNvPr>
          <p:cNvSpPr txBox="1"/>
          <p:nvPr/>
        </p:nvSpPr>
        <p:spPr>
          <a:xfrm>
            <a:off x="243840" y="644099"/>
            <a:ext cx="8614409" cy="1077218"/>
          </a:xfrm>
          <a:prstGeom prst="rect">
            <a:avLst/>
          </a:prstGeom>
          <a:noFill/>
          <a:ln w="57150">
            <a:solidFill>
              <a:schemeClr val="accent5">
                <a:lumMod val="50000"/>
              </a:schemeClr>
            </a:solidFill>
          </a:ln>
        </p:spPr>
        <p:txBody>
          <a:bodyPr wrap="square" rtlCol="0">
            <a:spAutoFit/>
          </a:bodyPr>
          <a:lstStyle/>
          <a:p>
            <a:pPr algn="ctr"/>
            <a:r>
              <a:rPr kumimoji="1" lang="ja-JP" altLang="en-US" sz="3200" dirty="0">
                <a:latin typeface="メイリオ" panose="020B0604030504040204" pitchFamily="50" charset="-128"/>
                <a:ea typeface="メイリオ" panose="020B0604030504040204" pitchFamily="50" charset="-128"/>
              </a:rPr>
              <a:t>夏期講座　</a:t>
            </a:r>
            <a:r>
              <a:rPr lang="ja-JP" altLang="en-US" sz="3200" dirty="0">
                <a:latin typeface="メイリオ" panose="020B0604030504040204" pitchFamily="50" charset="-128"/>
                <a:ea typeface="メイリオ" panose="020B0604030504040204" pitchFamily="50" charset="-128"/>
              </a:rPr>
              <a:t>情報</a:t>
            </a:r>
            <a:r>
              <a:rPr lang="en-US" altLang="ja-JP" sz="3200" dirty="0">
                <a:latin typeface="メイリオ" panose="020B0604030504040204" pitchFamily="50" charset="-128"/>
                <a:ea typeface="メイリオ" panose="020B0604030504040204" pitchFamily="50" charset="-128"/>
              </a:rPr>
              <a:t>I </a:t>
            </a:r>
            <a:r>
              <a:rPr lang="ja-JP" altLang="en-US" sz="3200" dirty="0">
                <a:latin typeface="メイリオ" panose="020B0604030504040204" pitchFamily="50" charset="-128"/>
                <a:ea typeface="メイリオ" panose="020B0604030504040204" pitchFamily="50" charset="-128"/>
              </a:rPr>
              <a:t>演習 </a:t>
            </a:r>
            <a:r>
              <a:rPr lang="en-US" altLang="ja-JP" sz="3200" dirty="0">
                <a:latin typeface="メイリオ" panose="020B0604030504040204" pitchFamily="50" charset="-128"/>
                <a:ea typeface="メイリオ" panose="020B0604030504040204" pitchFamily="50" charset="-128"/>
              </a:rPr>
              <a:t>(2024)</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第三回 プログラミングとシミュレーション</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B2491273-F372-3EE5-B34D-1DC0C2A82ADD}"/>
              </a:ext>
            </a:extLst>
          </p:cNvPr>
          <p:cNvSpPr txBox="1"/>
          <p:nvPr/>
        </p:nvSpPr>
        <p:spPr>
          <a:xfrm>
            <a:off x="3870960" y="2299276"/>
            <a:ext cx="4931728" cy="1785104"/>
          </a:xfrm>
          <a:prstGeom prst="rect">
            <a:avLst/>
          </a:prstGeom>
          <a:noFill/>
        </p:spPr>
        <p:txBody>
          <a:bodyPr wrap="square" rtlCol="0">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プログラミングとシミュレーションが出来れば高得点を狙える</a:t>
            </a:r>
          </a:p>
          <a:p>
            <a:r>
              <a:rPr kumimoji="1" lang="ja-JP" altLang="en-US" sz="2600" dirty="0">
                <a:latin typeface="メイリオ" panose="020B0604030504040204" pitchFamily="50" charset="-128"/>
                <a:ea typeface="メイリオ" panose="020B0604030504040204" pitchFamily="50" charset="-128"/>
              </a:rPr>
              <a:t>・ただし、大きな</a:t>
            </a:r>
            <a:r>
              <a:rPr kumimoji="1" lang="en-US" altLang="ja-JP" sz="2600">
                <a:latin typeface="メイリオ" panose="020B0604030504040204" pitchFamily="50" charset="-128"/>
                <a:ea typeface="メイリオ" panose="020B0604030504040204" pitchFamily="50" charset="-128"/>
              </a:rPr>
              <a:t>3</a:t>
            </a:r>
            <a:r>
              <a:rPr kumimoji="1" lang="ja-JP" altLang="en-US" sz="2600">
                <a:latin typeface="メイリオ" panose="020B0604030504040204" pitchFamily="50" charset="-128"/>
                <a:ea typeface="メイリオ" panose="020B0604030504040204" pitchFamily="50" charset="-128"/>
              </a:rPr>
              <a:t>つの</a:t>
            </a:r>
            <a:r>
              <a:rPr kumimoji="1" lang="ja-JP" altLang="en-US" sz="2600" dirty="0">
                <a:latin typeface="メイリオ" panose="020B0604030504040204" pitchFamily="50" charset="-128"/>
                <a:ea typeface="メイリオ" panose="020B0604030504040204" pitchFamily="50" charset="-128"/>
              </a:rPr>
              <a:t>問題</a:t>
            </a:r>
            <a:r>
              <a:rPr kumimoji="1" lang="ja-JP" altLang="en-US" sz="2600">
                <a:latin typeface="メイリオ" panose="020B0604030504040204" pitchFamily="50" charset="-128"/>
                <a:ea typeface="メイリオ" panose="020B0604030504040204" pitchFamily="50" charset="-128"/>
              </a:rPr>
              <a:t>が。</a:t>
            </a:r>
            <a:endParaRPr kumimoji="1" lang="ja-JP" altLang="en-US" sz="2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15706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96560" y="548642"/>
            <a:ext cx="7147541" cy="523220"/>
          </a:xfrm>
          <a:prstGeom prst="rect">
            <a:avLst/>
          </a:prstGeom>
          <a:noFill/>
        </p:spPr>
        <p:txBody>
          <a:bodyPr wrap="square">
            <a:spAutoFit/>
          </a:bodyPr>
          <a:lstStyle/>
          <a:p>
            <a:pPr algn="l" defTabSz="685800" fontAlgn="auto">
              <a:spcBef>
                <a:spcPts val="0"/>
              </a:spcBef>
              <a:spcAft>
                <a:spcPts val="0"/>
              </a:spcAft>
            </a:pPr>
            <a:r>
              <a:rPr lang="ja-JP" altLang="en-US" sz="2800" dirty="0">
                <a:solidFill>
                  <a:prstClr val="black"/>
                </a:solidFill>
                <a:latin typeface="UD デジタル 教科書体 NP-B" panose="02020700000000000000" pitchFamily="18" charset="-128"/>
                <a:ea typeface="UD デジタル 教科書体 NP-B" panose="02020700000000000000" pitchFamily="18" charset="-128"/>
              </a:rPr>
              <a:t>受験大学による情報</a:t>
            </a:r>
            <a:r>
              <a:rPr lang="en-US" altLang="ja-JP" sz="2800" dirty="0">
                <a:solidFill>
                  <a:prstClr val="black"/>
                </a:solidFill>
                <a:latin typeface="UD デジタル 教科書体 NP-B" panose="02020700000000000000" pitchFamily="18" charset="-128"/>
                <a:ea typeface="UD デジタル 教科書体 NP-B" panose="02020700000000000000" pitchFamily="18" charset="-128"/>
              </a:rPr>
              <a:t>I</a:t>
            </a:r>
            <a:r>
              <a:rPr lang="ja-JP" altLang="en-US" sz="2800" dirty="0">
                <a:solidFill>
                  <a:prstClr val="black"/>
                </a:solidFill>
                <a:latin typeface="UD デジタル 教科書体 NP-B" panose="02020700000000000000" pitchFamily="18" charset="-128"/>
                <a:ea typeface="UD デジタル 教科書体 NP-B" panose="02020700000000000000" pitchFamily="18" charset="-128"/>
              </a:rPr>
              <a:t>のプログラミング</a:t>
            </a:r>
          </a:p>
        </p:txBody>
      </p:sp>
      <p:pic>
        <p:nvPicPr>
          <p:cNvPr id="4" name="Picture 2" descr="by-nc-sa">
            <a:extLst>
              <a:ext uri="{FF2B5EF4-FFF2-40B4-BE49-F238E27FC236}">
                <a16:creationId xmlns:a16="http://schemas.microsoft.com/office/drawing/2014/main" id="{1CE62E17-9430-ECEA-FA08-A37F2D8A9A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039" y="6298319"/>
            <a:ext cx="601487" cy="20991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5BBEE085-5362-6016-0848-251B0D578A30}"/>
              </a:ext>
            </a:extLst>
          </p:cNvPr>
          <p:cNvSpPr txBox="1"/>
          <p:nvPr/>
        </p:nvSpPr>
        <p:spPr>
          <a:xfrm>
            <a:off x="4893825" y="1854549"/>
            <a:ext cx="1419214" cy="2031325"/>
          </a:xfrm>
          <a:prstGeom prst="rect">
            <a:avLst/>
          </a:prstGeom>
          <a:noFill/>
          <a:ln>
            <a:solidFill>
              <a:schemeClr val="tx1"/>
            </a:solidFill>
          </a:ln>
        </p:spPr>
        <p:txBody>
          <a:bodyPr wrap="square" rtlCol="0">
            <a:spAutoFit/>
          </a:bodyPr>
          <a:lstStyle/>
          <a:p>
            <a:pPr algn="l" defTabSz="685800" fontAlgn="auto">
              <a:spcBef>
                <a:spcPts val="0"/>
              </a:spcBef>
              <a:spcAft>
                <a:spcPts val="0"/>
              </a:spcAft>
            </a:pPr>
            <a:endParaRPr lang="en-US" altLang="ja-JP" sz="2100" dirty="0">
              <a:solidFill>
                <a:srgbClr val="FF0000"/>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検索</a:t>
            </a:r>
          </a:p>
          <a:p>
            <a:pPr algn="l" defTabSz="685800" fontAlgn="auto">
              <a:spcBef>
                <a:spcPts val="0"/>
              </a:spcBef>
              <a:spcAft>
                <a:spcPts val="0"/>
              </a:spcAft>
            </a:pPr>
            <a:endParaRPr lang="en-US" altLang="ja-JP" sz="2100" dirty="0">
              <a:solidFill>
                <a:prstClr val="black"/>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endParaRPr lang="en-US" altLang="ja-JP" sz="2100" dirty="0">
              <a:solidFill>
                <a:prstClr val="black"/>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並び替え</a:t>
            </a:r>
            <a:endParaRPr lang="en-US" altLang="ja-JP" sz="2100" dirty="0">
              <a:solidFill>
                <a:prstClr val="black"/>
              </a:solidFill>
              <a:latin typeface="メイリオ" panose="020B0604030504040204" pitchFamily="50" charset="-128"/>
              <a:ea typeface="メイリオ" panose="020B0604030504040204" pitchFamily="50" charset="-128"/>
            </a:endParaRPr>
          </a:p>
          <a:p>
            <a:pPr algn="l" defTabSz="685800" fontAlgn="auto">
              <a:spcBef>
                <a:spcPts val="0"/>
              </a:spcBef>
              <a:spcAft>
                <a:spcPts val="0"/>
              </a:spcAft>
            </a:pPr>
            <a:endParaRPr lang="ja-JP" altLang="en-US" sz="21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915D0E06-99F0-5CB9-2581-D0BB09FB7E6C}"/>
              </a:ext>
            </a:extLst>
          </p:cNvPr>
          <p:cNvSpPr txBox="1"/>
          <p:nvPr/>
        </p:nvSpPr>
        <p:spPr>
          <a:xfrm>
            <a:off x="396561" y="1656628"/>
            <a:ext cx="2413542" cy="1061829"/>
          </a:xfrm>
          <a:prstGeom prst="rect">
            <a:avLst/>
          </a:prstGeom>
          <a:noFill/>
        </p:spPr>
        <p:txBody>
          <a:bodyPr wrap="square" rtlCol="0">
            <a:spAutoFit/>
          </a:bodyPr>
          <a:lstStyle/>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・国公立受験者</a:t>
            </a:r>
            <a:br>
              <a:rPr lang="en-US" altLang="ja-JP" sz="2100" dirty="0">
                <a:solidFill>
                  <a:prstClr val="black"/>
                </a:solidFill>
                <a:latin typeface="メイリオ" panose="020B0604030504040204" pitchFamily="50" charset="-128"/>
                <a:ea typeface="メイリオ" panose="020B0604030504040204" pitchFamily="50" charset="-128"/>
              </a:rPr>
            </a:br>
            <a:r>
              <a:rPr lang="ja-JP" altLang="en-US" sz="2100" dirty="0">
                <a:solidFill>
                  <a:prstClr val="black"/>
                </a:solidFill>
                <a:latin typeface="メイリオ" panose="020B0604030504040204" pitchFamily="50" charset="-128"/>
                <a:ea typeface="メイリオ" panose="020B0604030504040204" pitchFamily="50" charset="-128"/>
              </a:rPr>
              <a:t>・情報科目のある私学の受験者</a:t>
            </a:r>
          </a:p>
        </p:txBody>
      </p:sp>
      <p:sp>
        <p:nvSpPr>
          <p:cNvPr id="8" name="テキスト ボックス 7">
            <a:extLst>
              <a:ext uri="{FF2B5EF4-FFF2-40B4-BE49-F238E27FC236}">
                <a16:creationId xmlns:a16="http://schemas.microsoft.com/office/drawing/2014/main" id="{0442835D-5766-00FF-3588-8F5690764BCE}"/>
              </a:ext>
            </a:extLst>
          </p:cNvPr>
          <p:cNvSpPr txBox="1"/>
          <p:nvPr/>
        </p:nvSpPr>
        <p:spPr>
          <a:xfrm>
            <a:off x="396560" y="3531754"/>
            <a:ext cx="2650880" cy="415498"/>
          </a:xfrm>
          <a:prstGeom prst="rect">
            <a:avLst/>
          </a:prstGeom>
          <a:noFill/>
        </p:spPr>
        <p:txBody>
          <a:bodyPr wrap="square" rtlCol="0">
            <a:spAutoFit/>
          </a:bodyPr>
          <a:lstStyle/>
          <a:p>
            <a:pPr algn="l" defTabSz="685800" fontAlgn="auto">
              <a:spcBef>
                <a:spcPts val="0"/>
              </a:spcBef>
              <a:spcAft>
                <a:spcPts val="0"/>
              </a:spcAft>
            </a:pPr>
            <a:r>
              <a:rPr lang="ja-JP" altLang="en-US" sz="2100" dirty="0">
                <a:solidFill>
                  <a:prstClr val="black"/>
                </a:solidFill>
                <a:latin typeface="メイリオ" panose="020B0604030504040204" pitchFamily="50" charset="-128"/>
                <a:ea typeface="メイリオ" panose="020B0604030504040204" pitchFamily="50" charset="-128"/>
              </a:rPr>
              <a:t>・上記以外の受験者</a:t>
            </a:r>
          </a:p>
        </p:txBody>
      </p:sp>
      <p:sp>
        <p:nvSpPr>
          <p:cNvPr id="9" name="矢印: 右 8">
            <a:extLst>
              <a:ext uri="{FF2B5EF4-FFF2-40B4-BE49-F238E27FC236}">
                <a16:creationId xmlns:a16="http://schemas.microsoft.com/office/drawing/2014/main" id="{813CD7B0-E7D9-C1C2-4711-79D8F630DF93}"/>
              </a:ext>
            </a:extLst>
          </p:cNvPr>
          <p:cNvSpPr/>
          <p:nvPr/>
        </p:nvSpPr>
        <p:spPr>
          <a:xfrm>
            <a:off x="3047440" y="1612236"/>
            <a:ext cx="1846385" cy="812799"/>
          </a:xfrm>
          <a:prstGeom prst="rightArrow">
            <a:avLst/>
          </a:prstGeom>
          <a:solidFill>
            <a:srgbClr val="BDD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情報</a:t>
            </a:r>
            <a:r>
              <a:rPr lang="en-US" altLang="ja-JP" sz="2100" dirty="0">
                <a:solidFill>
                  <a:srgbClr val="002060"/>
                </a:solidFill>
                <a:latin typeface="メイリオ" panose="020B0604030504040204" pitchFamily="50" charset="-128"/>
                <a:ea typeface="メイリオ" panose="020B0604030504040204" pitchFamily="50" charset="-128"/>
              </a:rPr>
              <a:t>I</a:t>
            </a:r>
            <a:endParaRPr lang="ja-JP" altLang="en-US" sz="2100" dirty="0">
              <a:solidFill>
                <a:srgbClr val="002060"/>
              </a:solidFill>
              <a:latin typeface="メイリオ" panose="020B0604030504040204" pitchFamily="50" charset="-128"/>
              <a:ea typeface="メイリオ" panose="020B0604030504040204" pitchFamily="50" charset="-128"/>
            </a:endParaRPr>
          </a:p>
        </p:txBody>
      </p:sp>
      <p:sp>
        <p:nvSpPr>
          <p:cNvPr id="10" name="矢印: 右 9">
            <a:extLst>
              <a:ext uri="{FF2B5EF4-FFF2-40B4-BE49-F238E27FC236}">
                <a16:creationId xmlns:a16="http://schemas.microsoft.com/office/drawing/2014/main" id="{9CE5FEEB-DDA2-A946-7E9C-7F4B5EFFA4A3}"/>
              </a:ext>
            </a:extLst>
          </p:cNvPr>
          <p:cNvSpPr/>
          <p:nvPr/>
        </p:nvSpPr>
        <p:spPr>
          <a:xfrm>
            <a:off x="3047440" y="3292303"/>
            <a:ext cx="1846385" cy="812799"/>
          </a:xfrm>
          <a:prstGeom prst="rightArrow">
            <a:avLst/>
          </a:prstGeom>
          <a:solidFill>
            <a:srgbClr val="BDD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情報</a:t>
            </a:r>
            <a:r>
              <a:rPr lang="en-US" altLang="ja-JP" sz="2100" dirty="0">
                <a:solidFill>
                  <a:srgbClr val="002060"/>
                </a:solidFill>
                <a:latin typeface="メイリオ" panose="020B0604030504040204" pitchFamily="50" charset="-128"/>
                <a:ea typeface="メイリオ" panose="020B0604030504040204" pitchFamily="50" charset="-128"/>
              </a:rPr>
              <a:t>I</a:t>
            </a:r>
            <a:endParaRPr lang="ja-JP" altLang="en-US" sz="2100" dirty="0">
              <a:solidFill>
                <a:srgbClr val="002060"/>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1996A584-81E6-7252-C63E-580886E7BD5C}"/>
              </a:ext>
            </a:extLst>
          </p:cNvPr>
          <p:cNvSpPr txBox="1"/>
          <p:nvPr/>
        </p:nvSpPr>
        <p:spPr>
          <a:xfrm>
            <a:off x="5131163" y="3908894"/>
            <a:ext cx="992925" cy="415498"/>
          </a:xfrm>
          <a:prstGeom prst="rect">
            <a:avLst/>
          </a:prstGeom>
          <a:noFill/>
        </p:spPr>
        <p:txBody>
          <a:bodyPr wrap="square" rtlCol="0">
            <a:spAutoFit/>
          </a:bodyPr>
          <a:lstStyle/>
          <a:p>
            <a:pPr algn="l" defTabSz="685800" fontAlgn="auto">
              <a:spcBef>
                <a:spcPts val="0"/>
              </a:spcBef>
              <a:spcAft>
                <a:spcPts val="0"/>
              </a:spcAft>
            </a:pPr>
            <a:r>
              <a:rPr lang="en-US" altLang="ja-JP" sz="2100" dirty="0">
                <a:solidFill>
                  <a:srgbClr val="FF0000"/>
                </a:solidFill>
                <a:latin typeface="メイリオ" panose="020B0604030504040204" pitchFamily="50" charset="-128"/>
                <a:ea typeface="メイリオ" panose="020B0604030504040204" pitchFamily="50" charset="-128"/>
              </a:rPr>
              <a:t>Goal</a:t>
            </a:r>
            <a:endParaRPr lang="ja-JP" altLang="en-US" sz="2100" dirty="0">
              <a:solidFill>
                <a:srgbClr val="FF0000"/>
              </a:solidFill>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01189CE2-982C-B368-CED7-3597140C8119}"/>
              </a:ext>
            </a:extLst>
          </p:cNvPr>
          <p:cNvSpPr txBox="1"/>
          <p:nvPr/>
        </p:nvSpPr>
        <p:spPr>
          <a:xfrm>
            <a:off x="4973480" y="1299971"/>
            <a:ext cx="1657433" cy="646331"/>
          </a:xfrm>
          <a:prstGeom prst="rect">
            <a:avLst/>
          </a:prstGeom>
          <a:noFill/>
        </p:spPr>
        <p:txBody>
          <a:bodyPr wrap="square" rtlCol="0">
            <a:spAutoFit/>
          </a:bodyPr>
          <a:lstStyle/>
          <a:p>
            <a:pPr algn="l" defTabSz="685800" fontAlgn="auto">
              <a:spcBef>
                <a:spcPts val="0"/>
              </a:spcBef>
              <a:spcAft>
                <a:spcPts val="0"/>
              </a:spcAft>
            </a:pPr>
            <a:r>
              <a:rPr lang="en-US" altLang="ja-JP" sz="3600" dirty="0">
                <a:solidFill>
                  <a:srgbClr val="FF0000"/>
                </a:solidFill>
                <a:latin typeface="メイリオ" panose="020B0604030504040204" pitchFamily="50" charset="-128"/>
                <a:ea typeface="メイリオ" panose="020B0604030504040204" pitchFamily="50" charset="-128"/>
              </a:rPr>
              <a:t>Start</a:t>
            </a:r>
            <a:endParaRPr lang="ja-JP" altLang="en-US" sz="3600" dirty="0">
              <a:solidFill>
                <a:srgbClr val="FF0000"/>
              </a:solidFill>
              <a:latin typeface="メイリオ" panose="020B0604030504040204" pitchFamily="50" charset="-128"/>
              <a:ea typeface="メイリオ" panose="020B0604030504040204" pitchFamily="50" charset="-128"/>
            </a:endParaRPr>
          </a:p>
        </p:txBody>
      </p:sp>
      <p:sp>
        <p:nvSpPr>
          <p:cNvPr id="13" name="矢印: 右 12">
            <a:extLst>
              <a:ext uri="{FF2B5EF4-FFF2-40B4-BE49-F238E27FC236}">
                <a16:creationId xmlns:a16="http://schemas.microsoft.com/office/drawing/2014/main" id="{35ABABE5-2943-D6AD-AC95-29642B3A52A3}"/>
              </a:ext>
            </a:extLst>
          </p:cNvPr>
          <p:cNvSpPr/>
          <p:nvPr/>
        </p:nvSpPr>
        <p:spPr>
          <a:xfrm>
            <a:off x="6501991" y="1612235"/>
            <a:ext cx="2435002" cy="812799"/>
          </a:xfrm>
          <a:prstGeom prst="rightArrow">
            <a:avLst/>
          </a:prstGeom>
          <a:solidFill>
            <a:srgbClr val="BDD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多くのパターン</a:t>
            </a:r>
          </a:p>
        </p:txBody>
      </p:sp>
      <p:sp>
        <p:nvSpPr>
          <p:cNvPr id="5" name="テキスト ボックス 4">
            <a:extLst>
              <a:ext uri="{FF2B5EF4-FFF2-40B4-BE49-F238E27FC236}">
                <a16:creationId xmlns:a16="http://schemas.microsoft.com/office/drawing/2014/main" id="{18CB84D4-EEF8-E1EE-BBDA-70FE24E55D4C}"/>
              </a:ext>
            </a:extLst>
          </p:cNvPr>
          <p:cNvSpPr txBox="1"/>
          <p:nvPr/>
        </p:nvSpPr>
        <p:spPr>
          <a:xfrm>
            <a:off x="6499247" y="2469925"/>
            <a:ext cx="2248192" cy="415498"/>
          </a:xfrm>
          <a:prstGeom prst="rect">
            <a:avLst/>
          </a:prstGeom>
          <a:noFill/>
        </p:spPr>
        <p:txBody>
          <a:bodyPr wrap="square" rtlCol="0">
            <a:spAutoFit/>
          </a:bodyPr>
          <a:lstStyle/>
          <a:p>
            <a:pPr algn="l" defTabSz="685800" fontAlgn="auto">
              <a:spcBef>
                <a:spcPts val="0"/>
              </a:spcBef>
              <a:spcAft>
                <a:spcPts val="0"/>
              </a:spcAft>
            </a:pPr>
            <a:r>
              <a:rPr lang="ja-JP" altLang="en-US" sz="2100" dirty="0">
                <a:solidFill>
                  <a:srgbClr val="002060"/>
                </a:solidFill>
                <a:latin typeface="メイリオ" panose="020B0604030504040204" pitchFamily="50" charset="-128"/>
                <a:ea typeface="メイリオ" panose="020B0604030504040204" pitchFamily="50" charset="-128"/>
              </a:rPr>
              <a:t>出題内容。</a:t>
            </a:r>
          </a:p>
        </p:txBody>
      </p:sp>
      <p:sp>
        <p:nvSpPr>
          <p:cNvPr id="15" name="テキスト ボックス 14">
            <a:extLst>
              <a:ext uri="{FF2B5EF4-FFF2-40B4-BE49-F238E27FC236}">
                <a16:creationId xmlns:a16="http://schemas.microsoft.com/office/drawing/2014/main" id="{DB956143-B42F-F000-6EFB-CABD717A70DD}"/>
              </a:ext>
            </a:extLst>
          </p:cNvPr>
          <p:cNvSpPr txBox="1"/>
          <p:nvPr/>
        </p:nvSpPr>
        <p:spPr>
          <a:xfrm>
            <a:off x="761440" y="4464284"/>
            <a:ext cx="7985999" cy="1938992"/>
          </a:xfrm>
          <a:prstGeom prst="rect">
            <a:avLst/>
          </a:prstGeom>
          <a:noFill/>
        </p:spPr>
        <p:txBody>
          <a:bodyPr wrap="square">
            <a:spAutoFit/>
          </a:bodyPr>
          <a:lstStyle/>
          <a:p>
            <a:r>
              <a:rPr lang="ja-JP" altLang="en-US" sz="2400" dirty="0">
                <a:solidFill>
                  <a:srgbClr val="002060"/>
                </a:solidFill>
                <a:latin typeface="UD デジタル 教科書体 NP-B" panose="02020700000000000000" pitchFamily="18" charset="-128"/>
                <a:ea typeface="UD デジタル 教科書体 NP-B" panose="02020700000000000000" pitchFamily="18" charset="-128"/>
              </a:rPr>
              <a:t>授業でいっょうけんめいやる検索や並び替えは出題される可能性は低い。</a:t>
            </a:r>
          </a:p>
          <a:p>
            <a:r>
              <a:rPr lang="ja-JP" altLang="en-US" sz="2400" dirty="0">
                <a:solidFill>
                  <a:srgbClr val="002060"/>
                </a:solidFill>
                <a:latin typeface="UD デジタル 教科書体 NP-B" panose="02020700000000000000" pitchFamily="18" charset="-128"/>
                <a:ea typeface="UD デジタル 教科書体 NP-B" panose="02020700000000000000" pitchFamily="18" charset="-128"/>
              </a:rPr>
              <a:t>何故教科書で検索や並び替えやるかは計算量の説明のためという考えもある。</a:t>
            </a:r>
            <a:endParaRPr lang="en-US" altLang="ja-JP" sz="2400" dirty="0">
              <a:solidFill>
                <a:srgbClr val="002060"/>
              </a:solidFill>
              <a:latin typeface="UD デジタル 教科書体 NP-B" panose="02020700000000000000" pitchFamily="18" charset="-128"/>
              <a:ea typeface="UD デジタル 教科書体 NP-B" panose="02020700000000000000" pitchFamily="18" charset="-128"/>
            </a:endParaRPr>
          </a:p>
          <a:p>
            <a:r>
              <a:rPr lang="ja-JP" altLang="en-US" sz="2400" dirty="0">
                <a:solidFill>
                  <a:srgbClr val="002060"/>
                </a:solidFill>
                <a:latin typeface="UD デジタル 教科書体 NP-B" panose="02020700000000000000" pitchFamily="18" charset="-128"/>
                <a:ea typeface="UD デジタル 教科書体 NP-B" panose="02020700000000000000" pitchFamily="18" charset="-128"/>
              </a:rPr>
              <a:t>「小テスト</a:t>
            </a:r>
            <a:r>
              <a:rPr lang="en-US" altLang="ja-JP" sz="2400" dirty="0">
                <a:solidFill>
                  <a:srgbClr val="002060"/>
                </a:solidFill>
                <a:latin typeface="UD デジタル 教科書体 NP-B" panose="02020700000000000000" pitchFamily="18" charset="-128"/>
                <a:ea typeface="UD デジタル 教科書体 NP-B" panose="02020700000000000000" pitchFamily="18" charset="-128"/>
              </a:rPr>
              <a:t>23+ </a:t>
            </a:r>
            <a:r>
              <a:rPr lang="ja-JP" altLang="en-US" sz="2400" dirty="0">
                <a:solidFill>
                  <a:srgbClr val="002060"/>
                </a:solidFill>
                <a:latin typeface="UD デジタル 教科書体 NP-B" panose="02020700000000000000" pitchFamily="18" charset="-128"/>
                <a:ea typeface="UD デジタル 教科書体 NP-B" panose="02020700000000000000" pitchFamily="18" charset="-128"/>
              </a:rPr>
              <a:t>アルゴリズムの効率」参照</a:t>
            </a:r>
          </a:p>
        </p:txBody>
      </p:sp>
    </p:spTree>
    <p:extLst>
      <p:ext uri="{BB962C8B-B14F-4D97-AF65-F5344CB8AC3E}">
        <p14:creationId xmlns:p14="http://schemas.microsoft.com/office/powerpoint/2010/main" val="2000464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9076" y="356310"/>
            <a:ext cx="8385364" cy="600866"/>
          </a:xfrm>
        </p:spPr>
        <p:txBody>
          <a:bodyPr>
            <a:noAutofit/>
          </a:bodyPr>
          <a:lstStyle/>
          <a:p>
            <a:pPr algn="l"/>
            <a:r>
              <a:rPr lang="ja-JP" altLang="en-US" sz="2800" dirty="0">
                <a:latin typeface="UD デジタル 教科書体 NP-B" panose="02020700000000000000" pitchFamily="18" charset="-128"/>
                <a:ea typeface="UD デジタル 教科書体 NP-B" panose="02020700000000000000" pitchFamily="18" charset="-128"/>
              </a:rPr>
              <a:t>押さえておきたい分野問題</a:t>
            </a: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11</a:t>
            </a:fld>
            <a:endParaRPr lang="en-US" altLang="ja-JP" dirty="0"/>
          </a:p>
        </p:txBody>
      </p:sp>
      <p:graphicFrame>
        <p:nvGraphicFramePr>
          <p:cNvPr id="6" name="表 5"/>
          <p:cNvGraphicFramePr>
            <a:graphicFrameLocks noGrp="1"/>
          </p:cNvGraphicFramePr>
          <p:nvPr>
            <p:extLst>
              <p:ext uri="{D42A27DB-BD31-4B8C-83A1-F6EECF244321}">
                <p14:modId xmlns:p14="http://schemas.microsoft.com/office/powerpoint/2010/main" val="3554148875"/>
              </p:ext>
            </p:extLst>
          </p:nvPr>
        </p:nvGraphicFramePr>
        <p:xfrm>
          <a:off x="788670" y="957176"/>
          <a:ext cx="7726680" cy="3952633"/>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45177200"/>
                    </a:ext>
                  </a:extLst>
                </a:gridCol>
                <a:gridCol w="4983480">
                  <a:extLst>
                    <a:ext uri="{9D8B030D-6E8A-4147-A177-3AD203B41FA5}">
                      <a16:colId xmlns:a16="http://schemas.microsoft.com/office/drawing/2014/main" val="1502988093"/>
                    </a:ext>
                  </a:extLst>
                </a:gridCol>
              </a:tblGrid>
              <a:tr h="414439">
                <a:tc>
                  <a:txBody>
                    <a:bodyPr/>
                    <a:lstStyle/>
                    <a:p>
                      <a:pPr algn="l"/>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基本</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関数</a:t>
                      </a: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再帰含む</a:t>
                      </a: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8599688"/>
                  </a:ext>
                </a:extLst>
              </a:tr>
              <a:tr h="414439">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アプリケーション機能</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簡単な統計機能，文字列の処理機能</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29720746"/>
                  </a:ext>
                </a:extLst>
              </a:tr>
              <a:tr h="585477">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平面での物体の操作</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ja-JP" sz="2000" kern="1200" dirty="0">
                          <a:solidFill>
                            <a:schemeClr val="dk1"/>
                          </a:solidFill>
                          <a:effectLst/>
                          <a:latin typeface="UD デジタル 教科書体 NP-B" panose="02020700000000000000" pitchFamily="18" charset="-128"/>
                          <a:ea typeface="UD デジタル 教科書体 NP-B" panose="02020700000000000000" pitchFamily="18" charset="-128"/>
                          <a:cs typeface="+mn-cs"/>
                        </a:rPr>
                        <a:t>マス目上でのロボットの移動制御 ，</a:t>
                      </a:r>
                      <a:br>
                        <a:rPr kumimoji="1" lang="en-US" altLang="ja-JP" sz="2000" kern="1200" dirty="0">
                          <a:solidFill>
                            <a:schemeClr val="dk1"/>
                          </a:solidFill>
                          <a:effectLst/>
                          <a:latin typeface="UD デジタル 教科書体 NP-B" panose="02020700000000000000" pitchFamily="18" charset="-128"/>
                          <a:ea typeface="UD デジタル 教科書体 NP-B" panose="02020700000000000000" pitchFamily="18" charset="-128"/>
                          <a:cs typeface="+mn-cs"/>
                        </a:rPr>
                      </a:br>
                      <a:r>
                        <a:rPr kumimoji="1" lang="ja-JP" altLang="ja-JP" sz="2000" kern="1200" dirty="0">
                          <a:solidFill>
                            <a:schemeClr val="dk1"/>
                          </a:solidFill>
                          <a:effectLst/>
                          <a:latin typeface="UD デジタル 教科書体 NP-B" panose="02020700000000000000" pitchFamily="18" charset="-128"/>
                          <a:ea typeface="UD デジタル 教科書体 NP-B" panose="02020700000000000000" pitchFamily="18" charset="-128"/>
                          <a:cs typeface="+mn-cs"/>
                        </a:rPr>
                        <a:t>図形の描画</a:t>
                      </a:r>
                      <a:endParaRPr kumimoji="1" lang="ja-JP" altLang="en-US" sz="2000" dirty="0">
                        <a:latin typeface="UD デジタル 教科書体 NP-B" panose="02020700000000000000" pitchFamily="18" charset="-128"/>
                        <a:ea typeface="UD デジタル 教科書体 NP-B" panose="02020700000000000000" pitchFamily="18"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434508"/>
                  </a:ext>
                </a:extLst>
              </a:tr>
              <a:tr h="414439">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パズル問題</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マス目パズル等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6420616"/>
                  </a:ext>
                </a:extLst>
              </a:tr>
              <a:tr h="259504">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数学問題</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素数や因数分解等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4561516"/>
                  </a:ext>
                </a:extLst>
              </a:tr>
              <a:tr h="414439">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最適化</a:t>
                      </a:r>
                      <a:r>
                        <a:rPr kumimoji="1" lang="en-US" altLang="ja-JP" sz="2000" dirty="0">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リソース割当</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部屋割つけ，配車計画等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8373419"/>
                  </a:ext>
                </a:extLst>
              </a:tr>
              <a:tr h="414439">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グラフ</a:t>
                      </a:r>
                      <a:r>
                        <a:rPr kumimoji="1" lang="en-US" altLang="ja-JP" sz="2000" dirty="0">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最短経路</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zh-TW" altLang="en-US" sz="2000" dirty="0">
                          <a:latin typeface="UD デジタル 教科書体 NP-B" panose="02020700000000000000" pitchFamily="18" charset="-128"/>
                          <a:ea typeface="UD デジタル 教科書体 NP-B" panose="02020700000000000000" pitchFamily="18" charset="-128"/>
                        </a:rPr>
                        <a:t>最短経路</a:t>
                      </a:r>
                      <a:r>
                        <a:rPr kumimoji="1" lang="en-US" altLang="zh-TW" sz="2000" dirty="0">
                          <a:latin typeface="UD デジタル 教科書体 NP-B" panose="02020700000000000000" pitchFamily="18" charset="-128"/>
                          <a:ea typeface="UD デジタル 教科書体 NP-B" panose="02020700000000000000" pitchFamily="18" charset="-128"/>
                        </a:rPr>
                        <a:t>: </a:t>
                      </a:r>
                      <a:r>
                        <a:rPr kumimoji="1" lang="zh-TW" altLang="en-US" sz="2000" dirty="0">
                          <a:latin typeface="UD デジタル 教科書体 NP-B" panose="02020700000000000000" pitchFamily="18" charset="-128"/>
                          <a:ea typeface="UD デジタル 教科書体 NP-B" panose="02020700000000000000" pitchFamily="18" charset="-128"/>
                        </a:rPr>
                        <a:t>移動距離等</a:t>
                      </a:r>
                      <a:endParaRPr kumimoji="1" lang="ja-JP" altLang="en-US" sz="2000" dirty="0">
                        <a:latin typeface="UD デジタル 教科書体 NP-B" panose="02020700000000000000" pitchFamily="18" charset="-128"/>
                        <a:ea typeface="UD デジタル 教科書体 NP-B" panose="02020700000000000000" pitchFamily="18"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189987"/>
                  </a:ext>
                </a:extLst>
              </a:tr>
              <a:tr h="414439">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待ち行列</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ファーストフード店，交通渋滞</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9785194"/>
                  </a:ext>
                </a:extLst>
              </a:tr>
              <a:tr h="414439">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確率関係</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モンテカルロ法</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26234326"/>
                  </a:ext>
                </a:extLst>
              </a:tr>
            </a:tbl>
          </a:graphicData>
        </a:graphic>
      </p:graphicFrame>
      <p:sp>
        <p:nvSpPr>
          <p:cNvPr id="7" name="テキスト ボックス 6">
            <a:extLst>
              <a:ext uri="{FF2B5EF4-FFF2-40B4-BE49-F238E27FC236}">
                <a16:creationId xmlns:a16="http://schemas.microsoft.com/office/drawing/2014/main" id="{BA8BBDA4-7FE3-CD5C-B639-0FE7C0F76FEF}"/>
              </a:ext>
            </a:extLst>
          </p:cNvPr>
          <p:cNvSpPr txBox="1"/>
          <p:nvPr/>
        </p:nvSpPr>
        <p:spPr>
          <a:xfrm>
            <a:off x="830579" y="5019423"/>
            <a:ext cx="7482841" cy="1569660"/>
          </a:xfrm>
          <a:prstGeom prst="rect">
            <a:avLst/>
          </a:prstGeom>
          <a:noFill/>
          <a:ln>
            <a:no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・必ずしも出題されるとは限らないが類似問題の</a:t>
            </a:r>
            <a:br>
              <a:rPr lang="en-US" altLang="ja-JP"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可能性も少しはある。</a:t>
            </a:r>
            <a:br>
              <a:rPr lang="en-US" altLang="ja-JP"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・このぐらいの問題が解ける応用力があると多くのプログラミング、シミュレーションは解ける。</a:t>
            </a:r>
            <a:endParaRPr lang="en-US" altLang="ja-JP"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79674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12</a:t>
            </a:fld>
            <a:endParaRPr lang="en-US" altLang="ja-JP"/>
          </a:p>
        </p:txBody>
      </p:sp>
      <p:grpSp>
        <p:nvGrpSpPr>
          <p:cNvPr id="8" name="グループ化 7">
            <a:extLst>
              <a:ext uri="{FF2B5EF4-FFF2-40B4-BE49-F238E27FC236}">
                <a16:creationId xmlns:a16="http://schemas.microsoft.com/office/drawing/2014/main" id="{E885A2EE-45E6-8AC2-47C1-88E8C9C2FDE5}"/>
              </a:ext>
            </a:extLst>
          </p:cNvPr>
          <p:cNvGrpSpPr/>
          <p:nvPr/>
        </p:nvGrpSpPr>
        <p:grpSpPr>
          <a:xfrm>
            <a:off x="181353" y="1530587"/>
            <a:ext cx="4725927" cy="4092973"/>
            <a:chOff x="922638" y="1087991"/>
            <a:chExt cx="7687962" cy="5103201"/>
          </a:xfrm>
        </p:grpSpPr>
        <p:pic>
          <p:nvPicPr>
            <p:cNvPr id="1026" name="Picture 2" descr="ラクダのイラスト"/>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935853" y="1087991"/>
              <a:ext cx="6674747" cy="4946586"/>
            </a:xfrm>
            <a:prstGeom prst="rect">
              <a:avLst/>
            </a:prstGeom>
            <a:noFill/>
            <a:extLst>
              <a:ext uri="{909E8E84-426E-40DD-AFC4-6F175D3DCCD1}">
                <a14:hiddenFill xmlns:a14="http://schemas.microsoft.com/office/drawing/2010/main">
                  <a:solidFill>
                    <a:srgbClr val="FFFFFF"/>
                  </a:solidFill>
                </a14:hiddenFill>
              </a:ext>
            </a:extLst>
          </p:spPr>
        </p:pic>
        <p:grpSp>
          <p:nvGrpSpPr>
            <p:cNvPr id="9" name="グループ化 8"/>
            <p:cNvGrpSpPr/>
            <p:nvPr/>
          </p:nvGrpSpPr>
          <p:grpSpPr>
            <a:xfrm>
              <a:off x="922638" y="1900563"/>
              <a:ext cx="5585215" cy="4290629"/>
              <a:chOff x="1402438" y="1626360"/>
              <a:chExt cx="5585215" cy="4290629"/>
            </a:xfrm>
          </p:grpSpPr>
          <p:graphicFrame>
            <p:nvGraphicFramePr>
              <p:cNvPr id="7" name="グラフ 6"/>
              <p:cNvGraphicFramePr>
                <a:graphicFrameLocks/>
              </p:cNvGraphicFramePr>
              <p:nvPr/>
            </p:nvGraphicFramePr>
            <p:xfrm>
              <a:off x="2415653" y="162636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p:cNvSpPr txBox="1"/>
              <p:nvPr/>
            </p:nvSpPr>
            <p:spPr>
              <a:xfrm>
                <a:off x="3319565" y="4885480"/>
                <a:ext cx="3668088" cy="1031509"/>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プログラミングの能力</a:t>
                </a:r>
              </a:p>
            </p:txBody>
          </p:sp>
          <p:sp>
            <p:nvSpPr>
              <p:cNvPr id="5" name="右矢印 4"/>
              <p:cNvSpPr/>
              <p:nvPr/>
            </p:nvSpPr>
            <p:spPr>
              <a:xfrm>
                <a:off x="3319564" y="4183373"/>
                <a:ext cx="3026316" cy="733051"/>
              </a:xfrm>
              <a:custGeom>
                <a:avLst/>
                <a:gdLst>
                  <a:gd name="connsiteX0" fmla="*/ 0 w 2985372"/>
                  <a:gd name="connsiteY0" fmla="*/ 183263 h 733051"/>
                  <a:gd name="connsiteX1" fmla="*/ 2618847 w 2985372"/>
                  <a:gd name="connsiteY1" fmla="*/ 183263 h 733051"/>
                  <a:gd name="connsiteX2" fmla="*/ 2618847 w 2985372"/>
                  <a:gd name="connsiteY2" fmla="*/ 0 h 733051"/>
                  <a:gd name="connsiteX3" fmla="*/ 2985372 w 2985372"/>
                  <a:gd name="connsiteY3" fmla="*/ 366526 h 733051"/>
                  <a:gd name="connsiteX4" fmla="*/ 2618847 w 2985372"/>
                  <a:gd name="connsiteY4" fmla="*/ 733051 h 733051"/>
                  <a:gd name="connsiteX5" fmla="*/ 2618847 w 2985372"/>
                  <a:gd name="connsiteY5" fmla="*/ 549788 h 733051"/>
                  <a:gd name="connsiteX6" fmla="*/ 0 w 2985372"/>
                  <a:gd name="connsiteY6" fmla="*/ 549788 h 733051"/>
                  <a:gd name="connsiteX7" fmla="*/ 0 w 2985372"/>
                  <a:gd name="connsiteY7" fmla="*/ 183263 h 733051"/>
                  <a:gd name="connsiteX0" fmla="*/ 0 w 2985372"/>
                  <a:gd name="connsiteY0" fmla="*/ 319741 h 733051"/>
                  <a:gd name="connsiteX1" fmla="*/ 2618847 w 2985372"/>
                  <a:gd name="connsiteY1" fmla="*/ 183263 h 733051"/>
                  <a:gd name="connsiteX2" fmla="*/ 2618847 w 2985372"/>
                  <a:gd name="connsiteY2" fmla="*/ 0 h 733051"/>
                  <a:gd name="connsiteX3" fmla="*/ 2985372 w 2985372"/>
                  <a:gd name="connsiteY3" fmla="*/ 366526 h 733051"/>
                  <a:gd name="connsiteX4" fmla="*/ 2618847 w 2985372"/>
                  <a:gd name="connsiteY4" fmla="*/ 733051 h 733051"/>
                  <a:gd name="connsiteX5" fmla="*/ 2618847 w 2985372"/>
                  <a:gd name="connsiteY5" fmla="*/ 549788 h 733051"/>
                  <a:gd name="connsiteX6" fmla="*/ 0 w 2985372"/>
                  <a:gd name="connsiteY6" fmla="*/ 549788 h 733051"/>
                  <a:gd name="connsiteX7" fmla="*/ 0 w 2985372"/>
                  <a:gd name="connsiteY7" fmla="*/ 319741 h 733051"/>
                  <a:gd name="connsiteX0" fmla="*/ 40944 w 3026316"/>
                  <a:gd name="connsiteY0" fmla="*/ 319741 h 733051"/>
                  <a:gd name="connsiteX1" fmla="*/ 2659791 w 3026316"/>
                  <a:gd name="connsiteY1" fmla="*/ 183263 h 733051"/>
                  <a:gd name="connsiteX2" fmla="*/ 2659791 w 3026316"/>
                  <a:gd name="connsiteY2" fmla="*/ 0 h 733051"/>
                  <a:gd name="connsiteX3" fmla="*/ 3026316 w 3026316"/>
                  <a:gd name="connsiteY3" fmla="*/ 366526 h 733051"/>
                  <a:gd name="connsiteX4" fmla="*/ 2659791 w 3026316"/>
                  <a:gd name="connsiteY4" fmla="*/ 733051 h 733051"/>
                  <a:gd name="connsiteX5" fmla="*/ 2659791 w 3026316"/>
                  <a:gd name="connsiteY5" fmla="*/ 549788 h 733051"/>
                  <a:gd name="connsiteX6" fmla="*/ 0 w 3026316"/>
                  <a:gd name="connsiteY6" fmla="*/ 426958 h 733051"/>
                  <a:gd name="connsiteX7" fmla="*/ 40944 w 3026316"/>
                  <a:gd name="connsiteY7" fmla="*/ 319741 h 7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6316" h="733051">
                    <a:moveTo>
                      <a:pt x="40944" y="319741"/>
                    </a:moveTo>
                    <a:lnTo>
                      <a:pt x="2659791" y="183263"/>
                    </a:lnTo>
                    <a:lnTo>
                      <a:pt x="2659791" y="0"/>
                    </a:lnTo>
                    <a:lnTo>
                      <a:pt x="3026316" y="366526"/>
                    </a:lnTo>
                    <a:lnTo>
                      <a:pt x="2659791" y="733051"/>
                    </a:lnTo>
                    <a:lnTo>
                      <a:pt x="2659791" y="549788"/>
                    </a:lnTo>
                    <a:lnTo>
                      <a:pt x="0" y="426958"/>
                    </a:lnTo>
                    <a:lnTo>
                      <a:pt x="40944" y="31974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6" name="テキスト ボックス 5"/>
              <p:cNvSpPr txBox="1"/>
              <p:nvPr/>
            </p:nvSpPr>
            <p:spPr>
              <a:xfrm>
                <a:off x="1402438" y="2404492"/>
                <a:ext cx="860311" cy="1186937"/>
              </a:xfrm>
              <a:prstGeom prst="rect">
                <a:avLst/>
              </a:prstGeom>
              <a:noFill/>
            </p:spPr>
            <p:txBody>
              <a:bodyPr vert="eaVert" wrap="square" rtlCol="0">
                <a:spAutoFit/>
              </a:bodyPr>
              <a:lstStyle/>
              <a:p>
                <a:r>
                  <a:rPr lang="ja-JP" altLang="en-US" dirty="0">
                    <a:latin typeface="メイリオ" panose="020B0604030504040204" pitchFamily="50" charset="-128"/>
                    <a:ea typeface="メイリオ" panose="020B0604030504040204" pitchFamily="50" charset="-128"/>
                  </a:rPr>
                  <a:t>人数</a:t>
                </a:r>
              </a:p>
            </p:txBody>
          </p:sp>
        </p:grpSp>
      </p:grpSp>
      <p:sp>
        <p:nvSpPr>
          <p:cNvPr id="10" name="タイトル 1">
            <a:extLst>
              <a:ext uri="{FF2B5EF4-FFF2-40B4-BE49-F238E27FC236}">
                <a16:creationId xmlns:a16="http://schemas.microsoft.com/office/drawing/2014/main" id="{4E35F872-3461-E3B3-D541-90432F8174A3}"/>
              </a:ext>
            </a:extLst>
          </p:cNvPr>
          <p:cNvSpPr txBox="1">
            <a:spLocks/>
          </p:cNvSpPr>
          <p:nvPr/>
        </p:nvSpPr>
        <p:spPr>
          <a:xfrm>
            <a:off x="5208611" y="1920240"/>
            <a:ext cx="3417229" cy="150876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latin typeface="メイリオ" panose="020B0604030504040204" pitchFamily="50" charset="-128"/>
                <a:ea typeface="メイリオ" panose="020B0604030504040204" pitchFamily="50" charset="-128"/>
              </a:rPr>
              <a:t>情報系の大学のプログラミングの授業でも教員がなんとなく感じている。</a:t>
            </a:r>
          </a:p>
        </p:txBody>
      </p:sp>
      <p:grpSp>
        <p:nvGrpSpPr>
          <p:cNvPr id="13" name="グループ化 12">
            <a:extLst>
              <a:ext uri="{FF2B5EF4-FFF2-40B4-BE49-F238E27FC236}">
                <a16:creationId xmlns:a16="http://schemas.microsoft.com/office/drawing/2014/main" id="{D718911E-B550-C746-4341-D0D69117F257}"/>
              </a:ext>
            </a:extLst>
          </p:cNvPr>
          <p:cNvGrpSpPr/>
          <p:nvPr/>
        </p:nvGrpSpPr>
        <p:grpSpPr>
          <a:xfrm>
            <a:off x="5001273" y="3487654"/>
            <a:ext cx="3704577" cy="1308594"/>
            <a:chOff x="5742549" y="3385681"/>
            <a:chExt cx="5961797" cy="1744792"/>
          </a:xfrm>
        </p:grpSpPr>
        <p:sp>
          <p:nvSpPr>
            <p:cNvPr id="11" name="矢印: 下 10">
              <a:extLst>
                <a:ext uri="{FF2B5EF4-FFF2-40B4-BE49-F238E27FC236}">
                  <a16:creationId xmlns:a16="http://schemas.microsoft.com/office/drawing/2014/main" id="{BF899922-5664-3860-4FDC-F3A00590DB78}"/>
                </a:ext>
              </a:extLst>
            </p:cNvPr>
            <p:cNvSpPr/>
            <p:nvPr/>
          </p:nvSpPr>
          <p:spPr>
            <a:xfrm>
              <a:off x="7641336" y="3385681"/>
              <a:ext cx="969264" cy="43945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2" name="タイトル 1">
              <a:extLst>
                <a:ext uri="{FF2B5EF4-FFF2-40B4-BE49-F238E27FC236}">
                  <a16:creationId xmlns:a16="http://schemas.microsoft.com/office/drawing/2014/main" id="{9D63CC30-71B6-32DF-904C-A3A8A2874156}"/>
                </a:ext>
              </a:extLst>
            </p:cNvPr>
            <p:cNvSpPr txBox="1">
              <a:spLocks/>
            </p:cNvSpPr>
            <p:nvPr/>
          </p:nvSpPr>
          <p:spPr>
            <a:xfrm>
              <a:off x="5742549" y="3951887"/>
              <a:ext cx="5961797" cy="117858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latin typeface="メイリオ" panose="020B0604030504040204" pitchFamily="50" charset="-128"/>
                  <a:ea typeface="メイリオ" panose="020B0604030504040204" pitchFamily="50" charset="-128"/>
                </a:rPr>
                <a:t>この問題を解決する決定的な学習方法や支援方法が存在しない。</a:t>
              </a:r>
            </a:p>
          </p:txBody>
        </p:sp>
      </p:grpSp>
      <p:sp>
        <p:nvSpPr>
          <p:cNvPr id="14" name="タイトル 1">
            <a:extLst>
              <a:ext uri="{FF2B5EF4-FFF2-40B4-BE49-F238E27FC236}">
                <a16:creationId xmlns:a16="http://schemas.microsoft.com/office/drawing/2014/main" id="{A49D4B95-70A6-EB42-2FFD-FCDD6D3307EA}"/>
              </a:ext>
            </a:extLst>
          </p:cNvPr>
          <p:cNvSpPr txBox="1">
            <a:spLocks/>
          </p:cNvSpPr>
          <p:nvPr/>
        </p:nvSpPr>
        <p:spPr>
          <a:xfrm>
            <a:off x="581694" y="5593015"/>
            <a:ext cx="4471348" cy="88394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solidFill>
                  <a:schemeClr val="accent5">
                    <a:lumMod val="50000"/>
                  </a:schemeClr>
                </a:solidFill>
                <a:latin typeface="メイリオ" panose="020B0604030504040204" pitchFamily="50" charset="-128"/>
                <a:ea typeface="メイリオ" panose="020B0604030504040204" pitchFamily="50" charset="-128"/>
              </a:rPr>
              <a:t>ふたこぶラクダ問題として知られている。</a:t>
            </a:r>
          </a:p>
        </p:txBody>
      </p:sp>
      <p:sp>
        <p:nvSpPr>
          <p:cNvPr id="15" name="タイトル 1">
            <a:extLst>
              <a:ext uri="{FF2B5EF4-FFF2-40B4-BE49-F238E27FC236}">
                <a16:creationId xmlns:a16="http://schemas.microsoft.com/office/drawing/2014/main" id="{D4F86688-DFD5-BE3C-C59A-519E2A00442C}"/>
              </a:ext>
            </a:extLst>
          </p:cNvPr>
          <p:cNvSpPr txBox="1">
            <a:spLocks/>
          </p:cNvSpPr>
          <p:nvPr/>
        </p:nvSpPr>
        <p:spPr>
          <a:xfrm>
            <a:off x="412185" y="298516"/>
            <a:ext cx="8425787" cy="1366974"/>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ja-JP" altLang="en-US" sz="3200" dirty="0">
                <a:latin typeface="UD デジタル 教科書体 NP-B" panose="02020700000000000000" pitchFamily="18" charset="-128"/>
                <a:ea typeface="UD デジタル 教科書体 NP-B" panose="02020700000000000000" pitchFamily="18" charset="-128"/>
              </a:rPr>
              <a:t>問題点</a:t>
            </a:r>
            <a:r>
              <a:rPr lang="en-US" altLang="ja-JP" sz="3200" dirty="0">
                <a:latin typeface="UD デジタル 教科書体 NP-B" panose="02020700000000000000" pitchFamily="18" charset="-128"/>
                <a:ea typeface="UD デジタル 教科書体 NP-B" panose="02020700000000000000" pitchFamily="18" charset="-128"/>
              </a:rPr>
              <a:t>2:</a:t>
            </a:r>
            <a:br>
              <a:rPr lang="en-US" altLang="ja-JP" sz="3200" dirty="0">
                <a:latin typeface="UD デジタル 教科書体 NP-B" panose="02020700000000000000" pitchFamily="18" charset="-128"/>
                <a:ea typeface="UD デジタル 教科書体 NP-B" panose="02020700000000000000" pitchFamily="18" charset="-128"/>
              </a:rPr>
            </a:br>
            <a:r>
              <a:rPr lang="ja-JP" altLang="en-US" sz="3200" dirty="0">
                <a:latin typeface="UD デジタル 教科書体 NP-B" panose="02020700000000000000" pitchFamily="18" charset="-128"/>
                <a:ea typeface="UD デジタル 教科書体 NP-B" panose="02020700000000000000" pitchFamily="18" charset="-128"/>
              </a:rPr>
              <a:t>得意な人と不得意な人に分かれるようである。</a:t>
            </a:r>
            <a:r>
              <a:rPr lang="en-US" altLang="ja-JP" sz="3200" dirty="0">
                <a:latin typeface="UD デジタル 教科書体 NP-B" panose="02020700000000000000" pitchFamily="18" charset="-128"/>
                <a:ea typeface="UD デジタル 教科書体 NP-B" panose="02020700000000000000" pitchFamily="18" charset="-128"/>
              </a:rPr>
              <a:t>(</a:t>
            </a:r>
            <a:r>
              <a:rPr lang="ja-JP" altLang="en-US" sz="3200" dirty="0">
                <a:latin typeface="UD デジタル 教科書体 NP-B" panose="02020700000000000000" pitchFamily="18" charset="-128"/>
                <a:ea typeface="UD デジタル 教科書体 NP-B" panose="02020700000000000000" pitchFamily="18" charset="-128"/>
              </a:rPr>
              <a:t>明確には実証されていない</a:t>
            </a:r>
            <a:r>
              <a:rPr lang="en-US" altLang="ja-JP" sz="3200" dirty="0">
                <a:latin typeface="UD デジタル 教科書体 NP-B" panose="02020700000000000000" pitchFamily="18" charset="-128"/>
                <a:ea typeface="UD デジタル 教科書体 NP-B" panose="02020700000000000000" pitchFamily="18" charset="-128"/>
              </a:rPr>
              <a:t>)</a:t>
            </a:r>
            <a:endParaRPr lang="ja-JP" altLang="en-US" sz="32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3506148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6645417" y="5534111"/>
            <a:ext cx="1600200" cy="357188"/>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503FE0-7E40-4FCE-BB32-01EA729AD67C}"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2" name="フローチャート: 和接合 11"/>
          <p:cNvSpPr/>
          <p:nvPr/>
        </p:nvSpPr>
        <p:spPr>
          <a:xfrm>
            <a:off x="8764931" y="979721"/>
            <a:ext cx="162938" cy="156246"/>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タイトル 1"/>
          <p:cNvSpPr txBox="1">
            <a:spLocks/>
          </p:cNvSpPr>
          <p:nvPr/>
        </p:nvSpPr>
        <p:spPr bwMode="auto">
          <a:xfrm>
            <a:off x="303679" y="557419"/>
            <a:ext cx="7856563" cy="92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noAutofit/>
          </a:bodyPr>
          <a:lstStyle>
            <a:lvl1pPr algn="ctr" rtl="0" eaLnBrk="1" fontAlgn="base" hangingPunct="1">
              <a:spcBef>
                <a:spcPct val="0"/>
              </a:spcBef>
              <a:spcAft>
                <a:spcPct val="0"/>
              </a:spcAft>
              <a:defRPr kumimoji="1" sz="4400" kern="12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j-cs"/>
              </a:rPr>
              <a:t>従来のプログラミング教育のスタイル</a:t>
            </a:r>
            <a:endParaRPr kumimoji="1" lang="en-US" altLang="ja-JP" sz="2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j-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j-cs"/>
              </a:rPr>
              <a:t>(</a:t>
            </a:r>
            <a:r>
              <a:rPr kumimoji="1" lang="ja-JP" altLang="en-US" sz="2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j-cs"/>
              </a:rPr>
              <a:t>高等教育等</a:t>
            </a:r>
            <a:r>
              <a:rPr kumimoji="1" lang="en-US" altLang="ja-JP" sz="2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j-cs"/>
              </a:rPr>
              <a:t>)</a:t>
            </a:r>
            <a:endParaRPr kumimoji="1" lang="ja-JP" altLang="en-US" sz="2800" b="0" i="0" u="none" strike="noStrike" kern="120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j-cs"/>
            </a:endParaRPr>
          </a:p>
        </p:txBody>
      </p:sp>
      <p:sp>
        <p:nvSpPr>
          <p:cNvPr id="9" name="角丸四角形 8"/>
          <p:cNvSpPr/>
          <p:nvPr/>
        </p:nvSpPr>
        <p:spPr>
          <a:xfrm>
            <a:off x="1721018" y="1940524"/>
            <a:ext cx="2442396" cy="144036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テキスト ボックス 13"/>
          <p:cNvSpPr txBox="1"/>
          <p:nvPr/>
        </p:nvSpPr>
        <p:spPr>
          <a:xfrm>
            <a:off x="1739922" y="2129791"/>
            <a:ext cx="2631702" cy="1061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課題の理解・分析</a:t>
            </a:r>
            <a: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順次・分岐・繰り返しが基本構造</a:t>
            </a:r>
            <a: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5" name="角丸四角形 14"/>
          <p:cNvSpPr/>
          <p:nvPr/>
        </p:nvSpPr>
        <p:spPr>
          <a:xfrm>
            <a:off x="4524602" y="1940524"/>
            <a:ext cx="2426982" cy="144036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テキスト ボックス 15"/>
          <p:cNvSpPr txBox="1"/>
          <p:nvPr/>
        </p:nvSpPr>
        <p:spPr>
          <a:xfrm>
            <a:off x="4579833" y="2044005"/>
            <a:ext cx="2187484" cy="138499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アルゴリズムの作成</a:t>
            </a:r>
            <a:b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順次・分岐・繰り返しの組合せ</a:t>
            </a:r>
            <a:endPar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7" name="角丸四角形 16"/>
          <p:cNvSpPr/>
          <p:nvPr/>
        </p:nvSpPr>
        <p:spPr>
          <a:xfrm>
            <a:off x="7409278" y="1953489"/>
            <a:ext cx="1585466" cy="144036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7409278" y="2528572"/>
            <a:ext cx="1585465" cy="73866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プログラムへの変換</a:t>
            </a:r>
          </a:p>
        </p:txBody>
      </p:sp>
      <p:sp>
        <p:nvSpPr>
          <p:cNvPr id="19" name="角丸四角形 18"/>
          <p:cNvSpPr/>
          <p:nvPr/>
        </p:nvSpPr>
        <p:spPr>
          <a:xfrm>
            <a:off x="280322" y="1953489"/>
            <a:ext cx="1024277" cy="144036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テキスト ボックス 19"/>
          <p:cNvSpPr txBox="1"/>
          <p:nvPr/>
        </p:nvSpPr>
        <p:spPr>
          <a:xfrm>
            <a:off x="395587" y="2505669"/>
            <a:ext cx="866558" cy="461665"/>
          </a:xfrm>
          <a:prstGeom prst="rect">
            <a:avLst/>
          </a:prstGeom>
          <a:solidFill>
            <a:schemeClr val="accent3">
              <a:lumMod val="20000"/>
              <a:lumOff val="80000"/>
            </a:schemeClr>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課題</a:t>
            </a:r>
          </a:p>
        </p:txBody>
      </p:sp>
      <p:sp>
        <p:nvSpPr>
          <p:cNvPr id="21" name="右矢印 20"/>
          <p:cNvSpPr/>
          <p:nvPr/>
        </p:nvSpPr>
        <p:spPr>
          <a:xfrm>
            <a:off x="1353809" y="2619959"/>
            <a:ext cx="361188" cy="427981"/>
          </a:xfrm>
          <a:prstGeom prst="rightArrow">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右矢印 21"/>
          <p:cNvSpPr/>
          <p:nvPr/>
        </p:nvSpPr>
        <p:spPr>
          <a:xfrm>
            <a:off x="4163414" y="2572047"/>
            <a:ext cx="361188" cy="427981"/>
          </a:xfrm>
          <a:prstGeom prst="rightArrow">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右矢印 22"/>
          <p:cNvSpPr/>
          <p:nvPr/>
        </p:nvSpPr>
        <p:spPr>
          <a:xfrm>
            <a:off x="6999837" y="2572047"/>
            <a:ext cx="361188" cy="427981"/>
          </a:xfrm>
          <a:prstGeom prst="rightArrow">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テキスト ボックス 23"/>
          <p:cNvSpPr txBox="1"/>
          <p:nvPr/>
        </p:nvSpPr>
        <p:spPr>
          <a:xfrm>
            <a:off x="4867127" y="3532481"/>
            <a:ext cx="1741932" cy="9541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フローチャート</a:t>
            </a:r>
          </a:p>
        </p:txBody>
      </p:sp>
      <p:sp>
        <p:nvSpPr>
          <p:cNvPr id="27" name="テキスト ボックス 26"/>
          <p:cNvSpPr txBox="1"/>
          <p:nvPr/>
        </p:nvSpPr>
        <p:spPr>
          <a:xfrm>
            <a:off x="105275" y="4340954"/>
            <a:ext cx="4474558" cy="138499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高等教育でも配列・添え字による配列の操作・二重ループ等は難しい</a:t>
            </a:r>
          </a:p>
        </p:txBody>
      </p:sp>
    </p:spTree>
    <p:extLst>
      <p:ext uri="{BB962C8B-B14F-4D97-AF65-F5344CB8AC3E}">
        <p14:creationId xmlns:p14="http://schemas.microsoft.com/office/powerpoint/2010/main" val="2524305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7311574" y="5108947"/>
            <a:ext cx="1600200" cy="357188"/>
          </a:xfrm>
        </p:spPr>
        <p:txBody>
          <a:bodyPr/>
          <a:lstStyle/>
          <a:p>
            <a:pPr>
              <a:defRPr/>
            </a:pPr>
            <a:fld id="{C2503FE0-7E40-4FCE-BB32-01EA729AD67C}" type="slidenum">
              <a:rPr lang="en-US" altLang="ja-JP">
                <a:solidFill>
                  <a:srgbClr val="000000"/>
                </a:solidFill>
              </a:rPr>
              <a:pPr>
                <a:defRPr/>
              </a:pPr>
              <a:t>14</a:t>
            </a:fld>
            <a:endParaRPr lang="en-US" altLang="ja-JP" dirty="0">
              <a:solidFill>
                <a:srgbClr val="000000"/>
              </a:solidFill>
            </a:endParaRPr>
          </a:p>
        </p:txBody>
      </p:sp>
      <p:grpSp>
        <p:nvGrpSpPr>
          <p:cNvPr id="13" name="グループ化 12">
            <a:extLst>
              <a:ext uri="{FF2B5EF4-FFF2-40B4-BE49-F238E27FC236}">
                <a16:creationId xmlns:a16="http://schemas.microsoft.com/office/drawing/2014/main" id="{78FCB669-2A00-E2A0-9737-F4DD68B326B9}"/>
              </a:ext>
            </a:extLst>
          </p:cNvPr>
          <p:cNvGrpSpPr/>
          <p:nvPr/>
        </p:nvGrpSpPr>
        <p:grpSpPr>
          <a:xfrm>
            <a:off x="174740" y="1316604"/>
            <a:ext cx="2956939" cy="2393265"/>
            <a:chOff x="326723" y="1374691"/>
            <a:chExt cx="3942585" cy="3439512"/>
          </a:xfrm>
        </p:grpSpPr>
        <p:grpSp>
          <p:nvGrpSpPr>
            <p:cNvPr id="117" name="グループ化 116"/>
            <p:cNvGrpSpPr/>
            <p:nvPr/>
          </p:nvGrpSpPr>
          <p:grpSpPr>
            <a:xfrm>
              <a:off x="527097" y="1894189"/>
              <a:ext cx="1419155" cy="1016441"/>
              <a:chOff x="762572" y="2036661"/>
              <a:chExt cx="1419155" cy="1016441"/>
            </a:xfrm>
          </p:grpSpPr>
          <p:sp>
            <p:nvSpPr>
              <p:cNvPr id="76" name="AutoShape 39"/>
              <p:cNvSpPr>
                <a:spLocks noChangeArrowheads="1"/>
              </p:cNvSpPr>
              <p:nvPr/>
            </p:nvSpPr>
            <p:spPr bwMode="auto">
              <a:xfrm>
                <a:off x="774160" y="2036661"/>
                <a:ext cx="1407567" cy="23373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77" name="Line 43"/>
              <p:cNvSpPr>
                <a:spLocks noChangeShapeType="1"/>
              </p:cNvSpPr>
              <p:nvPr/>
            </p:nvSpPr>
            <p:spPr bwMode="auto">
              <a:xfrm>
                <a:off x="1466356" y="2284425"/>
                <a:ext cx="0" cy="100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78" name="AutoShape 39"/>
              <p:cNvSpPr>
                <a:spLocks noChangeArrowheads="1"/>
              </p:cNvSpPr>
              <p:nvPr/>
            </p:nvSpPr>
            <p:spPr bwMode="auto">
              <a:xfrm>
                <a:off x="774160" y="2358492"/>
                <a:ext cx="1407567" cy="23373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79" name="Line 43"/>
              <p:cNvSpPr>
                <a:spLocks noChangeShapeType="1"/>
              </p:cNvSpPr>
              <p:nvPr/>
            </p:nvSpPr>
            <p:spPr bwMode="auto">
              <a:xfrm>
                <a:off x="1466356" y="2606256"/>
                <a:ext cx="0" cy="100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80" name="AutoShape 39"/>
              <p:cNvSpPr>
                <a:spLocks noChangeArrowheads="1"/>
              </p:cNvSpPr>
              <p:nvPr/>
            </p:nvSpPr>
            <p:spPr bwMode="auto">
              <a:xfrm>
                <a:off x="762572" y="2705192"/>
                <a:ext cx="1407567" cy="23373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81" name="Line 43"/>
              <p:cNvSpPr>
                <a:spLocks noChangeShapeType="1"/>
              </p:cNvSpPr>
              <p:nvPr/>
            </p:nvSpPr>
            <p:spPr bwMode="auto">
              <a:xfrm>
                <a:off x="1454768" y="2952956"/>
                <a:ext cx="0" cy="100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grpSp>
        <p:grpSp>
          <p:nvGrpSpPr>
            <p:cNvPr id="115" name="グループ化 114"/>
            <p:cNvGrpSpPr/>
            <p:nvPr/>
          </p:nvGrpSpPr>
          <p:grpSpPr>
            <a:xfrm>
              <a:off x="538685" y="3433897"/>
              <a:ext cx="3029744" cy="693246"/>
              <a:chOff x="774160" y="3576369"/>
              <a:chExt cx="3029744" cy="693246"/>
            </a:xfrm>
          </p:grpSpPr>
          <p:sp>
            <p:nvSpPr>
              <p:cNvPr id="82" name="AutoShape 37"/>
              <p:cNvSpPr>
                <a:spLocks noChangeArrowheads="1"/>
              </p:cNvSpPr>
              <p:nvPr/>
            </p:nvSpPr>
            <p:spPr bwMode="auto">
              <a:xfrm>
                <a:off x="774160" y="3576369"/>
                <a:ext cx="1417782" cy="387088"/>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83" name="Line 43"/>
              <p:cNvSpPr>
                <a:spLocks noChangeShapeType="1"/>
              </p:cNvSpPr>
              <p:nvPr/>
            </p:nvSpPr>
            <p:spPr bwMode="auto">
              <a:xfrm>
                <a:off x="1477944" y="3936945"/>
                <a:ext cx="0" cy="100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84" name="AutoShape 39"/>
              <p:cNvSpPr>
                <a:spLocks noChangeArrowheads="1"/>
              </p:cNvSpPr>
              <p:nvPr/>
            </p:nvSpPr>
            <p:spPr bwMode="auto">
              <a:xfrm>
                <a:off x="774160" y="4035881"/>
                <a:ext cx="1407567" cy="23373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85" name="AutoShape 39"/>
              <p:cNvSpPr>
                <a:spLocks noChangeArrowheads="1"/>
              </p:cNvSpPr>
              <p:nvPr/>
            </p:nvSpPr>
            <p:spPr bwMode="auto">
              <a:xfrm>
                <a:off x="2396337" y="4028755"/>
                <a:ext cx="1407567" cy="23373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86" name="Line 43"/>
              <p:cNvSpPr>
                <a:spLocks noChangeShapeType="1"/>
              </p:cNvSpPr>
              <p:nvPr/>
            </p:nvSpPr>
            <p:spPr bwMode="auto">
              <a:xfrm>
                <a:off x="3100122" y="3754587"/>
                <a:ext cx="0" cy="24939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cxnSp>
            <p:nvCxnSpPr>
              <p:cNvPr id="91" name="直線コネクタ 90"/>
              <p:cNvCxnSpPr>
                <a:stCxn id="82" idx="3"/>
                <a:endCxn id="86" idx="0"/>
              </p:cNvCxnSpPr>
              <p:nvPr/>
            </p:nvCxnSpPr>
            <p:spPr>
              <a:xfrm flipV="1">
                <a:off x="2191942" y="3754587"/>
                <a:ext cx="908180" cy="153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6" name="グループ化 115"/>
            <p:cNvGrpSpPr/>
            <p:nvPr/>
          </p:nvGrpSpPr>
          <p:grpSpPr>
            <a:xfrm>
              <a:off x="2341652" y="1764923"/>
              <a:ext cx="1700162" cy="1529082"/>
              <a:chOff x="2577127" y="1907395"/>
              <a:chExt cx="1700162" cy="1529082"/>
            </a:xfrm>
          </p:grpSpPr>
          <p:sp>
            <p:nvSpPr>
              <p:cNvPr id="94" name="AutoShape 37"/>
              <p:cNvSpPr>
                <a:spLocks noChangeArrowheads="1"/>
              </p:cNvSpPr>
              <p:nvPr/>
            </p:nvSpPr>
            <p:spPr bwMode="auto">
              <a:xfrm>
                <a:off x="2724350" y="2104220"/>
                <a:ext cx="1417782" cy="387088"/>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sp>
            <p:nvSpPr>
              <p:cNvPr id="95" name="Line 43"/>
              <p:cNvSpPr>
                <a:spLocks noChangeShapeType="1"/>
              </p:cNvSpPr>
              <p:nvPr/>
            </p:nvSpPr>
            <p:spPr bwMode="auto">
              <a:xfrm>
                <a:off x="3428134" y="2464796"/>
                <a:ext cx="0" cy="100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96" name="AutoShape 39"/>
              <p:cNvSpPr>
                <a:spLocks noChangeArrowheads="1"/>
              </p:cNvSpPr>
              <p:nvPr/>
            </p:nvSpPr>
            <p:spPr bwMode="auto">
              <a:xfrm>
                <a:off x="2724350" y="2563732"/>
                <a:ext cx="1407567" cy="23373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050" dirty="0">
                  <a:latin typeface="メイリオ" panose="020B0604030504040204" pitchFamily="50" charset="-128"/>
                  <a:ea typeface="メイリオ" panose="020B0604030504040204" pitchFamily="50" charset="-128"/>
                </a:endParaRPr>
              </a:p>
            </p:txBody>
          </p:sp>
          <p:cxnSp>
            <p:nvCxnSpPr>
              <p:cNvPr id="99" name="直線コネクタ 98"/>
              <p:cNvCxnSpPr/>
              <p:nvPr/>
            </p:nvCxnSpPr>
            <p:spPr>
              <a:xfrm flipV="1">
                <a:off x="3428133" y="2966339"/>
                <a:ext cx="839211" cy="43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p:cNvCxnSpPr>
                <a:stCxn id="96" idx="2"/>
              </p:cNvCxnSpPr>
              <p:nvPr/>
            </p:nvCxnSpPr>
            <p:spPr>
              <a:xfrm flipH="1">
                <a:off x="3428133" y="2797466"/>
                <a:ext cx="1" cy="205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Line 58"/>
              <p:cNvSpPr>
                <a:spLocks noChangeShapeType="1"/>
              </p:cNvSpPr>
              <p:nvPr/>
            </p:nvSpPr>
            <p:spPr bwMode="auto">
              <a:xfrm>
                <a:off x="4274324" y="2070499"/>
                <a:ext cx="2965" cy="898809"/>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cxnSp>
            <p:nvCxnSpPr>
              <p:cNvPr id="105" name="直線コネクタ 104"/>
              <p:cNvCxnSpPr/>
              <p:nvPr/>
            </p:nvCxnSpPr>
            <p:spPr>
              <a:xfrm>
                <a:off x="3430088" y="2043503"/>
                <a:ext cx="844236" cy="68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直線コネクタ 106"/>
              <p:cNvCxnSpPr/>
              <p:nvPr/>
            </p:nvCxnSpPr>
            <p:spPr>
              <a:xfrm flipH="1">
                <a:off x="3439720" y="1907395"/>
                <a:ext cx="1" cy="205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a:off x="2577127" y="2295168"/>
                <a:ext cx="140744" cy="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Line 58"/>
              <p:cNvSpPr>
                <a:spLocks noChangeShapeType="1"/>
              </p:cNvSpPr>
              <p:nvPr/>
            </p:nvSpPr>
            <p:spPr bwMode="auto">
              <a:xfrm>
                <a:off x="2607347" y="2295168"/>
                <a:ext cx="2965" cy="898809"/>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cxnSp>
            <p:nvCxnSpPr>
              <p:cNvPr id="113" name="直線コネクタ 112"/>
              <p:cNvCxnSpPr/>
              <p:nvPr/>
            </p:nvCxnSpPr>
            <p:spPr>
              <a:xfrm>
                <a:off x="2616006" y="3173157"/>
                <a:ext cx="844236" cy="68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Line 43"/>
              <p:cNvSpPr>
                <a:spLocks noChangeShapeType="1"/>
              </p:cNvSpPr>
              <p:nvPr/>
            </p:nvSpPr>
            <p:spPr bwMode="auto">
              <a:xfrm>
                <a:off x="3460242" y="3187082"/>
                <a:ext cx="0" cy="24939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grpSp>
        <p:sp>
          <p:nvSpPr>
            <p:cNvPr id="118" name="テキスト ボックス 117"/>
            <p:cNvSpPr txBox="1"/>
            <p:nvPr/>
          </p:nvSpPr>
          <p:spPr>
            <a:xfrm>
              <a:off x="1006247" y="1470839"/>
              <a:ext cx="956931" cy="431267"/>
            </a:xfrm>
            <a:prstGeom prst="rect">
              <a:avLst/>
            </a:prstGeom>
            <a:noFill/>
          </p:spPr>
          <p:txBody>
            <a:bodyPr wrap="square" rtlCol="0">
              <a:spAutoFit/>
            </a:bodyPr>
            <a:lstStyle/>
            <a:p>
              <a:r>
                <a:rPr lang="ja-JP" altLang="en-US" sz="1350" dirty="0">
                  <a:latin typeface="メイリオ" panose="020B0604030504040204" pitchFamily="50" charset="-128"/>
                  <a:ea typeface="メイリオ" panose="020B0604030504040204" pitchFamily="50" charset="-128"/>
                </a:rPr>
                <a:t>順次</a:t>
              </a:r>
            </a:p>
          </p:txBody>
        </p:sp>
        <p:sp>
          <p:nvSpPr>
            <p:cNvPr id="119" name="テキスト ボックス 118"/>
            <p:cNvSpPr txBox="1"/>
            <p:nvPr/>
          </p:nvSpPr>
          <p:spPr>
            <a:xfrm>
              <a:off x="2949725" y="1462032"/>
              <a:ext cx="956931" cy="431267"/>
            </a:xfrm>
            <a:prstGeom prst="rect">
              <a:avLst/>
            </a:prstGeom>
            <a:solidFill>
              <a:schemeClr val="bg1"/>
            </a:solidFill>
          </p:spPr>
          <p:txBody>
            <a:bodyPr wrap="square" rtlCol="0">
              <a:spAutoFit/>
            </a:bodyPr>
            <a:lstStyle/>
            <a:p>
              <a:r>
                <a:rPr lang="ja-JP" altLang="en-US" sz="1350" dirty="0">
                  <a:latin typeface="メイリオ" panose="020B0604030504040204" pitchFamily="50" charset="-128"/>
                  <a:ea typeface="メイリオ" panose="020B0604030504040204" pitchFamily="50" charset="-128"/>
                </a:rPr>
                <a:t>反復</a:t>
              </a:r>
            </a:p>
          </p:txBody>
        </p:sp>
        <p:sp>
          <p:nvSpPr>
            <p:cNvPr id="120" name="テキスト ボックス 119"/>
            <p:cNvSpPr txBox="1"/>
            <p:nvPr/>
          </p:nvSpPr>
          <p:spPr>
            <a:xfrm>
              <a:off x="961986" y="3095942"/>
              <a:ext cx="956931" cy="431267"/>
            </a:xfrm>
            <a:prstGeom prst="rect">
              <a:avLst/>
            </a:prstGeom>
            <a:noFill/>
          </p:spPr>
          <p:txBody>
            <a:bodyPr wrap="square" rtlCol="0">
              <a:spAutoFit/>
            </a:bodyPr>
            <a:lstStyle/>
            <a:p>
              <a:r>
                <a:rPr lang="ja-JP" altLang="en-US" sz="1350" dirty="0">
                  <a:latin typeface="メイリオ" panose="020B0604030504040204" pitchFamily="50" charset="-128"/>
                  <a:ea typeface="メイリオ" panose="020B0604030504040204" pitchFamily="50" charset="-128"/>
                </a:rPr>
                <a:t>分岐</a:t>
              </a:r>
            </a:p>
          </p:txBody>
        </p:sp>
        <p:sp>
          <p:nvSpPr>
            <p:cNvPr id="121" name="角丸四角形 120"/>
            <p:cNvSpPr/>
            <p:nvPr/>
          </p:nvSpPr>
          <p:spPr>
            <a:xfrm>
              <a:off x="326723" y="1374691"/>
              <a:ext cx="3896196" cy="3439512"/>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22" name="テキスト ボックス 121"/>
            <p:cNvSpPr txBox="1"/>
            <p:nvPr/>
          </p:nvSpPr>
          <p:spPr>
            <a:xfrm>
              <a:off x="708442" y="4248720"/>
              <a:ext cx="3560866" cy="530790"/>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プログラムの制御構造</a:t>
              </a:r>
            </a:p>
          </p:txBody>
        </p:sp>
      </p:grpSp>
      <p:grpSp>
        <p:nvGrpSpPr>
          <p:cNvPr id="5" name="グループ化 4"/>
          <p:cNvGrpSpPr/>
          <p:nvPr/>
        </p:nvGrpSpPr>
        <p:grpSpPr>
          <a:xfrm>
            <a:off x="5399038" y="1250058"/>
            <a:ext cx="3211369" cy="4037483"/>
            <a:chOff x="7100221" y="412486"/>
            <a:chExt cx="4281825" cy="6190603"/>
          </a:xfrm>
        </p:grpSpPr>
        <p:sp>
          <p:nvSpPr>
            <p:cNvPr id="28" name="AutoShape 37"/>
            <p:cNvSpPr>
              <a:spLocks noChangeArrowheads="1"/>
            </p:cNvSpPr>
            <p:nvPr/>
          </p:nvSpPr>
          <p:spPr bwMode="auto">
            <a:xfrm>
              <a:off x="8370371" y="1137518"/>
              <a:ext cx="2105143" cy="499691"/>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メイリオ" panose="020B0604030504040204" pitchFamily="50" charset="-128"/>
                  <a:ea typeface="メイリオ" panose="020B0604030504040204" pitchFamily="50" charset="-128"/>
                </a:rPr>
                <a:t>A = 5</a:t>
              </a:r>
              <a:endParaRPr lang="ja-JP" altLang="en-US" sz="1050" dirty="0">
                <a:latin typeface="メイリオ" panose="020B0604030504040204" pitchFamily="50" charset="-128"/>
                <a:ea typeface="メイリオ" panose="020B0604030504040204" pitchFamily="50" charset="-128"/>
              </a:endParaRPr>
            </a:p>
          </p:txBody>
        </p:sp>
        <p:sp>
          <p:nvSpPr>
            <p:cNvPr id="29" name="Line 44"/>
            <p:cNvSpPr>
              <a:spLocks noChangeShapeType="1"/>
            </p:cNvSpPr>
            <p:nvPr/>
          </p:nvSpPr>
          <p:spPr bwMode="auto">
            <a:xfrm>
              <a:off x="9415491" y="1022355"/>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30" name="Line 58"/>
            <p:cNvSpPr>
              <a:spLocks noChangeShapeType="1"/>
            </p:cNvSpPr>
            <p:nvPr/>
          </p:nvSpPr>
          <p:spPr bwMode="auto">
            <a:xfrm flipH="1" flipV="1">
              <a:off x="9415488" y="1088653"/>
              <a:ext cx="1966204" cy="3768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31" name="Text Box 59"/>
            <p:cNvSpPr txBox="1">
              <a:spLocks noChangeArrowheads="1"/>
            </p:cNvSpPr>
            <p:nvPr/>
          </p:nvSpPr>
          <p:spPr bwMode="auto">
            <a:xfrm>
              <a:off x="7728584" y="1410153"/>
              <a:ext cx="591177" cy="3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50" dirty="0">
                  <a:latin typeface="メイリオ" panose="020B0604030504040204" pitchFamily="50" charset="-128"/>
                  <a:ea typeface="メイリオ" panose="020B0604030504040204" pitchFamily="50" charset="-128"/>
                </a:rPr>
                <a:t>Yes</a:t>
              </a:r>
            </a:p>
          </p:txBody>
        </p:sp>
        <p:sp>
          <p:nvSpPr>
            <p:cNvPr id="32" name="Text Box 65"/>
            <p:cNvSpPr txBox="1">
              <a:spLocks noChangeArrowheads="1"/>
            </p:cNvSpPr>
            <p:nvPr/>
          </p:nvSpPr>
          <p:spPr bwMode="auto">
            <a:xfrm>
              <a:off x="9592375" y="1541451"/>
              <a:ext cx="742016" cy="3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50" dirty="0">
                  <a:latin typeface="メイリオ" panose="020B0604030504040204" pitchFamily="50" charset="-128"/>
                  <a:ea typeface="メイリオ" panose="020B0604030504040204" pitchFamily="50" charset="-128"/>
                </a:rPr>
                <a:t>No</a:t>
              </a:r>
            </a:p>
          </p:txBody>
        </p:sp>
        <p:sp>
          <p:nvSpPr>
            <p:cNvPr id="33" name="AutoShape 39"/>
            <p:cNvSpPr>
              <a:spLocks noChangeArrowheads="1"/>
            </p:cNvSpPr>
            <p:nvPr/>
          </p:nvSpPr>
          <p:spPr bwMode="auto">
            <a:xfrm>
              <a:off x="8370368" y="688976"/>
              <a:ext cx="2090235"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メイリオ" panose="020B0604030504040204" pitchFamily="50" charset="-128"/>
                  <a:ea typeface="メイリオ" panose="020B0604030504040204" pitchFamily="50" charset="-128"/>
                </a:rPr>
                <a:t>A = 0</a:t>
              </a:r>
              <a:endParaRPr lang="ja-JP" altLang="en-US" sz="1050" dirty="0">
                <a:latin typeface="メイリオ" panose="020B0604030504040204" pitchFamily="50" charset="-128"/>
                <a:ea typeface="メイリオ" panose="020B0604030504040204" pitchFamily="50" charset="-128"/>
              </a:endParaRPr>
            </a:p>
          </p:txBody>
        </p:sp>
        <p:sp>
          <p:nvSpPr>
            <p:cNvPr id="34" name="Line 43"/>
            <p:cNvSpPr>
              <a:spLocks noChangeShapeType="1"/>
            </p:cNvSpPr>
            <p:nvPr/>
          </p:nvSpPr>
          <p:spPr bwMode="auto">
            <a:xfrm>
              <a:off x="9387255" y="601167"/>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35" name="Line 43"/>
            <p:cNvSpPr>
              <a:spLocks noChangeShapeType="1"/>
            </p:cNvSpPr>
            <p:nvPr/>
          </p:nvSpPr>
          <p:spPr bwMode="auto">
            <a:xfrm>
              <a:off x="9415491" y="1645854"/>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36" name="AutoShape 39"/>
            <p:cNvSpPr>
              <a:spLocks noChangeArrowheads="1"/>
            </p:cNvSpPr>
            <p:nvPr/>
          </p:nvSpPr>
          <p:spPr bwMode="auto">
            <a:xfrm>
              <a:off x="8101172" y="1762262"/>
              <a:ext cx="2687232"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メイリオ" panose="020B0604030504040204" pitchFamily="50" charset="-128"/>
                  <a:ea typeface="メイリオ" panose="020B0604030504040204" pitchFamily="50" charset="-128"/>
                </a:rPr>
                <a:t>A = A +1 </a:t>
              </a:r>
              <a:endParaRPr lang="ja-JP" altLang="en-US" sz="1050" dirty="0">
                <a:solidFill>
                  <a:schemeClr val="accent6"/>
                </a:solidFill>
                <a:latin typeface="メイリオ" panose="020B0604030504040204" pitchFamily="50" charset="-128"/>
                <a:ea typeface="メイリオ" panose="020B0604030504040204" pitchFamily="50" charset="-128"/>
              </a:endParaRPr>
            </a:p>
          </p:txBody>
        </p:sp>
        <p:sp>
          <p:nvSpPr>
            <p:cNvPr id="37" name="Line 43"/>
            <p:cNvSpPr>
              <a:spLocks noChangeShapeType="1"/>
            </p:cNvSpPr>
            <p:nvPr/>
          </p:nvSpPr>
          <p:spPr bwMode="auto">
            <a:xfrm>
              <a:off x="9415490" y="2067042"/>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38" name="Line 58"/>
            <p:cNvSpPr>
              <a:spLocks noChangeShapeType="1"/>
            </p:cNvSpPr>
            <p:nvPr/>
          </p:nvSpPr>
          <p:spPr bwMode="auto">
            <a:xfrm flipH="1">
              <a:off x="11350557" y="1146281"/>
              <a:ext cx="7410" cy="4885486"/>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39" name="Line 43"/>
            <p:cNvSpPr>
              <a:spLocks noChangeShapeType="1"/>
            </p:cNvSpPr>
            <p:nvPr/>
          </p:nvSpPr>
          <p:spPr bwMode="auto">
            <a:xfrm flipH="1" flipV="1">
              <a:off x="9504288" y="5520599"/>
              <a:ext cx="0" cy="288976"/>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40" name="Line 63"/>
            <p:cNvSpPr>
              <a:spLocks noChangeShapeType="1"/>
            </p:cNvSpPr>
            <p:nvPr/>
          </p:nvSpPr>
          <p:spPr bwMode="auto">
            <a:xfrm flipH="1" flipV="1">
              <a:off x="9504287" y="5824702"/>
              <a:ext cx="1557155" cy="8203"/>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41" name="Line 63"/>
            <p:cNvSpPr>
              <a:spLocks noChangeShapeType="1"/>
            </p:cNvSpPr>
            <p:nvPr/>
          </p:nvSpPr>
          <p:spPr bwMode="auto">
            <a:xfrm flipH="1">
              <a:off x="7150832" y="1376701"/>
              <a:ext cx="1219535" cy="20941"/>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42" name="Line 58"/>
            <p:cNvSpPr>
              <a:spLocks noChangeShapeType="1"/>
            </p:cNvSpPr>
            <p:nvPr/>
          </p:nvSpPr>
          <p:spPr bwMode="auto">
            <a:xfrm>
              <a:off x="7100221" y="1376702"/>
              <a:ext cx="18636" cy="4899516"/>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43" name="Line 63"/>
            <p:cNvSpPr>
              <a:spLocks noChangeShapeType="1"/>
            </p:cNvSpPr>
            <p:nvPr/>
          </p:nvSpPr>
          <p:spPr bwMode="auto">
            <a:xfrm flipH="1" flipV="1">
              <a:off x="7142936" y="6276218"/>
              <a:ext cx="2361352" cy="12684"/>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44" name="AutoShape 34"/>
            <p:cNvSpPr>
              <a:spLocks noChangeArrowheads="1"/>
            </p:cNvSpPr>
            <p:nvPr/>
          </p:nvSpPr>
          <p:spPr bwMode="auto">
            <a:xfrm>
              <a:off x="8771477" y="6414728"/>
              <a:ext cx="1527097" cy="188361"/>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メイリオ" panose="020B0604030504040204" pitchFamily="50" charset="-128"/>
                  <a:ea typeface="メイリオ" panose="020B0604030504040204" pitchFamily="50" charset="-128"/>
                </a:rPr>
                <a:t>終了</a:t>
              </a:r>
            </a:p>
          </p:txBody>
        </p:sp>
        <p:sp>
          <p:nvSpPr>
            <p:cNvPr id="46" name="AutoShape 39"/>
            <p:cNvSpPr>
              <a:spLocks noChangeArrowheads="1"/>
            </p:cNvSpPr>
            <p:nvPr/>
          </p:nvSpPr>
          <p:spPr bwMode="auto">
            <a:xfrm>
              <a:off x="8124948" y="2188701"/>
              <a:ext cx="2687232"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None/>
              </a:pPr>
              <a:r>
                <a:rPr lang="en-US" altLang="ja-JP" sz="1050" dirty="0">
                  <a:solidFill>
                    <a:schemeClr val="accent6"/>
                  </a:solidFill>
                  <a:latin typeface="メイリオ" panose="020B0604030504040204" pitchFamily="50" charset="-128"/>
                  <a:ea typeface="メイリオ" panose="020B0604030504040204" pitchFamily="50" charset="-128"/>
                </a:rPr>
                <a:t>B = A – 1</a:t>
              </a:r>
              <a:r>
                <a:rPr lang="ja-JP" altLang="en-US" sz="1050" dirty="0">
                  <a:solidFill>
                    <a:schemeClr val="accent6"/>
                  </a:solidFill>
                  <a:latin typeface="メイリオ" panose="020B0604030504040204" pitchFamily="50" charset="-128"/>
                  <a:ea typeface="メイリオ" panose="020B0604030504040204" pitchFamily="50" charset="-128"/>
                </a:rPr>
                <a:t> </a:t>
              </a:r>
            </a:p>
          </p:txBody>
        </p:sp>
        <p:sp>
          <p:nvSpPr>
            <p:cNvPr id="47" name="AutoShape 37"/>
            <p:cNvSpPr>
              <a:spLocks noChangeArrowheads="1"/>
            </p:cNvSpPr>
            <p:nvPr/>
          </p:nvSpPr>
          <p:spPr bwMode="auto">
            <a:xfrm>
              <a:off x="8394147" y="2627809"/>
              <a:ext cx="2105143" cy="499691"/>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メイリオ" panose="020B0604030504040204" pitchFamily="50" charset="-128"/>
                  <a:ea typeface="メイリオ" panose="020B0604030504040204" pitchFamily="50" charset="-128"/>
                </a:rPr>
                <a:t>B = 5</a:t>
              </a:r>
              <a:endParaRPr lang="ja-JP" altLang="en-US" sz="1050" dirty="0">
                <a:latin typeface="メイリオ" panose="020B0604030504040204" pitchFamily="50" charset="-128"/>
                <a:ea typeface="メイリオ" panose="020B0604030504040204" pitchFamily="50" charset="-128"/>
              </a:endParaRPr>
            </a:p>
          </p:txBody>
        </p:sp>
        <p:sp>
          <p:nvSpPr>
            <p:cNvPr id="48" name="Text Box 59"/>
            <p:cNvSpPr txBox="1">
              <a:spLocks noChangeArrowheads="1"/>
            </p:cNvSpPr>
            <p:nvPr/>
          </p:nvSpPr>
          <p:spPr bwMode="auto">
            <a:xfrm>
              <a:off x="7752360" y="2900444"/>
              <a:ext cx="591177" cy="3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50" dirty="0">
                  <a:latin typeface="メイリオ" panose="020B0604030504040204" pitchFamily="50" charset="-128"/>
                  <a:ea typeface="メイリオ" panose="020B0604030504040204" pitchFamily="50" charset="-128"/>
                </a:rPr>
                <a:t>Yes</a:t>
              </a:r>
            </a:p>
          </p:txBody>
        </p:sp>
        <p:sp>
          <p:nvSpPr>
            <p:cNvPr id="49" name="Text Box 65"/>
            <p:cNvSpPr txBox="1">
              <a:spLocks noChangeArrowheads="1"/>
            </p:cNvSpPr>
            <p:nvPr/>
          </p:nvSpPr>
          <p:spPr bwMode="auto">
            <a:xfrm>
              <a:off x="9616151" y="3031742"/>
              <a:ext cx="742016" cy="3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50" dirty="0">
                  <a:latin typeface="メイリオ" panose="020B0604030504040204" pitchFamily="50" charset="-128"/>
                  <a:ea typeface="メイリオ" panose="020B0604030504040204" pitchFamily="50" charset="-128"/>
                </a:rPr>
                <a:t>No</a:t>
              </a:r>
            </a:p>
          </p:txBody>
        </p:sp>
        <p:sp>
          <p:nvSpPr>
            <p:cNvPr id="50" name="Line 43"/>
            <p:cNvSpPr>
              <a:spLocks noChangeShapeType="1"/>
            </p:cNvSpPr>
            <p:nvPr/>
          </p:nvSpPr>
          <p:spPr bwMode="auto">
            <a:xfrm>
              <a:off x="9439266" y="3136146"/>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1" name="AutoShape 39"/>
            <p:cNvSpPr>
              <a:spLocks noChangeArrowheads="1"/>
            </p:cNvSpPr>
            <p:nvPr/>
          </p:nvSpPr>
          <p:spPr bwMode="auto">
            <a:xfrm>
              <a:off x="8124948" y="3252518"/>
              <a:ext cx="2687232"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None/>
              </a:pPr>
              <a:r>
                <a:rPr lang="en-US" altLang="ja-JP" sz="1050" dirty="0">
                  <a:latin typeface="メイリオ" panose="020B0604030504040204" pitchFamily="50" charset="-128"/>
                  <a:ea typeface="メイリオ" panose="020B0604030504040204" pitchFamily="50" charset="-128"/>
                </a:rPr>
                <a:t>B = B +1</a:t>
              </a:r>
              <a:r>
                <a:rPr lang="ja-JP" altLang="en-US" sz="1050" dirty="0">
                  <a:latin typeface="メイリオ" panose="020B0604030504040204" pitchFamily="50" charset="-128"/>
                  <a:ea typeface="メイリオ" panose="020B0604030504040204" pitchFamily="50" charset="-128"/>
                </a:rPr>
                <a:t> </a:t>
              </a:r>
              <a:endParaRPr lang="ja-JP" altLang="en-US" sz="1050" dirty="0">
                <a:solidFill>
                  <a:schemeClr val="accent6"/>
                </a:solidFill>
                <a:latin typeface="メイリオ" panose="020B0604030504040204" pitchFamily="50" charset="-128"/>
                <a:ea typeface="メイリオ" panose="020B0604030504040204" pitchFamily="50" charset="-128"/>
              </a:endParaRPr>
            </a:p>
          </p:txBody>
        </p:sp>
        <p:sp>
          <p:nvSpPr>
            <p:cNvPr id="52" name="Line 43"/>
            <p:cNvSpPr>
              <a:spLocks noChangeShapeType="1"/>
            </p:cNvSpPr>
            <p:nvPr/>
          </p:nvSpPr>
          <p:spPr bwMode="auto">
            <a:xfrm>
              <a:off x="9439265" y="3557334"/>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3" name="Line 63"/>
            <p:cNvSpPr>
              <a:spLocks noChangeShapeType="1"/>
            </p:cNvSpPr>
            <p:nvPr/>
          </p:nvSpPr>
          <p:spPr bwMode="auto">
            <a:xfrm flipH="1" flipV="1">
              <a:off x="7493168" y="2883057"/>
              <a:ext cx="923330" cy="4878"/>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5" name="Line 43"/>
            <p:cNvSpPr>
              <a:spLocks noChangeShapeType="1"/>
            </p:cNvSpPr>
            <p:nvPr/>
          </p:nvSpPr>
          <p:spPr bwMode="auto">
            <a:xfrm>
              <a:off x="9439263" y="2492174"/>
              <a:ext cx="17360" cy="165558"/>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6" name="Line 58"/>
            <p:cNvSpPr>
              <a:spLocks noChangeShapeType="1"/>
            </p:cNvSpPr>
            <p:nvPr/>
          </p:nvSpPr>
          <p:spPr bwMode="auto">
            <a:xfrm flipH="1">
              <a:off x="11061443" y="2627809"/>
              <a:ext cx="0" cy="3251435"/>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7" name="Line 58"/>
            <p:cNvSpPr>
              <a:spLocks noChangeShapeType="1"/>
            </p:cNvSpPr>
            <p:nvPr/>
          </p:nvSpPr>
          <p:spPr bwMode="auto">
            <a:xfrm flipH="1" flipV="1">
              <a:off x="9440480" y="2578685"/>
              <a:ext cx="1620964" cy="3768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8" name="Line 58"/>
            <p:cNvSpPr>
              <a:spLocks noChangeShapeType="1"/>
            </p:cNvSpPr>
            <p:nvPr/>
          </p:nvSpPr>
          <p:spPr bwMode="auto">
            <a:xfrm>
              <a:off x="7500576" y="2900445"/>
              <a:ext cx="243" cy="3094928"/>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59" name="Line 63"/>
            <p:cNvSpPr>
              <a:spLocks noChangeShapeType="1"/>
            </p:cNvSpPr>
            <p:nvPr/>
          </p:nvSpPr>
          <p:spPr bwMode="auto">
            <a:xfrm flipH="1" flipV="1">
              <a:off x="7448930" y="5990562"/>
              <a:ext cx="3933116" cy="41205"/>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60" name="Line 43"/>
            <p:cNvSpPr>
              <a:spLocks noChangeShapeType="1"/>
            </p:cNvSpPr>
            <p:nvPr/>
          </p:nvSpPr>
          <p:spPr bwMode="auto">
            <a:xfrm>
              <a:off x="9475561" y="6318403"/>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63" name="AutoShape 34"/>
            <p:cNvSpPr>
              <a:spLocks noChangeArrowheads="1"/>
            </p:cNvSpPr>
            <p:nvPr/>
          </p:nvSpPr>
          <p:spPr bwMode="auto">
            <a:xfrm>
              <a:off x="8636418" y="412486"/>
              <a:ext cx="1527097" cy="188361"/>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50" dirty="0">
                  <a:latin typeface="メイリオ" panose="020B0604030504040204" pitchFamily="50" charset="-128"/>
                  <a:ea typeface="メイリオ" panose="020B0604030504040204" pitchFamily="50" charset="-128"/>
                </a:rPr>
                <a:t>開始</a:t>
              </a:r>
            </a:p>
          </p:txBody>
        </p:sp>
        <p:sp>
          <p:nvSpPr>
            <p:cNvPr id="64" name="AutoShape 37"/>
            <p:cNvSpPr>
              <a:spLocks noChangeArrowheads="1"/>
            </p:cNvSpPr>
            <p:nvPr/>
          </p:nvSpPr>
          <p:spPr bwMode="auto">
            <a:xfrm>
              <a:off x="8394147" y="3684381"/>
              <a:ext cx="2105143" cy="499691"/>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050" dirty="0">
                  <a:latin typeface="メイリオ" panose="020B0604030504040204" pitchFamily="50" charset="-128"/>
                  <a:ea typeface="メイリオ" panose="020B0604030504040204" pitchFamily="50" charset="-128"/>
                </a:rPr>
                <a:t>D[A]</a:t>
              </a:r>
              <a:r>
                <a:rPr lang="ja-JP" altLang="en-US" sz="1050" dirty="0">
                  <a:latin typeface="メイリオ" panose="020B0604030504040204" pitchFamily="50" charset="-128"/>
                  <a:ea typeface="メイリオ" panose="020B0604030504040204" pitchFamily="50" charset="-128"/>
                </a:rPr>
                <a:t> </a:t>
              </a:r>
              <a:r>
                <a:rPr lang="en-US" altLang="ja-JP" sz="1050" dirty="0">
                  <a:latin typeface="メイリオ" panose="020B0604030504040204" pitchFamily="50" charset="-128"/>
                  <a:ea typeface="メイリオ" panose="020B0604030504040204" pitchFamily="50" charset="-128"/>
                </a:rPr>
                <a:t>&lt; [B]</a:t>
              </a:r>
              <a:endParaRPr lang="ja-JP" altLang="en-US" sz="1050" dirty="0">
                <a:latin typeface="メイリオ" panose="020B0604030504040204" pitchFamily="50" charset="-128"/>
                <a:ea typeface="メイリオ" panose="020B0604030504040204" pitchFamily="50" charset="-128"/>
              </a:endParaRPr>
            </a:p>
          </p:txBody>
        </p:sp>
        <p:sp>
          <p:nvSpPr>
            <p:cNvPr id="65" name="AutoShape 39"/>
            <p:cNvSpPr>
              <a:spLocks noChangeArrowheads="1"/>
            </p:cNvSpPr>
            <p:nvPr/>
          </p:nvSpPr>
          <p:spPr bwMode="auto">
            <a:xfrm>
              <a:off x="8416497" y="4321358"/>
              <a:ext cx="2082793"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None/>
              </a:pPr>
              <a:r>
                <a:rPr lang="en-US" altLang="ja-JP" sz="1050" dirty="0">
                  <a:latin typeface="メイリオ" panose="020B0604030504040204" pitchFamily="50" charset="-128"/>
                  <a:ea typeface="メイリオ" panose="020B0604030504040204" pitchFamily="50" charset="-128"/>
                </a:rPr>
                <a:t>T = D[B]</a:t>
              </a:r>
              <a:endParaRPr lang="ja-JP" altLang="en-US" sz="1050" dirty="0">
                <a:solidFill>
                  <a:schemeClr val="accent6"/>
                </a:solidFill>
                <a:latin typeface="メイリオ" panose="020B0604030504040204" pitchFamily="50" charset="-128"/>
                <a:ea typeface="メイリオ" panose="020B0604030504040204" pitchFamily="50" charset="-128"/>
              </a:endParaRPr>
            </a:p>
          </p:txBody>
        </p:sp>
        <p:sp>
          <p:nvSpPr>
            <p:cNvPr id="66" name="AutoShape 39"/>
            <p:cNvSpPr>
              <a:spLocks noChangeArrowheads="1"/>
            </p:cNvSpPr>
            <p:nvPr/>
          </p:nvSpPr>
          <p:spPr bwMode="auto">
            <a:xfrm>
              <a:off x="8416497" y="4743462"/>
              <a:ext cx="2082793"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None/>
              </a:pPr>
              <a:r>
                <a:rPr lang="en-US" altLang="ja-JP" sz="1050" dirty="0">
                  <a:latin typeface="メイリオ" panose="020B0604030504040204" pitchFamily="50" charset="-128"/>
                  <a:ea typeface="メイリオ" panose="020B0604030504040204" pitchFamily="50" charset="-128"/>
                </a:rPr>
                <a:t>D[B] = D[A]</a:t>
              </a:r>
              <a:endParaRPr lang="ja-JP" altLang="en-US" sz="1050" dirty="0">
                <a:solidFill>
                  <a:schemeClr val="accent6"/>
                </a:solidFill>
                <a:latin typeface="メイリオ" panose="020B0604030504040204" pitchFamily="50" charset="-128"/>
                <a:ea typeface="メイリオ" panose="020B0604030504040204" pitchFamily="50" charset="-128"/>
              </a:endParaRPr>
            </a:p>
          </p:txBody>
        </p:sp>
        <p:sp>
          <p:nvSpPr>
            <p:cNvPr id="67" name="Line 43"/>
            <p:cNvSpPr>
              <a:spLocks noChangeShapeType="1"/>
            </p:cNvSpPr>
            <p:nvPr/>
          </p:nvSpPr>
          <p:spPr bwMode="auto">
            <a:xfrm>
              <a:off x="9455664" y="4184072"/>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68" name="Line 43"/>
            <p:cNvSpPr>
              <a:spLocks noChangeShapeType="1"/>
            </p:cNvSpPr>
            <p:nvPr/>
          </p:nvSpPr>
          <p:spPr bwMode="auto">
            <a:xfrm>
              <a:off x="9504288" y="4635402"/>
              <a:ext cx="0" cy="11516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69" name="Line 43"/>
            <p:cNvSpPr>
              <a:spLocks noChangeShapeType="1"/>
            </p:cNvSpPr>
            <p:nvPr/>
          </p:nvSpPr>
          <p:spPr bwMode="auto">
            <a:xfrm>
              <a:off x="9517585" y="5071305"/>
              <a:ext cx="711" cy="11383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70" name="AutoShape 39"/>
            <p:cNvSpPr>
              <a:spLocks noChangeArrowheads="1"/>
            </p:cNvSpPr>
            <p:nvPr/>
          </p:nvSpPr>
          <p:spPr bwMode="auto">
            <a:xfrm>
              <a:off x="8416497" y="5208292"/>
              <a:ext cx="2082793" cy="312307"/>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a:spcBef>
                  <a:spcPct val="0"/>
                </a:spcBef>
                <a:buNone/>
              </a:pPr>
              <a:r>
                <a:rPr lang="en-US" altLang="ja-JP" sz="1050" dirty="0">
                  <a:latin typeface="メイリオ" panose="020B0604030504040204" pitchFamily="50" charset="-128"/>
                  <a:ea typeface="メイリオ" panose="020B0604030504040204" pitchFamily="50" charset="-128"/>
                </a:rPr>
                <a:t>D[A] = T</a:t>
              </a:r>
              <a:endParaRPr lang="ja-JP" altLang="en-US" sz="1050" dirty="0">
                <a:solidFill>
                  <a:schemeClr val="accent6"/>
                </a:solidFill>
                <a:latin typeface="メイリオ" panose="020B0604030504040204" pitchFamily="50" charset="-128"/>
                <a:ea typeface="メイリオ" panose="020B0604030504040204" pitchFamily="50" charset="-128"/>
              </a:endParaRPr>
            </a:p>
          </p:txBody>
        </p:sp>
        <p:sp>
          <p:nvSpPr>
            <p:cNvPr id="71" name="Line 63"/>
            <p:cNvSpPr>
              <a:spLocks noChangeShapeType="1"/>
            </p:cNvSpPr>
            <p:nvPr/>
          </p:nvSpPr>
          <p:spPr bwMode="auto">
            <a:xfrm flipH="1" flipV="1">
              <a:off x="7954832" y="3926968"/>
              <a:ext cx="461665" cy="9019"/>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72" name="Line 58"/>
            <p:cNvSpPr>
              <a:spLocks noChangeShapeType="1"/>
            </p:cNvSpPr>
            <p:nvPr/>
          </p:nvSpPr>
          <p:spPr bwMode="auto">
            <a:xfrm>
              <a:off x="7941971" y="3881106"/>
              <a:ext cx="12860" cy="1750829"/>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73" name="Line 63"/>
            <p:cNvSpPr>
              <a:spLocks noChangeShapeType="1"/>
            </p:cNvSpPr>
            <p:nvPr/>
          </p:nvSpPr>
          <p:spPr bwMode="auto">
            <a:xfrm flipH="1" flipV="1">
              <a:off x="7948400" y="5631853"/>
              <a:ext cx="1549577" cy="81"/>
            </a:xfrm>
            <a:prstGeom prst="line">
              <a:avLst/>
            </a:prstGeom>
            <a:noFill/>
            <a:ln w="9525">
              <a:solidFill>
                <a:srgbClr val="333333"/>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latin typeface="メイリオ" panose="020B0604030504040204" pitchFamily="50" charset="-128"/>
                <a:ea typeface="メイリオ" panose="020B0604030504040204" pitchFamily="50" charset="-128"/>
              </a:endParaRPr>
            </a:p>
          </p:txBody>
        </p:sp>
        <p:sp>
          <p:nvSpPr>
            <p:cNvPr id="74" name="Text Box 59"/>
            <p:cNvSpPr txBox="1">
              <a:spLocks noChangeArrowheads="1"/>
            </p:cNvSpPr>
            <p:nvPr/>
          </p:nvSpPr>
          <p:spPr bwMode="auto">
            <a:xfrm>
              <a:off x="7878901" y="3629999"/>
              <a:ext cx="591177" cy="3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50" dirty="0">
                  <a:latin typeface="メイリオ" panose="020B0604030504040204" pitchFamily="50" charset="-128"/>
                  <a:ea typeface="メイリオ" panose="020B0604030504040204" pitchFamily="50" charset="-128"/>
                </a:rPr>
                <a:t>Yes</a:t>
              </a:r>
            </a:p>
          </p:txBody>
        </p:sp>
        <p:sp>
          <p:nvSpPr>
            <p:cNvPr id="75" name="Text Box 65"/>
            <p:cNvSpPr txBox="1">
              <a:spLocks noChangeArrowheads="1"/>
            </p:cNvSpPr>
            <p:nvPr/>
          </p:nvSpPr>
          <p:spPr bwMode="auto">
            <a:xfrm>
              <a:off x="9600207" y="4075549"/>
              <a:ext cx="742016" cy="38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50" dirty="0">
                  <a:latin typeface="メイリオ" panose="020B0604030504040204" pitchFamily="50" charset="-128"/>
                  <a:ea typeface="メイリオ" panose="020B0604030504040204" pitchFamily="50" charset="-128"/>
                </a:rPr>
                <a:t>No</a:t>
              </a:r>
            </a:p>
          </p:txBody>
        </p:sp>
      </p:grpSp>
      <p:sp>
        <p:nvSpPr>
          <p:cNvPr id="6" name="テキスト ボックス 5"/>
          <p:cNvSpPr txBox="1"/>
          <p:nvPr/>
        </p:nvSpPr>
        <p:spPr>
          <a:xfrm>
            <a:off x="6109833" y="904140"/>
            <a:ext cx="2670650"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複雑なプログラム</a:t>
            </a:r>
          </a:p>
        </p:txBody>
      </p:sp>
      <p:sp>
        <p:nvSpPr>
          <p:cNvPr id="123" name="右矢印 122"/>
          <p:cNvSpPr/>
          <p:nvPr/>
        </p:nvSpPr>
        <p:spPr>
          <a:xfrm>
            <a:off x="3396218" y="1592337"/>
            <a:ext cx="1617260" cy="250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25" name="テキスト ボックス 124"/>
          <p:cNvSpPr txBox="1"/>
          <p:nvPr/>
        </p:nvSpPr>
        <p:spPr>
          <a:xfrm>
            <a:off x="3239578" y="1920160"/>
            <a:ext cx="2098509" cy="1754326"/>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プログラムは</a:t>
            </a:r>
            <a:r>
              <a:rPr lang="en-US" altLang="ja-JP" dirty="0">
                <a:latin typeface="メイリオ" panose="020B0604030504040204" pitchFamily="50" charset="-128"/>
                <a:ea typeface="メイリオ" panose="020B0604030504040204" pitchFamily="50" charset="-128"/>
              </a:rPr>
              <a:t>3</a:t>
            </a:r>
            <a:r>
              <a:rPr lang="ja-JP" altLang="en-US" dirty="0">
                <a:latin typeface="メイリオ" panose="020B0604030504040204" pitchFamily="50" charset="-128"/>
                <a:ea typeface="メイリオ" panose="020B0604030504040204" pitchFamily="50" charset="-128"/>
              </a:rPr>
              <a:t>種類の制御構造でできているので、根気よく考えれば、どんな複雑なプログラムでも作れる。</a:t>
            </a:r>
          </a:p>
        </p:txBody>
      </p:sp>
      <p:sp>
        <p:nvSpPr>
          <p:cNvPr id="126" name="テキスト ボックス 125"/>
          <p:cNvSpPr txBox="1"/>
          <p:nvPr/>
        </p:nvSpPr>
        <p:spPr>
          <a:xfrm>
            <a:off x="3512952" y="1295111"/>
            <a:ext cx="1313990" cy="415498"/>
          </a:xfrm>
          <a:prstGeom prst="rect">
            <a:avLst/>
          </a:prstGeom>
          <a:noFill/>
        </p:spPr>
        <p:txBody>
          <a:bodyPr wrap="square" rtlCol="0">
            <a:spAutoFit/>
          </a:bodyPr>
          <a:lstStyle/>
          <a:p>
            <a:r>
              <a:rPr lang="ja-JP" altLang="en-US" sz="2100" dirty="0">
                <a:solidFill>
                  <a:srgbClr val="FF0000"/>
                </a:solidFill>
                <a:latin typeface="メイリオ" panose="020B0604030504040204" pitchFamily="50" charset="-128"/>
                <a:ea typeface="メイリオ" panose="020B0604030504040204" pitchFamily="50" charset="-128"/>
              </a:rPr>
              <a:t>量的な話</a:t>
            </a:r>
          </a:p>
        </p:txBody>
      </p:sp>
      <p:sp>
        <p:nvSpPr>
          <p:cNvPr id="127" name="角丸四角形 126"/>
          <p:cNvSpPr/>
          <p:nvPr/>
        </p:nvSpPr>
        <p:spPr>
          <a:xfrm>
            <a:off x="139995" y="3975324"/>
            <a:ext cx="5100853" cy="2214610"/>
          </a:xfrm>
          <a:prstGeom prst="roundRect">
            <a:avLst/>
          </a:prstGeom>
          <a:solidFill>
            <a:schemeClr val="bg1"/>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メイリオ" panose="020B0604030504040204" pitchFamily="50" charset="-128"/>
                <a:ea typeface="メイリオ" panose="020B0604030504040204" pitchFamily="50" charset="-128"/>
              </a:rPr>
              <a:t>もともと、</a:t>
            </a:r>
            <a:r>
              <a:rPr lang="en-US" altLang="ja-JP" sz="2400" dirty="0">
                <a:solidFill>
                  <a:schemeClr val="tx1"/>
                </a:solidFill>
                <a:latin typeface="メイリオ" panose="020B0604030504040204" pitchFamily="50" charset="-128"/>
                <a:ea typeface="メイリオ" panose="020B0604030504040204" pitchFamily="50" charset="-128"/>
              </a:rPr>
              <a:t>3</a:t>
            </a:r>
            <a:r>
              <a:rPr lang="ja-JP" altLang="en-US" sz="2400" dirty="0">
                <a:solidFill>
                  <a:schemeClr val="tx1"/>
                </a:solidFill>
                <a:latin typeface="メイリオ" panose="020B0604030504040204" pitchFamily="50" charset="-128"/>
                <a:ea typeface="メイリオ" panose="020B0604030504040204" pitchFamily="50" charset="-128"/>
              </a:rPr>
              <a:t>種類の制御構造は、これでプログラムが表現できるという証明であって。</a:t>
            </a:r>
            <a:br>
              <a:rPr lang="ja-JP" altLang="en-US" sz="2400" dirty="0">
                <a:solidFill>
                  <a:schemeClr val="tx1"/>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これだけで</a:t>
            </a:r>
            <a:r>
              <a:rPr lang="ja-JP" altLang="en-US" sz="2800" dirty="0">
                <a:solidFill>
                  <a:srgbClr val="FF0000"/>
                </a:solidFill>
                <a:latin typeface="メイリオ" panose="020B0604030504040204" pitchFamily="50" charset="-128"/>
                <a:ea typeface="メイリオ" panose="020B0604030504040204" pitchFamily="50" charset="-128"/>
              </a:rPr>
              <a:t>大学入試問題が解けるの</a:t>
            </a:r>
            <a:r>
              <a:rPr lang="en-US" altLang="ja-JP" dirty="0">
                <a:solidFill>
                  <a:srgbClr val="FF0000"/>
                </a:solidFill>
                <a:latin typeface="メイリオ" panose="020B0604030504040204" pitchFamily="50" charset="-128"/>
                <a:ea typeface="メイリオ" panose="020B0604030504040204" pitchFamily="50" charset="-128"/>
              </a:rPr>
              <a:t>?</a:t>
            </a:r>
            <a:endParaRPr lang="ja-JP" altLang="en-US"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B808F3C5-1CAE-B9C5-4E5E-E5CAD52EAC43}"/>
              </a:ext>
            </a:extLst>
          </p:cNvPr>
          <p:cNvSpPr txBox="1"/>
          <p:nvPr/>
        </p:nvSpPr>
        <p:spPr>
          <a:xfrm>
            <a:off x="395324" y="380920"/>
            <a:ext cx="8516450" cy="523220"/>
          </a:xfrm>
          <a:prstGeom prst="rect">
            <a:avLst/>
          </a:prstGeom>
          <a:noFill/>
        </p:spPr>
        <p:txBody>
          <a:bodyPr wrap="square">
            <a:spAutoFit/>
          </a:bodyPr>
          <a:lstStyle/>
          <a:p>
            <a:r>
              <a:rPr lang="ja-JP" altLang="en-US" sz="2800" dirty="0">
                <a:latin typeface="メイリオ" panose="020B0604030504040204" pitchFamily="50" charset="-128"/>
                <a:ea typeface="メイリオ" panose="020B0604030504040204" pitchFamily="50" charset="-128"/>
              </a:rPr>
              <a:t>従来のプログラミングの考え方</a:t>
            </a:r>
          </a:p>
        </p:txBody>
      </p:sp>
    </p:spTree>
    <p:extLst>
      <p:ext uri="{BB962C8B-B14F-4D97-AF65-F5344CB8AC3E}">
        <p14:creationId xmlns:p14="http://schemas.microsoft.com/office/powerpoint/2010/main" val="350209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2300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ppt_x"/>
                                          </p:val>
                                        </p:tav>
                                        <p:tav tm="100000">
                                          <p:val>
                                            <p:strVal val="#ppt_x"/>
                                          </p:val>
                                        </p:tav>
                                      </p:tavLst>
                                    </p:anim>
                                    <p:anim calcmode="lin" valueType="num">
                                      <p:cBhvr additive="base">
                                        <p:cTn id="8"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7381877" y="5680611"/>
            <a:ext cx="1600200" cy="357188"/>
          </a:xfrm>
        </p:spPr>
        <p:txBody>
          <a:bodyPr/>
          <a:lstStyle/>
          <a:p>
            <a:pPr>
              <a:defRPr/>
            </a:pPr>
            <a:fld id="{C2503FE0-7E40-4FCE-BB32-01EA729AD67C}" type="slidenum">
              <a:rPr lang="en-US" altLang="ja-JP">
                <a:solidFill>
                  <a:srgbClr val="000000"/>
                </a:solidFill>
              </a:rPr>
              <a:pPr>
                <a:defRPr/>
              </a:pPr>
              <a:t>15</a:t>
            </a:fld>
            <a:endParaRPr lang="en-US" altLang="ja-JP" dirty="0">
              <a:solidFill>
                <a:srgbClr val="000000"/>
              </a:solidFill>
            </a:endParaRPr>
          </a:p>
        </p:txBody>
      </p:sp>
      <p:sp>
        <p:nvSpPr>
          <p:cNvPr id="2" name="テキスト ボックス 1">
            <a:extLst>
              <a:ext uri="{FF2B5EF4-FFF2-40B4-BE49-F238E27FC236}">
                <a16:creationId xmlns:a16="http://schemas.microsoft.com/office/drawing/2014/main" id="{B808F3C5-1CAE-B9C5-4E5E-E5CAD52EAC43}"/>
              </a:ext>
            </a:extLst>
          </p:cNvPr>
          <p:cNvSpPr txBox="1"/>
          <p:nvPr/>
        </p:nvSpPr>
        <p:spPr>
          <a:xfrm>
            <a:off x="365786" y="1298787"/>
            <a:ext cx="8516450" cy="415498"/>
          </a:xfrm>
          <a:prstGeom prst="rect">
            <a:avLst/>
          </a:prstGeom>
          <a:noFill/>
        </p:spPr>
        <p:txBody>
          <a:bodyPr wrap="square">
            <a:spAutoFit/>
          </a:bodyPr>
          <a:lstStyle/>
          <a:p>
            <a:r>
              <a:rPr lang="ja-JP" altLang="en-US" sz="2100" dirty="0">
                <a:latin typeface="メイリオ" panose="020B0604030504040204" pitchFamily="50" charset="-128"/>
                <a:ea typeface="メイリオ" panose="020B0604030504040204" pitchFamily="50" charset="-128"/>
              </a:rPr>
              <a:t>従来のプログラミングの考え方</a:t>
            </a:r>
            <a:r>
              <a:rPr lang="en-US" altLang="ja-JP" sz="2100" dirty="0">
                <a:latin typeface="メイリオ" panose="020B0604030504040204" pitchFamily="50" charset="-128"/>
                <a:ea typeface="メイリオ" panose="020B0604030504040204" pitchFamily="50" charset="-128"/>
              </a:rPr>
              <a:t>: </a:t>
            </a:r>
            <a:r>
              <a:rPr lang="ja-JP" altLang="en-US" sz="2100" dirty="0">
                <a:latin typeface="メイリオ" panose="020B0604030504040204" pitchFamily="50" charset="-128"/>
                <a:ea typeface="メイリオ" panose="020B0604030504040204" pitchFamily="50" charset="-128"/>
              </a:rPr>
              <a:t>将棋に例えると</a:t>
            </a:r>
          </a:p>
        </p:txBody>
      </p:sp>
      <p:pic>
        <p:nvPicPr>
          <p:cNvPr id="4" name="Picture 2" descr="by-nc-sa">
            <a:extLst>
              <a:ext uri="{FF2B5EF4-FFF2-40B4-BE49-F238E27FC236}">
                <a16:creationId xmlns:a16="http://schemas.microsoft.com/office/drawing/2014/main" id="{A5666B32-27AF-D665-72E5-9A9547860B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694" y="5644444"/>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a:extLst>
              <a:ext uri="{FF2B5EF4-FFF2-40B4-BE49-F238E27FC236}">
                <a16:creationId xmlns:a16="http://schemas.microsoft.com/office/drawing/2014/main" id="{86D4684F-BE91-4750-29A6-9A7BD5B5CC5B}"/>
              </a:ext>
            </a:extLst>
          </p:cNvPr>
          <p:cNvSpPr txBox="1"/>
          <p:nvPr/>
        </p:nvSpPr>
        <p:spPr>
          <a:xfrm>
            <a:off x="350658" y="227502"/>
            <a:ext cx="8427556" cy="954107"/>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プログラム部品　　を活用したプログラミング学習</a:t>
            </a:r>
            <a:endParaRPr lang="en-US" altLang="ja-JP" sz="2800" dirty="0">
              <a:solidFill>
                <a:srgbClr val="FF0000"/>
              </a:solidFill>
              <a:latin typeface="メイリオ" panose="020B0604030504040204" pitchFamily="50" charset="-128"/>
              <a:ea typeface="メイリオ" panose="020B0604030504040204" pitchFamily="50" charset="-128"/>
            </a:endParaRPr>
          </a:p>
          <a:p>
            <a:r>
              <a:rPr lang="ja-JP" altLang="en-US" sz="2800" dirty="0">
                <a:solidFill>
                  <a:srgbClr val="FF0000"/>
                </a:solidFill>
                <a:latin typeface="メイリオ" panose="020B0604030504040204" pitchFamily="50" charset="-128"/>
                <a:ea typeface="メイリオ" panose="020B0604030504040204" pitchFamily="50" charset="-128"/>
              </a:rPr>
              <a:t>文法の組み合わせ</a:t>
            </a:r>
          </a:p>
        </p:txBody>
      </p:sp>
      <p:pic>
        <p:nvPicPr>
          <p:cNvPr id="1026" name="Picture 2" descr="将棋の対局のイラスト">
            <a:extLst>
              <a:ext uri="{FF2B5EF4-FFF2-40B4-BE49-F238E27FC236}">
                <a16:creationId xmlns:a16="http://schemas.microsoft.com/office/drawing/2014/main" id="{C5B63CDB-4098-3EAD-66C0-9ADEF2B887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8679" y="1677199"/>
            <a:ext cx="3571875" cy="2907506"/>
          </a:xfrm>
          <a:prstGeom prst="rect">
            <a:avLst/>
          </a:prstGeom>
          <a:noFill/>
          <a:extLst>
            <a:ext uri="{909E8E84-426E-40DD-AFC4-6F175D3DCCD1}">
              <a14:hiddenFill xmlns:a14="http://schemas.microsoft.com/office/drawing/2010/main">
                <a:solidFill>
                  <a:srgbClr val="FFFFFF"/>
                </a:solidFill>
              </a14:hiddenFill>
            </a:ext>
          </a:extLst>
        </p:spPr>
      </p:pic>
      <p:sp>
        <p:nvSpPr>
          <p:cNvPr id="7" name="右矢印 122">
            <a:extLst>
              <a:ext uri="{FF2B5EF4-FFF2-40B4-BE49-F238E27FC236}">
                <a16:creationId xmlns:a16="http://schemas.microsoft.com/office/drawing/2014/main" id="{ED587D62-4445-7331-682C-1208224E1146}"/>
              </a:ext>
            </a:extLst>
          </p:cNvPr>
          <p:cNvSpPr/>
          <p:nvPr/>
        </p:nvSpPr>
        <p:spPr>
          <a:xfrm>
            <a:off x="3492975" y="2328561"/>
            <a:ext cx="1617260" cy="250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0" name="テキスト ボックス 9">
            <a:extLst>
              <a:ext uri="{FF2B5EF4-FFF2-40B4-BE49-F238E27FC236}">
                <a16:creationId xmlns:a16="http://schemas.microsoft.com/office/drawing/2014/main" id="{69EAF5D0-F9F4-6C47-0E4B-987808B2088E}"/>
              </a:ext>
            </a:extLst>
          </p:cNvPr>
          <p:cNvSpPr txBox="1"/>
          <p:nvPr/>
        </p:nvSpPr>
        <p:spPr>
          <a:xfrm>
            <a:off x="3202831" y="2662645"/>
            <a:ext cx="2098509" cy="1477328"/>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将棋は各コマの動きを覚えれいれば、根気よく考えれば、どんな複雑な対局でも勝てる。</a:t>
            </a:r>
          </a:p>
        </p:txBody>
      </p:sp>
      <p:sp>
        <p:nvSpPr>
          <p:cNvPr id="11" name="テキスト ボックス 10">
            <a:extLst>
              <a:ext uri="{FF2B5EF4-FFF2-40B4-BE49-F238E27FC236}">
                <a16:creationId xmlns:a16="http://schemas.microsoft.com/office/drawing/2014/main" id="{C967EEAD-61A6-9A09-2CF8-7855A995AAB4}"/>
              </a:ext>
            </a:extLst>
          </p:cNvPr>
          <p:cNvSpPr txBox="1"/>
          <p:nvPr/>
        </p:nvSpPr>
        <p:spPr>
          <a:xfrm>
            <a:off x="3587490" y="1936146"/>
            <a:ext cx="1313990" cy="415498"/>
          </a:xfrm>
          <a:prstGeom prst="rect">
            <a:avLst/>
          </a:prstGeom>
          <a:noFill/>
        </p:spPr>
        <p:txBody>
          <a:bodyPr wrap="square" rtlCol="0">
            <a:spAutoFit/>
          </a:bodyPr>
          <a:lstStyle/>
          <a:p>
            <a:r>
              <a:rPr lang="ja-JP" altLang="en-US" sz="2100" dirty="0">
                <a:solidFill>
                  <a:srgbClr val="FF0000"/>
                </a:solidFill>
                <a:latin typeface="メイリオ" panose="020B0604030504040204" pitchFamily="50" charset="-128"/>
                <a:ea typeface="メイリオ" panose="020B0604030504040204" pitchFamily="50" charset="-128"/>
              </a:rPr>
              <a:t>量的な話</a:t>
            </a:r>
          </a:p>
        </p:txBody>
      </p:sp>
      <p:pic>
        <p:nvPicPr>
          <p:cNvPr id="1028" name="Picture 4" descr="将棋の駒のイラスト「銀将」">
            <a:extLst>
              <a:ext uri="{FF2B5EF4-FFF2-40B4-BE49-F238E27FC236}">
                <a16:creationId xmlns:a16="http://schemas.microsoft.com/office/drawing/2014/main" id="{841EF699-E003-164C-8392-FAA802D97F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3468" y="2458906"/>
            <a:ext cx="871538" cy="1071563"/>
          </a:xfrm>
          <a:prstGeom prst="rect">
            <a:avLst/>
          </a:prstGeom>
          <a:noFill/>
          <a:extLst>
            <a:ext uri="{909E8E84-426E-40DD-AFC4-6F175D3DCCD1}">
              <a14:hiddenFill xmlns:a14="http://schemas.microsoft.com/office/drawing/2010/main">
                <a:solidFill>
                  <a:srgbClr val="FFFFFF"/>
                </a:solidFill>
              </a14:hiddenFill>
            </a:ext>
          </a:extLst>
        </p:spPr>
      </p:pic>
      <p:sp>
        <p:nvSpPr>
          <p:cNvPr id="14" name="矢印: 上 13">
            <a:extLst>
              <a:ext uri="{FF2B5EF4-FFF2-40B4-BE49-F238E27FC236}">
                <a16:creationId xmlns:a16="http://schemas.microsoft.com/office/drawing/2014/main" id="{6EFB35C1-AB93-B501-D10F-8C50789DDBF7}"/>
              </a:ext>
            </a:extLst>
          </p:cNvPr>
          <p:cNvSpPr/>
          <p:nvPr/>
        </p:nvSpPr>
        <p:spPr>
          <a:xfrm>
            <a:off x="1687068" y="2109746"/>
            <a:ext cx="342900" cy="39241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5" name="矢印: 上 14">
            <a:extLst>
              <a:ext uri="{FF2B5EF4-FFF2-40B4-BE49-F238E27FC236}">
                <a16:creationId xmlns:a16="http://schemas.microsoft.com/office/drawing/2014/main" id="{CE2AAC8A-5B04-9712-5498-975ADEB08447}"/>
              </a:ext>
            </a:extLst>
          </p:cNvPr>
          <p:cNvSpPr/>
          <p:nvPr/>
        </p:nvSpPr>
        <p:spPr>
          <a:xfrm rot="13181983">
            <a:off x="1138927" y="3498851"/>
            <a:ext cx="342900" cy="39241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6" name="矢印: 上 15">
            <a:extLst>
              <a:ext uri="{FF2B5EF4-FFF2-40B4-BE49-F238E27FC236}">
                <a16:creationId xmlns:a16="http://schemas.microsoft.com/office/drawing/2014/main" id="{428FF93D-7915-D116-7FB5-837C99E56B77}"/>
              </a:ext>
            </a:extLst>
          </p:cNvPr>
          <p:cNvSpPr/>
          <p:nvPr/>
        </p:nvSpPr>
        <p:spPr>
          <a:xfrm rot="8077694">
            <a:off x="2304848" y="3492647"/>
            <a:ext cx="342900" cy="39241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7" name="矢印: 上 16">
            <a:extLst>
              <a:ext uri="{FF2B5EF4-FFF2-40B4-BE49-F238E27FC236}">
                <a16:creationId xmlns:a16="http://schemas.microsoft.com/office/drawing/2014/main" id="{EE4D9065-CCBC-2A99-0D11-3B6802F39622}"/>
              </a:ext>
            </a:extLst>
          </p:cNvPr>
          <p:cNvSpPr/>
          <p:nvPr/>
        </p:nvSpPr>
        <p:spPr>
          <a:xfrm rot="18674744">
            <a:off x="1059999" y="2284628"/>
            <a:ext cx="342900" cy="39241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8" name="矢印: 上 17">
            <a:extLst>
              <a:ext uri="{FF2B5EF4-FFF2-40B4-BE49-F238E27FC236}">
                <a16:creationId xmlns:a16="http://schemas.microsoft.com/office/drawing/2014/main" id="{88C2EBCE-DA92-AE4C-A49B-DC564FA1C0DE}"/>
              </a:ext>
            </a:extLst>
          </p:cNvPr>
          <p:cNvSpPr/>
          <p:nvPr/>
        </p:nvSpPr>
        <p:spPr>
          <a:xfrm rot="2703444">
            <a:off x="2282774" y="2313210"/>
            <a:ext cx="342900" cy="392415"/>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grpSp>
        <p:nvGrpSpPr>
          <p:cNvPr id="5" name="グループ化 4">
            <a:extLst>
              <a:ext uri="{FF2B5EF4-FFF2-40B4-BE49-F238E27FC236}">
                <a16:creationId xmlns:a16="http://schemas.microsoft.com/office/drawing/2014/main" id="{EF23156D-4B4F-F25A-2681-8CF79F8B4331}"/>
              </a:ext>
            </a:extLst>
          </p:cNvPr>
          <p:cNvGrpSpPr/>
          <p:nvPr/>
        </p:nvGrpSpPr>
        <p:grpSpPr>
          <a:xfrm>
            <a:off x="1443468" y="4252067"/>
            <a:ext cx="7167877" cy="2362093"/>
            <a:chOff x="1924624" y="4526422"/>
            <a:chExt cx="9085156" cy="3149456"/>
          </a:xfrm>
        </p:grpSpPr>
        <p:sp>
          <p:nvSpPr>
            <p:cNvPr id="19" name="角丸四角形 126">
              <a:extLst>
                <a:ext uri="{FF2B5EF4-FFF2-40B4-BE49-F238E27FC236}">
                  <a16:creationId xmlns:a16="http://schemas.microsoft.com/office/drawing/2014/main" id="{F9604475-1A3C-75AD-C726-82DC89EDA529}"/>
                </a:ext>
              </a:extLst>
            </p:cNvPr>
            <p:cNvSpPr/>
            <p:nvPr/>
          </p:nvSpPr>
          <p:spPr>
            <a:xfrm>
              <a:off x="1924624" y="4564182"/>
              <a:ext cx="4445144" cy="3111696"/>
            </a:xfrm>
            <a:prstGeom prst="roundRect">
              <a:avLst/>
            </a:prstGeom>
            <a:solidFill>
              <a:schemeClr val="bg1"/>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latin typeface="メイリオ" panose="020B0604030504040204" pitchFamily="50" charset="-128"/>
                  <a:ea typeface="メイリオ" panose="020B0604030504040204" pitchFamily="50" charset="-128"/>
                </a:rPr>
                <a:t>将棋の強い人</a:t>
              </a:r>
              <a:r>
                <a:rPr lang="en-US" altLang="ja-JP" sz="2400" dirty="0">
                  <a:solidFill>
                    <a:schemeClr val="tx1"/>
                  </a:solidFill>
                  <a:latin typeface="メイリオ" panose="020B0604030504040204" pitchFamily="50" charset="-128"/>
                  <a:ea typeface="メイリオ" panose="020B0604030504040204" pitchFamily="50" charset="-128"/>
                </a:rPr>
                <a:t>:</a:t>
              </a:r>
              <a:br>
                <a:rPr lang="en-US" altLang="ja-JP" sz="2400" dirty="0">
                  <a:solidFill>
                    <a:schemeClr val="tx1"/>
                  </a:solidFill>
                  <a:latin typeface="メイリオ" panose="020B0604030504040204" pitchFamily="50" charset="-128"/>
                  <a:ea typeface="メイリオ" panose="020B0604030504040204" pitchFamily="50" charset="-128"/>
                </a:rPr>
              </a:br>
              <a:r>
                <a:rPr lang="ja-JP" altLang="en-US" sz="2400" dirty="0">
                  <a:solidFill>
                    <a:schemeClr val="tx1"/>
                  </a:solidFill>
                  <a:latin typeface="メイリオ" panose="020B0604030504040204" pitchFamily="50" charset="-128"/>
                  <a:ea typeface="メイリオ" panose="020B0604030504040204" pitchFamily="50" charset="-128"/>
                </a:rPr>
                <a:t>その場の最善の一連の決まった指し方「定跡</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定石</a:t>
              </a:r>
              <a:r>
                <a:rPr lang="en-US" altLang="ja-JP" sz="2400" dirty="0">
                  <a:solidFill>
                    <a:schemeClr val="tx1"/>
                  </a:solidFill>
                  <a:latin typeface="メイリオ" panose="020B0604030504040204" pitchFamily="50" charset="-128"/>
                  <a:ea typeface="メイリオ" panose="020B0604030504040204" pitchFamily="50" charset="-128"/>
                </a:rPr>
                <a:t>)</a:t>
              </a:r>
              <a:r>
                <a:rPr lang="ja-JP" altLang="en-US" sz="2400" dirty="0">
                  <a:solidFill>
                    <a:schemeClr val="tx1"/>
                  </a:solidFill>
                  <a:latin typeface="メイリオ" panose="020B0604030504040204" pitchFamily="50" charset="-128"/>
                  <a:ea typeface="メイリオ" panose="020B0604030504040204" pitchFamily="50" charset="-128"/>
                </a:rPr>
                <a:t>」が身についているんじゃなの</a:t>
              </a:r>
              <a:endParaRPr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21" name="右矢印 122">
              <a:extLst>
                <a:ext uri="{FF2B5EF4-FFF2-40B4-BE49-F238E27FC236}">
                  <a16:creationId xmlns:a16="http://schemas.microsoft.com/office/drawing/2014/main" id="{2B4A7471-32C9-001C-DDFF-3D9415D479E2}"/>
                </a:ext>
              </a:extLst>
            </p:cNvPr>
            <p:cNvSpPr/>
            <p:nvPr/>
          </p:nvSpPr>
          <p:spPr>
            <a:xfrm>
              <a:off x="6527528" y="5213093"/>
              <a:ext cx="457254" cy="3708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400"/>
            </a:p>
          </p:txBody>
        </p:sp>
        <p:sp>
          <p:nvSpPr>
            <p:cNvPr id="22" name="テキスト ボックス 21">
              <a:extLst>
                <a:ext uri="{FF2B5EF4-FFF2-40B4-BE49-F238E27FC236}">
                  <a16:creationId xmlns:a16="http://schemas.microsoft.com/office/drawing/2014/main" id="{00852E2A-D087-FE56-B9C1-494187E132E8}"/>
                </a:ext>
              </a:extLst>
            </p:cNvPr>
            <p:cNvSpPr txBox="1"/>
            <p:nvPr/>
          </p:nvSpPr>
          <p:spPr>
            <a:xfrm>
              <a:off x="7142544" y="4526422"/>
              <a:ext cx="3867236" cy="2585322"/>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プログラミングの「定跡</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定石</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」で学習する。</a:t>
              </a:r>
            </a:p>
            <a:p>
              <a:r>
                <a:rPr lang="ja-JP" altLang="en-US" sz="2400" dirty="0">
                  <a:solidFill>
                    <a:srgbClr val="FF0000"/>
                  </a:solidFill>
                  <a:latin typeface="メイリオ" panose="020B0604030504040204" pitchFamily="50" charset="-128"/>
                  <a:ea typeface="メイリオ" panose="020B0604030504040204" pitchFamily="50" charset="-128"/>
                </a:rPr>
                <a:t>プログラミング部品</a:t>
              </a:r>
              <a:endParaRPr lang="en-US" altLang="ja-JP" sz="2400" dirty="0">
                <a:solidFill>
                  <a:srgbClr val="FF0000"/>
                </a:solidFill>
                <a:latin typeface="メイリオ" panose="020B0604030504040204" pitchFamily="50" charset="-128"/>
                <a:ea typeface="メイリオ" panose="020B0604030504040204" pitchFamily="50" charset="-128"/>
              </a:endParaRPr>
            </a:p>
            <a:p>
              <a:r>
                <a:rPr lang="ja-JP" altLang="en-US" sz="2400" dirty="0">
                  <a:solidFill>
                    <a:srgbClr val="FF0000"/>
                  </a:solidFill>
                  <a:latin typeface="メイリオ" panose="020B0604030504040204" pitchFamily="50" charset="-128"/>
                  <a:ea typeface="メイリオ" panose="020B0604030504040204" pitchFamily="50" charset="-128"/>
                </a:rPr>
                <a:t>文法の組み合わせ</a:t>
              </a:r>
            </a:p>
          </p:txBody>
        </p:sp>
      </p:grpSp>
      <p:sp>
        <p:nvSpPr>
          <p:cNvPr id="6" name="右中かっこ 5">
            <a:extLst>
              <a:ext uri="{FF2B5EF4-FFF2-40B4-BE49-F238E27FC236}">
                <a16:creationId xmlns:a16="http://schemas.microsoft.com/office/drawing/2014/main" id="{674D6F94-11A4-A2DE-682C-2C230ADB4FCF}"/>
              </a:ext>
            </a:extLst>
          </p:cNvPr>
          <p:cNvSpPr/>
          <p:nvPr/>
        </p:nvSpPr>
        <p:spPr>
          <a:xfrm>
            <a:off x="3383280" y="243840"/>
            <a:ext cx="204210" cy="833086"/>
          </a:xfrm>
          <a:prstGeom prst="rightBrace">
            <a:avLst>
              <a:gd name="adj1" fmla="val 8333"/>
              <a:gd name="adj2" fmla="val 28048"/>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936030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6645417" y="5534111"/>
            <a:ext cx="1600200" cy="357188"/>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503FE0-7E40-4FCE-BB32-01EA729AD67C}"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2" name="フローチャート: 和接合 11"/>
          <p:cNvSpPr/>
          <p:nvPr/>
        </p:nvSpPr>
        <p:spPr>
          <a:xfrm>
            <a:off x="8764931" y="979721"/>
            <a:ext cx="162938" cy="156246"/>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タイトル 1"/>
          <p:cNvSpPr txBox="1">
            <a:spLocks/>
          </p:cNvSpPr>
          <p:nvPr/>
        </p:nvSpPr>
        <p:spPr bwMode="auto">
          <a:xfrm>
            <a:off x="385370" y="674594"/>
            <a:ext cx="8313854" cy="46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noAutofit/>
          </a:bodyPr>
          <a:lstStyle>
            <a:lvl1pPr algn="ctr" rtl="0" eaLnBrk="1" fontAlgn="base" hangingPunct="1">
              <a:spcBef>
                <a:spcPct val="0"/>
              </a:spcBef>
              <a:spcAft>
                <a:spcPct val="0"/>
              </a:spcAft>
              <a:defRPr kumimoji="1" sz="4400" kern="12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eaLnBrk="1" fontAlgn="base" hangingPunct="1">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既存知識によるボトムアップ的なプログラミング</a:t>
            </a:r>
            <a:b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br>
            <a:r>
              <a:rPr lang="ja-JP" altLang="en-US" sz="2800" dirty="0">
                <a:solidFill>
                  <a:srgbClr val="FF0000"/>
                </a:solidFill>
                <a:latin typeface="メイリオ" panose="020B0604030504040204" pitchFamily="50" charset="-128"/>
                <a:ea typeface="メイリオ" panose="020B0604030504040204" pitchFamily="50" charset="-128"/>
              </a:rPr>
              <a:t>この講座で使用する教材の考え方</a:t>
            </a:r>
            <a:endPar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p:txBody>
      </p:sp>
      <p:sp>
        <p:nvSpPr>
          <p:cNvPr id="9" name="角丸四角形 8"/>
          <p:cNvSpPr/>
          <p:nvPr/>
        </p:nvSpPr>
        <p:spPr>
          <a:xfrm>
            <a:off x="2658633" y="1913382"/>
            <a:ext cx="3625596" cy="101498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テキスト ボックス 13"/>
          <p:cNvSpPr txBox="1"/>
          <p:nvPr/>
        </p:nvSpPr>
        <p:spPr>
          <a:xfrm>
            <a:off x="2729499" y="1923323"/>
            <a:ext cx="3625596" cy="1061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既存知識による問題の分析</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既存知識の組み合わせによるアルゴリズムの生成</a:t>
            </a:r>
          </a:p>
        </p:txBody>
      </p:sp>
      <p:sp>
        <p:nvSpPr>
          <p:cNvPr id="17" name="角丸四角形 16"/>
          <p:cNvSpPr/>
          <p:nvPr/>
        </p:nvSpPr>
        <p:spPr>
          <a:xfrm>
            <a:off x="6645417" y="1913382"/>
            <a:ext cx="1741932" cy="101498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6645417" y="2063084"/>
            <a:ext cx="1741932" cy="73866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プログラムの組み上げ</a:t>
            </a:r>
          </a:p>
        </p:txBody>
      </p:sp>
      <p:sp>
        <p:nvSpPr>
          <p:cNvPr id="19" name="角丸四角形 18"/>
          <p:cNvSpPr/>
          <p:nvPr/>
        </p:nvSpPr>
        <p:spPr>
          <a:xfrm>
            <a:off x="555513" y="1913382"/>
            <a:ext cx="1741932" cy="1014984"/>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テキスト ボックス 19"/>
          <p:cNvSpPr txBox="1"/>
          <p:nvPr/>
        </p:nvSpPr>
        <p:spPr>
          <a:xfrm>
            <a:off x="1109853" y="2235380"/>
            <a:ext cx="1584213"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課題</a:t>
            </a:r>
          </a:p>
        </p:txBody>
      </p:sp>
      <p:sp>
        <p:nvSpPr>
          <p:cNvPr id="21" name="右矢印 20"/>
          <p:cNvSpPr/>
          <p:nvPr/>
        </p:nvSpPr>
        <p:spPr>
          <a:xfrm>
            <a:off x="2297445" y="2240141"/>
            <a:ext cx="361188" cy="3015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右矢印 22"/>
          <p:cNvSpPr/>
          <p:nvPr/>
        </p:nvSpPr>
        <p:spPr>
          <a:xfrm>
            <a:off x="6284229" y="2235379"/>
            <a:ext cx="361188" cy="3015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 name="テキスト ボックス 1"/>
          <p:cNvSpPr txBox="1"/>
          <p:nvPr/>
        </p:nvSpPr>
        <p:spPr>
          <a:xfrm>
            <a:off x="2523774" y="3711359"/>
            <a:ext cx="5911596" cy="738664"/>
          </a:xfrm>
          <a:prstGeom prst="rect">
            <a:avLst/>
          </a:prstGeom>
          <a:solidFill>
            <a:schemeClr val="accent5">
              <a:lumMod val="90000"/>
            </a:schemeClr>
          </a:solidFill>
          <a:ln>
            <a:solidFill>
              <a:schemeClr val="accent5">
                <a:lumMod val="75000"/>
              </a:schemeClr>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既存の知識</a:t>
            </a:r>
            <a:b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プログラミング部品</a:t>
            </a:r>
            <a: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文法の組み合わせ</a:t>
            </a:r>
            <a:r>
              <a:rPr kumimoji="1" lang="en-US" altLang="ja-JP"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 name="上矢印 3"/>
          <p:cNvSpPr/>
          <p:nvPr/>
        </p:nvSpPr>
        <p:spPr>
          <a:xfrm>
            <a:off x="4542297" y="2995771"/>
            <a:ext cx="368031" cy="590963"/>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8" name="上矢印 27"/>
          <p:cNvSpPr/>
          <p:nvPr/>
        </p:nvSpPr>
        <p:spPr>
          <a:xfrm>
            <a:off x="7357514" y="2995771"/>
            <a:ext cx="368031" cy="590963"/>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 name="テキスト ボックス 28"/>
          <p:cNvSpPr txBox="1"/>
          <p:nvPr/>
        </p:nvSpPr>
        <p:spPr>
          <a:xfrm>
            <a:off x="5218938" y="3131360"/>
            <a:ext cx="2322591"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ボトムアップ</a:t>
            </a:r>
          </a:p>
        </p:txBody>
      </p:sp>
      <p:sp>
        <p:nvSpPr>
          <p:cNvPr id="7" name="上矢印吹き出し 6"/>
          <p:cNvSpPr/>
          <p:nvPr/>
        </p:nvSpPr>
        <p:spPr>
          <a:xfrm>
            <a:off x="2694066" y="4426940"/>
            <a:ext cx="4663447" cy="1464359"/>
          </a:xfrm>
          <a:prstGeom prst="upArrowCallout">
            <a:avLst>
              <a:gd name="adj1" fmla="val 32062"/>
              <a:gd name="adj2" fmla="val 34955"/>
              <a:gd name="adj3" fmla="val 25000"/>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順次・分岐・繰り返しより大きなパターン・部品としての知識</a:t>
            </a:r>
          </a:p>
        </p:txBody>
      </p:sp>
    </p:spTree>
    <p:extLst>
      <p:ext uri="{BB962C8B-B14F-4D97-AF65-F5344CB8AC3E}">
        <p14:creationId xmlns:p14="http://schemas.microsoft.com/office/powerpoint/2010/main" val="3600957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7381877" y="5680611"/>
            <a:ext cx="1600200" cy="357188"/>
          </a:xfrm>
        </p:spPr>
        <p:txBody>
          <a:bodyPr/>
          <a:lstStyle/>
          <a:p>
            <a:pPr>
              <a:defRPr/>
            </a:pPr>
            <a:fld id="{C2503FE0-7E40-4FCE-BB32-01EA729AD67C}" type="slidenum">
              <a:rPr lang="en-US" altLang="ja-JP">
                <a:solidFill>
                  <a:srgbClr val="000000"/>
                </a:solidFill>
              </a:rPr>
              <a:pPr>
                <a:defRPr/>
              </a:pPr>
              <a:t>17</a:t>
            </a:fld>
            <a:endParaRPr lang="en-US" altLang="ja-JP" dirty="0">
              <a:solidFill>
                <a:srgbClr val="000000"/>
              </a:solidFill>
            </a:endParaRPr>
          </a:p>
        </p:txBody>
      </p:sp>
      <p:sp>
        <p:nvSpPr>
          <p:cNvPr id="9" name="テキスト ボックス 8">
            <a:extLst>
              <a:ext uri="{FF2B5EF4-FFF2-40B4-BE49-F238E27FC236}">
                <a16:creationId xmlns:a16="http://schemas.microsoft.com/office/drawing/2014/main" id="{86D4684F-BE91-4750-29A6-9A7BD5B5CC5B}"/>
              </a:ext>
            </a:extLst>
          </p:cNvPr>
          <p:cNvSpPr txBox="1"/>
          <p:nvPr/>
        </p:nvSpPr>
        <p:spPr>
          <a:xfrm>
            <a:off x="389179" y="623431"/>
            <a:ext cx="8288128" cy="461665"/>
          </a:xfrm>
          <a:prstGeom prst="rect">
            <a:avLst/>
          </a:prstGeom>
          <a:noFill/>
        </p:spPr>
        <p:txBody>
          <a:bodyPr wrap="square">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この講座で使用するプログラム</a:t>
            </a:r>
            <a:r>
              <a:rPr lang="en-US" altLang="ja-JP" sz="2400" dirty="0">
                <a:solidFill>
                  <a:srgbClr val="FF0000"/>
                </a:solidFill>
                <a:latin typeface="メイリオ" panose="020B0604030504040204" pitchFamily="50" charset="-128"/>
                <a:ea typeface="メイリオ" panose="020B0604030504040204" pitchFamily="50" charset="-128"/>
              </a:rPr>
              <a:t>Python</a:t>
            </a:r>
            <a:r>
              <a:rPr lang="ja-JP" altLang="en-US" sz="2400" dirty="0">
                <a:solidFill>
                  <a:srgbClr val="FF0000"/>
                </a:solidFill>
                <a:latin typeface="メイリオ" panose="020B0604030504040204" pitchFamily="50" charset="-128"/>
                <a:ea typeface="メイリオ" panose="020B0604030504040204" pitchFamily="50" charset="-128"/>
              </a:rPr>
              <a:t>入門用教材</a:t>
            </a:r>
          </a:p>
        </p:txBody>
      </p:sp>
      <p:pic>
        <p:nvPicPr>
          <p:cNvPr id="5" name="図 4">
            <a:extLst>
              <a:ext uri="{FF2B5EF4-FFF2-40B4-BE49-F238E27FC236}">
                <a16:creationId xmlns:a16="http://schemas.microsoft.com/office/drawing/2014/main" id="{71ED1EBA-4367-5851-32CA-FA814F5FB32E}"/>
              </a:ext>
            </a:extLst>
          </p:cNvPr>
          <p:cNvPicPr>
            <a:picLocks noChangeAspect="1"/>
          </p:cNvPicPr>
          <p:nvPr/>
        </p:nvPicPr>
        <p:blipFill>
          <a:blip r:embed="rId2"/>
          <a:stretch>
            <a:fillRect/>
          </a:stretch>
        </p:blipFill>
        <p:spPr>
          <a:xfrm>
            <a:off x="389179" y="1570173"/>
            <a:ext cx="4030316" cy="2842082"/>
          </a:xfrm>
          <a:prstGeom prst="rect">
            <a:avLst/>
          </a:prstGeom>
        </p:spPr>
      </p:pic>
      <p:sp>
        <p:nvSpPr>
          <p:cNvPr id="6" name="テキスト ボックス 5">
            <a:extLst>
              <a:ext uri="{FF2B5EF4-FFF2-40B4-BE49-F238E27FC236}">
                <a16:creationId xmlns:a16="http://schemas.microsoft.com/office/drawing/2014/main" id="{7109205F-F58A-4158-013A-9BB5E14C363E}"/>
              </a:ext>
            </a:extLst>
          </p:cNvPr>
          <p:cNvSpPr txBox="1"/>
          <p:nvPr/>
        </p:nvSpPr>
        <p:spPr>
          <a:xfrm>
            <a:off x="749885" y="4510827"/>
            <a:ext cx="3528360" cy="461665"/>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プログラム部品カード</a:t>
            </a:r>
          </a:p>
        </p:txBody>
      </p:sp>
      <p:pic>
        <p:nvPicPr>
          <p:cNvPr id="8" name="図 7">
            <a:extLst>
              <a:ext uri="{FF2B5EF4-FFF2-40B4-BE49-F238E27FC236}">
                <a16:creationId xmlns:a16="http://schemas.microsoft.com/office/drawing/2014/main" id="{FB10F6D2-00C9-FED2-C4E9-3C16A0EA6A10}"/>
              </a:ext>
            </a:extLst>
          </p:cNvPr>
          <p:cNvPicPr>
            <a:picLocks noChangeAspect="1"/>
          </p:cNvPicPr>
          <p:nvPr/>
        </p:nvPicPr>
        <p:blipFill>
          <a:blip r:embed="rId3"/>
          <a:stretch>
            <a:fillRect/>
          </a:stretch>
        </p:blipFill>
        <p:spPr>
          <a:xfrm>
            <a:off x="4724507" y="1471600"/>
            <a:ext cx="4030316" cy="3039227"/>
          </a:xfrm>
          <a:prstGeom prst="rect">
            <a:avLst/>
          </a:prstGeom>
        </p:spPr>
      </p:pic>
      <p:sp>
        <p:nvSpPr>
          <p:cNvPr id="12" name="テキスト ボックス 11">
            <a:extLst>
              <a:ext uri="{FF2B5EF4-FFF2-40B4-BE49-F238E27FC236}">
                <a16:creationId xmlns:a16="http://schemas.microsoft.com/office/drawing/2014/main" id="{600EE607-A7DA-BD23-606E-909B37C49932}"/>
              </a:ext>
            </a:extLst>
          </p:cNvPr>
          <p:cNvSpPr txBox="1"/>
          <p:nvPr/>
        </p:nvSpPr>
        <p:spPr>
          <a:xfrm>
            <a:off x="5905605" y="4510827"/>
            <a:ext cx="1279012" cy="461665"/>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指示書</a:t>
            </a:r>
          </a:p>
        </p:txBody>
      </p:sp>
      <p:sp>
        <p:nvSpPr>
          <p:cNvPr id="13" name="矢印: 上カーブ 12">
            <a:extLst>
              <a:ext uri="{FF2B5EF4-FFF2-40B4-BE49-F238E27FC236}">
                <a16:creationId xmlns:a16="http://schemas.microsoft.com/office/drawing/2014/main" id="{C7472580-7731-24A8-28DF-55A7EBB19BBD}"/>
              </a:ext>
            </a:extLst>
          </p:cNvPr>
          <p:cNvSpPr/>
          <p:nvPr/>
        </p:nvSpPr>
        <p:spPr>
          <a:xfrm>
            <a:off x="4274822" y="4631545"/>
            <a:ext cx="946404" cy="317864"/>
          </a:xfrm>
          <a:prstGeom prst="curved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schemeClr val="tx1"/>
              </a:solidFill>
            </a:endParaRPr>
          </a:p>
        </p:txBody>
      </p:sp>
      <p:sp>
        <p:nvSpPr>
          <p:cNvPr id="20" name="テキスト ボックス 19">
            <a:extLst>
              <a:ext uri="{FF2B5EF4-FFF2-40B4-BE49-F238E27FC236}">
                <a16:creationId xmlns:a16="http://schemas.microsoft.com/office/drawing/2014/main" id="{1A077423-03BE-EB2C-DD49-C1A38177D361}"/>
              </a:ext>
            </a:extLst>
          </p:cNvPr>
          <p:cNvSpPr txBox="1"/>
          <p:nvPr/>
        </p:nvSpPr>
        <p:spPr>
          <a:xfrm>
            <a:off x="2170777" y="5167109"/>
            <a:ext cx="5107460" cy="461665"/>
          </a:xfrm>
          <a:prstGeom prst="rect">
            <a:avLst/>
          </a:prstGeom>
          <a:noFill/>
        </p:spPr>
        <p:txBody>
          <a:bodyPr wrap="square">
            <a:spAutoFit/>
          </a:bodyPr>
          <a:lstStyle/>
          <a:p>
            <a:r>
              <a:rPr lang="ja-JP" altLang="en-US" sz="2400" dirty="0">
                <a:solidFill>
                  <a:srgbClr val="002060"/>
                </a:solidFill>
                <a:latin typeface="メイリオ" panose="020B0604030504040204" pitchFamily="50" charset="-128"/>
                <a:ea typeface="メイリオ" panose="020B0604030504040204" pitchFamily="50" charset="-128"/>
              </a:rPr>
              <a:t>部品を組み合わせてプログラミング</a:t>
            </a:r>
          </a:p>
        </p:txBody>
      </p:sp>
      <p:sp>
        <p:nvSpPr>
          <p:cNvPr id="2" name="テキスト ボックス 1">
            <a:extLst>
              <a:ext uri="{FF2B5EF4-FFF2-40B4-BE49-F238E27FC236}">
                <a16:creationId xmlns:a16="http://schemas.microsoft.com/office/drawing/2014/main" id="{A9B1597D-4265-9F21-AFF9-87D57EA1B887}"/>
              </a:ext>
            </a:extLst>
          </p:cNvPr>
          <p:cNvSpPr txBox="1"/>
          <p:nvPr/>
        </p:nvSpPr>
        <p:spPr>
          <a:xfrm>
            <a:off x="771704" y="5542071"/>
            <a:ext cx="7905603"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400" dirty="0">
                <a:solidFill>
                  <a:srgbClr val="FF0000"/>
                </a:solidFill>
                <a:latin typeface="メイリオ" panose="020B0604030504040204" pitchFamily="50" charset="-128"/>
                <a:ea typeface="メイリオ" panose="020B0604030504040204" pitchFamily="50" charset="-128"/>
              </a:rPr>
              <a:t>わかると楽しい、できるとうれしいの個人ペースの学習</a:t>
            </a:r>
          </a:p>
        </p:txBody>
      </p:sp>
    </p:spTree>
    <p:extLst>
      <p:ext uri="{BB962C8B-B14F-4D97-AF65-F5344CB8AC3E}">
        <p14:creationId xmlns:p14="http://schemas.microsoft.com/office/powerpoint/2010/main" val="1377009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p:cNvSpPr>
            <a:spLocks noGrp="1"/>
          </p:cNvSpPr>
          <p:nvPr>
            <p:ph type="title"/>
          </p:nvPr>
        </p:nvSpPr>
        <p:spPr>
          <a:xfrm>
            <a:off x="443893" y="289560"/>
            <a:ext cx="8425787" cy="792480"/>
          </a:xfrm>
        </p:spPr>
        <p:txBody>
          <a:bodyPr>
            <a:noAutofit/>
          </a:bodyPr>
          <a:lstStyle/>
          <a:p>
            <a:pPr algn="l"/>
            <a:r>
              <a:rPr lang="ja-JP" altLang="en-US" sz="3200" dirty="0">
                <a:latin typeface="UD デジタル 教科書体 NP-B" panose="02020700000000000000" pitchFamily="18" charset="-128"/>
                <a:ea typeface="UD デジタル 教科書体 NP-B" panose="02020700000000000000" pitchFamily="18" charset="-128"/>
              </a:rPr>
              <a:t>共通テストでの留意点</a:t>
            </a:r>
          </a:p>
        </p:txBody>
      </p:sp>
      <p:sp>
        <p:nvSpPr>
          <p:cNvPr id="2" name="タイトル 1">
            <a:extLst>
              <a:ext uri="{FF2B5EF4-FFF2-40B4-BE49-F238E27FC236}">
                <a16:creationId xmlns:a16="http://schemas.microsoft.com/office/drawing/2014/main" id="{F3E24359-984D-FD4F-AF93-FD09DC3EC508}"/>
              </a:ext>
            </a:extLst>
          </p:cNvPr>
          <p:cNvSpPr txBox="1">
            <a:spLocks/>
          </p:cNvSpPr>
          <p:nvPr/>
        </p:nvSpPr>
        <p:spPr>
          <a:xfrm>
            <a:off x="663573" y="944880"/>
            <a:ext cx="7986425" cy="577595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600" dirty="0">
                <a:solidFill>
                  <a:srgbClr val="FF0000"/>
                </a:solidFill>
                <a:latin typeface="メイリオ" panose="020B0604030504040204" pitchFamily="50" charset="-128"/>
                <a:ea typeface="メイリオ" panose="020B0604030504040204" pitchFamily="50" charset="-128"/>
              </a:rPr>
              <a:t>〇 問題は日本語プログラミング言語で出題</a:t>
            </a:r>
            <a:endParaRPr lang="en-US" altLang="ja-JP" sz="2600" dirty="0">
              <a:solidFill>
                <a:srgbClr val="FF0000"/>
              </a:solidFill>
              <a:latin typeface="メイリオ" panose="020B0604030504040204" pitchFamily="50" charset="-128"/>
              <a:ea typeface="メイリオ" panose="020B0604030504040204" pitchFamily="50" charset="-128"/>
            </a:endParaRPr>
          </a:p>
          <a:p>
            <a:r>
              <a:rPr lang="ja-JP" altLang="en-US" sz="2600" dirty="0">
                <a:solidFill>
                  <a:srgbClr val="FF0000"/>
                </a:solidFill>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学習した言語で優劣が生まれないように、独特の日本語プログラミング言語で出題。</a:t>
            </a:r>
            <a:r>
              <a:rPr lang="en-US" altLang="ja-JP" sz="2600" dirty="0">
                <a:latin typeface="メイリオ" panose="020B0604030504040204" pitchFamily="50" charset="-128"/>
                <a:ea typeface="メイリオ" panose="020B0604030504040204" pitchFamily="50" charset="-128"/>
              </a:rPr>
              <a:t>Python</a:t>
            </a:r>
            <a:r>
              <a:rPr lang="ja-JP" altLang="en-US" sz="2600" dirty="0">
                <a:latin typeface="メイリオ" panose="020B0604030504040204" pitchFamily="50" charset="-128"/>
                <a:ea typeface="メイリオ" panose="020B0604030504040204" pitchFamily="50" charset="-128"/>
              </a:rPr>
              <a:t>の命令を日本語にしたようなもの。</a:t>
            </a:r>
          </a:p>
          <a:p>
            <a:r>
              <a:rPr lang="en-US" altLang="ja-JP" sz="2600" dirty="0">
                <a:latin typeface="メイリオ" panose="020B0604030504040204" pitchFamily="50" charset="-128"/>
                <a:ea typeface="メイリオ" panose="020B0604030504040204" pitchFamily="50" charset="-128"/>
              </a:rPr>
              <a:t>(</a:t>
            </a:r>
            <a:r>
              <a:rPr lang="en-US" altLang="ja-JP" sz="2600" dirty="0" err="1">
                <a:latin typeface="メイリオ" panose="020B0604030504040204" pitchFamily="50" charset="-128"/>
                <a:ea typeface="メイリオ" panose="020B0604030504040204" pitchFamily="50" charset="-128"/>
              </a:rPr>
              <a:t>PyPEN</a:t>
            </a:r>
            <a:r>
              <a:rPr lang="ja-JP" altLang="en-US" sz="2600" dirty="0">
                <a:latin typeface="メイリオ" panose="020B0604030504040204" pitchFamily="50" charset="-128"/>
                <a:ea typeface="メイリオ" panose="020B0604030504040204" pitchFamily="50" charset="-128"/>
              </a:rPr>
              <a:t>のような開発環境はある</a:t>
            </a:r>
            <a:r>
              <a:rPr lang="en-US" altLang="ja-JP" sz="2600" dirty="0">
                <a:latin typeface="メイリオ" panose="020B0604030504040204" pitchFamily="50" charset="-128"/>
                <a:ea typeface="メイリオ" panose="020B0604030504040204" pitchFamily="50" charset="-128"/>
              </a:rPr>
              <a:t>)</a:t>
            </a:r>
          </a:p>
          <a:p>
            <a:endParaRPr lang="ja-JP" altLang="en-US" sz="2600" dirty="0">
              <a:solidFill>
                <a:srgbClr val="FF0000"/>
              </a:solidFill>
              <a:latin typeface="メイリオ" panose="020B0604030504040204" pitchFamily="50" charset="-128"/>
              <a:ea typeface="メイリオ" panose="020B0604030504040204" pitchFamily="50" charset="-128"/>
            </a:endParaRPr>
          </a:p>
          <a:p>
            <a:r>
              <a:rPr lang="ja-JP" altLang="en-US" sz="2600" dirty="0">
                <a:solidFill>
                  <a:srgbClr val="FF0000"/>
                </a:solidFill>
                <a:latin typeface="メイリオ" panose="020B0604030504040204" pitchFamily="50" charset="-128"/>
                <a:ea typeface="メイリオ" panose="020B0604030504040204" pitchFamily="50" charset="-128"/>
              </a:rPr>
              <a:t>〇プログラミングとシミュレーション</a:t>
            </a:r>
            <a:endParaRPr lang="en-US" altLang="ja-JP" sz="2600" dirty="0">
              <a:solidFill>
                <a:srgbClr val="FF0000"/>
              </a:solidFill>
              <a:latin typeface="メイリオ" panose="020B0604030504040204" pitchFamily="50" charset="-128"/>
              <a:ea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rPr>
              <a:t>　例えば待ち行列の内容でもプログラミング問題として出題される場合と、単に状態の値などを回答するシミュレーション問題として出題される場合あり。</a:t>
            </a:r>
          </a:p>
          <a:p>
            <a:endParaRPr lang="ja-JP" altLang="en-US" sz="2600" dirty="0">
              <a:latin typeface="メイリオ" panose="020B0604030504040204" pitchFamily="50" charset="-128"/>
              <a:ea typeface="メイリオ" panose="020B0604030504040204" pitchFamily="50" charset="-128"/>
            </a:endParaRPr>
          </a:p>
          <a:p>
            <a:r>
              <a:rPr lang="ja-JP" altLang="en-US" sz="2600" dirty="0">
                <a:solidFill>
                  <a:srgbClr val="FF0000"/>
                </a:solidFill>
                <a:latin typeface="メイリオ" panose="020B0604030504040204" pitchFamily="50" charset="-128"/>
                <a:ea typeface="メイリオ" panose="020B0604030504040204" pitchFamily="50" charset="-128"/>
              </a:rPr>
              <a:t>〇表計算の出題</a:t>
            </a:r>
          </a:p>
          <a:p>
            <a:r>
              <a:rPr lang="ja-JP" altLang="en-US" sz="2600" dirty="0">
                <a:latin typeface="メイリオ" panose="020B0604030504040204" pitchFamily="50" charset="-128"/>
                <a:ea typeface="メイリオ" panose="020B0604030504040204" pitchFamily="50" charset="-128"/>
              </a:rPr>
              <a:t>　表計算自体の計算式の設定は出ない予想。ただし、問題のデータは表計算の表で提示される。</a:t>
            </a:r>
          </a:p>
          <a:p>
            <a:endParaRPr lang="ja-JP" altLang="en-US" sz="28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75557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p:cNvSpPr>
            <a:spLocks noGrp="1"/>
          </p:cNvSpPr>
          <p:nvPr>
            <p:ph type="title"/>
          </p:nvPr>
        </p:nvSpPr>
        <p:spPr>
          <a:xfrm>
            <a:off x="443893" y="289560"/>
            <a:ext cx="8425787" cy="792480"/>
          </a:xfrm>
        </p:spPr>
        <p:txBody>
          <a:bodyPr>
            <a:noAutofit/>
          </a:bodyPr>
          <a:lstStyle/>
          <a:p>
            <a:pPr algn="l"/>
            <a:r>
              <a:rPr lang="ja-JP" altLang="en-US" sz="3200" dirty="0">
                <a:latin typeface="UD デジタル 教科書体 NP-B" panose="02020700000000000000" pitchFamily="18" charset="-128"/>
                <a:ea typeface="UD デジタル 教科書体 NP-B" panose="02020700000000000000" pitchFamily="18" charset="-128"/>
              </a:rPr>
              <a:t>講座での実習課題</a:t>
            </a:r>
          </a:p>
        </p:txBody>
      </p:sp>
      <p:sp>
        <p:nvSpPr>
          <p:cNvPr id="2" name="タイトル 1">
            <a:extLst>
              <a:ext uri="{FF2B5EF4-FFF2-40B4-BE49-F238E27FC236}">
                <a16:creationId xmlns:a16="http://schemas.microsoft.com/office/drawing/2014/main" id="{F3E24359-984D-FD4F-AF93-FD09DC3EC508}"/>
              </a:ext>
            </a:extLst>
          </p:cNvPr>
          <p:cNvSpPr txBox="1">
            <a:spLocks/>
          </p:cNvSpPr>
          <p:nvPr/>
        </p:nvSpPr>
        <p:spPr>
          <a:xfrm>
            <a:off x="443893" y="1234440"/>
            <a:ext cx="8212427" cy="437387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600" dirty="0">
                <a:latin typeface="メイリオ" panose="020B0604030504040204" pitchFamily="50" charset="-128"/>
                <a:ea typeface="メイリオ" panose="020B0604030504040204" pitchFamily="50" charset="-128"/>
              </a:rPr>
              <a:t>1</a:t>
            </a:r>
            <a:r>
              <a:rPr lang="ja-JP" altLang="en-US" sz="2600" dirty="0">
                <a:latin typeface="メイリオ" panose="020B0604030504040204" pitchFamily="50" charset="-128"/>
                <a:ea typeface="メイリオ" panose="020B0604030504040204" pitchFamily="50" charset="-128"/>
              </a:rPr>
              <a:t>年生の時の復習です。</a:t>
            </a:r>
            <a:endParaRPr lang="en-US" altLang="ja-JP" sz="2600" dirty="0">
              <a:solidFill>
                <a:srgbClr val="FF0000"/>
              </a:solidFill>
              <a:latin typeface="メイリオ" panose="020B0604030504040204" pitchFamily="50" charset="-128"/>
              <a:ea typeface="メイリオ" panose="020B0604030504040204" pitchFamily="50" charset="-128"/>
            </a:endParaRPr>
          </a:p>
          <a:p>
            <a:endParaRPr lang="ja-JP" altLang="en-US" sz="2800" dirty="0">
              <a:solidFill>
                <a:srgbClr val="FF0000"/>
              </a:solidFill>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1:1</a:t>
            </a:r>
            <a:r>
              <a:rPr lang="ja-JP" altLang="en-US" sz="2400" dirty="0">
                <a:latin typeface="メイリオ" panose="020B0604030504040204" pitchFamily="50" charset="-128"/>
                <a:ea typeface="メイリオ" panose="020B0604030504040204" pitchFamily="50" charset="-128"/>
              </a:rPr>
              <a:t>行実行</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表示と足し算の計算</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2:1</a:t>
            </a:r>
            <a:r>
              <a:rPr lang="ja-JP" altLang="en-US" sz="2400" dirty="0">
                <a:latin typeface="メイリオ" panose="020B0604030504040204" pitchFamily="50" charset="-128"/>
                <a:ea typeface="メイリオ" panose="020B0604030504040204" pitchFamily="50" charset="-128"/>
              </a:rPr>
              <a:t>行実行</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四則演算と変数</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打ち込み</a:t>
            </a:r>
            <a:r>
              <a:rPr lang="en-US" altLang="ja-JP" sz="2400" dirty="0">
                <a:latin typeface="メイリオ" panose="020B0604030504040204" pitchFamily="50" charset="-128"/>
                <a:ea typeface="メイリオ" panose="020B0604030504040204" pitchFamily="50" charset="-128"/>
              </a:rPr>
              <a:t>1:1</a:t>
            </a:r>
            <a:r>
              <a:rPr lang="ja-JP" altLang="en-US" sz="2400" dirty="0">
                <a:latin typeface="メイリオ" panose="020B0604030504040204" pitchFamily="50" charset="-128"/>
                <a:ea typeface="メイリオ" panose="020B0604030504040204" pitchFamily="50" charset="-128"/>
              </a:rPr>
              <a:t>行実行とプログラムを区別しよう</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4:</a:t>
            </a:r>
            <a:r>
              <a:rPr lang="ja-JP" altLang="en-US" sz="2400" dirty="0">
                <a:latin typeface="メイリオ" panose="020B0604030504040204" pitchFamily="50" charset="-128"/>
                <a:ea typeface="メイリオ" panose="020B0604030504040204" pitchFamily="50" charset="-128"/>
              </a:rPr>
              <a:t>打ち込み</a:t>
            </a:r>
            <a:r>
              <a:rPr lang="en-US" altLang="ja-JP" sz="2400" dirty="0">
                <a:latin typeface="メイリオ" panose="020B0604030504040204" pitchFamily="50" charset="-128"/>
                <a:ea typeface="メイリオ" panose="020B0604030504040204" pitchFamily="50" charset="-128"/>
              </a:rPr>
              <a:t>2: </a:t>
            </a:r>
            <a:r>
              <a:rPr lang="ja-JP" altLang="en-US" sz="2400" dirty="0">
                <a:latin typeface="メイリオ" panose="020B0604030504040204" pitchFamily="50" charset="-128"/>
                <a:ea typeface="メイリオ" panose="020B0604030504040204" pitchFamily="50" charset="-128"/>
              </a:rPr>
              <a:t>ドルから円に変換。</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rPr>
              <a:t>打ち込み</a:t>
            </a:r>
            <a:r>
              <a:rPr lang="en-US" altLang="ja-JP" sz="2400" dirty="0">
                <a:latin typeface="メイリオ" panose="020B0604030504040204" pitchFamily="50" charset="-128"/>
                <a:ea typeface="メイリオ" panose="020B0604030504040204" pitchFamily="50" charset="-128"/>
              </a:rPr>
              <a:t>5: 0</a:t>
            </a:r>
            <a:r>
              <a:rPr lang="ja-JP" altLang="en-US" sz="2400" dirty="0">
                <a:latin typeface="メイリオ" panose="020B0604030504040204" pitchFamily="50" charset="-128"/>
                <a:ea typeface="メイリオ" panose="020B0604030504040204" pitchFamily="50" charset="-128"/>
              </a:rPr>
              <a:t>から</a:t>
            </a:r>
            <a:r>
              <a:rPr lang="en-US" altLang="ja-JP" sz="2400" dirty="0">
                <a:latin typeface="メイリオ" panose="020B0604030504040204" pitchFamily="50" charset="-128"/>
                <a:ea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rPr>
              <a:t>までの合計を表示</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11:</a:t>
            </a:r>
            <a:r>
              <a:rPr lang="ja-JP" altLang="en-US" sz="2400" dirty="0">
                <a:latin typeface="メイリオ" panose="020B0604030504040204" pitchFamily="50" charset="-128"/>
                <a:ea typeface="メイリオ" panose="020B0604030504040204" pitchFamily="50" charset="-128"/>
              </a:rPr>
              <a:t>開発</a:t>
            </a:r>
            <a:r>
              <a:rPr lang="en-US" altLang="ja-JP" sz="2400" dirty="0">
                <a:latin typeface="メイリオ" panose="020B0604030504040204" pitchFamily="50" charset="-128"/>
                <a:ea typeface="メイリオ" panose="020B0604030504040204" pitchFamily="50" charset="-128"/>
              </a:rPr>
              <a:t>4: 2</a:t>
            </a:r>
            <a:r>
              <a:rPr lang="ja-JP" altLang="en-US" sz="2400" dirty="0">
                <a:latin typeface="メイリオ" panose="020B0604030504040204" pitchFamily="50" charset="-128"/>
                <a:ea typeface="メイリオ" panose="020B0604030504040204" pitchFamily="50" charset="-128"/>
              </a:rPr>
              <a:t>から</a:t>
            </a: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未満までの偶数の合計</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15:</a:t>
            </a:r>
            <a:r>
              <a:rPr lang="ja-JP" altLang="en-US" sz="2400" dirty="0">
                <a:latin typeface="メイリオ" panose="020B0604030504040204" pitchFamily="50" charset="-128"/>
                <a:ea typeface="メイリオ" panose="020B0604030504040204" pitchFamily="50" charset="-128"/>
              </a:rPr>
              <a:t>開発</a:t>
            </a:r>
            <a:r>
              <a:rPr lang="en-US" altLang="ja-JP" sz="2400" dirty="0">
                <a:latin typeface="メイリオ" panose="020B0604030504040204" pitchFamily="50" charset="-128"/>
                <a:ea typeface="メイリオ" panose="020B0604030504040204" pitchFamily="50" charset="-128"/>
              </a:rPr>
              <a:t>5: </a:t>
            </a:r>
            <a:r>
              <a:rPr lang="ja-JP" altLang="en-US" sz="2400" dirty="0">
                <a:latin typeface="メイリオ" panose="020B0604030504040204" pitchFamily="50" charset="-128"/>
                <a:ea typeface="メイリオ" panose="020B0604030504040204" pitchFamily="50" charset="-128"/>
              </a:rPr>
              <a:t>リストの中から数を探す</a:t>
            </a:r>
          </a:p>
          <a:p>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20:</a:t>
            </a:r>
            <a:r>
              <a:rPr lang="ja-JP" altLang="en-US" sz="2400" dirty="0">
                <a:latin typeface="メイリオ" panose="020B0604030504040204" pitchFamily="50" charset="-128"/>
                <a:ea typeface="メイリオ" panose="020B0604030504040204" pitchFamily="50" charset="-128"/>
              </a:rPr>
              <a:t>開発</a:t>
            </a:r>
            <a:r>
              <a:rPr lang="en-US" altLang="ja-JP" sz="2400" dirty="0">
                <a:latin typeface="メイリオ" panose="020B0604030504040204" pitchFamily="50" charset="-128"/>
                <a:ea typeface="メイリオ" panose="020B0604030504040204" pitchFamily="50" charset="-128"/>
              </a:rPr>
              <a:t>8:</a:t>
            </a:r>
            <a:r>
              <a:rPr lang="ja-JP" altLang="en-US" sz="2400" dirty="0">
                <a:latin typeface="メイリオ" panose="020B0604030504040204" pitchFamily="50" charset="-128"/>
                <a:ea typeface="メイリオ" panose="020B0604030504040204" pitchFamily="50" charset="-128"/>
              </a:rPr>
              <a:t>最後のチャレンジ</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数の並び替え</a:t>
            </a:r>
            <a:endParaRPr lang="en-US" altLang="ja-JP" sz="2400" dirty="0">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数の並び替えのプログラムの内容を丸暗記して、</a:t>
            </a:r>
          </a:p>
          <a:p>
            <a:r>
              <a:rPr lang="ja-JP" altLang="en-US" sz="2400" dirty="0">
                <a:solidFill>
                  <a:srgbClr val="FF0000"/>
                </a:solidFill>
                <a:latin typeface="メイリオ" panose="020B0604030504040204" pitchFamily="50" charset="-128"/>
                <a:ea typeface="メイリオ" panose="020B0604030504040204" pitchFamily="50" charset="-128"/>
              </a:rPr>
              <a:t>共通テストの問題が解けるわけでない。</a:t>
            </a:r>
          </a:p>
        </p:txBody>
      </p:sp>
    </p:spTree>
    <p:extLst>
      <p:ext uri="{BB962C8B-B14F-4D97-AF65-F5344CB8AC3E}">
        <p14:creationId xmlns:p14="http://schemas.microsoft.com/office/powerpoint/2010/main" val="362646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74155" y="24696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情報科の内容と出題区分</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95" y="6345884"/>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表 6">
            <a:extLst>
              <a:ext uri="{FF2B5EF4-FFF2-40B4-BE49-F238E27FC236}">
                <a16:creationId xmlns:a16="http://schemas.microsoft.com/office/drawing/2014/main" id="{58AD470F-965C-6D88-C80C-22ED3B2A320C}"/>
              </a:ext>
            </a:extLst>
          </p:cNvPr>
          <p:cNvGraphicFramePr>
            <a:graphicFrameLocks noGrp="1"/>
          </p:cNvGraphicFramePr>
          <p:nvPr>
            <p:extLst>
              <p:ext uri="{D42A27DB-BD31-4B8C-83A1-F6EECF244321}">
                <p14:modId xmlns:p14="http://schemas.microsoft.com/office/powerpoint/2010/main" val="4021138873"/>
              </p:ext>
            </p:extLst>
          </p:nvPr>
        </p:nvGraphicFramePr>
        <p:xfrm>
          <a:off x="1568371" y="754794"/>
          <a:ext cx="6240780" cy="5334000"/>
        </p:xfrm>
        <a:graphic>
          <a:graphicData uri="http://schemas.openxmlformats.org/drawingml/2006/table">
            <a:tbl>
              <a:tblPr firstRow="1" bandRow="1">
                <a:tableStyleId>{5C22544A-7EE6-4342-B048-85BDC9FD1C3A}</a:tableStyleId>
              </a:tblPr>
              <a:tblGrid>
                <a:gridCol w="2868279">
                  <a:extLst>
                    <a:ext uri="{9D8B030D-6E8A-4147-A177-3AD203B41FA5}">
                      <a16:colId xmlns:a16="http://schemas.microsoft.com/office/drawing/2014/main" val="63564250"/>
                    </a:ext>
                  </a:extLst>
                </a:gridCol>
                <a:gridCol w="3372501">
                  <a:extLst>
                    <a:ext uri="{9D8B030D-6E8A-4147-A177-3AD203B41FA5}">
                      <a16:colId xmlns:a16="http://schemas.microsoft.com/office/drawing/2014/main" val="2180820926"/>
                    </a:ext>
                  </a:extLst>
                </a:gridCol>
              </a:tblGrid>
              <a:tr h="370840">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大区分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小区分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01352679"/>
                  </a:ext>
                </a:extLst>
              </a:tr>
              <a:tr h="370840">
                <a:tc>
                  <a:txBody>
                    <a:bodyPr/>
                    <a:lstStyle/>
                    <a:p>
                      <a:r>
                        <a:rPr kumimoji="1" lang="ja-JP" altLang="en-US" sz="2000" dirty="0">
                          <a:latin typeface="メイリオ" panose="020B0604030504040204" pitchFamily="50" charset="-128"/>
                          <a:ea typeface="メイリオ" panose="020B0604030504040204" pitchFamily="50" charset="-128"/>
                        </a:rPr>
                        <a:t>情報社会の問題解決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kumimoji="1" lang="ja-JP" altLang="en-US" sz="2000" dirty="0">
                          <a:latin typeface="メイリオ" panose="020B0604030504040204" pitchFamily="50" charset="-128"/>
                          <a:ea typeface="メイリオ" panose="020B0604030504040204" pitchFamily="50" charset="-128"/>
                        </a:rPr>
                        <a:t>情報の特性</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問題解決</a:t>
                      </a:r>
                    </a:p>
                    <a:p>
                      <a:r>
                        <a:rPr kumimoji="1" lang="ja-JP" altLang="en-US" sz="2000" dirty="0">
                          <a:latin typeface="メイリオ" panose="020B0604030504040204" pitchFamily="50" charset="-128"/>
                          <a:ea typeface="メイリオ" panose="020B0604030504040204" pitchFamily="50" charset="-128"/>
                        </a:rPr>
                        <a:t>情報セキュリティ</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法令</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知的財産と個人情報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081606887"/>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コミュニケーションと情報デザイン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アナログとデジタル</a:t>
                      </a:r>
                    </a:p>
                    <a:p>
                      <a:r>
                        <a:rPr kumimoji="1" lang="ja-JP" altLang="en-US" sz="2000" dirty="0">
                          <a:latin typeface="メイリオ" panose="020B0604030504040204" pitchFamily="50" charset="-128"/>
                          <a:ea typeface="メイリオ" panose="020B0604030504040204" pitchFamily="50" charset="-128"/>
                        </a:rPr>
                        <a:t>デジタル化</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音・画像</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デジタル情報</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数値、文字</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情報デザイン</a:t>
                      </a:r>
                      <a:endParaRPr kumimoji="1" lang="en-US" altLang="ja-JP"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524276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コンピュータとプログラミング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コンピュータのしくみ</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論理回路と演算方法</a:t>
                      </a:r>
                    </a:p>
                    <a:p>
                      <a:r>
                        <a:rPr kumimoji="1" lang="ja-JP" altLang="en-US" sz="2000" dirty="0">
                          <a:latin typeface="メイリオ" panose="020B0604030504040204" pitchFamily="50" charset="-128"/>
                          <a:ea typeface="メイリオ" panose="020B0604030504040204" pitchFamily="50" charset="-128"/>
                        </a:rPr>
                        <a:t>シミュレーション</a:t>
                      </a:r>
                    </a:p>
                    <a:p>
                      <a:r>
                        <a:rPr kumimoji="1" lang="ja-JP" altLang="en-US" sz="2000" dirty="0">
                          <a:latin typeface="メイリオ" panose="020B0604030504040204" pitchFamily="50" charset="-128"/>
                          <a:ea typeface="メイリオ" panose="020B0604030504040204" pitchFamily="50" charset="-128"/>
                        </a:rPr>
                        <a:t>プログラミング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269562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情報通信ネットワークとデータの活用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情報通信ネットワーク</a:t>
                      </a:r>
                      <a:endParaRPr kumimoji="1" lang="en-US" altLang="ja-JP" sz="20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情報セキュリティ</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技術</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統計</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データサイエンス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4777580"/>
                  </a:ext>
                </a:extLst>
              </a:tr>
            </a:tbl>
          </a:graphicData>
        </a:graphic>
      </p:graphicFrame>
      <p:sp>
        <p:nvSpPr>
          <p:cNvPr id="5" name="テキスト ボックス 4">
            <a:extLst>
              <a:ext uri="{FF2B5EF4-FFF2-40B4-BE49-F238E27FC236}">
                <a16:creationId xmlns:a16="http://schemas.microsoft.com/office/drawing/2014/main" id="{2F5CA81C-5C7C-0370-1BED-4AAA3D1E1296}"/>
              </a:ext>
            </a:extLst>
          </p:cNvPr>
          <p:cNvSpPr txBox="1"/>
          <p:nvPr/>
        </p:nvSpPr>
        <p:spPr>
          <a:xfrm>
            <a:off x="1952304" y="6119336"/>
            <a:ext cx="7191696" cy="738664"/>
          </a:xfrm>
          <a:prstGeom prst="rect">
            <a:avLst/>
          </a:prstGeom>
          <a:noFill/>
          <a:ln>
            <a:noFill/>
          </a:ln>
        </p:spPr>
        <p:txBody>
          <a:bodyPr wrap="square" rtlCol="0">
            <a:spAutoFit/>
          </a:bodyPr>
          <a:lstStyle/>
          <a:p>
            <a:r>
              <a:rPr lang="ja-JP" altLang="en-US" sz="2100" b="1" dirty="0">
                <a:solidFill>
                  <a:srgbClr val="FF0000"/>
                </a:solidFill>
                <a:latin typeface="メイリオ" panose="020B0604030504040204" pitchFamily="50" charset="-128"/>
                <a:ea typeface="メイリオ" panose="020B0604030504040204" pitchFamily="50" charset="-128"/>
              </a:rPr>
              <a:t>基本的な文系的な側面と理系的</a:t>
            </a:r>
            <a:r>
              <a:rPr lang="en-US" altLang="ja-JP" sz="2100" b="1" dirty="0">
                <a:solidFill>
                  <a:srgbClr val="FF0000"/>
                </a:solidFill>
                <a:latin typeface="メイリオ" panose="020B0604030504040204" pitchFamily="50" charset="-128"/>
                <a:ea typeface="メイリオ" panose="020B0604030504040204" pitchFamily="50" charset="-128"/>
              </a:rPr>
              <a:t>(</a:t>
            </a:r>
            <a:r>
              <a:rPr lang="ja-JP" altLang="en-US" sz="2100" b="1" dirty="0">
                <a:solidFill>
                  <a:srgbClr val="FF0000"/>
                </a:solidFill>
                <a:latin typeface="メイリオ" panose="020B0604030504040204" pitchFamily="50" charset="-128"/>
                <a:ea typeface="メイリオ" panose="020B0604030504040204" pitchFamily="50" charset="-128"/>
              </a:rPr>
              <a:t>工学的</a:t>
            </a:r>
            <a:r>
              <a:rPr lang="en-US" altLang="ja-JP" sz="2100" b="1" dirty="0">
                <a:solidFill>
                  <a:srgbClr val="FF0000"/>
                </a:solidFill>
                <a:latin typeface="メイリオ" panose="020B0604030504040204" pitchFamily="50" charset="-128"/>
                <a:ea typeface="メイリオ" panose="020B0604030504040204" pitchFamily="50" charset="-128"/>
              </a:rPr>
              <a:t>)</a:t>
            </a:r>
            <a:r>
              <a:rPr lang="ja-JP" altLang="en-US" sz="2100" b="1" dirty="0">
                <a:solidFill>
                  <a:srgbClr val="FF0000"/>
                </a:solidFill>
                <a:latin typeface="メイリオ" panose="020B0604030504040204" pitchFamily="50" charset="-128"/>
                <a:ea typeface="メイリオ" panose="020B0604030504040204" pitchFamily="50" charset="-128"/>
              </a:rPr>
              <a:t>な内容に</a:t>
            </a:r>
          </a:p>
          <a:p>
            <a:r>
              <a:rPr lang="ja-JP" altLang="en-US" sz="2100" b="1" dirty="0">
                <a:solidFill>
                  <a:srgbClr val="FF0000"/>
                </a:solidFill>
                <a:latin typeface="メイリオ" panose="020B0604030504040204" pitchFamily="50" charset="-128"/>
                <a:ea typeface="メイリオ" panose="020B0604030504040204" pitchFamily="50" charset="-128"/>
              </a:rPr>
              <a:t>なっている。各区分で異なる学習方法が必要。</a:t>
            </a:r>
          </a:p>
        </p:txBody>
      </p:sp>
    </p:spTree>
    <p:extLst>
      <p:ext uri="{BB962C8B-B14F-4D97-AF65-F5344CB8AC3E}">
        <p14:creationId xmlns:p14="http://schemas.microsoft.com/office/powerpoint/2010/main" val="3814643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F9188D1-E56F-4BC6-BB33-6ADF419BC48F}" type="slidenum">
              <a:rPr kumimoji="0" lang="en-US" altLang="ja-JP" sz="2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171" name="Text Box 3"/>
          <p:cNvSpPr txBox="1">
            <a:spLocks noChangeArrowheads="1"/>
          </p:cNvSpPr>
          <p:nvPr/>
        </p:nvSpPr>
        <p:spPr bwMode="auto">
          <a:xfrm>
            <a:off x="2232401" y="318091"/>
            <a:ext cx="655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打ち込み</a:t>
            </a: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5</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0</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10</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までの合計を表示</a:t>
            </a:r>
            <a:endParaRPr kumimoji="1" lang="ja-JP" alt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9" name="テキスト ボックス 8"/>
          <p:cNvSpPr txBox="1"/>
          <p:nvPr/>
        </p:nvSpPr>
        <p:spPr>
          <a:xfrm>
            <a:off x="4257988" y="5098537"/>
            <a:ext cx="4455564" cy="769441"/>
          </a:xfrm>
          <a:prstGeom prst="rect">
            <a:avLst/>
          </a:prstGeom>
          <a:solidFill>
            <a:srgbClr val="FFFFCC"/>
          </a:solidFill>
          <a:ln>
            <a:solidFill>
              <a:schemeClr val="tx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1,2,3,</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,10</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までの数を表示して、最後にその合計を表示する。</a:t>
            </a:r>
          </a:p>
        </p:txBody>
      </p:sp>
      <p:sp>
        <p:nvSpPr>
          <p:cNvPr id="16" name="テキスト ボックス 15"/>
          <p:cNvSpPr txBox="1"/>
          <p:nvPr/>
        </p:nvSpPr>
        <p:spPr>
          <a:xfrm>
            <a:off x="385247" y="5359628"/>
            <a:ext cx="3429000" cy="954107"/>
          </a:xfrm>
          <a:prstGeom prst="rect">
            <a:avLst/>
          </a:prstGeom>
          <a:noFill/>
          <a:ln>
            <a:no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ヒント</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課題</a:t>
            </a: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9</a:t>
            </a:r>
            <a:b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を流用して作る。</a:t>
            </a:r>
          </a:p>
        </p:txBody>
      </p:sp>
      <p:sp>
        <p:nvSpPr>
          <p:cNvPr id="17" name="四角形吹き出し 16"/>
          <p:cNvSpPr/>
          <p:nvPr/>
        </p:nvSpPr>
        <p:spPr bwMode="auto">
          <a:xfrm>
            <a:off x="398163" y="4184084"/>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そのまま打ち込む</a:t>
            </a:r>
            <a:b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プログラム</a:t>
            </a:r>
          </a:p>
        </p:txBody>
      </p:sp>
      <p:sp>
        <p:nvSpPr>
          <p:cNvPr id="11" name="下矢印 10"/>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次見て</a:t>
            </a:r>
          </a:p>
        </p:txBody>
      </p:sp>
      <p:sp>
        <p:nvSpPr>
          <p:cNvPr id="3" name="テキスト ボックス 2">
            <a:extLst>
              <a:ext uri="{FF2B5EF4-FFF2-40B4-BE49-F238E27FC236}">
                <a16:creationId xmlns:a16="http://schemas.microsoft.com/office/drawing/2014/main" id="{92A653CD-CB59-48AE-2736-D3B9D9ACDB40}"/>
              </a:ext>
            </a:extLst>
          </p:cNvPr>
          <p:cNvSpPr txBox="1"/>
          <p:nvPr/>
        </p:nvSpPr>
        <p:spPr>
          <a:xfrm>
            <a:off x="340322" y="1015278"/>
            <a:ext cx="3429000" cy="2246769"/>
          </a:xfrm>
          <a:prstGeom prst="rect">
            <a:avLst/>
          </a:prstGeom>
          <a:noFill/>
          <a:ln>
            <a:solidFill>
              <a:schemeClr val="tx1"/>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s = 0</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for </a:t>
            </a:r>
            <a:r>
              <a:rPr kumimoji="1" lang="en-US" altLang="ja-JP" sz="2800"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50" charset="-128"/>
                <a:cs typeface="+mn-cs"/>
              </a:rPr>
              <a:t>i</a:t>
            </a: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 in range(11):</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    print(</a:t>
            </a:r>
            <a:r>
              <a:rPr kumimoji="1" lang="en-US" altLang="ja-JP" sz="2800"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50" charset="-128"/>
                <a:cs typeface="+mn-cs"/>
              </a:rPr>
              <a:t>i</a:t>
            </a: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    s = s + </a:t>
            </a:r>
            <a:r>
              <a:rPr kumimoji="1" lang="en-US" altLang="ja-JP" sz="2800" b="0" i="0" u="none" strike="noStrike" kern="1200" cap="none" spc="0" normalizeH="0" baseline="0" noProof="0" dirty="0" err="1">
                <a:ln>
                  <a:noFill/>
                </a:ln>
                <a:solidFill>
                  <a:srgbClr val="000000"/>
                </a:solidFill>
                <a:effectLst/>
                <a:uLnTx/>
                <a:uFillTx/>
                <a:latin typeface="Arial" panose="020B0604020202020204" pitchFamily="34" charset="0"/>
                <a:ea typeface="ＭＳ Ｐゴシック" panose="020B0600070205080204" pitchFamily="50" charset="-128"/>
                <a:cs typeface="+mn-cs"/>
              </a:rPr>
              <a:t>i</a:t>
            </a:r>
            <a:endPar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print(s)</a:t>
            </a:r>
          </a:p>
        </p:txBody>
      </p:sp>
      <p:sp>
        <p:nvSpPr>
          <p:cNvPr id="5" name="テキスト ボックス 4">
            <a:extLst>
              <a:ext uri="{FF2B5EF4-FFF2-40B4-BE49-F238E27FC236}">
                <a16:creationId xmlns:a16="http://schemas.microsoft.com/office/drawing/2014/main" id="{A9098FF5-87F7-9559-3255-244861749CF4}"/>
              </a:ext>
            </a:extLst>
          </p:cNvPr>
          <p:cNvSpPr txBox="1"/>
          <p:nvPr/>
        </p:nvSpPr>
        <p:spPr>
          <a:xfrm>
            <a:off x="340322" y="281447"/>
            <a:ext cx="1833955" cy="523220"/>
          </a:xfrm>
          <a:prstGeom prst="rect">
            <a:avLst/>
          </a:prstGeom>
          <a:noFill/>
          <a:ln w="28575">
            <a:solidFill>
              <a:srgbClr val="3E3E9F"/>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rPr>
              <a:t>課題</a:t>
            </a:r>
            <a:r>
              <a:rPr kumimoji="1" lang="en-US" altLang="ja-JP"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rPr>
              <a:t>10</a:t>
            </a:r>
            <a:endParaRPr kumimoji="1" lang="ja-JP" altLang="en-US"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endParaRPr>
          </a:p>
        </p:txBody>
      </p:sp>
      <p:grpSp>
        <p:nvGrpSpPr>
          <p:cNvPr id="8" name="グループ化 7">
            <a:extLst>
              <a:ext uri="{FF2B5EF4-FFF2-40B4-BE49-F238E27FC236}">
                <a16:creationId xmlns:a16="http://schemas.microsoft.com/office/drawing/2014/main" id="{2DB61D91-7F17-4993-CDF7-126D842075EE}"/>
              </a:ext>
            </a:extLst>
          </p:cNvPr>
          <p:cNvGrpSpPr/>
          <p:nvPr/>
        </p:nvGrpSpPr>
        <p:grpSpPr>
          <a:xfrm>
            <a:off x="2904370" y="4340558"/>
            <a:ext cx="1143000" cy="1019070"/>
            <a:chOff x="1143000" y="3857730"/>
            <a:chExt cx="1143000" cy="1019070"/>
          </a:xfrm>
        </p:grpSpPr>
        <p:sp>
          <p:nvSpPr>
            <p:cNvPr id="10" name="メモ 10">
              <a:extLst>
                <a:ext uri="{FF2B5EF4-FFF2-40B4-BE49-F238E27FC236}">
                  <a16:creationId xmlns:a16="http://schemas.microsoft.com/office/drawing/2014/main" id="{E7B8DBC8-5882-2977-2431-5CAC2C0116F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2" name="テキスト ボックス 11">
              <a:extLst>
                <a:ext uri="{FF2B5EF4-FFF2-40B4-BE49-F238E27FC236}">
                  <a16:creationId xmlns:a16="http://schemas.microsoft.com/office/drawing/2014/main" id="{016B9343-0899-1774-348A-60D889B8AE94}"/>
                </a:ext>
              </a:extLst>
            </p:cNvPr>
            <p:cNvSpPr txBox="1"/>
            <p:nvPr/>
          </p:nvSpPr>
          <p:spPr>
            <a:xfrm>
              <a:off x="1143000" y="3890211"/>
              <a:ext cx="1143000" cy="9541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部品</a:t>
              </a:r>
              <a:b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07</a:t>
              </a:r>
              <a:endPar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grpSp>
      <p:pic>
        <p:nvPicPr>
          <p:cNvPr id="13" name="図 12">
            <a:extLst>
              <a:ext uri="{FF2B5EF4-FFF2-40B4-BE49-F238E27FC236}">
                <a16:creationId xmlns:a16="http://schemas.microsoft.com/office/drawing/2014/main" id="{6640EADF-E7B5-ABA9-15DE-5ADDC77A5267}"/>
              </a:ext>
            </a:extLst>
          </p:cNvPr>
          <p:cNvPicPr>
            <a:picLocks noChangeAspect="1"/>
          </p:cNvPicPr>
          <p:nvPr/>
        </p:nvPicPr>
        <p:blipFill>
          <a:blip r:embed="rId2"/>
          <a:stretch>
            <a:fillRect/>
          </a:stretch>
        </p:blipFill>
        <p:spPr>
          <a:xfrm>
            <a:off x="4563533" y="1032247"/>
            <a:ext cx="3171282" cy="36890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32700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F9188D1-E56F-4BC6-BB33-6ADF419BC48F}" type="slidenum">
              <a:rPr kumimoji="0" lang="en-US" altLang="ja-JP" sz="2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171" name="Text Box 3"/>
          <p:cNvSpPr txBox="1">
            <a:spLocks noChangeArrowheads="1"/>
          </p:cNvSpPr>
          <p:nvPr/>
        </p:nvSpPr>
        <p:spPr bwMode="auto">
          <a:xfrm>
            <a:off x="2197371" y="248106"/>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開発</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4: 2</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x</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未満までの偶数の合計</a:t>
            </a:r>
            <a:endParaRPr kumimoji="1" lang="ja-JP" alt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34" name="Picture 21" descr="A21_Seika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9373" y="573005"/>
            <a:ext cx="1222660" cy="2642522"/>
          </a:xfrm>
          <a:prstGeom prst="rect">
            <a:avLst/>
          </a:prstGeom>
          <a:noFill/>
          <a:extLst>
            <a:ext uri="{909E8E84-426E-40DD-AFC4-6F175D3DCCD1}">
              <a14:hiddenFill xmlns:a14="http://schemas.microsoft.com/office/drawing/2010/main">
                <a:solidFill>
                  <a:srgbClr val="FFFFFF"/>
                </a:solidFill>
              </a14:hiddenFill>
            </a:ext>
          </a:extLst>
        </p:spPr>
      </p:pic>
      <p:sp>
        <p:nvSpPr>
          <p:cNvPr id="35" name="Text Box 52"/>
          <p:cNvSpPr txBox="1">
            <a:spLocks noChangeArrowheads="1"/>
          </p:cNvSpPr>
          <p:nvPr/>
        </p:nvSpPr>
        <p:spPr bwMode="auto">
          <a:xfrm>
            <a:off x="368571" y="771326"/>
            <a:ext cx="5638800" cy="161582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x</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の値を入力して、</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x</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未満偶数の合計を求めるプログラムを作成してください。</a:t>
            </a:r>
            <a:endPar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例</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x = 7</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の場合、 </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2+4+6</a:t>
            </a:r>
            <a:b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x = 12</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の場合、 </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2+4+6+8+10</a:t>
            </a:r>
            <a:endPar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213977" y="3169744"/>
            <a:ext cx="8628683" cy="3508653"/>
          </a:xfrm>
          <a:prstGeom prst="rect">
            <a:avLst/>
          </a:prstGeom>
          <a:noFill/>
        </p:spPr>
        <p:txBody>
          <a:bodyPr wrap="square" rtlCol="0">
            <a:spAutoFit/>
          </a:bodyPr>
          <a:lstStyle/>
          <a:p>
            <a:pPr marL="0" marR="0" lvl="0" indent="0" algn="l" defTabSz="914400" rtl="0" eaLnBrk="1" fontAlgn="base" latinLnBrk="0" hangingPunct="1">
              <a:lnSpc>
                <a:spcPts val="3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課題</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10</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0</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10</a:t>
            </a:r>
            <a:r>
              <a:rPr kumimoji="1" lang="ja-JP" altLang="en-US" sz="2800" b="0" i="0" u="none" strike="noStrike" kern="1200" cap="none" spc="0" normalizeH="0" baseline="0" noProof="0" dirty="0" err="1">
                <a:ln>
                  <a:noFill/>
                </a:ln>
                <a:solidFill>
                  <a:srgbClr val="000000"/>
                </a:solidFill>
                <a:effectLst/>
                <a:uLnTx/>
                <a:uFillTx/>
                <a:latin typeface="メイリオ" panose="020B0604030504040204" pitchFamily="50" charset="-128"/>
                <a:ea typeface="メイリオ" panose="020B0604030504040204" pitchFamily="50" charset="-128"/>
                <a:cs typeface="+mn-cs"/>
              </a:rPr>
              <a:t>までの</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合計」のプログラムを流用してして作る。</a:t>
            </a:r>
          </a:p>
          <a:p>
            <a:pPr marL="0" marR="0" lvl="0" indent="0" algn="l" defTabSz="914400" rtl="0" eaLnBrk="1" fontAlgn="base" latinLnBrk="0" hangingPunct="1">
              <a:lnSpc>
                <a:spcPts val="3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手順</a:t>
            </a: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1: </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次のスライド</a:t>
            </a:r>
          </a:p>
          <a:p>
            <a:pPr marL="0" marR="0" lvl="0" indent="0" algn="l" defTabSz="914400" rtl="0" eaLnBrk="1" fontAlgn="base" latinLnBrk="0" hangingPunct="1">
              <a:lnSpc>
                <a:spcPts val="3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まず、</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10</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未満の偶数の合計を求めるプログラムを作ります。一か所だけ変更します。</a:t>
            </a:r>
          </a:p>
          <a:p>
            <a:pPr marL="0" marR="0" lvl="0" indent="0" algn="l" defTabSz="914400" rtl="0" eaLnBrk="1" fontAlgn="base" latinLnBrk="0" hangingPunct="1">
              <a:lnSpc>
                <a:spcPts val="3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手順</a:t>
            </a: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2: </a:t>
            </a:r>
            <a:r>
              <a:rPr kumimoji="1" lang="ja-JP" altLang="en-US" sz="2800" b="0" i="0" u="none" strike="noStrike" kern="1200" cap="none" spc="0" normalizeH="0" baseline="0" noProof="0" dirty="0" err="1">
                <a:ln>
                  <a:noFill/>
                </a:ln>
                <a:solidFill>
                  <a:srgbClr val="FF0000"/>
                </a:solidFill>
                <a:effectLst/>
                <a:uLnTx/>
                <a:uFillTx/>
                <a:latin typeface="メイリオ" panose="020B0604030504040204" pitchFamily="50" charset="-128"/>
                <a:ea typeface="メイリオ" panose="020B0604030504040204" pitchFamily="50" charset="-128"/>
                <a:cs typeface="+mn-cs"/>
              </a:rPr>
              <a:t>次の次の</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スライド</a:t>
            </a:r>
          </a:p>
          <a:p>
            <a:pPr marL="0" marR="0" lvl="0" indent="0" algn="l" defTabSz="914400" rtl="0" eaLnBrk="1" fontAlgn="base" latinLnBrk="0" hangingPunct="1">
              <a:lnSpc>
                <a:spcPts val="3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次に、</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x</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を入力して、</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x</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未満の合計を求めるプログラムを作ると楽かもしれません。</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下矢印 7"/>
          <p:cNvSpPr/>
          <p:nvPr/>
        </p:nvSpPr>
        <p:spPr bwMode="auto">
          <a:xfrm>
            <a:off x="5549064" y="608667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次見て</a:t>
            </a:r>
          </a:p>
        </p:txBody>
      </p:sp>
      <p:sp>
        <p:nvSpPr>
          <p:cNvPr id="3" name="下矢印 2"/>
          <p:cNvSpPr/>
          <p:nvPr/>
        </p:nvSpPr>
        <p:spPr bwMode="auto">
          <a:xfrm>
            <a:off x="574763" y="2503970"/>
            <a:ext cx="381000" cy="57954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p:cNvSpPr txBox="1"/>
          <p:nvPr/>
        </p:nvSpPr>
        <p:spPr>
          <a:xfrm>
            <a:off x="991997" y="2434736"/>
            <a:ext cx="6553200"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4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重要</a:t>
            </a:r>
            <a:r>
              <a:rPr kumimoji="1" lang="en-US" altLang="ja-JP" sz="4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a:t>
            </a:r>
            <a:r>
              <a:rPr kumimoji="1" lang="ja-JP" altLang="en-US" sz="4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 下記の順番で作って</a:t>
            </a:r>
            <a:r>
              <a:rPr kumimoji="1" lang="en-US" altLang="ja-JP" sz="4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rPr>
              <a:t>!!</a:t>
            </a:r>
            <a:endParaRPr kumimoji="1" lang="ja-JP" altLang="en-US" sz="40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mn-cs"/>
            </a:endParaRPr>
          </a:p>
        </p:txBody>
      </p:sp>
      <p:sp>
        <p:nvSpPr>
          <p:cNvPr id="11" name="角丸四角形 10"/>
          <p:cNvSpPr/>
          <p:nvPr/>
        </p:nvSpPr>
        <p:spPr bwMode="auto">
          <a:xfrm>
            <a:off x="6279686" y="111194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rPr>
              <a:t>TPOINT</a:t>
            </a:r>
            <a:endParaRPr kumimoji="1" lang="ja-JP" altLang="en-US" sz="16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5" name="テキスト ボックス 4">
            <a:extLst>
              <a:ext uri="{FF2B5EF4-FFF2-40B4-BE49-F238E27FC236}">
                <a16:creationId xmlns:a16="http://schemas.microsoft.com/office/drawing/2014/main" id="{289B079C-F6F7-EE8B-C7CF-8C4CD92C95F8}"/>
              </a:ext>
            </a:extLst>
          </p:cNvPr>
          <p:cNvSpPr txBox="1"/>
          <p:nvPr/>
        </p:nvSpPr>
        <p:spPr>
          <a:xfrm>
            <a:off x="363416" y="200523"/>
            <a:ext cx="1833955" cy="523220"/>
          </a:xfrm>
          <a:prstGeom prst="rect">
            <a:avLst/>
          </a:prstGeom>
          <a:noFill/>
          <a:ln w="28575">
            <a:solidFill>
              <a:srgbClr val="3E3E9F"/>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rPr>
              <a:t>課題</a:t>
            </a:r>
            <a:r>
              <a:rPr kumimoji="1" lang="en-US" altLang="ja-JP"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rPr>
              <a:t>11</a:t>
            </a:r>
            <a:endParaRPr kumimoji="1" lang="ja-JP" altLang="en-US"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584438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56B2BEF-7243-E575-7CD1-72113A8AB2B6}"/>
              </a:ext>
            </a:extLst>
          </p:cNvPr>
          <p:cNvPicPr>
            <a:picLocks noChangeAspect="1"/>
          </p:cNvPicPr>
          <p:nvPr/>
        </p:nvPicPr>
        <p:blipFill>
          <a:blip r:embed="rId2"/>
          <a:stretch>
            <a:fillRect/>
          </a:stretch>
        </p:blipFill>
        <p:spPr>
          <a:xfrm>
            <a:off x="614135" y="106295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a:extLst>
              <a:ext uri="{FF2B5EF4-FFF2-40B4-BE49-F238E27FC236}">
                <a16:creationId xmlns:a16="http://schemas.microsoft.com/office/drawing/2014/main" id="{0A7E43D0-9BD5-FFE2-3970-53F4D824F9C4}"/>
              </a:ext>
            </a:extLst>
          </p:cNvPr>
          <p:cNvPicPr>
            <a:picLocks noChangeAspect="1"/>
          </p:cNvPicPr>
          <p:nvPr/>
        </p:nvPicPr>
        <p:blipFill>
          <a:blip r:embed="rId3"/>
          <a:stretch>
            <a:fillRect/>
          </a:stretch>
        </p:blipFill>
        <p:spPr>
          <a:xfrm>
            <a:off x="483328" y="3569065"/>
            <a:ext cx="3502182" cy="1311030"/>
          </a:xfrm>
          <a:prstGeom prst="rect">
            <a:avLst/>
          </a:prstGeom>
        </p:spPr>
      </p:pic>
      <p:pic>
        <p:nvPicPr>
          <p:cNvPr id="7" name="図 6">
            <a:extLst>
              <a:ext uri="{FF2B5EF4-FFF2-40B4-BE49-F238E27FC236}">
                <a16:creationId xmlns:a16="http://schemas.microsoft.com/office/drawing/2014/main" id="{474580B3-28C4-BA8D-F82E-74079CDFABC1}"/>
              </a:ext>
            </a:extLst>
          </p:cNvPr>
          <p:cNvPicPr>
            <a:picLocks noChangeAspect="1"/>
          </p:cNvPicPr>
          <p:nvPr/>
        </p:nvPicPr>
        <p:blipFill>
          <a:blip r:embed="rId3"/>
          <a:stretch>
            <a:fillRect/>
          </a:stretch>
        </p:blipFill>
        <p:spPr>
          <a:xfrm>
            <a:off x="459512" y="4957291"/>
            <a:ext cx="3502182" cy="1311030"/>
          </a:xfrm>
          <a:prstGeom prst="rect">
            <a:avLst/>
          </a:prstGeom>
        </p:spPr>
      </p:pic>
      <p:sp>
        <p:nvSpPr>
          <p:cNvPr id="10" name="四角形: 角を丸くする 9">
            <a:extLst>
              <a:ext uri="{FF2B5EF4-FFF2-40B4-BE49-F238E27FC236}">
                <a16:creationId xmlns:a16="http://schemas.microsoft.com/office/drawing/2014/main" id="{6F26F8F9-A151-4109-86A3-9301D9FE1484}"/>
              </a:ext>
            </a:extLst>
          </p:cNvPr>
          <p:cNvSpPr/>
          <p:nvPr/>
        </p:nvSpPr>
        <p:spPr bwMode="auto">
          <a:xfrm>
            <a:off x="1184475" y="113301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ACCF7357-8A36-6100-BA84-8279EE83CAE8}"/>
              </a:ext>
            </a:extLst>
          </p:cNvPr>
          <p:cNvSpPr txBox="1"/>
          <p:nvPr/>
        </p:nvSpPr>
        <p:spPr>
          <a:xfrm>
            <a:off x="890926" y="2108247"/>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8</a:t>
            </a:r>
            <a:endParaRPr kumimoji="1" lang="ja-JP" altLang="en-US" dirty="0">
              <a:latin typeface="メイリオ" panose="020B0604030504040204" pitchFamily="50" charset="-128"/>
              <a:ea typeface="メイリオ" panose="020B0604030504040204" pitchFamily="50" charset="-128"/>
            </a:endParaRPr>
          </a:p>
          <a:p>
            <a:pPr algn="l"/>
            <a:r>
              <a:rPr lang="en-US" altLang="ja-JP" dirty="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E43469A4-588A-DB5B-B83E-2B62F3A2F8E5}"/>
              </a:ext>
            </a:extLst>
          </p:cNvPr>
          <p:cNvSpPr txBox="1"/>
          <p:nvPr/>
        </p:nvSpPr>
        <p:spPr>
          <a:xfrm>
            <a:off x="5363705" y="5418152"/>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17</a:t>
            </a:r>
            <a:r>
              <a:rPr lang="ja-JP" altLang="en-US" sz="2200" dirty="0">
                <a:latin typeface="メイリオ" panose="020B0604030504040204" pitchFamily="50" charset="-128"/>
                <a:ea typeface="メイリオ" panose="020B0604030504040204" pitchFamily="50" charset="-128"/>
              </a:rPr>
              <a:t>は</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に無いので、</a:t>
            </a:r>
            <a:br>
              <a:rPr lang="ja-JP" altLang="en-US"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99</a:t>
            </a:r>
            <a:r>
              <a:rPr lang="ja-JP" altLang="en-US" sz="2200" dirty="0">
                <a:latin typeface="メイリオ" panose="020B0604030504040204" pitchFamily="50" charset="-128"/>
                <a:ea typeface="メイリオ" panose="020B0604030504040204" pitchFamily="50" charset="-128"/>
              </a:rPr>
              <a:t>９を表示</a:t>
            </a:r>
            <a:endParaRPr lang="ja-JP" altLang="en-US" sz="2400"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xfrm>
            <a:off x="6735305" y="6278187"/>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22</a:t>
            </a:fld>
            <a:endParaRPr kumimoji="0" lang="en-US" altLang="ja-JP" sz="2800" dirty="0">
              <a:solidFill>
                <a:srgbClr val="000000"/>
              </a:solidFill>
            </a:endParaRPr>
          </a:p>
        </p:txBody>
      </p:sp>
      <p:sp>
        <p:nvSpPr>
          <p:cNvPr id="7171" name="Text Box 3"/>
          <p:cNvSpPr txBox="1">
            <a:spLocks noChangeArrowheads="1"/>
          </p:cNvSpPr>
          <p:nvPr/>
        </p:nvSpPr>
        <p:spPr bwMode="auto">
          <a:xfrm>
            <a:off x="2365226" y="230309"/>
            <a:ext cx="317089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実行例</a:t>
            </a:r>
            <a:endParaRPr lang="ja-JP" altLang="en-US" sz="1800" dirty="0"/>
          </a:p>
        </p:txBody>
      </p:sp>
      <p:sp>
        <p:nvSpPr>
          <p:cNvPr id="35" name="テキスト ボックス 34"/>
          <p:cNvSpPr txBox="1"/>
          <p:nvPr/>
        </p:nvSpPr>
        <p:spPr>
          <a:xfrm>
            <a:off x="4898663" y="889654"/>
            <a:ext cx="3940537" cy="830997"/>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検索というこんな動作をするプログラムを作ります</a:t>
            </a:r>
            <a:endParaRPr lang="en-US" altLang="ja-JP"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7D9B3D23-869E-F7A7-BB2E-24E3FB2AA462}"/>
              </a:ext>
            </a:extLst>
          </p:cNvPr>
          <p:cNvSpPr txBox="1"/>
          <p:nvPr/>
        </p:nvSpPr>
        <p:spPr>
          <a:xfrm>
            <a:off x="5265638" y="1663736"/>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6" name="コネクタ: カギ線 5">
            <a:extLst>
              <a:ext uri="{FF2B5EF4-FFF2-40B4-BE49-F238E27FC236}">
                <a16:creationId xmlns:a16="http://schemas.microsoft.com/office/drawing/2014/main" id="{C4C8B29F-EA49-EB39-22FB-CDB760D34732}"/>
              </a:ext>
            </a:extLst>
          </p:cNvPr>
          <p:cNvCxnSpPr/>
          <p:nvPr/>
        </p:nvCxnSpPr>
        <p:spPr bwMode="auto">
          <a:xfrm rot="10800000" flipV="1">
            <a:off x="3961697" y="1844236"/>
            <a:ext cx="1303941" cy="517962"/>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線矢印コネクタ 13">
            <a:extLst>
              <a:ext uri="{FF2B5EF4-FFF2-40B4-BE49-F238E27FC236}">
                <a16:creationId xmlns:a16="http://schemas.microsoft.com/office/drawing/2014/main" id="{4F483973-3E37-32B3-58F6-6696ACE1F026}"/>
              </a:ext>
            </a:extLst>
          </p:cNvPr>
          <p:cNvCxnSpPr/>
          <p:nvPr/>
        </p:nvCxnSpPr>
        <p:spPr bwMode="auto">
          <a:xfrm flipH="1">
            <a:off x="2026635" y="4114800"/>
            <a:ext cx="3132038"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a:extLst>
              <a:ext uri="{FF2B5EF4-FFF2-40B4-BE49-F238E27FC236}">
                <a16:creationId xmlns:a16="http://schemas.microsoft.com/office/drawing/2014/main" id="{9350CDCA-F137-23EC-0A1F-9730AED4BB5D}"/>
              </a:ext>
            </a:extLst>
          </p:cNvPr>
          <p:cNvSpPr txBox="1"/>
          <p:nvPr/>
        </p:nvSpPr>
        <p:spPr>
          <a:xfrm>
            <a:off x="5258489" y="3849704"/>
            <a:ext cx="3808621" cy="461665"/>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lang="ja-JP" altLang="en-US" sz="2200" dirty="0">
                <a:latin typeface="メイリオ" panose="020B0604030504040204" pitchFamily="50" charset="-128"/>
                <a:ea typeface="メイリオ" panose="020B0604030504040204" pitchFamily="50" charset="-128"/>
              </a:rPr>
              <a:t>に探す数を入力します</a:t>
            </a:r>
            <a:r>
              <a:rPr lang="ja-JP" altLang="en-US" sz="2400" dirty="0">
                <a:latin typeface="メイリオ" panose="020B0604030504040204" pitchFamily="50" charset="-128"/>
                <a:ea typeface="メイリオ" panose="020B0604030504040204" pitchFamily="50" charset="-128"/>
              </a:rPr>
              <a:t>。</a:t>
            </a:r>
          </a:p>
        </p:txBody>
      </p:sp>
      <p:cxnSp>
        <p:nvCxnSpPr>
          <p:cNvPr id="17" name="コネクタ: カギ線 16">
            <a:extLst>
              <a:ext uri="{FF2B5EF4-FFF2-40B4-BE49-F238E27FC236}">
                <a16:creationId xmlns:a16="http://schemas.microsoft.com/office/drawing/2014/main" id="{38BC5EE8-6A09-3BD8-46C0-01498218CFCB}"/>
              </a:ext>
            </a:extLst>
          </p:cNvPr>
          <p:cNvCxnSpPr/>
          <p:nvPr/>
        </p:nvCxnSpPr>
        <p:spPr bwMode="auto">
          <a:xfrm rot="10800000">
            <a:off x="1543908" y="4363040"/>
            <a:ext cx="3614585" cy="211673"/>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テキスト ボックス 18">
            <a:extLst>
              <a:ext uri="{FF2B5EF4-FFF2-40B4-BE49-F238E27FC236}">
                <a16:creationId xmlns:a16="http://schemas.microsoft.com/office/drawing/2014/main" id="{A503DC1C-5D8C-56DB-AD8F-B24040593E7B}"/>
              </a:ext>
            </a:extLst>
          </p:cNvPr>
          <p:cNvSpPr txBox="1"/>
          <p:nvPr/>
        </p:nvSpPr>
        <p:spPr>
          <a:xfrm>
            <a:off x="5335960" y="4471361"/>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33</a:t>
            </a:r>
            <a:r>
              <a:rPr lang="ja-JP" altLang="en-US" sz="2200" dirty="0">
                <a:latin typeface="メイリオ" panose="020B0604030504040204" pitchFamily="50" charset="-128"/>
                <a:ea typeface="メイリオ" panose="020B0604030504040204" pitchFamily="50" charset="-128"/>
              </a:rPr>
              <a:t>は、</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に入っているで、</a:t>
            </a:r>
            <a:r>
              <a:rPr lang="en-US" altLang="ja-JP" sz="2200" dirty="0">
                <a:latin typeface="メイリオ" panose="020B0604030504040204" pitchFamily="50" charset="-128"/>
                <a:ea typeface="メイリオ" panose="020B0604030504040204" pitchFamily="50" charset="-128"/>
              </a:rPr>
              <a:t>4</a:t>
            </a:r>
            <a:r>
              <a:rPr lang="ja-JP" altLang="en-US" sz="2200" dirty="0">
                <a:latin typeface="メイリオ" panose="020B0604030504040204" pitchFamily="50" charset="-128"/>
                <a:ea typeface="メイリオ" panose="020B0604030504040204" pitchFamily="50" charset="-128"/>
              </a:rPr>
              <a:t>を表示</a:t>
            </a:r>
          </a:p>
        </p:txBody>
      </p:sp>
      <p:cxnSp>
        <p:nvCxnSpPr>
          <p:cNvPr id="20" name="直線矢印コネクタ 19">
            <a:extLst>
              <a:ext uri="{FF2B5EF4-FFF2-40B4-BE49-F238E27FC236}">
                <a16:creationId xmlns:a16="http://schemas.microsoft.com/office/drawing/2014/main" id="{24BF570B-E212-AC36-4B15-29550ED95DCD}"/>
              </a:ext>
            </a:extLst>
          </p:cNvPr>
          <p:cNvCxnSpPr/>
          <p:nvPr/>
        </p:nvCxnSpPr>
        <p:spPr bwMode="auto">
          <a:xfrm flipH="1">
            <a:off x="2026455" y="5802872"/>
            <a:ext cx="3132038"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下矢印 38">
            <a:extLst>
              <a:ext uri="{FF2B5EF4-FFF2-40B4-BE49-F238E27FC236}">
                <a16:creationId xmlns:a16="http://schemas.microsoft.com/office/drawing/2014/main" id="{F2AA844B-20A1-CB18-BD75-6CCAD5D8FBDF}"/>
              </a:ext>
            </a:extLst>
          </p:cNvPr>
          <p:cNvSpPr/>
          <p:nvPr/>
        </p:nvSpPr>
        <p:spPr bwMode="auto">
          <a:xfrm>
            <a:off x="5363705" y="633150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4" name="テキスト ボックス 23">
            <a:extLst>
              <a:ext uri="{FF2B5EF4-FFF2-40B4-BE49-F238E27FC236}">
                <a16:creationId xmlns:a16="http://schemas.microsoft.com/office/drawing/2014/main" id="{FEA9400D-C871-E8F6-6009-12F68E9719E3}"/>
              </a:ext>
            </a:extLst>
          </p:cNvPr>
          <p:cNvSpPr txBox="1"/>
          <p:nvPr/>
        </p:nvSpPr>
        <p:spPr>
          <a:xfrm>
            <a:off x="890926" y="3654889"/>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lang="en-US" altLang="ja-JP" dirty="0">
                <a:latin typeface="メイリオ" panose="020B0604030504040204" pitchFamily="50" charset="-128"/>
                <a:ea typeface="メイリオ" panose="020B0604030504040204" pitchFamily="50" charset="-128"/>
              </a:rPr>
              <a:t>33</a:t>
            </a:r>
            <a:endParaRPr kumimoji="1" lang="ja-JP" altLang="en-US" dirty="0">
              <a:latin typeface="メイリオ" panose="020B0604030504040204" pitchFamily="50" charset="-128"/>
              <a:ea typeface="メイリオ" panose="020B0604030504040204" pitchFamily="50" charset="-128"/>
            </a:endParaRPr>
          </a:p>
          <a:p>
            <a:pPr algn="l"/>
            <a:r>
              <a:rPr kumimoji="1" lang="en-US" altLang="ja-JP" dirty="0">
                <a:latin typeface="メイリオ" panose="020B0604030504040204" pitchFamily="50" charset="-128"/>
                <a:ea typeface="メイリオ" panose="020B0604030504040204" pitchFamily="50" charset="-128"/>
              </a:rPr>
              <a:t>4</a:t>
            </a:r>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F1947A9F-8591-5549-E357-8ADE10468CEB}"/>
              </a:ext>
            </a:extLst>
          </p:cNvPr>
          <p:cNvSpPr txBox="1"/>
          <p:nvPr/>
        </p:nvSpPr>
        <p:spPr>
          <a:xfrm>
            <a:off x="956071" y="5128641"/>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17</a:t>
            </a:r>
            <a:endParaRPr kumimoji="1" lang="ja-JP" altLang="en-US" dirty="0">
              <a:latin typeface="メイリオ" panose="020B0604030504040204" pitchFamily="50" charset="-128"/>
              <a:ea typeface="メイリオ" panose="020B0604030504040204" pitchFamily="50" charset="-128"/>
            </a:endParaRPr>
          </a:p>
          <a:p>
            <a:pPr algn="l"/>
            <a:r>
              <a:rPr kumimoji="1" lang="en-US" altLang="ja-JP" dirty="0">
                <a:latin typeface="メイリオ" panose="020B0604030504040204" pitchFamily="50" charset="-128"/>
                <a:ea typeface="メイリオ" panose="020B0604030504040204" pitchFamily="50" charset="-128"/>
              </a:rPr>
              <a:t>999</a:t>
            </a:r>
            <a:endParaRPr kumimoji="1" lang="ja-JP" altLang="en-US" dirty="0">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372392E7-40C3-8C37-AD7F-08BAAA8D2DFD}"/>
              </a:ext>
            </a:extLst>
          </p:cNvPr>
          <p:cNvSpPr/>
          <p:nvPr/>
        </p:nvSpPr>
        <p:spPr bwMode="auto">
          <a:xfrm>
            <a:off x="890926" y="2455016"/>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四角形: 角を丸くする 30">
            <a:extLst>
              <a:ext uri="{FF2B5EF4-FFF2-40B4-BE49-F238E27FC236}">
                <a16:creationId xmlns:a16="http://schemas.microsoft.com/office/drawing/2014/main" id="{425105FF-F5C8-33D7-B7B5-4153745D3FC1}"/>
              </a:ext>
            </a:extLst>
          </p:cNvPr>
          <p:cNvSpPr/>
          <p:nvPr/>
        </p:nvSpPr>
        <p:spPr bwMode="auto">
          <a:xfrm>
            <a:off x="931582" y="3963924"/>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68" name="四角形: 角を丸くする 7167">
            <a:extLst>
              <a:ext uri="{FF2B5EF4-FFF2-40B4-BE49-F238E27FC236}">
                <a16:creationId xmlns:a16="http://schemas.microsoft.com/office/drawing/2014/main" id="{04D91C30-82AD-AA0D-F326-622D40FEAD89}"/>
              </a:ext>
            </a:extLst>
          </p:cNvPr>
          <p:cNvSpPr/>
          <p:nvPr/>
        </p:nvSpPr>
        <p:spPr bwMode="auto">
          <a:xfrm>
            <a:off x="902905" y="5456700"/>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1508EA1F-6EE9-BFA8-97E3-A49C554D9C84}"/>
              </a:ext>
            </a:extLst>
          </p:cNvPr>
          <p:cNvSpPr txBox="1"/>
          <p:nvPr/>
        </p:nvSpPr>
        <p:spPr>
          <a:xfrm>
            <a:off x="369967" y="232161"/>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15</a:t>
            </a:r>
            <a:endParaRPr kumimoji="1" lang="ja-JP" altLang="en-US" sz="2800" dirty="0">
              <a:solidFill>
                <a:schemeClr val="accent2"/>
              </a:solidFill>
            </a:endParaRPr>
          </a:p>
        </p:txBody>
      </p:sp>
    </p:spTree>
    <p:extLst>
      <p:ext uri="{BB962C8B-B14F-4D97-AF65-F5344CB8AC3E}">
        <p14:creationId xmlns:p14="http://schemas.microsoft.com/office/powerpoint/2010/main" val="1603262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934B196-A6DB-0562-0AF9-6FE060E89FE8}"/>
              </a:ext>
            </a:extLst>
          </p:cNvPr>
          <p:cNvPicPr>
            <a:picLocks noChangeAspect="1"/>
          </p:cNvPicPr>
          <p:nvPr/>
        </p:nvPicPr>
        <p:blipFill>
          <a:blip r:embed="rId2"/>
          <a:stretch>
            <a:fillRect/>
          </a:stretch>
        </p:blipFill>
        <p:spPr>
          <a:xfrm>
            <a:off x="1380271" y="3318031"/>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四角形: 角を丸くする 4">
            <a:extLst>
              <a:ext uri="{FF2B5EF4-FFF2-40B4-BE49-F238E27FC236}">
                <a16:creationId xmlns:a16="http://schemas.microsoft.com/office/drawing/2014/main" id="{A836A529-DAE0-D0AB-2AB6-68AA841D6DF5}"/>
              </a:ext>
            </a:extLst>
          </p:cNvPr>
          <p:cNvSpPr/>
          <p:nvPr/>
        </p:nvSpPr>
        <p:spPr bwMode="auto">
          <a:xfrm>
            <a:off x="1950611" y="3388096"/>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開発した</a:t>
            </a:r>
            <a:b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プログラム</a:t>
            </a:r>
          </a:p>
        </p:txBody>
      </p:sp>
      <p:sp>
        <p:nvSpPr>
          <p:cNvPr id="6" name="テキスト ボックス 5">
            <a:extLst>
              <a:ext uri="{FF2B5EF4-FFF2-40B4-BE49-F238E27FC236}">
                <a16:creationId xmlns:a16="http://schemas.microsoft.com/office/drawing/2014/main" id="{5F4F5270-EC9A-3686-C359-E8F4EBAF4C56}"/>
              </a:ext>
            </a:extLst>
          </p:cNvPr>
          <p:cNvSpPr txBox="1"/>
          <p:nvPr/>
        </p:nvSpPr>
        <p:spPr>
          <a:xfrm>
            <a:off x="1657062" y="4363324"/>
            <a:ext cx="2701728"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[23, 41, 8, 15, 33]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[8, 15, 23, 33, 41]</a:t>
            </a:r>
          </a:p>
        </p:txBody>
      </p:sp>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F9188D1-E56F-4BC6-BB33-6ADF419BC48F}" type="slidenum">
              <a:rPr kumimoji="0" lang="en-US" altLang="ja-JP" sz="2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171" name="Text Box 3"/>
          <p:cNvSpPr txBox="1">
            <a:spLocks noChangeArrowheads="1"/>
          </p:cNvSpPr>
          <p:nvPr/>
        </p:nvSpPr>
        <p:spPr bwMode="auto">
          <a:xfrm>
            <a:off x="2464844" y="23977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開発</a:t>
            </a: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8</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最後のチャレンジ</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数の並び替え</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5" name="Text Box 52"/>
          <p:cNvSpPr txBox="1">
            <a:spLocks noChangeArrowheads="1"/>
          </p:cNvSpPr>
          <p:nvPr/>
        </p:nvSpPr>
        <p:spPr bwMode="auto">
          <a:xfrm>
            <a:off x="388714" y="865567"/>
            <a:ext cx="7917086" cy="707886"/>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予めリスト</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d[1]</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から</a:t>
            </a:r>
            <a:r>
              <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d[4]</a:t>
            </a:r>
            <a:r>
              <a:rPr kumimoji="1" lang="ja-JP" altLang="en-US"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まで数を入れておきます。この中の数を小さい順番に並び替えてください。</a:t>
            </a:r>
            <a:endPar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F9188D1-E56F-4BC6-BB33-6ADF419BC48F}" type="slidenum">
              <a:rPr kumimoji="0" lang="en-US" altLang="ja-JP" sz="2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ja-JP" sz="2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4" name="下矢印 33"/>
          <p:cNvSpPr/>
          <p:nvPr/>
        </p:nvSpPr>
        <p:spPr bwMode="auto">
          <a:xfrm>
            <a:off x="5089240" y="606871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次見て</a:t>
            </a:r>
          </a:p>
        </p:txBody>
      </p:sp>
      <p:grpSp>
        <p:nvGrpSpPr>
          <p:cNvPr id="2" name="グループ化 1">
            <a:extLst>
              <a:ext uri="{FF2B5EF4-FFF2-40B4-BE49-F238E27FC236}">
                <a16:creationId xmlns:a16="http://schemas.microsoft.com/office/drawing/2014/main" id="{56F74A76-2C86-2A86-DC90-AFBFAE8CC653}"/>
              </a:ext>
            </a:extLst>
          </p:cNvPr>
          <p:cNvGrpSpPr/>
          <p:nvPr/>
        </p:nvGrpSpPr>
        <p:grpSpPr>
          <a:xfrm>
            <a:off x="233791" y="1489483"/>
            <a:ext cx="6726264" cy="1627378"/>
            <a:chOff x="-20664" y="592381"/>
            <a:chExt cx="9545664" cy="2309514"/>
          </a:xfrm>
        </p:grpSpPr>
        <p:pic>
          <p:nvPicPr>
            <p:cNvPr id="8" name="Picture 2" descr="標準男性ピクトグラム 1.0">
              <a:extLst>
                <a:ext uri="{FF2B5EF4-FFF2-40B4-BE49-F238E27FC236}">
                  <a16:creationId xmlns:a16="http://schemas.microsoft.com/office/drawing/2014/main" id="{22DC992F-0298-EE1D-4519-C8BDCE7309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64" y="1040510"/>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4BBEF745-A6B3-5F34-FE6E-E331EF3EB76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608" y="1217126"/>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標準男性ピクトグラム 1.0">
              <a:extLst>
                <a:ext uri="{FF2B5EF4-FFF2-40B4-BE49-F238E27FC236}">
                  <a16:creationId xmlns:a16="http://schemas.microsoft.com/office/drawing/2014/main" id="{B4D4819E-526E-F32C-985B-F7D204B621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706" y="879529"/>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D8F281E5-F844-C8E2-1D98-5872524DD55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4692" y="1465098"/>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標準男性ピクトグラム 1.0">
              <a:extLst>
                <a:ext uri="{FF2B5EF4-FFF2-40B4-BE49-F238E27FC236}">
                  <a16:creationId xmlns:a16="http://schemas.microsoft.com/office/drawing/2014/main" id="{111057D0-B534-BB4E-9D96-50F226243F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8424" y="612775"/>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標準男性ピクトグラム 1.0">
              <a:extLst>
                <a:ext uri="{FF2B5EF4-FFF2-40B4-BE49-F238E27FC236}">
                  <a16:creationId xmlns:a16="http://schemas.microsoft.com/office/drawing/2014/main" id="{39B3C030-E5B0-D6A5-3A50-1071E56257F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8536" y="107747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標準男性ピクトグラム 1.0">
              <a:extLst>
                <a:ext uri="{FF2B5EF4-FFF2-40B4-BE49-F238E27FC236}">
                  <a16:creationId xmlns:a16="http://schemas.microsoft.com/office/drawing/2014/main" id="{6D93A732-28A4-612A-9387-EF44E31D705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8548" y="1281301"/>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標準男性ピクトグラム 1.0">
              <a:extLst>
                <a:ext uri="{FF2B5EF4-FFF2-40B4-BE49-F238E27FC236}">
                  <a16:creationId xmlns:a16="http://schemas.microsoft.com/office/drawing/2014/main" id="{0545D562-2C18-7083-FE63-3370C26E7AC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6544" y="85711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標準男性ピクトグラム 1.0">
              <a:extLst>
                <a:ext uri="{FF2B5EF4-FFF2-40B4-BE49-F238E27FC236}">
                  <a16:creationId xmlns:a16="http://schemas.microsoft.com/office/drawing/2014/main" id="{CCB43766-03EE-664E-CAF0-9CCF84B69AB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7184" y="1469462"/>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標準男性ピクトグラム 1.0">
              <a:extLst>
                <a:ext uri="{FF2B5EF4-FFF2-40B4-BE49-F238E27FC236}">
                  <a16:creationId xmlns:a16="http://schemas.microsoft.com/office/drawing/2014/main" id="{907C4C86-28A6-5A81-1731-6BB94F5B04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5880" y="592381"/>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19" name="矢印: 右 18">
              <a:extLst>
                <a:ext uri="{FF2B5EF4-FFF2-40B4-BE49-F238E27FC236}">
                  <a16:creationId xmlns:a16="http://schemas.microsoft.com/office/drawing/2014/main" id="{B8FF03ED-A53B-754B-E6BC-4BA21EC0BBA3}"/>
                </a:ext>
              </a:extLst>
            </p:cNvPr>
            <p:cNvSpPr/>
            <p:nvPr/>
          </p:nvSpPr>
          <p:spPr bwMode="auto">
            <a:xfrm>
              <a:off x="4316056" y="214121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grpSp>
      <p:sp>
        <p:nvSpPr>
          <p:cNvPr id="21" name="テキスト ボックス 20">
            <a:extLst>
              <a:ext uri="{FF2B5EF4-FFF2-40B4-BE49-F238E27FC236}">
                <a16:creationId xmlns:a16="http://schemas.microsoft.com/office/drawing/2014/main" id="{2F40025D-A27E-252B-B683-B1B4DDFA77DC}"/>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rPr>
              <a:t>課題</a:t>
            </a:r>
            <a:r>
              <a:rPr kumimoji="1" lang="en-US" altLang="ja-JP"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rPr>
              <a:t>20</a:t>
            </a:r>
            <a:endParaRPr kumimoji="1" lang="ja-JP" altLang="en-US" sz="2800" b="0" i="0" u="none" strike="noStrike" kern="1200" cap="none" spc="0" normalizeH="0" baseline="0" noProof="0" dirty="0">
              <a:ln>
                <a:noFill/>
              </a:ln>
              <a:solidFill>
                <a:srgbClr val="333399"/>
              </a:solidFill>
              <a:effectLst/>
              <a:uLnTx/>
              <a:uFillTx/>
              <a:latin typeface="Arial" panose="020B0604020202020204" pitchFamily="34" charset="0"/>
              <a:ea typeface="ＭＳ Ｐゴシック" panose="020B0600070205080204" pitchFamily="50" charset="-128"/>
              <a:cs typeface="+mn-cs"/>
            </a:endParaRPr>
          </a:p>
        </p:txBody>
      </p:sp>
      <p:graphicFrame>
        <p:nvGraphicFramePr>
          <p:cNvPr id="22" name="表 11">
            <a:extLst>
              <a:ext uri="{FF2B5EF4-FFF2-40B4-BE49-F238E27FC236}">
                <a16:creationId xmlns:a16="http://schemas.microsoft.com/office/drawing/2014/main" id="{CF50C55D-5702-17E8-3486-6FCBBA1ECFFE}"/>
              </a:ext>
            </a:extLst>
          </p:cNvPr>
          <p:cNvGraphicFramePr>
            <a:graphicFrameLocks noGrp="1"/>
          </p:cNvGraphicFramePr>
          <p:nvPr/>
        </p:nvGraphicFramePr>
        <p:xfrm>
          <a:off x="6518068" y="2078373"/>
          <a:ext cx="2979526" cy="726440"/>
        </p:xfrm>
        <a:graphic>
          <a:graphicData uri="http://schemas.openxmlformats.org/drawingml/2006/table">
            <a:tbl>
              <a:tblPr firstRow="1" bandRow="1">
                <a:tableStyleId>{5C22544A-7EE6-4342-B048-85BDC9FD1C3A}</a:tableStyleId>
              </a:tblPr>
              <a:tblGrid>
                <a:gridCol w="2979526">
                  <a:extLst>
                    <a:ext uri="{9D8B030D-6E8A-4147-A177-3AD203B41FA5}">
                      <a16:colId xmlns:a16="http://schemas.microsoft.com/office/drawing/2014/main" val="1678233615"/>
                    </a:ext>
                  </a:extLst>
                </a:gridCol>
              </a:tblGrid>
              <a:tr h="370840">
                <a:tc>
                  <a:txBody>
                    <a:bodyPr/>
                    <a:lstStyle/>
                    <a:p>
                      <a:pPr>
                        <a:lnSpc>
                          <a:spcPts val="2500"/>
                        </a:lnSpc>
                      </a:pPr>
                      <a:r>
                        <a:rPr kumimoji="1" lang="fi-FI" altLang="ja-JP" sz="2200" b="0" dirty="0">
                          <a:solidFill>
                            <a:srgbClr val="0070C0"/>
                          </a:solidFill>
                        </a:rPr>
                        <a:t>[41, 23, 8, 15, 33]</a:t>
                      </a:r>
                    </a:p>
                    <a:p>
                      <a:pPr>
                        <a:lnSpc>
                          <a:spcPts val="2500"/>
                        </a:lnSpc>
                      </a:pPr>
                      <a:r>
                        <a:rPr kumimoji="1" lang="fi-FI" altLang="ja-JP" sz="2200" b="0" dirty="0">
                          <a:solidFill>
                            <a:srgbClr val="0070C0"/>
                          </a:solidFill>
                        </a:rPr>
                        <a:t>[8, 15, 23, 33, 41]</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
        <p:nvSpPr>
          <p:cNvPr id="23" name="テキスト ボックス 22">
            <a:extLst>
              <a:ext uri="{FF2B5EF4-FFF2-40B4-BE49-F238E27FC236}">
                <a16:creationId xmlns:a16="http://schemas.microsoft.com/office/drawing/2014/main" id="{AD91A651-D41A-E636-0BDA-55D608C25F34}"/>
              </a:ext>
            </a:extLst>
          </p:cNvPr>
          <p:cNvSpPr txBox="1"/>
          <p:nvPr/>
        </p:nvSpPr>
        <p:spPr>
          <a:xfrm>
            <a:off x="5666907" y="3257763"/>
            <a:ext cx="3477094" cy="1138773"/>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 = [41, 23, 8, 15, 33]</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print(d)</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初めの</a:t>
            </a: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の内容</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cxnSp>
        <p:nvCxnSpPr>
          <p:cNvPr id="24" name="コネクタ: カギ線 23">
            <a:extLst>
              <a:ext uri="{FF2B5EF4-FFF2-40B4-BE49-F238E27FC236}">
                <a16:creationId xmlns:a16="http://schemas.microsoft.com/office/drawing/2014/main" id="{9689C625-2572-E863-200D-4476537ABC95}"/>
              </a:ext>
            </a:extLst>
          </p:cNvPr>
          <p:cNvCxnSpPr/>
          <p:nvPr/>
        </p:nvCxnSpPr>
        <p:spPr bwMode="auto">
          <a:xfrm rot="10800000" flipV="1">
            <a:off x="4150376" y="3498649"/>
            <a:ext cx="1437412" cy="996352"/>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テキスト ボックス 27">
            <a:extLst>
              <a:ext uri="{FF2B5EF4-FFF2-40B4-BE49-F238E27FC236}">
                <a16:creationId xmlns:a16="http://schemas.microsoft.com/office/drawing/2014/main" id="{90A02ED1-D9BA-BFAA-763E-562985F83364}"/>
              </a:ext>
            </a:extLst>
          </p:cNvPr>
          <p:cNvSpPr txBox="1"/>
          <p:nvPr/>
        </p:nvSpPr>
        <p:spPr>
          <a:xfrm>
            <a:off x="5587788" y="4565030"/>
            <a:ext cx="3477094" cy="110799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print(d)</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並べ方が終わった後の</a:t>
            </a:r>
            <a:b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d</a:t>
            </a:r>
            <a:r>
              <a:rPr kumimoji="1" lang="ja-JP" altLang="en-US" sz="2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の内容</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cxnSp>
        <p:nvCxnSpPr>
          <p:cNvPr id="29" name="コネクタ: カギ線 28">
            <a:extLst>
              <a:ext uri="{FF2B5EF4-FFF2-40B4-BE49-F238E27FC236}">
                <a16:creationId xmlns:a16="http://schemas.microsoft.com/office/drawing/2014/main" id="{17021368-584B-68C1-E9FA-0C30AA84418F}"/>
              </a:ext>
            </a:extLst>
          </p:cNvPr>
          <p:cNvCxnSpPr/>
          <p:nvPr/>
        </p:nvCxnSpPr>
        <p:spPr bwMode="auto">
          <a:xfrm rot="10800000">
            <a:off x="4150377" y="4805240"/>
            <a:ext cx="1437413" cy="632834"/>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00004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四角形: 角を丸くする 21">
            <a:extLst>
              <a:ext uri="{FF2B5EF4-FFF2-40B4-BE49-F238E27FC236}">
                <a16:creationId xmlns:a16="http://schemas.microsoft.com/office/drawing/2014/main" id="{E34F13E2-664D-2462-30B0-7FEDED0C088F}"/>
              </a:ext>
            </a:extLst>
          </p:cNvPr>
          <p:cNvSpPr/>
          <p:nvPr/>
        </p:nvSpPr>
        <p:spPr>
          <a:xfrm>
            <a:off x="5291890" y="3605807"/>
            <a:ext cx="2998670" cy="2834263"/>
          </a:xfrm>
          <a:prstGeom prst="roundRect">
            <a:avLst>
              <a:gd name="adj" fmla="val 10215"/>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a16="http://schemas.microsoft.com/office/drawing/2014/main" id="{BFB2EA86-40EA-70B8-74F2-EEEB0E82C017}"/>
              </a:ext>
            </a:extLst>
          </p:cNvPr>
          <p:cNvSpPr/>
          <p:nvPr/>
        </p:nvSpPr>
        <p:spPr>
          <a:xfrm>
            <a:off x="5291890" y="1722121"/>
            <a:ext cx="2998670" cy="1715674"/>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FCC19CA6-BAEB-A188-ABD8-DF74E6304AEE}"/>
              </a:ext>
            </a:extLst>
          </p:cNvPr>
          <p:cNvSpPr/>
          <p:nvPr/>
        </p:nvSpPr>
        <p:spPr>
          <a:xfrm>
            <a:off x="2255520" y="1722120"/>
            <a:ext cx="2460293" cy="4846320"/>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p:cNvSpPr>
            <a:spLocks noGrp="1"/>
          </p:cNvSpPr>
          <p:nvPr>
            <p:ph type="title"/>
          </p:nvPr>
        </p:nvSpPr>
        <p:spPr>
          <a:xfrm>
            <a:off x="443893" y="289560"/>
            <a:ext cx="8425787" cy="792480"/>
          </a:xfrm>
        </p:spPr>
        <p:txBody>
          <a:bodyPr>
            <a:noAutofit/>
          </a:bodyPr>
          <a:lstStyle/>
          <a:p>
            <a:pPr algn="l"/>
            <a:r>
              <a:rPr lang="ja-JP" altLang="en-US" sz="2800" dirty="0">
                <a:latin typeface="UD デジタル 教科書体 NP-B" panose="02020700000000000000" pitchFamily="18" charset="-128"/>
                <a:ea typeface="UD デジタル 教科書体 NP-B" panose="02020700000000000000" pitchFamily="18" charset="-128"/>
              </a:rPr>
              <a:t>プログラミング</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シミュレーションの学習方法</a:t>
            </a:r>
            <a:r>
              <a:rPr lang="en-US" altLang="ja-JP" sz="2800" dirty="0">
                <a:latin typeface="UD デジタル 教科書体 NP-B" panose="02020700000000000000" pitchFamily="18" charset="-128"/>
                <a:ea typeface="UD デジタル 教科書体 NP-B" panose="02020700000000000000" pitchFamily="18" charset="-128"/>
              </a:rPr>
              <a:t>(1)</a:t>
            </a:r>
            <a:endParaRPr lang="ja-JP" altLang="en-US" sz="2800" dirty="0">
              <a:latin typeface="UD デジタル 教科書体 NP-B" panose="02020700000000000000" pitchFamily="18" charset="-128"/>
              <a:ea typeface="UD デジタル 教科書体 NP-B" panose="02020700000000000000" pitchFamily="18" charset="-128"/>
            </a:endParaRPr>
          </a:p>
        </p:txBody>
      </p:sp>
      <p:sp>
        <p:nvSpPr>
          <p:cNvPr id="2" name="タイトル 1">
            <a:extLst>
              <a:ext uri="{FF2B5EF4-FFF2-40B4-BE49-F238E27FC236}">
                <a16:creationId xmlns:a16="http://schemas.microsoft.com/office/drawing/2014/main" id="{F3E24359-984D-FD4F-AF93-FD09DC3EC508}"/>
              </a:ext>
            </a:extLst>
          </p:cNvPr>
          <p:cNvSpPr txBox="1">
            <a:spLocks/>
          </p:cNvSpPr>
          <p:nvPr/>
        </p:nvSpPr>
        <p:spPr>
          <a:xfrm>
            <a:off x="465786" y="918895"/>
            <a:ext cx="8212427" cy="975360"/>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600" dirty="0">
                <a:solidFill>
                  <a:srgbClr val="FF0000"/>
                </a:solidFill>
                <a:latin typeface="メイリオ" panose="020B0604030504040204" pitchFamily="50" charset="-128"/>
                <a:ea typeface="メイリオ" panose="020B0604030504040204" pitchFamily="50" charset="-128"/>
              </a:rPr>
              <a:t>ガチで準備したい人</a:t>
            </a:r>
          </a:p>
          <a:p>
            <a:r>
              <a:rPr lang="ja-JP" altLang="en-US" sz="2600" dirty="0">
                <a:solidFill>
                  <a:srgbClr val="FF0000"/>
                </a:solidFill>
                <a:latin typeface="メイリオ" panose="020B0604030504040204" pitchFamily="50" charset="-128"/>
                <a:ea typeface="メイリオ" panose="020B0604030504040204" pitchFamily="50" charset="-128"/>
              </a:rPr>
              <a:t>実習課題 </a:t>
            </a:r>
            <a:r>
              <a:rPr lang="en-US" altLang="ja-JP" sz="2600" dirty="0">
                <a:solidFill>
                  <a:srgbClr val="FF0000"/>
                </a:solidFill>
                <a:latin typeface="メイリオ" panose="020B0604030504040204" pitchFamily="50" charset="-128"/>
                <a:ea typeface="メイリオ" panose="020B0604030504040204" pitchFamily="50" charset="-128"/>
              </a:rPr>
              <a:t>Python</a:t>
            </a:r>
            <a:r>
              <a:rPr lang="ja-JP" altLang="en-US" sz="2600" dirty="0">
                <a:solidFill>
                  <a:srgbClr val="FF0000"/>
                </a:solidFill>
                <a:latin typeface="メイリオ" panose="020B0604030504040204" pitchFamily="50" charset="-128"/>
                <a:ea typeface="メイリオ" panose="020B0604030504040204" pitchFamily="50" charset="-128"/>
              </a:rPr>
              <a:t>入門が割と楽にできた人</a:t>
            </a:r>
            <a:endParaRPr lang="en-US" altLang="ja-JP" sz="2600" dirty="0">
              <a:solidFill>
                <a:srgbClr val="FF0000"/>
              </a:solidFill>
              <a:latin typeface="メイリオ" panose="020B0604030504040204" pitchFamily="50" charset="-128"/>
              <a:ea typeface="メイリオ" panose="020B0604030504040204" pitchFamily="50" charset="-128"/>
            </a:endParaRPr>
          </a:p>
          <a:p>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2513AED5-B60A-CAE0-D1E8-123DC2E57CFE}"/>
              </a:ext>
            </a:extLst>
          </p:cNvPr>
          <p:cNvSpPr txBox="1"/>
          <p:nvPr/>
        </p:nvSpPr>
        <p:spPr>
          <a:xfrm>
            <a:off x="351298" y="2834640"/>
            <a:ext cx="1219200" cy="1015663"/>
          </a:xfrm>
          <a:prstGeom prst="rect">
            <a:avLst/>
          </a:prstGeom>
          <a:noFill/>
          <a:ln w="12700">
            <a:solidFill>
              <a:schemeClr val="tx1"/>
            </a:solidFill>
          </a:ln>
        </p:spPr>
        <p:txBody>
          <a:bodyPr wrap="square">
            <a:spAutoFit/>
          </a:bodyPr>
          <a:lstStyle/>
          <a:p>
            <a:r>
              <a:rPr lang="zh-TW" altLang="en-US" sz="2000" dirty="0">
                <a:latin typeface="メイリオ" panose="020B0604030504040204" pitchFamily="50" charset="-128"/>
                <a:ea typeface="メイリオ" panose="020B0604030504040204" pitchFamily="50" charset="-128"/>
              </a:rPr>
              <a:t>実習課題 </a:t>
            </a:r>
            <a:r>
              <a:rPr lang="en-US" altLang="zh-TW" sz="2000" dirty="0">
                <a:latin typeface="メイリオ" panose="020B0604030504040204" pitchFamily="50" charset="-128"/>
                <a:ea typeface="メイリオ" panose="020B0604030504040204" pitchFamily="50" charset="-128"/>
              </a:rPr>
              <a:t>Python</a:t>
            </a:r>
            <a:r>
              <a:rPr lang="zh-TW" altLang="en-US" sz="2000" dirty="0">
                <a:latin typeface="メイリオ" panose="020B0604030504040204" pitchFamily="50" charset="-128"/>
                <a:ea typeface="メイリオ" panose="020B0604030504040204" pitchFamily="50" charset="-128"/>
              </a:rPr>
              <a:t>入門</a:t>
            </a:r>
            <a:endParaRPr lang="ja-JP" altLang="en-US" sz="2000" dirty="0">
              <a:latin typeface="メイリオ" panose="020B0604030504040204" pitchFamily="50" charset="-128"/>
              <a:ea typeface="メイリオ" panose="020B0604030504040204" pitchFamily="50" charset="-128"/>
            </a:endParaRPr>
          </a:p>
        </p:txBody>
      </p:sp>
      <p:grpSp>
        <p:nvGrpSpPr>
          <p:cNvPr id="9" name="グループ化 8">
            <a:extLst>
              <a:ext uri="{FF2B5EF4-FFF2-40B4-BE49-F238E27FC236}">
                <a16:creationId xmlns:a16="http://schemas.microsoft.com/office/drawing/2014/main" id="{5B22290E-BD58-9768-167A-9997A8DD8A9A}"/>
              </a:ext>
            </a:extLst>
          </p:cNvPr>
          <p:cNvGrpSpPr/>
          <p:nvPr/>
        </p:nvGrpSpPr>
        <p:grpSpPr>
          <a:xfrm>
            <a:off x="2888379" y="4308098"/>
            <a:ext cx="1219201" cy="1675567"/>
            <a:chOff x="2873139" y="3399353"/>
            <a:chExt cx="1447001" cy="1988830"/>
          </a:xfrm>
        </p:grpSpPr>
        <p:pic>
          <p:nvPicPr>
            <p:cNvPr id="7" name="図 6">
              <a:extLst>
                <a:ext uri="{FF2B5EF4-FFF2-40B4-BE49-F238E27FC236}">
                  <a16:creationId xmlns:a16="http://schemas.microsoft.com/office/drawing/2014/main" id="{BD9C68C9-7B0F-83F9-03F3-857F5A8F0D70}"/>
                </a:ext>
              </a:extLst>
            </p:cNvPr>
            <p:cNvPicPr>
              <a:picLocks noChangeAspect="1"/>
            </p:cNvPicPr>
            <p:nvPr/>
          </p:nvPicPr>
          <p:blipFill>
            <a:blip r:embed="rId2"/>
            <a:stretch>
              <a:fillRect/>
            </a:stretch>
          </p:blipFill>
          <p:spPr>
            <a:xfrm>
              <a:off x="2873139" y="3399353"/>
              <a:ext cx="1447001" cy="1988830"/>
            </a:xfrm>
            <a:prstGeom prst="rect">
              <a:avLst/>
            </a:prstGeom>
          </p:spPr>
        </p:pic>
        <p:sp>
          <p:nvSpPr>
            <p:cNvPr id="8" name="正方形/長方形 7">
              <a:extLst>
                <a:ext uri="{FF2B5EF4-FFF2-40B4-BE49-F238E27FC236}">
                  <a16:creationId xmlns:a16="http://schemas.microsoft.com/office/drawing/2014/main" id="{8D9C478E-87B0-EBB9-14D7-F6E3B06B7179}"/>
                </a:ext>
              </a:extLst>
            </p:cNvPr>
            <p:cNvSpPr/>
            <p:nvPr/>
          </p:nvSpPr>
          <p:spPr>
            <a:xfrm>
              <a:off x="2873139" y="3399353"/>
              <a:ext cx="1447001" cy="198883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テキスト ボックス 9">
            <a:extLst>
              <a:ext uri="{FF2B5EF4-FFF2-40B4-BE49-F238E27FC236}">
                <a16:creationId xmlns:a16="http://schemas.microsoft.com/office/drawing/2014/main" id="{9E6DF3AA-8A97-3E28-DCA2-C20579AD853F}"/>
              </a:ext>
            </a:extLst>
          </p:cNvPr>
          <p:cNvSpPr txBox="1"/>
          <p:nvPr/>
        </p:nvSpPr>
        <p:spPr>
          <a:xfrm>
            <a:off x="5411006" y="2267309"/>
            <a:ext cx="1219200" cy="1015663"/>
          </a:xfrm>
          <a:prstGeom prst="rect">
            <a:avLst/>
          </a:prstGeom>
          <a:solidFill>
            <a:schemeClr val="bg1"/>
          </a:solidFill>
          <a:ln w="12700">
            <a:solidFill>
              <a:schemeClr val="tx1"/>
            </a:solidFill>
          </a:ln>
        </p:spPr>
        <p:txBody>
          <a:bodyPr wrap="square">
            <a:spAutoFit/>
          </a:bodyPr>
          <a:lstStyle/>
          <a:p>
            <a:r>
              <a:rPr lang="ja-JP" altLang="en-US" sz="2000" dirty="0">
                <a:latin typeface="メイリオ" panose="020B0604030504040204" pitchFamily="50" charset="-128"/>
                <a:ea typeface="メイリオ" panose="020B0604030504040204" pitchFamily="50" charset="-128"/>
              </a:rPr>
              <a:t>各大学のサンプル問題</a:t>
            </a:r>
          </a:p>
        </p:txBody>
      </p:sp>
      <p:sp>
        <p:nvSpPr>
          <p:cNvPr id="12" name="テキスト ボックス 11">
            <a:extLst>
              <a:ext uri="{FF2B5EF4-FFF2-40B4-BE49-F238E27FC236}">
                <a16:creationId xmlns:a16="http://schemas.microsoft.com/office/drawing/2014/main" id="{C5BBE5A6-5240-52F9-69E6-47CCAC5C4AE1}"/>
              </a:ext>
            </a:extLst>
          </p:cNvPr>
          <p:cNvSpPr txBox="1"/>
          <p:nvPr/>
        </p:nvSpPr>
        <p:spPr>
          <a:xfrm>
            <a:off x="6903344" y="2267309"/>
            <a:ext cx="1219200" cy="1015663"/>
          </a:xfrm>
          <a:prstGeom prst="rect">
            <a:avLst/>
          </a:prstGeom>
          <a:solidFill>
            <a:schemeClr val="bg1"/>
          </a:solidFill>
          <a:ln w="12700">
            <a:solidFill>
              <a:schemeClr val="tx1"/>
            </a:solidFill>
          </a:ln>
        </p:spPr>
        <p:txBody>
          <a:bodyPr wrap="square">
            <a:spAutoFit/>
          </a:bodyPr>
          <a:lstStyle/>
          <a:p>
            <a:r>
              <a:rPr lang="ja-JP" altLang="en-US" sz="2000" dirty="0">
                <a:latin typeface="メイリオ" panose="020B0604030504040204" pitchFamily="50" charset="-128"/>
                <a:ea typeface="メイリオ" panose="020B0604030504040204" pitchFamily="50" charset="-128"/>
              </a:rPr>
              <a:t>問題集のサンプル問題等</a:t>
            </a:r>
          </a:p>
        </p:txBody>
      </p:sp>
      <p:sp>
        <p:nvSpPr>
          <p:cNvPr id="14" name="テキスト ボックス 13">
            <a:extLst>
              <a:ext uri="{FF2B5EF4-FFF2-40B4-BE49-F238E27FC236}">
                <a16:creationId xmlns:a16="http://schemas.microsoft.com/office/drawing/2014/main" id="{6C9B6381-D6AA-715C-666C-7EC89E19B0C0}"/>
              </a:ext>
            </a:extLst>
          </p:cNvPr>
          <p:cNvSpPr txBox="1"/>
          <p:nvPr/>
        </p:nvSpPr>
        <p:spPr>
          <a:xfrm>
            <a:off x="2577921" y="5983665"/>
            <a:ext cx="2137892" cy="584775"/>
          </a:xfrm>
          <a:prstGeom prst="rect">
            <a:avLst/>
          </a:prstGeom>
          <a:noFill/>
        </p:spPr>
        <p:txBody>
          <a:bodyPr wrap="square">
            <a:spAutoFit/>
          </a:bodyPr>
          <a:lstStyle/>
          <a:p>
            <a:r>
              <a:rPr lang="en-US" altLang="ja-JP" sz="1600" dirty="0"/>
              <a:t>JOI </a:t>
            </a:r>
            <a:r>
              <a:rPr lang="ja-JP" altLang="en-US" sz="1600" dirty="0"/>
              <a:t>公式テキスト </a:t>
            </a:r>
            <a:endParaRPr lang="en-US" altLang="ja-JP" sz="1600" dirty="0"/>
          </a:p>
          <a:p>
            <a:r>
              <a:rPr lang="en-US" altLang="ja-JP" sz="1600" dirty="0"/>
              <a:t>Python</a:t>
            </a:r>
            <a:r>
              <a:rPr lang="ja-JP" altLang="en-US" sz="1600" dirty="0"/>
              <a:t>で問題解決</a:t>
            </a:r>
          </a:p>
        </p:txBody>
      </p:sp>
      <p:sp>
        <p:nvSpPr>
          <p:cNvPr id="15" name="テキスト ボックス 14">
            <a:extLst>
              <a:ext uri="{FF2B5EF4-FFF2-40B4-BE49-F238E27FC236}">
                <a16:creationId xmlns:a16="http://schemas.microsoft.com/office/drawing/2014/main" id="{9B2B9CE0-7542-B4D1-A82D-440587AD7EF7}"/>
              </a:ext>
            </a:extLst>
          </p:cNvPr>
          <p:cNvSpPr txBox="1"/>
          <p:nvPr/>
        </p:nvSpPr>
        <p:spPr>
          <a:xfrm>
            <a:off x="5626801" y="3760673"/>
            <a:ext cx="2460293" cy="707886"/>
          </a:xfrm>
          <a:prstGeom prst="rect">
            <a:avLst/>
          </a:prstGeom>
          <a:noFill/>
          <a:ln w="12700">
            <a:noFill/>
          </a:ln>
        </p:spPr>
        <p:txBody>
          <a:bodyPr wrap="square">
            <a:spAutoFit/>
          </a:bodyPr>
          <a:lstStyle/>
          <a:p>
            <a:r>
              <a:rPr lang="ja-JP" altLang="en-US" sz="2000" dirty="0">
                <a:latin typeface="メイリオ" panose="020B0604030504040204" pitchFamily="50" charset="-128"/>
                <a:ea typeface="メイリオ" panose="020B0604030504040204" pitchFamily="50" charset="-128"/>
              </a:rPr>
              <a:t>日本語プログラミングに慣れる</a:t>
            </a:r>
          </a:p>
        </p:txBody>
      </p:sp>
      <p:sp>
        <p:nvSpPr>
          <p:cNvPr id="17" name="テキスト ボックス 16">
            <a:extLst>
              <a:ext uri="{FF2B5EF4-FFF2-40B4-BE49-F238E27FC236}">
                <a16:creationId xmlns:a16="http://schemas.microsoft.com/office/drawing/2014/main" id="{A45A6872-40E2-2971-9730-CB825850B65B}"/>
              </a:ext>
            </a:extLst>
          </p:cNvPr>
          <p:cNvSpPr txBox="1"/>
          <p:nvPr/>
        </p:nvSpPr>
        <p:spPr>
          <a:xfrm>
            <a:off x="3288727" y="3097976"/>
            <a:ext cx="1219200" cy="1015663"/>
          </a:xfrm>
          <a:prstGeom prst="rect">
            <a:avLst/>
          </a:prstGeom>
          <a:solidFill>
            <a:schemeClr val="bg1"/>
          </a:solidFill>
          <a:ln w="12700">
            <a:solidFill>
              <a:schemeClr val="tx1"/>
            </a:solidFill>
          </a:ln>
        </p:spPr>
        <p:txBody>
          <a:bodyPr wrap="square">
            <a:spAutoFit/>
          </a:bodyPr>
          <a:lstStyle/>
          <a:p>
            <a:endParaRPr lang="en-US" altLang="zh-TW" sz="2000" dirty="0">
              <a:latin typeface="メイリオ" panose="020B0604030504040204" pitchFamily="50" charset="-128"/>
              <a:ea typeface="メイリオ" panose="020B0604030504040204" pitchFamily="50" charset="-128"/>
            </a:endParaRPr>
          </a:p>
          <a:p>
            <a:r>
              <a:rPr lang="zh-TW" altLang="en-US" sz="2000" dirty="0">
                <a:latin typeface="メイリオ" panose="020B0604030504040204" pitchFamily="50" charset="-128"/>
                <a:ea typeface="メイリオ" panose="020B0604030504040204" pitchFamily="50" charset="-128"/>
              </a:rPr>
              <a:t>実習課題</a:t>
            </a:r>
            <a:r>
              <a:rPr lang="en-US" altLang="zh-TW" sz="2000" dirty="0">
                <a:latin typeface="メイリオ" panose="020B0604030504040204" pitchFamily="50" charset="-128"/>
                <a:ea typeface="メイリオ" panose="020B0604030504040204" pitchFamily="50" charset="-128"/>
              </a:rPr>
              <a:t>Excel</a:t>
            </a:r>
            <a:endParaRPr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129FB1A3-596A-EF3D-1893-D602146D0BE6}"/>
              </a:ext>
            </a:extLst>
          </p:cNvPr>
          <p:cNvSpPr txBox="1"/>
          <p:nvPr/>
        </p:nvSpPr>
        <p:spPr>
          <a:xfrm>
            <a:off x="2535314" y="2285761"/>
            <a:ext cx="1219200" cy="1015663"/>
          </a:xfrm>
          <a:prstGeom prst="rect">
            <a:avLst/>
          </a:prstGeom>
          <a:solidFill>
            <a:schemeClr val="bg1"/>
          </a:solidFill>
          <a:ln w="12700">
            <a:solidFill>
              <a:schemeClr val="tx1"/>
            </a:solidFill>
          </a:ln>
        </p:spPr>
        <p:txBody>
          <a:bodyPr wrap="square">
            <a:spAutoFit/>
          </a:bodyPr>
          <a:lstStyle/>
          <a:p>
            <a:r>
              <a:rPr lang="zh-TW" altLang="en-US" sz="2000" dirty="0">
                <a:latin typeface="メイリオ" panose="020B0604030504040204" pitchFamily="50" charset="-128"/>
                <a:ea typeface="メイリオ" panose="020B0604030504040204" pitchFamily="50" charset="-128"/>
              </a:rPr>
              <a:t>実習課題 </a:t>
            </a:r>
            <a:r>
              <a:rPr lang="en-US" altLang="zh-TW" sz="2000" dirty="0">
                <a:latin typeface="メイリオ" panose="020B0604030504040204" pitchFamily="50" charset="-128"/>
                <a:ea typeface="メイリオ" panose="020B0604030504040204" pitchFamily="50" charset="-128"/>
              </a:rPr>
              <a:t>Python</a:t>
            </a:r>
            <a:r>
              <a:rPr lang="ja-JP" altLang="en-US" sz="2000" dirty="0">
                <a:latin typeface="メイリオ" panose="020B0604030504040204" pitchFamily="50" charset="-128"/>
                <a:ea typeface="メイリオ" panose="020B0604030504040204" pitchFamily="50" charset="-128"/>
              </a:rPr>
              <a:t>初級</a:t>
            </a:r>
          </a:p>
        </p:txBody>
      </p:sp>
      <p:sp>
        <p:nvSpPr>
          <p:cNvPr id="19" name="テキスト ボックス 18">
            <a:extLst>
              <a:ext uri="{FF2B5EF4-FFF2-40B4-BE49-F238E27FC236}">
                <a16:creationId xmlns:a16="http://schemas.microsoft.com/office/drawing/2014/main" id="{CBB3D68C-3062-3CAB-2E4D-2F30001C35AE}"/>
              </a:ext>
            </a:extLst>
          </p:cNvPr>
          <p:cNvSpPr txBox="1"/>
          <p:nvPr/>
        </p:nvSpPr>
        <p:spPr>
          <a:xfrm>
            <a:off x="2384470" y="1838593"/>
            <a:ext cx="2202392" cy="46166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本格期に学習</a:t>
            </a:r>
          </a:p>
        </p:txBody>
      </p:sp>
      <p:sp>
        <p:nvSpPr>
          <p:cNvPr id="21" name="テキスト ボックス 20">
            <a:extLst>
              <a:ext uri="{FF2B5EF4-FFF2-40B4-BE49-F238E27FC236}">
                <a16:creationId xmlns:a16="http://schemas.microsoft.com/office/drawing/2014/main" id="{B9B10ABE-F1A2-2693-E017-E0403231481C}"/>
              </a:ext>
            </a:extLst>
          </p:cNvPr>
          <p:cNvSpPr txBox="1"/>
          <p:nvPr/>
        </p:nvSpPr>
        <p:spPr>
          <a:xfrm>
            <a:off x="5514146" y="1824096"/>
            <a:ext cx="2202392" cy="46166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まとめの学習</a:t>
            </a:r>
          </a:p>
        </p:txBody>
      </p:sp>
      <p:sp>
        <p:nvSpPr>
          <p:cNvPr id="23" name="テキスト ボックス 22">
            <a:extLst>
              <a:ext uri="{FF2B5EF4-FFF2-40B4-BE49-F238E27FC236}">
                <a16:creationId xmlns:a16="http://schemas.microsoft.com/office/drawing/2014/main" id="{3A080490-B2C6-7944-768E-4849BB5F54FE}"/>
              </a:ext>
            </a:extLst>
          </p:cNvPr>
          <p:cNvSpPr txBox="1"/>
          <p:nvPr/>
        </p:nvSpPr>
        <p:spPr>
          <a:xfrm>
            <a:off x="5468489" y="4481165"/>
            <a:ext cx="1037058" cy="400110"/>
          </a:xfrm>
          <a:prstGeom prst="rect">
            <a:avLst/>
          </a:prstGeom>
          <a:solidFill>
            <a:schemeClr val="bg1"/>
          </a:solidFill>
          <a:ln w="12700">
            <a:solidFill>
              <a:schemeClr val="tx1"/>
            </a:solidFill>
          </a:ln>
        </p:spPr>
        <p:txBody>
          <a:bodyPr wrap="square">
            <a:spAutoFit/>
          </a:bodyPr>
          <a:lstStyle/>
          <a:p>
            <a:r>
              <a:rPr lang="en-US" altLang="ja-JP" sz="2000" dirty="0" err="1">
                <a:latin typeface="メイリオ" panose="020B0604030504040204" pitchFamily="50" charset="-128"/>
                <a:ea typeface="メイリオ" panose="020B0604030504040204" pitchFamily="50" charset="-128"/>
              </a:rPr>
              <a:t>PyPen</a:t>
            </a:r>
            <a:endParaRPr lang="ja-JP" altLang="en-US" sz="2000" dirty="0">
              <a:latin typeface="メイリオ" panose="020B0604030504040204" pitchFamily="50" charset="-128"/>
              <a:ea typeface="メイリオ" panose="020B0604030504040204" pitchFamily="50" charset="-128"/>
            </a:endParaRPr>
          </a:p>
        </p:txBody>
      </p:sp>
      <p:grpSp>
        <p:nvGrpSpPr>
          <p:cNvPr id="27" name="グループ化 26">
            <a:extLst>
              <a:ext uri="{FF2B5EF4-FFF2-40B4-BE49-F238E27FC236}">
                <a16:creationId xmlns:a16="http://schemas.microsoft.com/office/drawing/2014/main" id="{AE787D6F-DD16-6D03-D9E3-9CC751F52903}"/>
              </a:ext>
            </a:extLst>
          </p:cNvPr>
          <p:cNvGrpSpPr/>
          <p:nvPr/>
        </p:nvGrpSpPr>
        <p:grpSpPr>
          <a:xfrm>
            <a:off x="6702484" y="4352658"/>
            <a:ext cx="1198615" cy="1631007"/>
            <a:chOff x="465786" y="4308098"/>
            <a:chExt cx="1198615" cy="1631007"/>
          </a:xfrm>
        </p:grpSpPr>
        <p:pic>
          <p:nvPicPr>
            <p:cNvPr id="25" name="図 24">
              <a:extLst>
                <a:ext uri="{FF2B5EF4-FFF2-40B4-BE49-F238E27FC236}">
                  <a16:creationId xmlns:a16="http://schemas.microsoft.com/office/drawing/2014/main" id="{CE65C9B4-06A5-6B0F-B21B-27764B3C6322}"/>
                </a:ext>
              </a:extLst>
            </p:cNvPr>
            <p:cNvPicPr>
              <a:picLocks noChangeAspect="1"/>
            </p:cNvPicPr>
            <p:nvPr/>
          </p:nvPicPr>
          <p:blipFill>
            <a:blip r:embed="rId3"/>
            <a:stretch>
              <a:fillRect/>
            </a:stretch>
          </p:blipFill>
          <p:spPr>
            <a:xfrm>
              <a:off x="506510" y="4308098"/>
              <a:ext cx="1157891" cy="1605944"/>
            </a:xfrm>
            <a:prstGeom prst="rect">
              <a:avLst/>
            </a:prstGeom>
          </p:spPr>
        </p:pic>
        <p:sp>
          <p:nvSpPr>
            <p:cNvPr id="26" name="正方形/長方形 25">
              <a:extLst>
                <a:ext uri="{FF2B5EF4-FFF2-40B4-BE49-F238E27FC236}">
                  <a16:creationId xmlns:a16="http://schemas.microsoft.com/office/drawing/2014/main" id="{46498FBC-C200-2F07-B17E-9F507B3DA575}"/>
                </a:ext>
              </a:extLst>
            </p:cNvPr>
            <p:cNvSpPr/>
            <p:nvPr/>
          </p:nvSpPr>
          <p:spPr>
            <a:xfrm>
              <a:off x="465786" y="4308098"/>
              <a:ext cx="1181501" cy="163100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テキスト ボックス 27">
            <a:extLst>
              <a:ext uri="{FF2B5EF4-FFF2-40B4-BE49-F238E27FC236}">
                <a16:creationId xmlns:a16="http://schemas.microsoft.com/office/drawing/2014/main" id="{732FD47F-B999-AC5B-D0E0-00FE491E42DA}"/>
              </a:ext>
            </a:extLst>
          </p:cNvPr>
          <p:cNvSpPr txBox="1"/>
          <p:nvPr/>
        </p:nvSpPr>
        <p:spPr>
          <a:xfrm>
            <a:off x="5440209" y="5934610"/>
            <a:ext cx="2926270" cy="584775"/>
          </a:xfrm>
          <a:prstGeom prst="rect">
            <a:avLst/>
          </a:prstGeom>
          <a:noFill/>
        </p:spPr>
        <p:txBody>
          <a:bodyPr wrap="square">
            <a:spAutoFit/>
          </a:bodyPr>
          <a:lstStyle/>
          <a:p>
            <a:r>
              <a:rPr lang="ja-JP" altLang="en-US" sz="1600" dirty="0"/>
              <a:t>情報</a:t>
            </a:r>
            <a:r>
              <a:rPr lang="en-US" altLang="ja-JP" sz="1600" dirty="0"/>
              <a:t>Ⅰ</a:t>
            </a:r>
            <a:r>
              <a:rPr lang="ja-JP" altLang="en-US" sz="1600" dirty="0"/>
              <a:t>　大学入学共通テスト　プログラミング問題対策</a:t>
            </a:r>
          </a:p>
        </p:txBody>
      </p:sp>
      <p:sp>
        <p:nvSpPr>
          <p:cNvPr id="29" name="矢印: 右 28">
            <a:extLst>
              <a:ext uri="{FF2B5EF4-FFF2-40B4-BE49-F238E27FC236}">
                <a16:creationId xmlns:a16="http://schemas.microsoft.com/office/drawing/2014/main" id="{DA40CB60-8EF3-A8FA-E239-CCDEC048A26F}"/>
              </a:ext>
            </a:extLst>
          </p:cNvPr>
          <p:cNvSpPr/>
          <p:nvPr/>
        </p:nvSpPr>
        <p:spPr>
          <a:xfrm>
            <a:off x="1570498" y="3097976"/>
            <a:ext cx="609103" cy="507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矢印: 右 29">
            <a:extLst>
              <a:ext uri="{FF2B5EF4-FFF2-40B4-BE49-F238E27FC236}">
                <a16:creationId xmlns:a16="http://schemas.microsoft.com/office/drawing/2014/main" id="{74ECA6D4-E006-72CA-DE05-D3028D82F994}"/>
              </a:ext>
            </a:extLst>
          </p:cNvPr>
          <p:cNvSpPr/>
          <p:nvPr/>
        </p:nvSpPr>
        <p:spPr>
          <a:xfrm>
            <a:off x="4740009" y="2364998"/>
            <a:ext cx="551935" cy="507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矢印: 右 30">
            <a:extLst>
              <a:ext uri="{FF2B5EF4-FFF2-40B4-BE49-F238E27FC236}">
                <a16:creationId xmlns:a16="http://schemas.microsoft.com/office/drawing/2014/main" id="{C500483D-90FE-3F19-09CB-EC9B0EA85D60}"/>
              </a:ext>
            </a:extLst>
          </p:cNvPr>
          <p:cNvSpPr/>
          <p:nvPr/>
        </p:nvSpPr>
        <p:spPr>
          <a:xfrm>
            <a:off x="4727884" y="4709830"/>
            <a:ext cx="551935" cy="507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3085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四角形: 角を丸くする 17">
            <a:extLst>
              <a:ext uri="{FF2B5EF4-FFF2-40B4-BE49-F238E27FC236}">
                <a16:creationId xmlns:a16="http://schemas.microsoft.com/office/drawing/2014/main" id="{FCC19CA6-BAEB-A188-ABD8-DF74E6304AEE}"/>
              </a:ext>
            </a:extLst>
          </p:cNvPr>
          <p:cNvSpPr/>
          <p:nvPr/>
        </p:nvSpPr>
        <p:spPr>
          <a:xfrm>
            <a:off x="2161248" y="1325880"/>
            <a:ext cx="3558486" cy="5401218"/>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p:cNvSpPr>
            <a:spLocks noGrp="1"/>
          </p:cNvSpPr>
          <p:nvPr>
            <p:ph type="title"/>
          </p:nvPr>
        </p:nvSpPr>
        <p:spPr>
          <a:xfrm>
            <a:off x="443893" y="289560"/>
            <a:ext cx="8425787" cy="792480"/>
          </a:xfrm>
        </p:spPr>
        <p:txBody>
          <a:bodyPr>
            <a:noAutofit/>
          </a:bodyPr>
          <a:lstStyle/>
          <a:p>
            <a:pPr algn="l"/>
            <a:r>
              <a:rPr lang="ja-JP" altLang="en-US" sz="2800" dirty="0">
                <a:latin typeface="UD デジタル 教科書体 NP-B" panose="02020700000000000000" pitchFamily="18" charset="-128"/>
                <a:ea typeface="UD デジタル 教科書体 NP-B" panose="02020700000000000000" pitchFamily="18" charset="-128"/>
              </a:rPr>
              <a:t>プログラミング</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シミュレーションの学習方法</a:t>
            </a:r>
            <a:r>
              <a:rPr lang="en-US" altLang="ja-JP" sz="2800" dirty="0">
                <a:latin typeface="UD デジタル 教科書体 NP-B" panose="02020700000000000000" pitchFamily="18" charset="-128"/>
                <a:ea typeface="UD デジタル 教科書体 NP-B" panose="02020700000000000000" pitchFamily="18" charset="-128"/>
              </a:rPr>
              <a:t>(2)</a:t>
            </a:r>
            <a:endParaRPr lang="ja-JP" altLang="en-US" sz="2800" dirty="0">
              <a:latin typeface="UD デジタル 教科書体 NP-B" panose="02020700000000000000" pitchFamily="18" charset="-128"/>
              <a:ea typeface="UD デジタル 教科書体 NP-B" panose="02020700000000000000" pitchFamily="18" charset="-128"/>
            </a:endParaRPr>
          </a:p>
        </p:txBody>
      </p:sp>
      <p:sp>
        <p:nvSpPr>
          <p:cNvPr id="2" name="タイトル 1">
            <a:extLst>
              <a:ext uri="{FF2B5EF4-FFF2-40B4-BE49-F238E27FC236}">
                <a16:creationId xmlns:a16="http://schemas.microsoft.com/office/drawing/2014/main" id="{F3E24359-984D-FD4F-AF93-FD09DC3EC508}"/>
              </a:ext>
            </a:extLst>
          </p:cNvPr>
          <p:cNvSpPr txBox="1">
            <a:spLocks/>
          </p:cNvSpPr>
          <p:nvPr/>
        </p:nvSpPr>
        <p:spPr>
          <a:xfrm>
            <a:off x="465786" y="918895"/>
            <a:ext cx="8212427" cy="606358"/>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600" dirty="0">
                <a:solidFill>
                  <a:srgbClr val="FF0000"/>
                </a:solidFill>
                <a:latin typeface="メイリオ" panose="020B0604030504040204" pitchFamily="50" charset="-128"/>
                <a:ea typeface="メイリオ" panose="020B0604030504040204" pitchFamily="50" charset="-128"/>
              </a:rPr>
              <a:t>そこそこ学習して準備したい。</a:t>
            </a:r>
            <a:endParaRPr lang="en-US" altLang="ja-JP" sz="2600" dirty="0">
              <a:solidFill>
                <a:srgbClr val="FF0000"/>
              </a:solidFill>
              <a:latin typeface="メイリオ" panose="020B0604030504040204" pitchFamily="50" charset="-128"/>
              <a:ea typeface="メイリオ" panose="020B0604030504040204" pitchFamily="50" charset="-128"/>
            </a:endParaRPr>
          </a:p>
          <a:p>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2513AED5-B60A-CAE0-D1E8-123DC2E57CFE}"/>
              </a:ext>
            </a:extLst>
          </p:cNvPr>
          <p:cNvSpPr txBox="1"/>
          <p:nvPr/>
        </p:nvSpPr>
        <p:spPr>
          <a:xfrm>
            <a:off x="351298" y="2834640"/>
            <a:ext cx="1219200" cy="1015663"/>
          </a:xfrm>
          <a:prstGeom prst="rect">
            <a:avLst/>
          </a:prstGeom>
          <a:noFill/>
          <a:ln w="12700">
            <a:solidFill>
              <a:schemeClr val="tx1"/>
            </a:solidFill>
          </a:ln>
        </p:spPr>
        <p:txBody>
          <a:bodyPr wrap="square">
            <a:spAutoFit/>
          </a:bodyPr>
          <a:lstStyle/>
          <a:p>
            <a:r>
              <a:rPr lang="zh-TW" altLang="en-US" sz="2000" dirty="0">
                <a:latin typeface="メイリオ" panose="020B0604030504040204" pitchFamily="50" charset="-128"/>
                <a:ea typeface="メイリオ" panose="020B0604030504040204" pitchFamily="50" charset="-128"/>
              </a:rPr>
              <a:t>実習課題 </a:t>
            </a:r>
            <a:r>
              <a:rPr lang="en-US" altLang="zh-TW" sz="2000" dirty="0">
                <a:latin typeface="メイリオ" panose="020B0604030504040204" pitchFamily="50" charset="-128"/>
                <a:ea typeface="メイリオ" panose="020B0604030504040204" pitchFamily="50" charset="-128"/>
              </a:rPr>
              <a:t>Python</a:t>
            </a:r>
            <a:r>
              <a:rPr lang="zh-TW" altLang="en-US" sz="2000" dirty="0">
                <a:latin typeface="メイリオ" panose="020B0604030504040204" pitchFamily="50" charset="-128"/>
                <a:ea typeface="メイリオ" panose="020B0604030504040204" pitchFamily="50" charset="-128"/>
              </a:rPr>
              <a:t>入門</a:t>
            </a:r>
            <a:endParaRPr lang="ja-JP" altLang="en-US" sz="20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C5BBE5A6-5240-52F9-69E6-47CCAC5C4AE1}"/>
              </a:ext>
            </a:extLst>
          </p:cNvPr>
          <p:cNvSpPr txBox="1"/>
          <p:nvPr/>
        </p:nvSpPr>
        <p:spPr>
          <a:xfrm>
            <a:off x="4184686" y="3553720"/>
            <a:ext cx="1219200" cy="1015663"/>
          </a:xfrm>
          <a:prstGeom prst="rect">
            <a:avLst/>
          </a:prstGeom>
          <a:solidFill>
            <a:schemeClr val="bg1"/>
          </a:solidFill>
          <a:ln w="12700">
            <a:solidFill>
              <a:schemeClr val="tx1"/>
            </a:solidFill>
          </a:ln>
        </p:spPr>
        <p:txBody>
          <a:bodyPr wrap="square">
            <a:spAutoFit/>
          </a:bodyPr>
          <a:lstStyle/>
          <a:p>
            <a:r>
              <a:rPr lang="ja-JP" altLang="en-US" sz="2000" dirty="0">
                <a:latin typeface="メイリオ" panose="020B0604030504040204" pitchFamily="50" charset="-128"/>
                <a:ea typeface="メイリオ" panose="020B0604030504040204" pitchFamily="50" charset="-128"/>
              </a:rPr>
              <a:t>問題集のサンプル問題等</a:t>
            </a:r>
          </a:p>
        </p:txBody>
      </p:sp>
      <p:sp>
        <p:nvSpPr>
          <p:cNvPr id="17" name="テキスト ボックス 16">
            <a:extLst>
              <a:ext uri="{FF2B5EF4-FFF2-40B4-BE49-F238E27FC236}">
                <a16:creationId xmlns:a16="http://schemas.microsoft.com/office/drawing/2014/main" id="{A45A6872-40E2-2971-9730-CB825850B65B}"/>
              </a:ext>
            </a:extLst>
          </p:cNvPr>
          <p:cNvSpPr txBox="1"/>
          <p:nvPr/>
        </p:nvSpPr>
        <p:spPr>
          <a:xfrm>
            <a:off x="2462935" y="3573303"/>
            <a:ext cx="1219200" cy="1015663"/>
          </a:xfrm>
          <a:prstGeom prst="rect">
            <a:avLst/>
          </a:prstGeom>
          <a:solidFill>
            <a:schemeClr val="bg1"/>
          </a:solidFill>
          <a:ln w="12700">
            <a:solidFill>
              <a:schemeClr val="tx1"/>
            </a:solidFill>
          </a:ln>
        </p:spPr>
        <p:txBody>
          <a:bodyPr wrap="square">
            <a:spAutoFit/>
          </a:bodyPr>
          <a:lstStyle/>
          <a:p>
            <a:endParaRPr lang="en-US" altLang="zh-TW" sz="2000" dirty="0">
              <a:latin typeface="メイリオ" panose="020B0604030504040204" pitchFamily="50" charset="-128"/>
              <a:ea typeface="メイリオ" panose="020B0604030504040204" pitchFamily="50" charset="-128"/>
            </a:endParaRPr>
          </a:p>
          <a:p>
            <a:r>
              <a:rPr lang="zh-TW" altLang="en-US" sz="2000" dirty="0">
                <a:latin typeface="メイリオ" panose="020B0604030504040204" pitchFamily="50" charset="-128"/>
                <a:ea typeface="メイリオ" panose="020B0604030504040204" pitchFamily="50" charset="-128"/>
              </a:rPr>
              <a:t>実習課題</a:t>
            </a:r>
            <a:r>
              <a:rPr lang="en-US" altLang="zh-TW" sz="2000" dirty="0">
                <a:latin typeface="メイリオ" panose="020B0604030504040204" pitchFamily="50" charset="-128"/>
                <a:ea typeface="メイリオ" panose="020B0604030504040204" pitchFamily="50" charset="-128"/>
              </a:rPr>
              <a:t>Excel</a:t>
            </a:r>
            <a:endParaRPr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129FB1A3-596A-EF3D-1893-D602146D0BE6}"/>
              </a:ext>
            </a:extLst>
          </p:cNvPr>
          <p:cNvSpPr txBox="1"/>
          <p:nvPr/>
        </p:nvSpPr>
        <p:spPr>
          <a:xfrm>
            <a:off x="2456753" y="2313800"/>
            <a:ext cx="1219200" cy="1015663"/>
          </a:xfrm>
          <a:prstGeom prst="rect">
            <a:avLst/>
          </a:prstGeom>
          <a:solidFill>
            <a:schemeClr val="bg1"/>
          </a:solidFill>
          <a:ln w="12700">
            <a:solidFill>
              <a:schemeClr val="tx1"/>
            </a:solidFill>
          </a:ln>
        </p:spPr>
        <p:txBody>
          <a:bodyPr wrap="square">
            <a:spAutoFit/>
          </a:bodyPr>
          <a:lstStyle/>
          <a:p>
            <a:r>
              <a:rPr lang="zh-TW" altLang="en-US" sz="2000" dirty="0">
                <a:latin typeface="メイリオ" panose="020B0604030504040204" pitchFamily="50" charset="-128"/>
                <a:ea typeface="メイリオ" panose="020B0604030504040204" pitchFamily="50" charset="-128"/>
              </a:rPr>
              <a:t>実習課題 </a:t>
            </a:r>
            <a:r>
              <a:rPr lang="en-US" altLang="zh-TW" sz="2000" dirty="0">
                <a:latin typeface="メイリオ" panose="020B0604030504040204" pitchFamily="50" charset="-128"/>
                <a:ea typeface="メイリオ" panose="020B0604030504040204" pitchFamily="50" charset="-128"/>
              </a:rPr>
              <a:t>Python</a:t>
            </a:r>
            <a:r>
              <a:rPr lang="ja-JP" altLang="en-US" sz="2000" dirty="0">
                <a:latin typeface="メイリオ" panose="020B0604030504040204" pitchFamily="50" charset="-128"/>
                <a:ea typeface="メイリオ" panose="020B0604030504040204" pitchFamily="50" charset="-128"/>
              </a:rPr>
              <a:t>初級</a:t>
            </a:r>
          </a:p>
        </p:txBody>
      </p:sp>
      <p:sp>
        <p:nvSpPr>
          <p:cNvPr id="19" name="テキスト ボックス 18">
            <a:extLst>
              <a:ext uri="{FF2B5EF4-FFF2-40B4-BE49-F238E27FC236}">
                <a16:creationId xmlns:a16="http://schemas.microsoft.com/office/drawing/2014/main" id="{CBB3D68C-3062-3CAB-2E4D-2F30001C35AE}"/>
              </a:ext>
            </a:extLst>
          </p:cNvPr>
          <p:cNvSpPr txBox="1"/>
          <p:nvPr/>
        </p:nvSpPr>
        <p:spPr>
          <a:xfrm>
            <a:off x="2462935" y="1473546"/>
            <a:ext cx="2848112" cy="830997"/>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出来そうな問題を</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やってみる</a:t>
            </a:r>
            <a:endParaRPr kumimoji="1" lang="ja-JP" altLang="en-US" sz="24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3A080490-B2C6-7944-768E-4849BB5F54FE}"/>
              </a:ext>
            </a:extLst>
          </p:cNvPr>
          <p:cNvSpPr txBox="1"/>
          <p:nvPr/>
        </p:nvSpPr>
        <p:spPr>
          <a:xfrm>
            <a:off x="2593334" y="4913411"/>
            <a:ext cx="1037058" cy="400110"/>
          </a:xfrm>
          <a:prstGeom prst="rect">
            <a:avLst/>
          </a:prstGeom>
          <a:solidFill>
            <a:schemeClr val="bg1"/>
          </a:solidFill>
          <a:ln w="12700">
            <a:solidFill>
              <a:schemeClr val="tx1"/>
            </a:solidFill>
          </a:ln>
        </p:spPr>
        <p:txBody>
          <a:bodyPr wrap="square">
            <a:spAutoFit/>
          </a:bodyPr>
          <a:lstStyle/>
          <a:p>
            <a:r>
              <a:rPr lang="en-US" altLang="ja-JP" sz="2000" dirty="0" err="1">
                <a:latin typeface="メイリオ" panose="020B0604030504040204" pitchFamily="50" charset="-128"/>
                <a:ea typeface="メイリオ" panose="020B0604030504040204" pitchFamily="50" charset="-128"/>
              </a:rPr>
              <a:t>PyPen</a:t>
            </a:r>
            <a:endParaRPr lang="ja-JP" altLang="en-US" sz="2000" dirty="0">
              <a:latin typeface="メイリオ" panose="020B0604030504040204" pitchFamily="50" charset="-128"/>
              <a:ea typeface="メイリオ" panose="020B0604030504040204" pitchFamily="50" charset="-128"/>
            </a:endParaRPr>
          </a:p>
        </p:txBody>
      </p:sp>
      <p:grpSp>
        <p:nvGrpSpPr>
          <p:cNvPr id="27" name="グループ化 26">
            <a:extLst>
              <a:ext uri="{FF2B5EF4-FFF2-40B4-BE49-F238E27FC236}">
                <a16:creationId xmlns:a16="http://schemas.microsoft.com/office/drawing/2014/main" id="{AE787D6F-DD16-6D03-D9E3-9CC751F52903}"/>
              </a:ext>
            </a:extLst>
          </p:cNvPr>
          <p:cNvGrpSpPr/>
          <p:nvPr/>
        </p:nvGrpSpPr>
        <p:grpSpPr>
          <a:xfrm>
            <a:off x="4288796" y="4616193"/>
            <a:ext cx="1037058" cy="1294516"/>
            <a:chOff x="465786" y="4308098"/>
            <a:chExt cx="1198615" cy="1631007"/>
          </a:xfrm>
        </p:grpSpPr>
        <p:pic>
          <p:nvPicPr>
            <p:cNvPr id="25" name="図 24">
              <a:extLst>
                <a:ext uri="{FF2B5EF4-FFF2-40B4-BE49-F238E27FC236}">
                  <a16:creationId xmlns:a16="http://schemas.microsoft.com/office/drawing/2014/main" id="{CE65C9B4-06A5-6B0F-B21B-27764B3C6322}"/>
                </a:ext>
              </a:extLst>
            </p:cNvPr>
            <p:cNvPicPr>
              <a:picLocks noChangeAspect="1"/>
            </p:cNvPicPr>
            <p:nvPr/>
          </p:nvPicPr>
          <p:blipFill>
            <a:blip r:embed="rId2"/>
            <a:stretch>
              <a:fillRect/>
            </a:stretch>
          </p:blipFill>
          <p:spPr>
            <a:xfrm>
              <a:off x="506510" y="4308098"/>
              <a:ext cx="1157891" cy="1605944"/>
            </a:xfrm>
            <a:prstGeom prst="rect">
              <a:avLst/>
            </a:prstGeom>
          </p:spPr>
        </p:pic>
        <p:sp>
          <p:nvSpPr>
            <p:cNvPr id="26" name="正方形/長方形 25">
              <a:extLst>
                <a:ext uri="{FF2B5EF4-FFF2-40B4-BE49-F238E27FC236}">
                  <a16:creationId xmlns:a16="http://schemas.microsoft.com/office/drawing/2014/main" id="{46498FBC-C200-2F07-B17E-9F507B3DA575}"/>
                </a:ext>
              </a:extLst>
            </p:cNvPr>
            <p:cNvSpPr/>
            <p:nvPr/>
          </p:nvSpPr>
          <p:spPr>
            <a:xfrm>
              <a:off x="465786" y="4308098"/>
              <a:ext cx="1181501" cy="163100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テキスト ボックス 27">
            <a:extLst>
              <a:ext uri="{FF2B5EF4-FFF2-40B4-BE49-F238E27FC236}">
                <a16:creationId xmlns:a16="http://schemas.microsoft.com/office/drawing/2014/main" id="{732FD47F-B999-AC5B-D0E0-00FE491E42DA}"/>
              </a:ext>
            </a:extLst>
          </p:cNvPr>
          <p:cNvSpPr txBox="1"/>
          <p:nvPr/>
        </p:nvSpPr>
        <p:spPr>
          <a:xfrm>
            <a:off x="2715655" y="6025306"/>
            <a:ext cx="2926270" cy="584775"/>
          </a:xfrm>
          <a:prstGeom prst="rect">
            <a:avLst/>
          </a:prstGeom>
          <a:noFill/>
        </p:spPr>
        <p:txBody>
          <a:bodyPr wrap="square">
            <a:spAutoFit/>
          </a:bodyPr>
          <a:lstStyle/>
          <a:p>
            <a:r>
              <a:rPr lang="ja-JP" altLang="en-US" sz="1600" dirty="0"/>
              <a:t>情報</a:t>
            </a:r>
            <a:r>
              <a:rPr lang="en-US" altLang="ja-JP" sz="1600" dirty="0"/>
              <a:t>Ⅰ</a:t>
            </a:r>
            <a:r>
              <a:rPr lang="ja-JP" altLang="en-US" sz="1600" dirty="0"/>
              <a:t>　大学入学共通テスト　プログラミング問題対策</a:t>
            </a:r>
          </a:p>
        </p:txBody>
      </p:sp>
      <p:sp>
        <p:nvSpPr>
          <p:cNvPr id="29" name="矢印: 右 28">
            <a:extLst>
              <a:ext uri="{FF2B5EF4-FFF2-40B4-BE49-F238E27FC236}">
                <a16:creationId xmlns:a16="http://schemas.microsoft.com/office/drawing/2014/main" id="{DA40CB60-8EF3-A8FA-E239-CCDEC048A26F}"/>
              </a:ext>
            </a:extLst>
          </p:cNvPr>
          <p:cNvSpPr/>
          <p:nvPr/>
        </p:nvSpPr>
        <p:spPr>
          <a:xfrm>
            <a:off x="1570498" y="3097976"/>
            <a:ext cx="609103" cy="507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9E6DF3AA-8A97-3E28-DCA2-C20579AD853F}"/>
              </a:ext>
            </a:extLst>
          </p:cNvPr>
          <p:cNvSpPr txBox="1"/>
          <p:nvPr/>
        </p:nvSpPr>
        <p:spPr>
          <a:xfrm>
            <a:off x="4178790" y="2296095"/>
            <a:ext cx="1219200" cy="1015663"/>
          </a:xfrm>
          <a:prstGeom prst="rect">
            <a:avLst/>
          </a:prstGeom>
          <a:solidFill>
            <a:schemeClr val="bg1"/>
          </a:solidFill>
          <a:ln w="12700">
            <a:solidFill>
              <a:schemeClr val="tx1"/>
            </a:solidFill>
          </a:ln>
        </p:spPr>
        <p:txBody>
          <a:bodyPr wrap="square">
            <a:spAutoFit/>
          </a:bodyPr>
          <a:lstStyle/>
          <a:p>
            <a:r>
              <a:rPr lang="ja-JP" altLang="en-US" sz="2000" dirty="0">
                <a:latin typeface="メイリオ" panose="020B0604030504040204" pitchFamily="50" charset="-128"/>
                <a:ea typeface="メイリオ" panose="020B0604030504040204" pitchFamily="50" charset="-128"/>
              </a:rPr>
              <a:t>各大学のサンプル問題</a:t>
            </a:r>
          </a:p>
        </p:txBody>
      </p:sp>
      <p:sp>
        <p:nvSpPr>
          <p:cNvPr id="3" name="テキスト ボックス 2">
            <a:extLst>
              <a:ext uri="{FF2B5EF4-FFF2-40B4-BE49-F238E27FC236}">
                <a16:creationId xmlns:a16="http://schemas.microsoft.com/office/drawing/2014/main" id="{FBC58105-36CC-7582-5B19-EED833E05C62}"/>
              </a:ext>
            </a:extLst>
          </p:cNvPr>
          <p:cNvSpPr txBox="1"/>
          <p:nvPr/>
        </p:nvSpPr>
        <p:spPr>
          <a:xfrm>
            <a:off x="5719734" y="2649974"/>
            <a:ext cx="3312445" cy="1200329"/>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問題数は</a:t>
            </a:r>
            <a:r>
              <a:rPr kumimoji="1" lang="en-US" altLang="ja-JP" sz="2400" dirty="0">
                <a:latin typeface="メイリオ" panose="020B0604030504040204" pitchFamily="50" charset="-128"/>
                <a:ea typeface="メイリオ" panose="020B0604030504040204" pitchFamily="50" charset="-128"/>
              </a:rPr>
              <a:t>10</a:t>
            </a:r>
            <a:r>
              <a:rPr kumimoji="1" lang="ja-JP" altLang="en-US" sz="2400" dirty="0">
                <a:latin typeface="メイリオ" panose="020B0604030504040204" pitchFamily="50" charset="-128"/>
                <a:ea typeface="メイリオ" panose="020B0604030504040204" pitchFamily="50" charset="-128"/>
              </a:rPr>
              <a:t>～</a:t>
            </a:r>
            <a:r>
              <a:rPr kumimoji="1" lang="en-US" altLang="ja-JP" sz="2400" dirty="0">
                <a:latin typeface="メイリオ" panose="020B0604030504040204" pitchFamily="50" charset="-128"/>
                <a:ea typeface="メイリオ" panose="020B0604030504040204" pitchFamily="50" charset="-128"/>
              </a:rPr>
              <a:t>20</a:t>
            </a:r>
            <a:r>
              <a:rPr kumimoji="1" lang="ja-JP" altLang="en-US" sz="2400" dirty="0">
                <a:latin typeface="メイリオ" panose="020B0604030504040204" pitchFamily="50" charset="-128"/>
                <a:ea typeface="メイリオ" panose="020B0604030504040204" pitchFamily="50" charset="-128"/>
              </a:rPr>
              <a:t>程度</a:t>
            </a:r>
            <a:r>
              <a:rPr kumimoji="1"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押さえておきたい分野問題を参考に</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41693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四角形: 角を丸くする 17">
            <a:extLst>
              <a:ext uri="{FF2B5EF4-FFF2-40B4-BE49-F238E27FC236}">
                <a16:creationId xmlns:a16="http://schemas.microsoft.com/office/drawing/2014/main" id="{FCC19CA6-BAEB-A188-ABD8-DF74E6304AEE}"/>
              </a:ext>
            </a:extLst>
          </p:cNvPr>
          <p:cNvSpPr/>
          <p:nvPr/>
        </p:nvSpPr>
        <p:spPr>
          <a:xfrm>
            <a:off x="2161248" y="1711375"/>
            <a:ext cx="3558486" cy="4998620"/>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p:cNvSpPr>
            <a:spLocks noGrp="1"/>
          </p:cNvSpPr>
          <p:nvPr>
            <p:ph type="title"/>
          </p:nvPr>
        </p:nvSpPr>
        <p:spPr>
          <a:xfrm>
            <a:off x="443893" y="289560"/>
            <a:ext cx="8425787" cy="792480"/>
          </a:xfrm>
        </p:spPr>
        <p:txBody>
          <a:bodyPr>
            <a:noAutofit/>
          </a:bodyPr>
          <a:lstStyle/>
          <a:p>
            <a:pPr algn="l"/>
            <a:r>
              <a:rPr lang="ja-JP" altLang="en-US" sz="2800" dirty="0">
                <a:latin typeface="UD デジタル 教科書体 NP-B" panose="02020700000000000000" pitchFamily="18" charset="-128"/>
                <a:ea typeface="UD デジタル 教科書体 NP-B" panose="02020700000000000000" pitchFamily="18" charset="-128"/>
              </a:rPr>
              <a:t>プログラミング</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シミュレーションの学習方法</a:t>
            </a:r>
            <a:r>
              <a:rPr lang="en-US" altLang="ja-JP" sz="2800" dirty="0">
                <a:latin typeface="UD デジタル 教科書体 NP-B" panose="02020700000000000000" pitchFamily="18" charset="-128"/>
                <a:ea typeface="UD デジタル 教科書体 NP-B" panose="02020700000000000000" pitchFamily="18" charset="-128"/>
              </a:rPr>
              <a:t>(3)</a:t>
            </a:r>
            <a:endParaRPr lang="ja-JP" altLang="en-US" sz="2800" dirty="0">
              <a:latin typeface="UD デジタル 教科書体 NP-B" panose="02020700000000000000" pitchFamily="18" charset="-128"/>
              <a:ea typeface="UD デジタル 教科書体 NP-B" panose="02020700000000000000" pitchFamily="18" charset="-128"/>
            </a:endParaRPr>
          </a:p>
        </p:txBody>
      </p:sp>
      <p:sp>
        <p:nvSpPr>
          <p:cNvPr id="2" name="タイトル 1">
            <a:extLst>
              <a:ext uri="{FF2B5EF4-FFF2-40B4-BE49-F238E27FC236}">
                <a16:creationId xmlns:a16="http://schemas.microsoft.com/office/drawing/2014/main" id="{F3E24359-984D-FD4F-AF93-FD09DC3EC508}"/>
              </a:ext>
            </a:extLst>
          </p:cNvPr>
          <p:cNvSpPr txBox="1">
            <a:spLocks/>
          </p:cNvSpPr>
          <p:nvPr/>
        </p:nvSpPr>
        <p:spPr>
          <a:xfrm>
            <a:off x="465786" y="918895"/>
            <a:ext cx="8212427" cy="606358"/>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600" dirty="0">
                <a:solidFill>
                  <a:srgbClr val="FF0000"/>
                </a:solidFill>
                <a:latin typeface="メイリオ" panose="020B0604030504040204" pitchFamily="50" charset="-128"/>
                <a:ea typeface="メイリオ" panose="020B0604030504040204" pitchFamily="50" charset="-128"/>
              </a:rPr>
              <a:t>プログラミング得意じゃないみたい</a:t>
            </a:r>
          </a:p>
          <a:p>
            <a:r>
              <a:rPr lang="ja-JP" altLang="en-US" sz="2600" dirty="0">
                <a:solidFill>
                  <a:srgbClr val="FF0000"/>
                </a:solidFill>
                <a:latin typeface="メイリオ" panose="020B0604030504040204" pitchFamily="50" charset="-128"/>
                <a:ea typeface="メイリオ" panose="020B0604030504040204" pitchFamily="50" charset="-128"/>
              </a:rPr>
              <a:t>最低限の準備はしたい。</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2513AED5-B60A-CAE0-D1E8-123DC2E57CFE}"/>
              </a:ext>
            </a:extLst>
          </p:cNvPr>
          <p:cNvSpPr txBox="1"/>
          <p:nvPr/>
        </p:nvSpPr>
        <p:spPr>
          <a:xfrm>
            <a:off x="351298" y="2834640"/>
            <a:ext cx="1219200" cy="1015663"/>
          </a:xfrm>
          <a:prstGeom prst="rect">
            <a:avLst/>
          </a:prstGeom>
          <a:noFill/>
          <a:ln w="12700">
            <a:solidFill>
              <a:schemeClr val="tx1"/>
            </a:solidFill>
          </a:ln>
        </p:spPr>
        <p:txBody>
          <a:bodyPr wrap="square">
            <a:spAutoFit/>
          </a:bodyPr>
          <a:lstStyle/>
          <a:p>
            <a:r>
              <a:rPr lang="zh-TW" altLang="en-US" sz="2000" dirty="0">
                <a:latin typeface="メイリオ" panose="020B0604030504040204" pitchFamily="50" charset="-128"/>
                <a:ea typeface="メイリオ" panose="020B0604030504040204" pitchFamily="50" charset="-128"/>
              </a:rPr>
              <a:t>実習課題 </a:t>
            </a:r>
            <a:r>
              <a:rPr lang="en-US" altLang="zh-TW" sz="2000" dirty="0">
                <a:latin typeface="メイリオ" panose="020B0604030504040204" pitchFamily="50" charset="-128"/>
                <a:ea typeface="メイリオ" panose="020B0604030504040204" pitchFamily="50" charset="-128"/>
              </a:rPr>
              <a:t>Python</a:t>
            </a:r>
            <a:r>
              <a:rPr lang="zh-TW" altLang="en-US" sz="2000" dirty="0">
                <a:latin typeface="メイリオ" panose="020B0604030504040204" pitchFamily="50" charset="-128"/>
                <a:ea typeface="メイリオ" panose="020B0604030504040204" pitchFamily="50" charset="-128"/>
              </a:rPr>
              <a:t>入門</a:t>
            </a:r>
            <a:endParaRPr lang="ja-JP" altLang="en-US" sz="20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C5BBE5A6-5240-52F9-69E6-47CCAC5C4AE1}"/>
              </a:ext>
            </a:extLst>
          </p:cNvPr>
          <p:cNvSpPr txBox="1"/>
          <p:nvPr/>
        </p:nvSpPr>
        <p:spPr>
          <a:xfrm>
            <a:off x="4189736" y="5528633"/>
            <a:ext cx="1219200" cy="1015663"/>
          </a:xfrm>
          <a:prstGeom prst="rect">
            <a:avLst/>
          </a:prstGeom>
          <a:solidFill>
            <a:schemeClr val="bg1"/>
          </a:solidFill>
          <a:ln w="12700">
            <a:solidFill>
              <a:schemeClr val="tx1"/>
            </a:solidFill>
          </a:ln>
        </p:spPr>
        <p:txBody>
          <a:bodyPr wrap="square">
            <a:spAutoFit/>
          </a:bodyPr>
          <a:lstStyle/>
          <a:p>
            <a:r>
              <a:rPr lang="ja-JP" altLang="en-US" sz="2000" dirty="0">
                <a:latin typeface="メイリオ" panose="020B0604030504040204" pitchFamily="50" charset="-128"/>
                <a:ea typeface="メイリオ" panose="020B0604030504040204" pitchFamily="50" charset="-128"/>
              </a:rPr>
              <a:t>問題集のサンプル問題等</a:t>
            </a:r>
          </a:p>
        </p:txBody>
      </p:sp>
      <p:sp>
        <p:nvSpPr>
          <p:cNvPr id="19" name="テキスト ボックス 18">
            <a:extLst>
              <a:ext uri="{FF2B5EF4-FFF2-40B4-BE49-F238E27FC236}">
                <a16:creationId xmlns:a16="http://schemas.microsoft.com/office/drawing/2014/main" id="{CBB3D68C-3062-3CAB-2E4D-2F30001C35AE}"/>
              </a:ext>
            </a:extLst>
          </p:cNvPr>
          <p:cNvSpPr txBox="1"/>
          <p:nvPr/>
        </p:nvSpPr>
        <p:spPr>
          <a:xfrm>
            <a:off x="2473881" y="1950381"/>
            <a:ext cx="2848112" cy="830997"/>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とにかく一冊やりとげる</a:t>
            </a:r>
            <a:endParaRPr kumimoji="1" lang="ja-JP" altLang="en-US" sz="2400" dirty="0">
              <a:latin typeface="メイリオ" panose="020B0604030504040204" pitchFamily="50" charset="-128"/>
              <a:ea typeface="メイリオ" panose="020B0604030504040204" pitchFamily="50" charset="-128"/>
            </a:endParaRPr>
          </a:p>
        </p:txBody>
      </p:sp>
      <p:grpSp>
        <p:nvGrpSpPr>
          <p:cNvPr id="27" name="グループ化 26">
            <a:extLst>
              <a:ext uri="{FF2B5EF4-FFF2-40B4-BE49-F238E27FC236}">
                <a16:creationId xmlns:a16="http://schemas.microsoft.com/office/drawing/2014/main" id="{AE787D6F-DD16-6D03-D9E3-9CC751F52903}"/>
              </a:ext>
            </a:extLst>
          </p:cNvPr>
          <p:cNvGrpSpPr/>
          <p:nvPr/>
        </p:nvGrpSpPr>
        <p:grpSpPr>
          <a:xfrm>
            <a:off x="3000650" y="2781378"/>
            <a:ext cx="1582296" cy="1896435"/>
            <a:chOff x="465786" y="4308098"/>
            <a:chExt cx="1198615" cy="1631007"/>
          </a:xfrm>
        </p:grpSpPr>
        <p:pic>
          <p:nvPicPr>
            <p:cNvPr id="25" name="図 24">
              <a:extLst>
                <a:ext uri="{FF2B5EF4-FFF2-40B4-BE49-F238E27FC236}">
                  <a16:creationId xmlns:a16="http://schemas.microsoft.com/office/drawing/2014/main" id="{CE65C9B4-06A5-6B0F-B21B-27764B3C6322}"/>
                </a:ext>
              </a:extLst>
            </p:cNvPr>
            <p:cNvPicPr>
              <a:picLocks noChangeAspect="1"/>
            </p:cNvPicPr>
            <p:nvPr/>
          </p:nvPicPr>
          <p:blipFill>
            <a:blip r:embed="rId2"/>
            <a:stretch>
              <a:fillRect/>
            </a:stretch>
          </p:blipFill>
          <p:spPr>
            <a:xfrm>
              <a:off x="506510" y="4308098"/>
              <a:ext cx="1157891" cy="1605944"/>
            </a:xfrm>
            <a:prstGeom prst="rect">
              <a:avLst/>
            </a:prstGeom>
          </p:spPr>
        </p:pic>
        <p:sp>
          <p:nvSpPr>
            <p:cNvPr id="26" name="正方形/長方形 25">
              <a:extLst>
                <a:ext uri="{FF2B5EF4-FFF2-40B4-BE49-F238E27FC236}">
                  <a16:creationId xmlns:a16="http://schemas.microsoft.com/office/drawing/2014/main" id="{46498FBC-C200-2F07-B17E-9F507B3DA575}"/>
                </a:ext>
              </a:extLst>
            </p:cNvPr>
            <p:cNvSpPr/>
            <p:nvPr/>
          </p:nvSpPr>
          <p:spPr>
            <a:xfrm>
              <a:off x="465786" y="4308098"/>
              <a:ext cx="1181501" cy="163100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テキスト ボックス 27">
            <a:extLst>
              <a:ext uri="{FF2B5EF4-FFF2-40B4-BE49-F238E27FC236}">
                <a16:creationId xmlns:a16="http://schemas.microsoft.com/office/drawing/2014/main" id="{732FD47F-B999-AC5B-D0E0-00FE491E42DA}"/>
              </a:ext>
            </a:extLst>
          </p:cNvPr>
          <p:cNvSpPr txBox="1"/>
          <p:nvPr/>
        </p:nvSpPr>
        <p:spPr>
          <a:xfrm>
            <a:off x="2482666" y="4872328"/>
            <a:ext cx="2926270" cy="584775"/>
          </a:xfrm>
          <a:prstGeom prst="rect">
            <a:avLst/>
          </a:prstGeom>
          <a:noFill/>
        </p:spPr>
        <p:txBody>
          <a:bodyPr wrap="square">
            <a:spAutoFit/>
          </a:bodyPr>
          <a:lstStyle/>
          <a:p>
            <a:r>
              <a:rPr lang="ja-JP" altLang="en-US" sz="1600" dirty="0"/>
              <a:t>情報</a:t>
            </a:r>
            <a:r>
              <a:rPr lang="en-US" altLang="ja-JP" sz="1600" dirty="0"/>
              <a:t>Ⅰ</a:t>
            </a:r>
            <a:r>
              <a:rPr lang="ja-JP" altLang="en-US" sz="1600" dirty="0"/>
              <a:t>　大学入学共通テスト　プログラミング問題対策</a:t>
            </a:r>
          </a:p>
        </p:txBody>
      </p:sp>
      <p:sp>
        <p:nvSpPr>
          <p:cNvPr id="29" name="矢印: 右 28">
            <a:extLst>
              <a:ext uri="{FF2B5EF4-FFF2-40B4-BE49-F238E27FC236}">
                <a16:creationId xmlns:a16="http://schemas.microsoft.com/office/drawing/2014/main" id="{DA40CB60-8EF3-A8FA-E239-CCDEC048A26F}"/>
              </a:ext>
            </a:extLst>
          </p:cNvPr>
          <p:cNvSpPr/>
          <p:nvPr/>
        </p:nvSpPr>
        <p:spPr>
          <a:xfrm>
            <a:off x="1570498" y="3097976"/>
            <a:ext cx="609103" cy="50783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33428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27</a:t>
            </a:fld>
            <a:endParaRPr lang="en-US" altLang="ja-JP" sz="140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8458" y="1536510"/>
            <a:ext cx="3662062" cy="3911979"/>
          </a:xfrm>
          <a:prstGeom prst="rect">
            <a:avLst/>
          </a:prstGeom>
        </p:spPr>
      </p:pic>
      <p:sp>
        <p:nvSpPr>
          <p:cNvPr id="4" name="タイトル 3"/>
          <p:cNvSpPr>
            <a:spLocks noGrp="1"/>
          </p:cNvSpPr>
          <p:nvPr>
            <p:ph type="ctrTitle"/>
          </p:nvPr>
        </p:nvSpPr>
        <p:spPr/>
        <p:txBody>
          <a:bodyPr/>
          <a:lstStyle/>
          <a:p>
            <a:r>
              <a:rPr kumimoji="1" lang="en-US" altLang="ja-JP" dirty="0"/>
              <a:t> </a:t>
            </a:r>
            <a:endParaRPr kumimoji="1" lang="ja-JP" altLang="en-US" dirty="0"/>
          </a:p>
        </p:txBody>
      </p:sp>
      <p:sp>
        <p:nvSpPr>
          <p:cNvPr id="5" name="テキスト ボックス 4"/>
          <p:cNvSpPr txBox="1"/>
          <p:nvPr/>
        </p:nvSpPr>
        <p:spPr>
          <a:xfrm>
            <a:off x="5434126" y="1919210"/>
            <a:ext cx="2743200" cy="1569660"/>
          </a:xfrm>
          <a:prstGeom prst="rect">
            <a:avLst/>
          </a:prstGeom>
          <a:noFill/>
        </p:spPr>
        <p:txBody>
          <a:bodyPr wrap="square" rtlCol="0">
            <a:spAutoFit/>
          </a:bodyPr>
          <a:lstStyle/>
          <a:p>
            <a:pPr algn="l"/>
            <a:r>
              <a:rPr lang="ja-JP" altLang="en-US" sz="3200" dirty="0"/>
              <a:t>では、残り半年張り切って</a:t>
            </a:r>
            <a:br>
              <a:rPr lang="ja-JP" altLang="en-US" sz="3200" dirty="0"/>
            </a:br>
            <a:r>
              <a:rPr lang="ja-JP" altLang="en-US" sz="3200" dirty="0"/>
              <a:t>いきましょう。</a:t>
            </a:r>
          </a:p>
        </p:txBody>
      </p:sp>
    </p:spTree>
    <p:extLst>
      <p:ext uri="{BB962C8B-B14F-4D97-AF65-F5344CB8AC3E}">
        <p14:creationId xmlns:p14="http://schemas.microsoft.com/office/powerpoint/2010/main" val="2290594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共通テストの攻略方法</a:t>
            </a:r>
            <a:r>
              <a:rPr lang="en-US" altLang="ja-JP" sz="2700" dirty="0">
                <a:latin typeface="メイリオ" panose="020B0604030504040204" pitchFamily="50" charset="-128"/>
                <a:ea typeface="メイリオ" panose="020B0604030504040204" pitchFamily="50" charset="-128"/>
              </a:rPr>
              <a:t>(</a:t>
            </a:r>
            <a:r>
              <a:rPr lang="ja-JP" altLang="en-US" sz="2700" dirty="0">
                <a:highlight>
                  <a:srgbClr val="FFCCFF"/>
                </a:highlight>
                <a:latin typeface="メイリオ" panose="020B0604030504040204" pitchFamily="50" charset="-128"/>
                <a:ea typeface="メイリオ" panose="020B0604030504040204" pitchFamily="50" charset="-128"/>
              </a:rPr>
              <a:t>第三回目の対象</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94" y="6318058"/>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表 5">
            <a:extLst>
              <a:ext uri="{FF2B5EF4-FFF2-40B4-BE49-F238E27FC236}">
                <a16:creationId xmlns:a16="http://schemas.microsoft.com/office/drawing/2014/main" id="{A432EC8E-292D-F22A-7E0B-7094C9C79758}"/>
              </a:ext>
            </a:extLst>
          </p:cNvPr>
          <p:cNvGraphicFramePr>
            <a:graphicFrameLocks noGrp="1"/>
          </p:cNvGraphicFramePr>
          <p:nvPr>
            <p:extLst>
              <p:ext uri="{D42A27DB-BD31-4B8C-83A1-F6EECF244321}">
                <p14:modId xmlns:p14="http://schemas.microsoft.com/office/powerpoint/2010/main" val="3761456780"/>
              </p:ext>
            </p:extLst>
          </p:nvPr>
        </p:nvGraphicFramePr>
        <p:xfrm>
          <a:off x="342147" y="817549"/>
          <a:ext cx="8673066" cy="4245242"/>
        </p:xfrm>
        <a:graphic>
          <a:graphicData uri="http://schemas.openxmlformats.org/drawingml/2006/table">
            <a:tbl>
              <a:tblPr firstRow="1" bandRow="1">
                <a:tableStyleId>{5C22544A-7EE6-4342-B048-85BDC9FD1C3A}</a:tableStyleId>
              </a:tblPr>
              <a:tblGrid>
                <a:gridCol w="2816679">
                  <a:extLst>
                    <a:ext uri="{9D8B030D-6E8A-4147-A177-3AD203B41FA5}">
                      <a16:colId xmlns:a16="http://schemas.microsoft.com/office/drawing/2014/main" val="3101955291"/>
                    </a:ext>
                  </a:extLst>
                </a:gridCol>
                <a:gridCol w="1952129">
                  <a:extLst>
                    <a:ext uri="{9D8B030D-6E8A-4147-A177-3AD203B41FA5}">
                      <a16:colId xmlns:a16="http://schemas.microsoft.com/office/drawing/2014/main" val="3090268912"/>
                    </a:ext>
                  </a:extLst>
                </a:gridCol>
                <a:gridCol w="1952129">
                  <a:extLst>
                    <a:ext uri="{9D8B030D-6E8A-4147-A177-3AD203B41FA5}">
                      <a16:colId xmlns:a16="http://schemas.microsoft.com/office/drawing/2014/main" val="2318748367"/>
                    </a:ext>
                  </a:extLst>
                </a:gridCol>
                <a:gridCol w="1952129">
                  <a:extLst>
                    <a:ext uri="{9D8B030D-6E8A-4147-A177-3AD203B41FA5}">
                      <a16:colId xmlns:a16="http://schemas.microsoft.com/office/drawing/2014/main" val="1214393065"/>
                    </a:ext>
                  </a:extLst>
                </a:gridCol>
              </a:tblGrid>
              <a:tr h="475551">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区分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暗記・常識</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問題</a:t>
                      </a:r>
                      <a:r>
                        <a:rPr kumimoji="1" lang="en-US" altLang="ja-JP" sz="2200" b="0" dirty="0">
                          <a:solidFill>
                            <a:schemeClr val="tx1"/>
                          </a:solidFill>
                          <a:latin typeface="メイリオ" panose="020B0604030504040204" pitchFamily="50" charset="-128"/>
                          <a:ea typeface="メイリオ" panose="020B0604030504040204" pitchFamily="50" charset="-128"/>
                        </a:rPr>
                        <a:t>(</a:t>
                      </a:r>
                      <a:r>
                        <a:rPr kumimoji="1" lang="ja-JP" altLang="en-US" sz="2200" b="0" dirty="0">
                          <a:solidFill>
                            <a:schemeClr val="tx1"/>
                          </a:solidFill>
                          <a:latin typeface="メイリオ" panose="020B0604030504040204" pitchFamily="50" charset="-128"/>
                          <a:ea typeface="メイリオ" panose="020B0604030504040204" pitchFamily="50" charset="-128"/>
                        </a:rPr>
                        <a:t>知識</a:t>
                      </a:r>
                      <a:r>
                        <a:rPr kumimoji="1" lang="en-US" altLang="ja-JP" sz="2200" b="0" dirty="0">
                          <a:solidFill>
                            <a:schemeClr val="tx1"/>
                          </a:solidFill>
                          <a:latin typeface="メイリオ" panose="020B0604030504040204" pitchFamily="50" charset="-128"/>
                          <a:ea typeface="メイリオ" panose="020B0604030504040204" pitchFamily="50" charset="-128"/>
                        </a:rPr>
                        <a:t>)</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概念理解</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既存応用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その他応用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1776196"/>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情報社会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55168"/>
                  </a:ext>
                </a:extLst>
              </a:tr>
              <a:tr h="626748">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問題解決</a:t>
                      </a:r>
                    </a:p>
                    <a:p>
                      <a:r>
                        <a:rPr kumimoji="1" lang="ja-JP" altLang="en-US" sz="2200" b="0" dirty="0">
                          <a:solidFill>
                            <a:schemeClr val="tx1"/>
                          </a:solidFill>
                          <a:latin typeface="メイリオ" panose="020B0604030504040204" pitchFamily="50" charset="-128"/>
                          <a:ea typeface="メイリオ" panose="020B0604030504040204" pitchFamily="50" charset="-128"/>
                        </a:rPr>
                        <a:t>情報デザイン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9168171"/>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情報科学 </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p>
                      <a:r>
                        <a:rPr kumimoji="1" lang="ja-JP" altLang="en-US" sz="2200" b="0" dirty="0">
                          <a:solidFill>
                            <a:schemeClr val="tx1"/>
                          </a:solidFill>
                          <a:latin typeface="メイリオ" panose="020B0604030504040204" pitchFamily="50" charset="-128"/>
                          <a:ea typeface="メイリオ" panose="020B0604030504040204" pitchFamily="50" charset="-128"/>
                        </a:rPr>
                        <a:t>ネットワーク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en-US" altLang="ja-JP" sz="2200" b="0" dirty="0">
                          <a:solidFill>
                            <a:schemeClr val="tx1"/>
                          </a:solidFill>
                          <a:latin typeface="メイリオ" panose="020B0604030504040204" pitchFamily="50" charset="-128"/>
                          <a:ea typeface="メイリオ" panose="020B0604030504040204" pitchFamily="50" charset="-128"/>
                        </a:rPr>
                        <a:t>(n</a:t>
                      </a:r>
                      <a:r>
                        <a:rPr kumimoji="1" lang="ja-JP" altLang="en-US" sz="2200" b="0" dirty="0">
                          <a:solidFill>
                            <a:schemeClr val="tx1"/>
                          </a:solidFill>
                          <a:latin typeface="メイリオ" panose="020B0604030504040204" pitchFamily="50" charset="-128"/>
                          <a:ea typeface="メイリオ" panose="020B0604030504040204" pitchFamily="50" charset="-128"/>
                        </a:rPr>
                        <a:t>進法と</a:t>
                      </a:r>
                      <a:br>
                        <a:rPr kumimoji="1" lang="ja-JP" altLang="en-US"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単位</a:t>
                      </a:r>
                      <a:r>
                        <a:rPr kumimoji="1" lang="en-US" altLang="ja-JP" sz="2200" b="0" dirty="0">
                          <a:solidFill>
                            <a:schemeClr val="tx1"/>
                          </a:solidFill>
                          <a:latin typeface="メイリオ" panose="020B0604030504040204" pitchFamily="50" charset="-128"/>
                          <a:ea typeface="メイリオ" panose="020B0604030504040204" pitchFamily="50" charset="-128"/>
                        </a:rPr>
                        <a:t>)</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6904185"/>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プログラミング</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シミュレーション</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extLst>
                  <a:ext uri="{0D108BD9-81ED-4DB2-BD59-A6C34878D82A}">
                    <a16:rowId xmlns:a16="http://schemas.microsoft.com/office/drawing/2014/main" val="3222174691"/>
                  </a:ext>
                </a:extLst>
              </a:tr>
              <a:tr h="243735">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データサイエンス</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9127288"/>
                  </a:ext>
                </a:extLst>
              </a:tr>
            </a:tbl>
          </a:graphicData>
        </a:graphic>
      </p:graphicFrame>
    </p:spTree>
    <p:extLst>
      <p:ext uri="{BB962C8B-B14F-4D97-AF65-F5344CB8AC3E}">
        <p14:creationId xmlns:p14="http://schemas.microsoft.com/office/powerpoint/2010/main" val="4291070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09378" y="401572"/>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情報科の出題問題の分類</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太田の想定</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2" name="Picture 2" descr="by-nc-sa">
            <a:extLst>
              <a:ext uri="{FF2B5EF4-FFF2-40B4-BE49-F238E27FC236}">
                <a16:creationId xmlns:a16="http://schemas.microsoft.com/office/drawing/2014/main" id="{8CB6D402-AC4C-27DD-61FC-E7067F7B1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184" y="6299613"/>
            <a:ext cx="801983" cy="279887"/>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グループ化 21">
            <a:extLst>
              <a:ext uri="{FF2B5EF4-FFF2-40B4-BE49-F238E27FC236}">
                <a16:creationId xmlns:a16="http://schemas.microsoft.com/office/drawing/2014/main" id="{9FFB3366-89AE-09D8-FEB7-CCB34E3102F3}"/>
              </a:ext>
            </a:extLst>
          </p:cNvPr>
          <p:cNvGrpSpPr/>
          <p:nvPr/>
        </p:nvGrpSpPr>
        <p:grpSpPr>
          <a:xfrm>
            <a:off x="605022" y="909403"/>
            <a:ext cx="7753777" cy="5390211"/>
            <a:chOff x="712177" y="1277693"/>
            <a:chExt cx="7753777" cy="4756287"/>
          </a:xfrm>
        </p:grpSpPr>
        <p:sp>
          <p:nvSpPr>
            <p:cNvPr id="2" name="テキスト ボックス 1">
              <a:extLst>
                <a:ext uri="{FF2B5EF4-FFF2-40B4-BE49-F238E27FC236}">
                  <a16:creationId xmlns:a16="http://schemas.microsoft.com/office/drawing/2014/main" id="{F756981D-A23F-2F2D-7C88-56126C32BBD8}"/>
                </a:ext>
              </a:extLst>
            </p:cNvPr>
            <p:cNvSpPr txBox="1"/>
            <p:nvPr/>
          </p:nvSpPr>
          <p:spPr>
            <a:xfrm>
              <a:off x="712177" y="1277693"/>
              <a:ext cx="3311658" cy="570318"/>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知識・技能</a:t>
              </a: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知識・技能</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08330FC-E2BC-8A6F-5EB2-C2D77B4A884F}"/>
                </a:ext>
              </a:extLst>
            </p:cNvPr>
            <p:cNvSpPr txBox="1"/>
            <p:nvPr/>
          </p:nvSpPr>
          <p:spPr>
            <a:xfrm>
              <a:off x="4176236" y="1277694"/>
              <a:ext cx="3552204" cy="570318"/>
            </a:xfrm>
            <a:prstGeom prst="rect">
              <a:avLst/>
            </a:prstGeom>
            <a:solidFill>
              <a:schemeClr val="accent5">
                <a:lumMod val="40000"/>
                <a:lumOff val="60000"/>
              </a:schemeClr>
            </a:solidFill>
            <a:ln>
              <a:solidFill>
                <a:schemeClr val="tx1"/>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応用</a:t>
              </a: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思考・判断・表現</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主体的</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657B138C-29B0-DBF5-9B4B-3116AEF19260}"/>
                </a:ext>
              </a:extLst>
            </p:cNvPr>
            <p:cNvSpPr txBox="1"/>
            <p:nvPr/>
          </p:nvSpPr>
          <p:spPr>
            <a:xfrm>
              <a:off x="712177" y="2051619"/>
              <a:ext cx="3064119" cy="1059163"/>
            </a:xfrm>
            <a:prstGeom prst="rect">
              <a:avLst/>
            </a:prstGeom>
            <a:noFill/>
            <a:ln w="57150">
              <a:solidFill>
                <a:schemeClr val="tx1"/>
              </a:solidFill>
            </a:ln>
          </p:spPr>
          <p:txBody>
            <a:bodyPr wrap="square" rtlCol="0">
              <a:spAutoFit/>
            </a:bodyPr>
            <a:lstStyle/>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用語の定義・意味</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略語　　・法令</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基本的な理論</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定型的な計算問題</a:t>
              </a:r>
            </a:p>
          </p:txBody>
        </p:sp>
        <p:sp>
          <p:nvSpPr>
            <p:cNvPr id="7" name="テキスト ボックス 6">
              <a:extLst>
                <a:ext uri="{FF2B5EF4-FFF2-40B4-BE49-F238E27FC236}">
                  <a16:creationId xmlns:a16="http://schemas.microsoft.com/office/drawing/2014/main" id="{47761587-824D-DC6D-105B-D0AEFD09E106}"/>
                </a:ext>
              </a:extLst>
            </p:cNvPr>
            <p:cNvSpPr txBox="1"/>
            <p:nvPr/>
          </p:nvSpPr>
          <p:spPr>
            <a:xfrm>
              <a:off x="5367706" y="2036669"/>
              <a:ext cx="2510446" cy="814740"/>
            </a:xfrm>
            <a:prstGeom prst="rect">
              <a:avLst/>
            </a:prstGeom>
            <a:noFill/>
            <a:ln w="57150">
              <a:solidFill>
                <a:srgbClr val="FF0000"/>
              </a:solidFill>
            </a:ln>
          </p:spPr>
          <p:txBody>
            <a:bodyPr wrap="square" rtlCol="0">
              <a:spAutoFit/>
            </a:bodyPr>
            <a:lstStyle/>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アルゴリズム</a:t>
              </a:r>
              <a:r>
                <a:rPr lang="en-US" altLang="ja-JP" dirty="0">
                  <a:latin typeface="メイリオ" panose="020B0604030504040204" pitchFamily="50" charset="-128"/>
                  <a:ea typeface="メイリオ" panose="020B0604030504040204" pitchFamily="50" charset="-128"/>
                </a:rPr>
                <a:t>/</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プログラミング</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シミュレーション</a:t>
              </a:r>
            </a:p>
          </p:txBody>
        </p:sp>
        <p:sp>
          <p:nvSpPr>
            <p:cNvPr id="8" name="テキスト ボックス 7">
              <a:extLst>
                <a:ext uri="{FF2B5EF4-FFF2-40B4-BE49-F238E27FC236}">
                  <a16:creationId xmlns:a16="http://schemas.microsoft.com/office/drawing/2014/main" id="{45B460D9-8E98-919B-C4AA-D5CB1FF90564}"/>
                </a:ext>
              </a:extLst>
            </p:cNvPr>
            <p:cNvSpPr txBox="1"/>
            <p:nvPr/>
          </p:nvSpPr>
          <p:spPr>
            <a:xfrm>
              <a:off x="2864388" y="3208753"/>
              <a:ext cx="2468147" cy="1303585"/>
            </a:xfrm>
            <a:prstGeom prst="rect">
              <a:avLst/>
            </a:prstGeom>
            <a:noFill/>
            <a:ln w="57150">
              <a:solidFill>
                <a:schemeClr val="tx1"/>
              </a:solidFill>
            </a:ln>
          </p:spPr>
          <p:txBody>
            <a:bodyPr wrap="square" rtlCol="0">
              <a:spAutoFit/>
            </a:bodyPr>
            <a:lstStyle/>
            <a:p>
              <a:pPr marL="257175" indent="-257175">
                <a:buFont typeface="Arial" panose="020B0604020202020204" pitchFamily="34" charset="0"/>
                <a:buChar char="•"/>
              </a:pPr>
              <a:r>
                <a:rPr lang="en-US" altLang="ja-JP" dirty="0">
                  <a:latin typeface="メイリオ" panose="020B0604030504040204" pitchFamily="50" charset="-128"/>
                  <a:ea typeface="メイリオ" panose="020B0604030504040204" pitchFamily="50" charset="-128"/>
                </a:rPr>
                <a:t>DB</a:t>
              </a:r>
              <a:r>
                <a:rPr lang="ja-JP" altLang="en-US" dirty="0">
                  <a:latin typeface="メイリオ" panose="020B0604030504040204" pitchFamily="50" charset="-128"/>
                  <a:ea typeface="メイリオ" panose="020B0604030504040204" pitchFamily="50" charset="-128"/>
                </a:rPr>
                <a:t>の操作</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ネットワーク設計</a:t>
              </a:r>
              <a:endParaRPr lang="en-US" altLang="ja-JP" dirty="0">
                <a:latin typeface="メイリオ" panose="020B0604030504040204" pitchFamily="50" charset="-128"/>
                <a:ea typeface="メイリオ" panose="020B0604030504040204" pitchFamily="50" charset="-128"/>
              </a:endParaRP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統計分析</a:t>
              </a:r>
              <a:r>
                <a:rPr lang="en-US" altLang="ja-JP" dirty="0">
                  <a:latin typeface="メイリオ" panose="020B0604030504040204" pitchFamily="50" charset="-128"/>
                  <a:ea typeface="メイリオ" panose="020B0604030504040204" pitchFamily="50" charset="-128"/>
                </a:rPr>
                <a:t>/</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データサイエンス</a:t>
              </a:r>
              <a:endParaRPr lang="en-US" altLang="ja-JP" dirty="0">
                <a:latin typeface="メイリオ" panose="020B0604030504040204" pitchFamily="50" charset="-128"/>
                <a:ea typeface="メイリオ" panose="020B0604030504040204" pitchFamily="50" charset="-128"/>
              </a:endParaRP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情報デザイン</a:t>
              </a:r>
            </a:p>
          </p:txBody>
        </p:sp>
        <p:grpSp>
          <p:nvGrpSpPr>
            <p:cNvPr id="13" name="グループ化 12">
              <a:extLst>
                <a:ext uri="{FF2B5EF4-FFF2-40B4-BE49-F238E27FC236}">
                  <a16:creationId xmlns:a16="http://schemas.microsoft.com/office/drawing/2014/main" id="{2B224E22-7F0F-99FD-5FBA-BC936BC870B7}"/>
                </a:ext>
              </a:extLst>
            </p:cNvPr>
            <p:cNvGrpSpPr/>
            <p:nvPr/>
          </p:nvGrpSpPr>
          <p:grpSpPr>
            <a:xfrm>
              <a:off x="712178" y="4550482"/>
              <a:ext cx="4620357" cy="1141539"/>
              <a:chOff x="949570" y="5436374"/>
              <a:chExt cx="6160476" cy="1522053"/>
            </a:xfrm>
          </p:grpSpPr>
          <p:sp>
            <p:nvSpPr>
              <p:cNvPr id="4" name="右中かっこ 3">
                <a:extLst>
                  <a:ext uri="{FF2B5EF4-FFF2-40B4-BE49-F238E27FC236}">
                    <a16:creationId xmlns:a16="http://schemas.microsoft.com/office/drawing/2014/main" id="{018BA0D8-11CE-A3A1-C95A-546F1D6396D1}"/>
                  </a:ext>
                </a:extLst>
              </p:cNvPr>
              <p:cNvSpPr/>
              <p:nvPr/>
            </p:nvSpPr>
            <p:spPr>
              <a:xfrm rot="5400000">
                <a:off x="3841567" y="2544377"/>
                <a:ext cx="376481" cy="6160476"/>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0" name="テキスト ボックス 9">
                <a:extLst>
                  <a:ext uri="{FF2B5EF4-FFF2-40B4-BE49-F238E27FC236}">
                    <a16:creationId xmlns:a16="http://schemas.microsoft.com/office/drawing/2014/main" id="{8370D0AC-478B-845F-EB8B-730D0F87DDF2}"/>
                  </a:ext>
                </a:extLst>
              </p:cNvPr>
              <p:cNvSpPr txBox="1"/>
              <p:nvPr/>
            </p:nvSpPr>
            <p:spPr>
              <a:xfrm>
                <a:off x="1887806" y="5980738"/>
                <a:ext cx="4351067" cy="977689"/>
              </a:xfrm>
              <a:prstGeom prst="rect">
                <a:avLst/>
              </a:prstGeom>
              <a:noFill/>
              <a:ln>
                <a:no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短期間で、誰でも習得が可能な内容</a:t>
                </a:r>
              </a:p>
            </p:txBody>
          </p:sp>
        </p:grpSp>
        <p:grpSp>
          <p:nvGrpSpPr>
            <p:cNvPr id="16" name="グループ化 15">
              <a:extLst>
                <a:ext uri="{FF2B5EF4-FFF2-40B4-BE49-F238E27FC236}">
                  <a16:creationId xmlns:a16="http://schemas.microsoft.com/office/drawing/2014/main" id="{8469A1A4-6184-C95F-5F7A-8B57231C6565}"/>
                </a:ext>
              </a:extLst>
            </p:cNvPr>
            <p:cNvGrpSpPr/>
            <p:nvPr/>
          </p:nvGrpSpPr>
          <p:grpSpPr>
            <a:xfrm>
              <a:off x="5367706" y="4550480"/>
              <a:ext cx="3098248" cy="1483500"/>
              <a:chOff x="7156941" y="5436370"/>
              <a:chExt cx="4130998" cy="1978000"/>
            </a:xfrm>
          </p:grpSpPr>
          <p:sp>
            <p:nvSpPr>
              <p:cNvPr id="9" name="右中かっこ 8">
                <a:extLst>
                  <a:ext uri="{FF2B5EF4-FFF2-40B4-BE49-F238E27FC236}">
                    <a16:creationId xmlns:a16="http://schemas.microsoft.com/office/drawing/2014/main" id="{14A95CAA-F5E6-F63B-EB89-AF4CB60D0128}"/>
                  </a:ext>
                </a:extLst>
              </p:cNvPr>
              <p:cNvSpPr/>
              <p:nvPr/>
            </p:nvSpPr>
            <p:spPr>
              <a:xfrm rot="5400000">
                <a:off x="8938691" y="3950979"/>
                <a:ext cx="376479" cy="334726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1" name="テキスト ボックス 10">
                <a:extLst>
                  <a:ext uri="{FF2B5EF4-FFF2-40B4-BE49-F238E27FC236}">
                    <a16:creationId xmlns:a16="http://schemas.microsoft.com/office/drawing/2014/main" id="{755D8FB6-A2CE-DE9C-D1FF-A493A74BF6FC}"/>
                  </a:ext>
                </a:extLst>
              </p:cNvPr>
              <p:cNvSpPr txBox="1"/>
              <p:nvPr/>
            </p:nvSpPr>
            <p:spPr>
              <a:xfrm>
                <a:off x="7156941" y="6002153"/>
                <a:ext cx="4130998" cy="1412217"/>
              </a:xfrm>
              <a:prstGeom prst="rect">
                <a:avLst/>
              </a:prstGeom>
              <a:noFill/>
              <a:ln>
                <a:no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ある程度時間をかけて習得するアルゴリズム・問題解決能力</a:t>
                </a:r>
              </a:p>
            </p:txBody>
          </p:sp>
        </p:grpSp>
      </p:grpSp>
    </p:spTree>
    <p:extLst>
      <p:ext uri="{BB962C8B-B14F-4D97-AF65-F5344CB8AC3E}">
        <p14:creationId xmlns:p14="http://schemas.microsoft.com/office/powerpoint/2010/main" val="3281461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285868" y="422259"/>
            <a:ext cx="8096132"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出題問題の分類と</a:t>
            </a:r>
            <a:r>
              <a:rPr lang="en-US" altLang="ja-JP" sz="2700" dirty="0">
                <a:latin typeface="メイリオ" panose="020B0604030504040204" pitchFamily="50" charset="-128"/>
                <a:ea typeface="メイリオ" panose="020B0604030504040204" pitchFamily="50" charset="-128"/>
              </a:rPr>
              <a:t>3</a:t>
            </a:r>
            <a:r>
              <a:rPr lang="ja-JP" altLang="en-US" sz="2700" dirty="0">
                <a:latin typeface="メイリオ" panose="020B0604030504040204" pitchFamily="50" charset="-128"/>
                <a:ea typeface="メイリオ" panose="020B0604030504040204" pitchFamily="50" charset="-128"/>
              </a:rPr>
              <a:t>年間の学習計画</a:t>
            </a:r>
            <a:r>
              <a:rPr lang="en-US" altLang="ja-JP" sz="2700" dirty="0">
                <a:latin typeface="メイリオ" panose="020B0604030504040204" pitchFamily="50" charset="-128"/>
                <a:ea typeface="メイリオ" panose="020B0604030504040204" pitchFamily="50" charset="-128"/>
              </a:rPr>
              <a:t>(1/2</a:t>
            </a:r>
            <a:r>
              <a:rPr lang="ja-JP" altLang="en-US" sz="2700" dirty="0">
                <a:latin typeface="メイリオ" panose="020B0604030504040204" pitchFamily="50" charset="-128"/>
                <a:ea typeface="メイリオ" panose="020B0604030504040204" pitchFamily="50" charset="-128"/>
              </a:rPr>
              <a:t>年生用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7" name="Picture 2" descr="by-nc-sa">
            <a:extLst>
              <a:ext uri="{FF2B5EF4-FFF2-40B4-BE49-F238E27FC236}">
                <a16:creationId xmlns:a16="http://schemas.microsoft.com/office/drawing/2014/main" id="{E4CE2DE6-1001-9935-7D53-769DDAB75F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41" y="6155854"/>
            <a:ext cx="801983" cy="279887"/>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グループ化 22">
            <a:extLst>
              <a:ext uri="{FF2B5EF4-FFF2-40B4-BE49-F238E27FC236}">
                <a16:creationId xmlns:a16="http://schemas.microsoft.com/office/drawing/2014/main" id="{AD433A8D-8599-D51B-9927-7A7ED2908E3E}"/>
              </a:ext>
            </a:extLst>
          </p:cNvPr>
          <p:cNvGrpSpPr/>
          <p:nvPr/>
        </p:nvGrpSpPr>
        <p:grpSpPr>
          <a:xfrm>
            <a:off x="285868" y="1170432"/>
            <a:ext cx="8858132" cy="4879497"/>
            <a:chOff x="236355" y="1661741"/>
            <a:chExt cx="7269263" cy="3391996"/>
          </a:xfrm>
        </p:grpSpPr>
        <p:sp>
          <p:nvSpPr>
            <p:cNvPr id="19" name="テキスト ボックス 18">
              <a:extLst>
                <a:ext uri="{FF2B5EF4-FFF2-40B4-BE49-F238E27FC236}">
                  <a16:creationId xmlns:a16="http://schemas.microsoft.com/office/drawing/2014/main" id="{826D0F13-24BB-FF62-5087-2A662D1164B8}"/>
                </a:ext>
              </a:extLst>
            </p:cNvPr>
            <p:cNvSpPr txBox="1"/>
            <p:nvPr/>
          </p:nvSpPr>
          <p:spPr>
            <a:xfrm>
              <a:off x="3394238" y="3504568"/>
              <a:ext cx="4079631" cy="706041"/>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+2/3</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個人</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授業での勉強</a:t>
              </a:r>
              <a:endParaRPr lang="en-US" altLang="ja-JP" sz="2000" dirty="0">
                <a:solidFill>
                  <a:schemeClr val="accent5">
                    <a:lumMod val="50000"/>
                  </a:schemeClr>
                </a:solidFill>
                <a:latin typeface="メイリオ" panose="020B0604030504040204" pitchFamily="50" charset="-128"/>
                <a:ea typeface="メイリオ" panose="020B0604030504040204" pitchFamily="50" charset="-128"/>
              </a:endParaRP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長期にわたって、繰り返し</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アルゴリズム・データ分析を学習</a:t>
              </a:r>
              <a:endParaRPr lang="en-US" altLang="ja-JP"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F756981D-A23F-2F2D-7C88-56126C32BBD8}"/>
                </a:ext>
              </a:extLst>
            </p:cNvPr>
            <p:cNvSpPr txBox="1"/>
            <p:nvPr/>
          </p:nvSpPr>
          <p:spPr>
            <a:xfrm>
              <a:off x="387319" y="1661741"/>
              <a:ext cx="2870228" cy="492089"/>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知識・技能</a:t>
              </a: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知識・技能</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08330FC-E2BC-8A6F-5EB2-C2D77B4A884F}"/>
                </a:ext>
              </a:extLst>
            </p:cNvPr>
            <p:cNvSpPr txBox="1"/>
            <p:nvPr/>
          </p:nvSpPr>
          <p:spPr>
            <a:xfrm>
              <a:off x="3425988" y="1661742"/>
              <a:ext cx="3156439" cy="492089"/>
            </a:xfrm>
            <a:prstGeom prst="rect">
              <a:avLst/>
            </a:prstGeom>
            <a:solidFill>
              <a:schemeClr val="accent5">
                <a:lumMod val="40000"/>
                <a:lumOff val="60000"/>
              </a:schemeClr>
            </a:solidFill>
            <a:ln>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応用</a:t>
              </a: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思考・判断・表現</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主体的</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4" name="右中かっこ 3">
              <a:extLst>
                <a:ext uri="{FF2B5EF4-FFF2-40B4-BE49-F238E27FC236}">
                  <a16:creationId xmlns:a16="http://schemas.microsoft.com/office/drawing/2014/main" id="{018BA0D8-11CE-A3A1-C95A-546F1D6396D1}"/>
                </a:ext>
              </a:extLst>
            </p:cNvPr>
            <p:cNvSpPr/>
            <p:nvPr/>
          </p:nvSpPr>
          <p:spPr>
            <a:xfrm rot="5400000">
              <a:off x="1611118" y="961418"/>
              <a:ext cx="322858" cy="2970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000"/>
            </a:p>
          </p:txBody>
        </p:sp>
        <p:sp>
          <p:nvSpPr>
            <p:cNvPr id="9" name="右中かっこ 8">
              <a:extLst>
                <a:ext uri="{FF2B5EF4-FFF2-40B4-BE49-F238E27FC236}">
                  <a16:creationId xmlns:a16="http://schemas.microsoft.com/office/drawing/2014/main" id="{14A95CAA-F5E6-F63B-EB89-AF4CB60D0128}"/>
                </a:ext>
              </a:extLst>
            </p:cNvPr>
            <p:cNvSpPr/>
            <p:nvPr/>
          </p:nvSpPr>
          <p:spPr>
            <a:xfrm rot="5400000">
              <a:off x="4862785" y="848171"/>
              <a:ext cx="316523" cy="3213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000"/>
            </a:p>
          </p:txBody>
        </p:sp>
        <p:sp>
          <p:nvSpPr>
            <p:cNvPr id="10" name="テキスト ボックス 9">
              <a:extLst>
                <a:ext uri="{FF2B5EF4-FFF2-40B4-BE49-F238E27FC236}">
                  <a16:creationId xmlns:a16="http://schemas.microsoft.com/office/drawing/2014/main" id="{8370D0AC-478B-845F-EB8B-730D0F87DDF2}"/>
                </a:ext>
              </a:extLst>
            </p:cNvPr>
            <p:cNvSpPr txBox="1"/>
            <p:nvPr/>
          </p:nvSpPr>
          <p:spPr>
            <a:xfrm>
              <a:off x="284562" y="2715986"/>
              <a:ext cx="3796585" cy="1133944"/>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情報</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I</a:t>
              </a:r>
            </a:p>
            <a:p>
              <a:pPr marL="197644" indent="-197644">
                <a:buFont typeface="Arial" panose="020B0604020202020204" pitchFamily="34" charset="0"/>
                <a:buChar char="•"/>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基本的な知識・技能</a:t>
              </a: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 基本的なアルゴリズム・</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データ分析</a:t>
              </a:r>
              <a:endParaRPr lang="en-US" altLang="ja-JP" sz="2000"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探求などの他の授業の準備</a:t>
              </a:r>
              <a:r>
                <a:rPr lang="en-US" altLang="ja-JP" sz="2000" dirty="0">
                  <a:latin typeface="メイリオ" panose="020B0604030504040204" pitchFamily="50" charset="-128"/>
                  <a:ea typeface="メイリオ" panose="020B0604030504040204" pitchFamily="50" charset="-128"/>
                </a:rPr>
                <a:t>)</a:t>
              </a:r>
            </a:p>
          </p:txBody>
        </p:sp>
        <p:sp>
          <p:nvSpPr>
            <p:cNvPr id="12" name="テキスト ボックス 11">
              <a:extLst>
                <a:ext uri="{FF2B5EF4-FFF2-40B4-BE49-F238E27FC236}">
                  <a16:creationId xmlns:a16="http://schemas.microsoft.com/office/drawing/2014/main" id="{FBFDF210-D20E-E1B0-1AE7-B5AF44BF3F82}"/>
                </a:ext>
              </a:extLst>
            </p:cNvPr>
            <p:cNvSpPr txBox="1"/>
            <p:nvPr/>
          </p:nvSpPr>
          <p:spPr>
            <a:xfrm>
              <a:off x="3425987" y="2672122"/>
              <a:ext cx="4079631" cy="706041"/>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情報</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I</a:t>
              </a: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基本的なプログラミング・データ分析・</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ネットワーク構築・データベース</a:t>
              </a:r>
            </a:p>
          </p:txBody>
        </p:sp>
        <p:sp>
          <p:nvSpPr>
            <p:cNvPr id="17" name="テキスト ボックス 16">
              <a:extLst>
                <a:ext uri="{FF2B5EF4-FFF2-40B4-BE49-F238E27FC236}">
                  <a16:creationId xmlns:a16="http://schemas.microsoft.com/office/drawing/2014/main" id="{B0D871D2-CA39-6FA6-C4EB-63EC0D8659DD}"/>
                </a:ext>
              </a:extLst>
            </p:cNvPr>
            <p:cNvSpPr txBox="1"/>
            <p:nvPr/>
          </p:nvSpPr>
          <p:spPr>
            <a:xfrm>
              <a:off x="236355" y="4149837"/>
              <a:ext cx="3796585" cy="492089"/>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夏季授業</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短期予備校</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これで十分間に合う</a:t>
              </a:r>
            </a:p>
          </p:txBody>
        </p:sp>
        <p:sp>
          <p:nvSpPr>
            <p:cNvPr id="18" name="テキスト ボックス 17">
              <a:extLst>
                <a:ext uri="{FF2B5EF4-FFF2-40B4-BE49-F238E27FC236}">
                  <a16:creationId xmlns:a16="http://schemas.microsoft.com/office/drawing/2014/main" id="{89FA2062-728B-4175-56D1-6A311C594458}"/>
                </a:ext>
              </a:extLst>
            </p:cNvPr>
            <p:cNvSpPr txBox="1"/>
            <p:nvPr/>
          </p:nvSpPr>
          <p:spPr>
            <a:xfrm>
              <a:off x="3425987" y="4347696"/>
              <a:ext cx="4079631" cy="706041"/>
            </a:xfrm>
            <a:prstGeom prst="rect">
              <a:avLst/>
            </a:prstGeom>
            <a:noFill/>
            <a:ln>
              <a:noFill/>
            </a:ln>
          </p:spPr>
          <p:txBody>
            <a:bodyPr wrap="square" rtlCol="0">
              <a:spAutoFit/>
            </a:bodyPr>
            <a:lstStyle/>
            <a:p>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3</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 </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夏季授業</a:t>
              </a:r>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短期予備校</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プログラミング・データ分析・</a:t>
              </a:r>
              <a:r>
                <a:rPr lang="en-US" altLang="ja-JP" sz="2000" dirty="0">
                  <a:latin typeface="メイリオ" panose="020B0604030504040204" pitchFamily="50" charset="-128"/>
                  <a:ea typeface="メイリオ" panose="020B0604030504040204" pitchFamily="50" charset="-128"/>
                </a:rPr>
                <a:t>UI</a:t>
              </a:r>
              <a:r>
                <a:rPr lang="ja-JP" altLang="en-US" sz="2000" dirty="0">
                  <a:latin typeface="メイリオ" panose="020B0604030504040204" pitchFamily="50" charset="-128"/>
                  <a:ea typeface="メイリオ" panose="020B0604030504040204" pitchFamily="50" charset="-128"/>
                </a:rPr>
                <a:t>・</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ネットワーク構築・データベース</a:t>
              </a:r>
            </a:p>
          </p:txBody>
        </p:sp>
      </p:grpSp>
    </p:spTree>
    <p:extLst>
      <p:ext uri="{BB962C8B-B14F-4D97-AF65-F5344CB8AC3E}">
        <p14:creationId xmlns:p14="http://schemas.microsoft.com/office/powerpoint/2010/main" val="2441890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p:cNvGraphicFramePr>
            <a:graphicFrameLocks noGrp="1"/>
          </p:cNvGraphicFramePr>
          <p:nvPr>
            <p:extLst>
              <p:ext uri="{D42A27DB-BD31-4B8C-83A1-F6EECF244321}">
                <p14:modId xmlns:p14="http://schemas.microsoft.com/office/powerpoint/2010/main" val="1782487149"/>
              </p:ext>
            </p:extLst>
          </p:nvPr>
        </p:nvGraphicFramePr>
        <p:xfrm>
          <a:off x="4710367" y="2130458"/>
          <a:ext cx="1988457" cy="2906312"/>
        </p:xfrm>
        <a:graphic>
          <a:graphicData uri="http://schemas.openxmlformats.org/drawingml/2006/table">
            <a:tbl>
              <a:tblPr firstRow="1" bandRow="1">
                <a:tableStyleId>{5C22544A-7EE6-4342-B048-85BDC9FD1C3A}</a:tableStyleId>
              </a:tblPr>
              <a:tblGrid>
                <a:gridCol w="1988457">
                  <a:extLst>
                    <a:ext uri="{9D8B030D-6E8A-4147-A177-3AD203B41FA5}">
                      <a16:colId xmlns:a16="http://schemas.microsoft.com/office/drawing/2014/main" val="1502988093"/>
                    </a:ext>
                  </a:extLst>
                </a:gridCol>
              </a:tblGrid>
              <a:tr h="388620">
                <a:tc>
                  <a:txBody>
                    <a:bodyPr/>
                    <a:lstStyle/>
                    <a:p>
                      <a:pPr algn="ctr"/>
                      <a:r>
                        <a:rPr lang="ja-JP" altLang="en-US" sz="2100" b="0" dirty="0">
                          <a:latin typeface="メイリオ" panose="020B0604030504040204" pitchFamily="50" charset="-128"/>
                          <a:ea typeface="メイリオ" panose="020B0604030504040204" pitchFamily="50" charset="-128"/>
                        </a:rPr>
                        <a:t>高校</a:t>
                      </a:r>
                      <a:endParaRPr kumimoji="1" lang="ja-JP" altLang="en-US" sz="2100" b="0" dirty="0"/>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2517692">
                <a:tc>
                  <a:txBody>
                    <a:bodyPr/>
                    <a:lstStyle/>
                    <a:p>
                      <a:pPr algn="l"/>
                      <a:r>
                        <a:rPr kumimoji="1" lang="ja-JP" altLang="en-US" sz="1500" dirty="0">
                          <a:latin typeface="メイリオ" panose="020B0604030504040204" pitchFamily="50" charset="-128"/>
                          <a:ea typeface="メイリオ" panose="020B0604030504040204" pitchFamily="50" charset="-128"/>
                        </a:rPr>
                        <a:t>・アルゴリズム</a:t>
                      </a:r>
                      <a:br>
                        <a:rPr kumimoji="1" lang="en-US" altLang="ja-JP" sz="1500" dirty="0">
                          <a:latin typeface="メイリオ" panose="020B0604030504040204" pitchFamily="50" charset="-128"/>
                          <a:ea typeface="メイリオ" panose="020B0604030504040204" pitchFamily="50" charset="-128"/>
                        </a:rPr>
                      </a:br>
                      <a:r>
                        <a:rPr kumimoji="1" lang="ja-JP" altLang="en-US" sz="1500" dirty="0">
                          <a:latin typeface="メイリオ" panose="020B0604030504040204" pitchFamily="50" charset="-128"/>
                          <a:ea typeface="メイリオ" panose="020B0604030504040204" pitchFamily="50" charset="-128"/>
                        </a:rPr>
                        <a:t>　探索や整列</a:t>
                      </a:r>
                      <a:r>
                        <a:rPr kumimoji="1" lang="en-US" altLang="ja-JP" sz="1500" dirty="0">
                          <a:latin typeface="メイリオ" panose="020B0604030504040204" pitchFamily="50" charset="-128"/>
                          <a:ea typeface="メイリオ" panose="020B0604030504040204" pitchFamily="50" charset="-128"/>
                        </a:rPr>
                        <a:t>/</a:t>
                      </a:r>
                      <a:r>
                        <a:rPr kumimoji="1" lang="ja-JP" altLang="en-US" sz="1500" dirty="0">
                          <a:latin typeface="メイリオ" panose="020B0604030504040204" pitchFamily="50" charset="-128"/>
                          <a:ea typeface="メイリオ" panose="020B0604030504040204" pitchFamily="50" charset="-128"/>
                        </a:rPr>
                        <a:t>効率</a:t>
                      </a:r>
                      <a:endParaRPr kumimoji="1" lang="en-US" altLang="ja-JP" sz="1500" dirty="0">
                        <a:latin typeface="メイリオ" panose="020B0604030504040204" pitchFamily="50" charset="-128"/>
                        <a:ea typeface="メイリオ" panose="020B0604030504040204" pitchFamily="50" charset="-128"/>
                      </a:endParaRPr>
                    </a:p>
                    <a:p>
                      <a:pPr algn="l"/>
                      <a:r>
                        <a:rPr kumimoji="1" lang="ja-JP" altLang="en-US" sz="1500" dirty="0">
                          <a:latin typeface="メイリオ" panose="020B0604030504040204" pitchFamily="50" charset="-128"/>
                          <a:ea typeface="メイリオ" panose="020B0604030504040204" pitchFamily="50" charset="-128"/>
                        </a:rPr>
                        <a:t>・関数</a:t>
                      </a:r>
                      <a:r>
                        <a:rPr kumimoji="1" lang="en-US" altLang="ja-JP" sz="1500" dirty="0">
                          <a:latin typeface="メイリオ" panose="020B0604030504040204" pitchFamily="50" charset="-128"/>
                          <a:ea typeface="メイリオ" panose="020B0604030504040204" pitchFamily="50" charset="-128"/>
                        </a:rPr>
                        <a:t>/Web API</a:t>
                      </a:r>
                      <a:endParaRPr kumimoji="1" lang="ja-JP" altLang="en-US" sz="1500" dirty="0">
                        <a:latin typeface="メイリオ" panose="020B0604030504040204" pitchFamily="50" charset="-128"/>
                        <a:ea typeface="メイリオ" panose="020B0604030504040204" pitchFamily="50" charset="-128"/>
                      </a:endParaRPr>
                    </a:p>
                    <a:p>
                      <a:pPr algn="l"/>
                      <a:r>
                        <a:rPr kumimoji="1" lang="ja-JP" altLang="en-US" sz="1500" dirty="0">
                          <a:latin typeface="メイリオ" panose="020B0604030504040204" pitchFamily="50" charset="-128"/>
                          <a:ea typeface="メイリオ" panose="020B0604030504040204" pitchFamily="50" charset="-128"/>
                        </a:rPr>
                        <a:t>・シミュレーション</a:t>
                      </a:r>
                    </a:p>
                    <a:p>
                      <a:pPr algn="l"/>
                      <a:r>
                        <a:rPr kumimoji="1" lang="ja-JP" altLang="en-US" sz="1500" dirty="0">
                          <a:latin typeface="メイリオ" panose="020B0604030504040204" pitchFamily="50" charset="-128"/>
                          <a:ea typeface="メイリオ" panose="020B0604030504040204" pitchFamily="50" charset="-128"/>
                        </a:rPr>
                        <a:t>・データサイエンス</a:t>
                      </a:r>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8599688"/>
                  </a:ext>
                </a:extLst>
              </a:tr>
            </a:tbl>
          </a:graphicData>
        </a:graphic>
      </p:graphicFrame>
      <p:sp>
        <p:nvSpPr>
          <p:cNvPr id="11" name="タイトル 1"/>
          <p:cNvSpPr>
            <a:spLocks noGrp="1"/>
          </p:cNvSpPr>
          <p:nvPr>
            <p:ph type="title"/>
          </p:nvPr>
        </p:nvSpPr>
        <p:spPr>
          <a:xfrm>
            <a:off x="443893" y="289560"/>
            <a:ext cx="8425787" cy="841049"/>
          </a:xfrm>
        </p:spPr>
        <p:txBody>
          <a:bodyPr>
            <a:noAutofit/>
          </a:bodyPr>
          <a:lstStyle/>
          <a:p>
            <a:pPr algn="l"/>
            <a:r>
              <a:rPr lang="ja-JP" altLang="en-US" sz="3200" dirty="0">
                <a:latin typeface="UD デジタル 教科書体 NP-B" panose="02020700000000000000" pitchFamily="18" charset="-128"/>
                <a:ea typeface="UD デジタル 教科書体 NP-B" panose="02020700000000000000" pitchFamily="18" charset="-128"/>
              </a:rPr>
              <a:t>問題点</a:t>
            </a:r>
            <a:r>
              <a:rPr lang="en-US" altLang="ja-JP" sz="3200" dirty="0">
                <a:latin typeface="UD デジタル 教科書体 NP-B" panose="02020700000000000000" pitchFamily="18" charset="-128"/>
                <a:ea typeface="UD デジタル 教科書体 NP-B" panose="02020700000000000000" pitchFamily="18" charset="-128"/>
              </a:rPr>
              <a:t>1:</a:t>
            </a:r>
            <a:br>
              <a:rPr lang="en-US" altLang="ja-JP" sz="3200" dirty="0">
                <a:latin typeface="UD デジタル 教科書体 NP-B" panose="02020700000000000000" pitchFamily="18" charset="-128"/>
                <a:ea typeface="UD デジタル 教科書体 NP-B" panose="02020700000000000000" pitchFamily="18" charset="-128"/>
              </a:rPr>
            </a:br>
            <a:r>
              <a:rPr lang="ja-JP" altLang="en-US" sz="3200" dirty="0">
                <a:latin typeface="UD デジタル 教科書体 NP-B" panose="02020700000000000000" pitchFamily="18" charset="-128"/>
                <a:ea typeface="UD デジタル 教科書体 NP-B" panose="02020700000000000000" pitchFamily="18" charset="-128"/>
              </a:rPr>
              <a:t>高校のプログラミングは小中からの積み上げ</a:t>
            </a:r>
          </a:p>
        </p:txBody>
      </p:sp>
      <p:sp>
        <p:nvSpPr>
          <p:cNvPr id="3" name="スライド番号プレースホルダー 2"/>
          <p:cNvSpPr>
            <a:spLocks noGrp="1"/>
          </p:cNvSpPr>
          <p:nvPr>
            <p:ph type="sldNum" sz="quarter" idx="12"/>
          </p:nvPr>
        </p:nvSpPr>
        <p:spPr>
          <a:xfrm>
            <a:off x="7033008" y="4844278"/>
            <a:ext cx="1600200" cy="357188"/>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503FE0-7E40-4FCE-BB32-01EA729AD67C}"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1" lang="en-US" altLang="ja-JP"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graphicFrame>
        <p:nvGraphicFramePr>
          <p:cNvPr id="6" name="表 5"/>
          <p:cNvGraphicFramePr>
            <a:graphicFrameLocks noGrp="1"/>
          </p:cNvGraphicFramePr>
          <p:nvPr>
            <p:extLst>
              <p:ext uri="{D42A27DB-BD31-4B8C-83A1-F6EECF244321}">
                <p14:modId xmlns:p14="http://schemas.microsoft.com/office/powerpoint/2010/main" val="1498589810"/>
              </p:ext>
            </p:extLst>
          </p:nvPr>
        </p:nvGraphicFramePr>
        <p:xfrm>
          <a:off x="733453" y="3541082"/>
          <a:ext cx="1988457" cy="1481791"/>
        </p:xfrm>
        <a:graphic>
          <a:graphicData uri="http://schemas.openxmlformats.org/drawingml/2006/table">
            <a:tbl>
              <a:tblPr firstRow="1" bandRow="1">
                <a:tableStyleId>{5C22544A-7EE6-4342-B048-85BDC9FD1C3A}</a:tableStyleId>
              </a:tblPr>
              <a:tblGrid>
                <a:gridCol w="1988457">
                  <a:extLst>
                    <a:ext uri="{9D8B030D-6E8A-4147-A177-3AD203B41FA5}">
                      <a16:colId xmlns:a16="http://schemas.microsoft.com/office/drawing/2014/main" val="1502988093"/>
                    </a:ext>
                  </a:extLst>
                </a:gridCol>
              </a:tblGrid>
              <a:tr h="388620">
                <a:tc>
                  <a:txBody>
                    <a:bodyPr/>
                    <a:lstStyle/>
                    <a:p>
                      <a:pPr algn="ctr"/>
                      <a:r>
                        <a:rPr lang="ja-JP" altLang="en-US" sz="2100" b="0" dirty="0">
                          <a:latin typeface="メイリオ" panose="020B0604030504040204" pitchFamily="50" charset="-128"/>
                          <a:ea typeface="メイリオ" panose="020B0604030504040204" pitchFamily="50" charset="-128"/>
                        </a:rPr>
                        <a:t>小学校</a:t>
                      </a:r>
                      <a:endParaRPr kumimoji="1" lang="ja-JP" altLang="en-US" sz="2100" b="0" dirty="0"/>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1093171">
                <a:tc>
                  <a:txBody>
                    <a:bodyPr/>
                    <a:lstStyle/>
                    <a:p>
                      <a:pPr algn="l"/>
                      <a:r>
                        <a:rPr kumimoji="1" lang="ja-JP" altLang="en-US" sz="1500" dirty="0">
                          <a:latin typeface="メイリオ" panose="020B0604030504040204" pitchFamily="50" charset="-128"/>
                          <a:ea typeface="メイリオ" panose="020B0604030504040204" pitchFamily="50" charset="-128"/>
                        </a:rPr>
                        <a:t>・プログラミング的思考</a:t>
                      </a:r>
                    </a:p>
                    <a:p>
                      <a:pPr algn="l"/>
                      <a:r>
                        <a:rPr kumimoji="1" lang="ja-JP" altLang="en-US" sz="1500" dirty="0">
                          <a:latin typeface="メイリオ" panose="020B0604030504040204" pitchFamily="50" charset="-128"/>
                          <a:ea typeface="メイリオ" panose="020B0604030504040204" pitchFamily="50" charset="-128"/>
                        </a:rPr>
                        <a:t>・プログラミングの体験</a:t>
                      </a:r>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8599688"/>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896204924"/>
              </p:ext>
            </p:extLst>
          </p:nvPr>
        </p:nvGraphicFramePr>
        <p:xfrm>
          <a:off x="2721910" y="2947708"/>
          <a:ext cx="1988457" cy="2089062"/>
        </p:xfrm>
        <a:graphic>
          <a:graphicData uri="http://schemas.openxmlformats.org/drawingml/2006/table">
            <a:tbl>
              <a:tblPr firstRow="1" bandRow="1">
                <a:tableStyleId>{5C22544A-7EE6-4342-B048-85BDC9FD1C3A}</a:tableStyleId>
              </a:tblPr>
              <a:tblGrid>
                <a:gridCol w="1988457">
                  <a:extLst>
                    <a:ext uri="{9D8B030D-6E8A-4147-A177-3AD203B41FA5}">
                      <a16:colId xmlns:a16="http://schemas.microsoft.com/office/drawing/2014/main" val="1502988093"/>
                    </a:ext>
                  </a:extLst>
                </a:gridCol>
              </a:tblGrid>
              <a:tr h="388620">
                <a:tc>
                  <a:txBody>
                    <a:bodyPr/>
                    <a:lstStyle/>
                    <a:p>
                      <a:pPr algn="ctr"/>
                      <a:r>
                        <a:rPr lang="ja-JP" altLang="en-US" sz="2100" b="0" dirty="0">
                          <a:latin typeface="メイリオ" panose="020B0604030504040204" pitchFamily="50" charset="-128"/>
                          <a:ea typeface="メイリオ" panose="020B0604030504040204" pitchFamily="50" charset="-128"/>
                        </a:rPr>
                        <a:t>中学校</a:t>
                      </a:r>
                      <a:endParaRPr kumimoji="1" lang="ja-JP" altLang="en-US" sz="2100" b="0" dirty="0"/>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1700442">
                <a:tc>
                  <a:txBody>
                    <a:bodyPr/>
                    <a:lstStyle/>
                    <a:p>
                      <a:pPr algn="l"/>
                      <a:r>
                        <a:rPr kumimoji="1" lang="ja-JP" altLang="en-US" sz="1500" dirty="0">
                          <a:solidFill>
                            <a:srgbClr val="FF0000"/>
                          </a:solidFill>
                          <a:latin typeface="メイリオ" panose="020B0604030504040204" pitchFamily="50" charset="-128"/>
                          <a:ea typeface="メイリオ" panose="020B0604030504040204" pitchFamily="50" charset="-128"/>
                        </a:rPr>
                        <a:t>・双方向性のある</a:t>
                      </a:r>
                      <a:br>
                        <a:rPr kumimoji="1" lang="ja-JP" altLang="en-US" sz="1500" dirty="0">
                          <a:solidFill>
                            <a:srgbClr val="FF0000"/>
                          </a:solidFill>
                          <a:latin typeface="メイリオ" panose="020B0604030504040204" pitchFamily="50" charset="-128"/>
                          <a:ea typeface="メイリオ" panose="020B0604030504040204" pitchFamily="50" charset="-128"/>
                        </a:rPr>
                      </a:br>
                      <a:r>
                        <a:rPr kumimoji="1" lang="ja-JP" altLang="en-US" sz="1500" dirty="0">
                          <a:solidFill>
                            <a:srgbClr val="FF0000"/>
                          </a:solidFill>
                          <a:latin typeface="メイリオ" panose="020B0604030504040204" pitchFamily="50" charset="-128"/>
                          <a:ea typeface="メイリオ" panose="020B0604030504040204" pitchFamily="50" charset="-128"/>
                        </a:rPr>
                        <a:t>コンテンツ</a:t>
                      </a:r>
                    </a:p>
                    <a:p>
                      <a:pPr algn="l"/>
                      <a:r>
                        <a:rPr kumimoji="1" lang="ja-JP" altLang="en-US" sz="1500" dirty="0">
                          <a:solidFill>
                            <a:srgbClr val="FF0000"/>
                          </a:solidFill>
                          <a:latin typeface="メイリオ" panose="020B0604030504040204" pitchFamily="50" charset="-128"/>
                          <a:ea typeface="メイリオ" panose="020B0604030504040204" pitchFamily="50" charset="-128"/>
                        </a:rPr>
                        <a:t>・計測・制御の</a:t>
                      </a:r>
                      <a:br>
                        <a:rPr kumimoji="1" lang="ja-JP" altLang="en-US" sz="1500" dirty="0">
                          <a:solidFill>
                            <a:srgbClr val="FF0000"/>
                          </a:solidFill>
                          <a:latin typeface="メイリオ" panose="020B0604030504040204" pitchFamily="50" charset="-128"/>
                          <a:ea typeface="メイリオ" panose="020B0604030504040204" pitchFamily="50" charset="-128"/>
                        </a:rPr>
                      </a:br>
                      <a:r>
                        <a:rPr kumimoji="1" lang="ja-JP" altLang="en-US" sz="1500" dirty="0">
                          <a:solidFill>
                            <a:srgbClr val="FF0000"/>
                          </a:solidFill>
                          <a:latin typeface="メイリオ" panose="020B0604030504040204" pitchFamily="50" charset="-128"/>
                          <a:ea typeface="メイリオ" panose="020B0604030504040204" pitchFamily="50" charset="-128"/>
                        </a:rPr>
                        <a:t>プログラミング</a:t>
                      </a:r>
                    </a:p>
                    <a:p>
                      <a:pPr algn="l"/>
                      <a:r>
                        <a:rPr kumimoji="1" lang="ja-JP" altLang="en-US" sz="1500" dirty="0">
                          <a:solidFill>
                            <a:srgbClr val="FF0000"/>
                          </a:solidFill>
                          <a:latin typeface="メイリオ" panose="020B0604030504040204" pitchFamily="50" charset="-128"/>
                          <a:ea typeface="メイリオ" panose="020B0604030504040204" pitchFamily="50" charset="-128"/>
                        </a:rPr>
                        <a:t>・順次・分岐・繰り返し</a:t>
                      </a:r>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8599688"/>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263966114"/>
              </p:ext>
            </p:extLst>
          </p:nvPr>
        </p:nvGraphicFramePr>
        <p:xfrm>
          <a:off x="6706865" y="1389562"/>
          <a:ext cx="1988457" cy="3664527"/>
        </p:xfrm>
        <a:graphic>
          <a:graphicData uri="http://schemas.openxmlformats.org/drawingml/2006/table">
            <a:tbl>
              <a:tblPr firstRow="1" bandRow="1">
                <a:tableStyleId>{5C22544A-7EE6-4342-B048-85BDC9FD1C3A}</a:tableStyleId>
              </a:tblPr>
              <a:tblGrid>
                <a:gridCol w="1988457">
                  <a:extLst>
                    <a:ext uri="{9D8B030D-6E8A-4147-A177-3AD203B41FA5}">
                      <a16:colId xmlns:a16="http://schemas.microsoft.com/office/drawing/2014/main" val="1502988093"/>
                    </a:ext>
                  </a:extLst>
                </a:gridCol>
              </a:tblGrid>
              <a:tr h="401368">
                <a:tc>
                  <a:txBody>
                    <a:bodyPr/>
                    <a:lstStyle/>
                    <a:p>
                      <a:pPr algn="ctr"/>
                      <a:r>
                        <a:rPr lang="ja-JP" altLang="en-US" sz="2100" b="0" dirty="0">
                          <a:latin typeface="メイリオ" panose="020B0604030504040204" pitchFamily="50" charset="-128"/>
                          <a:ea typeface="メイリオ" panose="020B0604030504040204" pitchFamily="50" charset="-128"/>
                        </a:rPr>
                        <a:t>大学入試</a:t>
                      </a:r>
                      <a:endParaRPr kumimoji="1" lang="ja-JP" altLang="en-US" sz="2100" b="0" dirty="0"/>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3263159">
                <a:tc>
                  <a:txBody>
                    <a:bodyPr/>
                    <a:lstStyle/>
                    <a:p>
                      <a:pPr algn="l"/>
                      <a:r>
                        <a:rPr kumimoji="1" lang="ja-JP" altLang="en-US" sz="1500" dirty="0">
                          <a:latin typeface="メイリオ" panose="020B0604030504040204" pitchFamily="50" charset="-128"/>
                          <a:ea typeface="メイリオ" panose="020B0604030504040204" pitchFamily="50" charset="-128"/>
                        </a:rPr>
                        <a:t>・アルゴリズム</a:t>
                      </a:r>
                    </a:p>
                    <a:p>
                      <a:pPr algn="l"/>
                      <a:r>
                        <a:rPr kumimoji="1" lang="ja-JP" altLang="en-US" sz="1500" dirty="0">
                          <a:latin typeface="メイリオ" panose="020B0604030504040204" pitchFamily="50" charset="-128"/>
                          <a:ea typeface="メイリオ" panose="020B0604030504040204" pitchFamily="50" charset="-128"/>
                        </a:rPr>
                        <a:t>・シミュレーション</a:t>
                      </a:r>
                    </a:p>
                    <a:p>
                      <a:pPr algn="l"/>
                      <a:r>
                        <a:rPr kumimoji="1" lang="ja-JP" altLang="en-US" sz="1500" dirty="0">
                          <a:latin typeface="メイリオ" panose="020B0604030504040204" pitchFamily="50" charset="-128"/>
                          <a:ea typeface="メイリオ" panose="020B0604030504040204" pitchFamily="50" charset="-128"/>
                        </a:rPr>
                        <a:t>の応用的な問題</a:t>
                      </a:r>
                      <a:endParaRPr kumimoji="1" lang="en-US" altLang="ja-JP" sz="1500" dirty="0">
                        <a:latin typeface="メイリオ" panose="020B0604030504040204" pitchFamily="50" charset="-128"/>
                        <a:ea typeface="メイリオ" panose="020B0604030504040204" pitchFamily="50" charset="-128"/>
                      </a:endParaRPr>
                    </a:p>
                    <a:p>
                      <a:pPr algn="l"/>
                      <a:endParaRPr kumimoji="1" lang="en-US" altLang="ja-JP" sz="1400" dirty="0">
                        <a:latin typeface="メイリオ" panose="020B0604030504040204" pitchFamily="50" charset="-128"/>
                        <a:ea typeface="メイリオ" panose="020B0604030504040204" pitchFamily="50" charset="-128"/>
                      </a:endParaRPr>
                    </a:p>
                    <a:p>
                      <a:pPr algn="l"/>
                      <a:endParaRPr kumimoji="1" lang="ja-JP" altLang="en-US" sz="1400" dirty="0">
                        <a:latin typeface="メイリオ" panose="020B0604030504040204" pitchFamily="50" charset="-128"/>
                        <a:ea typeface="メイリオ" panose="020B0604030504040204" pitchFamily="50" charset="-128"/>
                      </a:endParaRPr>
                    </a:p>
                  </a:txBody>
                  <a:tcPr marL="68580" marR="68580" marT="34290" marB="34290">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68599688"/>
                  </a:ext>
                </a:extLst>
              </a:tr>
            </a:tbl>
          </a:graphicData>
        </a:graphic>
      </p:graphicFrame>
      <p:sp>
        <p:nvSpPr>
          <p:cNvPr id="5" name="タイトル 1">
            <a:extLst>
              <a:ext uri="{FF2B5EF4-FFF2-40B4-BE49-F238E27FC236}">
                <a16:creationId xmlns:a16="http://schemas.microsoft.com/office/drawing/2014/main" id="{561DC04B-F93B-CB1B-8CF6-B778CF375331}"/>
              </a:ext>
            </a:extLst>
          </p:cNvPr>
          <p:cNvSpPr txBox="1">
            <a:spLocks/>
          </p:cNvSpPr>
          <p:nvPr/>
        </p:nvSpPr>
        <p:spPr>
          <a:xfrm>
            <a:off x="607002" y="5226321"/>
            <a:ext cx="7716635" cy="125539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solidFill>
                  <a:srgbClr val="FF0000"/>
                </a:solidFill>
                <a:latin typeface="メイリオ" panose="020B0604030504040204" pitchFamily="50" charset="-128"/>
                <a:ea typeface="メイリオ" panose="020B0604030504040204" pitchFamily="50" charset="-128"/>
              </a:rPr>
              <a:t>本来は、高校のプログラミングの内容はもっと高度</a:t>
            </a:r>
            <a:br>
              <a:rPr lang="ja-JP" altLang="en-US" sz="2400" dirty="0">
                <a:solidFill>
                  <a:srgbClr val="FF0000"/>
                </a:solidFill>
                <a:latin typeface="メイリオ" panose="020B0604030504040204" pitchFamily="50" charset="-128"/>
                <a:ea typeface="メイリオ" panose="020B0604030504040204" pitchFamily="50" charset="-128"/>
              </a:rPr>
            </a:b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去年あたりから改善されてきたが、中学で十分にプログラミング教育が実施されていない。</a:t>
            </a:r>
            <a:r>
              <a:rPr lang="en-US" altLang="ja-JP" sz="2400" dirty="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240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p:cNvSpPr>
            <a:spLocks noGrp="1"/>
          </p:cNvSpPr>
          <p:nvPr>
            <p:ph type="title"/>
          </p:nvPr>
        </p:nvSpPr>
        <p:spPr>
          <a:xfrm>
            <a:off x="443893" y="174229"/>
            <a:ext cx="8425787" cy="841049"/>
          </a:xfrm>
        </p:spPr>
        <p:txBody>
          <a:bodyPr>
            <a:noAutofit/>
          </a:bodyPr>
          <a:lstStyle/>
          <a:p>
            <a:pPr algn="l"/>
            <a:r>
              <a:rPr lang="ja-JP" altLang="en-US" sz="3200" dirty="0">
                <a:latin typeface="UD デジタル 教科書体 NP-B" panose="02020700000000000000" pitchFamily="18" charset="-128"/>
                <a:ea typeface="UD デジタル 教科書体 NP-B" panose="02020700000000000000" pitchFamily="18" charset="-128"/>
              </a:rPr>
              <a:t>高校と中学レベルの違い</a:t>
            </a:r>
          </a:p>
        </p:txBody>
      </p:sp>
      <p:sp>
        <p:nvSpPr>
          <p:cNvPr id="5" name="タイトル 1">
            <a:extLst>
              <a:ext uri="{FF2B5EF4-FFF2-40B4-BE49-F238E27FC236}">
                <a16:creationId xmlns:a16="http://schemas.microsoft.com/office/drawing/2014/main" id="{561DC04B-F93B-CB1B-8CF6-B778CF375331}"/>
              </a:ext>
            </a:extLst>
          </p:cNvPr>
          <p:cNvSpPr txBox="1">
            <a:spLocks/>
          </p:cNvSpPr>
          <p:nvPr/>
        </p:nvSpPr>
        <p:spPr>
          <a:xfrm>
            <a:off x="607002" y="4437002"/>
            <a:ext cx="7716635" cy="125539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solidFill>
                  <a:srgbClr val="FF0000"/>
                </a:solidFill>
                <a:latin typeface="メイリオ" panose="020B0604030504040204" pitchFamily="50" charset="-128"/>
                <a:ea typeface="メイリオ" panose="020B0604030504040204" pitchFamily="50" charset="-128"/>
              </a:rPr>
              <a:t>実は試作問題は中学レベルでの出題。</a:t>
            </a:r>
          </a:p>
          <a:p>
            <a:r>
              <a:rPr lang="ja-JP" altLang="en-US" sz="2400" dirty="0">
                <a:solidFill>
                  <a:srgbClr val="FF0000"/>
                </a:solidFill>
                <a:latin typeface="メイリオ" panose="020B0604030504040204" pitchFamily="50" charset="-128"/>
                <a:ea typeface="メイリオ" panose="020B0604030504040204" pitchFamily="50" charset="-128"/>
              </a:rPr>
              <a:t>初年度</a:t>
            </a:r>
            <a:r>
              <a:rPr lang="en-US" altLang="ja-JP" sz="2400" dirty="0">
                <a:solidFill>
                  <a:srgbClr val="FF0000"/>
                </a:solidFill>
                <a:latin typeface="メイリオ" panose="020B0604030504040204" pitchFamily="50" charset="-128"/>
                <a:ea typeface="メイリオ" panose="020B0604030504040204" pitchFamily="50" charset="-128"/>
              </a:rPr>
              <a:t>(2025</a:t>
            </a:r>
            <a:r>
              <a:rPr lang="ja-JP" altLang="en-US" sz="2400" dirty="0">
                <a:solidFill>
                  <a:srgbClr val="FF0000"/>
                </a:solidFill>
                <a:latin typeface="メイリオ" panose="020B0604030504040204" pitchFamily="50" charset="-128"/>
                <a:ea typeface="メイリオ" panose="020B0604030504040204" pitchFamily="50" charset="-128"/>
              </a:rPr>
              <a:t>年</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の問題レベルは易しいとの憶測もあり。</a:t>
            </a:r>
          </a:p>
        </p:txBody>
      </p:sp>
      <p:sp>
        <p:nvSpPr>
          <p:cNvPr id="9" name="テキスト ボックス 8">
            <a:extLst>
              <a:ext uri="{FF2B5EF4-FFF2-40B4-BE49-F238E27FC236}">
                <a16:creationId xmlns:a16="http://schemas.microsoft.com/office/drawing/2014/main" id="{A6E0E812-2884-0413-93EA-5EA50A5EF3F1}"/>
              </a:ext>
            </a:extLst>
          </p:cNvPr>
          <p:cNvSpPr txBox="1"/>
          <p:nvPr/>
        </p:nvSpPr>
        <p:spPr>
          <a:xfrm>
            <a:off x="443893" y="1015278"/>
            <a:ext cx="3707048" cy="1938992"/>
          </a:xfrm>
          <a:prstGeom prst="rect">
            <a:avLst/>
          </a:prstGeom>
          <a:noFill/>
          <a:ln>
            <a:solidFill>
              <a:schemeClr val="tx1"/>
            </a:solidFill>
          </a:ln>
        </p:spPr>
        <p:txBody>
          <a:bodyPr wrap="square" rtlCol="0">
            <a:spAutoFit/>
          </a:bodyPr>
          <a:lstStyle/>
          <a:p>
            <a:pPr algn="l"/>
            <a:r>
              <a:rPr lang="en-US" altLang="ja-JP" sz="2000" dirty="0"/>
              <a:t>d</a:t>
            </a:r>
            <a:r>
              <a:rPr kumimoji="1" lang="en-US" altLang="ja-JP" sz="2000" dirty="0"/>
              <a:t> = [41, 23, 8, 15, 33]</a:t>
            </a:r>
          </a:p>
          <a:p>
            <a:pPr algn="l"/>
            <a:r>
              <a:rPr kumimoji="1" lang="en-US" altLang="ja-JP" sz="2000" dirty="0"/>
              <a:t>s = 0</a:t>
            </a:r>
          </a:p>
          <a:p>
            <a:pPr algn="l"/>
            <a:r>
              <a:rPr kumimoji="1" lang="en-US" altLang="ja-JP" sz="2000" dirty="0"/>
              <a:t>for </a:t>
            </a:r>
            <a:r>
              <a:rPr kumimoji="1" lang="en-US" altLang="ja-JP" sz="2000" dirty="0" err="1"/>
              <a:t>i</a:t>
            </a:r>
            <a:r>
              <a:rPr kumimoji="1" lang="en-US" altLang="ja-JP" sz="2000" dirty="0"/>
              <a:t> in range(5):</a:t>
            </a:r>
          </a:p>
          <a:p>
            <a:pPr algn="l"/>
            <a:r>
              <a:rPr kumimoji="1" lang="en-US" altLang="ja-JP" sz="2000" dirty="0"/>
              <a:t>    print(</a:t>
            </a:r>
            <a:r>
              <a:rPr lang="en-US" altLang="ja-JP" sz="2000" dirty="0"/>
              <a:t>d[</a:t>
            </a:r>
            <a:r>
              <a:rPr lang="en-US" altLang="ja-JP" sz="2000" dirty="0" err="1"/>
              <a:t>i</a:t>
            </a:r>
            <a:r>
              <a:rPr lang="en-US" altLang="ja-JP" sz="2000" dirty="0"/>
              <a:t>]</a:t>
            </a:r>
            <a:r>
              <a:rPr kumimoji="1" lang="en-US" altLang="ja-JP" sz="2000" dirty="0"/>
              <a:t>)</a:t>
            </a:r>
          </a:p>
          <a:p>
            <a:pPr algn="l"/>
            <a:r>
              <a:rPr kumimoji="1" lang="en-US" altLang="ja-JP" sz="2000" dirty="0"/>
              <a:t>    s = s + d[</a:t>
            </a:r>
            <a:r>
              <a:rPr kumimoji="1" lang="en-US" altLang="ja-JP" sz="2000" dirty="0" err="1"/>
              <a:t>i</a:t>
            </a:r>
            <a:r>
              <a:rPr kumimoji="1" lang="en-US" altLang="ja-JP" sz="2000" dirty="0"/>
              <a:t>]</a:t>
            </a:r>
          </a:p>
          <a:p>
            <a:pPr algn="l"/>
            <a:r>
              <a:rPr kumimoji="1" lang="en-US" altLang="ja-JP" sz="2000" dirty="0"/>
              <a:t>print(s)</a:t>
            </a:r>
          </a:p>
        </p:txBody>
      </p:sp>
      <p:sp>
        <p:nvSpPr>
          <p:cNvPr id="12" name="テキスト ボックス 11">
            <a:extLst>
              <a:ext uri="{FF2B5EF4-FFF2-40B4-BE49-F238E27FC236}">
                <a16:creationId xmlns:a16="http://schemas.microsoft.com/office/drawing/2014/main" id="{8DD5592E-BB3F-B54C-2C31-F4FA7D98DF22}"/>
              </a:ext>
            </a:extLst>
          </p:cNvPr>
          <p:cNvSpPr txBox="1"/>
          <p:nvPr/>
        </p:nvSpPr>
        <p:spPr>
          <a:xfrm>
            <a:off x="4331857" y="1015278"/>
            <a:ext cx="3991780" cy="2246769"/>
          </a:xfrm>
          <a:prstGeom prst="rect">
            <a:avLst/>
          </a:prstGeom>
          <a:noFill/>
          <a:ln>
            <a:solidFill>
              <a:schemeClr val="tx1"/>
            </a:solidFill>
          </a:ln>
        </p:spPr>
        <p:txBody>
          <a:bodyPr wrap="square" rtlCol="0">
            <a:spAutoFit/>
          </a:bodyPr>
          <a:lstStyle/>
          <a:p>
            <a:pPr algn="l"/>
            <a:r>
              <a:rPr lang="en-US" altLang="ja-JP" sz="2000" dirty="0"/>
              <a:t>d</a:t>
            </a:r>
            <a:r>
              <a:rPr kumimoji="1" lang="en-US" altLang="ja-JP" sz="2000" dirty="0"/>
              <a:t> = [41, 23, 8, 15, 33]</a:t>
            </a:r>
          </a:p>
          <a:p>
            <a:pPr algn="l"/>
            <a:r>
              <a:rPr kumimoji="1" lang="en-US" altLang="ja-JP" sz="2000" dirty="0"/>
              <a:t>n = </a:t>
            </a:r>
            <a:r>
              <a:rPr kumimoji="1" lang="en-US" altLang="ja-JP" sz="2000" dirty="0" err="1"/>
              <a:t>len</a:t>
            </a:r>
            <a:r>
              <a:rPr kumimoji="1" lang="en-US" altLang="ja-JP" sz="2000" dirty="0"/>
              <a:t>(d)    </a:t>
            </a:r>
          </a:p>
          <a:p>
            <a:pPr algn="l"/>
            <a:r>
              <a:rPr kumimoji="1" lang="en-US" altLang="ja-JP" sz="2000" dirty="0"/>
              <a:t>    for I in range(n):</a:t>
            </a:r>
          </a:p>
          <a:p>
            <a:pPr algn="l"/>
            <a:r>
              <a:rPr lang="en-US" altLang="ja-JP" sz="2000" dirty="0"/>
              <a:t> </a:t>
            </a:r>
            <a:r>
              <a:rPr kumimoji="1" lang="en-US" altLang="ja-JP" sz="2000" dirty="0"/>
              <a:t>        for j in range(0, n-i-1):</a:t>
            </a:r>
          </a:p>
          <a:p>
            <a:pPr algn="l"/>
            <a:r>
              <a:rPr lang="en-US" altLang="ja-JP" sz="2000" dirty="0"/>
              <a:t>  </a:t>
            </a:r>
            <a:r>
              <a:rPr kumimoji="1" lang="en-US" altLang="ja-JP" sz="2000" dirty="0"/>
              <a:t>            if d[j] &gt; d[j+1]: </a:t>
            </a:r>
          </a:p>
          <a:p>
            <a:pPr algn="l"/>
            <a:r>
              <a:rPr lang="en-US" altLang="ja-JP" sz="2000" dirty="0"/>
              <a:t>                   </a:t>
            </a:r>
            <a:r>
              <a:rPr kumimoji="1" lang="en-US" altLang="ja-JP" sz="2000" dirty="0"/>
              <a:t> d[j], d[j+1] = d[j+1], [j]</a:t>
            </a:r>
          </a:p>
          <a:p>
            <a:pPr algn="l"/>
            <a:r>
              <a:rPr lang="en-US" altLang="ja-JP" sz="2000" dirty="0"/>
              <a:t>print(d)</a:t>
            </a:r>
            <a:endParaRPr kumimoji="1" lang="en-US" altLang="ja-JP" sz="2000" dirty="0"/>
          </a:p>
        </p:txBody>
      </p:sp>
      <p:sp>
        <p:nvSpPr>
          <p:cNvPr id="13" name="タイトル 1">
            <a:extLst>
              <a:ext uri="{FF2B5EF4-FFF2-40B4-BE49-F238E27FC236}">
                <a16:creationId xmlns:a16="http://schemas.microsoft.com/office/drawing/2014/main" id="{8F8A3583-B0B6-D769-D96D-3C1BF10C05EE}"/>
              </a:ext>
            </a:extLst>
          </p:cNvPr>
          <p:cNvSpPr txBox="1">
            <a:spLocks/>
          </p:cNvSpPr>
          <p:nvPr/>
        </p:nvSpPr>
        <p:spPr>
          <a:xfrm>
            <a:off x="443893" y="3429000"/>
            <a:ext cx="3527094" cy="8410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latin typeface="UD デジタル 教科書体 NP-B" panose="02020700000000000000" pitchFamily="18" charset="-128"/>
                <a:ea typeface="UD デジタル 教科書体 NP-B" panose="02020700000000000000" pitchFamily="18" charset="-128"/>
              </a:rPr>
              <a:t>中学レベル</a:t>
            </a:r>
            <a:br>
              <a:rPr lang="en-US" altLang="ja-JP" sz="2400" dirty="0">
                <a:latin typeface="UD デジタル 教科書体 NP-B" panose="02020700000000000000" pitchFamily="18" charset="-128"/>
                <a:ea typeface="UD デジタル 教科書体 NP-B" panose="02020700000000000000" pitchFamily="18" charset="-128"/>
              </a:rPr>
            </a:br>
            <a:r>
              <a:rPr lang="ja-JP" altLang="en-US" sz="2400" dirty="0">
                <a:latin typeface="UD デジタル 教科書体 NP-B" panose="02020700000000000000" pitchFamily="18" charset="-128"/>
                <a:ea typeface="UD デジタル 教科書体 NP-B" panose="02020700000000000000" pitchFamily="18" charset="-128"/>
              </a:rPr>
              <a:t>単純ループの配列操作</a:t>
            </a:r>
          </a:p>
        </p:txBody>
      </p:sp>
      <p:sp>
        <p:nvSpPr>
          <p:cNvPr id="14" name="タイトル 1">
            <a:extLst>
              <a:ext uri="{FF2B5EF4-FFF2-40B4-BE49-F238E27FC236}">
                <a16:creationId xmlns:a16="http://schemas.microsoft.com/office/drawing/2014/main" id="{692E57FF-BA30-1B0C-7B9F-4360EB95669F}"/>
              </a:ext>
            </a:extLst>
          </p:cNvPr>
          <p:cNvSpPr txBox="1">
            <a:spLocks/>
          </p:cNvSpPr>
          <p:nvPr/>
        </p:nvSpPr>
        <p:spPr>
          <a:xfrm>
            <a:off x="4211902" y="3429000"/>
            <a:ext cx="3527094" cy="8410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400" dirty="0">
                <a:latin typeface="UD デジタル 教科書体 NP-B" panose="02020700000000000000" pitchFamily="18" charset="-128"/>
                <a:ea typeface="UD デジタル 教科書体 NP-B" panose="02020700000000000000" pitchFamily="18" charset="-128"/>
              </a:rPr>
              <a:t>高校レベル</a:t>
            </a:r>
            <a:endParaRPr lang="en-US" altLang="ja-JP" sz="2400" dirty="0">
              <a:latin typeface="UD デジタル 教科書体 NP-B" panose="02020700000000000000" pitchFamily="18" charset="-128"/>
              <a:ea typeface="UD デジタル 教科書体 NP-B" panose="02020700000000000000" pitchFamily="18" charset="-128"/>
            </a:endParaRPr>
          </a:p>
          <a:p>
            <a:r>
              <a:rPr lang="ja-JP" altLang="en-US" sz="2400" dirty="0">
                <a:latin typeface="UD デジタル 教科書体 NP-B" panose="02020700000000000000" pitchFamily="18" charset="-128"/>
                <a:ea typeface="UD デジタル 教科書体 NP-B" panose="02020700000000000000" pitchFamily="18" charset="-128"/>
              </a:rPr>
              <a:t>二重ループの配列操作</a:t>
            </a:r>
          </a:p>
        </p:txBody>
      </p:sp>
    </p:spTree>
    <p:extLst>
      <p:ext uri="{BB962C8B-B14F-4D97-AF65-F5344CB8AC3E}">
        <p14:creationId xmlns:p14="http://schemas.microsoft.com/office/powerpoint/2010/main" val="131340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p:cNvSpPr>
            <a:spLocks noGrp="1"/>
          </p:cNvSpPr>
          <p:nvPr>
            <p:ph type="title"/>
          </p:nvPr>
        </p:nvSpPr>
        <p:spPr>
          <a:xfrm>
            <a:off x="443893" y="289560"/>
            <a:ext cx="8425787" cy="1366974"/>
          </a:xfrm>
        </p:spPr>
        <p:txBody>
          <a:bodyPr>
            <a:noAutofit/>
          </a:bodyPr>
          <a:lstStyle/>
          <a:p>
            <a:pPr algn="l"/>
            <a:r>
              <a:rPr lang="ja-JP" altLang="en-US" sz="3200" dirty="0">
                <a:latin typeface="UD デジタル 教科書体 NP-B" panose="02020700000000000000" pitchFamily="18" charset="-128"/>
                <a:ea typeface="UD デジタル 教科書体 NP-B" panose="02020700000000000000" pitchFamily="18" charset="-128"/>
              </a:rPr>
              <a:t>問題点</a:t>
            </a:r>
            <a:r>
              <a:rPr lang="en-US" altLang="ja-JP" sz="3200" dirty="0">
                <a:latin typeface="UD デジタル 教科書体 NP-B" panose="02020700000000000000" pitchFamily="18" charset="-128"/>
                <a:ea typeface="UD デジタル 教科書体 NP-B" panose="02020700000000000000" pitchFamily="18" charset="-128"/>
              </a:rPr>
              <a:t>2:</a:t>
            </a:r>
            <a:br>
              <a:rPr lang="en-US" altLang="ja-JP" sz="3200" dirty="0">
                <a:latin typeface="UD デジタル 教科書体 NP-B" panose="02020700000000000000" pitchFamily="18" charset="-128"/>
                <a:ea typeface="UD デジタル 教科書体 NP-B" panose="02020700000000000000" pitchFamily="18" charset="-128"/>
              </a:rPr>
            </a:br>
            <a:r>
              <a:rPr lang="ja-JP" altLang="en-US" sz="3200" dirty="0">
                <a:latin typeface="UD デジタル 教科書体 NP-B" panose="02020700000000000000" pitchFamily="18" charset="-128"/>
                <a:ea typeface="UD デジタル 教科書体 NP-B" panose="02020700000000000000" pitchFamily="18" charset="-128"/>
              </a:rPr>
              <a:t>どういう分野のプログラミング</a:t>
            </a:r>
            <a:r>
              <a:rPr lang="en-US" altLang="ja-JP" sz="3200" dirty="0">
                <a:latin typeface="UD デジタル 教科書体 NP-B" panose="02020700000000000000" pitchFamily="18" charset="-128"/>
                <a:ea typeface="UD デジタル 教科書体 NP-B" panose="02020700000000000000" pitchFamily="18" charset="-128"/>
              </a:rPr>
              <a:t>/</a:t>
            </a:r>
            <a:r>
              <a:rPr lang="ja-JP" altLang="en-US" sz="3200" dirty="0">
                <a:latin typeface="UD デジタル 教科書体 NP-B" panose="02020700000000000000" pitchFamily="18" charset="-128"/>
                <a:ea typeface="UD デジタル 教科書体 NP-B" panose="02020700000000000000" pitchFamily="18" charset="-128"/>
              </a:rPr>
              <a:t>シミュレーションがでるかわからない。</a:t>
            </a:r>
          </a:p>
        </p:txBody>
      </p:sp>
      <p:pic>
        <p:nvPicPr>
          <p:cNvPr id="1026" name="Picture 2" descr="スーパーコンピューターのイラスト">
            <a:extLst>
              <a:ext uri="{FF2B5EF4-FFF2-40B4-BE49-F238E27FC236}">
                <a16:creationId xmlns:a16="http://schemas.microsoft.com/office/drawing/2014/main" id="{82781965-DFC6-2ABB-396A-BEF7C72ED1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02" y="1965960"/>
            <a:ext cx="2926080" cy="29260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クラウドコンピューティングのイラスト">
            <a:extLst>
              <a:ext uri="{FF2B5EF4-FFF2-40B4-BE49-F238E27FC236}">
                <a16:creationId xmlns:a16="http://schemas.microsoft.com/office/drawing/2014/main" id="{DE1DD532-7C39-7DE1-3669-1B652CC158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7640" y="1965960"/>
            <a:ext cx="2749525" cy="2879083"/>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a:extLst>
              <a:ext uri="{FF2B5EF4-FFF2-40B4-BE49-F238E27FC236}">
                <a16:creationId xmlns:a16="http://schemas.microsoft.com/office/drawing/2014/main" id="{F3E24359-984D-FD4F-AF93-FD09DC3EC508}"/>
              </a:ext>
            </a:extLst>
          </p:cNvPr>
          <p:cNvSpPr txBox="1">
            <a:spLocks/>
          </p:cNvSpPr>
          <p:nvPr/>
        </p:nvSpPr>
        <p:spPr>
          <a:xfrm>
            <a:off x="607002" y="5154469"/>
            <a:ext cx="7716635" cy="125539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solidFill>
                  <a:srgbClr val="FF0000"/>
                </a:solidFill>
                <a:latin typeface="メイリオ" panose="020B0604030504040204" pitchFamily="50" charset="-128"/>
                <a:ea typeface="メイリオ" panose="020B0604030504040204" pitchFamily="50" charset="-128"/>
              </a:rPr>
              <a:t>コンピュータって何する機械</a:t>
            </a:r>
            <a:r>
              <a:rPr lang="en-US" altLang="ja-JP" sz="2800" dirty="0">
                <a:solidFill>
                  <a:srgbClr val="FF0000"/>
                </a:solidFill>
                <a:latin typeface="メイリオ" panose="020B0604030504040204" pitchFamily="50" charset="-128"/>
                <a:ea typeface="メイリオ" panose="020B0604030504040204" pitchFamily="50" charset="-128"/>
              </a:rPr>
              <a:t>?</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39452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9076" y="356310"/>
            <a:ext cx="8385364" cy="600866"/>
          </a:xfrm>
        </p:spPr>
        <p:txBody>
          <a:bodyPr>
            <a:noAutofit/>
          </a:bodyPr>
          <a:lstStyle/>
          <a:p>
            <a:pPr algn="l"/>
            <a:r>
              <a:rPr lang="ja-JP" altLang="en-US" sz="2800" dirty="0">
                <a:latin typeface="UD デジタル 教科書体 NP-B" panose="02020700000000000000" pitchFamily="18" charset="-128"/>
                <a:ea typeface="UD デジタル 教科書体 NP-B" panose="02020700000000000000" pitchFamily="18" charset="-128"/>
              </a:rPr>
              <a:t>プログラミングとシミュレーションの過去問題内容</a:t>
            </a:r>
          </a:p>
        </p:txBody>
      </p:sp>
      <p:sp>
        <p:nvSpPr>
          <p:cNvPr id="3" name="スライド番号プレースホルダー 2"/>
          <p:cNvSpPr>
            <a:spLocks noGrp="1"/>
          </p:cNvSpPr>
          <p:nvPr>
            <p:ph type="sldNum" sz="quarter" idx="12"/>
          </p:nvPr>
        </p:nvSpPr>
        <p:spPr/>
        <p:txBody>
          <a:bodyPr/>
          <a:lstStyle/>
          <a:p>
            <a:fld id="{C2503FE0-7E40-4FCE-BB32-01EA729AD67C}" type="slidenum">
              <a:rPr lang="en-US" altLang="ja-JP" smtClean="0"/>
              <a:pPr/>
              <a:t>9</a:t>
            </a:fld>
            <a:endParaRPr lang="en-US" altLang="ja-JP" dirty="0"/>
          </a:p>
        </p:txBody>
      </p:sp>
      <p:graphicFrame>
        <p:nvGraphicFramePr>
          <p:cNvPr id="6" name="表 5"/>
          <p:cNvGraphicFramePr>
            <a:graphicFrameLocks noGrp="1"/>
          </p:cNvGraphicFramePr>
          <p:nvPr>
            <p:extLst>
              <p:ext uri="{D42A27DB-BD31-4B8C-83A1-F6EECF244321}">
                <p14:modId xmlns:p14="http://schemas.microsoft.com/office/powerpoint/2010/main" val="278082897"/>
              </p:ext>
            </p:extLst>
          </p:nvPr>
        </p:nvGraphicFramePr>
        <p:xfrm>
          <a:off x="289560" y="957176"/>
          <a:ext cx="4278045" cy="3657600"/>
        </p:xfrm>
        <a:graphic>
          <a:graphicData uri="http://schemas.openxmlformats.org/drawingml/2006/table">
            <a:tbl>
              <a:tblPr firstRow="1" bandRow="1">
                <a:tableStyleId>{5C22544A-7EE6-4342-B048-85BDC9FD1C3A}</a:tableStyleId>
              </a:tblPr>
              <a:tblGrid>
                <a:gridCol w="1043627">
                  <a:extLst>
                    <a:ext uri="{9D8B030D-6E8A-4147-A177-3AD203B41FA5}">
                      <a16:colId xmlns:a16="http://schemas.microsoft.com/office/drawing/2014/main" val="45177200"/>
                    </a:ext>
                  </a:extLst>
                </a:gridCol>
                <a:gridCol w="3234418">
                  <a:extLst>
                    <a:ext uri="{9D8B030D-6E8A-4147-A177-3AD203B41FA5}">
                      <a16:colId xmlns:a16="http://schemas.microsoft.com/office/drawing/2014/main" val="1502988093"/>
                    </a:ext>
                  </a:extLst>
                </a:gridCol>
              </a:tblGrid>
              <a:tr h="388620">
                <a:tc gridSpan="2">
                  <a:txBody>
                    <a:bodyPr/>
                    <a:lstStyle/>
                    <a:p>
                      <a:pPr algn="ctr"/>
                      <a:r>
                        <a:rPr lang="ja-JP" altLang="en-US" sz="2100" b="0" dirty="0">
                          <a:solidFill>
                            <a:schemeClr val="tx1"/>
                          </a:solidFill>
                          <a:latin typeface="メイリオ" panose="020B0604030504040204" pitchFamily="50" charset="-128"/>
                          <a:ea typeface="メイリオ" panose="020B0604030504040204" pitchFamily="50" charset="-128"/>
                        </a:rPr>
                        <a:t>基礎的な問題</a:t>
                      </a:r>
                      <a:endParaRPr kumimoji="1" lang="ja-JP" altLang="en-US" sz="2100" b="0" dirty="0">
                        <a:solidFill>
                          <a:schemeClr val="tx1"/>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ja-JP" altLang="en-US" sz="2800" b="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基本</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600" dirty="0">
                          <a:latin typeface="メイリオ" panose="020B0604030504040204" pitchFamily="50" charset="-128"/>
                          <a:ea typeface="メイリオ" panose="020B0604030504040204" pitchFamily="50" charset="-128"/>
                        </a:rPr>
                        <a:t>関数</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再帰含む</a:t>
                      </a:r>
                      <a:r>
                        <a:rPr kumimoji="1" lang="en-US" altLang="ja-JP" sz="1600" dirty="0">
                          <a:latin typeface="メイリオ" panose="020B0604030504040204" pitchFamily="50" charset="-128"/>
                          <a:ea typeface="メイリオ" panose="020B0604030504040204" pitchFamily="50" charset="-128"/>
                        </a:rPr>
                        <a:t>), </a:t>
                      </a:r>
                      <a:r>
                        <a:rPr kumimoji="1" lang="ja-JP" altLang="en-US" sz="1600" dirty="0">
                          <a:latin typeface="メイリオ" panose="020B0604030504040204" pitchFamily="50" charset="-128"/>
                          <a:ea typeface="メイリオ" panose="020B0604030504040204" pitchFamily="50" charset="-128"/>
                        </a:rPr>
                        <a:t>乱数の利用、リスト・配列処理、</a:t>
                      </a:r>
                      <a:r>
                        <a:rPr kumimoji="1" lang="en-US" altLang="ja-JP" sz="1600" dirty="0" err="1">
                          <a:latin typeface="メイリオ" panose="020B0604030504040204" pitchFamily="50" charset="-128"/>
                          <a:ea typeface="メイリオ" panose="020B0604030504040204" pitchFamily="50" charset="-128"/>
                        </a:rPr>
                        <a:t>WebAPI</a:t>
                      </a:r>
                      <a:r>
                        <a:rPr kumimoji="1" lang="ja-JP" altLang="en-US" sz="1600" dirty="0">
                          <a:latin typeface="メイリオ" panose="020B0604030504040204" pitchFamily="50" charset="-128"/>
                          <a:ea typeface="メイリオ" panose="020B0604030504040204" pitchFamily="50" charset="-128"/>
                        </a:rPr>
                        <a:t>の利用</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8599688"/>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アプリケーション機能</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600" dirty="0">
                          <a:latin typeface="メイリオ" panose="020B0604030504040204" pitchFamily="50" charset="-128"/>
                          <a:ea typeface="メイリオ" panose="020B0604030504040204" pitchFamily="50" charset="-128"/>
                        </a:rPr>
                        <a:t>簡単な統計機能，時刻や日時の計算機能，文字列の処理機能</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29720746"/>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平面での物体の操作</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ja-JP" sz="1600" kern="1200" dirty="0">
                          <a:solidFill>
                            <a:schemeClr val="dk1"/>
                          </a:solidFill>
                          <a:effectLst/>
                          <a:latin typeface="メイリオ" panose="020B0604030504040204" pitchFamily="50" charset="-128"/>
                          <a:ea typeface="メイリオ" panose="020B0604030504040204" pitchFamily="50" charset="-128"/>
                          <a:cs typeface="+mn-cs"/>
                        </a:rPr>
                        <a:t>マス目上でのロボットの移動制御 ，図形の描画</a:t>
                      </a:r>
                      <a:endParaRPr kumimoji="1" lang="ja-JP" altLang="en-US" sz="1600" dirty="0">
                        <a:latin typeface="メイリオ" panose="020B0604030504040204" pitchFamily="50" charset="-128"/>
                        <a:ea typeface="メイリオ" panose="020B0604030504040204" pitchFamily="50"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434508"/>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パズル問題</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600" dirty="0">
                          <a:latin typeface="メイリオ" panose="020B0604030504040204" pitchFamily="50" charset="-128"/>
                          <a:ea typeface="メイリオ" panose="020B0604030504040204" pitchFamily="50" charset="-128"/>
                        </a:rPr>
                        <a:t>ハノイの塔や</a:t>
                      </a:r>
                      <a:r>
                        <a:rPr kumimoji="1" lang="en-US" altLang="ja-JP" sz="1600" dirty="0" err="1">
                          <a:latin typeface="メイリオ" panose="020B0604030504040204" pitchFamily="50" charset="-128"/>
                          <a:ea typeface="メイリオ" panose="020B0604030504040204" pitchFamily="50" charset="-128"/>
                        </a:rPr>
                        <a:t>FizzBuzz</a:t>
                      </a:r>
                      <a:r>
                        <a:rPr kumimoji="1" lang="ja-JP" altLang="en-US" sz="1600" dirty="0" err="1">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マス目パズル等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6420616"/>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数学問題</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600" dirty="0">
                          <a:latin typeface="メイリオ" panose="020B0604030504040204" pitchFamily="50" charset="-128"/>
                          <a:ea typeface="メイリオ" panose="020B0604030504040204" pitchFamily="50" charset="-128"/>
                        </a:rPr>
                        <a:t>一次方程式，素数や因数分解等</a:t>
                      </a:r>
                      <a:endParaRPr kumimoji="1" lang="en-US" altLang="ja-JP" sz="1600" dirty="0">
                        <a:latin typeface="メイリオ" panose="020B0604030504040204" pitchFamily="50" charset="-128"/>
                        <a:ea typeface="メイリオ" panose="020B0604030504040204" pitchFamily="50" charset="-128"/>
                      </a:endParaRPr>
                    </a:p>
                    <a:p>
                      <a:pPr algn="l"/>
                      <a:endParaRPr kumimoji="1" lang="ja-JP" altLang="en-US" sz="1600" dirty="0">
                        <a:latin typeface="メイリオ" panose="020B0604030504040204" pitchFamily="50" charset="-128"/>
                        <a:ea typeface="メイリオ" panose="020B0604030504040204" pitchFamily="50"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4561516"/>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089736479"/>
              </p:ext>
            </p:extLst>
          </p:nvPr>
        </p:nvGraphicFramePr>
        <p:xfrm>
          <a:off x="4661758" y="957176"/>
          <a:ext cx="4278045" cy="5151120"/>
        </p:xfrm>
        <a:graphic>
          <a:graphicData uri="http://schemas.openxmlformats.org/drawingml/2006/table">
            <a:tbl>
              <a:tblPr firstRow="1" bandRow="1">
                <a:tableStyleId>{5C22544A-7EE6-4342-B048-85BDC9FD1C3A}</a:tableStyleId>
              </a:tblPr>
              <a:tblGrid>
                <a:gridCol w="1418967">
                  <a:extLst>
                    <a:ext uri="{9D8B030D-6E8A-4147-A177-3AD203B41FA5}">
                      <a16:colId xmlns:a16="http://schemas.microsoft.com/office/drawing/2014/main" val="45177200"/>
                    </a:ext>
                  </a:extLst>
                </a:gridCol>
                <a:gridCol w="2859078">
                  <a:extLst>
                    <a:ext uri="{9D8B030D-6E8A-4147-A177-3AD203B41FA5}">
                      <a16:colId xmlns:a16="http://schemas.microsoft.com/office/drawing/2014/main" val="1502988093"/>
                    </a:ext>
                  </a:extLst>
                </a:gridCol>
              </a:tblGrid>
              <a:tr h="388620">
                <a:tc gridSpan="2">
                  <a:txBody>
                    <a:bodyPr/>
                    <a:lstStyle/>
                    <a:p>
                      <a:pPr algn="ctr"/>
                      <a:r>
                        <a:rPr lang="ja-JP" altLang="en-US" sz="2100" b="0" dirty="0">
                          <a:solidFill>
                            <a:schemeClr val="tx1"/>
                          </a:solidFill>
                          <a:latin typeface="メイリオ" panose="020B0604030504040204" pitchFamily="50" charset="-128"/>
                          <a:ea typeface="メイリオ" panose="020B0604030504040204" pitchFamily="50" charset="-128"/>
                        </a:rPr>
                        <a:t>応用的な問題</a:t>
                      </a:r>
                      <a:endParaRPr kumimoji="1" lang="ja-JP" altLang="en-US" sz="2100" b="0" dirty="0">
                        <a:solidFill>
                          <a:schemeClr val="tx1"/>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ja-JP" altLang="en-US" sz="2800" b="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480060">
                <a:tc>
                  <a:txBody>
                    <a:bodyPr/>
                    <a:lstStyle/>
                    <a:p>
                      <a:pPr algn="l"/>
                      <a:r>
                        <a:rPr kumimoji="1" lang="zh-TW" altLang="en-US" sz="1600" dirty="0">
                          <a:latin typeface="メイリオ" panose="020B0604030504040204" pitchFamily="50" charset="-128"/>
                          <a:ea typeface="メイリオ" panose="020B0604030504040204" pitchFamily="50" charset="-128"/>
                        </a:rPr>
                        <a:t>情報数学問題</a:t>
                      </a:r>
                      <a:endParaRPr kumimoji="1" lang="ja-JP" altLang="en-US" sz="1600" dirty="0">
                        <a:latin typeface="メイリオ" panose="020B0604030504040204" pitchFamily="50" charset="-128"/>
                        <a:ea typeface="メイリオ" panose="020B0604030504040204" pitchFamily="50"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パリティ検査</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ハミング符号</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ガロア体とフェルマーの小定理</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8599688"/>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ロボット制御</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センサーからのフィードバックがあるロボットの制御</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29720746"/>
                  </a:ext>
                </a:extLst>
              </a:tr>
              <a:tr h="480060">
                <a:tc>
                  <a:txBody>
                    <a:bodyPr/>
                    <a:lstStyle/>
                    <a:p>
                      <a:pPr algn="l"/>
                      <a:r>
                        <a:rPr kumimoji="1" lang="ja-JP" altLang="en-US" sz="1600" dirty="0">
                          <a:latin typeface="メイリオ" panose="020B0604030504040204" pitchFamily="50" charset="-128"/>
                          <a:ea typeface="メイリオ" panose="020B0604030504040204" pitchFamily="50" charset="-128"/>
                        </a:rPr>
                        <a:t>最適化</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リソース割当</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部屋割つけ，配車計画等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434508"/>
                  </a:ext>
                </a:extLst>
              </a:tr>
              <a:tr h="274320">
                <a:tc>
                  <a:txBody>
                    <a:bodyPr/>
                    <a:lstStyle/>
                    <a:p>
                      <a:pPr algn="l"/>
                      <a:r>
                        <a:rPr kumimoji="1" lang="ja-JP" altLang="en-US" sz="1600" dirty="0">
                          <a:latin typeface="メイリオ" panose="020B0604030504040204" pitchFamily="50" charset="-128"/>
                          <a:ea typeface="メイリオ" panose="020B0604030504040204" pitchFamily="50" charset="-128"/>
                        </a:rPr>
                        <a:t>物理現象</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振り子の動作，動体の移動等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6420616"/>
                  </a:ext>
                </a:extLst>
              </a:tr>
              <a:tr h="274320">
                <a:tc>
                  <a:txBody>
                    <a:bodyPr/>
                    <a:lstStyle/>
                    <a:p>
                      <a:pPr algn="l"/>
                      <a:r>
                        <a:rPr kumimoji="1" lang="ja-JP" altLang="en-US" sz="1600" dirty="0">
                          <a:latin typeface="メイリオ" panose="020B0604030504040204" pitchFamily="50" charset="-128"/>
                          <a:ea typeface="メイリオ" panose="020B0604030504040204" pitchFamily="50" charset="-128"/>
                        </a:rPr>
                        <a:t>グラフ</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最短経路</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zh-TW" altLang="en-US" sz="1600" dirty="0">
                          <a:latin typeface="メイリオ" panose="020B0604030504040204" pitchFamily="50" charset="-128"/>
                          <a:ea typeface="メイリオ" panose="020B0604030504040204" pitchFamily="50" charset="-128"/>
                        </a:rPr>
                        <a:t>最短経路</a:t>
                      </a:r>
                      <a:r>
                        <a:rPr kumimoji="1" lang="en-US" altLang="zh-TW" sz="1600" dirty="0">
                          <a:latin typeface="メイリオ" panose="020B0604030504040204" pitchFamily="50" charset="-128"/>
                          <a:ea typeface="メイリオ" panose="020B0604030504040204" pitchFamily="50" charset="-128"/>
                        </a:rPr>
                        <a:t>: </a:t>
                      </a:r>
                      <a:r>
                        <a:rPr kumimoji="1" lang="zh-TW" altLang="en-US" sz="1600" dirty="0">
                          <a:latin typeface="メイリオ" panose="020B0604030504040204" pitchFamily="50" charset="-128"/>
                          <a:ea typeface="メイリオ" panose="020B0604030504040204" pitchFamily="50" charset="-128"/>
                        </a:rPr>
                        <a:t>移動距離等</a:t>
                      </a:r>
                      <a:endParaRPr kumimoji="1" lang="ja-JP" altLang="en-US" sz="1600" dirty="0">
                        <a:latin typeface="メイリオ" panose="020B0604030504040204" pitchFamily="50" charset="-128"/>
                        <a:ea typeface="メイリオ" panose="020B0604030504040204" pitchFamily="50"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4561516"/>
                  </a:ext>
                </a:extLst>
              </a:tr>
              <a:tr h="274320">
                <a:tc>
                  <a:txBody>
                    <a:bodyPr/>
                    <a:lstStyle/>
                    <a:p>
                      <a:pPr algn="l"/>
                      <a:r>
                        <a:rPr kumimoji="1" lang="ja-JP" altLang="en-US" sz="1600" dirty="0">
                          <a:latin typeface="メイリオ" panose="020B0604030504040204" pitchFamily="50" charset="-128"/>
                          <a:ea typeface="メイリオ" panose="020B0604030504040204" pitchFamily="50" charset="-128"/>
                        </a:rPr>
                        <a:t>予想</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平均変化率</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売り上げ予想</a:t>
                      </a:r>
                      <a:r>
                        <a:rPr kumimoji="1" lang="en-US" altLang="ja-JP" sz="1600" dirty="0">
                          <a:latin typeface="メイリオ" panose="020B0604030504040204" pitchFamily="50" charset="-128"/>
                          <a:ea typeface="メイリオ" panose="020B0604030504040204" pitchFamily="50" charset="-128"/>
                        </a:rPr>
                        <a:t>, </a:t>
                      </a:r>
                      <a:r>
                        <a:rPr kumimoji="1" lang="ja-JP" altLang="en-US" sz="1600" dirty="0">
                          <a:latin typeface="メイリオ" panose="020B0604030504040204" pitchFamily="50" charset="-128"/>
                          <a:ea typeface="メイリオ" panose="020B0604030504040204" pitchFamily="50" charset="-128"/>
                        </a:rPr>
                        <a:t>ローン計算等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34047100"/>
                  </a:ext>
                </a:extLst>
              </a:tr>
              <a:tr h="274320">
                <a:tc>
                  <a:txBody>
                    <a:bodyPr/>
                    <a:lstStyle/>
                    <a:p>
                      <a:pPr algn="l"/>
                      <a:r>
                        <a:rPr kumimoji="1" lang="ja-JP" altLang="en-US" sz="1600" dirty="0">
                          <a:latin typeface="メイリオ" panose="020B0604030504040204" pitchFamily="50" charset="-128"/>
                          <a:ea typeface="メイリオ" panose="020B0604030504040204" pitchFamily="50" charset="-128"/>
                        </a:rPr>
                        <a:t>待ち行列</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ファーストフード店，交通渋滞</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2043393"/>
                  </a:ext>
                </a:extLst>
              </a:tr>
              <a:tr h="274320">
                <a:tc>
                  <a:txBody>
                    <a:bodyPr/>
                    <a:lstStyle/>
                    <a:p>
                      <a:pPr algn="l"/>
                      <a:r>
                        <a:rPr kumimoji="1" lang="ja-JP" altLang="en-US" sz="1600" dirty="0">
                          <a:latin typeface="メイリオ" panose="020B0604030504040204" pitchFamily="50" charset="-128"/>
                          <a:ea typeface="メイリオ" panose="020B0604030504040204" pitchFamily="50" charset="-128"/>
                        </a:rPr>
                        <a:t>ライフゲーム</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zh-TW" altLang="en-US" sz="1600" dirty="0">
                          <a:latin typeface="メイリオ" panose="020B0604030504040204" pitchFamily="50" charset="-128"/>
                          <a:ea typeface="メイリオ" panose="020B0604030504040204" pitchFamily="50" charset="-128"/>
                        </a:rPr>
                        <a:t>伝播状態</a:t>
                      </a:r>
                      <a:r>
                        <a:rPr kumimoji="1" lang="en-US" altLang="zh-TW" sz="1600" dirty="0">
                          <a:latin typeface="メイリオ" panose="020B0604030504040204" pitchFamily="50" charset="-128"/>
                          <a:ea typeface="メイリオ" panose="020B0604030504040204" pitchFamily="50" charset="-128"/>
                        </a:rPr>
                        <a:t>: </a:t>
                      </a:r>
                      <a:r>
                        <a:rPr kumimoji="1" lang="zh-TW" altLang="en-US" sz="1600" dirty="0">
                          <a:latin typeface="メイリオ" panose="020B0604030504040204" pitchFamily="50" charset="-128"/>
                          <a:ea typeface="メイリオ" panose="020B0604030504040204" pitchFamily="50" charset="-128"/>
                        </a:rPr>
                        <a:t>感染状態等</a:t>
                      </a:r>
                      <a:endParaRPr kumimoji="1" lang="ja-JP" altLang="en-US" sz="1600" dirty="0">
                        <a:latin typeface="メイリオ" panose="020B0604030504040204" pitchFamily="50" charset="-128"/>
                        <a:ea typeface="メイリオ" panose="020B0604030504040204" pitchFamily="50"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84636340"/>
                  </a:ext>
                </a:extLst>
              </a:tr>
              <a:tr h="274320">
                <a:tc>
                  <a:txBody>
                    <a:bodyPr/>
                    <a:lstStyle/>
                    <a:p>
                      <a:pPr algn="l"/>
                      <a:r>
                        <a:rPr kumimoji="1" lang="ja-JP" altLang="en-US" sz="1600" dirty="0">
                          <a:latin typeface="メイリオ" panose="020B0604030504040204" pitchFamily="50" charset="-128"/>
                          <a:ea typeface="メイリオ" panose="020B0604030504040204" pitchFamily="50" charset="-128"/>
                        </a:rPr>
                        <a:t>確率関係</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600" dirty="0">
                          <a:latin typeface="メイリオ" panose="020B0604030504040204" pitchFamily="50" charset="-128"/>
                          <a:ea typeface="メイリオ" panose="020B0604030504040204" pitchFamily="50" charset="-128"/>
                        </a:rPr>
                        <a:t>モンテカルロ法，ベイズ統計等</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1799251"/>
                  </a:ext>
                </a:extLst>
              </a:tr>
            </a:tbl>
          </a:graphicData>
        </a:graphic>
      </p:graphicFrame>
      <p:sp>
        <p:nvSpPr>
          <p:cNvPr id="7" name="テキスト ボックス 6">
            <a:extLst>
              <a:ext uri="{FF2B5EF4-FFF2-40B4-BE49-F238E27FC236}">
                <a16:creationId xmlns:a16="http://schemas.microsoft.com/office/drawing/2014/main" id="{BA8BBDA4-7FE3-CD5C-B639-0FE7C0F76FEF}"/>
              </a:ext>
            </a:extLst>
          </p:cNvPr>
          <p:cNvSpPr txBox="1"/>
          <p:nvPr/>
        </p:nvSpPr>
        <p:spPr>
          <a:xfrm>
            <a:off x="289560" y="4846310"/>
            <a:ext cx="3855721" cy="1384995"/>
          </a:xfrm>
          <a:prstGeom prst="rect">
            <a:avLst/>
          </a:prstGeom>
          <a:noFill/>
          <a:ln>
            <a:noFill/>
          </a:ln>
        </p:spPr>
        <p:txBody>
          <a:bodyPr wrap="square" rtlCol="0">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問題文で詳しく説明すれば、どんな出題でも</a:t>
            </a:r>
            <a:r>
              <a:rPr lang="en-US" altLang="ja-JP" sz="2800" dirty="0">
                <a:solidFill>
                  <a:srgbClr val="FF0000"/>
                </a:solidFill>
                <a:latin typeface="メイリオ" panose="020B0604030504040204" pitchFamily="50" charset="-128"/>
                <a:ea typeface="メイリオ" panose="020B0604030504040204" pitchFamily="50" charset="-128"/>
              </a:rPr>
              <a:t>OK</a:t>
            </a:r>
            <a:r>
              <a:rPr lang="ja-JP" altLang="en-US" sz="2800" dirty="0">
                <a:solidFill>
                  <a:srgbClr val="FF0000"/>
                </a:solidFill>
                <a:latin typeface="メイリオ" panose="020B0604030504040204" pitchFamily="50" charset="-128"/>
                <a:ea typeface="メイリオ" panose="020B0604030504040204" pitchFamily="50" charset="-128"/>
              </a:rPr>
              <a:t>。</a:t>
            </a:r>
            <a:endParaRPr lang="en-US" altLang="ja-JP" sz="28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1450455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青緑">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AE6F2518-B084-4896-AF52-66CC2144AA26}"/>
    </a:ext>
  </a:extLst>
</a:theme>
</file>

<file path=ppt/theme/theme3.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2776</TotalTime>
  <Words>2471</Words>
  <Application>Microsoft Office PowerPoint</Application>
  <PresentationFormat>画面に合わせる (4:3)</PresentationFormat>
  <Paragraphs>387</Paragraphs>
  <Slides>27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27</vt:i4>
      </vt:variant>
    </vt:vector>
  </HeadingPairs>
  <TitlesOfParts>
    <vt:vector size="37" baseType="lpstr">
      <vt:lpstr>UD デジタル 教科書体 NP-B</vt:lpstr>
      <vt:lpstr>メイリオ</vt:lpstr>
      <vt:lpstr>游ゴシック</vt:lpstr>
      <vt:lpstr>游ゴシック Light</vt:lpstr>
      <vt:lpstr>Arial</vt:lpstr>
      <vt:lpstr>Calibri</vt:lpstr>
      <vt:lpstr>Calibri Light</vt:lpstr>
      <vt:lpstr>Office テーマ</vt:lpstr>
      <vt:lpstr>1_Office テーマ</vt:lpstr>
      <vt:lpstr>標準デザイン</vt:lpstr>
      <vt:lpstr> </vt:lpstr>
      <vt:lpstr>PowerPoint プレゼンテーション</vt:lpstr>
      <vt:lpstr>PowerPoint プレゼンテーション</vt:lpstr>
      <vt:lpstr>PowerPoint プレゼンテーション</vt:lpstr>
      <vt:lpstr>PowerPoint プレゼンテーション</vt:lpstr>
      <vt:lpstr>問題点1: 高校のプログラミングは小中からの積み上げ</vt:lpstr>
      <vt:lpstr>高校と中学レベルの違い</vt:lpstr>
      <vt:lpstr>問題点2: どういう分野のプログラミング/シミュレーションがでるかわからない。</vt:lpstr>
      <vt:lpstr>プログラミングとシミュレーションの過去問題内容</vt:lpstr>
      <vt:lpstr>PowerPoint プレゼンテーション</vt:lpstr>
      <vt:lpstr>押さえておきたい分野問題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共通テストでの留意点</vt:lpstr>
      <vt:lpstr>講座での実習課題</vt:lpstr>
      <vt:lpstr>PowerPoint プレゼンテーション</vt:lpstr>
      <vt:lpstr>PowerPoint プレゼンテーション</vt:lpstr>
      <vt:lpstr>PowerPoint プレゼンテーション</vt:lpstr>
      <vt:lpstr>PowerPoint プレゼンテーション</vt:lpstr>
      <vt:lpstr>プログラミング/シミュレーションの学習方法(1)</vt:lpstr>
      <vt:lpstr>プログラミング/シミュレーションの学習方法(2)</vt:lpstr>
      <vt:lpstr>プログラミング/シミュレーションの学習方法(3)</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 Ota</dc:creator>
  <cp:lastModifiedBy>Ota Go</cp:lastModifiedBy>
  <cp:revision>44</cp:revision>
  <cp:lastPrinted>2024-07-14T08:16:47Z</cp:lastPrinted>
  <dcterms:created xsi:type="dcterms:W3CDTF">2023-04-01T21:23:15Z</dcterms:created>
  <dcterms:modified xsi:type="dcterms:W3CDTF">2024-07-14T12:55:18Z</dcterms:modified>
</cp:coreProperties>
</file>