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57" r:id="rId4"/>
    <p:sldId id="256" r:id="rId5"/>
    <p:sldId id="278" r:id="rId6"/>
    <p:sldId id="279" r:id="rId7"/>
    <p:sldId id="260" r:id="rId8"/>
    <p:sldId id="261" r:id="rId9"/>
    <p:sldId id="262" r:id="rId10"/>
    <p:sldId id="263" r:id="rId11"/>
    <p:sldId id="264" r:id="rId12"/>
    <p:sldId id="265" r:id="rId13"/>
    <p:sldId id="266" r:id="rId14"/>
    <p:sldId id="267" r:id="rId15"/>
    <p:sldId id="280" r:id="rId16"/>
    <p:sldId id="281" r:id="rId17"/>
    <p:sldId id="268" r:id="rId18"/>
    <p:sldId id="269" r:id="rId19"/>
    <p:sldId id="270" r:id="rId20"/>
    <p:sldId id="271" r:id="rId21"/>
    <p:sldId id="272" r:id="rId22"/>
    <p:sldId id="273" r:id="rId23"/>
    <p:sldId id="276" r:id="rId24"/>
    <p:sldId id="277" r:id="rId25"/>
  </p:sldIdLst>
  <p:sldSz cx="5327650" cy="7559675"/>
  <p:notesSz cx="4870450" cy="7099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90" autoAdjust="0"/>
    <p:restoredTop sz="94660"/>
  </p:normalViewPr>
  <p:slideViewPr>
    <p:cSldViewPr snapToGrid="0">
      <p:cViewPr varScale="1">
        <p:scale>
          <a:sx n="48" d="100"/>
          <a:sy n="48" d="100"/>
        </p:scale>
        <p:origin x="211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65956" y="1237197"/>
            <a:ext cx="3995738" cy="2631887"/>
          </a:xfrm>
        </p:spPr>
        <p:txBody>
          <a:bodyPr anchor="b"/>
          <a:lstStyle>
            <a:lvl1pPr algn="ctr">
              <a:defRPr sz="6614"/>
            </a:lvl1pPr>
          </a:lstStyle>
          <a:p>
            <a:r>
              <a:rPr kumimoji="1" lang="ja-JP" altLang="en-US"/>
              <a:t>マスター タイトルの書式設定</a:t>
            </a:r>
          </a:p>
        </p:txBody>
      </p:sp>
      <p:sp>
        <p:nvSpPr>
          <p:cNvPr id="3" name="サブタイトル 2"/>
          <p:cNvSpPr>
            <a:spLocks noGrp="1"/>
          </p:cNvSpPr>
          <p:nvPr>
            <p:ph type="subTitle" idx="1"/>
          </p:nvPr>
        </p:nvSpPr>
        <p:spPr>
          <a:xfrm>
            <a:off x="665956" y="3970580"/>
            <a:ext cx="3995738"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2191178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849432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812599" y="402483"/>
            <a:ext cx="1148775" cy="640647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66276" y="402483"/>
            <a:ext cx="3379728" cy="640647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20084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215280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363501" y="1884670"/>
            <a:ext cx="4595098" cy="3144614"/>
          </a:xfrm>
        </p:spPr>
        <p:txBody>
          <a:bodyPr anchor="b"/>
          <a:lstStyle>
            <a:lvl1pPr>
              <a:defRPr sz="6614"/>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63501" y="5059034"/>
            <a:ext cx="4595098" cy="1653678"/>
          </a:xfrm>
        </p:spPr>
        <p:txBody>
          <a:bodyPr/>
          <a:lstStyle>
            <a:lvl1pPr marL="0" indent="0">
              <a:buNone/>
              <a:defRPr sz="2646">
                <a:solidFill>
                  <a:schemeClr val="tx1">
                    <a:tint val="75000"/>
                  </a:schemeClr>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73582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66276" y="2012414"/>
            <a:ext cx="2264251" cy="47965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697123" y="2012414"/>
            <a:ext cx="2264251" cy="47965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758098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402483"/>
            <a:ext cx="4595098" cy="1461188"/>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66970" y="1853171"/>
            <a:ext cx="2253845"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66970" y="2761381"/>
            <a:ext cx="2253845" cy="40615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2697123" y="1853171"/>
            <a:ext cx="2264945"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2697123" y="2761381"/>
            <a:ext cx="2264945" cy="40615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818872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336356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823687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503978"/>
            <a:ext cx="1718306" cy="1763924"/>
          </a:xfrm>
        </p:spPr>
        <p:txBody>
          <a:bodyPr anchor="b"/>
          <a:lstStyle>
            <a:lvl1pPr>
              <a:defRPr sz="3527"/>
            </a:lvl1pPr>
          </a:lstStyle>
          <a:p>
            <a:r>
              <a:rPr kumimoji="1" lang="ja-JP" altLang="en-US"/>
              <a:t>マスター タイトルの書式設定</a:t>
            </a:r>
          </a:p>
        </p:txBody>
      </p:sp>
      <p:sp>
        <p:nvSpPr>
          <p:cNvPr id="3" name="コンテンツ プレースホルダー 2"/>
          <p:cNvSpPr>
            <a:spLocks noGrp="1"/>
          </p:cNvSpPr>
          <p:nvPr>
            <p:ph idx="1"/>
          </p:nvPr>
        </p:nvSpPr>
        <p:spPr>
          <a:xfrm>
            <a:off x="2264945" y="1088454"/>
            <a:ext cx="2697123"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66970" y="2267902"/>
            <a:ext cx="1718306"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2076370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503978"/>
            <a:ext cx="1718306" cy="1763924"/>
          </a:xfrm>
        </p:spPr>
        <p:txBody>
          <a:bodyPr anchor="b"/>
          <a:lstStyle>
            <a:lvl1pPr>
              <a:defRPr sz="3527"/>
            </a:lvl1pPr>
          </a:lstStyle>
          <a:p>
            <a:r>
              <a:rPr kumimoji="1" lang="ja-JP" altLang="en-US"/>
              <a:t>マスター タイトルの書式設定</a:t>
            </a:r>
          </a:p>
        </p:txBody>
      </p:sp>
      <p:sp>
        <p:nvSpPr>
          <p:cNvPr id="3" name="図プレースホルダー 2"/>
          <p:cNvSpPr>
            <a:spLocks noGrp="1"/>
          </p:cNvSpPr>
          <p:nvPr>
            <p:ph type="pic" idx="1"/>
          </p:nvPr>
        </p:nvSpPr>
        <p:spPr>
          <a:xfrm>
            <a:off x="2264945" y="1088454"/>
            <a:ext cx="2697123" cy="5372269"/>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kumimoji="1" lang="ja-JP" altLang="en-US"/>
          </a:p>
        </p:txBody>
      </p:sp>
      <p:sp>
        <p:nvSpPr>
          <p:cNvPr id="4" name="テキスト プレースホルダー 3"/>
          <p:cNvSpPr>
            <a:spLocks noGrp="1"/>
          </p:cNvSpPr>
          <p:nvPr>
            <p:ph type="body" sz="half" idx="2"/>
          </p:nvPr>
        </p:nvSpPr>
        <p:spPr>
          <a:xfrm>
            <a:off x="366970" y="2267902"/>
            <a:ext cx="1718306"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2023/7/22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08199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66276" y="402483"/>
            <a:ext cx="4595098" cy="1461188"/>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66276" y="2012414"/>
            <a:ext cx="4595098" cy="479654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66276" y="7006699"/>
            <a:ext cx="1198721"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8209E6DF-A69C-4540-9691-732C4CBA36BE}" type="datetimeFigureOut">
              <a:rPr kumimoji="1" lang="ja-JP" altLang="en-US" smtClean="0"/>
              <a:t>2023/7/22</a:t>
            </a:fld>
            <a:endParaRPr kumimoji="1" lang="ja-JP" altLang="en-US"/>
          </a:p>
        </p:txBody>
      </p:sp>
      <p:sp>
        <p:nvSpPr>
          <p:cNvPr id="5" name="フッター プレースホルダー 4"/>
          <p:cNvSpPr>
            <a:spLocks noGrp="1"/>
          </p:cNvSpPr>
          <p:nvPr>
            <p:ph type="ftr" sz="quarter" idx="3"/>
          </p:nvPr>
        </p:nvSpPr>
        <p:spPr>
          <a:xfrm>
            <a:off x="1764784" y="7006699"/>
            <a:ext cx="1798082"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3762653" y="7006699"/>
            <a:ext cx="1198721"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553736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ja-JP"/>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4559" y="190941"/>
            <a:ext cx="4195320"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文字や数値を表示する</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画面に文字や数値を表示します。</a:t>
            </a:r>
          </a:p>
        </p:txBody>
      </p:sp>
      <p:sp>
        <p:nvSpPr>
          <p:cNvPr id="6" name="テキスト ボックス 5"/>
          <p:cNvSpPr txBox="1"/>
          <p:nvPr/>
        </p:nvSpPr>
        <p:spPr>
          <a:xfrm>
            <a:off x="362795" y="1675470"/>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grpSp>
        <p:nvGrpSpPr>
          <p:cNvPr id="12" name="グループ化 11"/>
          <p:cNvGrpSpPr/>
          <p:nvPr/>
        </p:nvGrpSpPr>
        <p:grpSpPr>
          <a:xfrm>
            <a:off x="4239517" y="1230143"/>
            <a:ext cx="990600" cy="890653"/>
            <a:chOff x="1295400" y="3857730"/>
            <a:chExt cx="990600" cy="1019070"/>
          </a:xfrm>
        </p:grpSpPr>
        <p:sp>
          <p:nvSpPr>
            <p:cNvPr id="13" name="メモ 1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7" name="グループ化 6">
            <a:extLst>
              <a:ext uri="{FF2B5EF4-FFF2-40B4-BE49-F238E27FC236}">
                <a16:creationId xmlns:a16="http://schemas.microsoft.com/office/drawing/2014/main" id="{CDBCD4D5-B0CF-6871-64FA-D4630C140A40}"/>
              </a:ext>
            </a:extLst>
          </p:cNvPr>
          <p:cNvGrpSpPr/>
          <p:nvPr/>
        </p:nvGrpSpPr>
        <p:grpSpPr>
          <a:xfrm>
            <a:off x="248201" y="2130943"/>
            <a:ext cx="3991316" cy="1016992"/>
            <a:chOff x="248201" y="2130943"/>
            <a:chExt cx="3991316" cy="1016992"/>
          </a:xfrm>
        </p:grpSpPr>
        <p:sp>
          <p:nvSpPr>
            <p:cNvPr id="22" name="テキスト ボックス 21"/>
            <p:cNvSpPr txBox="1"/>
            <p:nvPr/>
          </p:nvSpPr>
          <p:spPr>
            <a:xfrm>
              <a:off x="362795" y="2210751"/>
              <a:ext cx="342476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画面に </a:t>
              </a:r>
              <a:r>
                <a:rPr kumimoji="1" lang="en-US" altLang="ja-JP" sz="1200" dirty="0">
                  <a:latin typeface="メイリオ" panose="020B0604030504040204" pitchFamily="50" charset="-128"/>
                  <a:ea typeface="メイリオ" panose="020B0604030504040204" pitchFamily="50" charset="-128"/>
                </a:rPr>
                <a:t>Hello </a:t>
              </a:r>
              <a:r>
                <a:rPr kumimoji="1" lang="ja-JP" altLang="en-US" sz="1200" dirty="0">
                  <a:latin typeface="メイリオ" panose="020B0604030504040204" pitchFamily="50" charset="-128"/>
                  <a:ea typeface="メイリオ" panose="020B0604030504040204" pitchFamily="50" charset="-128"/>
                </a:rPr>
                <a:t>と表示する。</a:t>
              </a:r>
            </a:p>
          </p:txBody>
        </p:sp>
        <p:sp>
          <p:nvSpPr>
            <p:cNvPr id="14" name="角丸四角形 13"/>
            <p:cNvSpPr/>
            <p:nvPr/>
          </p:nvSpPr>
          <p:spPr>
            <a:xfrm>
              <a:off x="248201" y="2130943"/>
              <a:ext cx="3991316" cy="101699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922F8BB6-6376-65B0-9D19-0D44F381FE29}"/>
                </a:ext>
              </a:extLst>
            </p:cNvPr>
            <p:cNvSpPr txBox="1"/>
            <p:nvPr/>
          </p:nvSpPr>
          <p:spPr>
            <a:xfrm>
              <a:off x="581069" y="2567559"/>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print("Hello")</a:t>
              </a:r>
              <a:endParaRPr kumimoji="1" lang="ja-JP" altLang="en-US" sz="2000" dirty="0">
                <a:latin typeface="メイリオ" panose="020B0604030504040204" pitchFamily="50" charset="-128"/>
                <a:ea typeface="メイリオ" panose="020B0604030504040204" pitchFamily="50" charset="-128"/>
              </a:endParaRPr>
            </a:p>
          </p:txBody>
        </p:sp>
      </p:grpSp>
      <p:grpSp>
        <p:nvGrpSpPr>
          <p:cNvPr id="8" name="グループ化 7">
            <a:extLst>
              <a:ext uri="{FF2B5EF4-FFF2-40B4-BE49-F238E27FC236}">
                <a16:creationId xmlns:a16="http://schemas.microsoft.com/office/drawing/2014/main" id="{70B63646-D68E-A6B6-BCF2-7AA7BE47A2B9}"/>
              </a:ext>
            </a:extLst>
          </p:cNvPr>
          <p:cNvGrpSpPr/>
          <p:nvPr/>
        </p:nvGrpSpPr>
        <p:grpSpPr>
          <a:xfrm>
            <a:off x="248201" y="3343737"/>
            <a:ext cx="3991316" cy="1016992"/>
            <a:chOff x="248201" y="2130943"/>
            <a:chExt cx="3991316" cy="1016992"/>
          </a:xfrm>
        </p:grpSpPr>
        <p:sp>
          <p:nvSpPr>
            <p:cNvPr id="10" name="テキスト ボックス 9">
              <a:extLst>
                <a:ext uri="{FF2B5EF4-FFF2-40B4-BE49-F238E27FC236}">
                  <a16:creationId xmlns:a16="http://schemas.microsoft.com/office/drawing/2014/main" id="{7FEC4019-E44C-D974-E7C1-25ED86D977B3}"/>
                </a:ext>
              </a:extLst>
            </p:cNvPr>
            <p:cNvSpPr txBox="1"/>
            <p:nvPr/>
          </p:nvSpPr>
          <p:spPr>
            <a:xfrm>
              <a:off x="362795" y="2210751"/>
              <a:ext cx="342476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画面に </a:t>
              </a:r>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+ 7</a:t>
              </a:r>
              <a:r>
                <a:rPr lang="ja-JP" altLang="en-US" sz="1200" dirty="0">
                  <a:latin typeface="メイリオ" panose="020B0604030504040204" pitchFamily="50" charset="-128"/>
                  <a:ea typeface="メイリオ" panose="020B0604030504040204" pitchFamily="50" charset="-128"/>
                </a:rPr>
                <a:t>の計算結果を</a:t>
              </a:r>
              <a:r>
                <a:rPr kumimoji="1" lang="ja-JP" altLang="en-US" sz="1200" dirty="0">
                  <a:latin typeface="メイリオ" panose="020B0604030504040204" pitchFamily="50" charset="-128"/>
                  <a:ea typeface="メイリオ" panose="020B0604030504040204" pitchFamily="50" charset="-128"/>
                </a:rPr>
                <a:t>表示する。</a:t>
              </a:r>
            </a:p>
          </p:txBody>
        </p:sp>
        <p:sp>
          <p:nvSpPr>
            <p:cNvPr id="11" name="角丸四角形 13">
              <a:extLst>
                <a:ext uri="{FF2B5EF4-FFF2-40B4-BE49-F238E27FC236}">
                  <a16:creationId xmlns:a16="http://schemas.microsoft.com/office/drawing/2014/main" id="{B153275E-73A9-F12C-5EB1-BEE9DDEE4CF9}"/>
                </a:ext>
              </a:extLst>
            </p:cNvPr>
            <p:cNvSpPr/>
            <p:nvPr/>
          </p:nvSpPr>
          <p:spPr>
            <a:xfrm>
              <a:off x="248201" y="2130943"/>
              <a:ext cx="3991316" cy="101699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38228BE7-1A8E-4F58-2C9A-35C48F91F034}"/>
                </a:ext>
              </a:extLst>
            </p:cNvPr>
            <p:cNvSpPr txBox="1"/>
            <p:nvPr/>
          </p:nvSpPr>
          <p:spPr>
            <a:xfrm>
              <a:off x="581069" y="2567559"/>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print(3+7)</a:t>
              </a:r>
              <a:endParaRPr kumimoji="1" lang="ja-JP" altLang="en-US" sz="2000" dirty="0">
                <a:latin typeface="メイリオ" panose="020B0604030504040204" pitchFamily="50" charset="-128"/>
                <a:ea typeface="メイリオ" panose="020B0604030504040204" pitchFamily="50" charset="-128"/>
              </a:endParaRPr>
            </a:p>
          </p:txBody>
        </p:sp>
      </p:grpSp>
      <p:grpSp>
        <p:nvGrpSpPr>
          <p:cNvPr id="18" name="グループ化 17">
            <a:extLst>
              <a:ext uri="{FF2B5EF4-FFF2-40B4-BE49-F238E27FC236}">
                <a16:creationId xmlns:a16="http://schemas.microsoft.com/office/drawing/2014/main" id="{5B673BC0-199F-29A8-E5E3-F36BCA1BDA72}"/>
              </a:ext>
            </a:extLst>
          </p:cNvPr>
          <p:cNvGrpSpPr/>
          <p:nvPr/>
        </p:nvGrpSpPr>
        <p:grpSpPr>
          <a:xfrm>
            <a:off x="248201" y="4571144"/>
            <a:ext cx="3991316" cy="1722770"/>
            <a:chOff x="248201" y="2130943"/>
            <a:chExt cx="3991316" cy="836726"/>
          </a:xfrm>
        </p:grpSpPr>
        <p:sp>
          <p:nvSpPr>
            <p:cNvPr id="19" name="テキスト ボックス 18">
              <a:extLst>
                <a:ext uri="{FF2B5EF4-FFF2-40B4-BE49-F238E27FC236}">
                  <a16:creationId xmlns:a16="http://schemas.microsoft.com/office/drawing/2014/main" id="{5D1BB284-7880-3918-E0FD-7B96EF4905CD}"/>
                </a:ext>
              </a:extLst>
            </p:cNvPr>
            <p:cNvSpPr txBox="1"/>
            <p:nvPr/>
          </p:nvSpPr>
          <p:spPr>
            <a:xfrm>
              <a:off x="362795" y="2210751"/>
              <a:ext cx="3424760" cy="313914"/>
            </a:xfrm>
            <a:prstGeom prst="rect">
              <a:avLst/>
            </a:prstGeom>
            <a:noFill/>
          </p:spPr>
          <p:txBody>
            <a:bodyPr wrap="square" rtlCol="0">
              <a:spAutoFit/>
            </a:bodyPr>
            <a:lstStyle/>
            <a:p>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変数</a:t>
              </a:r>
              <a:r>
                <a:rPr kumimoji="1" lang="en-US" altLang="ja-JP" sz="1200" dirty="0">
                  <a:latin typeface="メイリオ" panose="020B0604030504040204" pitchFamily="50" charset="-128"/>
                  <a:ea typeface="メイリオ" panose="020B0604030504040204" pitchFamily="50" charset="-128"/>
                </a:rPr>
                <a:t>X</a:t>
              </a:r>
              <a:r>
                <a:rPr kumimoji="1" lang="ja-JP" altLang="en-US" sz="1200" dirty="0">
                  <a:latin typeface="メイリオ" panose="020B0604030504040204" pitchFamily="50" charset="-128"/>
                  <a:ea typeface="メイリオ" panose="020B0604030504040204" pitchFamily="50" charset="-128"/>
                </a:rPr>
                <a:t>に数を入れた後に</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画面に 変数</a:t>
              </a:r>
              <a:r>
                <a:rPr kumimoji="1" lang="en-US" altLang="ja-JP" sz="1200" dirty="0">
                  <a:latin typeface="メイリオ" panose="020B0604030504040204" pitchFamily="50" charset="-128"/>
                  <a:ea typeface="メイリオ" panose="020B0604030504040204" pitchFamily="50" charset="-128"/>
                </a:rPr>
                <a:t>X</a:t>
              </a:r>
              <a:r>
                <a:rPr kumimoji="1" lang="ja-JP" altLang="en-US" sz="1200" dirty="0">
                  <a:latin typeface="メイリオ" panose="020B0604030504040204" pitchFamily="50" charset="-128"/>
                  <a:ea typeface="メイリオ" panose="020B0604030504040204" pitchFamily="50" charset="-128"/>
                </a:rPr>
                <a:t>の内容を表示する。</a:t>
              </a:r>
            </a:p>
          </p:txBody>
        </p:sp>
        <p:sp>
          <p:nvSpPr>
            <p:cNvPr id="25" name="角丸四角形 13">
              <a:extLst>
                <a:ext uri="{FF2B5EF4-FFF2-40B4-BE49-F238E27FC236}">
                  <a16:creationId xmlns:a16="http://schemas.microsoft.com/office/drawing/2014/main" id="{E7EBC2A8-00D0-A0CF-6B9A-9E2945009121}"/>
                </a:ext>
              </a:extLst>
            </p:cNvPr>
            <p:cNvSpPr/>
            <p:nvPr/>
          </p:nvSpPr>
          <p:spPr>
            <a:xfrm>
              <a:off x="248201" y="2130943"/>
              <a:ext cx="3991316" cy="83672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26983FFE-2CF7-AE85-D645-154E90A83BF8}"/>
                </a:ext>
              </a:extLst>
            </p:cNvPr>
            <p:cNvSpPr txBox="1"/>
            <p:nvPr/>
          </p:nvSpPr>
          <p:spPr>
            <a:xfrm>
              <a:off x="581069" y="2567559"/>
              <a:ext cx="2079758" cy="343811"/>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x = 25</a:t>
              </a:r>
              <a:endParaRPr kumimoji="1" lang="en-US" altLang="ja-JP" sz="2000" dirty="0">
                <a:latin typeface="メイリオ" panose="020B0604030504040204" pitchFamily="50" charset="-128"/>
                <a:ea typeface="メイリオ" panose="020B0604030504040204" pitchFamily="50" charset="-128"/>
              </a:endParaRPr>
            </a:p>
            <a:p>
              <a:r>
                <a:rPr kumimoji="1" lang="en-US" altLang="ja-JP" sz="2000" dirty="0">
                  <a:latin typeface="メイリオ" panose="020B0604030504040204" pitchFamily="50" charset="-128"/>
                  <a:ea typeface="メイリオ" panose="020B0604030504040204" pitchFamily="50" charset="-128"/>
                </a:rPr>
                <a:t>print(x)</a:t>
              </a:r>
              <a:endParaRPr kumimoji="1" lang="ja-JP" altLang="en-US" sz="20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134937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87732" y="164826"/>
            <a:ext cx="4211564"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No.05</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条件を判断して、〇と</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で違う命令を実行</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36591" y="1498602"/>
            <a:ext cx="1482130" cy="1077218"/>
          </a:xfrm>
          <a:prstGeom prst="rect">
            <a:avLst/>
          </a:prstGeom>
          <a:noFill/>
          <a:ln w="12700">
            <a:solidFill>
              <a:schemeClr val="tx1"/>
            </a:solidFill>
          </a:ln>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 x &gt; </a:t>
            </a:r>
            <a:r>
              <a:rPr lang="en-US" altLang="ja-JP" sz="1600" dirty="0">
                <a:latin typeface="メイリオ" panose="020B0604030504040204" pitchFamily="50" charset="-128"/>
                <a:ea typeface="メイリオ" panose="020B0604030504040204" pitchFamily="50" charset="-128"/>
              </a:rPr>
              <a:t>19</a:t>
            </a:r>
            <a:r>
              <a:rPr kumimoji="1"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71300" y="1806230"/>
            <a:ext cx="2407070" cy="338554"/>
          </a:xfrm>
          <a:prstGeom prst="rect">
            <a:avLst/>
          </a:prstGeom>
          <a:solidFill>
            <a:schemeClr val="bg1"/>
          </a:solidFill>
          <a:ln w="12700">
            <a:solidFill>
              <a:schemeClr val="tx1"/>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r>
              <a:rPr lang="en-US" altLang="ja-JP" sz="16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表示する</a:t>
            </a:r>
            <a:r>
              <a:rPr lang="en-US" altLang="ja-JP" sz="1600" dirty="0">
                <a:latin typeface="メイリオ" panose="020B0604030504040204" pitchFamily="50" charset="-128"/>
                <a:ea typeface="メイリオ" panose="020B0604030504040204" pitchFamily="50" charset="-128"/>
              </a:rPr>
              <a:t>(</a:t>
            </a:r>
            <a:r>
              <a:rPr lang="en-US" altLang="ja-JP" sz="1600" dirty="0" err="1">
                <a:latin typeface="メイリオ" panose="020B0604030504040204" pitchFamily="50" charset="-128"/>
                <a:ea typeface="メイリオ" panose="020B0604030504040204" pitchFamily="50" charset="-128"/>
              </a:rPr>
              <a:t>Seijin</a:t>
            </a:r>
            <a:r>
              <a:rPr lang="en-US" altLang="ja-JP" sz="1600" dirty="0">
                <a:latin typeface="メイリオ" panose="020B0604030504040204" pitchFamily="50" charset="-128"/>
                <a:ea typeface="メイリオ" panose="020B0604030504040204" pitchFamily="50" charset="-128"/>
              </a:rPr>
              <a:t>) </a:t>
            </a:r>
            <a:endParaRPr kumimoji="1" lang="ja-JP" altLang="en-US" sz="16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479044" y="2202440"/>
            <a:ext cx="2407070" cy="338554"/>
          </a:xfrm>
          <a:prstGeom prst="rect">
            <a:avLst/>
          </a:prstGeom>
          <a:solidFill>
            <a:schemeClr val="bg1"/>
          </a:solidFill>
          <a:ln w="12700">
            <a:solidFill>
              <a:schemeClr val="tx1"/>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表示する</a:t>
            </a:r>
            <a:r>
              <a:rPr lang="en-US" altLang="ja-JP" sz="1600" dirty="0">
                <a:latin typeface="メイリオ" panose="020B0604030504040204" pitchFamily="50" charset="-128"/>
                <a:ea typeface="メイリオ" panose="020B0604030504040204" pitchFamily="50" charset="-128"/>
              </a:rPr>
              <a:t>(</a:t>
            </a:r>
            <a:r>
              <a:rPr lang="en-US" altLang="ja-JP" sz="1600" dirty="0" err="1">
                <a:latin typeface="メイリオ" panose="020B0604030504040204" pitchFamily="50" charset="-128"/>
                <a:ea typeface="メイリオ" panose="020B0604030504040204" pitchFamily="50" charset="-128"/>
              </a:rPr>
              <a:t>Miseinen</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392387" y="4582091"/>
            <a:ext cx="1482130" cy="1077218"/>
          </a:xfrm>
          <a:prstGeom prst="rect">
            <a:avLst/>
          </a:prstGeom>
          <a:noFill/>
          <a:ln w="12700">
            <a:solidFill>
              <a:schemeClr val="tx1"/>
            </a:solidFill>
          </a:ln>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 a &gt; b:</a:t>
            </a:r>
            <a:endParaRPr kumimoji="1" lang="ja-JP" altLang="en-US" sz="1600" dirty="0">
              <a:latin typeface="メイリオ" panose="020B0604030504040204" pitchFamily="50" charset="-128"/>
              <a:ea typeface="メイリオ" panose="020B0604030504040204" pitchFamily="50" charset="-128"/>
            </a:endParaRPr>
          </a:p>
          <a:p>
            <a:endParaRPr kumimoji="1" lang="en-US" altLang="ja-JP" sz="1600" dirty="0">
              <a:latin typeface="メイリオ" panose="020B0604030504040204" pitchFamily="50" charset="-128"/>
              <a:ea typeface="メイリオ" panose="020B0604030504040204" pitchFamily="50" charset="-128"/>
            </a:endParaRPr>
          </a:p>
          <a:p>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527096" y="4889719"/>
            <a:ext cx="1842211" cy="338554"/>
          </a:xfrm>
          <a:prstGeom prst="rect">
            <a:avLst/>
          </a:prstGeom>
          <a:solidFill>
            <a:schemeClr val="bg1"/>
          </a:solidFill>
          <a:ln w="12700">
            <a:solidFill>
              <a:schemeClr val="tx1"/>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r>
              <a:rPr lang="en-US" altLang="ja-JP" sz="1600" dirty="0">
                <a:latin typeface="メイリオ" panose="020B0604030504040204" pitchFamily="50" charset="-128"/>
                <a:ea typeface="メイリオ" panose="020B0604030504040204" pitchFamily="50" charset="-128"/>
              </a:rPr>
              <a:t>: x = a</a:t>
            </a:r>
            <a:endParaRPr kumimoji="1" lang="ja-JP" altLang="en-US" sz="1600"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534840" y="5285929"/>
            <a:ext cx="1834467" cy="338554"/>
          </a:xfrm>
          <a:prstGeom prst="rect">
            <a:avLst/>
          </a:prstGeom>
          <a:solidFill>
            <a:schemeClr val="bg1"/>
          </a:solidFill>
          <a:ln w="12700">
            <a:solidFill>
              <a:schemeClr val="tx1"/>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 x = b</a:t>
            </a:r>
            <a:endParaRPr kumimoji="1" lang="ja-JP" altLang="en-US" sz="1600" dirty="0">
              <a:latin typeface="メイリオ" panose="020B0604030504040204" pitchFamily="50" charset="-128"/>
              <a:ea typeface="メイリオ" panose="020B0604030504040204" pitchFamily="50" charset="-128"/>
            </a:endParaRPr>
          </a:p>
        </p:txBody>
      </p:sp>
      <p:grpSp>
        <p:nvGrpSpPr>
          <p:cNvPr id="17" name="グループ化 16"/>
          <p:cNvGrpSpPr/>
          <p:nvPr/>
        </p:nvGrpSpPr>
        <p:grpSpPr>
          <a:xfrm>
            <a:off x="2423042" y="2559140"/>
            <a:ext cx="2715964" cy="1529489"/>
            <a:chOff x="2681174" y="2060916"/>
            <a:chExt cx="2715964" cy="1529489"/>
          </a:xfrm>
        </p:grpSpPr>
        <p:sp>
          <p:nvSpPr>
            <p:cNvPr id="8" name="フローチャート: 判断 7"/>
            <p:cNvSpPr/>
            <p:nvPr/>
          </p:nvSpPr>
          <p:spPr>
            <a:xfrm>
              <a:off x="2681174" y="2060916"/>
              <a:ext cx="1461337"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メイリオ" panose="020B0604030504040204" pitchFamily="50" charset="-128"/>
                  <a:ea typeface="メイリオ" panose="020B0604030504040204" pitchFamily="50" charset="-128"/>
                </a:rPr>
                <a:t>A &gt; </a:t>
              </a:r>
              <a:r>
                <a:rPr lang="en-US" altLang="ja-JP" sz="1200" dirty="0">
                  <a:solidFill>
                    <a:schemeClr val="tx1"/>
                  </a:solidFill>
                  <a:latin typeface="メイリオ" panose="020B0604030504040204" pitchFamily="50" charset="-128"/>
                  <a:ea typeface="メイリオ" panose="020B0604030504040204" pitchFamily="50" charset="-128"/>
                </a:rPr>
                <a:t>19</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681174" y="2843953"/>
              <a:ext cx="1309619" cy="307777"/>
            </a:xfrm>
            <a:prstGeom prst="rect">
              <a:avLst/>
            </a:prstGeom>
            <a:solidFill>
              <a:schemeClr val="bg1"/>
            </a:solidFill>
            <a:ln w="12700">
              <a:solidFill>
                <a:schemeClr val="tx1"/>
              </a:solidFill>
            </a:ln>
          </p:spPr>
          <p:txBody>
            <a:bodyPr wrap="square" rtlCol="0">
              <a:spAutoFit/>
            </a:bodyPr>
            <a:lstStyle/>
            <a:p>
              <a:pPr algn="ctr"/>
              <a:r>
                <a:rPr lang="en-US" altLang="ja-JP" sz="1400" dirty="0">
                  <a:latin typeface="メイリオ" panose="020B0604030504040204" pitchFamily="50" charset="-128"/>
                  <a:ea typeface="メイリオ" panose="020B0604030504040204" pitchFamily="50" charset="-128"/>
                </a:rPr>
                <a:t>(</a:t>
              </a:r>
              <a:r>
                <a:rPr lang="en-US" altLang="ja-JP" sz="1400" dirty="0" err="1">
                  <a:latin typeface="メイリオ" panose="020B0604030504040204" pitchFamily="50" charset="-128"/>
                  <a:ea typeface="メイリオ" panose="020B0604030504040204" pitchFamily="50" charset="-128"/>
                </a:rPr>
                <a:t>Seijin</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cxnSp>
          <p:nvCxnSpPr>
            <p:cNvPr id="13" name="直線矢印コネクタ 12"/>
            <p:cNvCxnSpPr>
              <a:stCxn id="8" idx="2"/>
              <a:endCxn id="14" idx="0"/>
            </p:cNvCxnSpPr>
            <p:nvPr/>
          </p:nvCxnSpPr>
          <p:spPr>
            <a:xfrm>
              <a:off x="3411842" y="2634122"/>
              <a:ext cx="0" cy="209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424122" y="3182507"/>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142511" y="2343253"/>
              <a:ext cx="25788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4400393" y="2343253"/>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3411841" y="3386456"/>
              <a:ext cx="9885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2944751" y="2528434"/>
              <a:ext cx="479370" cy="307777"/>
            </a:xfrm>
            <a:prstGeom prst="rect">
              <a:avLst/>
            </a:prstGeom>
            <a:noFill/>
            <a:ln w="12700">
              <a:no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3990793" y="2343252"/>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4066652" y="2839687"/>
              <a:ext cx="1330486" cy="276999"/>
            </a:xfrm>
            <a:prstGeom prst="rect">
              <a:avLst/>
            </a:prstGeom>
            <a:solidFill>
              <a:schemeClr val="bg1"/>
            </a:solidFill>
            <a:ln w="12700">
              <a:solidFill>
                <a:schemeClr val="tx1"/>
              </a:solidFill>
            </a:ln>
          </p:spPr>
          <p:txBody>
            <a:bodyPr wrap="square" rtlCol="0">
              <a:spAutoFit/>
            </a:bodyPr>
            <a:lstStyle/>
            <a:p>
              <a:pPr algn="ct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Miseinen</a:t>
              </a:r>
              <a:r>
                <a:rPr lang="en-US" altLang="ja-JP" sz="1200" dirty="0">
                  <a:latin typeface="メイリオ" panose="020B0604030504040204" pitchFamily="50" charset="-128"/>
                  <a:ea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rPr>
                <a:t>表示</a:t>
              </a:r>
              <a:endParaRPr kumimoji="1" lang="ja-JP" altLang="en-US" sz="1200" dirty="0">
                <a:latin typeface="メイリオ" panose="020B0604030504040204" pitchFamily="50" charset="-128"/>
                <a:ea typeface="メイリオ" panose="020B0604030504040204" pitchFamily="50" charset="-128"/>
              </a:endParaRPr>
            </a:p>
          </p:txBody>
        </p:sp>
      </p:grpSp>
      <p:grpSp>
        <p:nvGrpSpPr>
          <p:cNvPr id="46" name="グループ化 45"/>
          <p:cNvGrpSpPr/>
          <p:nvPr/>
        </p:nvGrpSpPr>
        <p:grpSpPr>
          <a:xfrm>
            <a:off x="2514229" y="5622773"/>
            <a:ext cx="2433821" cy="1529762"/>
            <a:chOff x="2723998" y="2060643"/>
            <a:chExt cx="2433821" cy="1529762"/>
          </a:xfrm>
        </p:grpSpPr>
        <p:sp>
          <p:nvSpPr>
            <p:cNvPr id="47" name="フローチャート: 判断 46"/>
            <p:cNvSpPr/>
            <p:nvPr/>
          </p:nvSpPr>
          <p:spPr>
            <a:xfrm>
              <a:off x="2723998" y="2060643"/>
              <a:ext cx="1383402"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A &gt; B</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48" name="テキスト ボックス 47"/>
            <p:cNvSpPr txBox="1"/>
            <p:nvPr/>
          </p:nvSpPr>
          <p:spPr>
            <a:xfrm>
              <a:off x="2821673" y="2864854"/>
              <a:ext cx="1186541" cy="307777"/>
            </a:xfrm>
            <a:prstGeom prst="rect">
              <a:avLst/>
            </a:prstGeom>
            <a:solidFill>
              <a:schemeClr val="bg1"/>
            </a:solidFill>
            <a:ln w="12700">
              <a:solidFill>
                <a:schemeClr val="tx1"/>
              </a:solidFill>
            </a:ln>
          </p:spPr>
          <p:txBody>
            <a:bodyPr wrap="square" rtlCol="0">
              <a:spAutoFit/>
            </a:bodyPr>
            <a:lstStyle/>
            <a:p>
              <a:pPr algn="ctr"/>
              <a:r>
                <a:rPr lang="en-US" altLang="ja-JP" sz="1400" dirty="0">
                  <a:latin typeface="メイリオ" panose="020B0604030504040204" pitchFamily="50" charset="-128"/>
                  <a:ea typeface="メイリオ" panose="020B0604030504040204" pitchFamily="50" charset="-128"/>
                </a:rPr>
                <a:t>X = A</a:t>
              </a:r>
              <a:endParaRPr kumimoji="1" lang="ja-JP" altLang="en-US" sz="1400" dirty="0">
                <a:latin typeface="メイリオ" panose="020B0604030504040204" pitchFamily="50" charset="-128"/>
                <a:ea typeface="メイリオ" panose="020B0604030504040204" pitchFamily="50" charset="-128"/>
              </a:endParaRPr>
            </a:p>
          </p:txBody>
        </p:sp>
        <p:cxnSp>
          <p:nvCxnSpPr>
            <p:cNvPr id="49" name="直線矢印コネクタ 48"/>
            <p:cNvCxnSpPr>
              <a:stCxn id="47" idx="2"/>
              <a:endCxn id="48" idx="0"/>
            </p:cNvCxnSpPr>
            <p:nvPr/>
          </p:nvCxnSpPr>
          <p:spPr>
            <a:xfrm flipH="1">
              <a:off x="3414944" y="2633849"/>
              <a:ext cx="755" cy="231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3424122" y="3182507"/>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4142511" y="2343253"/>
              <a:ext cx="25788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4400393" y="2343253"/>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flipH="1">
              <a:off x="3411841" y="3386456"/>
              <a:ext cx="9885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2944751" y="2528434"/>
              <a:ext cx="479370" cy="307777"/>
            </a:xfrm>
            <a:prstGeom prst="rect">
              <a:avLst/>
            </a:prstGeom>
            <a:noFill/>
            <a:ln w="12700">
              <a:no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55" name="テキスト ボックス 54"/>
            <p:cNvSpPr txBox="1"/>
            <p:nvPr/>
          </p:nvSpPr>
          <p:spPr>
            <a:xfrm>
              <a:off x="3990793" y="2343252"/>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56" name="テキスト ボックス 55"/>
            <p:cNvSpPr txBox="1"/>
            <p:nvPr/>
          </p:nvSpPr>
          <p:spPr>
            <a:xfrm>
              <a:off x="4203074" y="2841049"/>
              <a:ext cx="954745" cy="307777"/>
            </a:xfrm>
            <a:prstGeom prst="rect">
              <a:avLst/>
            </a:prstGeom>
            <a:solidFill>
              <a:schemeClr val="bg1"/>
            </a:solidFill>
            <a:ln w="12700">
              <a:solidFill>
                <a:schemeClr val="tx1"/>
              </a:solidFill>
            </a:ln>
          </p:spPr>
          <p:txBody>
            <a:bodyPr wrap="square" rtlCol="0">
              <a:spAutoFit/>
            </a:bodyPr>
            <a:lstStyle/>
            <a:p>
              <a:pPr algn="ctr"/>
              <a:r>
                <a:rPr lang="en-US" altLang="ja-JP" sz="1400" dirty="0">
                  <a:latin typeface="メイリオ" panose="020B0604030504040204" pitchFamily="50" charset="-128"/>
                  <a:ea typeface="メイリオ" panose="020B0604030504040204" pitchFamily="50" charset="-128"/>
                </a:rPr>
                <a:t>X = B</a:t>
              </a:r>
              <a:endParaRPr kumimoji="1" lang="ja-JP" altLang="en-US" sz="1400" dirty="0">
                <a:latin typeface="メイリオ" panose="020B0604030504040204" pitchFamily="50" charset="-128"/>
                <a:ea typeface="メイリオ" panose="020B0604030504040204" pitchFamily="50" charset="-128"/>
              </a:endParaRPr>
            </a:p>
          </p:txBody>
        </p:sp>
      </p:grpSp>
      <p:sp>
        <p:nvSpPr>
          <p:cNvPr id="44" name="角丸四角形 43"/>
          <p:cNvSpPr/>
          <p:nvPr/>
        </p:nvSpPr>
        <p:spPr>
          <a:xfrm>
            <a:off x="243502" y="1421301"/>
            <a:ext cx="4996193" cy="272975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 56"/>
          <p:cNvSpPr/>
          <p:nvPr/>
        </p:nvSpPr>
        <p:spPr>
          <a:xfrm>
            <a:off x="236885" y="4479929"/>
            <a:ext cx="4996193" cy="293152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280E84A-8895-0984-30C8-114933355643}"/>
              </a:ext>
            </a:extLst>
          </p:cNvPr>
          <p:cNvSpPr txBox="1"/>
          <p:nvPr/>
        </p:nvSpPr>
        <p:spPr>
          <a:xfrm>
            <a:off x="375476" y="2795122"/>
            <a:ext cx="2661312" cy="1200329"/>
          </a:xfrm>
          <a:prstGeom prst="rect">
            <a:avLst/>
          </a:prstGeom>
          <a:noFill/>
        </p:spPr>
        <p:txBody>
          <a:bodyPr wrap="square">
            <a:spAutoFit/>
          </a:bodyPr>
          <a:lstStyle/>
          <a:p>
            <a:r>
              <a:rPr lang="en-US" altLang="ja-JP" dirty="0"/>
              <a:t>if x &gt; 19:</a:t>
            </a:r>
          </a:p>
          <a:p>
            <a:r>
              <a:rPr lang="en-US" altLang="ja-JP" dirty="0"/>
              <a:t>    print("</a:t>
            </a:r>
            <a:r>
              <a:rPr lang="en-US" altLang="ja-JP" dirty="0" err="1"/>
              <a:t>Seijin</a:t>
            </a:r>
            <a:r>
              <a:rPr lang="en-US" altLang="ja-JP" dirty="0"/>
              <a:t>")</a:t>
            </a:r>
          </a:p>
          <a:p>
            <a:r>
              <a:rPr lang="en-US" altLang="ja-JP" dirty="0"/>
              <a:t>else:</a:t>
            </a:r>
          </a:p>
          <a:p>
            <a:r>
              <a:rPr lang="en-US" altLang="ja-JP" dirty="0"/>
              <a:t>    print("</a:t>
            </a:r>
            <a:r>
              <a:rPr lang="en-US" altLang="ja-JP" dirty="0" err="1"/>
              <a:t>Miseinen</a:t>
            </a:r>
            <a:r>
              <a:rPr lang="en-US" altLang="ja-JP" dirty="0"/>
              <a:t>")</a:t>
            </a:r>
            <a:endParaRPr lang="ja-JP" altLang="en-US" dirty="0"/>
          </a:p>
        </p:txBody>
      </p:sp>
      <p:sp>
        <p:nvSpPr>
          <p:cNvPr id="10" name="テキスト ボックス 9">
            <a:extLst>
              <a:ext uri="{FF2B5EF4-FFF2-40B4-BE49-F238E27FC236}">
                <a16:creationId xmlns:a16="http://schemas.microsoft.com/office/drawing/2014/main" id="{9BD363A5-CDC5-B1D3-669A-11313FE18F03}"/>
              </a:ext>
            </a:extLst>
          </p:cNvPr>
          <p:cNvSpPr txBox="1"/>
          <p:nvPr/>
        </p:nvSpPr>
        <p:spPr>
          <a:xfrm>
            <a:off x="627365" y="5952206"/>
            <a:ext cx="2661312" cy="1200329"/>
          </a:xfrm>
          <a:prstGeom prst="rect">
            <a:avLst/>
          </a:prstGeom>
          <a:noFill/>
        </p:spPr>
        <p:txBody>
          <a:bodyPr wrap="square">
            <a:spAutoFit/>
          </a:bodyPr>
          <a:lstStyle/>
          <a:p>
            <a:r>
              <a:rPr lang="ja-JP" altLang="en-US" dirty="0"/>
              <a:t>if a &gt; b:</a:t>
            </a:r>
          </a:p>
          <a:p>
            <a:r>
              <a:rPr lang="ja-JP" altLang="en-US" dirty="0"/>
              <a:t>    x = a</a:t>
            </a:r>
          </a:p>
          <a:p>
            <a:r>
              <a:rPr lang="ja-JP" altLang="en-US" dirty="0"/>
              <a:t>else:</a:t>
            </a:r>
          </a:p>
          <a:p>
            <a:r>
              <a:rPr lang="ja-JP" altLang="en-US" dirty="0"/>
              <a:t>    x = b</a:t>
            </a:r>
          </a:p>
        </p:txBody>
      </p:sp>
    </p:spTree>
    <p:extLst>
      <p:ext uri="{BB962C8B-B14F-4D97-AF65-F5344CB8AC3E}">
        <p14:creationId xmlns:p14="http://schemas.microsoft.com/office/powerpoint/2010/main" val="2683795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66274" y="190941"/>
            <a:ext cx="4303604"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No.06</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複数の条件を判断して違う命令を実行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935811"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複数の条件を判断して、違う命令を実行します。</a:t>
            </a:r>
            <a:r>
              <a:rPr kumimoji="1" lang="en-US" altLang="ja-JP" sz="1200" dirty="0">
                <a:latin typeface="メイリオ" panose="020B0604030504040204" pitchFamily="50" charset="-128"/>
                <a:ea typeface="メイリオ" panose="020B0604030504040204" pitchFamily="50" charset="-128"/>
              </a:rPr>
              <a:t>No.04</a:t>
            </a:r>
            <a:r>
              <a:rPr lang="ja-JP" altLang="en-US" sz="1200" dirty="0">
                <a:latin typeface="メイリオ" panose="020B0604030504040204" pitchFamily="50" charset="-128"/>
                <a:ea typeface="メイリオ" panose="020B0604030504040204" pitchFamily="50" charset="-128"/>
              </a:rPr>
              <a:t>や</a:t>
            </a:r>
            <a:r>
              <a:rPr lang="en-US" altLang="ja-JP" sz="1200" dirty="0">
                <a:latin typeface="メイリオ" panose="020B0604030504040204" pitchFamily="50" charset="-128"/>
                <a:ea typeface="メイリオ" panose="020B0604030504040204" pitchFamily="50" charset="-128"/>
              </a:rPr>
              <a:t>No.05</a:t>
            </a:r>
            <a:r>
              <a:rPr lang="ja-JP" altLang="en-US" sz="1200" dirty="0">
                <a:latin typeface="メイリオ" panose="020B0604030504040204" pitchFamily="50" charset="-128"/>
                <a:ea typeface="メイリオ" panose="020B0604030504040204" pitchFamily="50" charset="-128"/>
              </a:rPr>
              <a:t>で、実行する命令として、</a:t>
            </a:r>
            <a:r>
              <a:rPr lang="en-US" altLang="ja-JP" sz="1200" dirty="0">
                <a:latin typeface="メイリオ" panose="020B0604030504040204" pitchFamily="50" charset="-128"/>
                <a:ea typeface="メイリオ" panose="020B0604030504040204" pitchFamily="50" charset="-128"/>
              </a:rPr>
              <a:t>No.04</a:t>
            </a:r>
            <a:r>
              <a:rPr lang="ja-JP" altLang="en-US" sz="1200" dirty="0">
                <a:latin typeface="メイリオ" panose="020B0604030504040204" pitchFamily="50" charset="-128"/>
                <a:ea typeface="メイリオ" panose="020B0604030504040204" pitchFamily="50" charset="-128"/>
              </a:rPr>
              <a:t>や</a:t>
            </a:r>
            <a:r>
              <a:rPr lang="en-US" altLang="ja-JP" sz="1200" dirty="0">
                <a:latin typeface="メイリオ" panose="020B0604030504040204" pitchFamily="50" charset="-128"/>
                <a:ea typeface="メイリオ" panose="020B0604030504040204" pitchFamily="50" charset="-128"/>
              </a:rPr>
              <a:t>No.05</a:t>
            </a:r>
            <a:r>
              <a:rPr lang="ja-JP" altLang="en-US" sz="1200" dirty="0">
                <a:latin typeface="メイリオ" panose="020B0604030504040204" pitchFamily="50" charset="-128"/>
                <a:ea typeface="メイリオ" panose="020B0604030504040204" pitchFamily="50" charset="-128"/>
              </a:rPr>
              <a:t>自体を使用します。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655263"/>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12" name="テキスト ボックス 11"/>
          <p:cNvSpPr txBox="1"/>
          <p:nvPr/>
        </p:nvSpPr>
        <p:spPr>
          <a:xfrm>
            <a:off x="2846192" y="4548383"/>
            <a:ext cx="2192048" cy="2308324"/>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まず、変数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6</a:t>
            </a:r>
            <a:r>
              <a:rPr lang="ja-JP" altLang="en-US" sz="1200" dirty="0">
                <a:latin typeface="メイリオ" panose="020B0604030504040204" pitchFamily="50" charset="-128"/>
                <a:ea typeface="メイリオ" panose="020B0604030504040204" pitchFamily="50" charset="-128"/>
              </a:rPr>
              <a:t>未満であるか判断して、未満であれば、幼児</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Youji</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と表示します。</a:t>
            </a:r>
          </a:p>
          <a:p>
            <a:endParaRPr lang="ja-JP" altLang="en-US" sz="1200" dirty="0">
              <a:latin typeface="メイリオ" panose="020B0604030504040204" pitchFamily="50" charset="-128"/>
              <a:ea typeface="メイリオ" panose="020B0604030504040204" pitchFamily="50" charset="-128"/>
            </a:endParaRPr>
          </a:p>
          <a:p>
            <a:endParaRPr lang="ja-JP" altLang="en-US"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もし、そうでなければ、今度は、変数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12</a:t>
            </a:r>
            <a:r>
              <a:rPr lang="ja-JP" altLang="en-US" sz="1200" dirty="0">
                <a:latin typeface="メイリオ" panose="020B0604030504040204" pitchFamily="50" charset="-128"/>
                <a:ea typeface="メイリオ" panose="020B0604030504040204" pitchFamily="50" charset="-128"/>
              </a:rPr>
              <a:t>未満であるか判断して、未満であれば、子供</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Kodomo</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と表示します。そうでなければ、</a:t>
            </a:r>
            <a:br>
              <a:rPr lang="ja-JP" altLang="en-US"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大人</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Otona</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と表示します。</a:t>
            </a:r>
          </a:p>
        </p:txBody>
      </p:sp>
      <p:sp>
        <p:nvSpPr>
          <p:cNvPr id="8" name="下矢印 7"/>
          <p:cNvSpPr/>
          <p:nvPr/>
        </p:nvSpPr>
        <p:spPr>
          <a:xfrm>
            <a:off x="2086699" y="4048898"/>
            <a:ext cx="994611" cy="3031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flipH="1">
            <a:off x="2267725" y="3273558"/>
            <a:ext cx="578467" cy="6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42177" y="3791895"/>
            <a:ext cx="459606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条件を判断する二つの部品を組み合わせます。</a:t>
            </a:r>
          </a:p>
        </p:txBody>
      </p:sp>
      <p:grpSp>
        <p:nvGrpSpPr>
          <p:cNvPr id="14" name="グループ化 13"/>
          <p:cNvGrpSpPr/>
          <p:nvPr/>
        </p:nvGrpSpPr>
        <p:grpSpPr>
          <a:xfrm>
            <a:off x="4239517" y="1085209"/>
            <a:ext cx="990600" cy="890653"/>
            <a:chOff x="1295400" y="3857730"/>
            <a:chExt cx="990600" cy="1019070"/>
          </a:xfrm>
        </p:grpSpPr>
        <p:sp>
          <p:nvSpPr>
            <p:cNvPr id="16" name="メモ 1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06</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8" name="角丸四角形 17"/>
          <p:cNvSpPr/>
          <p:nvPr/>
        </p:nvSpPr>
        <p:spPr>
          <a:xfrm>
            <a:off x="173685" y="4395139"/>
            <a:ext cx="4996193" cy="293152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4239517" y="6805128"/>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7" name="テキスト ボックス 6">
            <a:extLst>
              <a:ext uri="{FF2B5EF4-FFF2-40B4-BE49-F238E27FC236}">
                <a16:creationId xmlns:a16="http://schemas.microsoft.com/office/drawing/2014/main" id="{6A46A8CF-3137-C76D-C2F1-C26E1E4B0144}"/>
              </a:ext>
            </a:extLst>
          </p:cNvPr>
          <p:cNvSpPr txBox="1"/>
          <p:nvPr/>
        </p:nvSpPr>
        <p:spPr>
          <a:xfrm>
            <a:off x="289410" y="4779190"/>
            <a:ext cx="2661312" cy="2031325"/>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if a &lt; 6:</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Youji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else:</a:t>
            </a:r>
          </a:p>
          <a:p>
            <a:r>
              <a:rPr lang="en-US" altLang="ja-JP" dirty="0">
                <a:latin typeface="メイリオ" panose="020B0604030504040204" pitchFamily="50" charset="-128"/>
                <a:ea typeface="メイリオ" panose="020B0604030504040204" pitchFamily="50" charset="-128"/>
              </a:rPr>
              <a:t>    if a &lt; 12:</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Kodomo</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    else:</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Otona</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526A9D29-122A-F94D-92D5-BA58C35550F8}"/>
              </a:ext>
            </a:extLst>
          </p:cNvPr>
          <p:cNvSpPr txBox="1"/>
          <p:nvPr/>
        </p:nvSpPr>
        <p:spPr>
          <a:xfrm>
            <a:off x="244048" y="2201279"/>
            <a:ext cx="2157958"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if a &lt; 6:</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Youji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else:</a:t>
            </a:r>
          </a:p>
          <a:p>
            <a:r>
              <a:rPr lang="en-US" altLang="ja-JP" dirty="0">
                <a:latin typeface="メイリオ" panose="020B0604030504040204" pitchFamily="50" charset="-128"/>
                <a:ea typeface="メイリオ" panose="020B0604030504040204" pitchFamily="50" charset="-128"/>
              </a:rPr>
              <a:t>    </a:t>
            </a:r>
            <a:endParaRPr lang="ja-JP" altLang="en-US" dirty="0">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673478FC-E39C-8C15-2FD5-829E83773BDE}"/>
              </a:ext>
            </a:extLst>
          </p:cNvPr>
          <p:cNvSpPr/>
          <p:nvPr/>
        </p:nvSpPr>
        <p:spPr>
          <a:xfrm>
            <a:off x="703989" y="3115109"/>
            <a:ext cx="1382710" cy="27634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CC5302FD-E087-4A39-A28B-36E1595F54DF}"/>
              </a:ext>
            </a:extLst>
          </p:cNvPr>
          <p:cNvSpPr txBox="1"/>
          <p:nvPr/>
        </p:nvSpPr>
        <p:spPr>
          <a:xfrm>
            <a:off x="2861947" y="2493544"/>
            <a:ext cx="2385845"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if a &lt; 12:</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Kodomo</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else:</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Otona</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07259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3971" y="164826"/>
            <a:ext cx="4345325"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No.05</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複数の条件を判断して違う命令を実行</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62797" y="1685983"/>
            <a:ext cx="1482130" cy="2031325"/>
          </a:xfrm>
          <a:prstGeom prst="rect">
            <a:avLst/>
          </a:prstGeom>
          <a:noFill/>
          <a:ln w="12700">
            <a:solidFill>
              <a:schemeClr val="tx1"/>
            </a:solidFill>
          </a:ln>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 a &lt; </a:t>
            </a:r>
            <a:r>
              <a:rPr lang="en-US" altLang="ja-JP" sz="1400" dirty="0">
                <a:latin typeface="メイリオ" panose="020B0604030504040204" pitchFamily="50" charset="-128"/>
                <a:ea typeface="メイリオ" panose="020B0604030504040204" pitchFamily="50" charset="-128"/>
              </a:rPr>
              <a:t>6</a:t>
            </a:r>
            <a:r>
              <a:rPr kumimoji="1"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br>
              <a:rPr lang="ja-JP" altLang="en-US" sz="1400" dirty="0">
                <a:latin typeface="メイリオ" panose="020B0604030504040204" pitchFamily="50" charset="-128"/>
                <a:ea typeface="メイリオ" panose="020B0604030504040204" pitchFamily="50" charset="-128"/>
              </a:rPr>
            </a:br>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96169" y="2022469"/>
            <a:ext cx="1965149" cy="307777"/>
          </a:xfrm>
          <a:prstGeom prst="rect">
            <a:avLst/>
          </a:prstGeom>
          <a:solidFill>
            <a:schemeClr val="bg1"/>
          </a:solidFill>
          <a:ln w="12700">
            <a:solidFill>
              <a:schemeClr val="tx1"/>
            </a:solid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〇</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表示する</a:t>
            </a:r>
            <a:r>
              <a:rPr lang="en-US" altLang="ja-JP" sz="1400" dirty="0">
                <a:latin typeface="メイリオ" panose="020B0604030504040204" pitchFamily="50" charset="-128"/>
                <a:ea typeface="メイリオ" panose="020B0604030504040204" pitchFamily="50" charset="-128"/>
              </a:rPr>
              <a:t>(</a:t>
            </a:r>
            <a:r>
              <a:rPr lang="en-US" altLang="ja-JP" sz="1400" dirty="0" err="1">
                <a:latin typeface="メイリオ" panose="020B0604030504040204" pitchFamily="50" charset="-128"/>
                <a:ea typeface="メイリオ" panose="020B0604030504040204" pitchFamily="50" charset="-128"/>
              </a:rPr>
              <a:t>Youji</a:t>
            </a:r>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36" name="テキスト ボックス 35"/>
          <p:cNvSpPr txBox="1"/>
          <p:nvPr/>
        </p:nvSpPr>
        <p:spPr>
          <a:xfrm>
            <a:off x="600041" y="2433572"/>
            <a:ext cx="1961277" cy="1169551"/>
          </a:xfrm>
          <a:prstGeom prst="rect">
            <a:avLst/>
          </a:prstGeom>
          <a:solidFill>
            <a:schemeClr val="bg1"/>
          </a:solid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 </a:t>
            </a:r>
            <a:endParaRPr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p:txBody>
      </p:sp>
      <p:sp>
        <p:nvSpPr>
          <p:cNvPr id="37" name="テキスト ボックス 36"/>
          <p:cNvSpPr txBox="1"/>
          <p:nvPr/>
        </p:nvSpPr>
        <p:spPr>
          <a:xfrm>
            <a:off x="982932" y="2428697"/>
            <a:ext cx="1578386" cy="1169551"/>
          </a:xfrm>
          <a:prstGeom prst="rect">
            <a:avLst/>
          </a:prstGeom>
          <a:noFill/>
          <a:ln w="12700">
            <a:solidFill>
              <a:schemeClr val="tx1"/>
            </a:solidFill>
          </a:ln>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 a &lt; </a:t>
            </a:r>
            <a:r>
              <a:rPr lang="en-US" altLang="ja-JP" sz="1400" dirty="0">
                <a:latin typeface="メイリオ" panose="020B0604030504040204" pitchFamily="50" charset="-128"/>
                <a:ea typeface="メイリオ" panose="020B0604030504040204" pitchFamily="50" charset="-128"/>
              </a:rPr>
              <a:t>12</a:t>
            </a:r>
            <a:r>
              <a:rPr kumimoji="1"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br>
              <a:rPr lang="ja-JP" altLang="en-US" sz="1400" dirty="0">
                <a:latin typeface="メイリオ" panose="020B0604030504040204" pitchFamily="50" charset="-128"/>
                <a:ea typeface="メイリオ" panose="020B0604030504040204" pitchFamily="50" charset="-128"/>
              </a:rPr>
            </a:br>
            <a:endParaRPr kumimoji="1" lang="ja-JP" altLang="en-US" sz="1400" dirty="0">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1117641" y="2736325"/>
            <a:ext cx="2267004" cy="307777"/>
          </a:xfrm>
          <a:prstGeom prst="rect">
            <a:avLst/>
          </a:prstGeom>
          <a:solidFill>
            <a:schemeClr val="bg1"/>
          </a:solidFill>
          <a:ln w="12700">
            <a:solidFill>
              <a:schemeClr val="tx1"/>
            </a:solidFill>
          </a:ln>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〇</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表示する</a:t>
            </a:r>
            <a:r>
              <a:rPr lang="en-US" altLang="ja-JP" sz="1400" dirty="0">
                <a:latin typeface="メイリオ" panose="020B0604030504040204" pitchFamily="50" charset="-128"/>
                <a:ea typeface="メイリオ" panose="020B0604030504040204" pitchFamily="50" charset="-128"/>
              </a:rPr>
              <a:t>(</a:t>
            </a:r>
            <a:r>
              <a:rPr lang="en-US" altLang="ja-JP" sz="1400" dirty="0" err="1">
                <a:latin typeface="メイリオ" panose="020B0604030504040204" pitchFamily="50" charset="-128"/>
                <a:ea typeface="メイリオ" panose="020B0604030504040204" pitchFamily="50" charset="-128"/>
              </a:rPr>
              <a:t>Kodomo</a:t>
            </a:r>
            <a:r>
              <a:rPr lang="en-US" altLang="ja-JP"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sp>
        <p:nvSpPr>
          <p:cNvPr id="44" name="テキスト ボックス 43"/>
          <p:cNvSpPr txBox="1"/>
          <p:nvPr/>
        </p:nvSpPr>
        <p:spPr>
          <a:xfrm>
            <a:off x="1125385" y="3132535"/>
            <a:ext cx="2259260" cy="307778"/>
          </a:xfrm>
          <a:prstGeom prst="rect">
            <a:avLst/>
          </a:prstGeom>
          <a:solidFill>
            <a:schemeClr val="bg1"/>
          </a:solid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表示する</a:t>
            </a:r>
            <a:r>
              <a:rPr lang="en-US" altLang="ja-JP" sz="1400" dirty="0">
                <a:latin typeface="メイリオ" panose="020B0604030504040204" pitchFamily="50" charset="-128"/>
                <a:ea typeface="メイリオ" panose="020B0604030504040204" pitchFamily="50" charset="-128"/>
              </a:rPr>
              <a:t>(</a:t>
            </a:r>
            <a:r>
              <a:rPr lang="en-US" altLang="ja-JP" sz="1400" dirty="0" err="1">
                <a:latin typeface="メイリオ" panose="020B0604030504040204" pitchFamily="50" charset="-128"/>
                <a:ea typeface="メイリオ" panose="020B0604030504040204" pitchFamily="50" charset="-128"/>
              </a:rPr>
              <a:t>Otona</a:t>
            </a:r>
            <a:r>
              <a:rPr lang="en-US" altLang="ja-JP"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sp>
        <p:nvSpPr>
          <p:cNvPr id="39" name="角丸四角形 38"/>
          <p:cNvSpPr/>
          <p:nvPr/>
        </p:nvSpPr>
        <p:spPr>
          <a:xfrm>
            <a:off x="253971" y="1451386"/>
            <a:ext cx="4883513" cy="5621786"/>
          </a:xfrm>
          <a:prstGeom prst="roundRect">
            <a:avLst>
              <a:gd name="adj" fmla="val 400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20ED4E7E-ECDD-D732-C646-1BA9F68D79C2}"/>
              </a:ext>
            </a:extLst>
          </p:cNvPr>
          <p:cNvSpPr txBox="1"/>
          <p:nvPr/>
        </p:nvSpPr>
        <p:spPr>
          <a:xfrm>
            <a:off x="1042741" y="3949643"/>
            <a:ext cx="2661312" cy="2031325"/>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if a &lt; 6:</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Youji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else:</a:t>
            </a:r>
          </a:p>
          <a:p>
            <a:r>
              <a:rPr lang="en-US" altLang="ja-JP" dirty="0">
                <a:latin typeface="メイリオ" panose="020B0604030504040204" pitchFamily="50" charset="-128"/>
                <a:ea typeface="メイリオ" panose="020B0604030504040204" pitchFamily="50" charset="-128"/>
              </a:rPr>
              <a:t>    if a &lt; 12:</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Kodomo</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    else:</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Otona</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4DAA1971-49AF-AB2D-1C8D-C63BD2EE7337}"/>
              </a:ext>
            </a:extLst>
          </p:cNvPr>
          <p:cNvSpPr/>
          <p:nvPr/>
        </p:nvSpPr>
        <p:spPr>
          <a:xfrm>
            <a:off x="1125385" y="4831307"/>
            <a:ext cx="293982" cy="1107263"/>
          </a:xfrm>
          <a:prstGeom prst="rect">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a:extLst>
              <a:ext uri="{FF2B5EF4-FFF2-40B4-BE49-F238E27FC236}">
                <a16:creationId xmlns:a16="http://schemas.microsoft.com/office/drawing/2014/main" id="{1A7FC896-371E-CD46-78B2-507D1FC1C991}"/>
              </a:ext>
            </a:extLst>
          </p:cNvPr>
          <p:cNvCxnSpPr>
            <a:cxnSpLocks/>
          </p:cNvCxnSpPr>
          <p:nvPr/>
        </p:nvCxnSpPr>
        <p:spPr>
          <a:xfrm flipV="1">
            <a:off x="1272376" y="5980968"/>
            <a:ext cx="0" cy="3275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54A1B2D0-CE3F-CDF1-D8C6-2AFBA08FE87B}"/>
              </a:ext>
            </a:extLst>
          </p:cNvPr>
          <p:cNvSpPr txBox="1"/>
          <p:nvPr/>
        </p:nvSpPr>
        <p:spPr>
          <a:xfrm>
            <a:off x="1502011" y="6096505"/>
            <a:ext cx="3097279" cy="92333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字下げしていることで、</a:t>
            </a:r>
            <a:r>
              <a:rPr lang="en-US" altLang="ja-JP" dirty="0">
                <a:latin typeface="メイリオ" panose="020B0604030504040204" pitchFamily="50" charset="-128"/>
                <a:ea typeface="メイリオ" panose="020B0604030504040204" pitchFamily="50" charset="-128"/>
              </a:rPr>
              <a:t>else</a:t>
            </a:r>
            <a:r>
              <a:rPr lang="ja-JP" altLang="en-US" dirty="0">
                <a:latin typeface="メイリオ" panose="020B0604030504040204" pitchFamily="50" charset="-128"/>
                <a:ea typeface="メイリオ" panose="020B0604030504040204" pitchFamily="50" charset="-128"/>
              </a:rPr>
              <a:t>の中で実行する命令となっている。</a:t>
            </a:r>
            <a:r>
              <a:rPr lang="en-US" altLang="ja-JP" dirty="0">
                <a:latin typeface="メイリオ" panose="020B0604030504040204" pitchFamily="50" charset="-128"/>
                <a:ea typeface="メイリオ" panose="020B0604030504040204" pitchFamily="50" charset="-128"/>
              </a:rPr>
              <a:t>   </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3438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No.07</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3761685" cy="338554"/>
          </a:xfrm>
          <a:prstGeom prst="rect">
            <a:avLst/>
          </a:prstGeom>
          <a:noFill/>
          <a:ln w="28575">
            <a:solidFill>
              <a:srgbClr val="002060"/>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0</a:t>
            </a:r>
            <a:r>
              <a:rPr lang="ja-JP" altLang="en-US" sz="1600" dirty="0">
                <a:latin typeface="メイリオ" panose="020B0604030504040204" pitchFamily="50" charset="-128"/>
                <a:ea typeface="メイリオ" panose="020B0604030504040204" pitchFamily="50" charset="-128"/>
              </a:rPr>
              <a:t>から</a:t>
            </a:r>
            <a:r>
              <a:rPr lang="en-US" altLang="ja-JP" sz="1600" dirty="0">
                <a:latin typeface="メイリオ" panose="020B0604030504040204" pitchFamily="50" charset="-128"/>
                <a:ea typeface="メイリオ" panose="020B0604030504040204" pitchFamily="50" charset="-128"/>
              </a:rPr>
              <a:t>n</a:t>
            </a:r>
            <a:r>
              <a:rPr lang="ja-JP" altLang="en-US" sz="1600" dirty="0">
                <a:latin typeface="メイリオ" panose="020B0604030504040204" pitchFamily="50" charset="-128"/>
                <a:ea typeface="メイリオ" panose="020B0604030504040204" pitchFamily="50" charset="-128"/>
              </a:rPr>
              <a:t>まで繰り返す</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724321"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ある変数の内容を</a:t>
            </a:r>
            <a:r>
              <a:rPr lang="en-US" altLang="ja-JP" sz="1200" dirty="0">
                <a:latin typeface="メイリオ" panose="020B0604030504040204" pitchFamily="50" charset="-128"/>
                <a:ea typeface="メイリオ" panose="020B0604030504040204" pitchFamily="50" charset="-128"/>
              </a:rPr>
              <a:t>0</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n</a:t>
            </a:r>
            <a:r>
              <a:rPr lang="ja-JP" altLang="en-US" sz="1200" dirty="0">
                <a:latin typeface="メイリオ" panose="020B0604030504040204" pitchFamily="50" charset="-128"/>
                <a:ea typeface="メイリオ" panose="020B0604030504040204" pitchFamily="50" charset="-128"/>
              </a:rPr>
              <a:t>まで</a:t>
            </a:r>
            <a:r>
              <a:rPr kumimoji="1" lang="ja-JP" altLang="en-US" sz="1200" dirty="0">
                <a:latin typeface="メイリオ" panose="020B0604030504040204" pitchFamily="50" charset="-128"/>
                <a:ea typeface="メイリオ" panose="020B0604030504040204" pitchFamily="50" charset="-128"/>
              </a:rPr>
              <a:t>カウントアップしながら、繰り返して処理します。</a:t>
            </a:r>
          </a:p>
        </p:txBody>
      </p:sp>
      <p:sp>
        <p:nvSpPr>
          <p:cNvPr id="6" name="テキスト ボックス 5"/>
          <p:cNvSpPr txBox="1"/>
          <p:nvPr/>
        </p:nvSpPr>
        <p:spPr>
          <a:xfrm>
            <a:off x="362796" y="1546069"/>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239517" y="6802511"/>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2" name="テキスト ボックス 11"/>
          <p:cNvSpPr txBox="1"/>
          <p:nvPr/>
        </p:nvSpPr>
        <p:spPr>
          <a:xfrm>
            <a:off x="199973" y="1982467"/>
            <a:ext cx="4758887"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r>
              <a:rPr lang="en-US" altLang="ja-JP" sz="1200" dirty="0">
                <a:latin typeface="メイリオ" panose="020B0604030504040204" pitchFamily="50" charset="-128"/>
                <a:ea typeface="メイリオ" panose="020B0604030504040204" pitchFamily="50" charset="-128"/>
              </a:rPr>
              <a:t>0, 1, 2, 3 …</a:t>
            </a:r>
            <a:r>
              <a:rPr lang="ja-JP" altLang="en-US" sz="1200" dirty="0">
                <a:latin typeface="メイリオ" panose="020B0604030504040204" pitchFamily="50" charset="-128"/>
                <a:ea typeface="メイリオ" panose="020B0604030504040204" pitchFamily="50" charset="-128"/>
              </a:rPr>
              <a:t>と</a:t>
            </a:r>
            <a:r>
              <a:rPr lang="en-US" altLang="ja-JP" sz="1200" dirty="0">
                <a:latin typeface="メイリオ" panose="020B0604030504040204" pitchFamily="50" charset="-128"/>
                <a:ea typeface="メイリオ" panose="020B0604030504040204" pitchFamily="50" charset="-128"/>
              </a:rPr>
              <a:t>10</a:t>
            </a:r>
            <a:r>
              <a:rPr lang="ja-JP" altLang="en-US" sz="1200" dirty="0" err="1">
                <a:latin typeface="メイリオ" panose="020B0604030504040204" pitchFamily="50" charset="-128"/>
                <a:ea typeface="メイリオ" panose="020B0604030504040204" pitchFamily="50" charset="-128"/>
              </a:rPr>
              <a:t>まで</a:t>
            </a:r>
            <a:r>
              <a:rPr lang="ja-JP" altLang="en-US" sz="1200" dirty="0">
                <a:latin typeface="メイリオ" panose="020B0604030504040204" pitchFamily="50" charset="-128"/>
                <a:ea typeface="メイリオ" panose="020B0604030504040204" pitchFamily="50" charset="-128"/>
              </a:rPr>
              <a:t>カウントアップして、処理を繰り返しています。</a:t>
            </a:r>
          </a:p>
        </p:txBody>
      </p:sp>
      <p:sp>
        <p:nvSpPr>
          <p:cNvPr id="15" name="テキスト ボックス 14"/>
          <p:cNvSpPr txBox="1"/>
          <p:nvPr/>
        </p:nvSpPr>
        <p:spPr>
          <a:xfrm>
            <a:off x="2661578" y="2599909"/>
            <a:ext cx="2336938" cy="1384995"/>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&lt;- </a:t>
            </a:r>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br>
              <a:rPr lang="ja-JP" altLang="en-US" sz="1200" dirty="0">
                <a:latin typeface="メイリオ" panose="020B0604030504040204" pitchFamily="50" charset="-128"/>
                <a:ea typeface="メイリオ" panose="020B0604030504040204" pitchFamily="50" charset="-128"/>
              </a:rPr>
            </a:br>
            <a:r>
              <a:rPr lang="en-US" altLang="ja-JP" sz="1200" dirty="0">
                <a:latin typeface="メイリオ" panose="020B0604030504040204" pitchFamily="50" charset="-128"/>
                <a:ea typeface="メイリオ" panose="020B0604030504040204" pitchFamily="50" charset="-128"/>
              </a:rPr>
              <a:t>0,1,2,3, </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まで変えて繰り返しで実行します。</a:t>
            </a:r>
          </a:p>
          <a:p>
            <a:endParaRPr lang="ja-JP" altLang="en-US"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繰り返しの中で実行する命令として</a:t>
            </a:r>
            <a:r>
              <a:rPr lang="en-US" altLang="ja-JP" sz="1200" dirty="0">
                <a:latin typeface="メイリオ" panose="020B0604030504040204" pitchFamily="50" charset="-128"/>
                <a:ea typeface="メイリオ" panose="020B0604030504040204" pitchFamily="50" charset="-128"/>
              </a:rPr>
              <a:t>print(</a:t>
            </a:r>
            <a:r>
              <a:rPr lang="en-US" altLang="ja-JP" sz="1200" dirty="0" err="1">
                <a:latin typeface="メイリオ" panose="020B0604030504040204" pitchFamily="50" charset="-128"/>
                <a:ea typeface="メイリオ" panose="020B0604030504040204" pitchFamily="50" charset="-128"/>
              </a:rPr>
              <a:t>i</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で、</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の内容を表示しています。</a:t>
            </a:r>
          </a:p>
        </p:txBody>
      </p:sp>
      <p:grpSp>
        <p:nvGrpSpPr>
          <p:cNvPr id="16" name="グループ化 15"/>
          <p:cNvGrpSpPr/>
          <p:nvPr/>
        </p:nvGrpSpPr>
        <p:grpSpPr>
          <a:xfrm>
            <a:off x="4239517" y="952934"/>
            <a:ext cx="990600" cy="890653"/>
            <a:chOff x="1295400" y="3857730"/>
            <a:chExt cx="9906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07</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9" name="角丸四角形 18"/>
          <p:cNvSpPr/>
          <p:nvPr/>
        </p:nvSpPr>
        <p:spPr>
          <a:xfrm>
            <a:off x="173685" y="1959841"/>
            <a:ext cx="4996193" cy="21168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163482" y="4232509"/>
            <a:ext cx="4996193" cy="21168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F5EC460-7C79-7C93-CC36-A49FCFF69DEB}"/>
              </a:ext>
            </a:extLst>
          </p:cNvPr>
          <p:cNvSpPr txBox="1"/>
          <p:nvPr/>
        </p:nvSpPr>
        <p:spPr>
          <a:xfrm>
            <a:off x="362794" y="2578087"/>
            <a:ext cx="2626065"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range(11):</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5B2AFA4-9BDA-6618-F9C0-658164BD27AD}"/>
              </a:ext>
            </a:extLst>
          </p:cNvPr>
          <p:cNvSpPr txBox="1"/>
          <p:nvPr/>
        </p:nvSpPr>
        <p:spPr>
          <a:xfrm>
            <a:off x="362794" y="4454625"/>
            <a:ext cx="4304740" cy="1754326"/>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range(n)</a:t>
            </a:r>
            <a:r>
              <a:rPr lang="ja-JP" altLang="en-US" dirty="0">
                <a:latin typeface="メイリオ" panose="020B0604030504040204" pitchFamily="50" charset="-128"/>
                <a:ea typeface="メイリオ" panose="020B0604030504040204" pitchFamily="50" charset="-128"/>
              </a:rPr>
              <a:t>の意味</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   0</a:t>
            </a:r>
            <a:r>
              <a:rPr lang="ja-JP" altLang="en-US" dirty="0">
                <a:latin typeface="メイリオ" panose="020B0604030504040204" pitchFamily="50" charset="-128"/>
                <a:ea typeface="メイリオ" panose="020B0604030504040204" pitchFamily="50" charset="-128"/>
              </a:rPr>
              <a:t>から始まって</a:t>
            </a:r>
            <a:r>
              <a:rPr lang="en-US" altLang="ja-JP" dirty="0">
                <a:latin typeface="メイリオ" panose="020B0604030504040204" pitchFamily="50" charset="-128"/>
                <a:ea typeface="メイリオ" panose="020B0604030504040204" pitchFamily="50" charset="-128"/>
              </a:rPr>
              <a:t>n</a:t>
            </a:r>
            <a:r>
              <a:rPr lang="ja-JP" altLang="en-US" dirty="0">
                <a:latin typeface="メイリオ" panose="020B0604030504040204" pitchFamily="50" charset="-128"/>
                <a:ea typeface="メイリオ" panose="020B0604030504040204" pitchFamily="50" charset="-128"/>
              </a:rPr>
              <a:t>以下の数まで、</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づつカウントアップしたデータを作ります。</a:t>
            </a:r>
          </a:p>
          <a:p>
            <a:endParaRPr lang="ja-JP" altLang="en-US"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0,1,2,3,4,5,6,7,8,9,10</a:t>
            </a:r>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9347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No.07</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0</a:t>
            </a:r>
            <a:r>
              <a:rPr lang="ja-JP" altLang="en-US" sz="1600" dirty="0">
                <a:latin typeface="メイリオ" panose="020B0604030504040204" pitchFamily="50" charset="-128"/>
                <a:ea typeface="メイリオ" panose="020B0604030504040204" pitchFamily="50" charset="-128"/>
              </a:rPr>
              <a:t>から</a:t>
            </a:r>
            <a:r>
              <a:rPr lang="en-US" altLang="ja-JP" sz="1600" dirty="0">
                <a:latin typeface="メイリオ" panose="020B0604030504040204" pitchFamily="50" charset="-128"/>
                <a:ea typeface="メイリオ" panose="020B0604030504040204" pitchFamily="50" charset="-128"/>
              </a:rPr>
              <a:t>n</a:t>
            </a:r>
            <a:r>
              <a:rPr lang="ja-JP" altLang="en-US" sz="1600" dirty="0">
                <a:latin typeface="メイリオ" panose="020B0604030504040204" pitchFamily="50" charset="-128"/>
                <a:ea typeface="メイリオ" panose="020B0604030504040204" pitchFamily="50" charset="-128"/>
              </a:rPr>
              <a:t>まで繰り返す</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grpSp>
        <p:nvGrpSpPr>
          <p:cNvPr id="7" name="グループ化 6"/>
          <p:cNvGrpSpPr/>
          <p:nvPr/>
        </p:nvGrpSpPr>
        <p:grpSpPr>
          <a:xfrm>
            <a:off x="2958948" y="1775566"/>
            <a:ext cx="1893956"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i = [1,2,…,10]</a:t>
              </a:r>
            </a:p>
            <a:p>
              <a:r>
                <a:rPr lang="ja-JP" altLang="en-US" sz="1400" dirty="0">
                  <a:latin typeface="メイリオ" panose="020B0604030504040204" pitchFamily="50" charset="-128"/>
                  <a:ea typeface="メイリオ" panose="020B0604030504040204" pitchFamily="50" charset="-128"/>
                </a:rPr>
                <a:t>繰り返す</a:t>
              </a:r>
              <a:br>
                <a:rPr lang="ja-JP" altLang="en-US"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34" name="テキスト ボックス 33"/>
          <p:cNvSpPr txBox="1"/>
          <p:nvPr/>
        </p:nvSpPr>
        <p:spPr>
          <a:xfrm>
            <a:off x="3305938" y="2385006"/>
            <a:ext cx="1663595" cy="561692"/>
          </a:xfrm>
          <a:prstGeom prst="rect">
            <a:avLst/>
          </a:prstGeom>
          <a:solidFill>
            <a:schemeClr val="bg1"/>
          </a:solidFill>
          <a:ln w="12700">
            <a:solidFill>
              <a:schemeClr val="tx1"/>
            </a:solidFill>
            <a:prstDash val="dash"/>
          </a:ln>
        </p:spPr>
        <p:txBody>
          <a:bodyPr wrap="square" rtlCol="0">
            <a:spAutoFit/>
          </a:bodyPr>
          <a:lstStyle/>
          <a:p>
            <a:pPr>
              <a:lnSpc>
                <a:spcPts val="1200"/>
              </a:lnSpc>
            </a:pPr>
            <a:r>
              <a:rPr lang="ja-JP" altLang="en-US" sz="1200" dirty="0">
                <a:latin typeface="メイリオ" panose="020B0604030504040204" pitchFamily="50" charset="-128"/>
                <a:ea typeface="メイリオ" panose="020B0604030504040204" pitchFamily="50" charset="-128"/>
              </a:rPr>
              <a:t>繰り返しで実行する命令の集まり</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a:t>
            </a:r>
            <a:r>
              <a:rPr kumimoji="1" lang="en-US" altLang="ja-JP" sz="1200" dirty="0" err="1">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362797" y="3785629"/>
            <a:ext cx="1193050" cy="338554"/>
          </a:xfrm>
          <a:prstGeom prst="rect">
            <a:avLst/>
          </a:prstGeom>
          <a:noFill/>
          <a:ln w="28575">
            <a:solidFill>
              <a:srgbClr val="00206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補足</a:t>
            </a:r>
            <a:endParaRPr kumimoji="1" lang="ja-JP" altLang="en-US" sz="1600" dirty="0">
              <a:latin typeface="メイリオ" panose="020B0604030504040204" pitchFamily="50" charset="-128"/>
              <a:ea typeface="メイリオ" panose="020B0604030504040204" pitchFamily="50" charset="-128"/>
            </a:endParaRPr>
          </a:p>
        </p:txBody>
      </p:sp>
      <p:sp>
        <p:nvSpPr>
          <p:cNvPr id="16" name="角丸四角形 15"/>
          <p:cNvSpPr/>
          <p:nvPr/>
        </p:nvSpPr>
        <p:spPr>
          <a:xfrm>
            <a:off x="230899" y="1451385"/>
            <a:ext cx="4798302" cy="22402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230900" y="4275060"/>
            <a:ext cx="4798302" cy="246693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5D469999-64E7-BD27-1D36-13F690BEC985}"/>
              </a:ext>
            </a:extLst>
          </p:cNvPr>
          <p:cNvSpPr txBox="1"/>
          <p:nvPr/>
        </p:nvSpPr>
        <p:spPr>
          <a:xfrm>
            <a:off x="332883" y="1796204"/>
            <a:ext cx="2626065"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range(11):</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744162" y="2105380"/>
            <a:ext cx="2107394"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03DF8A98-A3D2-4214-7C65-CF21AC49F401}"/>
              </a:ext>
            </a:extLst>
          </p:cNvPr>
          <p:cNvSpPr/>
          <p:nvPr/>
        </p:nvSpPr>
        <p:spPr>
          <a:xfrm>
            <a:off x="955344" y="4725423"/>
            <a:ext cx="220792" cy="870659"/>
          </a:xfrm>
          <a:prstGeom prst="rect">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a:extLst>
              <a:ext uri="{FF2B5EF4-FFF2-40B4-BE49-F238E27FC236}">
                <a16:creationId xmlns:a16="http://schemas.microsoft.com/office/drawing/2014/main" id="{17240654-D442-E752-165A-025AD3B53DC6}"/>
              </a:ext>
            </a:extLst>
          </p:cNvPr>
          <p:cNvCxnSpPr>
            <a:cxnSpLocks/>
          </p:cNvCxnSpPr>
          <p:nvPr/>
        </p:nvCxnSpPr>
        <p:spPr>
          <a:xfrm flipV="1">
            <a:off x="1066952" y="5700719"/>
            <a:ext cx="0" cy="3275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8E84F60-90BD-0DE9-3CD7-235CE373D9CF}"/>
              </a:ext>
            </a:extLst>
          </p:cNvPr>
          <p:cNvSpPr txBox="1"/>
          <p:nvPr/>
        </p:nvSpPr>
        <p:spPr>
          <a:xfrm>
            <a:off x="1302916" y="5652504"/>
            <a:ext cx="3097279" cy="92333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字下げしていることで、</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for</a:t>
            </a:r>
            <a:r>
              <a:rPr lang="ja-JP" altLang="en-US" dirty="0">
                <a:latin typeface="メイリオ" panose="020B0604030504040204" pitchFamily="50" charset="-128"/>
                <a:ea typeface="メイリオ" panose="020B0604030504040204" pitchFamily="50" charset="-128"/>
              </a:rPr>
              <a:t>命令の中で</a:t>
            </a:r>
            <a:r>
              <a:rPr lang="en-US" altLang="ja-JP" dirty="0">
                <a:latin typeface="メイリオ" panose="020B0604030504040204" pitchFamily="50" charset="-128"/>
                <a:ea typeface="メイリオ" panose="020B0604030504040204" pitchFamily="50" charset="-128"/>
              </a:rPr>
              <a:t>3</a:t>
            </a:r>
            <a:r>
              <a:rPr lang="ja-JP" altLang="en-US" dirty="0">
                <a:latin typeface="メイリオ" panose="020B0604030504040204" pitchFamily="50" charset="-128"/>
                <a:ea typeface="メイリオ" panose="020B0604030504040204" pitchFamily="50" charset="-128"/>
              </a:rPr>
              <a:t>個の</a:t>
            </a:r>
            <a:r>
              <a:rPr lang="en-US" altLang="ja-JP" dirty="0">
                <a:latin typeface="メイリオ" panose="020B0604030504040204" pitchFamily="50" charset="-128"/>
                <a:ea typeface="メイリオ" panose="020B0604030504040204" pitchFamily="50" charset="-128"/>
              </a:rPr>
              <a:t>print</a:t>
            </a:r>
            <a:r>
              <a:rPr lang="ja-JP" altLang="en-US" dirty="0">
                <a:latin typeface="メイリオ" panose="020B0604030504040204" pitchFamily="50" charset="-128"/>
                <a:ea typeface="メイリオ" panose="020B0604030504040204" pitchFamily="50" charset="-128"/>
              </a:rPr>
              <a:t>命令が実行される。</a:t>
            </a:r>
          </a:p>
        </p:txBody>
      </p:sp>
      <p:sp>
        <p:nvSpPr>
          <p:cNvPr id="14" name="テキスト ボックス 13">
            <a:extLst>
              <a:ext uri="{FF2B5EF4-FFF2-40B4-BE49-F238E27FC236}">
                <a16:creationId xmlns:a16="http://schemas.microsoft.com/office/drawing/2014/main" id="{658F5FA1-74A0-4031-939C-55AE04D2A522}"/>
              </a:ext>
            </a:extLst>
          </p:cNvPr>
          <p:cNvSpPr txBox="1"/>
          <p:nvPr/>
        </p:nvSpPr>
        <p:spPr>
          <a:xfrm>
            <a:off x="839697" y="4395753"/>
            <a:ext cx="2626065"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range(11):</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*2)</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*3)</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65715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No.08</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3761685"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指定回数繰り返す</a:t>
            </a:r>
            <a:r>
              <a:rPr lang="en-US" altLang="ja-JP" sz="1600" dirty="0">
                <a:latin typeface="メイリオ" panose="020B0604030504040204" pitchFamily="50" charset="-128"/>
                <a:ea typeface="メイリオ" panose="020B0604030504040204" pitchFamily="50" charset="-128"/>
              </a:rPr>
              <a:t>:range()</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724321"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ある変数の内容</a:t>
            </a:r>
            <a:r>
              <a:rPr lang="ja-JP" altLang="en-US" sz="1200" dirty="0">
                <a:latin typeface="メイリオ" panose="020B0604030504040204" pitchFamily="50" charset="-128"/>
                <a:ea typeface="メイリオ" panose="020B0604030504040204" pitchFamily="50" charset="-128"/>
              </a:rPr>
              <a:t>を初めの数から、終わりの数まで、指定した数だけで</a:t>
            </a:r>
            <a:r>
              <a:rPr kumimoji="1" lang="ja-JP" altLang="en-US" sz="1200" dirty="0">
                <a:latin typeface="メイリオ" panose="020B0604030504040204" pitchFamily="50" charset="-128"/>
                <a:ea typeface="メイリオ" panose="020B0604030504040204" pitchFamily="50" charset="-128"/>
              </a:rPr>
              <a:t>カウントアップしながら、繰り返して処理します。</a:t>
            </a:r>
          </a:p>
        </p:txBody>
      </p:sp>
      <p:sp>
        <p:nvSpPr>
          <p:cNvPr id="6" name="テキスト ボックス 5"/>
          <p:cNvSpPr txBox="1"/>
          <p:nvPr/>
        </p:nvSpPr>
        <p:spPr>
          <a:xfrm>
            <a:off x="362794" y="1700594"/>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239517" y="6802511"/>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2" name="テキスト ボックス 11"/>
          <p:cNvSpPr txBox="1"/>
          <p:nvPr/>
        </p:nvSpPr>
        <p:spPr>
          <a:xfrm>
            <a:off x="192016" y="2228785"/>
            <a:ext cx="4758887"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未満の数まで</a:t>
            </a:r>
            <a:r>
              <a:rPr lang="en-US" altLang="ja-JP" sz="1200" dirty="0">
                <a:latin typeface="メイリオ" panose="020B0604030504040204" pitchFamily="50" charset="-128"/>
                <a:ea typeface="メイリオ" panose="020B0604030504040204" pitchFamily="50" charset="-128"/>
              </a:rPr>
              <a:t>2</a:t>
            </a:r>
            <a:r>
              <a:rPr lang="ja-JP" altLang="en-US" sz="1200" dirty="0">
                <a:latin typeface="メイリオ" panose="020B0604030504040204" pitchFamily="50" charset="-128"/>
                <a:ea typeface="メイリオ" panose="020B0604030504040204" pitchFamily="50" charset="-128"/>
              </a:rPr>
              <a:t>づつカウントアップして、</a:t>
            </a:r>
            <a:br>
              <a:rPr lang="ja-JP" altLang="en-US"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処理を繰り返しています。</a:t>
            </a:r>
          </a:p>
        </p:txBody>
      </p:sp>
      <p:sp>
        <p:nvSpPr>
          <p:cNvPr id="15" name="テキスト ボックス 14"/>
          <p:cNvSpPr txBox="1"/>
          <p:nvPr/>
        </p:nvSpPr>
        <p:spPr>
          <a:xfrm>
            <a:off x="2793411" y="2801657"/>
            <a:ext cx="2336938" cy="646331"/>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&lt;- </a:t>
            </a:r>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p>
          <a:p>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未満まで</a:t>
            </a:r>
            <a:r>
              <a:rPr lang="en-US" altLang="ja-JP" sz="1200" dirty="0">
                <a:latin typeface="メイリオ" panose="020B0604030504040204" pitchFamily="50" charset="-128"/>
                <a:ea typeface="メイリオ" panose="020B0604030504040204" pitchFamily="50" charset="-128"/>
              </a:rPr>
              <a:t>2</a:t>
            </a:r>
            <a:r>
              <a:rPr lang="ja-JP" altLang="en-US" sz="1200" dirty="0">
                <a:latin typeface="メイリオ" panose="020B0604030504040204" pitchFamily="50" charset="-128"/>
                <a:ea typeface="メイリオ" panose="020B0604030504040204" pitchFamily="50" charset="-128"/>
              </a:rPr>
              <a:t>づつ変えて繰り返しで実行します。</a:t>
            </a:r>
          </a:p>
        </p:txBody>
      </p:sp>
      <p:grpSp>
        <p:nvGrpSpPr>
          <p:cNvPr id="16" name="グループ化 15"/>
          <p:cNvGrpSpPr/>
          <p:nvPr/>
        </p:nvGrpSpPr>
        <p:grpSpPr>
          <a:xfrm>
            <a:off x="4239517" y="952934"/>
            <a:ext cx="990600" cy="890653"/>
            <a:chOff x="1295400" y="3857730"/>
            <a:chExt cx="9906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08</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9" name="角丸四角形 18"/>
          <p:cNvSpPr/>
          <p:nvPr/>
        </p:nvSpPr>
        <p:spPr>
          <a:xfrm>
            <a:off x="165728" y="2206159"/>
            <a:ext cx="4996193" cy="21168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F5EC460-7C79-7C93-CC36-A49FCFF69DEB}"/>
              </a:ext>
            </a:extLst>
          </p:cNvPr>
          <p:cNvSpPr txBox="1"/>
          <p:nvPr/>
        </p:nvSpPr>
        <p:spPr>
          <a:xfrm>
            <a:off x="354837" y="2824405"/>
            <a:ext cx="2975217"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range(1,10,2):</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CE974BA8-98E2-6246-4601-C75B11AAE344}"/>
              </a:ext>
            </a:extLst>
          </p:cNvPr>
          <p:cNvSpPr txBox="1"/>
          <p:nvPr/>
        </p:nvSpPr>
        <p:spPr>
          <a:xfrm>
            <a:off x="906053" y="3696902"/>
            <a:ext cx="3330812"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range(1,10,2):[1,3,5,7,9]</a:t>
            </a:r>
            <a:endParaRPr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39AD6FB2-61A0-0D34-4C6F-81CE3F6CF846}"/>
              </a:ext>
            </a:extLst>
          </p:cNvPr>
          <p:cNvSpPr txBox="1"/>
          <p:nvPr/>
        </p:nvSpPr>
        <p:spPr>
          <a:xfrm>
            <a:off x="155192" y="4512477"/>
            <a:ext cx="4758887"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100</a:t>
            </a:r>
            <a:r>
              <a:rPr lang="ja-JP" altLang="en-US" sz="1200" dirty="0">
                <a:latin typeface="メイリオ" panose="020B0604030504040204" pitchFamily="50" charset="-128"/>
                <a:ea typeface="メイリオ" panose="020B0604030504040204" pitchFamily="50" charset="-128"/>
              </a:rPr>
              <a:t>未満の数まで</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づつカウントアップして、</a:t>
            </a:r>
            <a:br>
              <a:rPr lang="ja-JP" altLang="en-US" sz="1200" dirty="0">
                <a:latin typeface="メイリオ" panose="020B0604030504040204" pitchFamily="50" charset="-128"/>
                <a:ea typeface="メイリオ" panose="020B0604030504040204" pitchFamily="50" charset="-128"/>
              </a:rPr>
            </a:br>
            <a:r>
              <a:rPr lang="ja-JP" altLang="en-US" sz="1200" dirty="0">
                <a:latin typeface="メイリオ" panose="020B0604030504040204" pitchFamily="50" charset="-128"/>
                <a:ea typeface="メイリオ" panose="020B0604030504040204" pitchFamily="50" charset="-128"/>
              </a:rPr>
              <a:t>処理を繰り返しています。</a:t>
            </a:r>
          </a:p>
        </p:txBody>
      </p:sp>
      <p:sp>
        <p:nvSpPr>
          <p:cNvPr id="10" name="テキスト ボックス 9">
            <a:extLst>
              <a:ext uri="{FF2B5EF4-FFF2-40B4-BE49-F238E27FC236}">
                <a16:creationId xmlns:a16="http://schemas.microsoft.com/office/drawing/2014/main" id="{42F87F31-1F5A-EF9E-4946-CAC89D35E060}"/>
              </a:ext>
            </a:extLst>
          </p:cNvPr>
          <p:cNvSpPr txBox="1"/>
          <p:nvPr/>
        </p:nvSpPr>
        <p:spPr>
          <a:xfrm>
            <a:off x="2975088" y="5108097"/>
            <a:ext cx="2164129" cy="646331"/>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&lt;- </a:t>
            </a:r>
            <a:r>
              <a:rPr lang="ja-JP" altLang="en-US" sz="1200" dirty="0">
                <a:latin typeface="メイリオ" panose="020B0604030504040204" pitchFamily="50" charset="-128"/>
                <a:ea typeface="メイリオ" panose="020B0604030504040204" pitchFamily="50" charset="-128"/>
              </a:rPr>
              <a:t>変数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の内容を</a:t>
            </a:r>
          </a:p>
          <a:p>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100</a:t>
            </a:r>
            <a:r>
              <a:rPr lang="ja-JP" altLang="en-US" sz="1200" dirty="0">
                <a:latin typeface="メイリオ" panose="020B0604030504040204" pitchFamily="50" charset="-128"/>
                <a:ea typeface="メイリオ" panose="020B0604030504040204" pitchFamily="50" charset="-128"/>
              </a:rPr>
              <a:t>未満まで</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づつ変えて繰り返しで実行します。</a:t>
            </a:r>
          </a:p>
        </p:txBody>
      </p:sp>
      <p:sp>
        <p:nvSpPr>
          <p:cNvPr id="11" name="角丸四角形 18">
            <a:extLst>
              <a:ext uri="{FF2B5EF4-FFF2-40B4-BE49-F238E27FC236}">
                <a16:creationId xmlns:a16="http://schemas.microsoft.com/office/drawing/2014/main" id="{96E31C01-9F82-31E5-9E22-93E763CEE8EC}"/>
              </a:ext>
            </a:extLst>
          </p:cNvPr>
          <p:cNvSpPr/>
          <p:nvPr/>
        </p:nvSpPr>
        <p:spPr>
          <a:xfrm>
            <a:off x="128904" y="4489851"/>
            <a:ext cx="4996193" cy="21168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8D0FF73-2757-35D8-2890-D9481EFC8DDD}"/>
              </a:ext>
            </a:extLst>
          </p:cNvPr>
          <p:cNvSpPr txBox="1"/>
          <p:nvPr/>
        </p:nvSpPr>
        <p:spPr>
          <a:xfrm>
            <a:off x="128905" y="5108097"/>
            <a:ext cx="3164326"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range(10,100,10):</a:t>
            </a:r>
          </a:p>
          <a:p>
            <a:r>
              <a:rPr lang="en-US" altLang="ja-JP" dirty="0">
                <a:latin typeface="メイリオ" panose="020B0604030504040204" pitchFamily="50" charset="-128"/>
                <a:ea typeface="メイリオ" panose="020B0604030504040204" pitchFamily="50" charset="-128"/>
              </a:rPr>
              <a:t>    print(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084CC258-B1C0-B809-CFB5-B2ED26734942}"/>
              </a:ext>
            </a:extLst>
          </p:cNvPr>
          <p:cNvSpPr txBox="1"/>
          <p:nvPr/>
        </p:nvSpPr>
        <p:spPr>
          <a:xfrm>
            <a:off x="354837" y="5950198"/>
            <a:ext cx="4757497"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range(10,100,10):[10,20,30,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,80,90]</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49527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No.08</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指定回数繰り返す</a:t>
            </a:r>
            <a:r>
              <a:rPr lang="en-US" altLang="ja-JP" sz="1600" dirty="0">
                <a:latin typeface="メイリオ" panose="020B0604030504040204" pitchFamily="50" charset="-128"/>
                <a:ea typeface="メイリオ" panose="020B0604030504040204" pitchFamily="50" charset="-128"/>
              </a:rPr>
              <a:t>:range()</a:t>
            </a:r>
            <a:endParaRPr kumimoji="1" lang="ja-JP" altLang="en-US" sz="16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018877"/>
            <a:ext cx="2943141" cy="338554"/>
          </a:xfrm>
          <a:prstGeom prst="rect">
            <a:avLst/>
          </a:prstGeom>
          <a:noFill/>
          <a:ln w="28575">
            <a:solidFill>
              <a:srgbClr val="FF0000"/>
            </a:solidFill>
          </a:ln>
        </p:spPr>
        <p:txBody>
          <a:bodyPr wrap="square" rtlCol="0">
            <a:spAutoFit/>
          </a:bodyPr>
          <a:lstStyle/>
          <a:p>
            <a:pPr algn="ctr"/>
            <a:r>
              <a:rPr kumimoji="1" lang="en-US" altLang="ja-JP" sz="1600" dirty="0">
                <a:latin typeface="メイリオ" panose="020B0604030504040204" pitchFamily="50" charset="-128"/>
                <a:ea typeface="メイリオ" panose="020B0604030504040204" pitchFamily="50" charset="-128"/>
              </a:rPr>
              <a:t>Range()</a:t>
            </a:r>
            <a:r>
              <a:rPr kumimoji="1" lang="ja-JP" altLang="en-US" sz="1600" dirty="0">
                <a:latin typeface="メイリオ" panose="020B0604030504040204" pitchFamily="50" charset="-128"/>
                <a:ea typeface="メイリオ" panose="020B0604030504040204" pitchFamily="50" charset="-128"/>
              </a:rPr>
              <a:t>のパラメータ</a:t>
            </a:r>
          </a:p>
        </p:txBody>
      </p:sp>
      <p:sp>
        <p:nvSpPr>
          <p:cNvPr id="16" name="角丸四角形 15"/>
          <p:cNvSpPr/>
          <p:nvPr/>
        </p:nvSpPr>
        <p:spPr>
          <a:xfrm>
            <a:off x="230899" y="1451385"/>
            <a:ext cx="4798302" cy="123722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5D469999-64E7-BD27-1D36-13F690BEC985}"/>
              </a:ext>
            </a:extLst>
          </p:cNvPr>
          <p:cNvSpPr txBox="1"/>
          <p:nvPr/>
        </p:nvSpPr>
        <p:spPr>
          <a:xfrm>
            <a:off x="369980" y="1607221"/>
            <a:ext cx="2626065" cy="923330"/>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range(</a:t>
            </a:r>
            <a:r>
              <a:rPr lang="ja-JP" altLang="en-US" dirty="0">
                <a:latin typeface="メイリオ" panose="020B0604030504040204" pitchFamily="50" charset="-128"/>
                <a:ea typeface="メイリオ" panose="020B0604030504040204" pitchFamily="50" charset="-128"/>
              </a:rPr>
              <a:t>終了値</a:t>
            </a:r>
            <a:r>
              <a:rPr lang="en-US" altLang="ja-JP" dirty="0">
                <a:latin typeface="メイリオ" panose="020B0604030504040204" pitchFamily="50" charset="-128"/>
                <a:ea typeface="メイリオ" panose="020B0604030504040204" pitchFamily="50" charset="-128"/>
              </a:rPr>
              <a:t>)</a:t>
            </a: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range(5):[0,1,2,3,4]</a:t>
            </a:r>
            <a:endParaRPr lang="ja-JP" altLang="en-US" dirty="0">
              <a:latin typeface="メイリオ" panose="020B0604030504040204" pitchFamily="50" charset="-128"/>
              <a:ea typeface="メイリオ" panose="020B0604030504040204" pitchFamily="50" charset="-128"/>
            </a:endParaRPr>
          </a:p>
        </p:txBody>
      </p:sp>
      <p:sp>
        <p:nvSpPr>
          <p:cNvPr id="4" name="角丸四角形 15">
            <a:extLst>
              <a:ext uri="{FF2B5EF4-FFF2-40B4-BE49-F238E27FC236}">
                <a16:creationId xmlns:a16="http://schemas.microsoft.com/office/drawing/2014/main" id="{9352DD72-30BF-242D-A697-B0637D793A9A}"/>
              </a:ext>
            </a:extLst>
          </p:cNvPr>
          <p:cNvSpPr/>
          <p:nvPr/>
        </p:nvSpPr>
        <p:spPr>
          <a:xfrm>
            <a:off x="230899" y="2885388"/>
            <a:ext cx="4798302" cy="1869219"/>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8ADCFEB-1779-AEAB-3D24-B95779F844B6}"/>
              </a:ext>
            </a:extLst>
          </p:cNvPr>
          <p:cNvSpPr txBox="1"/>
          <p:nvPr/>
        </p:nvSpPr>
        <p:spPr>
          <a:xfrm>
            <a:off x="369980" y="3000281"/>
            <a:ext cx="4798302" cy="1754326"/>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range(</a:t>
            </a:r>
            <a:r>
              <a:rPr lang="ja-JP" altLang="en-US" dirty="0">
                <a:latin typeface="メイリオ" panose="020B0604030504040204" pitchFamily="50" charset="-128"/>
                <a:ea typeface="メイリオ" panose="020B0604030504040204" pitchFamily="50" charset="-128"/>
              </a:rPr>
              <a:t>開始値</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終了値</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増分</a:t>
            </a:r>
            <a:r>
              <a:rPr lang="en-US" altLang="ja-JP" dirty="0">
                <a:latin typeface="メイリオ" panose="020B0604030504040204" pitchFamily="50" charset="-128"/>
                <a:ea typeface="メイリオ" panose="020B0604030504040204" pitchFamily="50" charset="-128"/>
              </a:rPr>
              <a:t>)</a:t>
            </a: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range(1,10,2):[1,3,5,7,9]</a:t>
            </a: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range(10,100,10):[10,20,30,</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,80,90]</a:t>
            </a:r>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88525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No.09</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リストの処理</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取り出し、入れ替え</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539353"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リストの中の個々の要素の取り出し、入れ替え、追加、クリアをします。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649541"/>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409645" y="6615149"/>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2" name="テキスト ボックス 11"/>
          <p:cNvSpPr txBox="1"/>
          <p:nvPr/>
        </p:nvSpPr>
        <p:spPr>
          <a:xfrm>
            <a:off x="1891340" y="3677654"/>
            <a:ext cx="2279143"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a:t>
            </a:r>
            <a:r>
              <a:rPr lang="en-US" altLang="ja-JP" sz="1200" dirty="0">
                <a:latin typeface="メイリオ" panose="020B0604030504040204" pitchFamily="50" charset="-128"/>
                <a:ea typeface="メイリオ" panose="020B0604030504040204" pitchFamily="50" charset="-128"/>
              </a:rPr>
              <a:t>d</a:t>
            </a:r>
            <a:r>
              <a:rPr lang="ja-JP" altLang="en-US" sz="1200" dirty="0">
                <a:latin typeface="メイリオ" panose="020B0604030504040204" pitchFamily="50" charset="-128"/>
                <a:ea typeface="メイリオ" panose="020B0604030504040204" pitchFamily="50" charset="-128"/>
              </a:rPr>
              <a:t>の</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番目の内容です。</a:t>
            </a:r>
          </a:p>
        </p:txBody>
      </p:sp>
      <p:sp>
        <p:nvSpPr>
          <p:cNvPr id="18" name="テキスト ボックス 17"/>
          <p:cNvSpPr txBox="1"/>
          <p:nvPr/>
        </p:nvSpPr>
        <p:spPr>
          <a:xfrm>
            <a:off x="1891339" y="4247834"/>
            <a:ext cx="3209505"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a:t>
            </a:r>
            <a:r>
              <a:rPr lang="en-US" altLang="ja-JP" sz="1200" dirty="0">
                <a:latin typeface="メイリオ" panose="020B0604030504040204" pitchFamily="50" charset="-128"/>
                <a:ea typeface="メイリオ" panose="020B0604030504040204" pitchFamily="50" charset="-128"/>
              </a:rPr>
              <a:t>d</a:t>
            </a:r>
            <a:r>
              <a:rPr lang="ja-JP" altLang="en-US" sz="1200" dirty="0">
                <a:latin typeface="メイリオ" panose="020B0604030504040204" pitchFamily="50" charset="-128"/>
                <a:ea typeface="メイリオ" panose="020B0604030504040204" pitchFamily="50" charset="-128"/>
              </a:rPr>
              <a:t>の</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の変数の内容</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 の内容です。</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例えば</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が入っていたら</a:t>
            </a: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番目の内容です。</a:t>
            </a:r>
          </a:p>
        </p:txBody>
      </p:sp>
      <p:sp>
        <p:nvSpPr>
          <p:cNvPr id="19" name="テキスト ボックス 18"/>
          <p:cNvSpPr txBox="1"/>
          <p:nvPr/>
        </p:nvSpPr>
        <p:spPr>
          <a:xfrm>
            <a:off x="303089" y="5459661"/>
            <a:ext cx="3209505"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a:t>
            </a:r>
            <a:r>
              <a:rPr lang="en-US" altLang="ja-JP" sz="1200" dirty="0">
                <a:latin typeface="メイリオ" panose="020B0604030504040204" pitchFamily="50" charset="-128"/>
                <a:ea typeface="メイリオ" panose="020B0604030504040204" pitchFamily="50" charset="-128"/>
              </a:rPr>
              <a:t>d</a:t>
            </a:r>
            <a:r>
              <a:rPr lang="ja-JP" altLang="en-US" sz="1200" dirty="0">
                <a:latin typeface="メイリオ" panose="020B0604030504040204" pitchFamily="50" charset="-128"/>
                <a:ea typeface="メイリオ" panose="020B0604030504040204" pitchFamily="50" charset="-128"/>
              </a:rPr>
              <a:t>の</a:t>
            </a:r>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番目の内容を</a:t>
            </a:r>
            <a:r>
              <a:rPr lang="en-US" altLang="ja-JP" sz="1200" dirty="0">
                <a:latin typeface="メイリオ" panose="020B0604030504040204" pitchFamily="50" charset="-128"/>
                <a:ea typeface="メイリオ" panose="020B0604030504040204" pitchFamily="50" charset="-128"/>
              </a:rPr>
              <a:t>2</a:t>
            </a:r>
            <a:r>
              <a:rPr lang="ja-JP" altLang="en-US" sz="1200" dirty="0">
                <a:latin typeface="メイリオ" panose="020B0604030504040204" pitchFamily="50" charset="-128"/>
                <a:ea typeface="メイリオ" panose="020B0604030504040204" pitchFamily="50" charset="-128"/>
              </a:rPr>
              <a:t>にします。</a:t>
            </a:r>
          </a:p>
        </p:txBody>
      </p:sp>
      <p:sp>
        <p:nvSpPr>
          <p:cNvPr id="20" name="テキスト ボックス 19"/>
          <p:cNvSpPr txBox="1"/>
          <p:nvPr/>
        </p:nvSpPr>
        <p:spPr>
          <a:xfrm>
            <a:off x="303090" y="6355309"/>
            <a:ext cx="3867394" cy="830997"/>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a:t>
            </a:r>
            <a:r>
              <a:rPr lang="en-US" altLang="ja-JP" sz="1200" dirty="0">
                <a:latin typeface="メイリオ" panose="020B0604030504040204" pitchFamily="50" charset="-128"/>
                <a:ea typeface="メイリオ" panose="020B0604030504040204" pitchFamily="50" charset="-128"/>
              </a:rPr>
              <a:t>d</a:t>
            </a:r>
            <a:r>
              <a:rPr lang="ja-JP" altLang="en-US" sz="1200" dirty="0">
                <a:latin typeface="メイリオ" panose="020B0604030504040204" pitchFamily="50" charset="-128"/>
                <a:ea typeface="メイリオ" panose="020B0604030504040204" pitchFamily="50" charset="-128"/>
              </a:rPr>
              <a:t>の</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の変数の内容</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 の内容を変数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の内容にします。</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例えば</a:t>
            </a:r>
            <a:r>
              <a:rPr lang="en-US" altLang="ja-JP" sz="1200" dirty="0" err="1">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100</a:t>
            </a:r>
            <a:r>
              <a:rPr lang="ja-JP" altLang="en-US" sz="1200" dirty="0">
                <a:latin typeface="メイリオ" panose="020B0604030504040204" pitchFamily="50" charset="-128"/>
                <a:ea typeface="メイリオ" panose="020B0604030504040204" pitchFamily="50" charset="-128"/>
              </a:rPr>
              <a:t>か入っていたら</a:t>
            </a: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番目の内容を</a:t>
            </a:r>
            <a:r>
              <a:rPr lang="en-US" altLang="ja-JP" sz="1200" dirty="0">
                <a:latin typeface="メイリオ" panose="020B0604030504040204" pitchFamily="50" charset="-128"/>
                <a:ea typeface="メイリオ" panose="020B0604030504040204" pitchFamily="50" charset="-128"/>
              </a:rPr>
              <a:t>100</a:t>
            </a:r>
            <a:r>
              <a:rPr lang="ja-JP" altLang="en-US" sz="1200" dirty="0">
                <a:latin typeface="メイリオ" panose="020B0604030504040204" pitchFamily="50" charset="-128"/>
                <a:ea typeface="メイリオ" panose="020B0604030504040204" pitchFamily="50" charset="-128"/>
              </a:rPr>
              <a:t>にです。</a:t>
            </a:r>
          </a:p>
        </p:txBody>
      </p:sp>
      <p:sp>
        <p:nvSpPr>
          <p:cNvPr id="15" name="角丸四角形 14"/>
          <p:cNvSpPr/>
          <p:nvPr/>
        </p:nvSpPr>
        <p:spPr>
          <a:xfrm>
            <a:off x="260081" y="5811897"/>
            <a:ext cx="3919731" cy="1429771"/>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p:nvGrpSpPr>
        <p:grpSpPr>
          <a:xfrm>
            <a:off x="4110244" y="1097442"/>
            <a:ext cx="990600" cy="890653"/>
            <a:chOff x="1295400" y="3857730"/>
            <a:chExt cx="990600" cy="1019070"/>
          </a:xfrm>
        </p:grpSpPr>
        <p:sp>
          <p:nvSpPr>
            <p:cNvPr id="24" name="メモ 2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09</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6" name="角丸四角形 25"/>
          <p:cNvSpPr/>
          <p:nvPr/>
        </p:nvSpPr>
        <p:spPr>
          <a:xfrm>
            <a:off x="250752" y="4867520"/>
            <a:ext cx="3919731" cy="889015"/>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250752" y="4160243"/>
            <a:ext cx="4850092" cy="58058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250752" y="3495385"/>
            <a:ext cx="4850092" cy="58058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B1814FD6-19A3-73F1-B419-FA6D40EC7039}"/>
              </a:ext>
            </a:extLst>
          </p:cNvPr>
          <p:cNvGrpSpPr/>
          <p:nvPr/>
        </p:nvGrpSpPr>
        <p:grpSpPr>
          <a:xfrm>
            <a:off x="316046" y="2106627"/>
            <a:ext cx="4334443" cy="1243211"/>
            <a:chOff x="723940" y="2540079"/>
            <a:chExt cx="4952922" cy="1502786"/>
          </a:xfrm>
        </p:grpSpPr>
        <p:grpSp>
          <p:nvGrpSpPr>
            <p:cNvPr id="8" name="グループ化 7">
              <a:extLst>
                <a:ext uri="{FF2B5EF4-FFF2-40B4-BE49-F238E27FC236}">
                  <a16:creationId xmlns:a16="http://schemas.microsoft.com/office/drawing/2014/main" id="{3C72A960-4F47-B664-267D-4FFD29F0FFEC}"/>
                </a:ext>
              </a:extLst>
            </p:cNvPr>
            <p:cNvGrpSpPr/>
            <p:nvPr/>
          </p:nvGrpSpPr>
          <p:grpSpPr>
            <a:xfrm>
              <a:off x="723940" y="2540079"/>
              <a:ext cx="1158538" cy="1502786"/>
              <a:chOff x="838200" y="1641500"/>
              <a:chExt cx="1158538" cy="1502786"/>
            </a:xfrm>
          </p:grpSpPr>
          <p:grpSp>
            <p:nvGrpSpPr>
              <p:cNvPr id="42" name="グループ化 41">
                <a:extLst>
                  <a:ext uri="{FF2B5EF4-FFF2-40B4-BE49-F238E27FC236}">
                    <a16:creationId xmlns:a16="http://schemas.microsoft.com/office/drawing/2014/main" id="{8A67FDE9-E982-B76A-B716-E834A78EBE40}"/>
                  </a:ext>
                </a:extLst>
              </p:cNvPr>
              <p:cNvGrpSpPr/>
              <p:nvPr/>
            </p:nvGrpSpPr>
            <p:grpSpPr>
              <a:xfrm>
                <a:off x="838200" y="2139598"/>
                <a:ext cx="1158538" cy="1004688"/>
                <a:chOff x="838200" y="2139598"/>
                <a:chExt cx="1158538" cy="1004688"/>
              </a:xfrm>
            </p:grpSpPr>
            <p:pic>
              <p:nvPicPr>
                <p:cNvPr id="44" name="図 43" descr="ふた開き段ボール箱の正面からのイラスト">
                  <a:extLst>
                    <a:ext uri="{FF2B5EF4-FFF2-40B4-BE49-F238E27FC236}">
                      <a16:creationId xmlns:a16="http://schemas.microsoft.com/office/drawing/2014/main" id="{0093200A-6578-19AA-1717-E2ABD929854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45" name="テキスト ボックス 44">
                  <a:extLst>
                    <a:ext uri="{FF2B5EF4-FFF2-40B4-BE49-F238E27FC236}">
                      <a16:creationId xmlns:a16="http://schemas.microsoft.com/office/drawing/2014/main" id="{1A722CC3-1AD2-62A7-7151-2F5943D07D09}"/>
                    </a:ext>
                  </a:extLst>
                </p:cNvPr>
                <p:cNvSpPr txBox="1"/>
                <p:nvPr/>
              </p:nvSpPr>
              <p:spPr>
                <a:xfrm>
                  <a:off x="907002" y="2586228"/>
                  <a:ext cx="1020931" cy="558058"/>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D[0]</a:t>
                  </a:r>
                  <a:endParaRPr kumimoji="1" lang="ja-JP" altLang="en-US" sz="2400" dirty="0">
                    <a:latin typeface="メイリオ" panose="020B0604030504040204" pitchFamily="50" charset="-128"/>
                    <a:ea typeface="メイリオ" panose="020B0604030504040204" pitchFamily="50" charset="-128"/>
                  </a:endParaRPr>
                </a:p>
              </p:txBody>
            </p:sp>
          </p:grpSp>
          <p:sp>
            <p:nvSpPr>
              <p:cNvPr id="43" name="テキスト ボックス 42">
                <a:extLst>
                  <a:ext uri="{FF2B5EF4-FFF2-40B4-BE49-F238E27FC236}">
                    <a16:creationId xmlns:a16="http://schemas.microsoft.com/office/drawing/2014/main" id="{CB33AC17-7BEB-37E8-A8DB-41A5357EAA8C}"/>
                  </a:ext>
                </a:extLst>
              </p:cNvPr>
              <p:cNvSpPr txBox="1"/>
              <p:nvPr/>
            </p:nvSpPr>
            <p:spPr>
              <a:xfrm>
                <a:off x="896671" y="1641500"/>
                <a:ext cx="1020931" cy="584775"/>
              </a:xfrm>
              <a:prstGeom prst="rect">
                <a:avLst/>
              </a:prstGeom>
              <a:noFill/>
            </p:spPr>
            <p:txBody>
              <a:bodyPr wrap="square" rtlCol="0">
                <a:spAutoFit/>
              </a:bodyPr>
              <a:lstStyle/>
              <a:p>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79A770A-1F01-EF30-7846-38789C673535}"/>
                </a:ext>
              </a:extLst>
            </p:cNvPr>
            <p:cNvGrpSpPr/>
            <p:nvPr/>
          </p:nvGrpSpPr>
          <p:grpSpPr>
            <a:xfrm>
              <a:off x="1672536" y="2540079"/>
              <a:ext cx="1158538" cy="1502786"/>
              <a:chOff x="838200" y="1641500"/>
              <a:chExt cx="1158538" cy="1502786"/>
            </a:xfrm>
          </p:grpSpPr>
          <p:grpSp>
            <p:nvGrpSpPr>
              <p:cNvPr id="38" name="グループ化 37">
                <a:extLst>
                  <a:ext uri="{FF2B5EF4-FFF2-40B4-BE49-F238E27FC236}">
                    <a16:creationId xmlns:a16="http://schemas.microsoft.com/office/drawing/2014/main" id="{B1E1D2DC-D86E-B849-BFDB-AF6AA1E8A044}"/>
                  </a:ext>
                </a:extLst>
              </p:cNvPr>
              <p:cNvGrpSpPr/>
              <p:nvPr/>
            </p:nvGrpSpPr>
            <p:grpSpPr>
              <a:xfrm>
                <a:off x="838200" y="2139598"/>
                <a:ext cx="1158538" cy="1004688"/>
                <a:chOff x="838200" y="2139598"/>
                <a:chExt cx="1158538" cy="1004688"/>
              </a:xfrm>
            </p:grpSpPr>
            <p:pic>
              <p:nvPicPr>
                <p:cNvPr id="40" name="図 39" descr="ふた開き段ボール箱の正面からのイラスト">
                  <a:extLst>
                    <a:ext uri="{FF2B5EF4-FFF2-40B4-BE49-F238E27FC236}">
                      <a16:creationId xmlns:a16="http://schemas.microsoft.com/office/drawing/2014/main" id="{F3B468CC-FA1D-B305-29E9-B4A58EDC218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41" name="テキスト ボックス 40">
                  <a:extLst>
                    <a:ext uri="{FF2B5EF4-FFF2-40B4-BE49-F238E27FC236}">
                      <a16:creationId xmlns:a16="http://schemas.microsoft.com/office/drawing/2014/main" id="{C18755E6-AB27-8821-9DEC-2E46BF3FCFBE}"/>
                    </a:ext>
                  </a:extLst>
                </p:cNvPr>
                <p:cNvSpPr txBox="1"/>
                <p:nvPr/>
              </p:nvSpPr>
              <p:spPr>
                <a:xfrm>
                  <a:off x="907002" y="2586228"/>
                  <a:ext cx="1020931" cy="558058"/>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D[1]</a:t>
                  </a:r>
                  <a:endParaRPr kumimoji="1" lang="ja-JP" altLang="en-US" sz="2400" dirty="0">
                    <a:latin typeface="メイリオ" panose="020B0604030504040204" pitchFamily="50" charset="-128"/>
                    <a:ea typeface="メイリオ" panose="020B0604030504040204" pitchFamily="50" charset="-128"/>
                  </a:endParaRPr>
                </a:p>
              </p:txBody>
            </p:sp>
          </p:grpSp>
          <p:sp>
            <p:nvSpPr>
              <p:cNvPr id="39" name="テキスト ボックス 38">
                <a:extLst>
                  <a:ext uri="{FF2B5EF4-FFF2-40B4-BE49-F238E27FC236}">
                    <a16:creationId xmlns:a16="http://schemas.microsoft.com/office/drawing/2014/main" id="{769CD51F-14AF-81B8-2021-F1E8412B60D4}"/>
                  </a:ext>
                </a:extLst>
              </p:cNvPr>
              <p:cNvSpPr txBox="1"/>
              <p:nvPr/>
            </p:nvSpPr>
            <p:spPr>
              <a:xfrm>
                <a:off x="896671" y="1641500"/>
                <a:ext cx="1020931" cy="584775"/>
              </a:xfrm>
              <a:prstGeom prst="rect">
                <a:avLst/>
              </a:prstGeom>
              <a:noFill/>
            </p:spPr>
            <p:txBody>
              <a:bodyPr wrap="square" rtlCol="0">
                <a:spAutoFit/>
              </a:bodyPr>
              <a:lstStyle/>
              <a:p>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15E2717C-E4DB-614C-086E-02F5AA704467}"/>
                </a:ext>
              </a:extLst>
            </p:cNvPr>
            <p:cNvGrpSpPr/>
            <p:nvPr/>
          </p:nvGrpSpPr>
          <p:grpSpPr>
            <a:xfrm>
              <a:off x="2621132" y="2540079"/>
              <a:ext cx="1158538" cy="1502786"/>
              <a:chOff x="838200" y="1641500"/>
              <a:chExt cx="1158538" cy="1502786"/>
            </a:xfrm>
          </p:grpSpPr>
          <p:grpSp>
            <p:nvGrpSpPr>
              <p:cNvPr id="34" name="グループ化 33">
                <a:extLst>
                  <a:ext uri="{FF2B5EF4-FFF2-40B4-BE49-F238E27FC236}">
                    <a16:creationId xmlns:a16="http://schemas.microsoft.com/office/drawing/2014/main" id="{0498D4DB-0786-06D3-586F-CB7B69586B35}"/>
                  </a:ext>
                </a:extLst>
              </p:cNvPr>
              <p:cNvGrpSpPr/>
              <p:nvPr/>
            </p:nvGrpSpPr>
            <p:grpSpPr>
              <a:xfrm>
                <a:off x="838200" y="2139598"/>
                <a:ext cx="1158538" cy="1004688"/>
                <a:chOff x="838200" y="2139598"/>
                <a:chExt cx="1158538" cy="1004688"/>
              </a:xfrm>
            </p:grpSpPr>
            <p:pic>
              <p:nvPicPr>
                <p:cNvPr id="36" name="図 35" descr="ふた開き段ボール箱の正面からのイラスト">
                  <a:extLst>
                    <a:ext uri="{FF2B5EF4-FFF2-40B4-BE49-F238E27FC236}">
                      <a16:creationId xmlns:a16="http://schemas.microsoft.com/office/drawing/2014/main" id="{A308FB04-D14B-2CC1-03F3-6E82F21F873C}"/>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7" name="テキスト ボックス 36">
                  <a:extLst>
                    <a:ext uri="{FF2B5EF4-FFF2-40B4-BE49-F238E27FC236}">
                      <a16:creationId xmlns:a16="http://schemas.microsoft.com/office/drawing/2014/main" id="{C749B19A-CA6F-F0BD-E1E0-DD227E4806CA}"/>
                    </a:ext>
                  </a:extLst>
                </p:cNvPr>
                <p:cNvSpPr txBox="1"/>
                <p:nvPr/>
              </p:nvSpPr>
              <p:spPr>
                <a:xfrm>
                  <a:off x="907002" y="2586228"/>
                  <a:ext cx="1020931" cy="558058"/>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D[2]</a:t>
                  </a:r>
                  <a:endParaRPr kumimoji="1" lang="ja-JP" altLang="en-US" sz="2400" dirty="0">
                    <a:latin typeface="メイリオ" panose="020B0604030504040204" pitchFamily="50" charset="-128"/>
                    <a:ea typeface="メイリオ" panose="020B0604030504040204" pitchFamily="50" charset="-128"/>
                  </a:endParaRPr>
                </a:p>
              </p:txBody>
            </p:sp>
          </p:grpSp>
          <p:sp>
            <p:nvSpPr>
              <p:cNvPr id="35" name="テキスト ボックス 34">
                <a:extLst>
                  <a:ext uri="{FF2B5EF4-FFF2-40B4-BE49-F238E27FC236}">
                    <a16:creationId xmlns:a16="http://schemas.microsoft.com/office/drawing/2014/main" id="{D2182C5A-B4E2-6E9B-BE96-8C9EBA200AC0}"/>
                  </a:ext>
                </a:extLst>
              </p:cNvPr>
              <p:cNvSpPr txBox="1"/>
              <p:nvPr/>
            </p:nvSpPr>
            <p:spPr>
              <a:xfrm>
                <a:off x="896671" y="1641500"/>
                <a:ext cx="1020931" cy="584775"/>
              </a:xfrm>
              <a:prstGeom prst="rect">
                <a:avLst/>
              </a:prstGeom>
              <a:noFill/>
            </p:spPr>
            <p:txBody>
              <a:bodyPr wrap="square" rtlCol="0">
                <a:spAutoFit/>
              </a:bodyPr>
              <a:lstStyle/>
              <a:p>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4F59A006-DE3E-1DC3-9AA9-D35DC0756835}"/>
                </a:ext>
              </a:extLst>
            </p:cNvPr>
            <p:cNvGrpSpPr/>
            <p:nvPr/>
          </p:nvGrpSpPr>
          <p:grpSpPr>
            <a:xfrm>
              <a:off x="3569728" y="2540079"/>
              <a:ext cx="1158538" cy="1502786"/>
              <a:chOff x="838200" y="1641500"/>
              <a:chExt cx="1158538" cy="1502786"/>
            </a:xfrm>
          </p:grpSpPr>
          <p:grpSp>
            <p:nvGrpSpPr>
              <p:cNvPr id="30" name="グループ化 29">
                <a:extLst>
                  <a:ext uri="{FF2B5EF4-FFF2-40B4-BE49-F238E27FC236}">
                    <a16:creationId xmlns:a16="http://schemas.microsoft.com/office/drawing/2014/main" id="{916E65F6-0C62-9F7D-8D3F-5BF04C95D93C}"/>
                  </a:ext>
                </a:extLst>
              </p:cNvPr>
              <p:cNvGrpSpPr/>
              <p:nvPr/>
            </p:nvGrpSpPr>
            <p:grpSpPr>
              <a:xfrm>
                <a:off x="838200" y="2139598"/>
                <a:ext cx="1158538" cy="1004688"/>
                <a:chOff x="838200" y="2139598"/>
                <a:chExt cx="1158538" cy="1004688"/>
              </a:xfrm>
            </p:grpSpPr>
            <p:pic>
              <p:nvPicPr>
                <p:cNvPr id="32" name="図 31" descr="ふた開き段ボール箱の正面からのイラスト">
                  <a:extLst>
                    <a:ext uri="{FF2B5EF4-FFF2-40B4-BE49-F238E27FC236}">
                      <a16:creationId xmlns:a16="http://schemas.microsoft.com/office/drawing/2014/main" id="{23539483-2C6E-1D40-B9D9-82D79C58FD52}"/>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3" name="テキスト ボックス 32">
                  <a:extLst>
                    <a:ext uri="{FF2B5EF4-FFF2-40B4-BE49-F238E27FC236}">
                      <a16:creationId xmlns:a16="http://schemas.microsoft.com/office/drawing/2014/main" id="{5EFE9E0B-80A6-7059-567E-F3BC03C2A13C}"/>
                    </a:ext>
                  </a:extLst>
                </p:cNvPr>
                <p:cNvSpPr txBox="1"/>
                <p:nvPr/>
              </p:nvSpPr>
              <p:spPr>
                <a:xfrm>
                  <a:off x="907002" y="2586228"/>
                  <a:ext cx="1020931" cy="558058"/>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D[3]</a:t>
                  </a:r>
                  <a:endParaRPr kumimoji="1" lang="ja-JP" altLang="en-US" sz="24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AC6DB1BA-3710-EA77-D9FA-18BDA14DD18F}"/>
                  </a:ext>
                </a:extLst>
              </p:cNvPr>
              <p:cNvSpPr txBox="1"/>
              <p:nvPr/>
            </p:nvSpPr>
            <p:spPr>
              <a:xfrm>
                <a:off x="896671" y="1641500"/>
                <a:ext cx="1020931" cy="584775"/>
              </a:xfrm>
              <a:prstGeom prst="rect">
                <a:avLst/>
              </a:prstGeom>
              <a:noFill/>
            </p:spPr>
            <p:txBody>
              <a:bodyPr wrap="square" rtlCol="0">
                <a:spAutoFit/>
              </a:bodyPr>
              <a:lstStyle/>
              <a:p>
                <a:endParaRPr kumimoji="1" lang="ja-JP" altLang="en-US" sz="3200" dirty="0">
                  <a:solidFill>
                    <a:srgbClr val="FF0000"/>
                  </a:solidFill>
                </a:endParaRPr>
              </a:p>
            </p:txBody>
          </p:sp>
        </p:grpSp>
        <p:grpSp>
          <p:nvGrpSpPr>
            <p:cNvPr id="13" name="グループ化 12">
              <a:extLst>
                <a:ext uri="{FF2B5EF4-FFF2-40B4-BE49-F238E27FC236}">
                  <a16:creationId xmlns:a16="http://schemas.microsoft.com/office/drawing/2014/main" id="{1511C736-9254-9267-91BB-0CC749116EBD}"/>
                </a:ext>
              </a:extLst>
            </p:cNvPr>
            <p:cNvGrpSpPr/>
            <p:nvPr/>
          </p:nvGrpSpPr>
          <p:grpSpPr>
            <a:xfrm>
              <a:off x="4518324" y="2540079"/>
              <a:ext cx="1158538" cy="1502786"/>
              <a:chOff x="838200" y="1641500"/>
              <a:chExt cx="1158538" cy="1502786"/>
            </a:xfrm>
          </p:grpSpPr>
          <p:grpSp>
            <p:nvGrpSpPr>
              <p:cNvPr id="14" name="グループ化 13">
                <a:extLst>
                  <a:ext uri="{FF2B5EF4-FFF2-40B4-BE49-F238E27FC236}">
                    <a16:creationId xmlns:a16="http://schemas.microsoft.com/office/drawing/2014/main" id="{69FEE5D6-5B91-1B2D-4F82-C2D5A13A0C49}"/>
                  </a:ext>
                </a:extLst>
              </p:cNvPr>
              <p:cNvGrpSpPr/>
              <p:nvPr/>
            </p:nvGrpSpPr>
            <p:grpSpPr>
              <a:xfrm>
                <a:off x="838200" y="2139598"/>
                <a:ext cx="1158538" cy="1004688"/>
                <a:chOff x="838200" y="2139598"/>
                <a:chExt cx="1158538" cy="1004688"/>
              </a:xfrm>
            </p:grpSpPr>
            <p:pic>
              <p:nvPicPr>
                <p:cNvPr id="22" name="図 21" descr="ふた開き段ボール箱の正面からのイラスト">
                  <a:extLst>
                    <a:ext uri="{FF2B5EF4-FFF2-40B4-BE49-F238E27FC236}">
                      <a16:creationId xmlns:a16="http://schemas.microsoft.com/office/drawing/2014/main" id="{7A267251-1D5A-059C-BECA-2BC7BBFE371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6AD8C89E-A8E9-2547-3B7F-703333FF8E10}"/>
                    </a:ext>
                  </a:extLst>
                </p:cNvPr>
                <p:cNvSpPr txBox="1"/>
                <p:nvPr/>
              </p:nvSpPr>
              <p:spPr>
                <a:xfrm>
                  <a:off x="907002" y="2586228"/>
                  <a:ext cx="1020931" cy="558058"/>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D[4]</a:t>
                  </a:r>
                  <a:endParaRPr kumimoji="1" lang="ja-JP" altLang="en-US" sz="24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C6265BC6-D521-A2DD-D107-555D9E9DD9B3}"/>
                  </a:ext>
                </a:extLst>
              </p:cNvPr>
              <p:cNvSpPr txBox="1"/>
              <p:nvPr/>
            </p:nvSpPr>
            <p:spPr>
              <a:xfrm>
                <a:off x="896671" y="1641500"/>
                <a:ext cx="1020931" cy="584775"/>
              </a:xfrm>
              <a:prstGeom prst="rect">
                <a:avLst/>
              </a:prstGeom>
              <a:noFill/>
            </p:spPr>
            <p:txBody>
              <a:bodyPr wrap="square" rtlCol="0">
                <a:spAutoFit/>
              </a:bodyPr>
              <a:lstStyle/>
              <a:p>
                <a:endParaRPr kumimoji="1" lang="ja-JP" altLang="en-US" sz="3200" dirty="0">
                  <a:solidFill>
                    <a:srgbClr val="FF0000"/>
                  </a:solidFill>
                </a:endParaRPr>
              </a:p>
            </p:txBody>
          </p:sp>
        </p:grpSp>
      </p:grpSp>
      <p:sp>
        <p:nvSpPr>
          <p:cNvPr id="46" name="テキスト ボックス 45">
            <a:extLst>
              <a:ext uri="{FF2B5EF4-FFF2-40B4-BE49-F238E27FC236}">
                <a16:creationId xmlns:a16="http://schemas.microsoft.com/office/drawing/2014/main" id="{57D60008-21A6-F4C6-DF7C-EFFF1327AB57}"/>
              </a:ext>
            </a:extLst>
          </p:cNvPr>
          <p:cNvSpPr txBox="1"/>
          <p:nvPr/>
        </p:nvSpPr>
        <p:spPr>
          <a:xfrm>
            <a:off x="551896" y="3634844"/>
            <a:ext cx="1684891"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d[3]</a:t>
            </a:r>
            <a:endParaRPr lang="ja-JP" altLang="en-US" dirty="0">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E1ABB3F8-8E91-06A5-3E89-B5F46677374B}"/>
              </a:ext>
            </a:extLst>
          </p:cNvPr>
          <p:cNvSpPr txBox="1"/>
          <p:nvPr/>
        </p:nvSpPr>
        <p:spPr>
          <a:xfrm>
            <a:off x="553640" y="4294000"/>
            <a:ext cx="1684891"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49" name="テキスト ボックス 48">
            <a:extLst>
              <a:ext uri="{FF2B5EF4-FFF2-40B4-BE49-F238E27FC236}">
                <a16:creationId xmlns:a16="http://schemas.microsoft.com/office/drawing/2014/main" id="{72F25D9D-D76D-65B6-B954-532F178E1699}"/>
              </a:ext>
            </a:extLst>
          </p:cNvPr>
          <p:cNvSpPr txBox="1"/>
          <p:nvPr/>
        </p:nvSpPr>
        <p:spPr>
          <a:xfrm>
            <a:off x="551896" y="5075246"/>
            <a:ext cx="1684891"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d[2] = 2</a:t>
            </a:r>
            <a:endParaRPr lang="ja-JP" altLang="en-US" dirty="0">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8C71E18B-3A80-4272-F2CD-724D8DF5E4F9}"/>
              </a:ext>
            </a:extLst>
          </p:cNvPr>
          <p:cNvSpPr txBox="1"/>
          <p:nvPr/>
        </p:nvSpPr>
        <p:spPr>
          <a:xfrm>
            <a:off x="551896" y="5937562"/>
            <a:ext cx="1684891"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x</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68439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No.09</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リストの処理</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取り出し、入れ替え</a:t>
            </a:r>
            <a:r>
              <a:rPr lang="en-US" altLang="ja-JP" sz="1600" dirty="0">
                <a:latin typeface="メイリオ" panose="020B0604030504040204" pitchFamily="50" charset="-128"/>
                <a:ea typeface="メイリオ" panose="020B0604030504040204" pitchFamily="50" charset="-128"/>
              </a:rPr>
              <a:t>)</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788307" y="1518498"/>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x</a:t>
            </a:r>
            <a:r>
              <a:rPr kumimoji="1" lang="en-US" altLang="ja-JP" sz="1600" dirty="0">
                <a:latin typeface="メイリオ" panose="020B0604030504040204" pitchFamily="50" charset="-128"/>
                <a:ea typeface="メイリオ" panose="020B0604030504040204" pitchFamily="50" charset="-128"/>
              </a:rPr>
              <a:t> = d[3]</a:t>
            </a:r>
            <a:endParaRPr kumimoji="1" lang="ja-JP" altLang="en-US" sz="16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816674" y="4992371"/>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d</a:t>
            </a:r>
            <a:r>
              <a:rPr kumimoji="1" lang="en-US" altLang="ja-JP"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i</a:t>
            </a:r>
            <a:r>
              <a:rPr kumimoji="1" lang="en-US" altLang="ja-JP" sz="1600" dirty="0">
                <a:latin typeface="メイリオ" panose="020B0604030504040204" pitchFamily="50" charset="-128"/>
                <a:ea typeface="メイリオ" panose="020B0604030504040204" pitchFamily="50" charset="-128"/>
              </a:rPr>
              <a:t>] = </a:t>
            </a:r>
            <a:r>
              <a:rPr lang="en-US" altLang="ja-JP" sz="1600" dirty="0">
                <a:latin typeface="メイリオ" panose="020B0604030504040204" pitchFamily="50" charset="-128"/>
                <a:ea typeface="メイリオ" panose="020B0604030504040204" pitchFamily="50" charset="-128"/>
              </a:rPr>
              <a:t>2</a:t>
            </a:r>
            <a:endParaRPr kumimoji="1" lang="ja-JP" altLang="en-US" sz="1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816674" y="2610969"/>
            <a:ext cx="1539532" cy="830997"/>
          </a:xfrm>
          <a:prstGeom prst="rect">
            <a:avLst/>
          </a:prstGeom>
          <a:noFill/>
          <a:ln w="12700">
            <a:solidFill>
              <a:schemeClr val="tx1"/>
            </a:solidFill>
          </a:ln>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 d[</a:t>
            </a:r>
            <a:r>
              <a:rPr lang="en-US" altLang="ja-JP" sz="1600" dirty="0">
                <a:latin typeface="メイリオ" panose="020B0604030504040204" pitchFamily="50" charset="-128"/>
                <a:ea typeface="メイリオ" panose="020B0604030504040204" pitchFamily="50" charset="-128"/>
              </a:rPr>
              <a:t>i</a:t>
            </a:r>
            <a:r>
              <a:rPr kumimoji="1" lang="en-US" altLang="ja-JP" sz="1600" dirty="0">
                <a:latin typeface="メイリオ" panose="020B0604030504040204" pitchFamily="50" charset="-128"/>
                <a:ea typeface="メイリオ" panose="020B0604030504040204" pitchFamily="50" charset="-128"/>
              </a:rPr>
              <a:t>] &lt; 10 :</a:t>
            </a:r>
          </a:p>
          <a:p>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961213" y="3007777"/>
            <a:ext cx="1651915" cy="338554"/>
          </a:xfrm>
          <a:prstGeom prst="rect">
            <a:avLst/>
          </a:prstGeom>
          <a:solidFill>
            <a:schemeClr val="bg1"/>
          </a:solidFill>
          <a:ln w="12700">
            <a:solidFill>
              <a:schemeClr val="tx1"/>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r>
              <a:rPr lang="en-US" altLang="ja-JP" sz="16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処理</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13" name="角丸四角形 12"/>
          <p:cNvSpPr/>
          <p:nvPr/>
        </p:nvSpPr>
        <p:spPr>
          <a:xfrm>
            <a:off x="362797" y="1442424"/>
            <a:ext cx="3741370" cy="977392"/>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62797" y="2543574"/>
            <a:ext cx="3741370" cy="214590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362797" y="4832633"/>
            <a:ext cx="3741370" cy="113482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6110F059-C5C9-A405-9C0A-A13E48AF184D}"/>
              </a:ext>
            </a:extLst>
          </p:cNvPr>
          <p:cNvSpPr txBox="1"/>
          <p:nvPr/>
        </p:nvSpPr>
        <p:spPr>
          <a:xfrm>
            <a:off x="788307" y="3646232"/>
            <a:ext cx="2626065"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if 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&lt; 10:</a:t>
            </a:r>
          </a:p>
          <a:p>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処理</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9FBB4425-50AC-2A5C-5262-A0B256668CA2}"/>
              </a:ext>
            </a:extLst>
          </p:cNvPr>
          <p:cNvSpPr txBox="1"/>
          <p:nvPr/>
        </p:nvSpPr>
        <p:spPr>
          <a:xfrm>
            <a:off x="880888" y="1958412"/>
            <a:ext cx="2626065"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x = d[3]</a:t>
            </a:r>
            <a:endParaRPr lang="ja-JP" altLang="en-US"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6F286055-B2BF-F254-A4C9-AB05617CACA2}"/>
              </a:ext>
            </a:extLst>
          </p:cNvPr>
          <p:cNvSpPr txBox="1"/>
          <p:nvPr/>
        </p:nvSpPr>
        <p:spPr>
          <a:xfrm>
            <a:off x="998598" y="5484813"/>
            <a:ext cx="2626065" cy="369332"/>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2</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83662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a:t>
            </a:r>
            <a:r>
              <a:rPr lang="en-US" altLang="ja-JP" sz="1400" dirty="0">
                <a:latin typeface="メイリオ" panose="020B0604030504040204" pitchFamily="50" charset="-128"/>
                <a:ea typeface="メイリオ" panose="020B0604030504040204" pitchFamily="50" charset="-128"/>
              </a:rPr>
              <a:t>10</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二つの変数の内容を入れ替える</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7" y="1012574"/>
            <a:ext cx="3209744"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二つの変数の内容を入れ替えます。入れ替える時、片一方の変数の内容を一時的に他の変数に入れるのがポイントです。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839898"/>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409645" y="6615149"/>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2" name="テキスト ボックス 11"/>
          <p:cNvSpPr txBox="1"/>
          <p:nvPr/>
        </p:nvSpPr>
        <p:spPr>
          <a:xfrm>
            <a:off x="2390275" y="2741570"/>
            <a:ext cx="2321838" cy="830997"/>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と変数</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の内容を入れ替えます。</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の内容を入れる前に、変数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の内容を</a:t>
            </a:r>
            <a:r>
              <a:rPr lang="en-US" altLang="ja-JP" sz="1200" dirty="0">
                <a:latin typeface="メイリオ" panose="020B0604030504040204" pitchFamily="50" charset="-128"/>
                <a:ea typeface="メイリオ" panose="020B0604030504040204" pitchFamily="50" charset="-128"/>
              </a:rPr>
              <a:t>t</a:t>
            </a:r>
            <a:r>
              <a:rPr lang="ja-JP" altLang="en-US" sz="1200" dirty="0">
                <a:latin typeface="メイリオ" panose="020B0604030504040204" pitchFamily="50" charset="-128"/>
                <a:ea typeface="メイリオ" panose="020B0604030504040204" pitchFamily="50" charset="-128"/>
              </a:rPr>
              <a:t>に入れて退避させています</a:t>
            </a:r>
            <a:r>
              <a:rPr lang="en-US" altLang="ja-JP" sz="1200" dirty="0">
                <a:latin typeface="メイリオ" panose="020B0604030504040204" pitchFamily="50" charset="-128"/>
                <a:ea typeface="メイリオ" panose="020B0604030504040204" pitchFamily="50" charset="-128"/>
              </a:rPr>
              <a:t>)</a:t>
            </a:r>
            <a:endParaRPr lang="ja-JP" altLang="en-US" sz="12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451690" y="4520695"/>
            <a:ext cx="4077654"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リスト</a:t>
            </a:r>
            <a:r>
              <a:rPr lang="en-US" altLang="ja-JP" sz="1200" dirty="0">
                <a:latin typeface="メイリオ" panose="020B0604030504040204" pitchFamily="50" charset="-128"/>
                <a:ea typeface="メイリオ" panose="020B0604030504040204" pitchFamily="50" charset="-128"/>
              </a:rPr>
              <a:t>d[0]</a:t>
            </a:r>
            <a:r>
              <a:rPr lang="ja-JP" altLang="en-US" sz="1200" dirty="0">
                <a:latin typeface="メイリオ" panose="020B0604030504040204" pitchFamily="50" charset="-128"/>
                <a:ea typeface="メイリオ" panose="020B0604030504040204" pitchFamily="50" charset="-128"/>
              </a:rPr>
              <a:t>の箱の内容と</a:t>
            </a:r>
            <a:r>
              <a:rPr lang="en-US" altLang="ja-JP" sz="1200" dirty="0">
                <a:latin typeface="メイリオ" panose="020B0604030504040204" pitchFamily="50" charset="-128"/>
                <a:ea typeface="メイリオ" panose="020B0604030504040204" pitchFamily="50" charset="-128"/>
              </a:rPr>
              <a:t>d[</a:t>
            </a:r>
            <a:r>
              <a:rPr lang="en-US" altLang="ja-JP" sz="1200" dirty="0" err="1">
                <a:latin typeface="メイリオ" panose="020B0604030504040204" pitchFamily="50" charset="-128"/>
                <a:ea typeface="メイリオ" panose="020B0604030504040204" pitchFamily="50" charset="-128"/>
              </a:rPr>
              <a:t>i</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の内容を入れ替えています。</a:t>
            </a:r>
          </a:p>
        </p:txBody>
      </p:sp>
      <p:grpSp>
        <p:nvGrpSpPr>
          <p:cNvPr id="10" name="グループ化 9"/>
          <p:cNvGrpSpPr/>
          <p:nvPr/>
        </p:nvGrpSpPr>
        <p:grpSpPr>
          <a:xfrm>
            <a:off x="4110244" y="1097442"/>
            <a:ext cx="990600" cy="890653"/>
            <a:chOff x="1295400" y="3857730"/>
            <a:chExt cx="9906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10</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4" name="角丸四角形 13"/>
          <p:cNvSpPr/>
          <p:nvPr/>
        </p:nvSpPr>
        <p:spPr>
          <a:xfrm>
            <a:off x="260081" y="2436788"/>
            <a:ext cx="4798302" cy="147599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260081" y="4210703"/>
            <a:ext cx="4798302" cy="2167438"/>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1127711-D626-94D4-80D8-71CE1B51DBDD}"/>
              </a:ext>
            </a:extLst>
          </p:cNvPr>
          <p:cNvSpPr txBox="1"/>
          <p:nvPr/>
        </p:nvSpPr>
        <p:spPr>
          <a:xfrm>
            <a:off x="615538" y="2688500"/>
            <a:ext cx="1100968" cy="923330"/>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t = a</a:t>
            </a:r>
          </a:p>
          <a:p>
            <a:r>
              <a:rPr lang="en-US" altLang="ja-JP" dirty="0">
                <a:latin typeface="メイリオ" panose="020B0604030504040204" pitchFamily="50" charset="-128"/>
                <a:ea typeface="メイリオ" panose="020B0604030504040204" pitchFamily="50" charset="-128"/>
              </a:rPr>
              <a:t>a = b</a:t>
            </a:r>
          </a:p>
          <a:p>
            <a:r>
              <a:rPr lang="en-US" altLang="ja-JP" dirty="0">
                <a:latin typeface="メイリオ" panose="020B0604030504040204" pitchFamily="50" charset="-128"/>
                <a:ea typeface="メイリオ" panose="020B0604030504040204" pitchFamily="50" charset="-128"/>
              </a:rPr>
              <a:t>b = t</a:t>
            </a:r>
            <a:endParaRPr lang="ja-JP" altLang="en-US"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05755C9C-8D30-5C86-7B00-69D43065DE9D}"/>
              </a:ext>
            </a:extLst>
          </p:cNvPr>
          <p:cNvSpPr txBox="1"/>
          <p:nvPr/>
        </p:nvSpPr>
        <p:spPr>
          <a:xfrm>
            <a:off x="703989" y="4962981"/>
            <a:ext cx="2626065" cy="923330"/>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t = d[0]</a:t>
            </a:r>
          </a:p>
          <a:p>
            <a:r>
              <a:rPr lang="en-US" altLang="ja-JP" dirty="0">
                <a:latin typeface="メイリオ" panose="020B0604030504040204" pitchFamily="50" charset="-128"/>
                <a:ea typeface="メイリオ" panose="020B0604030504040204" pitchFamily="50" charset="-128"/>
              </a:rPr>
              <a:t>d[0] = 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d[0]</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64664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5" y="164826"/>
            <a:ext cx="4236501"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文字や数値を表示する</a:t>
            </a:r>
            <a:endParaRPr kumimoji="1" lang="ja-JP" altLang="en-US" sz="16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152454"/>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grpSp>
        <p:nvGrpSpPr>
          <p:cNvPr id="4" name="グループ化 3">
            <a:extLst>
              <a:ext uri="{FF2B5EF4-FFF2-40B4-BE49-F238E27FC236}">
                <a16:creationId xmlns:a16="http://schemas.microsoft.com/office/drawing/2014/main" id="{2CB13EB9-F4EA-F82B-6AB5-63A573F94739}"/>
              </a:ext>
            </a:extLst>
          </p:cNvPr>
          <p:cNvGrpSpPr/>
          <p:nvPr/>
        </p:nvGrpSpPr>
        <p:grpSpPr>
          <a:xfrm>
            <a:off x="248201" y="1688402"/>
            <a:ext cx="3991316" cy="1722938"/>
            <a:chOff x="248201" y="2130943"/>
            <a:chExt cx="3991316" cy="1016992"/>
          </a:xfrm>
        </p:grpSpPr>
        <p:sp>
          <p:nvSpPr>
            <p:cNvPr id="8" name="角丸四角形 13">
              <a:extLst>
                <a:ext uri="{FF2B5EF4-FFF2-40B4-BE49-F238E27FC236}">
                  <a16:creationId xmlns:a16="http://schemas.microsoft.com/office/drawing/2014/main" id="{55CB4828-1ED9-BB8B-ABB4-43017BBEB11C}"/>
                </a:ext>
              </a:extLst>
            </p:cNvPr>
            <p:cNvSpPr/>
            <p:nvPr/>
          </p:nvSpPr>
          <p:spPr>
            <a:xfrm>
              <a:off x="248201" y="2130943"/>
              <a:ext cx="3991316" cy="101699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65A3097-B8CC-7371-2B53-F094E20040E0}"/>
                </a:ext>
              </a:extLst>
            </p:cNvPr>
            <p:cNvSpPr txBox="1"/>
            <p:nvPr/>
          </p:nvSpPr>
          <p:spPr>
            <a:xfrm>
              <a:off x="581069" y="2567559"/>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print("Hello")</a:t>
              </a:r>
              <a:endParaRPr kumimoji="1" lang="ja-JP" altLang="en-US" sz="2000" dirty="0">
                <a:latin typeface="メイリオ" panose="020B0604030504040204" pitchFamily="50" charset="-128"/>
                <a:ea typeface="メイリオ" panose="020B0604030504040204" pitchFamily="50" charset="-128"/>
              </a:endParaRPr>
            </a:p>
          </p:txBody>
        </p:sp>
      </p:grpSp>
      <p:grpSp>
        <p:nvGrpSpPr>
          <p:cNvPr id="14" name="グループ化 13">
            <a:extLst>
              <a:ext uri="{FF2B5EF4-FFF2-40B4-BE49-F238E27FC236}">
                <a16:creationId xmlns:a16="http://schemas.microsoft.com/office/drawing/2014/main" id="{5F828264-32D2-776E-A826-BD2A1DF2B6D0}"/>
              </a:ext>
            </a:extLst>
          </p:cNvPr>
          <p:cNvGrpSpPr/>
          <p:nvPr/>
        </p:nvGrpSpPr>
        <p:grpSpPr>
          <a:xfrm>
            <a:off x="248201" y="3546547"/>
            <a:ext cx="3991316" cy="1722938"/>
            <a:chOff x="248201" y="2130943"/>
            <a:chExt cx="3991316" cy="1016992"/>
          </a:xfrm>
        </p:grpSpPr>
        <p:sp>
          <p:nvSpPr>
            <p:cNvPr id="16" name="角丸四角形 13">
              <a:extLst>
                <a:ext uri="{FF2B5EF4-FFF2-40B4-BE49-F238E27FC236}">
                  <a16:creationId xmlns:a16="http://schemas.microsoft.com/office/drawing/2014/main" id="{B0931041-D9AF-C540-29A1-5E8DE9119D48}"/>
                </a:ext>
              </a:extLst>
            </p:cNvPr>
            <p:cNvSpPr/>
            <p:nvPr/>
          </p:nvSpPr>
          <p:spPr>
            <a:xfrm>
              <a:off x="248201" y="2130943"/>
              <a:ext cx="3991316" cy="101699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96E5F23-A374-F0F4-8895-1A7B2B20C8DE}"/>
                </a:ext>
              </a:extLst>
            </p:cNvPr>
            <p:cNvSpPr txBox="1"/>
            <p:nvPr/>
          </p:nvSpPr>
          <p:spPr>
            <a:xfrm>
              <a:off x="581069" y="2567559"/>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print(3+7)</a:t>
              </a:r>
              <a:endParaRPr kumimoji="1" lang="ja-JP" altLang="en-US" sz="2000" dirty="0">
                <a:latin typeface="メイリオ" panose="020B0604030504040204" pitchFamily="50" charset="-128"/>
                <a:ea typeface="メイリオ" panose="020B0604030504040204" pitchFamily="50" charset="-128"/>
              </a:endParaRPr>
            </a:p>
          </p:txBody>
        </p:sp>
      </p:grpSp>
      <p:sp>
        <p:nvSpPr>
          <p:cNvPr id="18" name="テキスト ボックス 17">
            <a:extLst>
              <a:ext uri="{FF2B5EF4-FFF2-40B4-BE49-F238E27FC236}">
                <a16:creationId xmlns:a16="http://schemas.microsoft.com/office/drawing/2014/main" id="{E6E477DC-113D-E013-94DF-DFC09D0F1316}"/>
              </a:ext>
            </a:extLst>
          </p:cNvPr>
          <p:cNvSpPr txBox="1"/>
          <p:nvPr/>
        </p:nvSpPr>
        <p:spPr>
          <a:xfrm>
            <a:off x="521663" y="1871437"/>
            <a:ext cx="2079757" cy="338554"/>
          </a:xfrm>
          <a:prstGeom prst="rect">
            <a:avLst/>
          </a:prstGeom>
          <a:noFill/>
          <a:ln w="12700">
            <a:solidFill>
              <a:schemeClr val="tx1"/>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表示する</a:t>
            </a:r>
            <a:r>
              <a:rPr lang="en-US" altLang="ja-JP" sz="1600" dirty="0">
                <a:latin typeface="メイリオ" panose="020B0604030504040204" pitchFamily="50" charset="-128"/>
                <a:ea typeface="メイリオ" panose="020B0604030504040204" pitchFamily="50" charset="-128"/>
              </a:rPr>
              <a:t>(Hello)</a:t>
            </a:r>
            <a:endParaRPr kumimoji="1" lang="ja-JP" altLang="en-US" sz="1600" dirty="0">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7D4E560E-72BB-8380-8980-97730E9BF89D}"/>
              </a:ext>
            </a:extLst>
          </p:cNvPr>
          <p:cNvSpPr txBox="1"/>
          <p:nvPr/>
        </p:nvSpPr>
        <p:spPr>
          <a:xfrm>
            <a:off x="521664" y="3814772"/>
            <a:ext cx="2079756" cy="336261"/>
          </a:xfrm>
          <a:prstGeom prst="rect">
            <a:avLst/>
          </a:prstGeom>
          <a:noFill/>
          <a:ln w="12700">
            <a:solidFill>
              <a:schemeClr val="tx1"/>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表示する</a:t>
            </a:r>
            <a:r>
              <a:rPr kumimoji="1" lang="en-US" altLang="ja-JP" sz="1600" dirty="0">
                <a:latin typeface="メイリオ" panose="020B0604030504040204" pitchFamily="50" charset="-128"/>
                <a:ea typeface="メイリオ" panose="020B0604030504040204" pitchFamily="50" charset="-128"/>
              </a:rPr>
              <a:t>(3+7)</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89227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No.010</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二つの変数の内容を入れ替える</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83883" y="1767600"/>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A </a:t>
            </a:r>
            <a:r>
              <a:rPr kumimoji="1" lang="en-US" altLang="ja-JP" sz="1600" dirty="0">
                <a:latin typeface="メイリオ" panose="020B0604030504040204" pitchFamily="50" charset="-128"/>
                <a:ea typeface="メイリオ" panose="020B0604030504040204" pitchFamily="50" charset="-128"/>
              </a:rPr>
              <a:t>&lt;-&gt; </a:t>
            </a:r>
            <a:r>
              <a:rPr lang="en-US" altLang="ja-JP" sz="1600" dirty="0">
                <a:latin typeface="メイリオ" panose="020B0604030504040204" pitchFamily="50" charset="-128"/>
                <a:ea typeface="メイリオ" panose="020B0604030504040204" pitchFamily="50" charset="-128"/>
              </a:rPr>
              <a:t>b</a:t>
            </a:r>
            <a:endParaRPr kumimoji="1" lang="ja-JP" altLang="en-US"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173913" y="1652995"/>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t = a</a:t>
            </a:r>
            <a:endParaRPr kumimoji="1" lang="ja-JP" altLang="en-US" sz="16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173912" y="1989861"/>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a = b</a:t>
            </a:r>
            <a:endParaRPr kumimoji="1" lang="ja-JP" altLang="en-US" sz="16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173911" y="2328415"/>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b = t</a:t>
            </a:r>
            <a:endParaRPr kumimoji="1" lang="ja-JP" altLang="en-US" sz="16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261499" y="1989861"/>
            <a:ext cx="912411" cy="338554"/>
          </a:xfrm>
          <a:prstGeom prst="rect">
            <a:avLst/>
          </a:prstGeom>
          <a:noFill/>
          <a:ln w="12700">
            <a:no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又は</a:t>
            </a:r>
            <a:endParaRPr kumimoji="1" lang="ja-JP" altLang="en-US" sz="16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51697" y="3681161"/>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d</a:t>
            </a:r>
            <a:r>
              <a:rPr kumimoji="1" lang="en-US" altLang="ja-JP" sz="1600" dirty="0">
                <a:latin typeface="メイリオ" panose="020B0604030504040204" pitchFamily="50" charset="-128"/>
                <a:ea typeface="メイリオ" panose="020B0604030504040204" pitchFamily="50" charset="-128"/>
              </a:rPr>
              <a:t>[0]</a:t>
            </a:r>
            <a:r>
              <a:rPr kumimoji="1" lang="ja-JP" altLang="en-US" sz="1600" dirty="0">
                <a:latin typeface="メイリオ" panose="020B0604030504040204" pitchFamily="50" charset="-128"/>
                <a:ea typeface="メイリオ" panose="020B0604030504040204" pitchFamily="50" charset="-128"/>
              </a:rPr>
              <a:t> </a:t>
            </a:r>
            <a:r>
              <a:rPr kumimoji="1" lang="en-US" altLang="ja-JP" sz="1600" dirty="0">
                <a:latin typeface="メイリオ" panose="020B0604030504040204" pitchFamily="50" charset="-128"/>
                <a:ea typeface="メイリオ" panose="020B0604030504040204" pitchFamily="50" charset="-128"/>
              </a:rPr>
              <a:t>&lt;-&gt; d[i</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058124" y="3513572"/>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t = d[0]</a:t>
            </a:r>
            <a:endParaRPr kumimoji="1" lang="ja-JP" altLang="en-US" sz="16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3058123" y="3850438"/>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d[0] = d[i]</a:t>
            </a:r>
            <a:endParaRPr kumimoji="1" lang="ja-JP" altLang="en-US" sz="16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3058122" y="4188992"/>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d[i] = t</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2307984" y="3850438"/>
            <a:ext cx="912411" cy="338554"/>
          </a:xfrm>
          <a:prstGeom prst="rect">
            <a:avLst/>
          </a:prstGeom>
          <a:noFill/>
          <a:ln w="12700">
            <a:no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又は</a:t>
            </a:r>
            <a:endParaRPr kumimoji="1" lang="ja-JP" altLang="en-US" sz="1600" dirty="0">
              <a:latin typeface="メイリオ" panose="020B0604030504040204" pitchFamily="50" charset="-128"/>
              <a:ea typeface="メイリオ" panose="020B0604030504040204" pitchFamily="50" charset="-128"/>
            </a:endParaRPr>
          </a:p>
        </p:txBody>
      </p:sp>
      <p:sp>
        <p:nvSpPr>
          <p:cNvPr id="19" name="角丸四角形 18"/>
          <p:cNvSpPr/>
          <p:nvPr/>
        </p:nvSpPr>
        <p:spPr>
          <a:xfrm>
            <a:off x="318553" y="3366373"/>
            <a:ext cx="4798302" cy="1674762"/>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318553" y="1504631"/>
            <a:ext cx="4798302" cy="1660661"/>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E297696F-9E69-30AC-AF07-3912AAE6660F}"/>
              </a:ext>
            </a:extLst>
          </p:cNvPr>
          <p:cNvSpPr txBox="1"/>
          <p:nvPr/>
        </p:nvSpPr>
        <p:spPr>
          <a:xfrm>
            <a:off x="845809" y="2224197"/>
            <a:ext cx="1100968" cy="923330"/>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t = a</a:t>
            </a:r>
          </a:p>
          <a:p>
            <a:r>
              <a:rPr lang="en-US" altLang="ja-JP" dirty="0">
                <a:latin typeface="メイリオ" panose="020B0604030504040204" pitchFamily="50" charset="-128"/>
                <a:ea typeface="メイリオ" panose="020B0604030504040204" pitchFamily="50" charset="-128"/>
              </a:rPr>
              <a:t>a = b</a:t>
            </a:r>
          </a:p>
          <a:p>
            <a:r>
              <a:rPr lang="en-US" altLang="ja-JP" dirty="0">
                <a:latin typeface="メイリオ" panose="020B0604030504040204" pitchFamily="50" charset="-128"/>
                <a:ea typeface="メイリオ" panose="020B0604030504040204" pitchFamily="50" charset="-128"/>
              </a:rPr>
              <a:t>b = t</a:t>
            </a:r>
            <a:endParaRPr lang="ja-JP" altLang="en-US"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D426CD38-ECB8-DB00-7729-0DC25339EF5B}"/>
              </a:ext>
            </a:extLst>
          </p:cNvPr>
          <p:cNvSpPr txBox="1"/>
          <p:nvPr/>
        </p:nvSpPr>
        <p:spPr>
          <a:xfrm>
            <a:off x="703989" y="4097435"/>
            <a:ext cx="2626065" cy="923330"/>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t = d[0]</a:t>
            </a:r>
          </a:p>
          <a:p>
            <a:r>
              <a:rPr lang="en-US" altLang="ja-JP" dirty="0">
                <a:latin typeface="メイリオ" panose="020B0604030504040204" pitchFamily="50" charset="-128"/>
                <a:ea typeface="メイリオ" panose="020B0604030504040204" pitchFamily="50" charset="-128"/>
              </a:rPr>
              <a:t>d[0] = 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t</a:t>
            </a:r>
            <a:endParaRPr lang="ja-JP" altLang="en-US" dirty="0">
              <a:latin typeface="メイリオ" panose="020B0604030504040204" pitchFamily="50" charset="-128"/>
              <a:ea typeface="メイリオ" panose="020B0604030504040204" pitchFamily="50" charset="-128"/>
            </a:endParaRPr>
          </a:p>
        </p:txBody>
      </p:sp>
      <p:sp>
        <p:nvSpPr>
          <p:cNvPr id="7" name="角丸四角形 18">
            <a:extLst>
              <a:ext uri="{FF2B5EF4-FFF2-40B4-BE49-F238E27FC236}">
                <a16:creationId xmlns:a16="http://schemas.microsoft.com/office/drawing/2014/main" id="{E055AE50-23B1-4F10-F8BE-7561732609AB}"/>
              </a:ext>
            </a:extLst>
          </p:cNvPr>
          <p:cNvSpPr/>
          <p:nvPr/>
        </p:nvSpPr>
        <p:spPr>
          <a:xfrm>
            <a:off x="318553" y="5217663"/>
            <a:ext cx="4798302" cy="1674762"/>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201F7B0-DC76-D4B0-8865-3CF7AFF8EC2E}"/>
              </a:ext>
            </a:extLst>
          </p:cNvPr>
          <p:cNvSpPr txBox="1"/>
          <p:nvPr/>
        </p:nvSpPr>
        <p:spPr>
          <a:xfrm>
            <a:off x="511499" y="5242216"/>
            <a:ext cx="4429145" cy="1508105"/>
          </a:xfrm>
          <a:prstGeom prst="rect">
            <a:avLst/>
          </a:prstGeom>
          <a:noFill/>
        </p:spPr>
        <p:txBody>
          <a:bodyPr wrap="square">
            <a:spAutoFit/>
          </a:bodyPr>
          <a:lstStyle/>
          <a:p>
            <a:r>
              <a:rPr lang="ja-JP" altLang="en-US" sz="2000" dirty="0">
                <a:solidFill>
                  <a:srgbClr val="002060"/>
                </a:solidFill>
                <a:latin typeface="メイリオ" panose="020B0604030504040204" pitchFamily="50" charset="-128"/>
                <a:ea typeface="メイリオ" panose="020B0604030504040204" pitchFamily="50" charset="-128"/>
              </a:rPr>
              <a:t>補足</a:t>
            </a:r>
            <a:endParaRPr lang="en-US" altLang="ja-JP" sz="2000" dirty="0">
              <a:solidFill>
                <a:srgbClr val="002060"/>
              </a:solidFill>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の場合は、下記のようにしても</a:t>
            </a:r>
          </a:p>
          <a:p>
            <a:r>
              <a:rPr lang="ja-JP" altLang="en-US" dirty="0">
                <a:latin typeface="メイリオ" panose="020B0604030504040204" pitchFamily="50" charset="-128"/>
                <a:ea typeface="メイリオ" panose="020B0604030504040204" pitchFamily="50" charset="-128"/>
              </a:rPr>
              <a:t>入れ替えできます。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 b = b, a       d[0], 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d[0]</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75571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No.11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2981983"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ある変数の内容をカウントアップする繰り返しを二つ組み合わせて使用します。</a:t>
            </a:r>
          </a:p>
        </p:txBody>
      </p:sp>
      <p:sp>
        <p:nvSpPr>
          <p:cNvPr id="6" name="テキスト ボックス 5"/>
          <p:cNvSpPr txBox="1"/>
          <p:nvPr/>
        </p:nvSpPr>
        <p:spPr>
          <a:xfrm>
            <a:off x="362796" y="1507145"/>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229648" y="6710111"/>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4" name="テキスト ボックス 13"/>
          <p:cNvSpPr txBox="1"/>
          <p:nvPr/>
        </p:nvSpPr>
        <p:spPr>
          <a:xfrm>
            <a:off x="3295682" y="5499040"/>
            <a:ext cx="1830438"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0,1,</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とカウントアップして表示します。</a:t>
            </a:r>
          </a:p>
        </p:txBody>
      </p:sp>
      <p:sp>
        <p:nvSpPr>
          <p:cNvPr id="16" name="下矢印 15"/>
          <p:cNvSpPr/>
          <p:nvPr/>
        </p:nvSpPr>
        <p:spPr>
          <a:xfrm>
            <a:off x="2082361" y="4070127"/>
            <a:ext cx="994611" cy="2042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矢印コネクタ 16"/>
          <p:cNvCxnSpPr>
            <a:cxnSpLocks/>
            <a:stCxn id="11" idx="1"/>
          </p:cNvCxnSpPr>
          <p:nvPr/>
        </p:nvCxnSpPr>
        <p:spPr>
          <a:xfrm flipH="1">
            <a:off x="2419154" y="3085334"/>
            <a:ext cx="362688"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362796" y="3610822"/>
            <a:ext cx="4596063" cy="461665"/>
          </a:xfrm>
          <a:prstGeom prst="rect">
            <a:avLst/>
          </a:prstGeom>
          <a:noFill/>
        </p:spPr>
        <p:txBody>
          <a:bodyPr wrap="square" rtlCol="0">
            <a:spAutoFit/>
          </a:bodyPr>
          <a:lstStyle/>
          <a:p>
            <a:r>
              <a:rPr lang="ja-JP" altLang="en-US" sz="1200" dirty="0">
                <a:solidFill>
                  <a:srgbClr val="FF0000"/>
                </a:solidFill>
                <a:latin typeface="メイリオ" panose="020B0604030504040204" pitchFamily="50" charset="-128"/>
                <a:ea typeface="メイリオ" panose="020B0604030504040204" pitchFamily="50" charset="-128"/>
              </a:rPr>
              <a:t>変数</a:t>
            </a:r>
            <a:r>
              <a:rPr lang="en-US" altLang="ja-JP" sz="1200" dirty="0" err="1">
                <a:solidFill>
                  <a:srgbClr val="FF0000"/>
                </a:solidFill>
                <a:latin typeface="メイリオ" panose="020B0604030504040204" pitchFamily="50" charset="-128"/>
                <a:ea typeface="メイリオ" panose="020B0604030504040204" pitchFamily="50" charset="-128"/>
              </a:rPr>
              <a:t>i</a:t>
            </a:r>
            <a:r>
              <a:rPr lang="ja-JP" altLang="en-US" sz="1200" dirty="0">
                <a:solidFill>
                  <a:srgbClr val="FF0000"/>
                </a:solidFill>
                <a:latin typeface="メイリオ" panose="020B0604030504040204" pitchFamily="50" charset="-128"/>
                <a:ea typeface="メイリオ" panose="020B0604030504040204" pitchFamily="50" charset="-128"/>
              </a:rPr>
              <a:t>でカウントアップ　</a:t>
            </a:r>
            <a:r>
              <a:rPr lang="ja-JP" altLang="en-US" sz="1200" dirty="0">
                <a:latin typeface="メイリオ" panose="020B0604030504040204" pitchFamily="50" charset="-128"/>
                <a:ea typeface="メイリオ" panose="020B0604030504040204" pitchFamily="50" charset="-128"/>
              </a:rPr>
              <a:t>　　　　</a:t>
            </a:r>
            <a:r>
              <a:rPr lang="ja-JP" altLang="en-US" sz="1200" dirty="0">
                <a:solidFill>
                  <a:srgbClr val="FF0000"/>
                </a:solidFill>
                <a:latin typeface="メイリオ" panose="020B0604030504040204" pitchFamily="50" charset="-128"/>
                <a:ea typeface="メイリオ" panose="020B0604030504040204" pitchFamily="50" charset="-128"/>
              </a:rPr>
              <a:t>変数</a:t>
            </a:r>
            <a:r>
              <a:rPr lang="en-US" altLang="ja-JP" sz="1200" dirty="0">
                <a:solidFill>
                  <a:srgbClr val="FF0000"/>
                </a:solidFill>
                <a:latin typeface="メイリオ" panose="020B0604030504040204" pitchFamily="50" charset="-128"/>
                <a:ea typeface="メイリオ" panose="020B0604030504040204" pitchFamily="50" charset="-128"/>
              </a:rPr>
              <a:t>l</a:t>
            </a:r>
            <a:r>
              <a:rPr lang="ja-JP" altLang="en-US" sz="1200" dirty="0">
                <a:solidFill>
                  <a:srgbClr val="FF0000"/>
                </a:solidFill>
                <a:latin typeface="メイリオ" panose="020B0604030504040204" pitchFamily="50" charset="-128"/>
                <a:ea typeface="メイリオ" panose="020B0604030504040204" pitchFamily="50" charset="-128"/>
              </a:rPr>
              <a:t>でカウントアップ</a:t>
            </a:r>
          </a:p>
          <a:p>
            <a:r>
              <a:rPr kumimoji="1" lang="ja-JP" altLang="en-US" sz="1200" dirty="0">
                <a:latin typeface="メイリオ" panose="020B0604030504040204" pitchFamily="50" charset="-128"/>
                <a:ea typeface="メイリオ" panose="020B0604030504040204" pitchFamily="50" charset="-128"/>
              </a:rPr>
              <a:t>繰り返しの二つの部品を組み合わせます。</a:t>
            </a:r>
          </a:p>
        </p:txBody>
      </p:sp>
      <p:sp>
        <p:nvSpPr>
          <p:cNvPr id="10" name="右中かっこ 9"/>
          <p:cNvSpPr/>
          <p:nvPr/>
        </p:nvSpPr>
        <p:spPr>
          <a:xfrm>
            <a:off x="2913244" y="5454792"/>
            <a:ext cx="332144" cy="64633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2889637" y="4541322"/>
            <a:ext cx="2188080" cy="830997"/>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0,1,</a:t>
            </a: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とカウントアップして下記の変数</a:t>
            </a:r>
            <a:r>
              <a:rPr lang="en-US" altLang="ja-JP" sz="1200" dirty="0">
                <a:latin typeface="メイリオ" panose="020B0604030504040204" pitchFamily="50" charset="-128"/>
                <a:ea typeface="メイリオ" panose="020B0604030504040204" pitchFamily="50" charset="-128"/>
              </a:rPr>
              <a:t>j</a:t>
            </a:r>
            <a:r>
              <a:rPr lang="ja-JP" altLang="en-US" sz="1200" dirty="0">
                <a:latin typeface="メイリオ" panose="020B0604030504040204" pitchFamily="50" charset="-128"/>
                <a:ea typeface="メイリオ" panose="020B0604030504040204" pitchFamily="50" charset="-128"/>
              </a:rPr>
              <a:t>を使った繰り返しを</a:t>
            </a: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回繰り返します。</a:t>
            </a:r>
          </a:p>
        </p:txBody>
      </p:sp>
      <p:grpSp>
        <p:nvGrpSpPr>
          <p:cNvPr id="15" name="グループ化 14"/>
          <p:cNvGrpSpPr/>
          <p:nvPr/>
        </p:nvGrpSpPr>
        <p:grpSpPr>
          <a:xfrm>
            <a:off x="4239517" y="1012182"/>
            <a:ext cx="990600" cy="890653"/>
            <a:chOff x="1295400" y="3857730"/>
            <a:chExt cx="990600" cy="1019070"/>
          </a:xfrm>
        </p:grpSpPr>
        <p:sp>
          <p:nvSpPr>
            <p:cNvPr id="20" name="メモ 1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11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2" name="角丸四角形 21"/>
          <p:cNvSpPr/>
          <p:nvPr/>
        </p:nvSpPr>
        <p:spPr>
          <a:xfrm>
            <a:off x="297008" y="4300590"/>
            <a:ext cx="4872870" cy="2045620"/>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4A970F72-956C-4239-90EB-67047880C4A5}"/>
              </a:ext>
            </a:extLst>
          </p:cNvPr>
          <p:cNvSpPr txBox="1"/>
          <p:nvPr/>
        </p:nvSpPr>
        <p:spPr>
          <a:xfrm>
            <a:off x="359304" y="2341012"/>
            <a:ext cx="2186506"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range(5):</a:t>
            </a:r>
          </a:p>
          <a:p>
            <a:endParaRPr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E854EA4C-C262-C484-A759-615990274B8C}"/>
              </a:ext>
            </a:extLst>
          </p:cNvPr>
          <p:cNvSpPr txBox="1"/>
          <p:nvPr/>
        </p:nvSpPr>
        <p:spPr>
          <a:xfrm>
            <a:off x="684399" y="2712472"/>
            <a:ext cx="1725312" cy="646331"/>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E64B1D59-A824-3D09-9719-38E9871A97EB}"/>
              </a:ext>
            </a:extLst>
          </p:cNvPr>
          <p:cNvSpPr txBox="1"/>
          <p:nvPr/>
        </p:nvSpPr>
        <p:spPr>
          <a:xfrm>
            <a:off x="2781842" y="2762168"/>
            <a:ext cx="2344278"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j in range(5): </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    print(d[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d[j])</a:t>
            </a:r>
            <a:endParaRPr lang="ja-JP" altLang="en-US"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DD0E8CF0-94C7-2697-1B11-AADE3AE1B5FD}"/>
              </a:ext>
            </a:extLst>
          </p:cNvPr>
          <p:cNvSpPr txBox="1"/>
          <p:nvPr/>
        </p:nvSpPr>
        <p:spPr>
          <a:xfrm>
            <a:off x="384541" y="4766021"/>
            <a:ext cx="3107228"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range(5):</a:t>
            </a:r>
          </a:p>
          <a:p>
            <a:r>
              <a:rPr lang="en-US" altLang="ja-JP" dirty="0">
                <a:latin typeface="メイリオ" panose="020B0604030504040204" pitchFamily="50" charset="-128"/>
                <a:ea typeface="メイリオ" panose="020B0604030504040204" pitchFamily="50" charset="-128"/>
              </a:rPr>
              <a:t>   </a:t>
            </a:r>
          </a:p>
          <a:p>
            <a:r>
              <a:rPr lang="en-US" altLang="ja-JP" dirty="0">
                <a:latin typeface="メイリオ" panose="020B0604030504040204" pitchFamily="50" charset="-128"/>
                <a:ea typeface="メイリオ" panose="020B0604030504040204" pitchFamily="50" charset="-128"/>
              </a:rPr>
              <a:t>    for j in range(5):</a:t>
            </a:r>
          </a:p>
          <a:p>
            <a:r>
              <a:rPr lang="en-US" altLang="ja-JP" dirty="0">
                <a:latin typeface="メイリオ" panose="020B0604030504040204" pitchFamily="50" charset="-128"/>
                <a:ea typeface="メイリオ" panose="020B0604030504040204" pitchFamily="50" charset="-128"/>
              </a:rPr>
              <a:t>        print(d[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d[j])</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38948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No.11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p>
        </p:txBody>
      </p:sp>
      <p:sp>
        <p:nvSpPr>
          <p:cNvPr id="6" name="テキスト ボックス 5"/>
          <p:cNvSpPr txBox="1"/>
          <p:nvPr/>
        </p:nvSpPr>
        <p:spPr>
          <a:xfrm>
            <a:off x="3555723" y="116511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387855" y="4866876"/>
            <a:ext cx="2551939"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p>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や</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574522" y="1218586"/>
            <a:ext cx="3908788" cy="2246769"/>
            <a:chOff x="567810" y="5213512"/>
            <a:chExt cx="3908788" cy="2246769"/>
          </a:xfrm>
        </p:grpSpPr>
        <p:grpSp>
          <p:nvGrpSpPr>
            <p:cNvPr id="17" name="グループ化 16"/>
            <p:cNvGrpSpPr/>
            <p:nvPr/>
          </p:nvGrpSpPr>
          <p:grpSpPr>
            <a:xfrm>
              <a:off x="567810" y="5213512"/>
              <a:ext cx="2858683" cy="2246769"/>
              <a:chOff x="2784366" y="1677618"/>
              <a:chExt cx="1885390" cy="1369309"/>
            </a:xfrm>
          </p:grpSpPr>
          <p:sp>
            <p:nvSpPr>
              <p:cNvPr id="18" name="テキスト ボックス 17"/>
              <p:cNvSpPr txBox="1"/>
              <p:nvPr/>
            </p:nvSpPr>
            <p:spPr>
              <a:xfrm>
                <a:off x="2784366" y="1677618"/>
                <a:ext cx="1482130" cy="1369309"/>
              </a:xfrm>
              <a:prstGeom prst="rect">
                <a:avLst/>
              </a:prstGeom>
              <a:noFill/>
              <a:ln w="12700">
                <a:solidFill>
                  <a:schemeClr val="tx1"/>
                </a:solidFill>
              </a:ln>
            </p:spPr>
            <p:txBody>
              <a:bodyPr wrap="square" rtlCol="0">
                <a:spAutoFit/>
              </a:bodyPr>
              <a:lstStyle/>
              <a:p>
                <a:r>
                  <a:rPr lang="en-US" altLang="ja-JP" sz="1400" dirty="0" err="1">
                    <a:latin typeface="メイリオ" panose="020B0604030504040204" pitchFamily="50" charset="-128"/>
                    <a:ea typeface="メイリオ" panose="020B0604030504040204" pitchFamily="50" charset="-128"/>
                  </a:rPr>
                  <a:t>i</a:t>
                </a:r>
                <a:r>
                  <a:rPr lang="en-US" altLang="ja-JP" sz="1400" dirty="0">
                    <a:latin typeface="メイリオ" panose="020B0604030504040204" pitchFamily="50" charset="-128"/>
                    <a:ea typeface="メイリオ" panose="020B0604030504040204" pitchFamily="50" charset="-128"/>
                  </a:rPr>
                  <a:t> = [0,1,2,3,4]</a:t>
                </a:r>
                <a:r>
                  <a:rPr lang="ja-JP" altLang="en-US" sz="1400" dirty="0">
                    <a:latin typeface="メイリオ" panose="020B0604030504040204" pitchFamily="50" charset="-128"/>
                    <a:ea typeface="メイリオ" panose="020B0604030504040204" pitchFamily="50" charset="-128"/>
                  </a:rPr>
                  <a:t>繰り返す</a:t>
                </a:r>
              </a:p>
              <a:p>
                <a:endParaRPr lang="ja-JP" altLang="en-US"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 name="グループ化 6"/>
            <p:cNvGrpSpPr/>
            <p:nvPr/>
          </p:nvGrpSpPr>
          <p:grpSpPr>
            <a:xfrm>
              <a:off x="1084656" y="5696577"/>
              <a:ext cx="2551939"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j = [0,1,2,3,4]</a:t>
                </a:r>
              </a:p>
              <a:p>
                <a:r>
                  <a:rPr lang="ja-JP" altLang="en-US" sz="1400" dirty="0">
                    <a:latin typeface="メイリオ" panose="020B0604030504040204" pitchFamily="50" charset="-128"/>
                    <a:ea typeface="メイリオ" panose="020B0604030504040204" pitchFamily="50" charset="-128"/>
                  </a:rPr>
                  <a:t>繰り返す</a:t>
                </a: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675585" y="6356030"/>
              <a:ext cx="2801013"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p>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kumimoji="1" lang="en-US" altLang="ja-JP" sz="1200" dirty="0" err="1">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や</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sp>
        <p:nvSpPr>
          <p:cNvPr id="9" name="テキスト ボックス 8">
            <a:extLst>
              <a:ext uri="{FF2B5EF4-FFF2-40B4-BE49-F238E27FC236}">
                <a16:creationId xmlns:a16="http://schemas.microsoft.com/office/drawing/2014/main" id="{D73B190B-D4BB-17BA-4E40-5956656184D2}"/>
              </a:ext>
            </a:extLst>
          </p:cNvPr>
          <p:cNvSpPr txBox="1"/>
          <p:nvPr/>
        </p:nvSpPr>
        <p:spPr>
          <a:xfrm>
            <a:off x="703989" y="4097435"/>
            <a:ext cx="2626065" cy="769441"/>
          </a:xfrm>
          <a:prstGeom prst="rect">
            <a:avLst/>
          </a:prstGeom>
          <a:noFill/>
        </p:spPr>
        <p:txBody>
          <a:bodyPr wrap="square">
            <a:spAutoFit/>
          </a:bodyPr>
          <a:lstStyle/>
          <a:p>
            <a:pPr algn="l"/>
            <a:r>
              <a:rPr lang="en-US" altLang="ja-JP" sz="1800" dirty="0"/>
              <a:t>for </a:t>
            </a:r>
            <a:r>
              <a:rPr lang="en-US" altLang="ja-JP" sz="1800" dirty="0" err="1"/>
              <a:t>i</a:t>
            </a:r>
            <a:r>
              <a:rPr lang="en-US" altLang="ja-JP" sz="1800" dirty="0"/>
              <a:t> in range(5):</a:t>
            </a:r>
          </a:p>
          <a:p>
            <a:pPr algn="l"/>
            <a:endParaRPr lang="en-US" altLang="ja-JP" sz="800" dirty="0"/>
          </a:p>
          <a:p>
            <a:pPr algn="l"/>
            <a:r>
              <a:rPr lang="en-US" altLang="ja-JP" sz="1800" dirty="0"/>
              <a:t>    for j in range(5):</a:t>
            </a:r>
          </a:p>
        </p:txBody>
      </p:sp>
    </p:spTree>
    <p:extLst>
      <p:ext uri="{BB962C8B-B14F-4D97-AF65-F5344CB8AC3E}">
        <p14:creationId xmlns:p14="http://schemas.microsoft.com/office/powerpoint/2010/main" val="3144230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145478" y="5411810"/>
            <a:ext cx="2188080" cy="1754326"/>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lang="ja-JP" altLang="en-US" sz="1200" dirty="0">
                <a:latin typeface="メイリオ" panose="020B0604030504040204" pitchFamily="50" charset="-128"/>
                <a:ea typeface="メイリオ" panose="020B0604030504040204" pitchFamily="50" charset="-128"/>
              </a:rPr>
              <a:t>の内容が、個々の繰り返しが始まった時の</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の内容から始めるので</a:t>
            </a:r>
          </a:p>
          <a:p>
            <a:r>
              <a:rPr lang="en-US" altLang="ja-JP" sz="1200" dirty="0">
                <a:latin typeface="メイリオ" panose="020B0604030504040204" pitchFamily="50" charset="-128"/>
                <a:ea typeface="メイリオ" panose="020B0604030504040204" pitchFamily="50" charset="-128"/>
              </a:rPr>
              <a:t>0, 1, 2, 3, 4,</a:t>
            </a:r>
            <a:endParaRPr lang="ja-JP" altLang="en-US"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1, 2, 3. 4</a:t>
            </a:r>
          </a:p>
          <a:p>
            <a:r>
              <a:rPr lang="en-US" altLang="ja-JP" sz="1200" dirty="0">
                <a:latin typeface="メイリオ" panose="020B0604030504040204" pitchFamily="50" charset="-128"/>
                <a:ea typeface="メイリオ" panose="020B0604030504040204" pitchFamily="50" charset="-128"/>
              </a:rPr>
              <a:t>2, 3, 4</a:t>
            </a:r>
          </a:p>
          <a:p>
            <a:r>
              <a:rPr lang="en-US" altLang="ja-JP" sz="1200" dirty="0">
                <a:latin typeface="メイリオ" panose="020B0604030504040204" pitchFamily="50" charset="-128"/>
                <a:ea typeface="メイリオ" panose="020B0604030504040204" pitchFamily="50" charset="-128"/>
              </a:rPr>
              <a:t>3, 4</a:t>
            </a:r>
          </a:p>
          <a:p>
            <a:r>
              <a:rPr lang="en-US" altLang="ja-JP" sz="1200" dirty="0">
                <a:latin typeface="メイリオ" panose="020B0604030504040204" pitchFamily="50" charset="-128"/>
                <a:ea typeface="メイリオ" panose="020B0604030504040204" pitchFamily="50" charset="-128"/>
              </a:rPr>
              <a:t>4 </a:t>
            </a:r>
            <a:r>
              <a:rPr lang="ja-JP" altLang="en-US" sz="1200" dirty="0">
                <a:latin typeface="メイリオ" panose="020B0604030504040204" pitchFamily="50" charset="-128"/>
                <a:ea typeface="メイリオ" panose="020B0604030504040204" pitchFamily="50" charset="-128"/>
              </a:rPr>
              <a:t>とカウントアップ</a:t>
            </a:r>
          </a:p>
          <a:p>
            <a:r>
              <a:rPr lang="ja-JP" altLang="en-US" sz="1200" dirty="0">
                <a:latin typeface="メイリオ" panose="020B0604030504040204" pitchFamily="50" charset="-128"/>
                <a:ea typeface="メイリオ" panose="020B0604030504040204" pitchFamily="50" charset="-128"/>
              </a:rPr>
              <a:t>して表示します。</a:t>
            </a:r>
          </a:p>
        </p:txBody>
      </p:sp>
      <p:sp>
        <p:nvSpPr>
          <p:cNvPr id="2" name="テキスト ボックス 1"/>
          <p:cNvSpPr txBox="1"/>
          <p:nvPr/>
        </p:nvSpPr>
        <p:spPr>
          <a:xfrm>
            <a:off x="703989" y="190941"/>
            <a:ext cx="446588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No.12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23527"/>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内の繰り返しの開始を変更</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66188" y="904971"/>
            <a:ext cx="4092898" cy="646331"/>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ある変数の内容をカウントアップする繰り返しを二つ組み合わせて使用します。</a:t>
            </a:r>
            <a:r>
              <a:rPr lang="ja-JP" altLang="en-US" sz="1200" dirty="0">
                <a:latin typeface="メイリオ" panose="020B0604030504040204" pitchFamily="50" charset="-128"/>
                <a:ea typeface="メイリオ" panose="020B0604030504040204" pitchFamily="50" charset="-128"/>
              </a:rPr>
              <a:t>但し、内側のカウントアップする数の初めを外側の繰り返しの変数の内容にしています。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0705" y="1542669"/>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16" name="下矢印 15"/>
          <p:cNvSpPr/>
          <p:nvPr/>
        </p:nvSpPr>
        <p:spPr>
          <a:xfrm>
            <a:off x="2163521" y="4121417"/>
            <a:ext cx="994611" cy="2218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60705" y="3521332"/>
            <a:ext cx="4964854" cy="646331"/>
          </a:xfrm>
          <a:prstGeom prst="rect">
            <a:avLst/>
          </a:prstGeom>
          <a:noFill/>
        </p:spPr>
        <p:txBody>
          <a:bodyPr wrap="square" rtlCol="0">
            <a:spAutoFit/>
          </a:bodyPr>
          <a:lstStyle/>
          <a:p>
            <a:r>
              <a:rPr lang="ja-JP" altLang="en-US" sz="1200" dirty="0">
                <a:solidFill>
                  <a:srgbClr val="FF0000"/>
                </a:solidFill>
                <a:latin typeface="メイリオ" panose="020B0604030504040204" pitchFamily="50" charset="-128"/>
                <a:ea typeface="メイリオ" panose="020B0604030504040204" pitchFamily="50" charset="-128"/>
              </a:rPr>
              <a:t>変数</a:t>
            </a:r>
            <a:r>
              <a:rPr lang="en-US" altLang="ja-JP" sz="1200" dirty="0">
                <a:solidFill>
                  <a:srgbClr val="FF0000"/>
                </a:solidFill>
                <a:latin typeface="メイリオ" panose="020B0604030504040204" pitchFamily="50" charset="-128"/>
                <a:ea typeface="メイリオ" panose="020B0604030504040204" pitchFamily="50" charset="-128"/>
              </a:rPr>
              <a:t>i</a:t>
            </a:r>
            <a:r>
              <a:rPr lang="ja-JP" altLang="en-US" sz="1200" dirty="0">
                <a:solidFill>
                  <a:srgbClr val="FF0000"/>
                </a:solidFill>
                <a:latin typeface="メイリオ" panose="020B0604030504040204" pitchFamily="50" charset="-128"/>
                <a:ea typeface="メイリオ" panose="020B0604030504040204" pitchFamily="50" charset="-128"/>
              </a:rPr>
              <a:t>でカウントアップ　</a:t>
            </a:r>
            <a:r>
              <a:rPr lang="ja-JP" altLang="en-US" sz="1200" dirty="0">
                <a:latin typeface="メイリオ" panose="020B0604030504040204" pitchFamily="50" charset="-128"/>
                <a:ea typeface="メイリオ" panose="020B0604030504040204" pitchFamily="50" charset="-128"/>
              </a:rPr>
              <a:t>　　　　</a:t>
            </a:r>
            <a:r>
              <a:rPr lang="ja-JP" altLang="en-US" sz="1200" dirty="0">
                <a:solidFill>
                  <a:srgbClr val="FF0000"/>
                </a:solidFill>
                <a:latin typeface="メイリオ" panose="020B0604030504040204" pitchFamily="50" charset="-128"/>
                <a:ea typeface="メイリオ" panose="020B0604030504040204" pitchFamily="50" charset="-128"/>
              </a:rPr>
              <a:t>変数</a:t>
            </a:r>
            <a:r>
              <a:rPr lang="en-US" altLang="ja-JP" sz="1200" dirty="0">
                <a:solidFill>
                  <a:srgbClr val="FF0000"/>
                </a:solidFill>
                <a:latin typeface="メイリオ" panose="020B0604030504040204" pitchFamily="50" charset="-128"/>
                <a:ea typeface="メイリオ" panose="020B0604030504040204" pitchFamily="50" charset="-128"/>
              </a:rPr>
              <a:t>i</a:t>
            </a:r>
            <a:r>
              <a:rPr lang="ja-JP" altLang="en-US" sz="1200" dirty="0">
                <a:solidFill>
                  <a:srgbClr val="FF0000"/>
                </a:solidFill>
                <a:latin typeface="メイリオ" panose="020B0604030504040204" pitchFamily="50" charset="-128"/>
                <a:ea typeface="メイリオ" panose="020B0604030504040204" pitchFamily="50" charset="-128"/>
              </a:rPr>
              <a:t>でカウントアップ</a:t>
            </a:r>
          </a:p>
          <a:p>
            <a:r>
              <a:rPr lang="ja-JP" altLang="en-US" sz="1200" dirty="0">
                <a:solidFill>
                  <a:srgbClr val="FF0000"/>
                </a:solidFill>
                <a:latin typeface="メイリオ" panose="020B0604030504040204" pitchFamily="50" charset="-128"/>
                <a:ea typeface="メイリオ" panose="020B0604030504040204" pitchFamily="50" charset="-128"/>
              </a:rPr>
              <a:t>　　　　　　　　　　　　　　　 初めに</a:t>
            </a:r>
            <a:r>
              <a:rPr lang="en-US" altLang="ja-JP" sz="1200" dirty="0" err="1">
                <a:solidFill>
                  <a:srgbClr val="FF0000"/>
                </a:solidFill>
                <a:latin typeface="メイリオ" panose="020B0604030504040204" pitchFamily="50" charset="-128"/>
                <a:ea typeface="メイリオ" panose="020B0604030504040204" pitchFamily="50" charset="-128"/>
              </a:rPr>
              <a:t>i</a:t>
            </a:r>
            <a:r>
              <a:rPr lang="ja-JP" altLang="en-US" sz="1200" dirty="0">
                <a:solidFill>
                  <a:srgbClr val="FF0000"/>
                </a:solidFill>
                <a:latin typeface="メイリオ" panose="020B0604030504040204" pitchFamily="50" charset="-128"/>
                <a:ea typeface="メイリオ" panose="020B0604030504040204" pitchFamily="50" charset="-128"/>
              </a:rPr>
              <a:t>を設定</a:t>
            </a:r>
            <a:r>
              <a:rPr lang="en-US" altLang="ja-JP" sz="1200" dirty="0">
                <a:solidFill>
                  <a:srgbClr val="FF0000"/>
                </a:solidFill>
                <a:latin typeface="メイリオ" panose="020B0604030504040204" pitchFamily="50" charset="-128"/>
                <a:ea typeface="メイリオ" panose="020B0604030504040204" pitchFamily="50" charset="-128"/>
              </a:rPr>
              <a:t>(</a:t>
            </a:r>
            <a:r>
              <a:rPr lang="ja-JP" altLang="en-US" sz="1200" dirty="0">
                <a:solidFill>
                  <a:srgbClr val="FF0000"/>
                </a:solidFill>
                <a:latin typeface="メイリオ" panose="020B0604030504040204" pitchFamily="50" charset="-128"/>
                <a:ea typeface="メイリオ" panose="020B0604030504040204" pitchFamily="50" charset="-128"/>
              </a:rPr>
              <a:t>処理内は</a:t>
            </a:r>
            <a:r>
              <a:rPr lang="en-US" altLang="ja-JP" sz="1200" dirty="0">
                <a:solidFill>
                  <a:srgbClr val="FF0000"/>
                </a:solidFill>
                <a:latin typeface="メイリオ" panose="020B0604030504040204" pitchFamily="50" charset="-128"/>
                <a:ea typeface="メイリオ" panose="020B0604030504040204" pitchFamily="50" charset="-128"/>
              </a:rPr>
              <a:t>i</a:t>
            </a:r>
            <a:r>
              <a:rPr lang="ja-JP" altLang="en-US" sz="1200" dirty="0">
                <a:solidFill>
                  <a:srgbClr val="FF0000"/>
                </a:solidFill>
                <a:latin typeface="メイリオ" panose="020B0604030504040204" pitchFamily="50" charset="-128"/>
                <a:ea typeface="メイリオ" panose="020B0604030504040204" pitchFamily="50" charset="-128"/>
              </a:rPr>
              <a:t>から</a:t>
            </a:r>
            <a:r>
              <a:rPr lang="en-US" altLang="ja-JP" sz="1200" dirty="0">
                <a:solidFill>
                  <a:srgbClr val="FF0000"/>
                </a:solidFill>
                <a:latin typeface="メイリオ" panose="020B0604030504040204" pitchFamily="50" charset="-128"/>
                <a:ea typeface="メイリオ" panose="020B0604030504040204" pitchFamily="50" charset="-128"/>
              </a:rPr>
              <a:t>)</a:t>
            </a:r>
            <a:endParaRPr lang="ja-JP" altLang="en-US"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繰り返しの二つの部品を組み合わせます。</a:t>
            </a:r>
          </a:p>
        </p:txBody>
      </p:sp>
      <p:sp>
        <p:nvSpPr>
          <p:cNvPr id="10" name="右中かっこ 9"/>
          <p:cNvSpPr/>
          <p:nvPr/>
        </p:nvSpPr>
        <p:spPr>
          <a:xfrm>
            <a:off x="2843132" y="5566612"/>
            <a:ext cx="332144" cy="51247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2744828" y="4524004"/>
            <a:ext cx="2425050" cy="830997"/>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0,1, 2, 3, 4</a:t>
            </a:r>
          </a:p>
          <a:p>
            <a:r>
              <a:rPr lang="ja-JP" altLang="en-US" sz="1200" dirty="0">
                <a:latin typeface="メイリオ" panose="020B0604030504040204" pitchFamily="50" charset="-128"/>
                <a:ea typeface="メイリオ" panose="020B0604030504040204" pitchFamily="50" charset="-128"/>
              </a:rPr>
              <a:t>とカウントアップして下記の変数</a:t>
            </a:r>
            <a:r>
              <a:rPr lang="en-US" altLang="ja-JP" sz="1200" dirty="0">
                <a:latin typeface="メイリオ" panose="020B0604030504040204" pitchFamily="50" charset="-128"/>
                <a:ea typeface="メイリオ" panose="020B0604030504040204" pitchFamily="50" charset="-128"/>
              </a:rPr>
              <a:t>J</a:t>
            </a:r>
            <a:r>
              <a:rPr lang="ja-JP" altLang="en-US" sz="1200" dirty="0">
                <a:latin typeface="メイリオ" panose="020B0604030504040204" pitchFamily="50" charset="-128"/>
                <a:ea typeface="メイリオ" panose="020B0604030504040204" pitchFamily="50" charset="-128"/>
              </a:rPr>
              <a:t>を使った繰り返しを</a:t>
            </a: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回繰り返します。</a:t>
            </a:r>
          </a:p>
        </p:txBody>
      </p:sp>
      <p:grpSp>
        <p:nvGrpSpPr>
          <p:cNvPr id="15" name="グループ化 14"/>
          <p:cNvGrpSpPr/>
          <p:nvPr/>
        </p:nvGrpSpPr>
        <p:grpSpPr>
          <a:xfrm>
            <a:off x="4328047" y="944441"/>
            <a:ext cx="990600" cy="890653"/>
            <a:chOff x="1295400" y="3857730"/>
            <a:chExt cx="990600" cy="1019070"/>
          </a:xfrm>
        </p:grpSpPr>
        <p:sp>
          <p:nvSpPr>
            <p:cNvPr id="20" name="メモ 1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12</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2" name="角丸四角形 21"/>
          <p:cNvSpPr/>
          <p:nvPr/>
        </p:nvSpPr>
        <p:spPr>
          <a:xfrm>
            <a:off x="308393" y="4400082"/>
            <a:ext cx="4872870" cy="3043808"/>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4413914" y="6838330"/>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5" name="テキスト ボックス 4">
            <a:extLst>
              <a:ext uri="{FF2B5EF4-FFF2-40B4-BE49-F238E27FC236}">
                <a16:creationId xmlns:a16="http://schemas.microsoft.com/office/drawing/2014/main" id="{4D3F2DC8-4BC5-A877-7184-E9DE3A7D8435}"/>
              </a:ext>
            </a:extLst>
          </p:cNvPr>
          <p:cNvSpPr txBox="1"/>
          <p:nvPr/>
        </p:nvSpPr>
        <p:spPr>
          <a:xfrm>
            <a:off x="360705" y="2066624"/>
            <a:ext cx="2186506"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range(5):</a:t>
            </a:r>
          </a:p>
          <a:p>
            <a:endParaRPr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1DD2BAC2-3A80-B017-370E-EA777047AC71}"/>
              </a:ext>
            </a:extLst>
          </p:cNvPr>
          <p:cNvSpPr txBox="1"/>
          <p:nvPr/>
        </p:nvSpPr>
        <p:spPr>
          <a:xfrm>
            <a:off x="678366" y="2425440"/>
            <a:ext cx="1725312" cy="646331"/>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cxnSp>
        <p:nvCxnSpPr>
          <p:cNvPr id="17" name="直線矢印コネクタ 16"/>
          <p:cNvCxnSpPr>
            <a:cxnSpLocks/>
          </p:cNvCxnSpPr>
          <p:nvPr/>
        </p:nvCxnSpPr>
        <p:spPr>
          <a:xfrm flipH="1" flipV="1">
            <a:off x="2257977" y="2828837"/>
            <a:ext cx="402849" cy="804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89C9747-BAE1-1B54-6844-C356F4290CB4}"/>
              </a:ext>
            </a:extLst>
          </p:cNvPr>
          <p:cNvSpPr txBox="1"/>
          <p:nvPr/>
        </p:nvSpPr>
        <p:spPr>
          <a:xfrm>
            <a:off x="2714105" y="2598689"/>
            <a:ext cx="2344278" cy="646331"/>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j in range(i,5): </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    print(d[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d[j])</a:t>
            </a:r>
            <a:endParaRPr lang="ja-JP" altLang="en-US"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3DBBC43C-1DF2-3812-F6C2-0E2D5C7C4227}"/>
              </a:ext>
            </a:extLst>
          </p:cNvPr>
          <p:cNvSpPr txBox="1"/>
          <p:nvPr/>
        </p:nvSpPr>
        <p:spPr>
          <a:xfrm>
            <a:off x="360705" y="4878758"/>
            <a:ext cx="3107228"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range(5):</a:t>
            </a:r>
          </a:p>
          <a:p>
            <a:r>
              <a:rPr lang="en-US" altLang="ja-JP" dirty="0">
                <a:latin typeface="メイリオ" panose="020B0604030504040204" pitchFamily="50" charset="-128"/>
                <a:ea typeface="メイリオ" panose="020B0604030504040204" pitchFamily="50" charset="-128"/>
              </a:rPr>
              <a:t>   </a:t>
            </a:r>
          </a:p>
          <a:p>
            <a:r>
              <a:rPr lang="en-US" altLang="ja-JP" dirty="0">
                <a:latin typeface="メイリオ" panose="020B0604030504040204" pitchFamily="50" charset="-128"/>
                <a:ea typeface="メイリオ" panose="020B0604030504040204" pitchFamily="50" charset="-128"/>
              </a:rPr>
              <a:t>    for j in range(i,5):</a:t>
            </a:r>
          </a:p>
          <a:p>
            <a:r>
              <a:rPr lang="en-US" altLang="ja-JP" dirty="0">
                <a:latin typeface="メイリオ" panose="020B0604030504040204" pitchFamily="50" charset="-128"/>
                <a:ea typeface="メイリオ" panose="020B0604030504040204" pitchFamily="50" charset="-128"/>
              </a:rPr>
              <a:t>        print(j)</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33412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7" y="164826"/>
            <a:ext cx="4236499"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No.12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中の繰り返しの開始を変更</a:t>
            </a:r>
            <a:r>
              <a:rPr lang="en-US" altLang="ja-JP" sz="1600" dirty="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982500" y="5531581"/>
            <a:ext cx="2551939"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p>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kumimoji="1"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や</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9" name="グループ化 8"/>
          <p:cNvGrpSpPr/>
          <p:nvPr/>
        </p:nvGrpSpPr>
        <p:grpSpPr>
          <a:xfrm>
            <a:off x="382652" y="1538295"/>
            <a:ext cx="4180653" cy="2155267"/>
            <a:chOff x="567810" y="5213511"/>
            <a:chExt cx="4180653" cy="2155267"/>
          </a:xfrm>
        </p:grpSpPr>
        <p:grpSp>
          <p:nvGrpSpPr>
            <p:cNvPr id="17" name="グループ化 16"/>
            <p:cNvGrpSpPr/>
            <p:nvPr/>
          </p:nvGrpSpPr>
          <p:grpSpPr>
            <a:xfrm>
              <a:off x="567810" y="5213511"/>
              <a:ext cx="2858683" cy="2155267"/>
              <a:chOff x="2784366" y="1677618"/>
              <a:chExt cx="1885390" cy="1313543"/>
            </a:xfrm>
          </p:grpSpPr>
          <p:sp>
            <p:nvSpPr>
              <p:cNvPr id="18" name="テキスト ボックス 17"/>
              <p:cNvSpPr txBox="1"/>
              <p:nvPr/>
            </p:nvSpPr>
            <p:spPr>
              <a:xfrm>
                <a:off x="2784366" y="1677618"/>
                <a:ext cx="1482130" cy="1238006"/>
              </a:xfrm>
              <a:prstGeom prst="rect">
                <a:avLst/>
              </a:prstGeom>
              <a:noFill/>
              <a:ln w="12700">
                <a:solidFill>
                  <a:schemeClr val="tx1"/>
                </a:solidFill>
              </a:ln>
            </p:spPr>
            <p:txBody>
              <a:bodyPr wrap="square" rtlCol="0">
                <a:spAutoFit/>
              </a:bodyPr>
              <a:lstStyle/>
              <a:p>
                <a:r>
                  <a:rPr lang="en-US" altLang="ja-JP" sz="1400" dirty="0" err="1">
                    <a:latin typeface="メイリオ" panose="020B0604030504040204" pitchFamily="50" charset="-128"/>
                    <a:ea typeface="メイリオ" panose="020B0604030504040204" pitchFamily="50" charset="-128"/>
                  </a:rPr>
                  <a:t>i</a:t>
                </a:r>
                <a:r>
                  <a:rPr lang="en-US" altLang="ja-JP" sz="1400" dirty="0">
                    <a:latin typeface="メイリオ" panose="020B0604030504040204" pitchFamily="50" charset="-128"/>
                    <a:ea typeface="メイリオ" panose="020B0604030504040204" pitchFamily="50" charset="-128"/>
                  </a:rPr>
                  <a:t> = [0,1,2,3,4]</a:t>
                </a:r>
                <a:r>
                  <a:rPr lang="ja-JP" altLang="en-US" sz="1400" dirty="0">
                    <a:latin typeface="メイリオ" panose="020B0604030504040204" pitchFamily="50" charset="-128"/>
                    <a:ea typeface="メイリオ" panose="020B0604030504040204" pitchFamily="50" charset="-128"/>
                  </a:rPr>
                  <a:t>繰り返す</a:t>
                </a:r>
              </a:p>
              <a:p>
                <a:endParaRPr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 name="グループ化 6"/>
            <p:cNvGrpSpPr/>
            <p:nvPr/>
          </p:nvGrpSpPr>
          <p:grpSpPr>
            <a:xfrm>
              <a:off x="1084656" y="5696577"/>
              <a:ext cx="3663807"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J = I, I +1, I+2 …</a:t>
                </a:r>
                <a:br>
                  <a:rPr lang="ja-JP" altLang="en-US"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J = 5 </a:t>
                </a:r>
                <a:r>
                  <a:rPr lang="ja-JP" altLang="en-US" sz="1400" dirty="0">
                    <a:latin typeface="メイリオ" panose="020B0604030504040204" pitchFamily="50" charset="-128"/>
                    <a:ea typeface="メイリオ" panose="020B0604030504040204" pitchFamily="50" charset="-128"/>
                  </a:rPr>
                  <a:t>まで</a:t>
                </a:r>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675585" y="6356030"/>
              <a:ext cx="2801013"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繰り返しで実行する命令の集まり</a:t>
              </a:r>
            </a:p>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変数</a:t>
              </a:r>
              <a:r>
                <a:rPr kumimoji="1" lang="en-US" altLang="ja-JP" sz="1200" dirty="0" err="1">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や</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j</a:t>
              </a:r>
              <a:r>
                <a:rPr kumimoji="1" lang="ja-JP" altLang="en-US" sz="1200" dirty="0">
                  <a:latin typeface="メイリオ" panose="020B0604030504040204" pitchFamily="50" charset="-128"/>
                  <a:ea typeface="メイリオ" panose="020B0604030504040204" pitchFamily="50" charset="-128"/>
                </a:rPr>
                <a:t>の利用含む</a:t>
              </a:r>
              <a:r>
                <a:rPr kumimoji="1"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sp>
        <p:nvSpPr>
          <p:cNvPr id="8" name="四角形吹き出し 7"/>
          <p:cNvSpPr/>
          <p:nvPr/>
        </p:nvSpPr>
        <p:spPr>
          <a:xfrm>
            <a:off x="2943089" y="4021715"/>
            <a:ext cx="2021306" cy="880602"/>
          </a:xfrm>
          <a:prstGeom prst="wedgeRectCallout">
            <a:avLst>
              <a:gd name="adj1" fmla="val -70971"/>
              <a:gd name="adj2" fmla="val 6555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rgbClr val="FF0000"/>
                </a:solidFill>
                <a:latin typeface="メイリオ" panose="020B0604030504040204" pitchFamily="50" charset="-128"/>
                <a:ea typeface="メイリオ" panose="020B0604030504040204" pitchFamily="50" charset="-128"/>
              </a:rPr>
              <a:t>Range()</a:t>
            </a:r>
            <a:r>
              <a:rPr kumimoji="1" lang="ja-JP" altLang="en-US" sz="2000" dirty="0">
                <a:solidFill>
                  <a:srgbClr val="FF0000"/>
                </a:solidFill>
                <a:latin typeface="メイリオ" panose="020B0604030504040204" pitchFamily="50" charset="-128"/>
                <a:ea typeface="メイリオ" panose="020B0604030504040204" pitchFamily="50" charset="-128"/>
              </a:rPr>
              <a:t>の開始を</a:t>
            </a:r>
            <a:r>
              <a:rPr kumimoji="1" lang="en-US" altLang="ja-JP" sz="2000" dirty="0" err="1">
                <a:solidFill>
                  <a:srgbClr val="FF0000"/>
                </a:solidFill>
                <a:latin typeface="メイリオ" panose="020B0604030504040204" pitchFamily="50" charset="-128"/>
                <a:ea typeface="メイリオ" panose="020B0604030504040204" pitchFamily="50" charset="-128"/>
              </a:rPr>
              <a:t>i</a:t>
            </a:r>
            <a:r>
              <a:rPr kumimoji="1" lang="ja-JP" altLang="en-US" sz="2000" dirty="0">
                <a:solidFill>
                  <a:srgbClr val="FF0000"/>
                </a:solidFill>
                <a:latin typeface="メイリオ" panose="020B0604030504040204" pitchFamily="50" charset="-128"/>
                <a:ea typeface="メイリオ" panose="020B0604030504040204" pitchFamily="50" charset="-128"/>
              </a:rPr>
              <a:t>にするのがポイント</a:t>
            </a:r>
          </a:p>
        </p:txBody>
      </p:sp>
      <p:sp>
        <p:nvSpPr>
          <p:cNvPr id="22" name="角丸四角形 21"/>
          <p:cNvSpPr/>
          <p:nvPr/>
        </p:nvSpPr>
        <p:spPr>
          <a:xfrm>
            <a:off x="284144" y="1451386"/>
            <a:ext cx="4798302" cy="5756094"/>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0BE15F4-86AA-FB40-963D-E67037ACA694}"/>
              </a:ext>
            </a:extLst>
          </p:cNvPr>
          <p:cNvSpPr txBox="1"/>
          <p:nvPr/>
        </p:nvSpPr>
        <p:spPr>
          <a:xfrm>
            <a:off x="382652" y="4497285"/>
            <a:ext cx="3107228" cy="1200329"/>
          </a:xfrm>
          <a:prstGeom prst="rect">
            <a:avLst/>
          </a:prstGeom>
          <a:noFill/>
        </p:spPr>
        <p:txBody>
          <a:bodyPr wrap="square">
            <a:spAutoFit/>
          </a:bodyPr>
          <a:lstStyle/>
          <a:p>
            <a:r>
              <a:rPr lang="en-US" altLang="ja-JP" dirty="0">
                <a:latin typeface="メイリオ" panose="020B0604030504040204" pitchFamily="50" charset="-128"/>
                <a:ea typeface="メイリオ" panose="020B0604030504040204" pitchFamily="50" charset="-128"/>
              </a:rPr>
              <a:t>for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in range(5):</a:t>
            </a:r>
          </a:p>
          <a:p>
            <a:r>
              <a:rPr lang="en-US" altLang="ja-JP" dirty="0">
                <a:latin typeface="メイリオ" panose="020B0604030504040204" pitchFamily="50" charset="-128"/>
                <a:ea typeface="メイリオ" panose="020B0604030504040204" pitchFamily="50" charset="-128"/>
              </a:rPr>
              <a:t>   </a:t>
            </a:r>
          </a:p>
          <a:p>
            <a:r>
              <a:rPr lang="en-US" altLang="ja-JP" dirty="0">
                <a:latin typeface="メイリオ" panose="020B0604030504040204" pitchFamily="50" charset="-128"/>
                <a:ea typeface="メイリオ" panose="020B0604030504040204" pitchFamily="50" charset="-128"/>
              </a:rPr>
              <a:t>    for j in range(i,5):</a:t>
            </a:r>
          </a:p>
          <a:p>
            <a:r>
              <a:rPr lang="en-US" altLang="ja-JP" dirty="0">
                <a:latin typeface="メイリオ" panose="020B0604030504040204" pitchFamily="50" charset="-128"/>
                <a:ea typeface="メイリオ" panose="020B0604030504040204" pitchFamily="50" charset="-128"/>
              </a:rPr>
              <a:t>        </a:t>
            </a:r>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79985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78305" y="190941"/>
            <a:ext cx="4291573" cy="307777"/>
          </a:xfrm>
          <a:prstGeom prst="rect">
            <a:avLst/>
          </a:prstGeom>
          <a:noFill/>
        </p:spPr>
        <p:txBody>
          <a:bodyPr wrap="square" rtlCol="0">
            <a:spAutoFit/>
          </a:bodyPr>
          <a:lstStyle/>
          <a:p>
            <a:r>
              <a:rPr kumimoji="1" lang="en-US" altLang="ja-JP" sz="1400" dirty="0">
                <a:latin typeface="メイリオ" panose="020B0604030504040204" pitchFamily="50" charset="-128"/>
                <a:ea typeface="メイリオ" panose="020B0604030504040204" pitchFamily="50" charset="-128"/>
              </a:rPr>
              <a:t>Python</a:t>
            </a:r>
            <a:r>
              <a:rPr kumimoji="1" lang="ja-JP" altLang="en-US" sz="1400" dirty="0">
                <a:latin typeface="メイリオ" panose="020B0604030504040204" pitchFamily="50" charset="-128"/>
                <a:ea typeface="メイリオ" panose="020B0604030504040204" pitchFamily="50" charset="-128"/>
              </a:rPr>
              <a:t>プログラム機能部品カード　</a:t>
            </a:r>
            <a:r>
              <a:rPr kumimoji="1" lang="en-US" altLang="ja-JP" sz="1400" dirty="0">
                <a:latin typeface="メイリオ" panose="020B0604030504040204" pitchFamily="50" charset="-128"/>
                <a:ea typeface="メイリオ" panose="020B0604030504040204" pitchFamily="50" charset="-128"/>
              </a:rPr>
              <a:t>No.02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四則演算と変数への代入</a:t>
            </a:r>
          </a:p>
        </p:txBody>
      </p:sp>
      <p:sp>
        <p:nvSpPr>
          <p:cNvPr id="4" name="テキスト ボックス 3"/>
          <p:cNvSpPr txBox="1"/>
          <p:nvPr/>
        </p:nvSpPr>
        <p:spPr>
          <a:xfrm>
            <a:off x="246488" y="1001712"/>
            <a:ext cx="3666944"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足し算、引き算、掛け算、割り算の基本的な</a:t>
            </a:r>
            <a:r>
              <a:rPr lang="ja-JP" altLang="en-US" sz="1200" dirty="0">
                <a:latin typeface="メイリオ" panose="020B0604030504040204" pitchFamily="50" charset="-128"/>
                <a:ea typeface="メイリオ" panose="020B0604030504040204" pitchFamily="50" charset="-128"/>
              </a:rPr>
              <a:t>使い方と、数値や計算結果の変数への代入方法です。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561890"/>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16" name="テキスト ボックス 15"/>
          <p:cNvSpPr txBox="1"/>
          <p:nvPr/>
        </p:nvSpPr>
        <p:spPr>
          <a:xfrm>
            <a:off x="176763" y="3819180"/>
            <a:ext cx="2232220"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ja-JP" altLang="en-US"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a, </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b, </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c</a:t>
            </a:r>
            <a:r>
              <a:rPr lang="ja-JP" altLang="en-US" sz="1200" dirty="0">
                <a:latin typeface="メイリオ" panose="020B0604030504040204" pitchFamily="50" charset="-128"/>
                <a:ea typeface="メイリオ" panose="020B0604030504040204" pitchFamily="50" charset="-128"/>
              </a:rPr>
              <a:t>の内容を足す</a:t>
            </a:r>
            <a:endParaRPr kumimoji="1" lang="ja-JP" altLang="en-US" sz="1200" dirty="0">
              <a:latin typeface="メイリオ" panose="020B0604030504040204" pitchFamily="50" charset="-128"/>
              <a:ea typeface="メイリオ" panose="020B0604030504040204" pitchFamily="50" charset="-128"/>
            </a:endParaRPr>
          </a:p>
        </p:txBody>
      </p:sp>
      <p:cxnSp>
        <p:nvCxnSpPr>
          <p:cNvPr id="18" name="直線コネクタ 17"/>
          <p:cNvCxnSpPr/>
          <p:nvPr/>
        </p:nvCxnSpPr>
        <p:spPr>
          <a:xfrm>
            <a:off x="180046" y="5336275"/>
            <a:ext cx="4720015"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02594" y="5435029"/>
            <a:ext cx="2342515"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kumimoji="1" lang="ja-JP" altLang="en-US" sz="1200" dirty="0">
                <a:latin typeface="メイリオ" panose="020B0604030504040204" pitchFamily="50" charset="-128"/>
                <a:ea typeface="メイリオ" panose="020B0604030504040204" pitchFamily="50" charset="-128"/>
              </a:rPr>
              <a:t>の内容を</a:t>
            </a:r>
            <a:r>
              <a:rPr kumimoji="1" lang="en-US" altLang="ja-JP" sz="1200" dirty="0">
                <a:latin typeface="メイリオ" panose="020B0604030504040204" pitchFamily="50" charset="-128"/>
                <a:ea typeface="メイリオ" panose="020B0604030504040204" pitchFamily="50" charset="-128"/>
              </a:rPr>
              <a:t>0</a:t>
            </a:r>
            <a:r>
              <a:rPr kumimoji="1" lang="ja-JP" altLang="en-US" sz="1200" dirty="0">
                <a:latin typeface="メイリオ" panose="020B0604030504040204" pitchFamily="50" charset="-128"/>
                <a:ea typeface="メイリオ" panose="020B0604030504040204" pitchFamily="50" charset="-128"/>
              </a:rPr>
              <a:t>にする。</a:t>
            </a:r>
          </a:p>
        </p:txBody>
      </p:sp>
      <p:sp>
        <p:nvSpPr>
          <p:cNvPr id="22" name="テキスト ボックス 21"/>
          <p:cNvSpPr txBox="1"/>
          <p:nvPr/>
        </p:nvSpPr>
        <p:spPr>
          <a:xfrm>
            <a:off x="202594" y="6311161"/>
            <a:ext cx="342476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kumimoji="1" lang="en-US" altLang="ja-JP" sz="1200" dirty="0">
                <a:latin typeface="メイリオ" panose="020B0604030504040204" pitchFamily="50" charset="-128"/>
                <a:ea typeface="メイリオ" panose="020B0604030504040204" pitchFamily="50" charset="-128"/>
              </a:rPr>
              <a:t>X</a:t>
            </a:r>
            <a:r>
              <a:rPr kumimoji="1" lang="ja-JP" altLang="en-US" sz="1200" dirty="0">
                <a:latin typeface="メイリオ" panose="020B0604030504040204" pitchFamily="50" charset="-128"/>
                <a:ea typeface="メイリオ" panose="020B0604030504040204" pitchFamily="50" charset="-128"/>
              </a:rPr>
              <a:t>の内容を</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に</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を足したものにする。</a:t>
            </a:r>
            <a:endParaRPr kumimoji="1" lang="ja-JP" altLang="en-US" sz="12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grpSp>
        <p:nvGrpSpPr>
          <p:cNvPr id="19" name="グループ化 18">
            <a:extLst>
              <a:ext uri="{FF2B5EF4-FFF2-40B4-BE49-F238E27FC236}">
                <a16:creationId xmlns:a16="http://schemas.microsoft.com/office/drawing/2014/main" id="{5A71EF69-D6F7-B5E9-B679-F79F689859AE}"/>
              </a:ext>
            </a:extLst>
          </p:cNvPr>
          <p:cNvGrpSpPr/>
          <p:nvPr/>
        </p:nvGrpSpPr>
        <p:grpSpPr>
          <a:xfrm>
            <a:off x="2616834" y="2815284"/>
            <a:ext cx="2339343" cy="688109"/>
            <a:chOff x="2627159" y="2815284"/>
            <a:chExt cx="2339343" cy="688109"/>
          </a:xfrm>
        </p:grpSpPr>
        <p:sp>
          <p:nvSpPr>
            <p:cNvPr id="13" name="テキスト ボックス 12"/>
            <p:cNvSpPr txBox="1"/>
            <p:nvPr/>
          </p:nvSpPr>
          <p:spPr>
            <a:xfrm>
              <a:off x="2711773" y="2815284"/>
              <a:ext cx="2254729"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を</a:t>
              </a:r>
              <a:r>
                <a:rPr lang="en-US" altLang="ja-JP" sz="1200" dirty="0">
                  <a:latin typeface="メイリオ" panose="020B0604030504040204" pitchFamily="50" charset="-128"/>
                  <a:ea typeface="メイリオ" panose="020B0604030504040204" pitchFamily="50" charset="-128"/>
                </a:rPr>
                <a:t>10</a:t>
              </a:r>
              <a:r>
                <a:rPr lang="ja-JP" altLang="en-US" sz="1200" dirty="0">
                  <a:latin typeface="メイリオ" panose="020B0604030504040204" pitchFamily="50" charset="-128"/>
                  <a:ea typeface="メイリオ" panose="020B0604030504040204" pitchFamily="50" charset="-128"/>
                </a:rPr>
                <a:t>で割った値</a:t>
              </a:r>
              <a:endParaRPr kumimoji="1" lang="ja-JP" altLang="en-US" sz="1200" dirty="0">
                <a:latin typeface="メイリオ" panose="020B0604030504040204" pitchFamily="50" charset="-128"/>
                <a:ea typeface="メイリオ" panose="020B0604030504040204" pitchFamily="50" charset="-128"/>
              </a:endParaRPr>
            </a:p>
          </p:txBody>
        </p:sp>
        <p:sp>
          <p:nvSpPr>
            <p:cNvPr id="5" name="角丸四角形 4"/>
            <p:cNvSpPr/>
            <p:nvPr/>
          </p:nvSpPr>
          <p:spPr>
            <a:xfrm>
              <a:off x="2627159" y="2820825"/>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4" name="グループ化 33">
            <a:extLst>
              <a:ext uri="{FF2B5EF4-FFF2-40B4-BE49-F238E27FC236}">
                <a16:creationId xmlns:a16="http://schemas.microsoft.com/office/drawing/2014/main" id="{BCD9C25D-E4AF-9F83-030D-BF6BB3811D8D}"/>
              </a:ext>
            </a:extLst>
          </p:cNvPr>
          <p:cNvGrpSpPr/>
          <p:nvPr/>
        </p:nvGrpSpPr>
        <p:grpSpPr>
          <a:xfrm>
            <a:off x="2616834" y="1983446"/>
            <a:ext cx="2272902" cy="712534"/>
            <a:chOff x="2616834" y="2025224"/>
            <a:chExt cx="2272902" cy="712534"/>
          </a:xfrm>
        </p:grpSpPr>
        <p:sp>
          <p:nvSpPr>
            <p:cNvPr id="12" name="テキスト ボックス 11"/>
            <p:cNvSpPr txBox="1"/>
            <p:nvPr/>
          </p:nvSpPr>
          <p:spPr>
            <a:xfrm>
              <a:off x="2627158" y="2025224"/>
              <a:ext cx="2254729"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x</a:t>
              </a:r>
              <a:r>
                <a:rPr kumimoji="1" lang="ja-JP" altLang="en-US" sz="1200" dirty="0">
                  <a:latin typeface="メイリオ" panose="020B0604030504040204" pitchFamily="50" charset="-128"/>
                  <a:ea typeface="メイリオ" panose="020B0604030504040204" pitchFamily="50" charset="-128"/>
                </a:rPr>
                <a:t>と</a:t>
              </a:r>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a:latin typeface="メイリオ" panose="020B0604030504040204" pitchFamily="50" charset="-128"/>
                  <a:ea typeface="メイリオ" panose="020B0604030504040204" pitchFamily="50" charset="-128"/>
                </a:rPr>
                <a:t>をかけた値</a:t>
              </a:r>
              <a:endParaRPr kumimoji="1" lang="ja-JP" altLang="en-US" sz="1200" dirty="0">
                <a:latin typeface="メイリオ" panose="020B0604030504040204" pitchFamily="50" charset="-128"/>
                <a:ea typeface="メイリオ" panose="020B0604030504040204" pitchFamily="50" charset="-128"/>
              </a:endParaRPr>
            </a:p>
          </p:txBody>
        </p:sp>
        <p:sp>
          <p:nvSpPr>
            <p:cNvPr id="24" name="角丸四角形 23"/>
            <p:cNvSpPr/>
            <p:nvPr/>
          </p:nvSpPr>
          <p:spPr>
            <a:xfrm>
              <a:off x="2616834" y="2055190"/>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a:extLst>
              <a:ext uri="{FF2B5EF4-FFF2-40B4-BE49-F238E27FC236}">
                <a16:creationId xmlns:a16="http://schemas.microsoft.com/office/drawing/2014/main" id="{461787B4-8DD3-1A23-A62F-3A9161F2DBEF}"/>
              </a:ext>
            </a:extLst>
          </p:cNvPr>
          <p:cNvGrpSpPr/>
          <p:nvPr/>
        </p:nvGrpSpPr>
        <p:grpSpPr>
          <a:xfrm>
            <a:off x="140804" y="2815284"/>
            <a:ext cx="2275798" cy="699923"/>
            <a:chOff x="140804" y="2830849"/>
            <a:chExt cx="2275798" cy="699923"/>
          </a:xfrm>
        </p:grpSpPr>
        <p:sp>
          <p:nvSpPr>
            <p:cNvPr id="11" name="テキスト ボックス 10"/>
            <p:cNvSpPr txBox="1"/>
            <p:nvPr/>
          </p:nvSpPr>
          <p:spPr>
            <a:xfrm>
              <a:off x="140804" y="2830849"/>
              <a:ext cx="2254729"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x</a:t>
              </a:r>
              <a:r>
                <a:rPr kumimoji="1" lang="ja-JP" altLang="en-US" sz="1200" dirty="0">
                  <a:latin typeface="メイリオ" panose="020B0604030504040204" pitchFamily="50" charset="-128"/>
                  <a:ea typeface="メイリオ" panose="020B0604030504040204" pitchFamily="50" charset="-128"/>
                </a:rPr>
                <a:t>の内容</a:t>
              </a:r>
              <a:r>
                <a:rPr lang="ja-JP" altLang="en-US" sz="1200" dirty="0">
                  <a:latin typeface="メイリオ" panose="020B0604030504040204" pitchFamily="50" charset="-128"/>
                  <a:ea typeface="メイリオ" panose="020B0604030504040204" pitchFamily="50" charset="-128"/>
                </a:rPr>
                <a:t>から</a:t>
              </a:r>
              <a:r>
                <a:rPr lang="en-US" altLang="ja-JP" sz="1200" dirty="0">
                  <a:latin typeface="メイリオ" panose="020B0604030504040204" pitchFamily="50" charset="-128"/>
                  <a:ea typeface="メイリオ" panose="020B0604030504040204" pitchFamily="50" charset="-128"/>
                </a:rPr>
                <a:t>2</a:t>
              </a:r>
              <a:r>
                <a:rPr lang="ja-JP" altLang="en-US" sz="1200" dirty="0">
                  <a:latin typeface="メイリオ" panose="020B0604030504040204" pitchFamily="50" charset="-128"/>
                  <a:ea typeface="メイリオ" panose="020B0604030504040204" pitchFamily="50" charset="-128"/>
                </a:rPr>
                <a:t>を引いた</a:t>
              </a:r>
              <a:r>
                <a:rPr kumimoji="1" lang="ja-JP" altLang="en-US" sz="1200" dirty="0">
                  <a:latin typeface="メイリオ" panose="020B0604030504040204" pitchFamily="50" charset="-128"/>
                  <a:ea typeface="メイリオ" panose="020B0604030504040204" pitchFamily="50" charset="-128"/>
                </a:rPr>
                <a:t>値</a:t>
              </a:r>
            </a:p>
          </p:txBody>
        </p:sp>
        <p:sp>
          <p:nvSpPr>
            <p:cNvPr id="25" name="角丸四角形 24"/>
            <p:cNvSpPr/>
            <p:nvPr/>
          </p:nvSpPr>
          <p:spPr>
            <a:xfrm>
              <a:off x="143700" y="2848204"/>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154051BF-A857-D85F-C3BB-CECF217CA0B2}"/>
              </a:ext>
            </a:extLst>
          </p:cNvPr>
          <p:cNvGrpSpPr/>
          <p:nvPr/>
        </p:nvGrpSpPr>
        <p:grpSpPr>
          <a:xfrm>
            <a:off x="140804" y="1983446"/>
            <a:ext cx="2272902" cy="703568"/>
            <a:chOff x="159397" y="1983446"/>
            <a:chExt cx="2272902" cy="703568"/>
          </a:xfrm>
        </p:grpSpPr>
        <p:sp>
          <p:nvSpPr>
            <p:cNvPr id="10" name="テキスト ボックス 9"/>
            <p:cNvSpPr txBox="1"/>
            <p:nvPr/>
          </p:nvSpPr>
          <p:spPr>
            <a:xfrm>
              <a:off x="160260" y="1983446"/>
              <a:ext cx="208419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kumimoji="1" lang="ja-JP" altLang="en-US" sz="1200" dirty="0">
                  <a:latin typeface="メイリオ" panose="020B0604030504040204" pitchFamily="50" charset="-128"/>
                  <a:ea typeface="メイリオ" panose="020B0604030504040204" pitchFamily="50" charset="-128"/>
                </a:rPr>
                <a:t>の内容に</a:t>
              </a:r>
              <a:r>
                <a:rPr kumimoji="1" lang="en-US" altLang="ja-JP" sz="1200" dirty="0">
                  <a:latin typeface="メイリオ" panose="020B0604030504040204" pitchFamily="50" charset="-128"/>
                  <a:ea typeface="メイリオ" panose="020B0604030504040204" pitchFamily="50" charset="-128"/>
                </a:rPr>
                <a:t>1</a:t>
              </a:r>
              <a:r>
                <a:rPr kumimoji="1" lang="ja-JP" altLang="en-US" sz="1200" dirty="0">
                  <a:latin typeface="メイリオ" panose="020B0604030504040204" pitchFamily="50" charset="-128"/>
                  <a:ea typeface="メイリオ" panose="020B0604030504040204" pitchFamily="50" charset="-128"/>
                </a:rPr>
                <a:t>を足した値</a:t>
              </a:r>
            </a:p>
          </p:txBody>
        </p:sp>
        <p:sp>
          <p:nvSpPr>
            <p:cNvPr id="26" name="角丸四角形 25"/>
            <p:cNvSpPr/>
            <p:nvPr/>
          </p:nvSpPr>
          <p:spPr>
            <a:xfrm>
              <a:off x="159397" y="2004446"/>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角丸四角形 27"/>
          <p:cNvSpPr/>
          <p:nvPr/>
        </p:nvSpPr>
        <p:spPr>
          <a:xfrm>
            <a:off x="140804" y="3788528"/>
            <a:ext cx="2272902" cy="12225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169412" y="5456231"/>
            <a:ext cx="3381861" cy="7614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82044" y="6309427"/>
            <a:ext cx="3381861" cy="10188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4128512" y="986705"/>
            <a:ext cx="990600" cy="890653"/>
            <a:chOff x="1295400" y="3857730"/>
            <a:chExt cx="990600" cy="1019070"/>
          </a:xfrm>
        </p:grpSpPr>
        <p:sp>
          <p:nvSpPr>
            <p:cNvPr id="32" name="メモ 31"/>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テキスト ボックス 32"/>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02</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35" name="テキスト ボックス 34">
            <a:extLst>
              <a:ext uri="{FF2B5EF4-FFF2-40B4-BE49-F238E27FC236}">
                <a16:creationId xmlns:a16="http://schemas.microsoft.com/office/drawing/2014/main" id="{21690324-36E0-8872-60FD-0496DC0AF4DA}"/>
              </a:ext>
            </a:extLst>
          </p:cNvPr>
          <p:cNvSpPr txBox="1"/>
          <p:nvPr/>
        </p:nvSpPr>
        <p:spPr>
          <a:xfrm>
            <a:off x="522297" y="2252909"/>
            <a:ext cx="1322932" cy="400110"/>
          </a:xfrm>
          <a:prstGeom prst="rect">
            <a:avLst/>
          </a:prstGeom>
          <a:noFill/>
        </p:spPr>
        <p:txBody>
          <a:bodyPr wrap="square" rtlCol="0">
            <a:spAutoFit/>
          </a:bodyPr>
          <a:lstStyle/>
          <a:p>
            <a:r>
              <a:rPr kumimoji="1" lang="en-US" altLang="ja-JP" sz="2000" dirty="0" err="1">
                <a:latin typeface="メイリオ" panose="020B0604030504040204" pitchFamily="50" charset="-128"/>
                <a:ea typeface="メイリオ" panose="020B0604030504040204" pitchFamily="50" charset="-128"/>
              </a:rPr>
              <a:t>i</a:t>
            </a:r>
            <a:r>
              <a:rPr kumimoji="1" lang="en-US" altLang="ja-JP" sz="2000" dirty="0">
                <a:latin typeface="メイリオ" panose="020B0604030504040204" pitchFamily="50" charset="-128"/>
                <a:ea typeface="メイリオ" panose="020B0604030504040204" pitchFamily="50" charset="-128"/>
              </a:rPr>
              <a:t> + 1</a:t>
            </a:r>
            <a:endParaRPr kumimoji="1" lang="ja-JP" altLang="en-US" sz="2000" dirty="0">
              <a:latin typeface="メイリオ" panose="020B0604030504040204" pitchFamily="50" charset="-128"/>
              <a:ea typeface="メイリオ" panose="020B0604030504040204" pitchFamily="50" charset="-128"/>
            </a:endParaRPr>
          </a:p>
        </p:txBody>
      </p:sp>
      <p:sp>
        <p:nvSpPr>
          <p:cNvPr id="37" name="テキスト ボックス 36">
            <a:extLst>
              <a:ext uri="{FF2B5EF4-FFF2-40B4-BE49-F238E27FC236}">
                <a16:creationId xmlns:a16="http://schemas.microsoft.com/office/drawing/2014/main" id="{D74C144E-3044-B3C0-2846-3824B846A330}"/>
              </a:ext>
            </a:extLst>
          </p:cNvPr>
          <p:cNvSpPr txBox="1"/>
          <p:nvPr/>
        </p:nvSpPr>
        <p:spPr>
          <a:xfrm>
            <a:off x="3024091" y="2239687"/>
            <a:ext cx="1322932"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x * </a:t>
            </a:r>
            <a:r>
              <a:rPr lang="en-US" altLang="ja-JP" sz="2000" dirty="0" err="1">
                <a:latin typeface="メイリオ" panose="020B0604030504040204" pitchFamily="50" charset="-128"/>
                <a:ea typeface="メイリオ" panose="020B0604030504040204" pitchFamily="50" charset="-128"/>
              </a:rPr>
              <a:t>i</a:t>
            </a:r>
            <a:endParaRPr kumimoji="1" lang="ja-JP" altLang="en-US" sz="2000" dirty="0">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A74D7112-F44D-8012-3257-33E74D31168C}"/>
              </a:ext>
            </a:extLst>
          </p:cNvPr>
          <p:cNvSpPr txBox="1"/>
          <p:nvPr/>
        </p:nvSpPr>
        <p:spPr>
          <a:xfrm>
            <a:off x="522297" y="3050750"/>
            <a:ext cx="1322932"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x - 2</a:t>
            </a:r>
            <a:endParaRPr kumimoji="1" lang="ja-JP" altLang="en-US" sz="2000" dirty="0">
              <a:latin typeface="メイリオ" panose="020B0604030504040204" pitchFamily="50" charset="-128"/>
              <a:ea typeface="メイリオ" panose="020B0604030504040204" pitchFamily="50" charset="-128"/>
            </a:endParaRPr>
          </a:p>
        </p:txBody>
      </p:sp>
      <p:sp>
        <p:nvSpPr>
          <p:cNvPr id="39" name="テキスト ボックス 38">
            <a:extLst>
              <a:ext uri="{FF2B5EF4-FFF2-40B4-BE49-F238E27FC236}">
                <a16:creationId xmlns:a16="http://schemas.microsoft.com/office/drawing/2014/main" id="{4DEBF8F5-A7EB-5ACA-94C3-C71F8237FBB8}"/>
              </a:ext>
            </a:extLst>
          </p:cNvPr>
          <p:cNvSpPr txBox="1"/>
          <p:nvPr/>
        </p:nvSpPr>
        <p:spPr>
          <a:xfrm>
            <a:off x="3024091" y="3037528"/>
            <a:ext cx="1322932"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a /  10</a:t>
            </a:r>
            <a:endParaRPr kumimoji="1" lang="ja-JP" altLang="en-US" sz="2000" dirty="0">
              <a:latin typeface="メイリオ" panose="020B0604030504040204" pitchFamily="50" charset="-128"/>
              <a:ea typeface="メイリオ" panose="020B0604030504040204" pitchFamily="50" charset="-128"/>
            </a:endParaRPr>
          </a:p>
        </p:txBody>
      </p:sp>
      <p:sp>
        <p:nvSpPr>
          <p:cNvPr id="40" name="テキスト ボックス 39">
            <a:extLst>
              <a:ext uri="{FF2B5EF4-FFF2-40B4-BE49-F238E27FC236}">
                <a16:creationId xmlns:a16="http://schemas.microsoft.com/office/drawing/2014/main" id="{C774D67A-E430-45A9-0072-0ABE14D09E10}"/>
              </a:ext>
            </a:extLst>
          </p:cNvPr>
          <p:cNvSpPr txBox="1"/>
          <p:nvPr/>
        </p:nvSpPr>
        <p:spPr>
          <a:xfrm>
            <a:off x="398992" y="4298770"/>
            <a:ext cx="1579710"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a + b + c</a:t>
            </a:r>
            <a:endParaRPr kumimoji="1" lang="ja-JP" altLang="en-US" sz="2000" dirty="0">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8E7EBF6D-58CB-8DE6-A828-009C05A8F518}"/>
              </a:ext>
            </a:extLst>
          </p:cNvPr>
          <p:cNvSpPr txBox="1"/>
          <p:nvPr/>
        </p:nvSpPr>
        <p:spPr>
          <a:xfrm>
            <a:off x="398992" y="5694852"/>
            <a:ext cx="1579710"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a = 0</a:t>
            </a:r>
            <a:endParaRPr kumimoji="1" lang="ja-JP" altLang="en-US" sz="2000" dirty="0">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83D3B81A-888A-92E4-1F90-F933F5684A0F}"/>
              </a:ext>
            </a:extLst>
          </p:cNvPr>
          <p:cNvSpPr txBox="1"/>
          <p:nvPr/>
        </p:nvSpPr>
        <p:spPr>
          <a:xfrm>
            <a:off x="398992" y="6686913"/>
            <a:ext cx="1579710"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x = a + 1</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65063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69523" y="151897"/>
            <a:ext cx="4193164"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四則演算と変数への代入</a:t>
            </a:r>
          </a:p>
        </p:txBody>
      </p:sp>
      <p:sp>
        <p:nvSpPr>
          <p:cNvPr id="6" name="テキスト ボックス 5"/>
          <p:cNvSpPr txBox="1"/>
          <p:nvPr/>
        </p:nvSpPr>
        <p:spPr>
          <a:xfrm>
            <a:off x="362795" y="1152454"/>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521664" y="1871437"/>
            <a:ext cx="1193050"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a</a:t>
            </a:r>
            <a:r>
              <a:rPr kumimoji="1" lang="en-US" altLang="ja-JP" sz="1600" dirty="0">
                <a:latin typeface="メイリオ" panose="020B0604030504040204" pitchFamily="50" charset="-128"/>
                <a:ea typeface="メイリオ" panose="020B0604030504040204" pitchFamily="50" charset="-128"/>
              </a:rPr>
              <a:t> = 0</a:t>
            </a:r>
            <a:endParaRPr kumimoji="1" lang="ja-JP" altLang="en-US" sz="16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554295" y="3059048"/>
            <a:ext cx="1193050" cy="338554"/>
          </a:xfrm>
          <a:prstGeom prst="rect">
            <a:avLst/>
          </a:prstGeom>
          <a:noFill/>
          <a:ln w="12700">
            <a:solidFill>
              <a:schemeClr val="tx1"/>
            </a:solidFill>
          </a:ln>
        </p:spPr>
        <p:txBody>
          <a:bodyPr wrap="square" rtlCol="0">
            <a:spAutoFit/>
          </a:bodyPr>
          <a:lstStyle/>
          <a:p>
            <a:pPr algn="ctr"/>
            <a:r>
              <a:rPr kumimoji="1" lang="en-US" altLang="ja-JP" sz="1600" dirty="0">
                <a:latin typeface="メイリオ" panose="020B0604030504040204" pitchFamily="50" charset="-128"/>
                <a:ea typeface="メイリオ" panose="020B0604030504040204" pitchFamily="50" charset="-128"/>
              </a:rPr>
              <a:t>x = x + 1</a:t>
            </a:r>
            <a:endParaRPr kumimoji="1" lang="ja-JP" altLang="en-US" sz="1600" dirty="0">
              <a:latin typeface="メイリオ" panose="020B0604030504040204" pitchFamily="50" charset="-128"/>
              <a:ea typeface="メイリオ" panose="020B0604030504040204" pitchFamily="50" charset="-128"/>
            </a:endParaRPr>
          </a:p>
        </p:txBody>
      </p:sp>
      <p:sp>
        <p:nvSpPr>
          <p:cNvPr id="10" name="角丸四角形 9"/>
          <p:cNvSpPr/>
          <p:nvPr/>
        </p:nvSpPr>
        <p:spPr>
          <a:xfrm>
            <a:off x="362795" y="1740043"/>
            <a:ext cx="3539354" cy="10895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ADE6E51B-968F-3243-36C3-5290DA9A3FFF}"/>
              </a:ext>
            </a:extLst>
          </p:cNvPr>
          <p:cNvSpPr txBox="1"/>
          <p:nvPr/>
        </p:nvSpPr>
        <p:spPr>
          <a:xfrm>
            <a:off x="901336" y="2429528"/>
            <a:ext cx="1579710"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a = 0</a:t>
            </a:r>
            <a:endParaRPr kumimoji="1"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031CDC7A-27F2-CD02-A166-20E37B782F22}"/>
              </a:ext>
            </a:extLst>
          </p:cNvPr>
          <p:cNvSpPr txBox="1"/>
          <p:nvPr/>
        </p:nvSpPr>
        <p:spPr>
          <a:xfrm>
            <a:off x="950165" y="3622825"/>
            <a:ext cx="1579710"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x = x + 1</a:t>
            </a:r>
            <a:endParaRPr kumimoji="1" lang="ja-JP" altLang="en-US" sz="2000" dirty="0">
              <a:latin typeface="メイリオ" panose="020B0604030504040204" pitchFamily="50" charset="-128"/>
              <a:ea typeface="メイリオ" panose="020B0604030504040204" pitchFamily="50" charset="-128"/>
            </a:endParaRPr>
          </a:p>
        </p:txBody>
      </p:sp>
      <p:sp>
        <p:nvSpPr>
          <p:cNvPr id="7" name="角丸四角形 9">
            <a:extLst>
              <a:ext uri="{FF2B5EF4-FFF2-40B4-BE49-F238E27FC236}">
                <a16:creationId xmlns:a16="http://schemas.microsoft.com/office/drawing/2014/main" id="{7BC178A4-D418-822B-2E47-9275DC335440}"/>
              </a:ext>
            </a:extLst>
          </p:cNvPr>
          <p:cNvSpPr/>
          <p:nvPr/>
        </p:nvSpPr>
        <p:spPr>
          <a:xfrm>
            <a:off x="362795" y="2933339"/>
            <a:ext cx="3539354" cy="10895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Text Box 11">
            <a:extLst>
              <a:ext uri="{FF2B5EF4-FFF2-40B4-BE49-F238E27FC236}">
                <a16:creationId xmlns:a16="http://schemas.microsoft.com/office/drawing/2014/main" id="{BC111A78-2FB1-1196-D544-7F68E25BE5BF}"/>
              </a:ext>
            </a:extLst>
          </p:cNvPr>
          <p:cNvSpPr txBox="1">
            <a:spLocks noChangeArrowheads="1"/>
          </p:cNvSpPr>
          <p:nvPr/>
        </p:nvSpPr>
        <p:spPr bwMode="auto">
          <a:xfrm>
            <a:off x="244732" y="5287184"/>
            <a:ext cx="17240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1</a:t>
            </a:r>
          </a:p>
        </p:txBody>
      </p:sp>
      <p:grpSp>
        <p:nvGrpSpPr>
          <p:cNvPr id="9" name="グループ化 8">
            <a:extLst>
              <a:ext uri="{FF2B5EF4-FFF2-40B4-BE49-F238E27FC236}">
                <a16:creationId xmlns:a16="http://schemas.microsoft.com/office/drawing/2014/main" id="{D8E74565-2DA2-B1D1-1908-A32BE0AD3876}"/>
              </a:ext>
            </a:extLst>
          </p:cNvPr>
          <p:cNvGrpSpPr/>
          <p:nvPr/>
        </p:nvGrpSpPr>
        <p:grpSpPr>
          <a:xfrm>
            <a:off x="554295" y="4310622"/>
            <a:ext cx="1414462" cy="1019175"/>
            <a:chOff x="601663" y="3775075"/>
            <a:chExt cx="1414462" cy="1019175"/>
          </a:xfrm>
        </p:grpSpPr>
        <p:pic>
          <p:nvPicPr>
            <p:cNvPr id="12" name="Picture 14">
              <a:extLst>
                <a:ext uri="{FF2B5EF4-FFF2-40B4-BE49-F238E27FC236}">
                  <a16:creationId xmlns:a16="http://schemas.microsoft.com/office/drawing/2014/main" id="{CF983C40-9C40-785A-8BC4-8F7533674A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663" y="3775075"/>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19">
              <a:extLst>
                <a:ext uri="{FF2B5EF4-FFF2-40B4-BE49-F238E27FC236}">
                  <a16:creationId xmlns:a16="http://schemas.microsoft.com/office/drawing/2014/main" id="{9BAB0D7A-5A73-AA55-3F59-511A2CE2E070}"/>
                </a:ext>
              </a:extLst>
            </p:cNvPr>
            <p:cNvSpPr>
              <a:spLocks noChangeArrowheads="1"/>
            </p:cNvSpPr>
            <p:nvPr/>
          </p:nvSpPr>
          <p:spPr bwMode="auto">
            <a:xfrm rot="9966320">
              <a:off x="958850" y="3787775"/>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14" name="Text Box 20">
              <a:extLst>
                <a:ext uri="{FF2B5EF4-FFF2-40B4-BE49-F238E27FC236}">
                  <a16:creationId xmlns:a16="http://schemas.microsoft.com/office/drawing/2014/main" id="{859DA16B-3848-9E16-0012-5AD6D386ED73}"/>
                </a:ext>
              </a:extLst>
            </p:cNvPr>
            <p:cNvSpPr txBox="1">
              <a:spLocks noChangeArrowheads="1"/>
            </p:cNvSpPr>
            <p:nvPr/>
          </p:nvSpPr>
          <p:spPr bwMode="auto">
            <a:xfrm>
              <a:off x="1566863" y="3859213"/>
              <a:ext cx="4492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dirty="0">
                  <a:latin typeface="メイリオ" panose="020B0604030504040204" pitchFamily="50" charset="-128"/>
                  <a:ea typeface="メイリオ" panose="020B0604030504040204" pitchFamily="50" charset="-128"/>
                </a:rPr>
                <a:t>1</a:t>
              </a:r>
            </a:p>
          </p:txBody>
        </p:sp>
      </p:grpSp>
      <p:sp>
        <p:nvSpPr>
          <p:cNvPr id="15" name="Text Box 21">
            <a:extLst>
              <a:ext uri="{FF2B5EF4-FFF2-40B4-BE49-F238E27FC236}">
                <a16:creationId xmlns:a16="http://schemas.microsoft.com/office/drawing/2014/main" id="{90A8AF77-18FB-F7C8-54A8-278645EC2DD9}"/>
              </a:ext>
            </a:extLst>
          </p:cNvPr>
          <p:cNvSpPr txBox="1">
            <a:spLocks noChangeArrowheads="1"/>
          </p:cNvSpPr>
          <p:nvPr/>
        </p:nvSpPr>
        <p:spPr bwMode="auto">
          <a:xfrm>
            <a:off x="196246" y="6129595"/>
            <a:ext cx="2012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と名前をつけた箱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を入れる</a:t>
            </a:r>
          </a:p>
        </p:txBody>
      </p:sp>
      <p:sp>
        <p:nvSpPr>
          <p:cNvPr id="16" name="Text Box 17">
            <a:extLst>
              <a:ext uri="{FF2B5EF4-FFF2-40B4-BE49-F238E27FC236}">
                <a16:creationId xmlns:a16="http://schemas.microsoft.com/office/drawing/2014/main" id="{8241AC8C-E4F7-9A07-1186-904ED9A5D5A2}"/>
              </a:ext>
            </a:extLst>
          </p:cNvPr>
          <p:cNvSpPr txBox="1">
            <a:spLocks noChangeArrowheads="1"/>
          </p:cNvSpPr>
          <p:nvPr/>
        </p:nvSpPr>
        <p:spPr bwMode="auto">
          <a:xfrm>
            <a:off x="2387730" y="5287184"/>
            <a:ext cx="23856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x +1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x + 1)</a:t>
            </a:r>
          </a:p>
        </p:txBody>
      </p:sp>
      <p:sp>
        <p:nvSpPr>
          <p:cNvPr id="18" name="Text Box 26">
            <a:extLst>
              <a:ext uri="{FF2B5EF4-FFF2-40B4-BE49-F238E27FC236}">
                <a16:creationId xmlns:a16="http://schemas.microsoft.com/office/drawing/2014/main" id="{C72660B3-3BCA-67FE-9AC8-498E84E92BDB}"/>
              </a:ext>
            </a:extLst>
          </p:cNvPr>
          <p:cNvSpPr txBox="1">
            <a:spLocks noChangeArrowheads="1"/>
          </p:cNvSpPr>
          <p:nvPr/>
        </p:nvSpPr>
        <p:spPr bwMode="auto">
          <a:xfrm>
            <a:off x="2190331" y="6074834"/>
            <a:ext cx="2701352"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初めに</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の中を取り出し</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する。</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計算結果を</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に入れなおす。</a:t>
            </a:r>
          </a:p>
        </p:txBody>
      </p:sp>
      <p:grpSp>
        <p:nvGrpSpPr>
          <p:cNvPr id="19" name="グループ化 18">
            <a:extLst>
              <a:ext uri="{FF2B5EF4-FFF2-40B4-BE49-F238E27FC236}">
                <a16:creationId xmlns:a16="http://schemas.microsoft.com/office/drawing/2014/main" id="{30868E81-0597-D122-8210-53F258E92038}"/>
              </a:ext>
            </a:extLst>
          </p:cNvPr>
          <p:cNvGrpSpPr/>
          <p:nvPr/>
        </p:nvGrpSpPr>
        <p:grpSpPr>
          <a:xfrm>
            <a:off x="2839045" y="4310622"/>
            <a:ext cx="2052638" cy="1019175"/>
            <a:chOff x="2292350" y="3752850"/>
            <a:chExt cx="2052638" cy="1019175"/>
          </a:xfrm>
        </p:grpSpPr>
        <p:pic>
          <p:nvPicPr>
            <p:cNvPr id="20" name="Picture 23">
              <a:extLst>
                <a:ext uri="{FF2B5EF4-FFF2-40B4-BE49-F238E27FC236}">
                  <a16:creationId xmlns:a16="http://schemas.microsoft.com/office/drawing/2014/main" id="{DDF61E58-D471-445D-A57F-8FB1D93988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2350" y="3752850"/>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21" name="AutoShape 24">
              <a:extLst>
                <a:ext uri="{FF2B5EF4-FFF2-40B4-BE49-F238E27FC236}">
                  <a16:creationId xmlns:a16="http://schemas.microsoft.com/office/drawing/2014/main" id="{55EF7DEA-BEB0-07BD-D207-83B4740F2250}"/>
                </a:ext>
              </a:extLst>
            </p:cNvPr>
            <p:cNvSpPr>
              <a:spLocks noChangeArrowheads="1"/>
            </p:cNvSpPr>
            <p:nvPr/>
          </p:nvSpPr>
          <p:spPr bwMode="auto">
            <a:xfrm rot="9966320">
              <a:off x="2662238" y="3775075"/>
              <a:ext cx="973137" cy="168275"/>
            </a:xfrm>
            <a:prstGeom prst="curvedUpArrow">
              <a:avLst>
                <a:gd name="adj1" fmla="val 115660"/>
                <a:gd name="adj2" fmla="val 231321"/>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22" name="Text Box 25">
              <a:extLst>
                <a:ext uri="{FF2B5EF4-FFF2-40B4-BE49-F238E27FC236}">
                  <a16:creationId xmlns:a16="http://schemas.microsoft.com/office/drawing/2014/main" id="{1C82D409-EF49-89F7-AEFE-FE92ADDE4552}"/>
                </a:ext>
              </a:extLst>
            </p:cNvPr>
            <p:cNvSpPr txBox="1">
              <a:spLocks noChangeArrowheads="1"/>
            </p:cNvSpPr>
            <p:nvPr/>
          </p:nvSpPr>
          <p:spPr bwMode="auto">
            <a:xfrm>
              <a:off x="3257550" y="3836988"/>
              <a:ext cx="10874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latin typeface="メイリオ" panose="020B0604030504040204" pitchFamily="50" charset="-128"/>
                  <a:ea typeface="メイリオ" panose="020B0604030504040204" pitchFamily="50" charset="-128"/>
                </a:rPr>
                <a:t>X + 1</a:t>
              </a:r>
            </a:p>
          </p:txBody>
        </p:sp>
        <p:sp>
          <p:nvSpPr>
            <p:cNvPr id="23" name="AutoShape 27">
              <a:extLst>
                <a:ext uri="{FF2B5EF4-FFF2-40B4-BE49-F238E27FC236}">
                  <a16:creationId xmlns:a16="http://schemas.microsoft.com/office/drawing/2014/main" id="{3243A903-1497-0344-9E7F-21BBD5CB0EB8}"/>
                </a:ext>
              </a:extLst>
            </p:cNvPr>
            <p:cNvSpPr>
              <a:spLocks noChangeArrowheads="1"/>
            </p:cNvSpPr>
            <p:nvPr/>
          </p:nvSpPr>
          <p:spPr bwMode="auto">
            <a:xfrm rot="20616947">
              <a:off x="2905125" y="4208463"/>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grpSp>
      <p:cxnSp>
        <p:nvCxnSpPr>
          <p:cNvPr id="29" name="直線矢印コネクタ 28">
            <a:extLst>
              <a:ext uri="{FF2B5EF4-FFF2-40B4-BE49-F238E27FC236}">
                <a16:creationId xmlns:a16="http://schemas.microsoft.com/office/drawing/2014/main" id="{8AE9A8F4-C247-128D-2320-D83FBE72BE56}"/>
              </a:ext>
            </a:extLst>
          </p:cNvPr>
          <p:cNvCxnSpPr/>
          <p:nvPr/>
        </p:nvCxnSpPr>
        <p:spPr>
          <a:xfrm flipH="1">
            <a:off x="2869025" y="5853779"/>
            <a:ext cx="36392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088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4559" y="190941"/>
            <a:ext cx="4195320"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　</a:t>
            </a:r>
            <a:r>
              <a:rPr lang="en-US" altLang="ja-JP" sz="1400" dirty="0">
                <a:latin typeface="メイリオ" panose="020B0604030504040204" pitchFamily="50" charset="-128"/>
                <a:ea typeface="メイリオ" panose="020B0604030504040204" pitchFamily="50" charset="-128"/>
              </a:rPr>
              <a:t>No.03</a:t>
            </a: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キーボードから数値や文字の入力</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キーボードから数値や文字を入力して変数に入れます。</a:t>
            </a:r>
          </a:p>
        </p:txBody>
      </p:sp>
      <p:sp>
        <p:nvSpPr>
          <p:cNvPr id="6" name="テキスト ボックス 5"/>
          <p:cNvSpPr txBox="1"/>
          <p:nvPr/>
        </p:nvSpPr>
        <p:spPr>
          <a:xfrm>
            <a:off x="362795" y="1675470"/>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2" name="テキスト ボックス 21"/>
          <p:cNvSpPr txBox="1"/>
          <p:nvPr/>
        </p:nvSpPr>
        <p:spPr>
          <a:xfrm>
            <a:off x="362795" y="2210751"/>
            <a:ext cx="3424760"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キーボードから入力した文字を変数</a:t>
            </a:r>
            <a:r>
              <a:rPr kumimoji="1"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に入れる。</a:t>
            </a:r>
            <a:endParaRPr kumimoji="1" lang="ja-JP" altLang="en-US" sz="12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14" name="角丸四角形 13"/>
          <p:cNvSpPr/>
          <p:nvPr/>
        </p:nvSpPr>
        <p:spPr>
          <a:xfrm>
            <a:off x="248201" y="2130942"/>
            <a:ext cx="3991316" cy="10523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p:nvGrpSpPr>
        <p:grpSpPr>
          <a:xfrm>
            <a:off x="4260616" y="1224764"/>
            <a:ext cx="990600" cy="890653"/>
            <a:chOff x="1295400" y="3857730"/>
            <a:chExt cx="990600" cy="1019070"/>
          </a:xfrm>
        </p:grpSpPr>
        <p:sp>
          <p:nvSpPr>
            <p:cNvPr id="13" name="メモ 1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03</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5" name="テキスト ボックス 4">
            <a:extLst>
              <a:ext uri="{FF2B5EF4-FFF2-40B4-BE49-F238E27FC236}">
                <a16:creationId xmlns:a16="http://schemas.microsoft.com/office/drawing/2014/main" id="{38285F77-623C-A0C8-7978-2F6DE54936E8}"/>
              </a:ext>
            </a:extLst>
          </p:cNvPr>
          <p:cNvSpPr txBox="1"/>
          <p:nvPr/>
        </p:nvSpPr>
        <p:spPr>
          <a:xfrm>
            <a:off x="529950" y="2607347"/>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x = input()</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2544C61-21EA-D5C7-D4DD-779F4021A447}"/>
              </a:ext>
            </a:extLst>
          </p:cNvPr>
          <p:cNvSpPr txBox="1"/>
          <p:nvPr/>
        </p:nvSpPr>
        <p:spPr>
          <a:xfrm>
            <a:off x="362794" y="3431958"/>
            <a:ext cx="3624589"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キーボードから入力した数字を整数として変数</a:t>
            </a:r>
            <a:r>
              <a:rPr kumimoji="1"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に入れる。</a:t>
            </a:r>
            <a:endParaRPr kumimoji="1" lang="ja-JP" altLang="en-US" sz="1200" dirty="0">
              <a:latin typeface="メイリオ" panose="020B0604030504040204" pitchFamily="50" charset="-128"/>
              <a:ea typeface="メイリオ" panose="020B0604030504040204" pitchFamily="50" charset="-128"/>
            </a:endParaRPr>
          </a:p>
        </p:txBody>
      </p:sp>
      <p:sp>
        <p:nvSpPr>
          <p:cNvPr id="8" name="角丸四角形 13">
            <a:extLst>
              <a:ext uri="{FF2B5EF4-FFF2-40B4-BE49-F238E27FC236}">
                <a16:creationId xmlns:a16="http://schemas.microsoft.com/office/drawing/2014/main" id="{F377E5CE-8D46-BA50-93B7-3361BC54F6FE}"/>
              </a:ext>
            </a:extLst>
          </p:cNvPr>
          <p:cNvSpPr/>
          <p:nvPr/>
        </p:nvSpPr>
        <p:spPr>
          <a:xfrm>
            <a:off x="248201" y="3352149"/>
            <a:ext cx="3991316" cy="10523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7714E6BE-84A8-E24A-6813-581DBD4B741A}"/>
              </a:ext>
            </a:extLst>
          </p:cNvPr>
          <p:cNvSpPr txBox="1"/>
          <p:nvPr/>
        </p:nvSpPr>
        <p:spPr>
          <a:xfrm>
            <a:off x="529950" y="3828554"/>
            <a:ext cx="2393132"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a</a:t>
            </a:r>
            <a:r>
              <a:rPr kumimoji="1" lang="en-US" altLang="ja-JP" sz="2000" dirty="0">
                <a:latin typeface="メイリオ" panose="020B0604030504040204" pitchFamily="50" charset="-128"/>
                <a:ea typeface="メイリオ" panose="020B0604030504040204" pitchFamily="50" charset="-128"/>
              </a:rPr>
              <a:t> = int(input())</a:t>
            </a:r>
            <a:endParaRPr kumimoji="1" lang="ja-JP" altLang="en-US" sz="2000" dirty="0">
              <a:latin typeface="メイリオ" panose="020B0604030504040204" pitchFamily="50" charset="-128"/>
              <a:ea typeface="メイリオ" panose="020B0604030504040204" pitchFamily="50" charset="-128"/>
            </a:endParaRPr>
          </a:p>
        </p:txBody>
      </p:sp>
      <p:sp>
        <p:nvSpPr>
          <p:cNvPr id="11" name="Text Box 21">
            <a:extLst>
              <a:ext uri="{FF2B5EF4-FFF2-40B4-BE49-F238E27FC236}">
                <a16:creationId xmlns:a16="http://schemas.microsoft.com/office/drawing/2014/main" id="{CFE2D154-D904-958E-98BB-C6FB31DA38AB}"/>
              </a:ext>
            </a:extLst>
          </p:cNvPr>
          <p:cNvSpPr txBox="1">
            <a:spLocks noChangeArrowheads="1"/>
          </p:cNvSpPr>
          <p:nvPr/>
        </p:nvSpPr>
        <p:spPr bwMode="auto">
          <a:xfrm>
            <a:off x="263270" y="4573356"/>
            <a:ext cx="4695589"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000" dirty="0">
                <a:latin typeface="メイリオ" panose="020B0604030504040204" pitchFamily="50" charset="-128"/>
                <a:ea typeface="メイリオ" panose="020B0604030504040204" pitchFamily="50" charset="-128"/>
              </a:rPr>
              <a:t>Input()</a:t>
            </a:r>
            <a:r>
              <a:rPr lang="ja-JP" altLang="en-US" sz="2000" dirty="0">
                <a:latin typeface="メイリオ" panose="020B0604030504040204" pitchFamily="50" charset="-128"/>
                <a:ea typeface="メイリオ" panose="020B0604030504040204" pitchFamily="50" charset="-128"/>
              </a:rPr>
              <a:t>は文字として入力します。</a:t>
            </a:r>
          </a:p>
          <a:p>
            <a:pPr algn="l">
              <a:spcBef>
                <a:spcPct val="50000"/>
              </a:spcBef>
            </a:pPr>
            <a:r>
              <a:rPr lang="ja-JP" altLang="en-US" sz="2000" dirty="0">
                <a:latin typeface="メイリオ" panose="020B0604030504040204" pitchFamily="50" charset="-128"/>
                <a:ea typeface="メイリオ" panose="020B0604030504040204" pitchFamily="50" charset="-128"/>
              </a:rPr>
              <a:t>例えば</a:t>
            </a:r>
            <a:r>
              <a:rPr lang="en-US" altLang="ja-JP" sz="2000" dirty="0">
                <a:latin typeface="メイリオ" panose="020B0604030504040204" pitchFamily="50" charset="-128"/>
                <a:ea typeface="メイリオ" panose="020B0604030504040204" pitchFamily="50" charset="-128"/>
              </a:rPr>
              <a:t>100</a:t>
            </a:r>
            <a:r>
              <a:rPr lang="ja-JP" altLang="en-US" sz="2000" dirty="0">
                <a:latin typeface="メイリオ" panose="020B0604030504040204" pitchFamily="50" charset="-128"/>
                <a:ea typeface="メイリオ" panose="020B0604030504040204" pitchFamily="50" charset="-128"/>
              </a:rPr>
              <a:t>とキーを打っても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100</a:t>
            </a:r>
            <a:r>
              <a:rPr lang="ja-JP" altLang="en-US" sz="2000" dirty="0">
                <a:latin typeface="メイリオ" panose="020B0604030504040204" pitchFamily="50" charset="-128"/>
                <a:ea typeface="メイリオ" panose="020B0604030504040204" pitchFamily="50" charset="-128"/>
              </a:rPr>
              <a:t>という数字として入力されます。</a:t>
            </a:r>
          </a:p>
          <a:p>
            <a:pPr algn="l">
              <a:spcBef>
                <a:spcPct val="50000"/>
              </a:spcBef>
            </a:pP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そこで、</a:t>
            </a:r>
            <a:r>
              <a:rPr lang="en-US" altLang="ja-JP" sz="2000" dirty="0">
                <a:latin typeface="メイリオ" panose="020B0604030504040204" pitchFamily="50" charset="-128"/>
                <a:ea typeface="メイリオ" panose="020B0604030504040204" pitchFamily="50" charset="-128"/>
              </a:rPr>
              <a:t>int( )</a:t>
            </a:r>
            <a:r>
              <a:rPr lang="ja-JP" altLang="en-US" sz="2000" dirty="0">
                <a:latin typeface="メイリオ" panose="020B0604030504040204" pitchFamily="50" charset="-128"/>
                <a:ea typeface="メイリオ" panose="020B0604030504040204" pitchFamily="50" charset="-128"/>
              </a:rPr>
              <a:t>を使用して数字→数値に変換して計算などに使用します。</a:t>
            </a:r>
          </a:p>
        </p:txBody>
      </p:sp>
    </p:spTree>
    <p:extLst>
      <p:ext uri="{BB962C8B-B14F-4D97-AF65-F5344CB8AC3E}">
        <p14:creationId xmlns:p14="http://schemas.microsoft.com/office/powerpoint/2010/main" val="601511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5" y="164826"/>
            <a:ext cx="4236501"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　</a:t>
            </a:r>
            <a:r>
              <a:rPr lang="en-US" altLang="ja-JP" sz="1400" dirty="0">
                <a:latin typeface="メイリオ" panose="020B0604030504040204" pitchFamily="50" charset="-128"/>
                <a:ea typeface="メイリオ" panose="020B0604030504040204" pitchFamily="50" charset="-128"/>
              </a:rPr>
              <a:t>No.03</a:t>
            </a: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キーボードから数値や文字の入力</a:t>
            </a:r>
          </a:p>
        </p:txBody>
      </p:sp>
      <p:sp>
        <p:nvSpPr>
          <p:cNvPr id="6" name="テキスト ボックス 5"/>
          <p:cNvSpPr txBox="1"/>
          <p:nvPr/>
        </p:nvSpPr>
        <p:spPr>
          <a:xfrm>
            <a:off x="362795" y="1152454"/>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65185" y="1772052"/>
            <a:ext cx="1517526"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x</a:t>
            </a:r>
            <a:r>
              <a:rPr kumimoji="1" lang="en-US" altLang="ja-JP" sz="1600" dirty="0">
                <a:latin typeface="メイリオ" panose="020B0604030504040204" pitchFamily="50" charset="-128"/>
                <a:ea typeface="メイリオ" panose="020B0604030504040204" pitchFamily="50" charset="-128"/>
              </a:rPr>
              <a:t> = (</a:t>
            </a:r>
            <a:r>
              <a:rPr kumimoji="1" lang="ja-JP" altLang="en-US" sz="1600" dirty="0">
                <a:latin typeface="メイリオ" panose="020B0604030504040204" pitchFamily="50" charset="-128"/>
                <a:ea typeface="メイリオ" panose="020B0604030504040204" pitchFamily="50" charset="-128"/>
              </a:rPr>
              <a:t>入力</a:t>
            </a:r>
            <a:r>
              <a:rPr kumimoji="1"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781310" y="3678453"/>
            <a:ext cx="2231713" cy="338554"/>
          </a:xfrm>
          <a:prstGeom prst="rect">
            <a:avLst/>
          </a:prstGeom>
          <a:noFill/>
          <a:ln w="12700">
            <a:solidFill>
              <a:schemeClr val="tx1"/>
            </a:solidFill>
          </a:ln>
        </p:spPr>
        <p:txBody>
          <a:bodyPr wrap="square" rtlCol="0">
            <a:spAutoFit/>
          </a:bodyPr>
          <a:lstStyle/>
          <a:p>
            <a:pPr algn="ctr"/>
            <a:r>
              <a:rPr kumimoji="1" lang="en-US" altLang="ja-JP" sz="1600" dirty="0">
                <a:latin typeface="メイリオ" panose="020B0604030504040204" pitchFamily="50" charset="-128"/>
                <a:ea typeface="メイリオ" panose="020B0604030504040204" pitchFamily="50" charset="-128"/>
              </a:rPr>
              <a:t>a = (</a:t>
            </a:r>
            <a:r>
              <a:rPr kumimoji="1" lang="ja-JP" altLang="en-US" sz="1600" dirty="0">
                <a:latin typeface="メイリオ" panose="020B0604030504040204" pitchFamily="50" charset="-128"/>
                <a:ea typeface="メイリオ" panose="020B0604030504040204" pitchFamily="50" charset="-128"/>
              </a:rPr>
              <a:t>数値入力</a:t>
            </a:r>
            <a:r>
              <a:rPr kumimoji="1"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12" name="角丸四角形 11"/>
          <p:cNvSpPr/>
          <p:nvPr/>
        </p:nvSpPr>
        <p:spPr>
          <a:xfrm>
            <a:off x="362795" y="1687180"/>
            <a:ext cx="3390498" cy="1668803"/>
          </a:xfrm>
          <a:prstGeom prst="roundRect">
            <a:avLst>
              <a:gd name="adj" fmla="val 109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362795" y="3584022"/>
            <a:ext cx="3390498" cy="1668803"/>
          </a:xfrm>
          <a:prstGeom prst="roundRect">
            <a:avLst>
              <a:gd name="adj" fmla="val 109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270579B-875B-CF0F-3C99-6B2FDA99498E}"/>
              </a:ext>
            </a:extLst>
          </p:cNvPr>
          <p:cNvSpPr txBox="1"/>
          <p:nvPr/>
        </p:nvSpPr>
        <p:spPr>
          <a:xfrm>
            <a:off x="584067" y="2442635"/>
            <a:ext cx="2079758"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x = input()</a:t>
            </a:r>
            <a:endParaRPr kumimoji="1"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FDB9E3E-D936-5951-A788-466D51416998}"/>
              </a:ext>
            </a:extLst>
          </p:cNvPr>
          <p:cNvSpPr txBox="1"/>
          <p:nvPr/>
        </p:nvSpPr>
        <p:spPr>
          <a:xfrm>
            <a:off x="584066" y="4245046"/>
            <a:ext cx="2848681" cy="400110"/>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a = int(input())</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8601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26432" y="190941"/>
            <a:ext cx="4243446"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No.04</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条件を判断して、条件が成り立つ時に命令を実行します。</a:t>
            </a:r>
          </a:p>
        </p:txBody>
      </p:sp>
      <p:sp>
        <p:nvSpPr>
          <p:cNvPr id="6" name="テキスト ボックス 5"/>
          <p:cNvSpPr txBox="1"/>
          <p:nvPr/>
        </p:nvSpPr>
        <p:spPr>
          <a:xfrm>
            <a:off x="362795" y="1273134"/>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2" name="テキスト ボックス 21"/>
          <p:cNvSpPr txBox="1"/>
          <p:nvPr/>
        </p:nvSpPr>
        <p:spPr>
          <a:xfrm>
            <a:off x="348331" y="2345623"/>
            <a:ext cx="4465887" cy="27699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kumimoji="1" lang="ja-JP" altLang="en-US" sz="1200" dirty="0">
                <a:latin typeface="メイリオ" panose="020B0604030504040204" pitchFamily="50" charset="-128"/>
                <a:ea typeface="メイリオ" panose="020B0604030504040204" pitchFamily="50" charset="-128"/>
              </a:rPr>
              <a:t>の内容が</a:t>
            </a:r>
            <a:r>
              <a:rPr kumimoji="1" lang="en-US" altLang="ja-JP" sz="1200" dirty="0">
                <a:latin typeface="メイリオ" panose="020B0604030504040204" pitchFamily="50" charset="-128"/>
                <a:ea typeface="メイリオ" panose="020B0604030504040204" pitchFamily="50" charset="-128"/>
              </a:rPr>
              <a:t>70</a:t>
            </a:r>
            <a:r>
              <a:rPr kumimoji="1" lang="ja-JP" altLang="en-US" sz="1200" dirty="0">
                <a:latin typeface="メイリオ" panose="020B0604030504040204" pitchFamily="50" charset="-128"/>
                <a:ea typeface="メイリオ" panose="020B0604030504040204" pitchFamily="50" charset="-128"/>
              </a:rPr>
              <a:t>より大きければ、合格</a:t>
            </a:r>
            <a:r>
              <a:rPr kumimoji="1" lang="en-US" altLang="ja-JP" sz="1200" dirty="0">
                <a:latin typeface="メイリオ" panose="020B0604030504040204" pitchFamily="50" charset="-128"/>
                <a:ea typeface="メイリオ" panose="020B0604030504040204" pitchFamily="50" charset="-128"/>
              </a:rPr>
              <a:t>(</a:t>
            </a:r>
            <a:r>
              <a:rPr kumimoji="1" lang="en-US" altLang="ja-JP" sz="1200" dirty="0" err="1">
                <a:latin typeface="メイリオ" panose="020B0604030504040204" pitchFamily="50" charset="-128"/>
                <a:ea typeface="メイリオ" panose="020B0604030504040204" pitchFamily="50" charset="-128"/>
              </a:rPr>
              <a:t>Goukaku</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と表示する。</a:t>
            </a: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24" name="テキスト ボックス 23"/>
          <p:cNvSpPr txBox="1"/>
          <p:nvPr/>
        </p:nvSpPr>
        <p:spPr>
          <a:xfrm>
            <a:off x="392717" y="3860550"/>
            <a:ext cx="4665665" cy="461665"/>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の内容が、変数</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の内容より小さければ、変数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の内容を入れる。</a:t>
            </a:r>
            <a:endParaRPr kumimoji="1" lang="ja-JP" altLang="en-US" sz="1200" dirty="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4260616" y="1224764"/>
            <a:ext cx="990600" cy="890653"/>
            <a:chOff x="1295400" y="3857730"/>
            <a:chExt cx="9906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04</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7" name="角丸四角形 16"/>
          <p:cNvSpPr/>
          <p:nvPr/>
        </p:nvSpPr>
        <p:spPr>
          <a:xfrm>
            <a:off x="259416" y="2221693"/>
            <a:ext cx="4798966" cy="1423234"/>
          </a:xfrm>
          <a:prstGeom prst="roundRect">
            <a:avLst>
              <a:gd name="adj" fmla="val 1046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259415" y="3727001"/>
            <a:ext cx="4798967" cy="1534550"/>
          </a:xfrm>
          <a:prstGeom prst="roundRect">
            <a:avLst>
              <a:gd name="adj" fmla="val 1046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91D753D2-1146-86F3-3167-D466A20B3E3A}"/>
              </a:ext>
            </a:extLst>
          </p:cNvPr>
          <p:cNvSpPr txBox="1"/>
          <p:nvPr/>
        </p:nvSpPr>
        <p:spPr>
          <a:xfrm>
            <a:off x="452065" y="2730732"/>
            <a:ext cx="2848681" cy="707886"/>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a &gt; 70:</a:t>
            </a:r>
          </a:p>
          <a:p>
            <a:r>
              <a:rPr kumimoji="1" lang="en-US" altLang="ja-JP" sz="2000" dirty="0">
                <a:latin typeface="メイリオ" panose="020B0604030504040204" pitchFamily="50" charset="-128"/>
                <a:ea typeface="メイリオ" panose="020B0604030504040204" pitchFamily="50" charset="-128"/>
              </a:rPr>
              <a:t>    print("</a:t>
            </a:r>
            <a:r>
              <a:rPr kumimoji="1" lang="en-US" altLang="ja-JP" sz="2000" dirty="0" err="1">
                <a:latin typeface="メイリオ" panose="020B0604030504040204" pitchFamily="50" charset="-128"/>
                <a:ea typeface="メイリオ" panose="020B0604030504040204" pitchFamily="50" charset="-128"/>
              </a:rPr>
              <a:t>Goukaku</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E84A3BF3-43D9-FFFD-9D0A-C8056FB7336E}"/>
              </a:ext>
            </a:extLst>
          </p:cNvPr>
          <p:cNvSpPr txBox="1"/>
          <p:nvPr/>
        </p:nvSpPr>
        <p:spPr>
          <a:xfrm>
            <a:off x="452065" y="4322215"/>
            <a:ext cx="2848681" cy="707886"/>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a &lt; b:</a:t>
            </a:r>
          </a:p>
          <a:p>
            <a:r>
              <a:rPr kumimoji="1" lang="en-US" altLang="ja-JP" sz="2000" dirty="0">
                <a:latin typeface="メイリオ" panose="020B0604030504040204" pitchFamily="50" charset="-128"/>
                <a:ea typeface="メイリオ" panose="020B0604030504040204" pitchFamily="50" charset="-128"/>
              </a:rPr>
              <a:t>    x = b</a:t>
            </a:r>
            <a:endParaRPr kumimoji="1" lang="ja-JP" altLang="en-US" sz="20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A68681EA-11AC-0ABA-7F4D-9F7FA0C2D455}"/>
              </a:ext>
            </a:extLst>
          </p:cNvPr>
          <p:cNvSpPr txBox="1"/>
          <p:nvPr/>
        </p:nvSpPr>
        <p:spPr>
          <a:xfrm>
            <a:off x="269269" y="5429360"/>
            <a:ext cx="4302732" cy="1754326"/>
          </a:xfrm>
          <a:prstGeom prst="rect">
            <a:avLst/>
          </a:prstGeom>
          <a:noFill/>
        </p:spPr>
        <p:txBody>
          <a:bodyPr wrap="square">
            <a:spAutoFit/>
          </a:bodyPr>
          <a:lstStyle/>
          <a:p>
            <a:r>
              <a:rPr lang="en-US" altLang="ja-JP" dirty="0"/>
              <a:t>x == y       x </a:t>
            </a:r>
            <a:r>
              <a:rPr lang="ja-JP" altLang="en-US" dirty="0"/>
              <a:t>と </a:t>
            </a:r>
            <a:r>
              <a:rPr lang="en-US" altLang="ja-JP" dirty="0"/>
              <a:t>y </a:t>
            </a:r>
            <a:r>
              <a:rPr lang="ja-JP" altLang="en-US" dirty="0"/>
              <a:t>が等しい</a:t>
            </a:r>
          </a:p>
          <a:p>
            <a:r>
              <a:rPr lang="en-US" altLang="ja-JP" dirty="0"/>
              <a:t>x != y       x </a:t>
            </a:r>
            <a:r>
              <a:rPr lang="ja-JP" altLang="en-US" dirty="0"/>
              <a:t>と </a:t>
            </a:r>
            <a:r>
              <a:rPr lang="en-US" altLang="ja-JP" dirty="0"/>
              <a:t>y </a:t>
            </a:r>
            <a:r>
              <a:rPr lang="ja-JP" altLang="en-US" dirty="0"/>
              <a:t>が等しくない</a:t>
            </a:r>
          </a:p>
          <a:p>
            <a:r>
              <a:rPr lang="en-US" altLang="ja-JP" dirty="0"/>
              <a:t>x &gt; y        x </a:t>
            </a:r>
            <a:r>
              <a:rPr lang="ja-JP" altLang="en-US" dirty="0"/>
              <a:t>は </a:t>
            </a:r>
            <a:r>
              <a:rPr lang="en-US" altLang="ja-JP" dirty="0"/>
              <a:t>y </a:t>
            </a:r>
            <a:r>
              <a:rPr lang="ja-JP" altLang="en-US" dirty="0"/>
              <a:t>よりも大きい</a:t>
            </a:r>
          </a:p>
          <a:p>
            <a:r>
              <a:rPr lang="en-US" altLang="ja-JP" dirty="0"/>
              <a:t>x &lt; y        x </a:t>
            </a:r>
            <a:r>
              <a:rPr lang="ja-JP" altLang="en-US" dirty="0"/>
              <a:t>は </a:t>
            </a:r>
            <a:r>
              <a:rPr lang="en-US" altLang="ja-JP" dirty="0"/>
              <a:t>y </a:t>
            </a:r>
            <a:r>
              <a:rPr lang="ja-JP" altLang="en-US" dirty="0"/>
              <a:t>よりも小さい</a:t>
            </a:r>
          </a:p>
          <a:p>
            <a:r>
              <a:rPr lang="en-US" altLang="ja-JP" dirty="0"/>
              <a:t>x &gt;= y       x </a:t>
            </a:r>
            <a:r>
              <a:rPr lang="ja-JP" altLang="en-US" dirty="0"/>
              <a:t>は </a:t>
            </a:r>
            <a:r>
              <a:rPr lang="en-US" altLang="ja-JP" dirty="0"/>
              <a:t>y </a:t>
            </a:r>
            <a:r>
              <a:rPr lang="ja-JP" altLang="en-US" dirty="0"/>
              <a:t>と等しいか大きい</a:t>
            </a:r>
          </a:p>
          <a:p>
            <a:r>
              <a:rPr lang="en-US" altLang="ja-JP" dirty="0"/>
              <a:t>x &lt;= y       x </a:t>
            </a:r>
            <a:r>
              <a:rPr lang="ja-JP" altLang="en-US" dirty="0"/>
              <a:t>は </a:t>
            </a:r>
            <a:r>
              <a:rPr lang="en-US" altLang="ja-JP" dirty="0"/>
              <a:t>y </a:t>
            </a:r>
            <a:r>
              <a:rPr lang="ja-JP" altLang="en-US" dirty="0"/>
              <a:t>と等しいか小さい</a:t>
            </a:r>
          </a:p>
        </p:txBody>
      </p:sp>
    </p:spTree>
    <p:extLst>
      <p:ext uri="{BB962C8B-B14F-4D97-AF65-F5344CB8AC3E}">
        <p14:creationId xmlns:p14="http://schemas.microsoft.com/office/powerpoint/2010/main" val="3901425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2795" y="164826"/>
            <a:ext cx="4236501"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No.03</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条件を判断して、命令を実行</a:t>
            </a:r>
          </a:p>
        </p:txBody>
      </p:sp>
      <p:sp>
        <p:nvSpPr>
          <p:cNvPr id="6" name="テキスト ボックス 5"/>
          <p:cNvSpPr txBox="1"/>
          <p:nvPr/>
        </p:nvSpPr>
        <p:spPr>
          <a:xfrm>
            <a:off x="362795" y="1094596"/>
            <a:ext cx="1193050" cy="338554"/>
          </a:xfrm>
          <a:prstGeom prst="rect">
            <a:avLst/>
          </a:prstGeom>
          <a:noFill/>
          <a:ln w="28575">
            <a:solidFill>
              <a:srgbClr val="FF000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432016" y="1701213"/>
            <a:ext cx="1482130" cy="830997"/>
          </a:xfrm>
          <a:prstGeom prst="rect">
            <a:avLst/>
          </a:prstGeom>
          <a:noFill/>
          <a:ln w="12700">
            <a:solidFill>
              <a:schemeClr val="tx1"/>
            </a:solidFill>
          </a:ln>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 a &gt; 70:</a:t>
            </a:r>
          </a:p>
          <a:p>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6555" y="2098021"/>
            <a:ext cx="2456570" cy="338554"/>
          </a:xfrm>
          <a:prstGeom prst="rect">
            <a:avLst/>
          </a:prstGeom>
          <a:solidFill>
            <a:schemeClr val="bg1"/>
          </a:solidFill>
          <a:ln w="12700">
            <a:solidFill>
              <a:schemeClr val="tx1"/>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r>
              <a:rPr lang="en-US" altLang="ja-JP" sz="16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表示する</a:t>
            </a:r>
            <a:r>
              <a:rPr lang="en-US" altLang="ja-JP" sz="1600" dirty="0">
                <a:latin typeface="メイリオ" panose="020B0604030504040204" pitchFamily="50" charset="-128"/>
                <a:ea typeface="メイリオ" panose="020B0604030504040204" pitchFamily="50" charset="-128"/>
              </a:rPr>
              <a:t>(</a:t>
            </a:r>
            <a:r>
              <a:rPr lang="en-US" altLang="ja-JP" sz="1600" dirty="0" err="1">
                <a:latin typeface="メイリオ" panose="020B0604030504040204" pitchFamily="50" charset="-128"/>
                <a:ea typeface="メイリオ" panose="020B0604030504040204" pitchFamily="50" charset="-128"/>
              </a:rPr>
              <a:t>Goukaku</a:t>
            </a:r>
            <a:r>
              <a:rPr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8" name="フローチャート: 判断 7"/>
          <p:cNvSpPr/>
          <p:nvPr/>
        </p:nvSpPr>
        <p:spPr>
          <a:xfrm>
            <a:off x="3141177" y="1789830"/>
            <a:ext cx="1624084"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メイリオ" panose="020B0604030504040204" pitchFamily="50" charset="-128"/>
                <a:ea typeface="メイリオ" panose="020B0604030504040204" pitchFamily="50" charset="-128"/>
              </a:rPr>
              <a:t>a</a:t>
            </a:r>
            <a:r>
              <a:rPr kumimoji="1" lang="en-US" altLang="ja-JP" sz="1400" dirty="0">
                <a:solidFill>
                  <a:schemeClr val="tx1"/>
                </a:solidFill>
                <a:latin typeface="メイリオ" panose="020B0604030504040204" pitchFamily="50" charset="-128"/>
                <a:ea typeface="メイリオ" panose="020B0604030504040204" pitchFamily="50" charset="-128"/>
              </a:rPr>
              <a:t> &gt; 70</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075677" y="2571156"/>
            <a:ext cx="1755082" cy="338554"/>
          </a:xfrm>
          <a:prstGeom prst="rect">
            <a:avLst/>
          </a:prstGeom>
          <a:solidFill>
            <a:schemeClr val="bg1"/>
          </a:solid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a:t>
            </a:r>
            <a:r>
              <a:rPr lang="en-US" altLang="ja-JP" sz="1600" dirty="0" err="1">
                <a:latin typeface="メイリオ" panose="020B0604030504040204" pitchFamily="50" charset="-128"/>
                <a:ea typeface="メイリオ" panose="020B0604030504040204" pitchFamily="50" charset="-128"/>
              </a:rPr>
              <a:t>Goukaku</a:t>
            </a:r>
            <a:r>
              <a:rPr lang="en-US" altLang="ja-JP" sz="1600" dirty="0">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表示</a:t>
            </a:r>
            <a:endParaRPr kumimoji="1" lang="ja-JP" altLang="en-US" sz="1600" dirty="0">
              <a:latin typeface="メイリオ" panose="020B0604030504040204" pitchFamily="50" charset="-128"/>
              <a:ea typeface="メイリオ" panose="020B0604030504040204" pitchFamily="50" charset="-128"/>
            </a:endParaRPr>
          </a:p>
        </p:txBody>
      </p:sp>
      <p:cxnSp>
        <p:nvCxnSpPr>
          <p:cNvPr id="13" name="直線矢印コネクタ 12"/>
          <p:cNvCxnSpPr>
            <a:stCxn id="8" idx="2"/>
            <a:endCxn id="14" idx="0"/>
          </p:cNvCxnSpPr>
          <p:nvPr/>
        </p:nvCxnSpPr>
        <p:spPr>
          <a:xfrm flipH="1">
            <a:off x="3953218" y="2363036"/>
            <a:ext cx="1" cy="2081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966866" y="2911421"/>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765261" y="2072167"/>
            <a:ext cx="28660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5051863" y="2072167"/>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3953218" y="3115370"/>
            <a:ext cx="10986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434109" y="2244516"/>
            <a:ext cx="532757" cy="338554"/>
          </a:xfrm>
          <a:prstGeom prst="rect">
            <a:avLst/>
          </a:prstGeom>
          <a:noFill/>
          <a:ln w="12700">
            <a:no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endParaRPr kumimoji="1" lang="ja-JP" altLang="en-US" sz="16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523879" y="4701555"/>
            <a:ext cx="1482130" cy="830997"/>
          </a:xfrm>
          <a:prstGeom prst="rect">
            <a:avLst/>
          </a:prstGeom>
          <a:noFill/>
          <a:ln w="12700">
            <a:solidFill>
              <a:schemeClr val="tx1"/>
            </a:solidFill>
          </a:ln>
        </p:spPr>
        <p:txBody>
          <a:bodyPr wrap="square" rtlCol="0">
            <a:spAutoFit/>
          </a:bodyPr>
          <a:lstStyle/>
          <a:p>
            <a:r>
              <a:rPr kumimoji="1" lang="en-US" altLang="ja-JP" sz="1600" dirty="0">
                <a:latin typeface="メイリオ" panose="020B0604030504040204" pitchFamily="50" charset="-128"/>
                <a:ea typeface="メイリオ" panose="020B0604030504040204" pitchFamily="50" charset="-128"/>
              </a:rPr>
              <a:t>? a &lt; b :</a:t>
            </a:r>
          </a:p>
          <a:p>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668418" y="5098363"/>
            <a:ext cx="1651915" cy="338554"/>
          </a:xfrm>
          <a:prstGeom prst="rect">
            <a:avLst/>
          </a:prstGeom>
          <a:solidFill>
            <a:schemeClr val="bg1"/>
          </a:solidFill>
          <a:ln w="12700">
            <a:solidFill>
              <a:schemeClr val="tx1"/>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r>
              <a:rPr lang="en-US" altLang="ja-JP" sz="1600" dirty="0">
                <a:latin typeface="メイリオ" panose="020B0604030504040204" pitchFamily="50" charset="-128"/>
                <a:ea typeface="メイリオ" panose="020B0604030504040204" pitchFamily="50" charset="-128"/>
              </a:rPr>
              <a:t>: x = b</a:t>
            </a:r>
            <a:endParaRPr kumimoji="1" lang="ja-JP" altLang="en-US" sz="1600" dirty="0">
              <a:latin typeface="メイリオ" panose="020B0604030504040204" pitchFamily="50" charset="-128"/>
              <a:ea typeface="メイリオ" panose="020B0604030504040204" pitchFamily="50" charset="-128"/>
            </a:endParaRPr>
          </a:p>
        </p:txBody>
      </p:sp>
      <p:sp>
        <p:nvSpPr>
          <p:cNvPr id="31" name="フローチャート: 判断 30"/>
          <p:cNvSpPr/>
          <p:nvPr/>
        </p:nvSpPr>
        <p:spPr>
          <a:xfrm>
            <a:off x="3141177" y="4701555"/>
            <a:ext cx="1624084"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a:t>
            </a:r>
            <a:r>
              <a:rPr kumimoji="1" lang="en-US" altLang="ja-JP" sz="1600" dirty="0">
                <a:solidFill>
                  <a:schemeClr val="tx1"/>
                </a:solidFill>
                <a:latin typeface="メイリオ" panose="020B0604030504040204" pitchFamily="50" charset="-128"/>
                <a:ea typeface="メイリオ" panose="020B0604030504040204" pitchFamily="50" charset="-128"/>
              </a:rPr>
              <a:t> &lt; b</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3181693" y="5459922"/>
            <a:ext cx="1570346" cy="338554"/>
          </a:xfrm>
          <a:prstGeom prst="rect">
            <a:avLst/>
          </a:prstGeom>
          <a:solidFill>
            <a:schemeClr val="bg1"/>
          </a:solid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x = b</a:t>
            </a:r>
            <a:endParaRPr kumimoji="1" lang="ja-JP" altLang="en-US" sz="1600" dirty="0">
              <a:latin typeface="メイリオ" panose="020B0604030504040204" pitchFamily="50" charset="-128"/>
              <a:ea typeface="メイリオ" panose="020B0604030504040204" pitchFamily="50" charset="-128"/>
            </a:endParaRPr>
          </a:p>
        </p:txBody>
      </p:sp>
      <p:cxnSp>
        <p:nvCxnSpPr>
          <p:cNvPr id="33" name="直線矢印コネクタ 32"/>
          <p:cNvCxnSpPr>
            <a:stCxn id="31" idx="2"/>
            <a:endCxn id="32" idx="0"/>
          </p:cNvCxnSpPr>
          <p:nvPr/>
        </p:nvCxnSpPr>
        <p:spPr>
          <a:xfrm>
            <a:off x="3953219" y="5274761"/>
            <a:ext cx="13647" cy="1851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3966866" y="5823146"/>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4765261" y="4983892"/>
            <a:ext cx="28660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5051863" y="4983892"/>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H="1">
            <a:off x="3953218" y="6027095"/>
            <a:ext cx="10986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434109" y="5169073"/>
            <a:ext cx="532757" cy="338554"/>
          </a:xfrm>
          <a:prstGeom prst="rect">
            <a:avLst/>
          </a:prstGeom>
          <a:noFill/>
          <a:ln w="12700">
            <a:no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〇</a:t>
            </a:r>
            <a:endParaRPr kumimoji="1" lang="ja-JP" altLang="en-US" sz="1600" dirty="0">
              <a:latin typeface="メイリオ" panose="020B0604030504040204" pitchFamily="50" charset="-128"/>
              <a:ea typeface="メイリオ" panose="020B0604030504040204" pitchFamily="50" charset="-128"/>
            </a:endParaRPr>
          </a:p>
        </p:txBody>
      </p:sp>
      <p:sp>
        <p:nvSpPr>
          <p:cNvPr id="41" name="角丸四角形 40"/>
          <p:cNvSpPr/>
          <p:nvPr/>
        </p:nvSpPr>
        <p:spPr>
          <a:xfrm>
            <a:off x="259415" y="4627338"/>
            <a:ext cx="4866038"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角丸四角形 41"/>
          <p:cNvSpPr/>
          <p:nvPr/>
        </p:nvSpPr>
        <p:spPr>
          <a:xfrm>
            <a:off x="259415" y="1579287"/>
            <a:ext cx="4866038"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101EC195-DDEF-8508-DCA9-C3608625D007}"/>
              </a:ext>
            </a:extLst>
          </p:cNvPr>
          <p:cNvSpPr txBox="1"/>
          <p:nvPr/>
        </p:nvSpPr>
        <p:spPr>
          <a:xfrm>
            <a:off x="432016" y="2952575"/>
            <a:ext cx="2848681" cy="707886"/>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a &gt; 70:</a:t>
            </a:r>
          </a:p>
          <a:p>
            <a:r>
              <a:rPr kumimoji="1" lang="en-US" altLang="ja-JP" sz="2000" dirty="0">
                <a:latin typeface="メイリオ" panose="020B0604030504040204" pitchFamily="50" charset="-128"/>
                <a:ea typeface="メイリオ" panose="020B0604030504040204" pitchFamily="50" charset="-128"/>
              </a:rPr>
              <a:t>    print("</a:t>
            </a:r>
            <a:r>
              <a:rPr kumimoji="1" lang="en-US" altLang="ja-JP" sz="2000" dirty="0" err="1">
                <a:latin typeface="メイリオ" panose="020B0604030504040204" pitchFamily="50" charset="-128"/>
                <a:ea typeface="メイリオ" panose="020B0604030504040204" pitchFamily="50" charset="-128"/>
              </a:rPr>
              <a:t>Goukaku</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ABAB143-01E2-8E9B-8D5A-2157D419FDA3}"/>
              </a:ext>
            </a:extLst>
          </p:cNvPr>
          <p:cNvSpPr txBox="1"/>
          <p:nvPr/>
        </p:nvSpPr>
        <p:spPr>
          <a:xfrm>
            <a:off x="450646" y="5907942"/>
            <a:ext cx="2848681" cy="707886"/>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a &lt; b:</a:t>
            </a:r>
          </a:p>
          <a:p>
            <a:r>
              <a:rPr kumimoji="1" lang="en-US" altLang="ja-JP" sz="2000" dirty="0">
                <a:latin typeface="メイリオ" panose="020B0604030504040204" pitchFamily="50" charset="-128"/>
                <a:ea typeface="メイリオ" panose="020B0604030504040204" pitchFamily="50" charset="-128"/>
              </a:rPr>
              <a:t>    x = b</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25444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4558" y="190941"/>
            <a:ext cx="4195320" cy="307777"/>
          </a:xfrm>
          <a:prstGeom prst="rect">
            <a:avLst/>
          </a:prstGeom>
          <a:noFill/>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Python</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No.05</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条件を判断して、〇と</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で違う命令を実行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条件を判断して、条件が成り立つ時</a:t>
            </a:r>
            <a:r>
              <a:rPr lang="ja-JP" altLang="en-US" sz="1200" dirty="0">
                <a:latin typeface="メイリオ" panose="020B0604030504040204" pitchFamily="50" charset="-128"/>
                <a:ea typeface="メイリオ" panose="020B0604030504040204" pitchFamily="50" charset="-128"/>
              </a:rPr>
              <a:t>と成り立たない時に別々の</a:t>
            </a:r>
            <a:r>
              <a:rPr kumimoji="1" lang="ja-JP" altLang="en-US" sz="1200" dirty="0">
                <a:latin typeface="メイリオ" panose="020B0604030504040204" pitchFamily="50" charset="-128"/>
                <a:ea typeface="メイリオ" panose="020B0604030504040204" pitchFamily="50" charset="-128"/>
              </a:rPr>
              <a:t>命令を実行します。</a:t>
            </a:r>
          </a:p>
        </p:txBody>
      </p:sp>
      <p:sp>
        <p:nvSpPr>
          <p:cNvPr id="6" name="テキスト ボックス 5"/>
          <p:cNvSpPr txBox="1"/>
          <p:nvPr/>
        </p:nvSpPr>
        <p:spPr>
          <a:xfrm>
            <a:off x="362795" y="1587038"/>
            <a:ext cx="1015629" cy="338554"/>
          </a:xfrm>
          <a:prstGeom prst="rect">
            <a:avLst/>
          </a:prstGeom>
          <a:noFill/>
          <a:ln w="28575">
            <a:solidFill>
              <a:srgbClr val="FF0000"/>
            </a:solidFill>
          </a:ln>
        </p:spPr>
        <p:txBody>
          <a:bodyPr wrap="square" rtlCol="0">
            <a:spAutoFit/>
          </a:bodyPr>
          <a:lstStyle/>
          <a:p>
            <a:pPr algn="ctr"/>
            <a:r>
              <a:rPr kumimoji="1" lang="ja-JP" altLang="en-US" sz="1600" dirty="0">
                <a:latin typeface="メイリオ" panose="020B0604030504040204" pitchFamily="50" charset="-128"/>
                <a:ea typeface="メイリオ" panose="020B0604030504040204" pitchFamily="50" charset="-128"/>
              </a:rPr>
              <a:t>具体例</a:t>
            </a: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裏面</a:t>
            </a:r>
          </a:p>
        </p:txBody>
      </p:sp>
      <p:sp>
        <p:nvSpPr>
          <p:cNvPr id="24" name="テキスト ボックス 23"/>
          <p:cNvSpPr txBox="1"/>
          <p:nvPr/>
        </p:nvSpPr>
        <p:spPr>
          <a:xfrm>
            <a:off x="293194" y="4741216"/>
            <a:ext cx="3815041"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の内容が変数</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の内容より大きいか判断して。大きければ変数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の内容を入れ、そうでなければ、変数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に変数</a:t>
            </a:r>
            <a:r>
              <a:rPr lang="en-US" altLang="ja-JP" sz="1200" dirty="0">
                <a:latin typeface="メイリオ" panose="020B0604030504040204" pitchFamily="50" charset="-128"/>
                <a:ea typeface="メイリオ" panose="020B0604030504040204" pitchFamily="50" charset="-128"/>
              </a:rPr>
              <a:t>b</a:t>
            </a:r>
            <a:r>
              <a:rPr lang="ja-JP" altLang="en-US" sz="1200" dirty="0">
                <a:latin typeface="メイリオ" panose="020B0604030504040204" pitchFamily="50" charset="-128"/>
                <a:ea typeface="メイリオ" panose="020B0604030504040204" pitchFamily="50" charset="-128"/>
              </a:rPr>
              <a:t>の内容を入れる</a:t>
            </a:r>
            <a:endParaRPr kumimoji="1" lang="ja-JP" altLang="en-US" sz="12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93194" y="2068994"/>
            <a:ext cx="3797543"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の内容が</a:t>
            </a:r>
            <a:r>
              <a:rPr lang="en-US" altLang="ja-JP" sz="1200" dirty="0">
                <a:latin typeface="メイリオ" panose="020B0604030504040204" pitchFamily="50" charset="-128"/>
                <a:ea typeface="メイリオ" panose="020B0604030504040204" pitchFamily="50" charset="-128"/>
              </a:rPr>
              <a:t>19</a:t>
            </a:r>
            <a:r>
              <a:rPr lang="ja-JP" altLang="en-US" sz="1200" dirty="0">
                <a:latin typeface="メイリオ" panose="020B0604030504040204" pitchFamily="50" charset="-128"/>
                <a:ea typeface="メイリオ" panose="020B0604030504040204" pitchFamily="50" charset="-128"/>
              </a:rPr>
              <a:t>より大きいか判断して。大きければ成人</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Seijin</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と表示し、そうでなければ、未成年</a:t>
            </a:r>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Miseinen</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と表示する。</a:t>
            </a:r>
            <a:endParaRPr kumimoji="1" lang="ja-JP" altLang="en-US" sz="1200"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4239517" y="1349713"/>
            <a:ext cx="990600" cy="890653"/>
            <a:chOff x="1295400" y="3857730"/>
            <a:chExt cx="9906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05</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4" name="角丸四角形 13"/>
          <p:cNvSpPr/>
          <p:nvPr/>
        </p:nvSpPr>
        <p:spPr>
          <a:xfrm>
            <a:off x="259415" y="4627338"/>
            <a:ext cx="3831322"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227808" y="2021855"/>
            <a:ext cx="3859309" cy="2170045"/>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3720AE2D-AC40-47AB-CC90-13F8E3EFB651}"/>
              </a:ext>
            </a:extLst>
          </p:cNvPr>
          <p:cNvSpPr txBox="1"/>
          <p:nvPr/>
        </p:nvSpPr>
        <p:spPr>
          <a:xfrm>
            <a:off x="452065" y="2730732"/>
            <a:ext cx="2848681" cy="1323439"/>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x &gt; 19:</a:t>
            </a:r>
          </a:p>
          <a:p>
            <a:r>
              <a:rPr kumimoji="1" lang="en-US" altLang="ja-JP" sz="2000" dirty="0">
                <a:latin typeface="メイリオ" panose="020B0604030504040204" pitchFamily="50" charset="-128"/>
                <a:ea typeface="メイリオ" panose="020B0604030504040204" pitchFamily="50" charset="-128"/>
              </a:rPr>
              <a:t>    print("</a:t>
            </a:r>
            <a:r>
              <a:rPr kumimoji="1" lang="en-US" altLang="ja-JP" sz="2000" dirty="0" err="1">
                <a:latin typeface="メイリオ" panose="020B0604030504040204" pitchFamily="50" charset="-128"/>
                <a:ea typeface="メイリオ" panose="020B0604030504040204" pitchFamily="50" charset="-128"/>
              </a:rPr>
              <a:t>Seijin</a:t>
            </a:r>
            <a:r>
              <a:rPr kumimoji="1" lang="en-US" altLang="ja-JP" sz="2000" dirty="0">
                <a:latin typeface="メイリオ" panose="020B0604030504040204" pitchFamily="50" charset="-128"/>
                <a:ea typeface="メイリオ" panose="020B0604030504040204" pitchFamily="50" charset="-128"/>
              </a:rPr>
              <a:t>")</a:t>
            </a:r>
          </a:p>
          <a:p>
            <a:r>
              <a:rPr kumimoji="1" lang="en-US" altLang="ja-JP" sz="2000" dirty="0">
                <a:latin typeface="メイリオ" panose="020B0604030504040204" pitchFamily="50" charset="-128"/>
                <a:ea typeface="メイリオ" panose="020B0604030504040204" pitchFamily="50" charset="-128"/>
              </a:rPr>
              <a:t>else:</a:t>
            </a:r>
          </a:p>
          <a:p>
            <a:r>
              <a:rPr kumimoji="1" lang="en-US" altLang="ja-JP" sz="2000" dirty="0">
                <a:latin typeface="メイリオ" panose="020B0604030504040204" pitchFamily="50" charset="-128"/>
                <a:ea typeface="メイリオ" panose="020B0604030504040204" pitchFamily="50" charset="-128"/>
              </a:rPr>
              <a:t>    print("</a:t>
            </a:r>
            <a:r>
              <a:rPr kumimoji="1" lang="en-US" altLang="ja-JP" sz="2000" dirty="0" err="1">
                <a:latin typeface="メイリオ" panose="020B0604030504040204" pitchFamily="50" charset="-128"/>
                <a:ea typeface="メイリオ" panose="020B0604030504040204" pitchFamily="50" charset="-128"/>
              </a:rPr>
              <a:t>Miseinen</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0A6EAEC-8301-BC7B-A5F2-EED83E8499E9}"/>
              </a:ext>
            </a:extLst>
          </p:cNvPr>
          <p:cNvSpPr txBox="1"/>
          <p:nvPr/>
        </p:nvSpPr>
        <p:spPr>
          <a:xfrm>
            <a:off x="452064" y="5665591"/>
            <a:ext cx="2848681" cy="1323439"/>
          </a:xfrm>
          <a:prstGeom prst="rect">
            <a:avLst/>
          </a:prstGeom>
          <a:noFill/>
        </p:spPr>
        <p:txBody>
          <a:bodyPr wrap="square" rtlCol="0">
            <a:spAutoFit/>
          </a:bodyPr>
          <a:lstStyle/>
          <a:p>
            <a:r>
              <a:rPr kumimoji="1" lang="en-US" altLang="ja-JP" sz="2000" dirty="0">
                <a:latin typeface="メイリオ" panose="020B0604030504040204" pitchFamily="50" charset="-128"/>
                <a:ea typeface="メイリオ" panose="020B0604030504040204" pitchFamily="50" charset="-128"/>
              </a:rPr>
              <a:t>if a &gt; b:</a:t>
            </a:r>
          </a:p>
          <a:p>
            <a:r>
              <a:rPr kumimoji="1" lang="en-US" altLang="ja-JP" sz="2000" dirty="0">
                <a:latin typeface="メイリオ" panose="020B0604030504040204" pitchFamily="50" charset="-128"/>
                <a:ea typeface="メイリオ" panose="020B0604030504040204" pitchFamily="50" charset="-128"/>
              </a:rPr>
              <a:t>    x = a</a:t>
            </a:r>
          </a:p>
          <a:p>
            <a:r>
              <a:rPr kumimoji="1" lang="en-US" altLang="ja-JP" sz="2000" dirty="0">
                <a:latin typeface="メイリオ" panose="020B0604030504040204" pitchFamily="50" charset="-128"/>
                <a:ea typeface="メイリオ" panose="020B0604030504040204" pitchFamily="50" charset="-128"/>
              </a:rPr>
              <a:t>else:</a:t>
            </a:r>
          </a:p>
          <a:p>
            <a:r>
              <a:rPr kumimoji="1" lang="en-US" altLang="ja-JP" sz="2000" dirty="0">
                <a:latin typeface="メイリオ" panose="020B0604030504040204" pitchFamily="50" charset="-128"/>
                <a:ea typeface="メイリオ" panose="020B0604030504040204" pitchFamily="50" charset="-128"/>
              </a:rPr>
              <a:t>    x = b</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3499074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4931</TotalTime>
  <Words>2840</Words>
  <Application>Microsoft Office PowerPoint</Application>
  <PresentationFormat>ユーザー設定</PresentationFormat>
  <Paragraphs>442</Paragraphs>
  <Slides>24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24</vt:i4>
      </vt:variant>
    </vt:vector>
  </HeadingPairs>
  <TitlesOfParts>
    <vt:vector size="29"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gohome8</dc:creator>
  <cp:lastModifiedBy>Ota Go</cp:lastModifiedBy>
  <cp:revision>101</cp:revision>
  <cp:lastPrinted>2020-11-03T21:21:36Z</cp:lastPrinted>
  <dcterms:created xsi:type="dcterms:W3CDTF">2020-11-03T07:56:19Z</dcterms:created>
  <dcterms:modified xsi:type="dcterms:W3CDTF">2023-07-22T00:26:10Z</dcterms:modified>
</cp:coreProperties>
</file>