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Lst>
  <p:notesMasterIdLst>
    <p:notesMasterId r:id="rId76"/>
  </p:notesMasterIdLst>
  <p:sldIdLst>
    <p:sldId id="531" r:id="rId6"/>
    <p:sldId id="534" r:id="rId7"/>
    <p:sldId id="535" r:id="rId8"/>
    <p:sldId id="536" r:id="rId9"/>
    <p:sldId id="537" r:id="rId10"/>
    <p:sldId id="539" r:id="rId11"/>
    <p:sldId id="320" r:id="rId12"/>
    <p:sldId id="309" r:id="rId13"/>
    <p:sldId id="280" r:id="rId14"/>
    <p:sldId id="557" r:id="rId15"/>
    <p:sldId id="295" r:id="rId16"/>
    <p:sldId id="296" r:id="rId17"/>
    <p:sldId id="299" r:id="rId18"/>
    <p:sldId id="300" r:id="rId19"/>
    <p:sldId id="303" r:id="rId20"/>
    <p:sldId id="302" r:id="rId21"/>
    <p:sldId id="282" r:id="rId22"/>
    <p:sldId id="284" r:id="rId23"/>
    <p:sldId id="432" r:id="rId24"/>
    <p:sldId id="429" r:id="rId25"/>
    <p:sldId id="540" r:id="rId26"/>
    <p:sldId id="281" r:id="rId27"/>
    <p:sldId id="294" r:id="rId28"/>
    <p:sldId id="541" r:id="rId29"/>
    <p:sldId id="542" r:id="rId30"/>
    <p:sldId id="382" r:id="rId31"/>
    <p:sldId id="398" r:id="rId32"/>
    <p:sldId id="399" r:id="rId33"/>
    <p:sldId id="543" r:id="rId34"/>
    <p:sldId id="321" r:id="rId35"/>
    <p:sldId id="329" r:id="rId36"/>
    <p:sldId id="330" r:id="rId37"/>
    <p:sldId id="331" r:id="rId38"/>
    <p:sldId id="333" r:id="rId39"/>
    <p:sldId id="334" r:id="rId40"/>
    <p:sldId id="335" r:id="rId41"/>
    <p:sldId id="555" r:id="rId42"/>
    <p:sldId id="336" r:id="rId43"/>
    <p:sldId id="337" r:id="rId44"/>
    <p:sldId id="556" r:id="rId45"/>
    <p:sldId id="544" r:id="rId46"/>
    <p:sldId id="338" r:id="rId47"/>
    <p:sldId id="347" r:id="rId48"/>
    <p:sldId id="545" r:id="rId49"/>
    <p:sldId id="428" r:id="rId50"/>
    <p:sldId id="387" r:id="rId51"/>
    <p:sldId id="388" r:id="rId52"/>
    <p:sldId id="389" r:id="rId53"/>
    <p:sldId id="390" r:id="rId54"/>
    <p:sldId id="430" r:id="rId55"/>
    <p:sldId id="431" r:id="rId56"/>
    <p:sldId id="546" r:id="rId57"/>
    <p:sldId id="548" r:id="rId58"/>
    <p:sldId id="549" r:id="rId59"/>
    <p:sldId id="372" r:id="rId60"/>
    <p:sldId id="550" r:id="rId61"/>
    <p:sldId id="551" r:id="rId62"/>
    <p:sldId id="552" r:id="rId63"/>
    <p:sldId id="379" r:id="rId64"/>
    <p:sldId id="554" r:id="rId65"/>
    <p:sldId id="367" r:id="rId66"/>
    <p:sldId id="383" r:id="rId67"/>
    <p:sldId id="381" r:id="rId68"/>
    <p:sldId id="553" r:id="rId69"/>
    <p:sldId id="361" r:id="rId70"/>
    <p:sldId id="400" r:id="rId71"/>
    <p:sldId id="401" r:id="rId72"/>
    <p:sldId id="402" r:id="rId73"/>
    <p:sldId id="558" r:id="rId74"/>
    <p:sldId id="287" r:id="rId7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2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92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t>休日のゲーム時間</a:t>
            </a: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barChart>
        <c:barDir val="col"/>
        <c:grouping val="clustered"/>
        <c:varyColors val="0"/>
        <c:ser>
          <c:idx val="0"/>
          <c:order val="0"/>
          <c:spPr>
            <a:solidFill>
              <a:schemeClr val="accent1"/>
            </a:solidFill>
            <a:ln>
              <a:noFill/>
            </a:ln>
            <a:effectLst/>
          </c:spPr>
          <c:invertIfNegative val="0"/>
          <c:cat>
            <c:strRef>
              <c:f>Sheet5!$A$11:$A$12</c:f>
              <c:strCache>
                <c:ptCount val="2"/>
                <c:pt idx="0">
                  <c:v>女子</c:v>
                </c:pt>
                <c:pt idx="1">
                  <c:v>男子</c:v>
                </c:pt>
              </c:strCache>
            </c:strRef>
          </c:cat>
          <c:val>
            <c:numRef>
              <c:f>Sheet5!$B$11:$B$12</c:f>
              <c:numCache>
                <c:formatCode>General</c:formatCode>
                <c:ptCount val="2"/>
                <c:pt idx="0">
                  <c:v>168.2608695652174</c:v>
                </c:pt>
                <c:pt idx="1">
                  <c:v>246.5</c:v>
                </c:pt>
              </c:numCache>
            </c:numRef>
          </c:val>
          <c:extLst>
            <c:ext xmlns:c16="http://schemas.microsoft.com/office/drawing/2014/chart" uri="{C3380CC4-5D6E-409C-BE32-E72D297353CC}">
              <c16:uniqueId val="{00000000-6A3B-4123-BBE9-2F9568BBDC50}"/>
            </c:ext>
          </c:extLst>
        </c:ser>
        <c:dLbls>
          <c:showLegendKey val="0"/>
          <c:showVal val="0"/>
          <c:showCatName val="0"/>
          <c:showSerName val="0"/>
          <c:showPercent val="0"/>
          <c:showBubbleSize val="0"/>
        </c:dLbls>
        <c:gapWidth val="219"/>
        <c:overlap val="-27"/>
        <c:axId val="1684112768"/>
        <c:axId val="1684109856"/>
      </c:barChart>
      <c:catAx>
        <c:axId val="1684112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84109856"/>
        <c:crosses val="autoZero"/>
        <c:auto val="1"/>
        <c:lblAlgn val="ctr"/>
        <c:lblOffset val="100"/>
        <c:noMultiLvlLbl val="0"/>
      </c:catAx>
      <c:valAx>
        <c:axId val="1684109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84112768"/>
        <c:crosses val="autoZero"/>
        <c:crossBetween val="between"/>
      </c:valAx>
      <c:spPr>
        <a:noFill/>
        <a:ln>
          <a:noFill/>
        </a:ln>
        <a:effectLst/>
      </c:spPr>
    </c:plotArea>
    <c:plotVisOnly val="1"/>
    <c:dispBlanksAs val="gap"/>
    <c:showDLblsOverMax val="0"/>
  </c:chart>
  <c:spPr>
    <a:noFill/>
    <a:ln>
      <a:noFill/>
    </a:ln>
    <a:effectLst/>
  </c:spPr>
  <c:txPr>
    <a:bodyPr/>
    <a:lstStyle/>
    <a:p>
      <a:pPr>
        <a:defRPr sz="1600">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4E172-6727-4E69-B817-486E6024F185}" type="datetimeFigureOut">
              <a:rPr kumimoji="1" lang="ja-JP" altLang="en-US" smtClean="0"/>
              <a:t>2024/7/19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C3DE75-E5DC-4F6A-B136-E5C7932EFB48}" type="slidenum">
              <a:rPr kumimoji="1" lang="ja-JP" altLang="en-US" smtClean="0"/>
              <a:t>‹#›</a:t>
            </a:fld>
            <a:endParaRPr kumimoji="1" lang="ja-JP" altLang="en-US"/>
          </a:p>
        </p:txBody>
      </p:sp>
    </p:spTree>
    <p:extLst>
      <p:ext uri="{BB962C8B-B14F-4D97-AF65-F5344CB8AC3E}">
        <p14:creationId xmlns:p14="http://schemas.microsoft.com/office/powerpoint/2010/main" val="364882075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F0FECE-B105-42F0-A48F-15C6A13A1856}"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63935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F0FECE-B105-42F0-A48F-15C6A13A1856}"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31034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F0FECE-B105-42F0-A48F-15C6A13A1856}"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0843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26941D0C-664E-4B82-9EDF-C83C8637C391}" type="slidenum">
              <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1" lang="en-US" altLang="ja-JP"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endParaRPr kumimoji="0" lang="ja-JP" altLang="en-US"/>
          </a:p>
        </p:txBody>
      </p:sp>
    </p:spTree>
    <p:extLst>
      <p:ext uri="{BB962C8B-B14F-4D97-AF65-F5344CB8AC3E}">
        <p14:creationId xmlns:p14="http://schemas.microsoft.com/office/powerpoint/2010/main" val="4102516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BC3DE75-E5DC-4F6A-B136-E5C7932EFB48}" type="slidenum">
              <a:rPr kumimoji="1" lang="ja-JP" altLang="en-US" smtClean="0"/>
              <a:t>69</a:t>
            </a:fld>
            <a:endParaRPr kumimoji="1" lang="ja-JP" altLang="en-US"/>
          </a:p>
        </p:txBody>
      </p:sp>
    </p:spTree>
    <p:extLst>
      <p:ext uri="{BB962C8B-B14F-4D97-AF65-F5344CB8AC3E}">
        <p14:creationId xmlns:p14="http://schemas.microsoft.com/office/powerpoint/2010/main" val="703080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4AF2B5-B467-FD60-C568-D0EBC1AEE012}"/>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BD46CCA-D4F4-BC95-93D5-FB31069D659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AE06322-E6FE-660C-734E-B64C33F04060}"/>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5F500FBA-D3D1-E3D5-CAF9-683E3E68B27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FBACDBC-F14E-6FE8-A98E-358893F045F0}"/>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3562006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3634C9-4E78-D2B0-C9A0-E5F398E9309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5A95B54-BBFF-2A42-E9B7-19D93F7B8F1F}"/>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2063D48-64CC-1B49-A469-74A226E1BF31}"/>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49A26394-F738-D8B7-2F2F-FF5FFFCB57C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7E9F006-FED5-05F6-A863-C3CA40FB965D}"/>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4740076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414AA0-92C0-13F3-FDE9-E445401FBCB2}"/>
              </a:ext>
            </a:extLst>
          </p:cNvPr>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6DB935-3AF1-67DC-849B-836F6663F746}"/>
              </a:ext>
            </a:extLst>
          </p:cNvPr>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E32A389-CF5B-8BCB-133E-A9AEA09E99A5}"/>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80A2D66E-28D1-2042-F5D3-6ECBEFF3186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7487B02-32BB-FFBA-92F2-ADE4A3DCE15D}"/>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3194107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377166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931395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3798738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1468198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1603182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27858896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986834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2185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8CA607-86F0-5DFF-DAE2-6699060F825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ED8CB36-2796-1EAC-37CA-DCD13360FA0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F6A8047-E229-B600-AD97-3EB7BDA8D727}"/>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6A8F8EB3-B636-A2E3-A406-B6BDDCD80C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6DF24FE-DB48-0CF1-B4BF-15D1B6EB7DC2}"/>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2832742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2754842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7224808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1498229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endParaRPr lang="en-US" altLang="ja-JP"/>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EFD17A54-FE79-40E3-8923-9AE8081D1301}" type="slidenum">
              <a:rPr lang="en-US" altLang="ja-JP"/>
              <a:pPr/>
              <a:t>‹#›</a:t>
            </a:fld>
            <a:endParaRPr lang="en-US" altLang="ja-JP"/>
          </a:p>
        </p:txBody>
      </p:sp>
    </p:spTree>
    <p:extLst>
      <p:ext uri="{BB962C8B-B14F-4D97-AF65-F5344CB8AC3E}">
        <p14:creationId xmlns:p14="http://schemas.microsoft.com/office/powerpoint/2010/main" val="820629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50766791-9E44-4D5D-84D2-CA44E8ABFEBA}" type="slidenum">
              <a:rPr lang="en-US" altLang="ja-JP"/>
              <a:pPr/>
              <a:t>‹#›</a:t>
            </a:fld>
            <a:endParaRPr lang="en-US" altLang="ja-JP"/>
          </a:p>
        </p:txBody>
      </p:sp>
    </p:spTree>
    <p:extLst>
      <p:ext uri="{BB962C8B-B14F-4D97-AF65-F5344CB8AC3E}">
        <p14:creationId xmlns:p14="http://schemas.microsoft.com/office/powerpoint/2010/main" val="26438039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endParaRPr lang="en-US" altLang="ja-JP"/>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90FE6E80-D8D4-418F-B1E2-44F29851FD7B}" type="slidenum">
              <a:rPr lang="en-US" altLang="ja-JP"/>
              <a:pPr/>
              <a:t>‹#›</a:t>
            </a:fld>
            <a:endParaRPr lang="en-US" altLang="ja-JP"/>
          </a:p>
        </p:txBody>
      </p:sp>
    </p:spTree>
    <p:extLst>
      <p:ext uri="{BB962C8B-B14F-4D97-AF65-F5344CB8AC3E}">
        <p14:creationId xmlns:p14="http://schemas.microsoft.com/office/powerpoint/2010/main" val="35260853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endParaRPr lang="en-US" altLang="ja-JP"/>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7" name="スライド番号プレースホルダー 6"/>
          <p:cNvSpPr>
            <a:spLocks noGrp="1"/>
          </p:cNvSpPr>
          <p:nvPr>
            <p:ph type="sldNum" sz="quarter" idx="12"/>
          </p:nvPr>
        </p:nvSpPr>
        <p:spPr/>
        <p:txBody>
          <a:bodyPr/>
          <a:lstStyle>
            <a:lvl1pPr>
              <a:defRPr/>
            </a:lvl1pPr>
          </a:lstStyle>
          <a:p>
            <a:fld id="{89DA167E-36DC-449B-9FE3-E896DD7C58EA}" type="slidenum">
              <a:rPr lang="en-US" altLang="ja-JP"/>
              <a:pPr/>
              <a:t>‹#›</a:t>
            </a:fld>
            <a:endParaRPr lang="en-US" altLang="ja-JP"/>
          </a:p>
        </p:txBody>
      </p:sp>
    </p:spTree>
    <p:extLst>
      <p:ext uri="{BB962C8B-B14F-4D97-AF65-F5344CB8AC3E}">
        <p14:creationId xmlns:p14="http://schemas.microsoft.com/office/powerpoint/2010/main" val="31822403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endParaRPr lang="en-US" altLang="ja-JP"/>
          </a:p>
        </p:txBody>
      </p:sp>
      <p:sp>
        <p:nvSpPr>
          <p:cNvPr id="8" name="フッター プレースホルダー 7"/>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9" name="スライド番号プレースホルダー 8"/>
          <p:cNvSpPr>
            <a:spLocks noGrp="1"/>
          </p:cNvSpPr>
          <p:nvPr>
            <p:ph type="sldNum" sz="quarter" idx="12"/>
          </p:nvPr>
        </p:nvSpPr>
        <p:spPr/>
        <p:txBody>
          <a:bodyPr/>
          <a:lstStyle>
            <a:lvl1pPr>
              <a:defRPr/>
            </a:lvl1pPr>
          </a:lstStyle>
          <a:p>
            <a:fld id="{8B150203-31C9-43DE-9EC1-E54AE4979389}" type="slidenum">
              <a:rPr lang="en-US" altLang="ja-JP"/>
              <a:pPr/>
              <a:t>‹#›</a:t>
            </a:fld>
            <a:endParaRPr lang="en-US" altLang="ja-JP"/>
          </a:p>
        </p:txBody>
      </p:sp>
    </p:spTree>
    <p:extLst>
      <p:ext uri="{BB962C8B-B14F-4D97-AF65-F5344CB8AC3E}">
        <p14:creationId xmlns:p14="http://schemas.microsoft.com/office/powerpoint/2010/main" val="6381872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endParaRPr lang="en-US" altLang="ja-JP"/>
          </a:p>
        </p:txBody>
      </p:sp>
      <p:sp>
        <p:nvSpPr>
          <p:cNvPr id="4" name="フッター プレースホルダー 3"/>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5" name="スライド番号プレースホルダー 4"/>
          <p:cNvSpPr>
            <a:spLocks noGrp="1"/>
          </p:cNvSpPr>
          <p:nvPr>
            <p:ph type="sldNum" sz="quarter" idx="12"/>
          </p:nvPr>
        </p:nvSpPr>
        <p:spPr/>
        <p:txBody>
          <a:bodyPr/>
          <a:lstStyle>
            <a:lvl1pPr>
              <a:defRPr/>
            </a:lvl1pPr>
          </a:lstStyle>
          <a:p>
            <a:fld id="{ED62A731-253F-4B19-976D-7EA7B3125DD3}" type="slidenum">
              <a:rPr lang="en-US" altLang="ja-JP"/>
              <a:pPr/>
              <a:t>‹#›</a:t>
            </a:fld>
            <a:endParaRPr lang="en-US" altLang="ja-JP"/>
          </a:p>
        </p:txBody>
      </p:sp>
    </p:spTree>
    <p:extLst>
      <p:ext uri="{BB962C8B-B14F-4D97-AF65-F5344CB8AC3E}">
        <p14:creationId xmlns:p14="http://schemas.microsoft.com/office/powerpoint/2010/main" val="10617805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endParaRPr lang="en-US" altLang="ja-JP"/>
          </a:p>
        </p:txBody>
      </p:sp>
      <p:sp>
        <p:nvSpPr>
          <p:cNvPr id="3" name="フッター プレースホルダー 2"/>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4" name="スライド番号プレースホルダー 3"/>
          <p:cNvSpPr>
            <a:spLocks noGrp="1"/>
          </p:cNvSpPr>
          <p:nvPr>
            <p:ph type="sldNum" sz="quarter" idx="12"/>
          </p:nvPr>
        </p:nvSpPr>
        <p:spPr/>
        <p:txBody>
          <a:bodyPr/>
          <a:lstStyle>
            <a:lvl1pPr>
              <a:defRPr/>
            </a:lvl1pPr>
          </a:lstStyle>
          <a:p>
            <a:fld id="{57479B73-A815-4F21-92C6-61809DE83314}" type="slidenum">
              <a:rPr lang="en-US" altLang="ja-JP"/>
              <a:pPr/>
              <a:t>‹#›</a:t>
            </a:fld>
            <a:endParaRPr lang="en-US" altLang="ja-JP"/>
          </a:p>
        </p:txBody>
      </p:sp>
    </p:spTree>
    <p:extLst>
      <p:ext uri="{BB962C8B-B14F-4D97-AF65-F5344CB8AC3E}">
        <p14:creationId xmlns:p14="http://schemas.microsoft.com/office/powerpoint/2010/main" val="4273787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C5C669-1AD6-95CE-93CE-92CC410B8408}"/>
              </a:ext>
            </a:extLst>
          </p:cNvPr>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8DEDB41-ED71-FFD7-D469-2255F1CF490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DFD0933A-1B80-55B5-A2D1-3BE672E5C427}"/>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3C3014FD-B5AB-91B9-8093-8F4795789D6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3C26B51-BAD8-5934-B070-4A554DC57736}"/>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1928433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7" name="スライド番号プレースホルダー 6"/>
          <p:cNvSpPr>
            <a:spLocks noGrp="1"/>
          </p:cNvSpPr>
          <p:nvPr>
            <p:ph type="sldNum" sz="quarter" idx="12"/>
          </p:nvPr>
        </p:nvSpPr>
        <p:spPr/>
        <p:txBody>
          <a:bodyPr/>
          <a:lstStyle>
            <a:lvl1pPr>
              <a:defRPr/>
            </a:lvl1pPr>
          </a:lstStyle>
          <a:p>
            <a:fld id="{B03A5713-61A0-4B11-A3E5-9568F80C627D}" type="slidenum">
              <a:rPr lang="en-US" altLang="ja-JP"/>
              <a:pPr/>
              <a:t>‹#›</a:t>
            </a:fld>
            <a:endParaRPr lang="en-US" altLang="ja-JP"/>
          </a:p>
        </p:txBody>
      </p:sp>
    </p:spTree>
    <p:extLst>
      <p:ext uri="{BB962C8B-B14F-4D97-AF65-F5344CB8AC3E}">
        <p14:creationId xmlns:p14="http://schemas.microsoft.com/office/powerpoint/2010/main" val="32203695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7" name="スライド番号プレースホルダー 6"/>
          <p:cNvSpPr>
            <a:spLocks noGrp="1"/>
          </p:cNvSpPr>
          <p:nvPr>
            <p:ph type="sldNum" sz="quarter" idx="12"/>
          </p:nvPr>
        </p:nvSpPr>
        <p:spPr/>
        <p:txBody>
          <a:bodyPr/>
          <a:lstStyle>
            <a:lvl1pPr>
              <a:defRPr/>
            </a:lvl1pPr>
          </a:lstStyle>
          <a:p>
            <a:fld id="{00501AEA-D94B-4DDF-B8AC-984445C0C451}" type="slidenum">
              <a:rPr lang="en-US" altLang="ja-JP"/>
              <a:pPr/>
              <a:t>‹#›</a:t>
            </a:fld>
            <a:endParaRPr lang="en-US" altLang="ja-JP"/>
          </a:p>
        </p:txBody>
      </p:sp>
    </p:spTree>
    <p:extLst>
      <p:ext uri="{BB962C8B-B14F-4D97-AF65-F5344CB8AC3E}">
        <p14:creationId xmlns:p14="http://schemas.microsoft.com/office/powerpoint/2010/main" val="39577883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1A116616-1329-4C20-A24C-3FB265F6AEBC}" type="slidenum">
              <a:rPr lang="en-US" altLang="ja-JP"/>
              <a:pPr/>
              <a:t>‹#›</a:t>
            </a:fld>
            <a:endParaRPr lang="en-US" altLang="ja-JP"/>
          </a:p>
        </p:txBody>
      </p:sp>
    </p:spTree>
    <p:extLst>
      <p:ext uri="{BB962C8B-B14F-4D97-AF65-F5344CB8AC3E}">
        <p14:creationId xmlns:p14="http://schemas.microsoft.com/office/powerpoint/2010/main" val="22786099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a:t>
            </a:r>
            <a:r>
              <a:rPr lang="en-US" altLang="ja-JP"/>
              <a:t>, 2014</a:t>
            </a:r>
            <a:endParaRPr lang="en-US" altLang="ja-JP" dirty="0"/>
          </a:p>
        </p:txBody>
      </p:sp>
      <p:sp>
        <p:nvSpPr>
          <p:cNvPr id="6" name="スライド番号プレースホルダー 5"/>
          <p:cNvSpPr>
            <a:spLocks noGrp="1"/>
          </p:cNvSpPr>
          <p:nvPr>
            <p:ph type="sldNum" sz="quarter" idx="12"/>
          </p:nvPr>
        </p:nvSpPr>
        <p:spPr/>
        <p:txBody>
          <a:bodyPr/>
          <a:lstStyle>
            <a:lvl1pPr>
              <a:defRPr/>
            </a:lvl1pPr>
          </a:lstStyle>
          <a:p>
            <a:fld id="{0680EF05-8FA4-44FD-9732-F927C24D3FA3}" type="slidenum">
              <a:rPr lang="en-US" altLang="ja-JP"/>
              <a:pPr/>
              <a:t>‹#›</a:t>
            </a:fld>
            <a:endParaRPr lang="en-US" altLang="ja-JP"/>
          </a:p>
        </p:txBody>
      </p:sp>
    </p:spTree>
    <p:extLst>
      <p:ext uri="{BB962C8B-B14F-4D97-AF65-F5344CB8AC3E}">
        <p14:creationId xmlns:p14="http://schemas.microsoft.com/office/powerpoint/2010/main" val="37062240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3D7C86-B466-FCCD-E187-F3654E4BCABA}"/>
              </a:ext>
            </a:extLst>
          </p:cNvPr>
          <p:cNvSpPr>
            <a:spLocks noGrp="1"/>
          </p:cNvSpPr>
          <p:nvPr>
            <p:ph type="ctrTitle"/>
          </p:nvPr>
        </p:nvSpPr>
        <p:spPr>
          <a:xfrm>
            <a:off x="1143000" y="1122363"/>
            <a:ext cx="6858000" cy="2387600"/>
          </a:xfrm>
        </p:spPr>
        <p:txBody>
          <a:bodyPr anchor="b"/>
          <a:lstStyle>
            <a:lvl1pPr algn="ctr">
              <a:defRPr sz="6000"/>
            </a:lvl1pPr>
          </a:lstStyle>
          <a:p>
            <a:r>
              <a:rPr lang="ja-JP" altLang="en-US"/>
              <a:t>マスター タイトルの書式設定</a:t>
            </a:r>
          </a:p>
        </p:txBody>
      </p:sp>
      <p:sp>
        <p:nvSpPr>
          <p:cNvPr id="3" name="字幕 2">
            <a:extLst>
              <a:ext uri="{FF2B5EF4-FFF2-40B4-BE49-F238E27FC236}">
                <a16:creationId xmlns:a16="http://schemas.microsoft.com/office/drawing/2014/main" id="{E3A832F7-22FD-A3A9-6BD3-804D61EE25E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p>
        </p:txBody>
      </p:sp>
      <p:sp>
        <p:nvSpPr>
          <p:cNvPr id="4" name="日付プレースホルダー 3">
            <a:extLst>
              <a:ext uri="{FF2B5EF4-FFF2-40B4-BE49-F238E27FC236}">
                <a16:creationId xmlns:a16="http://schemas.microsoft.com/office/drawing/2014/main" id="{DE18C4A6-20B6-0EA7-EDE9-8E3C2E1226F6}"/>
              </a:ext>
            </a:extLst>
          </p:cNvPr>
          <p:cNvSpPr>
            <a:spLocks noGrp="1"/>
          </p:cNvSpPr>
          <p:nvPr>
            <p:ph type="dt" sz="half" idx="10"/>
          </p:nvPr>
        </p:nvSpPr>
        <p:spPr/>
        <p:txBody>
          <a:bodyPr/>
          <a:lstStyle>
            <a:lvl1pPr>
              <a:defRPr/>
            </a:lvl1pPr>
          </a:lstStyle>
          <a:p>
            <a:endParaRPr lang="en-US" altLang="ja-JP"/>
          </a:p>
        </p:txBody>
      </p:sp>
      <p:sp>
        <p:nvSpPr>
          <p:cNvPr id="5" name="フッター プレースホルダー 4">
            <a:extLst>
              <a:ext uri="{FF2B5EF4-FFF2-40B4-BE49-F238E27FC236}">
                <a16:creationId xmlns:a16="http://schemas.microsoft.com/office/drawing/2014/main" id="{5FCAD9C9-70D2-11CA-4897-058085B02063}"/>
              </a:ext>
            </a:extLst>
          </p:cNvPr>
          <p:cNvSpPr>
            <a:spLocks noGrp="1"/>
          </p:cNvSpPr>
          <p:nvPr>
            <p:ph type="ftr" sz="quarter" idx="11"/>
          </p:nvPr>
        </p:nvSpPr>
        <p:spPr/>
        <p:txBody>
          <a:bodyPr/>
          <a:lstStyle>
            <a:lvl1pPr>
              <a:defRPr/>
            </a:lvl1pPr>
          </a:lstStyle>
          <a:p>
            <a:r>
              <a:rPr lang="en-US" altLang="ja-JP"/>
              <a:t>©Go Ota, 2014</a:t>
            </a:r>
          </a:p>
        </p:txBody>
      </p:sp>
      <p:sp>
        <p:nvSpPr>
          <p:cNvPr id="6" name="スライド番号プレースホルダー 5">
            <a:extLst>
              <a:ext uri="{FF2B5EF4-FFF2-40B4-BE49-F238E27FC236}">
                <a16:creationId xmlns:a16="http://schemas.microsoft.com/office/drawing/2014/main" id="{493FDBB0-AF3F-2DFB-314C-4DC42CD0DD0F}"/>
              </a:ext>
            </a:extLst>
          </p:cNvPr>
          <p:cNvSpPr>
            <a:spLocks noGrp="1"/>
          </p:cNvSpPr>
          <p:nvPr>
            <p:ph type="sldNum" sz="quarter" idx="12"/>
          </p:nvPr>
        </p:nvSpPr>
        <p:spPr/>
        <p:txBody>
          <a:bodyPr/>
          <a:lstStyle>
            <a:lvl1pPr>
              <a:defRPr/>
            </a:lvl1pPr>
          </a:lstStyle>
          <a:p>
            <a:fld id="{8DF81962-CC7A-47B8-BA72-DE43DF2B980D}" type="slidenum">
              <a:rPr lang="en-US" altLang="ja-JP"/>
              <a:pPr/>
              <a:t>‹#›</a:t>
            </a:fld>
            <a:endParaRPr lang="en-US" altLang="ja-JP"/>
          </a:p>
        </p:txBody>
      </p:sp>
    </p:spTree>
    <p:extLst>
      <p:ext uri="{BB962C8B-B14F-4D97-AF65-F5344CB8AC3E}">
        <p14:creationId xmlns:p14="http://schemas.microsoft.com/office/powerpoint/2010/main" val="28718039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13821C-1BC8-FC7F-4C62-AF34625A2964}"/>
              </a:ext>
            </a:extLst>
          </p:cNvPr>
          <p:cNvSpPr>
            <a:spLocks noGrp="1"/>
          </p:cNvSpPr>
          <p:nvPr>
            <p:ph type="title"/>
          </p:nvPr>
        </p:nvSpPr>
        <p:spPr/>
        <p:txBody>
          <a:bodyPr/>
          <a:lstStyle/>
          <a:p>
            <a:r>
              <a:rPr lang="ja-JP" altLang="en-US"/>
              <a:t>マスター タイトルの書式設定</a:t>
            </a:r>
          </a:p>
        </p:txBody>
      </p:sp>
      <p:sp>
        <p:nvSpPr>
          <p:cNvPr id="3" name="コンテンツ プレースホルダー 2">
            <a:extLst>
              <a:ext uri="{FF2B5EF4-FFF2-40B4-BE49-F238E27FC236}">
                <a16:creationId xmlns:a16="http://schemas.microsoft.com/office/drawing/2014/main" id="{01C01342-E793-BF0B-65F8-A33F33A26B97}"/>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D8399450-9826-5972-F678-2E888780E7CC}"/>
              </a:ext>
            </a:extLst>
          </p:cNvPr>
          <p:cNvSpPr>
            <a:spLocks noGrp="1"/>
          </p:cNvSpPr>
          <p:nvPr>
            <p:ph type="dt" sz="half" idx="10"/>
          </p:nvPr>
        </p:nvSpPr>
        <p:spPr/>
        <p:txBody>
          <a:bodyPr/>
          <a:lstStyle>
            <a:lvl1pPr>
              <a:defRPr/>
            </a:lvl1pPr>
          </a:lstStyle>
          <a:p>
            <a:endParaRPr lang="en-US" altLang="ja-JP"/>
          </a:p>
        </p:txBody>
      </p:sp>
      <p:sp>
        <p:nvSpPr>
          <p:cNvPr id="5" name="フッター プレースホルダー 4">
            <a:extLst>
              <a:ext uri="{FF2B5EF4-FFF2-40B4-BE49-F238E27FC236}">
                <a16:creationId xmlns:a16="http://schemas.microsoft.com/office/drawing/2014/main" id="{E85B0D31-5B9B-FC1D-0AA6-383885DA58A7}"/>
              </a:ext>
            </a:extLst>
          </p:cNvPr>
          <p:cNvSpPr>
            <a:spLocks noGrp="1"/>
          </p:cNvSpPr>
          <p:nvPr>
            <p:ph type="ftr" sz="quarter" idx="11"/>
          </p:nvPr>
        </p:nvSpPr>
        <p:spPr/>
        <p:txBody>
          <a:bodyPr/>
          <a:lstStyle>
            <a:lvl1pPr>
              <a:defRPr/>
            </a:lvl1pPr>
          </a:lstStyle>
          <a:p>
            <a:r>
              <a:rPr lang="en-US" altLang="ja-JP"/>
              <a:t>©Go Ota, 2014</a:t>
            </a:r>
          </a:p>
        </p:txBody>
      </p:sp>
      <p:sp>
        <p:nvSpPr>
          <p:cNvPr id="6" name="スライド番号プレースホルダー 5">
            <a:extLst>
              <a:ext uri="{FF2B5EF4-FFF2-40B4-BE49-F238E27FC236}">
                <a16:creationId xmlns:a16="http://schemas.microsoft.com/office/drawing/2014/main" id="{15A4B0C7-554F-E28F-0515-3981A6FF7FB4}"/>
              </a:ext>
            </a:extLst>
          </p:cNvPr>
          <p:cNvSpPr>
            <a:spLocks noGrp="1"/>
          </p:cNvSpPr>
          <p:nvPr>
            <p:ph type="sldNum" sz="quarter" idx="12"/>
          </p:nvPr>
        </p:nvSpPr>
        <p:spPr/>
        <p:txBody>
          <a:bodyPr/>
          <a:lstStyle>
            <a:lvl1pPr>
              <a:defRPr/>
            </a:lvl1pPr>
          </a:lstStyle>
          <a:p>
            <a:fld id="{A0C74245-9D95-4239-9BE7-AE33679B8C38}" type="slidenum">
              <a:rPr lang="en-US" altLang="ja-JP"/>
              <a:pPr/>
              <a:t>‹#›</a:t>
            </a:fld>
            <a:endParaRPr lang="en-US" altLang="ja-JP"/>
          </a:p>
        </p:txBody>
      </p:sp>
    </p:spTree>
    <p:extLst>
      <p:ext uri="{BB962C8B-B14F-4D97-AF65-F5344CB8AC3E}">
        <p14:creationId xmlns:p14="http://schemas.microsoft.com/office/powerpoint/2010/main" val="16778599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A31C72-D2D8-0C2A-77B9-128087D2B66D}"/>
              </a:ext>
            </a:extLst>
          </p:cNvPr>
          <p:cNvSpPr>
            <a:spLocks noGrp="1"/>
          </p:cNvSpPr>
          <p:nvPr>
            <p:ph type="title"/>
          </p:nvPr>
        </p:nvSpPr>
        <p:spPr>
          <a:xfrm>
            <a:off x="623888" y="1709738"/>
            <a:ext cx="7886700" cy="2852737"/>
          </a:xfrm>
        </p:spPr>
        <p:txBody>
          <a:bodyPr anchor="b"/>
          <a:lstStyle>
            <a:lvl1pPr>
              <a:defRPr sz="6000"/>
            </a:lvl1pPr>
          </a:lstStyle>
          <a:p>
            <a:r>
              <a:rPr lang="ja-JP" altLang="en-US"/>
              <a:t>マスター タイトルの書式設定</a:t>
            </a:r>
          </a:p>
        </p:txBody>
      </p:sp>
      <p:sp>
        <p:nvSpPr>
          <p:cNvPr id="3" name="テキスト プレースホルダー 2">
            <a:extLst>
              <a:ext uri="{FF2B5EF4-FFF2-40B4-BE49-F238E27FC236}">
                <a16:creationId xmlns:a16="http://schemas.microsoft.com/office/drawing/2014/main" id="{CD7F82EA-B757-4CFF-8CB4-E6ACF48456B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日付プレースホルダー 3">
            <a:extLst>
              <a:ext uri="{FF2B5EF4-FFF2-40B4-BE49-F238E27FC236}">
                <a16:creationId xmlns:a16="http://schemas.microsoft.com/office/drawing/2014/main" id="{F0C53994-99B1-8C70-FE1E-96A0D8880F60}"/>
              </a:ext>
            </a:extLst>
          </p:cNvPr>
          <p:cNvSpPr>
            <a:spLocks noGrp="1"/>
          </p:cNvSpPr>
          <p:nvPr>
            <p:ph type="dt" sz="half" idx="10"/>
          </p:nvPr>
        </p:nvSpPr>
        <p:spPr/>
        <p:txBody>
          <a:bodyPr/>
          <a:lstStyle>
            <a:lvl1pPr>
              <a:defRPr/>
            </a:lvl1pPr>
          </a:lstStyle>
          <a:p>
            <a:endParaRPr lang="en-US" altLang="ja-JP"/>
          </a:p>
        </p:txBody>
      </p:sp>
      <p:sp>
        <p:nvSpPr>
          <p:cNvPr id="5" name="フッター プレースホルダー 4">
            <a:extLst>
              <a:ext uri="{FF2B5EF4-FFF2-40B4-BE49-F238E27FC236}">
                <a16:creationId xmlns:a16="http://schemas.microsoft.com/office/drawing/2014/main" id="{99EB0347-C2C9-8138-4764-DE73A8B594AE}"/>
              </a:ext>
            </a:extLst>
          </p:cNvPr>
          <p:cNvSpPr>
            <a:spLocks noGrp="1"/>
          </p:cNvSpPr>
          <p:nvPr>
            <p:ph type="ftr" sz="quarter" idx="11"/>
          </p:nvPr>
        </p:nvSpPr>
        <p:spPr/>
        <p:txBody>
          <a:bodyPr/>
          <a:lstStyle>
            <a:lvl1pPr>
              <a:defRPr/>
            </a:lvl1pPr>
          </a:lstStyle>
          <a:p>
            <a:r>
              <a:rPr lang="en-US" altLang="ja-JP"/>
              <a:t>©Go Ota, 2014</a:t>
            </a:r>
          </a:p>
        </p:txBody>
      </p:sp>
      <p:sp>
        <p:nvSpPr>
          <p:cNvPr id="6" name="スライド番号プレースホルダー 5">
            <a:extLst>
              <a:ext uri="{FF2B5EF4-FFF2-40B4-BE49-F238E27FC236}">
                <a16:creationId xmlns:a16="http://schemas.microsoft.com/office/drawing/2014/main" id="{5896ED24-986A-F3CD-A78B-C8F43D17C639}"/>
              </a:ext>
            </a:extLst>
          </p:cNvPr>
          <p:cNvSpPr>
            <a:spLocks noGrp="1"/>
          </p:cNvSpPr>
          <p:nvPr>
            <p:ph type="sldNum" sz="quarter" idx="12"/>
          </p:nvPr>
        </p:nvSpPr>
        <p:spPr/>
        <p:txBody>
          <a:bodyPr/>
          <a:lstStyle>
            <a:lvl1pPr>
              <a:defRPr/>
            </a:lvl1pPr>
          </a:lstStyle>
          <a:p>
            <a:fld id="{2619B828-F28D-4E5A-930F-7EFA511B2117}" type="slidenum">
              <a:rPr lang="en-US" altLang="ja-JP"/>
              <a:pPr/>
              <a:t>‹#›</a:t>
            </a:fld>
            <a:endParaRPr lang="en-US" altLang="ja-JP"/>
          </a:p>
        </p:txBody>
      </p:sp>
    </p:spTree>
    <p:extLst>
      <p:ext uri="{BB962C8B-B14F-4D97-AF65-F5344CB8AC3E}">
        <p14:creationId xmlns:p14="http://schemas.microsoft.com/office/powerpoint/2010/main" val="40280917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33740D-B99A-15DA-D146-B2DE36CEF556}"/>
              </a:ext>
            </a:extLst>
          </p:cNvPr>
          <p:cNvSpPr>
            <a:spLocks noGrp="1"/>
          </p:cNvSpPr>
          <p:nvPr>
            <p:ph type="title"/>
          </p:nvPr>
        </p:nvSpPr>
        <p:spPr/>
        <p:txBody>
          <a:bodyPr/>
          <a:lstStyle/>
          <a:p>
            <a:r>
              <a:rPr lang="ja-JP" altLang="en-US"/>
              <a:t>マスター タイトルの書式設定</a:t>
            </a:r>
          </a:p>
        </p:txBody>
      </p:sp>
      <p:sp>
        <p:nvSpPr>
          <p:cNvPr id="3" name="コンテンツ プレースホルダー 2">
            <a:extLst>
              <a:ext uri="{FF2B5EF4-FFF2-40B4-BE49-F238E27FC236}">
                <a16:creationId xmlns:a16="http://schemas.microsoft.com/office/drawing/2014/main" id="{987C4509-A98C-2B44-D415-8BEC5AEE612F}"/>
              </a:ext>
            </a:extLst>
          </p:cNvPr>
          <p:cNvSpPr>
            <a:spLocks noGrp="1"/>
          </p:cNvSpPr>
          <p:nvPr>
            <p:ph sz="half" idx="1"/>
          </p:nvPr>
        </p:nvSpPr>
        <p:spPr>
          <a:xfrm>
            <a:off x="457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a:extLst>
              <a:ext uri="{FF2B5EF4-FFF2-40B4-BE49-F238E27FC236}">
                <a16:creationId xmlns:a16="http://schemas.microsoft.com/office/drawing/2014/main" id="{986317A6-A41C-6787-0103-2EECA2E7C6CB}"/>
              </a:ext>
            </a:extLst>
          </p:cNvPr>
          <p:cNvSpPr>
            <a:spLocks noGrp="1"/>
          </p:cNvSpPr>
          <p:nvPr>
            <p:ph sz="half" idx="2"/>
          </p:nvPr>
        </p:nvSpPr>
        <p:spPr>
          <a:xfrm>
            <a:off x="4648200" y="1600200"/>
            <a:ext cx="40386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a:extLst>
              <a:ext uri="{FF2B5EF4-FFF2-40B4-BE49-F238E27FC236}">
                <a16:creationId xmlns:a16="http://schemas.microsoft.com/office/drawing/2014/main" id="{4E7607FE-52CA-ABC6-D7C1-EF5998F45997}"/>
              </a:ext>
            </a:extLst>
          </p:cNvPr>
          <p:cNvSpPr>
            <a:spLocks noGrp="1"/>
          </p:cNvSpPr>
          <p:nvPr>
            <p:ph type="dt" sz="half" idx="10"/>
          </p:nvPr>
        </p:nvSpPr>
        <p:spPr/>
        <p:txBody>
          <a:bodyPr/>
          <a:lstStyle>
            <a:lvl1pPr>
              <a:defRPr/>
            </a:lvl1pPr>
          </a:lstStyle>
          <a:p>
            <a:endParaRPr lang="en-US" altLang="ja-JP"/>
          </a:p>
        </p:txBody>
      </p:sp>
      <p:sp>
        <p:nvSpPr>
          <p:cNvPr id="6" name="フッター プレースホルダー 5">
            <a:extLst>
              <a:ext uri="{FF2B5EF4-FFF2-40B4-BE49-F238E27FC236}">
                <a16:creationId xmlns:a16="http://schemas.microsoft.com/office/drawing/2014/main" id="{93DF24E2-BE26-F6A0-6D62-6E3F03FAC3BA}"/>
              </a:ext>
            </a:extLst>
          </p:cNvPr>
          <p:cNvSpPr>
            <a:spLocks noGrp="1"/>
          </p:cNvSpPr>
          <p:nvPr>
            <p:ph type="ftr" sz="quarter" idx="11"/>
          </p:nvPr>
        </p:nvSpPr>
        <p:spPr/>
        <p:txBody>
          <a:bodyPr/>
          <a:lstStyle>
            <a:lvl1pPr>
              <a:defRPr/>
            </a:lvl1pPr>
          </a:lstStyle>
          <a:p>
            <a:r>
              <a:rPr lang="en-US" altLang="ja-JP"/>
              <a:t>©Go Ota, 2014</a:t>
            </a:r>
          </a:p>
        </p:txBody>
      </p:sp>
      <p:sp>
        <p:nvSpPr>
          <p:cNvPr id="7" name="スライド番号プレースホルダー 6">
            <a:extLst>
              <a:ext uri="{FF2B5EF4-FFF2-40B4-BE49-F238E27FC236}">
                <a16:creationId xmlns:a16="http://schemas.microsoft.com/office/drawing/2014/main" id="{6505FF29-CF8D-E53D-CE9B-ABD433E4329A}"/>
              </a:ext>
            </a:extLst>
          </p:cNvPr>
          <p:cNvSpPr>
            <a:spLocks noGrp="1"/>
          </p:cNvSpPr>
          <p:nvPr>
            <p:ph type="sldNum" sz="quarter" idx="12"/>
          </p:nvPr>
        </p:nvSpPr>
        <p:spPr/>
        <p:txBody>
          <a:bodyPr/>
          <a:lstStyle>
            <a:lvl1pPr>
              <a:defRPr/>
            </a:lvl1pPr>
          </a:lstStyle>
          <a:p>
            <a:fld id="{A4474BB3-6DA3-4576-81E7-7B5CA1D41AAC}" type="slidenum">
              <a:rPr lang="en-US" altLang="ja-JP"/>
              <a:pPr/>
              <a:t>‹#›</a:t>
            </a:fld>
            <a:endParaRPr lang="en-US" altLang="ja-JP"/>
          </a:p>
        </p:txBody>
      </p:sp>
    </p:spTree>
    <p:extLst>
      <p:ext uri="{BB962C8B-B14F-4D97-AF65-F5344CB8AC3E}">
        <p14:creationId xmlns:p14="http://schemas.microsoft.com/office/powerpoint/2010/main" val="42363368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E7D297-BC9F-D519-7D4B-CEB8C22FF7AD}"/>
              </a:ext>
            </a:extLst>
          </p:cNvPr>
          <p:cNvSpPr>
            <a:spLocks noGrp="1"/>
          </p:cNvSpPr>
          <p:nvPr>
            <p:ph type="title"/>
          </p:nvPr>
        </p:nvSpPr>
        <p:spPr>
          <a:xfrm>
            <a:off x="630238" y="365125"/>
            <a:ext cx="7886700" cy="1325563"/>
          </a:xfrm>
        </p:spPr>
        <p:txBody>
          <a:bodyPr/>
          <a:lstStyle/>
          <a:p>
            <a:r>
              <a:rPr lang="ja-JP" altLang="en-US"/>
              <a:t>マスター タイトルの書式設定</a:t>
            </a:r>
          </a:p>
        </p:txBody>
      </p:sp>
      <p:sp>
        <p:nvSpPr>
          <p:cNvPr id="3" name="テキスト プレースホルダー 2">
            <a:extLst>
              <a:ext uri="{FF2B5EF4-FFF2-40B4-BE49-F238E27FC236}">
                <a16:creationId xmlns:a16="http://schemas.microsoft.com/office/drawing/2014/main" id="{2C585357-CD41-4958-7216-B9965A27902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a:extLst>
              <a:ext uri="{FF2B5EF4-FFF2-40B4-BE49-F238E27FC236}">
                <a16:creationId xmlns:a16="http://schemas.microsoft.com/office/drawing/2014/main" id="{2BBDFFF6-F16D-E1AC-FF66-4A4F682B0A27}"/>
              </a:ext>
            </a:extLst>
          </p:cNvPr>
          <p:cNvSpPr>
            <a:spLocks noGrp="1"/>
          </p:cNvSpPr>
          <p:nvPr>
            <p:ph sz="half" idx="2"/>
          </p:nvPr>
        </p:nvSpPr>
        <p:spPr>
          <a:xfrm>
            <a:off x="630238" y="2505075"/>
            <a:ext cx="386873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a:extLst>
              <a:ext uri="{FF2B5EF4-FFF2-40B4-BE49-F238E27FC236}">
                <a16:creationId xmlns:a16="http://schemas.microsoft.com/office/drawing/2014/main" id="{207A30A6-51D8-CA30-2A71-5ABA0AC0749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a:extLst>
              <a:ext uri="{FF2B5EF4-FFF2-40B4-BE49-F238E27FC236}">
                <a16:creationId xmlns:a16="http://schemas.microsoft.com/office/drawing/2014/main" id="{4FDE0B58-E044-8683-4598-94DE7ED730A8}"/>
              </a:ext>
            </a:extLst>
          </p:cNvPr>
          <p:cNvSpPr>
            <a:spLocks noGrp="1"/>
          </p:cNvSpPr>
          <p:nvPr>
            <p:ph sz="quarter" idx="4"/>
          </p:nvPr>
        </p:nvSpPr>
        <p:spPr>
          <a:xfrm>
            <a:off x="4629150" y="2505075"/>
            <a:ext cx="38877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a:extLst>
              <a:ext uri="{FF2B5EF4-FFF2-40B4-BE49-F238E27FC236}">
                <a16:creationId xmlns:a16="http://schemas.microsoft.com/office/drawing/2014/main" id="{5823C818-6CBE-A6EC-3FAD-84070D74E265}"/>
              </a:ext>
            </a:extLst>
          </p:cNvPr>
          <p:cNvSpPr>
            <a:spLocks noGrp="1"/>
          </p:cNvSpPr>
          <p:nvPr>
            <p:ph type="dt" sz="half" idx="10"/>
          </p:nvPr>
        </p:nvSpPr>
        <p:spPr/>
        <p:txBody>
          <a:bodyPr/>
          <a:lstStyle>
            <a:lvl1pPr>
              <a:defRPr/>
            </a:lvl1pPr>
          </a:lstStyle>
          <a:p>
            <a:endParaRPr lang="en-US" altLang="ja-JP"/>
          </a:p>
        </p:txBody>
      </p:sp>
      <p:sp>
        <p:nvSpPr>
          <p:cNvPr id="8" name="フッター プレースホルダー 7">
            <a:extLst>
              <a:ext uri="{FF2B5EF4-FFF2-40B4-BE49-F238E27FC236}">
                <a16:creationId xmlns:a16="http://schemas.microsoft.com/office/drawing/2014/main" id="{F3C3D4F9-8666-BD6D-775C-08E8D87DFDFE}"/>
              </a:ext>
            </a:extLst>
          </p:cNvPr>
          <p:cNvSpPr>
            <a:spLocks noGrp="1"/>
          </p:cNvSpPr>
          <p:nvPr>
            <p:ph type="ftr" sz="quarter" idx="11"/>
          </p:nvPr>
        </p:nvSpPr>
        <p:spPr/>
        <p:txBody>
          <a:bodyPr/>
          <a:lstStyle>
            <a:lvl1pPr>
              <a:defRPr/>
            </a:lvl1pPr>
          </a:lstStyle>
          <a:p>
            <a:r>
              <a:rPr lang="en-US" altLang="ja-JP"/>
              <a:t>©Go Ota, 2014</a:t>
            </a:r>
          </a:p>
        </p:txBody>
      </p:sp>
      <p:sp>
        <p:nvSpPr>
          <p:cNvPr id="9" name="スライド番号プレースホルダー 8">
            <a:extLst>
              <a:ext uri="{FF2B5EF4-FFF2-40B4-BE49-F238E27FC236}">
                <a16:creationId xmlns:a16="http://schemas.microsoft.com/office/drawing/2014/main" id="{A7C01F4A-1B03-A6E6-659C-B5C516F4F6A5}"/>
              </a:ext>
            </a:extLst>
          </p:cNvPr>
          <p:cNvSpPr>
            <a:spLocks noGrp="1"/>
          </p:cNvSpPr>
          <p:nvPr>
            <p:ph type="sldNum" sz="quarter" idx="12"/>
          </p:nvPr>
        </p:nvSpPr>
        <p:spPr/>
        <p:txBody>
          <a:bodyPr/>
          <a:lstStyle>
            <a:lvl1pPr>
              <a:defRPr/>
            </a:lvl1pPr>
          </a:lstStyle>
          <a:p>
            <a:fld id="{01418D64-1426-4EFB-9477-C405AE97E313}" type="slidenum">
              <a:rPr lang="en-US" altLang="ja-JP"/>
              <a:pPr/>
              <a:t>‹#›</a:t>
            </a:fld>
            <a:endParaRPr lang="en-US" altLang="ja-JP"/>
          </a:p>
        </p:txBody>
      </p:sp>
    </p:spTree>
    <p:extLst>
      <p:ext uri="{BB962C8B-B14F-4D97-AF65-F5344CB8AC3E}">
        <p14:creationId xmlns:p14="http://schemas.microsoft.com/office/powerpoint/2010/main" val="1892665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1A4AD0-96F0-5E33-2BD9-94688ED4FA05}"/>
              </a:ext>
            </a:extLst>
          </p:cNvPr>
          <p:cNvSpPr>
            <a:spLocks noGrp="1"/>
          </p:cNvSpPr>
          <p:nvPr>
            <p:ph type="title"/>
          </p:nvPr>
        </p:nvSpPr>
        <p:spPr/>
        <p:txBody>
          <a:bodyPr/>
          <a:lstStyle/>
          <a:p>
            <a:r>
              <a:rPr lang="ja-JP" altLang="en-US"/>
              <a:t>マスター タイトルの書式設定</a:t>
            </a:r>
          </a:p>
        </p:txBody>
      </p:sp>
      <p:sp>
        <p:nvSpPr>
          <p:cNvPr id="3" name="日付プレースホルダー 2">
            <a:extLst>
              <a:ext uri="{FF2B5EF4-FFF2-40B4-BE49-F238E27FC236}">
                <a16:creationId xmlns:a16="http://schemas.microsoft.com/office/drawing/2014/main" id="{127C0B11-1F51-D013-403C-6DC55C4B57AA}"/>
              </a:ext>
            </a:extLst>
          </p:cNvPr>
          <p:cNvSpPr>
            <a:spLocks noGrp="1"/>
          </p:cNvSpPr>
          <p:nvPr>
            <p:ph type="dt" sz="half" idx="10"/>
          </p:nvPr>
        </p:nvSpPr>
        <p:spPr/>
        <p:txBody>
          <a:bodyPr/>
          <a:lstStyle>
            <a:lvl1pPr>
              <a:defRPr/>
            </a:lvl1pPr>
          </a:lstStyle>
          <a:p>
            <a:endParaRPr lang="en-US" altLang="ja-JP"/>
          </a:p>
        </p:txBody>
      </p:sp>
      <p:sp>
        <p:nvSpPr>
          <p:cNvPr id="4" name="フッター プレースホルダー 3">
            <a:extLst>
              <a:ext uri="{FF2B5EF4-FFF2-40B4-BE49-F238E27FC236}">
                <a16:creationId xmlns:a16="http://schemas.microsoft.com/office/drawing/2014/main" id="{670B6BCF-8326-BA72-DFEC-BFCB9127D124}"/>
              </a:ext>
            </a:extLst>
          </p:cNvPr>
          <p:cNvSpPr>
            <a:spLocks noGrp="1"/>
          </p:cNvSpPr>
          <p:nvPr>
            <p:ph type="ftr" sz="quarter" idx="11"/>
          </p:nvPr>
        </p:nvSpPr>
        <p:spPr/>
        <p:txBody>
          <a:bodyPr/>
          <a:lstStyle>
            <a:lvl1pPr>
              <a:defRPr/>
            </a:lvl1pPr>
          </a:lstStyle>
          <a:p>
            <a:r>
              <a:rPr lang="en-US" altLang="ja-JP"/>
              <a:t>©Go Ota, 2014</a:t>
            </a:r>
          </a:p>
        </p:txBody>
      </p:sp>
      <p:sp>
        <p:nvSpPr>
          <p:cNvPr id="5" name="スライド番号プレースホルダー 4">
            <a:extLst>
              <a:ext uri="{FF2B5EF4-FFF2-40B4-BE49-F238E27FC236}">
                <a16:creationId xmlns:a16="http://schemas.microsoft.com/office/drawing/2014/main" id="{946A23DD-7509-98B5-E6DF-81179C731559}"/>
              </a:ext>
            </a:extLst>
          </p:cNvPr>
          <p:cNvSpPr>
            <a:spLocks noGrp="1"/>
          </p:cNvSpPr>
          <p:nvPr>
            <p:ph type="sldNum" sz="quarter" idx="12"/>
          </p:nvPr>
        </p:nvSpPr>
        <p:spPr/>
        <p:txBody>
          <a:bodyPr/>
          <a:lstStyle>
            <a:lvl1pPr>
              <a:defRPr/>
            </a:lvl1pPr>
          </a:lstStyle>
          <a:p>
            <a:fld id="{7751BF30-4D13-469E-BF7B-20C568F05E2B}" type="slidenum">
              <a:rPr lang="en-US" altLang="ja-JP"/>
              <a:pPr/>
              <a:t>‹#›</a:t>
            </a:fld>
            <a:endParaRPr lang="en-US" altLang="ja-JP"/>
          </a:p>
        </p:txBody>
      </p:sp>
    </p:spTree>
    <p:extLst>
      <p:ext uri="{BB962C8B-B14F-4D97-AF65-F5344CB8AC3E}">
        <p14:creationId xmlns:p14="http://schemas.microsoft.com/office/powerpoint/2010/main" val="4012445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5A6046-8510-622C-74C4-F0E2F18A58A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134E72E-84CA-85EF-B0EC-E6AABEB63CA6}"/>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D1672629-A14D-1DB4-BE06-1293ADA49BD0}"/>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D53CE88-929E-5585-50AF-E99DF7EDAB61}"/>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6" name="フッター プレースホルダー 5">
            <a:extLst>
              <a:ext uri="{FF2B5EF4-FFF2-40B4-BE49-F238E27FC236}">
                <a16:creationId xmlns:a16="http://schemas.microsoft.com/office/drawing/2014/main" id="{F85B590A-A839-E3D8-97EE-A50C15ABE7D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DC0580E-D0D4-8147-895B-276F6E2508E6}"/>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3122574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E97DECB-251E-AF0E-38D6-679CBA1C63C3}"/>
              </a:ext>
            </a:extLst>
          </p:cNvPr>
          <p:cNvSpPr>
            <a:spLocks noGrp="1"/>
          </p:cNvSpPr>
          <p:nvPr>
            <p:ph type="dt" sz="half" idx="10"/>
          </p:nvPr>
        </p:nvSpPr>
        <p:spPr/>
        <p:txBody>
          <a:bodyPr/>
          <a:lstStyle>
            <a:lvl1pPr>
              <a:defRPr/>
            </a:lvl1pPr>
          </a:lstStyle>
          <a:p>
            <a:endParaRPr lang="en-US" altLang="ja-JP"/>
          </a:p>
        </p:txBody>
      </p:sp>
      <p:sp>
        <p:nvSpPr>
          <p:cNvPr id="3" name="フッター プレースホルダー 2">
            <a:extLst>
              <a:ext uri="{FF2B5EF4-FFF2-40B4-BE49-F238E27FC236}">
                <a16:creationId xmlns:a16="http://schemas.microsoft.com/office/drawing/2014/main" id="{B37CA41C-E424-0908-09CC-B5B2A0B9F08F}"/>
              </a:ext>
            </a:extLst>
          </p:cNvPr>
          <p:cNvSpPr>
            <a:spLocks noGrp="1"/>
          </p:cNvSpPr>
          <p:nvPr>
            <p:ph type="ftr" sz="quarter" idx="11"/>
          </p:nvPr>
        </p:nvSpPr>
        <p:spPr/>
        <p:txBody>
          <a:bodyPr/>
          <a:lstStyle>
            <a:lvl1pPr>
              <a:defRPr/>
            </a:lvl1pPr>
          </a:lstStyle>
          <a:p>
            <a:r>
              <a:rPr lang="en-US" altLang="ja-JP"/>
              <a:t>©Go Ota, 2014</a:t>
            </a:r>
          </a:p>
        </p:txBody>
      </p:sp>
      <p:sp>
        <p:nvSpPr>
          <p:cNvPr id="4" name="スライド番号プレースホルダー 3">
            <a:extLst>
              <a:ext uri="{FF2B5EF4-FFF2-40B4-BE49-F238E27FC236}">
                <a16:creationId xmlns:a16="http://schemas.microsoft.com/office/drawing/2014/main" id="{B2F2F89D-7EA7-81F0-54BA-CE84FC7143E3}"/>
              </a:ext>
            </a:extLst>
          </p:cNvPr>
          <p:cNvSpPr>
            <a:spLocks noGrp="1"/>
          </p:cNvSpPr>
          <p:nvPr>
            <p:ph type="sldNum" sz="quarter" idx="12"/>
          </p:nvPr>
        </p:nvSpPr>
        <p:spPr/>
        <p:txBody>
          <a:bodyPr/>
          <a:lstStyle>
            <a:lvl1pPr>
              <a:defRPr/>
            </a:lvl1pPr>
          </a:lstStyle>
          <a:p>
            <a:fld id="{617B07BE-92F8-45CB-AE62-541144A68999}" type="slidenum">
              <a:rPr lang="en-US" altLang="ja-JP"/>
              <a:pPr/>
              <a:t>‹#›</a:t>
            </a:fld>
            <a:endParaRPr lang="en-US" altLang="ja-JP"/>
          </a:p>
        </p:txBody>
      </p:sp>
    </p:spTree>
    <p:extLst>
      <p:ext uri="{BB962C8B-B14F-4D97-AF65-F5344CB8AC3E}">
        <p14:creationId xmlns:p14="http://schemas.microsoft.com/office/powerpoint/2010/main" val="21548148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629391-1595-8E68-EE31-2EDC87245EF1}"/>
              </a:ext>
            </a:extLst>
          </p:cNvPr>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コンテンツ プレースホルダー 2">
            <a:extLst>
              <a:ext uri="{FF2B5EF4-FFF2-40B4-BE49-F238E27FC236}">
                <a16:creationId xmlns:a16="http://schemas.microsoft.com/office/drawing/2014/main" id="{DA726D8A-1F28-36EE-9CD5-C222175AF75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a:extLst>
              <a:ext uri="{FF2B5EF4-FFF2-40B4-BE49-F238E27FC236}">
                <a16:creationId xmlns:a16="http://schemas.microsoft.com/office/drawing/2014/main" id="{9CC6A19F-B10A-35D3-D7DD-48D2EE1F172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92736CB6-5967-2D47-2025-1953E1722B28}"/>
              </a:ext>
            </a:extLst>
          </p:cNvPr>
          <p:cNvSpPr>
            <a:spLocks noGrp="1"/>
          </p:cNvSpPr>
          <p:nvPr>
            <p:ph type="dt" sz="half" idx="10"/>
          </p:nvPr>
        </p:nvSpPr>
        <p:spPr/>
        <p:txBody>
          <a:bodyPr/>
          <a:lstStyle>
            <a:lvl1pPr>
              <a:defRPr/>
            </a:lvl1pPr>
          </a:lstStyle>
          <a:p>
            <a:endParaRPr lang="en-US" altLang="ja-JP"/>
          </a:p>
        </p:txBody>
      </p:sp>
      <p:sp>
        <p:nvSpPr>
          <p:cNvPr id="6" name="フッター プレースホルダー 5">
            <a:extLst>
              <a:ext uri="{FF2B5EF4-FFF2-40B4-BE49-F238E27FC236}">
                <a16:creationId xmlns:a16="http://schemas.microsoft.com/office/drawing/2014/main" id="{44C19EB5-03E0-A248-5258-4BBBE0D19AA5}"/>
              </a:ext>
            </a:extLst>
          </p:cNvPr>
          <p:cNvSpPr>
            <a:spLocks noGrp="1"/>
          </p:cNvSpPr>
          <p:nvPr>
            <p:ph type="ftr" sz="quarter" idx="11"/>
          </p:nvPr>
        </p:nvSpPr>
        <p:spPr/>
        <p:txBody>
          <a:bodyPr/>
          <a:lstStyle>
            <a:lvl1pPr>
              <a:defRPr/>
            </a:lvl1pPr>
          </a:lstStyle>
          <a:p>
            <a:r>
              <a:rPr lang="en-US" altLang="ja-JP"/>
              <a:t>©Go Ota, 2014</a:t>
            </a:r>
          </a:p>
        </p:txBody>
      </p:sp>
      <p:sp>
        <p:nvSpPr>
          <p:cNvPr id="7" name="スライド番号プレースホルダー 6">
            <a:extLst>
              <a:ext uri="{FF2B5EF4-FFF2-40B4-BE49-F238E27FC236}">
                <a16:creationId xmlns:a16="http://schemas.microsoft.com/office/drawing/2014/main" id="{2B7890E3-2512-00F0-78C8-60BA9C9F971D}"/>
              </a:ext>
            </a:extLst>
          </p:cNvPr>
          <p:cNvSpPr>
            <a:spLocks noGrp="1"/>
          </p:cNvSpPr>
          <p:nvPr>
            <p:ph type="sldNum" sz="quarter" idx="12"/>
          </p:nvPr>
        </p:nvSpPr>
        <p:spPr/>
        <p:txBody>
          <a:bodyPr/>
          <a:lstStyle>
            <a:lvl1pPr>
              <a:defRPr/>
            </a:lvl1pPr>
          </a:lstStyle>
          <a:p>
            <a:fld id="{3BF229CE-D3E5-42BB-ACD0-6EAFA7F04E29}" type="slidenum">
              <a:rPr lang="en-US" altLang="ja-JP"/>
              <a:pPr/>
              <a:t>‹#›</a:t>
            </a:fld>
            <a:endParaRPr lang="en-US" altLang="ja-JP"/>
          </a:p>
        </p:txBody>
      </p:sp>
    </p:spTree>
    <p:extLst>
      <p:ext uri="{BB962C8B-B14F-4D97-AF65-F5344CB8AC3E}">
        <p14:creationId xmlns:p14="http://schemas.microsoft.com/office/powerpoint/2010/main" val="7887490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C30BEFC-1B3E-0BBB-FA17-FAC4F3723BBE}"/>
              </a:ext>
            </a:extLst>
          </p:cNvPr>
          <p:cNvSpPr>
            <a:spLocks noGrp="1"/>
          </p:cNvSpPr>
          <p:nvPr>
            <p:ph type="title"/>
          </p:nvPr>
        </p:nvSpPr>
        <p:spPr>
          <a:xfrm>
            <a:off x="630238" y="457200"/>
            <a:ext cx="2949575" cy="1600200"/>
          </a:xfrm>
        </p:spPr>
        <p:txBody>
          <a:bodyPr anchor="b"/>
          <a:lstStyle>
            <a:lvl1pPr>
              <a:defRPr sz="3200"/>
            </a:lvl1pPr>
          </a:lstStyle>
          <a:p>
            <a:r>
              <a:rPr lang="ja-JP" altLang="en-US"/>
              <a:t>マスター タイトルの書式設定</a:t>
            </a:r>
          </a:p>
        </p:txBody>
      </p:sp>
      <p:sp>
        <p:nvSpPr>
          <p:cNvPr id="3" name="図プレースホルダー 2">
            <a:extLst>
              <a:ext uri="{FF2B5EF4-FFF2-40B4-BE49-F238E27FC236}">
                <a16:creationId xmlns:a16="http://schemas.microsoft.com/office/drawing/2014/main" id="{A1613787-9608-8BBA-3012-437A998C73B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a:extLst>
              <a:ext uri="{FF2B5EF4-FFF2-40B4-BE49-F238E27FC236}">
                <a16:creationId xmlns:a16="http://schemas.microsoft.com/office/drawing/2014/main" id="{2C035C81-2E87-4155-7394-F4CF983F2F9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日付プレースホルダー 4">
            <a:extLst>
              <a:ext uri="{FF2B5EF4-FFF2-40B4-BE49-F238E27FC236}">
                <a16:creationId xmlns:a16="http://schemas.microsoft.com/office/drawing/2014/main" id="{399D9B8C-921A-2EAB-7E7C-5762A6A96A3F}"/>
              </a:ext>
            </a:extLst>
          </p:cNvPr>
          <p:cNvSpPr>
            <a:spLocks noGrp="1"/>
          </p:cNvSpPr>
          <p:nvPr>
            <p:ph type="dt" sz="half" idx="10"/>
          </p:nvPr>
        </p:nvSpPr>
        <p:spPr/>
        <p:txBody>
          <a:bodyPr/>
          <a:lstStyle>
            <a:lvl1pPr>
              <a:defRPr/>
            </a:lvl1pPr>
          </a:lstStyle>
          <a:p>
            <a:endParaRPr lang="en-US" altLang="ja-JP"/>
          </a:p>
        </p:txBody>
      </p:sp>
      <p:sp>
        <p:nvSpPr>
          <p:cNvPr id="6" name="フッター プレースホルダー 5">
            <a:extLst>
              <a:ext uri="{FF2B5EF4-FFF2-40B4-BE49-F238E27FC236}">
                <a16:creationId xmlns:a16="http://schemas.microsoft.com/office/drawing/2014/main" id="{3DE9BEE4-BD62-37FC-8C53-1B0AA1B169D0}"/>
              </a:ext>
            </a:extLst>
          </p:cNvPr>
          <p:cNvSpPr>
            <a:spLocks noGrp="1"/>
          </p:cNvSpPr>
          <p:nvPr>
            <p:ph type="ftr" sz="quarter" idx="11"/>
          </p:nvPr>
        </p:nvSpPr>
        <p:spPr/>
        <p:txBody>
          <a:bodyPr/>
          <a:lstStyle>
            <a:lvl1pPr>
              <a:defRPr/>
            </a:lvl1pPr>
          </a:lstStyle>
          <a:p>
            <a:r>
              <a:rPr lang="en-US" altLang="ja-JP"/>
              <a:t>©Go Ota, 2014</a:t>
            </a:r>
          </a:p>
        </p:txBody>
      </p:sp>
      <p:sp>
        <p:nvSpPr>
          <p:cNvPr id="7" name="スライド番号プレースホルダー 6">
            <a:extLst>
              <a:ext uri="{FF2B5EF4-FFF2-40B4-BE49-F238E27FC236}">
                <a16:creationId xmlns:a16="http://schemas.microsoft.com/office/drawing/2014/main" id="{E5E20E19-EFC1-074C-9457-1C9785F8BF33}"/>
              </a:ext>
            </a:extLst>
          </p:cNvPr>
          <p:cNvSpPr>
            <a:spLocks noGrp="1"/>
          </p:cNvSpPr>
          <p:nvPr>
            <p:ph type="sldNum" sz="quarter" idx="12"/>
          </p:nvPr>
        </p:nvSpPr>
        <p:spPr/>
        <p:txBody>
          <a:bodyPr/>
          <a:lstStyle>
            <a:lvl1pPr>
              <a:defRPr/>
            </a:lvl1pPr>
          </a:lstStyle>
          <a:p>
            <a:fld id="{2A253E00-5EA8-4081-9CF2-D9CAA41F509D}" type="slidenum">
              <a:rPr lang="en-US" altLang="ja-JP"/>
              <a:pPr/>
              <a:t>‹#›</a:t>
            </a:fld>
            <a:endParaRPr lang="en-US" altLang="ja-JP"/>
          </a:p>
        </p:txBody>
      </p:sp>
    </p:spTree>
    <p:extLst>
      <p:ext uri="{BB962C8B-B14F-4D97-AF65-F5344CB8AC3E}">
        <p14:creationId xmlns:p14="http://schemas.microsoft.com/office/powerpoint/2010/main" val="25992415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F58BBD-BFE7-9C2F-81EB-D32799EA594B}"/>
              </a:ext>
            </a:extLst>
          </p:cNvPr>
          <p:cNvSpPr>
            <a:spLocks noGrp="1"/>
          </p:cNvSpPr>
          <p:nvPr>
            <p:ph type="title"/>
          </p:nvPr>
        </p:nvSpPr>
        <p:spPr/>
        <p:txBody>
          <a:bodyPr/>
          <a:lstStyle/>
          <a:p>
            <a:r>
              <a:rPr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B2962AF-A30F-74A6-1A54-4A1393DB41E9}"/>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284C8BDD-9E09-56BE-46D3-D7899AA9F3DB}"/>
              </a:ext>
            </a:extLst>
          </p:cNvPr>
          <p:cNvSpPr>
            <a:spLocks noGrp="1"/>
          </p:cNvSpPr>
          <p:nvPr>
            <p:ph type="dt" sz="half" idx="10"/>
          </p:nvPr>
        </p:nvSpPr>
        <p:spPr/>
        <p:txBody>
          <a:bodyPr/>
          <a:lstStyle>
            <a:lvl1pPr>
              <a:defRPr/>
            </a:lvl1pPr>
          </a:lstStyle>
          <a:p>
            <a:endParaRPr lang="en-US" altLang="ja-JP"/>
          </a:p>
        </p:txBody>
      </p:sp>
      <p:sp>
        <p:nvSpPr>
          <p:cNvPr id="5" name="フッター プレースホルダー 4">
            <a:extLst>
              <a:ext uri="{FF2B5EF4-FFF2-40B4-BE49-F238E27FC236}">
                <a16:creationId xmlns:a16="http://schemas.microsoft.com/office/drawing/2014/main" id="{9BD3DE64-A89B-9380-77B8-189675B6799B}"/>
              </a:ext>
            </a:extLst>
          </p:cNvPr>
          <p:cNvSpPr>
            <a:spLocks noGrp="1"/>
          </p:cNvSpPr>
          <p:nvPr>
            <p:ph type="ftr" sz="quarter" idx="11"/>
          </p:nvPr>
        </p:nvSpPr>
        <p:spPr/>
        <p:txBody>
          <a:bodyPr/>
          <a:lstStyle>
            <a:lvl1pPr>
              <a:defRPr/>
            </a:lvl1pPr>
          </a:lstStyle>
          <a:p>
            <a:r>
              <a:rPr lang="en-US" altLang="ja-JP"/>
              <a:t>©Go Ota, 2014</a:t>
            </a:r>
          </a:p>
        </p:txBody>
      </p:sp>
      <p:sp>
        <p:nvSpPr>
          <p:cNvPr id="6" name="スライド番号プレースホルダー 5">
            <a:extLst>
              <a:ext uri="{FF2B5EF4-FFF2-40B4-BE49-F238E27FC236}">
                <a16:creationId xmlns:a16="http://schemas.microsoft.com/office/drawing/2014/main" id="{C9E6EFAA-694D-D1B5-0A86-84AC715FF0C1}"/>
              </a:ext>
            </a:extLst>
          </p:cNvPr>
          <p:cNvSpPr>
            <a:spLocks noGrp="1"/>
          </p:cNvSpPr>
          <p:nvPr>
            <p:ph type="sldNum" sz="quarter" idx="12"/>
          </p:nvPr>
        </p:nvSpPr>
        <p:spPr/>
        <p:txBody>
          <a:bodyPr/>
          <a:lstStyle>
            <a:lvl1pPr>
              <a:defRPr/>
            </a:lvl1pPr>
          </a:lstStyle>
          <a:p>
            <a:fld id="{C90F8FEF-12BE-4984-A69D-6BBFBB7DB665}" type="slidenum">
              <a:rPr lang="en-US" altLang="ja-JP"/>
              <a:pPr/>
              <a:t>‹#›</a:t>
            </a:fld>
            <a:endParaRPr lang="en-US" altLang="ja-JP"/>
          </a:p>
        </p:txBody>
      </p:sp>
    </p:spTree>
    <p:extLst>
      <p:ext uri="{BB962C8B-B14F-4D97-AF65-F5344CB8AC3E}">
        <p14:creationId xmlns:p14="http://schemas.microsoft.com/office/powerpoint/2010/main" val="21952959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C3555F4-D47B-E281-9436-21EB0403848C}"/>
              </a:ext>
            </a:extLst>
          </p:cNvPr>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14097EF-7F80-F561-423D-0827658253E1}"/>
              </a:ext>
            </a:extLst>
          </p:cNvPr>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F7D0B4A8-2D91-0030-4EF5-381D3B97F44F}"/>
              </a:ext>
            </a:extLst>
          </p:cNvPr>
          <p:cNvSpPr>
            <a:spLocks noGrp="1"/>
          </p:cNvSpPr>
          <p:nvPr>
            <p:ph type="dt" sz="half" idx="10"/>
          </p:nvPr>
        </p:nvSpPr>
        <p:spPr/>
        <p:txBody>
          <a:bodyPr/>
          <a:lstStyle>
            <a:lvl1pPr>
              <a:defRPr/>
            </a:lvl1pPr>
          </a:lstStyle>
          <a:p>
            <a:endParaRPr lang="en-US" altLang="ja-JP"/>
          </a:p>
        </p:txBody>
      </p:sp>
      <p:sp>
        <p:nvSpPr>
          <p:cNvPr id="5" name="フッター プレースホルダー 4">
            <a:extLst>
              <a:ext uri="{FF2B5EF4-FFF2-40B4-BE49-F238E27FC236}">
                <a16:creationId xmlns:a16="http://schemas.microsoft.com/office/drawing/2014/main" id="{657A9A17-99AB-E812-1D33-45CB6D230335}"/>
              </a:ext>
            </a:extLst>
          </p:cNvPr>
          <p:cNvSpPr>
            <a:spLocks noGrp="1"/>
          </p:cNvSpPr>
          <p:nvPr>
            <p:ph type="ftr" sz="quarter" idx="11"/>
          </p:nvPr>
        </p:nvSpPr>
        <p:spPr/>
        <p:txBody>
          <a:bodyPr/>
          <a:lstStyle>
            <a:lvl1pPr>
              <a:defRPr/>
            </a:lvl1pPr>
          </a:lstStyle>
          <a:p>
            <a:r>
              <a:rPr lang="en-US" altLang="ja-JP"/>
              <a:t>©Go Ota, 2014</a:t>
            </a:r>
          </a:p>
        </p:txBody>
      </p:sp>
      <p:sp>
        <p:nvSpPr>
          <p:cNvPr id="6" name="スライド番号プレースホルダー 5">
            <a:extLst>
              <a:ext uri="{FF2B5EF4-FFF2-40B4-BE49-F238E27FC236}">
                <a16:creationId xmlns:a16="http://schemas.microsoft.com/office/drawing/2014/main" id="{05E159A7-296C-14CA-D4D9-0EFCD2DFD56F}"/>
              </a:ext>
            </a:extLst>
          </p:cNvPr>
          <p:cNvSpPr>
            <a:spLocks noGrp="1"/>
          </p:cNvSpPr>
          <p:nvPr>
            <p:ph type="sldNum" sz="quarter" idx="12"/>
          </p:nvPr>
        </p:nvSpPr>
        <p:spPr/>
        <p:txBody>
          <a:bodyPr/>
          <a:lstStyle>
            <a:lvl1pPr>
              <a:defRPr/>
            </a:lvl1pPr>
          </a:lstStyle>
          <a:p>
            <a:fld id="{407B34EA-7260-4795-AC1B-5270547A9527}" type="slidenum">
              <a:rPr lang="en-US" altLang="ja-JP"/>
              <a:pPr/>
              <a:t>‹#›</a:t>
            </a:fld>
            <a:endParaRPr lang="en-US" altLang="ja-JP"/>
          </a:p>
        </p:txBody>
      </p:sp>
    </p:spTree>
    <p:extLst>
      <p:ext uri="{BB962C8B-B14F-4D97-AF65-F5344CB8AC3E}">
        <p14:creationId xmlns:p14="http://schemas.microsoft.com/office/powerpoint/2010/main" val="17733635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6" name="Rectangle 6"/>
          <p:cNvSpPr>
            <a:spLocks noGrp="1" noChangeArrowheads="1"/>
          </p:cNvSpPr>
          <p:nvPr>
            <p:ph type="sldNum" sz="quarter" idx="12"/>
          </p:nvPr>
        </p:nvSpPr>
        <p:spPr>
          <a:ln/>
        </p:spPr>
        <p:txBody>
          <a:bodyPr/>
          <a:lstStyle>
            <a:lvl1pPr>
              <a:defRPr/>
            </a:lvl1pPr>
          </a:lstStyle>
          <a:p>
            <a:fld id="{E1E297F7-8233-4B54-9E7D-1D25AC5D00B9}" type="slidenum">
              <a:rPr lang="en-US" altLang="ja-JP"/>
              <a:pPr/>
              <a:t>‹#›</a:t>
            </a:fld>
            <a:endParaRPr lang="en-US" altLang="ja-JP"/>
          </a:p>
        </p:txBody>
      </p:sp>
    </p:spTree>
    <p:extLst>
      <p:ext uri="{BB962C8B-B14F-4D97-AF65-F5344CB8AC3E}">
        <p14:creationId xmlns:p14="http://schemas.microsoft.com/office/powerpoint/2010/main" val="30081276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6" name="Rectangle 6"/>
          <p:cNvSpPr>
            <a:spLocks noGrp="1" noChangeArrowheads="1"/>
          </p:cNvSpPr>
          <p:nvPr>
            <p:ph type="sldNum" sz="quarter" idx="12"/>
          </p:nvPr>
        </p:nvSpPr>
        <p:spPr>
          <a:ln/>
        </p:spPr>
        <p:txBody>
          <a:bodyPr/>
          <a:lstStyle>
            <a:lvl1pPr>
              <a:defRPr/>
            </a:lvl1pPr>
          </a:lstStyle>
          <a:p>
            <a:fld id="{B2EA43EF-F515-4B19-A4DF-B4088F21D259}" type="slidenum">
              <a:rPr lang="en-US" altLang="ja-JP"/>
              <a:pPr/>
              <a:t>‹#›</a:t>
            </a:fld>
            <a:endParaRPr lang="en-US" altLang="ja-JP"/>
          </a:p>
        </p:txBody>
      </p:sp>
    </p:spTree>
    <p:extLst>
      <p:ext uri="{BB962C8B-B14F-4D97-AF65-F5344CB8AC3E}">
        <p14:creationId xmlns:p14="http://schemas.microsoft.com/office/powerpoint/2010/main" val="11035557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6" name="Rectangle 6"/>
          <p:cNvSpPr>
            <a:spLocks noGrp="1" noChangeArrowheads="1"/>
          </p:cNvSpPr>
          <p:nvPr>
            <p:ph type="sldNum" sz="quarter" idx="12"/>
          </p:nvPr>
        </p:nvSpPr>
        <p:spPr>
          <a:ln/>
        </p:spPr>
        <p:txBody>
          <a:bodyPr/>
          <a:lstStyle>
            <a:lvl1pPr>
              <a:defRPr/>
            </a:lvl1pPr>
          </a:lstStyle>
          <a:p>
            <a:fld id="{312714A3-0695-4DE8-8A5A-CF3F56D94D83}" type="slidenum">
              <a:rPr lang="en-US" altLang="ja-JP"/>
              <a:pPr/>
              <a:t>‹#›</a:t>
            </a:fld>
            <a:endParaRPr lang="en-US" altLang="ja-JP"/>
          </a:p>
        </p:txBody>
      </p:sp>
    </p:spTree>
    <p:extLst>
      <p:ext uri="{BB962C8B-B14F-4D97-AF65-F5344CB8AC3E}">
        <p14:creationId xmlns:p14="http://schemas.microsoft.com/office/powerpoint/2010/main" val="36018417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7" name="Rectangle 6"/>
          <p:cNvSpPr>
            <a:spLocks noGrp="1" noChangeArrowheads="1"/>
          </p:cNvSpPr>
          <p:nvPr>
            <p:ph type="sldNum" sz="quarter" idx="12"/>
          </p:nvPr>
        </p:nvSpPr>
        <p:spPr>
          <a:ln/>
        </p:spPr>
        <p:txBody>
          <a:bodyPr/>
          <a:lstStyle>
            <a:lvl1pPr>
              <a:defRPr/>
            </a:lvl1pPr>
          </a:lstStyle>
          <a:p>
            <a:fld id="{59754B6A-BB74-47FE-A01F-C32FA53BA022}" type="slidenum">
              <a:rPr lang="en-US" altLang="ja-JP"/>
              <a:pPr/>
              <a:t>‹#›</a:t>
            </a:fld>
            <a:endParaRPr lang="en-US" altLang="ja-JP"/>
          </a:p>
        </p:txBody>
      </p:sp>
    </p:spTree>
    <p:extLst>
      <p:ext uri="{BB962C8B-B14F-4D97-AF65-F5344CB8AC3E}">
        <p14:creationId xmlns:p14="http://schemas.microsoft.com/office/powerpoint/2010/main" val="12289002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9" name="Rectangle 6"/>
          <p:cNvSpPr>
            <a:spLocks noGrp="1" noChangeArrowheads="1"/>
          </p:cNvSpPr>
          <p:nvPr>
            <p:ph type="sldNum" sz="quarter" idx="12"/>
          </p:nvPr>
        </p:nvSpPr>
        <p:spPr>
          <a:ln/>
        </p:spPr>
        <p:txBody>
          <a:bodyPr/>
          <a:lstStyle>
            <a:lvl1pPr>
              <a:defRPr/>
            </a:lvl1pPr>
          </a:lstStyle>
          <a:p>
            <a:fld id="{C477C7BE-6174-4555-B9B4-6E0E685D4D3C}" type="slidenum">
              <a:rPr lang="en-US" altLang="ja-JP"/>
              <a:pPr/>
              <a:t>‹#›</a:t>
            </a:fld>
            <a:endParaRPr lang="en-US" altLang="ja-JP"/>
          </a:p>
        </p:txBody>
      </p:sp>
    </p:spTree>
    <p:extLst>
      <p:ext uri="{BB962C8B-B14F-4D97-AF65-F5344CB8AC3E}">
        <p14:creationId xmlns:p14="http://schemas.microsoft.com/office/powerpoint/2010/main" val="375509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3F5373-7D5C-918E-2308-C4E2E2FCF387}"/>
              </a:ext>
            </a:extLst>
          </p:cNvPr>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11FD023-39BE-258E-6FDA-D3301753361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EA26DEE-553D-575E-BA87-4734B06DF4E8}"/>
              </a:ext>
            </a:extLst>
          </p:cNvPr>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3A56BE5-137F-0AE4-6932-881BAA5EEC1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42A43AE-DA43-17FB-46C0-7C2A3F6B9B26}"/>
              </a:ext>
            </a:extLst>
          </p:cNvPr>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AA6C2CCF-0028-7AD7-0A2B-19B5617EAAF3}"/>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8" name="フッター プレースホルダー 7">
            <a:extLst>
              <a:ext uri="{FF2B5EF4-FFF2-40B4-BE49-F238E27FC236}">
                <a16:creationId xmlns:a16="http://schemas.microsoft.com/office/drawing/2014/main" id="{61EB6386-978A-2D9D-0C7F-E7D80069057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1219739-9854-BB69-51F9-CB83CEFFE233}"/>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37758028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5" name="Rectangle 6"/>
          <p:cNvSpPr>
            <a:spLocks noGrp="1" noChangeArrowheads="1"/>
          </p:cNvSpPr>
          <p:nvPr>
            <p:ph type="sldNum" sz="quarter" idx="12"/>
          </p:nvPr>
        </p:nvSpPr>
        <p:spPr>
          <a:ln/>
        </p:spPr>
        <p:txBody>
          <a:bodyPr/>
          <a:lstStyle>
            <a:lvl1pPr>
              <a:defRPr/>
            </a:lvl1pPr>
          </a:lstStyle>
          <a:p>
            <a:fld id="{E50F2529-913F-4867-9988-B5CE665403CC}" type="slidenum">
              <a:rPr lang="en-US" altLang="ja-JP"/>
              <a:pPr/>
              <a:t>‹#›</a:t>
            </a:fld>
            <a:endParaRPr lang="en-US" altLang="ja-JP"/>
          </a:p>
        </p:txBody>
      </p:sp>
    </p:spTree>
    <p:extLst>
      <p:ext uri="{BB962C8B-B14F-4D97-AF65-F5344CB8AC3E}">
        <p14:creationId xmlns:p14="http://schemas.microsoft.com/office/powerpoint/2010/main" val="39311491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4" name="Rectangle 6"/>
          <p:cNvSpPr>
            <a:spLocks noGrp="1" noChangeArrowheads="1"/>
          </p:cNvSpPr>
          <p:nvPr>
            <p:ph type="sldNum" sz="quarter" idx="12"/>
          </p:nvPr>
        </p:nvSpPr>
        <p:spPr>
          <a:ln/>
        </p:spPr>
        <p:txBody>
          <a:bodyPr/>
          <a:lstStyle>
            <a:lvl1pPr>
              <a:defRPr/>
            </a:lvl1pPr>
          </a:lstStyle>
          <a:p>
            <a:fld id="{296D317C-E29B-4E33-8B97-70B974CB77B7}" type="slidenum">
              <a:rPr lang="en-US" altLang="ja-JP"/>
              <a:pPr/>
              <a:t>‹#›</a:t>
            </a:fld>
            <a:endParaRPr lang="en-US" altLang="ja-JP"/>
          </a:p>
        </p:txBody>
      </p:sp>
    </p:spTree>
    <p:extLst>
      <p:ext uri="{BB962C8B-B14F-4D97-AF65-F5344CB8AC3E}">
        <p14:creationId xmlns:p14="http://schemas.microsoft.com/office/powerpoint/2010/main" val="10886515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7" name="Rectangle 6"/>
          <p:cNvSpPr>
            <a:spLocks noGrp="1" noChangeArrowheads="1"/>
          </p:cNvSpPr>
          <p:nvPr>
            <p:ph type="sldNum" sz="quarter" idx="12"/>
          </p:nvPr>
        </p:nvSpPr>
        <p:spPr>
          <a:ln/>
        </p:spPr>
        <p:txBody>
          <a:bodyPr/>
          <a:lstStyle>
            <a:lvl1pPr>
              <a:defRPr/>
            </a:lvl1pPr>
          </a:lstStyle>
          <a:p>
            <a:fld id="{F653EFE2-5EBD-4BB9-B57D-3FB2A73B1530}" type="slidenum">
              <a:rPr lang="en-US" altLang="ja-JP"/>
              <a:pPr/>
              <a:t>‹#›</a:t>
            </a:fld>
            <a:endParaRPr lang="en-US" altLang="ja-JP"/>
          </a:p>
        </p:txBody>
      </p:sp>
    </p:spTree>
    <p:extLst>
      <p:ext uri="{BB962C8B-B14F-4D97-AF65-F5344CB8AC3E}">
        <p14:creationId xmlns:p14="http://schemas.microsoft.com/office/powerpoint/2010/main" val="5973490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7" name="Rectangle 6"/>
          <p:cNvSpPr>
            <a:spLocks noGrp="1" noChangeArrowheads="1"/>
          </p:cNvSpPr>
          <p:nvPr>
            <p:ph type="sldNum" sz="quarter" idx="12"/>
          </p:nvPr>
        </p:nvSpPr>
        <p:spPr>
          <a:ln/>
        </p:spPr>
        <p:txBody>
          <a:bodyPr/>
          <a:lstStyle>
            <a:lvl1pPr>
              <a:defRPr/>
            </a:lvl1pPr>
          </a:lstStyle>
          <a:p>
            <a:fld id="{91749161-0328-4C2F-A69B-EFF39E0366E1}" type="slidenum">
              <a:rPr lang="en-US" altLang="ja-JP"/>
              <a:pPr/>
              <a:t>‹#›</a:t>
            </a:fld>
            <a:endParaRPr lang="en-US" altLang="ja-JP"/>
          </a:p>
        </p:txBody>
      </p:sp>
    </p:spTree>
    <p:extLst>
      <p:ext uri="{BB962C8B-B14F-4D97-AF65-F5344CB8AC3E}">
        <p14:creationId xmlns:p14="http://schemas.microsoft.com/office/powerpoint/2010/main" val="21010402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6" name="Rectangle 6"/>
          <p:cNvSpPr>
            <a:spLocks noGrp="1" noChangeArrowheads="1"/>
          </p:cNvSpPr>
          <p:nvPr>
            <p:ph type="sldNum" sz="quarter" idx="12"/>
          </p:nvPr>
        </p:nvSpPr>
        <p:spPr>
          <a:ln/>
        </p:spPr>
        <p:txBody>
          <a:bodyPr/>
          <a:lstStyle>
            <a:lvl1pPr>
              <a:defRPr/>
            </a:lvl1pPr>
          </a:lstStyle>
          <a:p>
            <a:fld id="{956DE1DD-F9F0-44DE-B928-A306851DD436}" type="slidenum">
              <a:rPr lang="en-US" altLang="ja-JP"/>
              <a:pPr/>
              <a:t>‹#›</a:t>
            </a:fld>
            <a:endParaRPr lang="en-US" altLang="ja-JP"/>
          </a:p>
        </p:txBody>
      </p:sp>
    </p:spTree>
    <p:extLst>
      <p:ext uri="{BB962C8B-B14F-4D97-AF65-F5344CB8AC3E}">
        <p14:creationId xmlns:p14="http://schemas.microsoft.com/office/powerpoint/2010/main" val="433342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ja-JP"/>
              <a:t>©Go Ota, 2014</a:t>
            </a:r>
          </a:p>
        </p:txBody>
      </p:sp>
      <p:sp>
        <p:nvSpPr>
          <p:cNvPr id="6" name="Rectangle 6"/>
          <p:cNvSpPr>
            <a:spLocks noGrp="1" noChangeArrowheads="1"/>
          </p:cNvSpPr>
          <p:nvPr>
            <p:ph type="sldNum" sz="quarter" idx="12"/>
          </p:nvPr>
        </p:nvSpPr>
        <p:spPr>
          <a:ln/>
        </p:spPr>
        <p:txBody>
          <a:bodyPr/>
          <a:lstStyle>
            <a:lvl1pPr>
              <a:defRPr/>
            </a:lvl1pPr>
          </a:lstStyle>
          <a:p>
            <a:fld id="{7C3A0E1E-C0CE-48EB-B101-288B7281458C}" type="slidenum">
              <a:rPr lang="en-US" altLang="ja-JP"/>
              <a:pPr/>
              <a:t>‹#›</a:t>
            </a:fld>
            <a:endParaRPr lang="en-US" altLang="ja-JP"/>
          </a:p>
        </p:txBody>
      </p:sp>
    </p:spTree>
    <p:extLst>
      <p:ext uri="{BB962C8B-B14F-4D97-AF65-F5344CB8AC3E}">
        <p14:creationId xmlns:p14="http://schemas.microsoft.com/office/powerpoint/2010/main" val="4230711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FEDC5B-6420-6F55-7759-F8F22A6396B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ECDDB4FA-FF18-BBE9-81B5-298324863BC9}"/>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4" name="フッター プレースホルダー 3">
            <a:extLst>
              <a:ext uri="{FF2B5EF4-FFF2-40B4-BE49-F238E27FC236}">
                <a16:creationId xmlns:a16="http://schemas.microsoft.com/office/drawing/2014/main" id="{E8477CDA-EA4D-82D5-1F92-AF11B74C082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380191D-C177-B1AE-E7D0-1DF63F4CFDEA}"/>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4293851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94E52D7-DAAC-5E2C-29E9-FE0AE7AB58AC}"/>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3" name="フッター プレースホルダー 2">
            <a:extLst>
              <a:ext uri="{FF2B5EF4-FFF2-40B4-BE49-F238E27FC236}">
                <a16:creationId xmlns:a16="http://schemas.microsoft.com/office/drawing/2014/main" id="{236DCACD-929B-C07F-D79D-1A2A4638674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08E1060-6D07-0809-F297-E5515BF5DE50}"/>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825822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0DB3D-CB2C-0D49-BE96-19DE26060CDC}"/>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3267E6C-FCE9-1DDB-6D3A-59615E56163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572E88C-0229-4886-0736-238BEE8A986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6DCA932-B4CF-53D0-DD85-70A76B898D7A}"/>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6" name="フッター プレースホルダー 5">
            <a:extLst>
              <a:ext uri="{FF2B5EF4-FFF2-40B4-BE49-F238E27FC236}">
                <a16:creationId xmlns:a16="http://schemas.microsoft.com/office/drawing/2014/main" id="{0503DE6B-60CD-53C5-B08F-449040B3417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8386F16-2C5B-FC50-E726-0CB0080662C3}"/>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2754974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EAA6FF-9E1A-4DD2-D52A-359E1520249E}"/>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EB805D28-FE56-4F43-AB0E-07908189B3B6}"/>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a:extLst>
              <a:ext uri="{FF2B5EF4-FFF2-40B4-BE49-F238E27FC236}">
                <a16:creationId xmlns:a16="http://schemas.microsoft.com/office/drawing/2014/main" id="{28104196-FA56-4882-F18C-12BF75AF98B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ED726CF-384E-5E47-D2C8-FAA4378D1C89}"/>
              </a:ext>
            </a:extLst>
          </p:cNvPr>
          <p:cNvSpPr>
            <a:spLocks noGrp="1"/>
          </p:cNvSpPr>
          <p:nvPr>
            <p:ph type="dt" sz="half" idx="10"/>
          </p:nvPr>
        </p:nvSpPr>
        <p:spPr/>
        <p:txBody>
          <a:bodyPr/>
          <a:lstStyle/>
          <a:p>
            <a:fld id="{C628E107-7310-4E04-9A85-4793BBF1D078}" type="datetimeFigureOut">
              <a:rPr kumimoji="1" lang="ja-JP" altLang="en-US" smtClean="0"/>
              <a:t>2024/7/19</a:t>
            </a:fld>
            <a:endParaRPr kumimoji="1" lang="ja-JP" altLang="en-US"/>
          </a:p>
        </p:txBody>
      </p:sp>
      <p:sp>
        <p:nvSpPr>
          <p:cNvPr id="6" name="フッター プレースホルダー 5">
            <a:extLst>
              <a:ext uri="{FF2B5EF4-FFF2-40B4-BE49-F238E27FC236}">
                <a16:creationId xmlns:a16="http://schemas.microsoft.com/office/drawing/2014/main" id="{4D8E2BD3-0CA5-874A-A515-588FD7E54D7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A8AAB14-659C-2318-C69C-0A9F855B6965}"/>
              </a:ext>
            </a:extLst>
          </p:cNvPr>
          <p:cNvSpPr>
            <a:spLocks noGrp="1"/>
          </p:cNvSpPr>
          <p:nvPr>
            <p:ph type="sldNum" sz="quarter" idx="12"/>
          </p:nvPr>
        </p:nvSpPr>
        <p:spPr/>
        <p:txBody>
          <a:body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1002898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5C1D96F-E8E0-E92F-CCE3-61B6C07A636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CCA09BC-8C5A-015C-2DA2-AE802FC08A6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A0BCEA0-BA94-7CFF-A4CC-F62D0504A53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628E107-7310-4E04-9A85-4793BBF1D078}" type="datetimeFigureOut">
              <a:rPr kumimoji="1" lang="ja-JP" altLang="en-US" smtClean="0"/>
              <a:t>2024/7/19</a:t>
            </a:fld>
            <a:endParaRPr kumimoji="1" lang="ja-JP" altLang="en-US"/>
          </a:p>
        </p:txBody>
      </p:sp>
      <p:sp>
        <p:nvSpPr>
          <p:cNvPr id="5" name="フッター プレースホルダー 4">
            <a:extLst>
              <a:ext uri="{FF2B5EF4-FFF2-40B4-BE49-F238E27FC236}">
                <a16:creationId xmlns:a16="http://schemas.microsoft.com/office/drawing/2014/main" id="{EACD0E1E-0962-36DC-5643-8050AEAD01B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EB993363-88C8-883E-EC90-34AB73F51867}"/>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926DB68-D3DB-4267-AE6F-A88B2AF74E9E}" type="slidenum">
              <a:rPr kumimoji="1" lang="ja-JP" altLang="en-US" smtClean="0"/>
              <a:t>‹#›</a:t>
            </a:fld>
            <a:endParaRPr kumimoji="1" lang="ja-JP" altLang="en-US"/>
          </a:p>
        </p:txBody>
      </p:sp>
    </p:spTree>
    <p:extLst>
      <p:ext uri="{BB962C8B-B14F-4D97-AF65-F5344CB8AC3E}">
        <p14:creationId xmlns:p14="http://schemas.microsoft.com/office/powerpoint/2010/main" val="8856800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5C9F5-0896-4E1D-B27D-E5A8813B622D}" type="datetimeFigureOut">
              <a:rPr kumimoji="1" lang="ja-JP" altLang="en-US" smtClean="0"/>
              <a:t>2024/7/19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253B4E-E693-4A04-AC4C-D6B9E98197A8}" type="slidenum">
              <a:rPr kumimoji="1" lang="ja-JP" altLang="en-US" smtClean="0"/>
              <a:t>‹#›</a:t>
            </a:fld>
            <a:endParaRPr kumimoji="1" lang="ja-JP" altLang="en-US"/>
          </a:p>
        </p:txBody>
      </p:sp>
    </p:spTree>
    <p:extLst>
      <p:ext uri="{BB962C8B-B14F-4D97-AF65-F5344CB8AC3E}">
        <p14:creationId xmlns:p14="http://schemas.microsoft.com/office/powerpoint/2010/main" val="4262356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a:lvl1pPr>
          </a:lstStyle>
          <a:p>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r>
              <a:rPr lang="en-US" altLang="ja-JP" dirty="0"/>
              <a:t>©Go Ota</a:t>
            </a:r>
            <a:r>
              <a:rPr lang="en-US" altLang="ja-JP"/>
              <a:t>, 2014</a:t>
            </a:r>
            <a:endParaRPr lang="en-US" altLang="ja-JP"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fld id="{ABDDDF70-51DA-48E8-B03B-E0CBBF179418}" type="slidenum">
              <a:rPr lang="en-US" altLang="ja-JP"/>
              <a:pPr/>
              <a:t>‹#›</a:t>
            </a:fld>
            <a:endParaRPr lang="en-US" altLang="ja-JP"/>
          </a:p>
        </p:txBody>
      </p:sp>
    </p:spTree>
    <p:extLst>
      <p:ext uri="{BB962C8B-B14F-4D97-AF65-F5344CB8AC3E}">
        <p14:creationId xmlns:p14="http://schemas.microsoft.com/office/powerpoint/2010/main" val="24777458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BE6787-7FBB-5AB0-4D4F-6725616D77DD}"/>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a:extLst>
              <a:ext uri="{FF2B5EF4-FFF2-40B4-BE49-F238E27FC236}">
                <a16:creationId xmlns:a16="http://schemas.microsoft.com/office/drawing/2014/main" id="{455A0D82-A29D-FF8C-DD22-02B44E6D929D}"/>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4662BA10-43EA-6000-793A-7035DC83ACA1}"/>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endParaRPr lang="en-US" altLang="ja-JP"/>
          </a:p>
        </p:txBody>
      </p:sp>
      <p:sp>
        <p:nvSpPr>
          <p:cNvPr id="1029" name="Rectangle 5">
            <a:extLst>
              <a:ext uri="{FF2B5EF4-FFF2-40B4-BE49-F238E27FC236}">
                <a16:creationId xmlns:a16="http://schemas.microsoft.com/office/drawing/2014/main" id="{F36A3D79-553B-F0FB-727E-EE272664FE9B}"/>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r>
              <a:rPr lang="en-US" altLang="ja-JP"/>
              <a:t>©Go Ota, 2014</a:t>
            </a:r>
          </a:p>
        </p:txBody>
      </p:sp>
      <p:sp>
        <p:nvSpPr>
          <p:cNvPr id="1030" name="Rectangle 6">
            <a:extLst>
              <a:ext uri="{FF2B5EF4-FFF2-40B4-BE49-F238E27FC236}">
                <a16:creationId xmlns:a16="http://schemas.microsoft.com/office/drawing/2014/main" id="{C7C41363-79F1-EF5D-AA68-78C85B47ADEB}"/>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fld id="{330343B1-9490-4D97-ACF1-E7B3BE048F74}" type="slidenum">
              <a:rPr lang="en-US" altLang="ja-JP"/>
              <a:pPr/>
              <a:t>‹#›</a:t>
            </a:fld>
            <a:endParaRPr lang="en-US" altLang="ja-JP"/>
          </a:p>
        </p:txBody>
      </p:sp>
    </p:spTree>
    <p:extLst>
      <p:ext uri="{BB962C8B-B14F-4D97-AF65-F5344CB8AC3E}">
        <p14:creationId xmlns:p14="http://schemas.microsoft.com/office/powerpoint/2010/main" val="189520106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smtClean="0">
                <a:latin typeface="Arial"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smtClean="0">
                <a:latin typeface="Arial" charset="0"/>
              </a:defRPr>
            </a:lvl1pPr>
          </a:lstStyle>
          <a:p>
            <a:pPr>
              <a:defRPr/>
            </a:pPr>
            <a:r>
              <a:rPr lang="en-US" altLang="ja-JP"/>
              <a:t>©Go Ota, 2014</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fld id="{653D481F-CEA2-4647-91DF-F371F2714E8E}" type="slidenum">
              <a:rPr lang="en-US" altLang="ja-JP"/>
              <a:pPr/>
              <a:t>‹#›</a:t>
            </a:fld>
            <a:endParaRPr lang="en-US" altLang="ja-JP"/>
          </a:p>
        </p:txBody>
      </p:sp>
    </p:spTree>
    <p:extLst>
      <p:ext uri="{BB962C8B-B14F-4D97-AF65-F5344CB8AC3E}">
        <p14:creationId xmlns:p14="http://schemas.microsoft.com/office/powerpoint/2010/main" val="30859126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audio" Target="../media/media9.mp3"/><Relationship Id="rId13" Type="http://schemas.openxmlformats.org/officeDocument/2006/relationships/image" Target="../media/image17.png"/><Relationship Id="rId3" Type="http://schemas.microsoft.com/office/2007/relationships/media" Target="../media/media7.mp3"/><Relationship Id="rId7" Type="http://schemas.microsoft.com/office/2007/relationships/media" Target="../media/media9.mp3"/><Relationship Id="rId12" Type="http://schemas.openxmlformats.org/officeDocument/2006/relationships/image" Target="../media/image12.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audio" Target="../media/media8.mp3"/><Relationship Id="rId11" Type="http://schemas.openxmlformats.org/officeDocument/2006/relationships/image" Target="../media/image16.png"/><Relationship Id="rId5" Type="http://schemas.microsoft.com/office/2007/relationships/media" Target="../media/media8.mp3"/><Relationship Id="rId15" Type="http://schemas.openxmlformats.org/officeDocument/2006/relationships/image" Target="../media/image19.png"/><Relationship Id="rId10" Type="http://schemas.openxmlformats.org/officeDocument/2006/relationships/image" Target="../media/image15.png"/><Relationship Id="rId4" Type="http://schemas.openxmlformats.org/officeDocument/2006/relationships/audio" Target="../media/media7.mp3"/><Relationship Id="rId9" Type="http://schemas.openxmlformats.org/officeDocument/2006/relationships/slideLayout" Target="../slideLayouts/slideLayout12.xml"/><Relationship Id="rId1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microsoft.com/office/2007/relationships/media" Target="../media/media11.mp3"/><Relationship Id="rId7" Type="http://schemas.openxmlformats.org/officeDocument/2006/relationships/slideLayout" Target="../slideLayouts/slideLayout12.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audio" Target="../media/media12.mp3"/><Relationship Id="rId5" Type="http://schemas.microsoft.com/office/2007/relationships/media" Target="../media/media12.mp3"/><Relationship Id="rId4" Type="http://schemas.openxmlformats.org/officeDocument/2006/relationships/audio" Target="../media/media11.mp3"/><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bin"/><Relationship Id="rId3" Type="http://schemas.microsoft.com/office/2007/relationships/media" Target="../media/media14.mp3"/><Relationship Id="rId7" Type="http://schemas.openxmlformats.org/officeDocument/2006/relationships/slideLayout" Target="../slideLayouts/slideLayout12.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audio" Target="../media/media15.mp3"/><Relationship Id="rId5" Type="http://schemas.microsoft.com/office/2007/relationships/media" Target="../media/media15.mp3"/><Relationship Id="rId10" Type="http://schemas.openxmlformats.org/officeDocument/2006/relationships/image" Target="../media/image12.png"/><Relationship Id="rId4" Type="http://schemas.openxmlformats.org/officeDocument/2006/relationships/audio" Target="../media/media14.mp3"/><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audio" Target="../media/media19.mp3"/><Relationship Id="rId3" Type="http://schemas.microsoft.com/office/2007/relationships/media" Target="../media/media17.mp3"/><Relationship Id="rId7" Type="http://schemas.microsoft.com/office/2007/relationships/media" Target="../media/media19.mp3"/><Relationship Id="rId12" Type="http://schemas.openxmlformats.org/officeDocument/2006/relationships/image" Target="../media/image12.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audio" Target="../media/media18.mp3"/><Relationship Id="rId11" Type="http://schemas.openxmlformats.org/officeDocument/2006/relationships/image" Target="../media/image21.png"/><Relationship Id="rId5" Type="http://schemas.microsoft.com/office/2007/relationships/media" Target="../media/media18.mp3"/><Relationship Id="rId10" Type="http://schemas.openxmlformats.org/officeDocument/2006/relationships/oleObject" Target="../embeddings/oleObject2.bin"/><Relationship Id="rId4" Type="http://schemas.openxmlformats.org/officeDocument/2006/relationships/audio" Target="../media/media17.mp3"/><Relationship Id="rId9"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media" Target="../media/media21.mp3"/><Relationship Id="rId7" Type="http://schemas.openxmlformats.org/officeDocument/2006/relationships/slideLayout" Target="../slideLayouts/slideLayout12.xml"/><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audio" Target="../media/media22.mp3"/><Relationship Id="rId5" Type="http://schemas.microsoft.com/office/2007/relationships/media" Target="../media/media22.mp3"/><Relationship Id="rId4" Type="http://schemas.openxmlformats.org/officeDocument/2006/relationships/audio" Target="../media/media21.mp3"/><Relationship Id="rId9"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3.mp3"/><Relationship Id="rId1" Type="http://schemas.microsoft.com/office/2007/relationships/media" Target="../media/media23.mp3"/><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0.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40.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40.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9.xml"/><Relationship Id="rId4" Type="http://schemas.openxmlformats.org/officeDocument/2006/relationships/image" Target="../media/image56.jpeg"/></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5.jpeg"/><Relationship Id="rId1" Type="http://schemas.openxmlformats.org/officeDocument/2006/relationships/slideLayout" Target="../slideLayouts/slideLayout40.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5.jpeg"/><Relationship Id="rId1" Type="http://schemas.openxmlformats.org/officeDocument/2006/relationships/slideLayout" Target="../slideLayouts/slideLayout40.xml"/><Relationship Id="rId5" Type="http://schemas.openxmlformats.org/officeDocument/2006/relationships/image" Target="../media/image63.png"/><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5.jpeg"/><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1.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51.xml"/><Relationship Id="rId5" Type="http://schemas.openxmlformats.org/officeDocument/2006/relationships/image" Target="../media/image71.png"/><Relationship Id="rId4" Type="http://schemas.openxmlformats.org/officeDocument/2006/relationships/image" Target="../media/image70.png"/></Relationships>
</file>

<file path=ppt/slides/_rels/slide6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7.jpeg"/><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66.jpe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66.jpe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66.jpe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xml"/><Relationship Id="rId1" Type="http://schemas.openxmlformats.org/officeDocument/2006/relationships/slideLayout" Target="../slideLayouts/slideLayout34.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microsoft.com/office/2007/relationships/media" Target="../media/media2.mp3"/><Relationship Id="rId7" Type="http://schemas.openxmlformats.org/officeDocument/2006/relationships/slideLayout" Target="../slideLayouts/slideLayout1.xml"/><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audio" Target="../media/media1.mp3"/><Relationship Id="rId16" Type="http://schemas.openxmlformats.org/officeDocument/2006/relationships/image" Target="../media/image12.png"/><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7.png"/><Relationship Id="rId5" Type="http://schemas.microsoft.com/office/2007/relationships/media" Target="../media/media3.mp3"/><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audio" Target="../media/media2.mp3"/><Relationship Id="rId9" Type="http://schemas.openxmlformats.org/officeDocument/2006/relationships/image" Target="../media/image5.png"/><Relationship Id="rId14" Type="http://schemas.openxmlformats.org/officeDocument/2006/relationships/image" Target="../media/image10.png"/></Relationships>
</file>

<file path=ppt/slides/_rels/slide7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5.mp3"/><Relationship Id="rId7" Type="http://schemas.openxmlformats.org/officeDocument/2006/relationships/image" Target="../media/image5.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4.png"/><Relationship Id="rId5" Type="http://schemas.openxmlformats.org/officeDocument/2006/relationships/slideLayout" Target="../slideLayouts/slideLayout1.xml"/><Relationship Id="rId4" Type="http://schemas.openxmlformats.org/officeDocument/2006/relationships/audio" Target="../media/media5.mp3"/></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a:t>
            </a:fld>
            <a:endParaRPr lang="en-US" altLang="ja-JP" sz="1400"/>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486538" y="1997086"/>
            <a:ext cx="3384422" cy="3615391"/>
          </a:xfrm>
          <a:prstGeom prst="rect">
            <a:avLst/>
          </a:prstGeom>
        </p:spPr>
      </p:pic>
      <p:sp>
        <p:nvSpPr>
          <p:cNvPr id="4" name="タイトル 3"/>
          <p:cNvSpPr>
            <a:spLocks noGrp="1"/>
          </p:cNvSpPr>
          <p:nvPr>
            <p:ph type="ctrTitle"/>
          </p:nvPr>
        </p:nvSpPr>
        <p:spPr/>
        <p:txBody>
          <a:bodyPr/>
          <a:lstStyle/>
          <a:p>
            <a:r>
              <a:rPr kumimoji="1" lang="en-US" altLang="ja-JP" dirty="0"/>
              <a:t> </a:t>
            </a:r>
            <a:endParaRPr kumimoji="1" lang="ja-JP" altLang="en-US" dirty="0"/>
          </a:p>
        </p:txBody>
      </p:sp>
      <p:sp>
        <p:nvSpPr>
          <p:cNvPr id="3" name="テキスト ボックス 2">
            <a:extLst>
              <a:ext uri="{FF2B5EF4-FFF2-40B4-BE49-F238E27FC236}">
                <a16:creationId xmlns:a16="http://schemas.microsoft.com/office/drawing/2014/main" id="{AB530758-61D5-8097-25CB-CD864A8C37B7}"/>
              </a:ext>
            </a:extLst>
          </p:cNvPr>
          <p:cNvSpPr txBox="1"/>
          <p:nvPr/>
        </p:nvSpPr>
        <p:spPr>
          <a:xfrm>
            <a:off x="915352" y="208357"/>
            <a:ext cx="7313295" cy="1569660"/>
          </a:xfrm>
          <a:prstGeom prst="rect">
            <a:avLst/>
          </a:prstGeom>
          <a:noFill/>
          <a:ln w="57150">
            <a:solidFill>
              <a:schemeClr val="accent5">
                <a:lumMod val="50000"/>
              </a:schemeClr>
            </a:solidFill>
          </a:ln>
        </p:spPr>
        <p:txBody>
          <a:bodyPr wrap="square" rtlCol="0">
            <a:spAutoFit/>
          </a:bodyPr>
          <a:lstStyle/>
          <a:p>
            <a:pPr algn="ctr"/>
            <a:r>
              <a:rPr kumimoji="1" lang="ja-JP" altLang="en-US" sz="3200" dirty="0">
                <a:latin typeface="メイリオ" panose="020B0604030504040204" pitchFamily="50" charset="-128"/>
                <a:ea typeface="メイリオ" panose="020B0604030504040204" pitchFamily="50" charset="-128"/>
              </a:rPr>
              <a:t>夏期講座　</a:t>
            </a:r>
            <a:r>
              <a:rPr lang="ja-JP" altLang="en-US" sz="3200" dirty="0">
                <a:latin typeface="メイリオ" panose="020B0604030504040204" pitchFamily="50" charset="-128"/>
                <a:ea typeface="メイリオ" panose="020B0604030504040204" pitchFamily="50" charset="-128"/>
              </a:rPr>
              <a:t>情報</a:t>
            </a:r>
            <a:r>
              <a:rPr lang="en-US" altLang="ja-JP" sz="3200" dirty="0">
                <a:latin typeface="メイリオ" panose="020B0604030504040204" pitchFamily="50" charset="-128"/>
                <a:ea typeface="メイリオ" panose="020B0604030504040204" pitchFamily="50" charset="-128"/>
              </a:rPr>
              <a:t>I </a:t>
            </a:r>
            <a:r>
              <a:rPr lang="ja-JP" altLang="en-US" sz="3200" dirty="0">
                <a:latin typeface="メイリオ" panose="020B0604030504040204" pitchFamily="50" charset="-128"/>
                <a:ea typeface="メイリオ" panose="020B0604030504040204" pitchFamily="50" charset="-128"/>
              </a:rPr>
              <a:t>演習 </a:t>
            </a:r>
            <a:r>
              <a:rPr lang="en-US" altLang="ja-JP" sz="3200" dirty="0">
                <a:latin typeface="メイリオ" panose="020B0604030504040204" pitchFamily="50" charset="-128"/>
                <a:ea typeface="メイリオ" panose="020B0604030504040204" pitchFamily="50" charset="-128"/>
              </a:rPr>
              <a:t>(2024)</a:t>
            </a:r>
            <a:br>
              <a:rPr lang="en-US" altLang="ja-JP" sz="3200" dirty="0">
                <a:latin typeface="メイリオ" panose="020B0604030504040204" pitchFamily="50" charset="-128"/>
                <a:ea typeface="メイリオ" panose="020B0604030504040204" pitchFamily="50" charset="-128"/>
              </a:rPr>
            </a:br>
            <a:r>
              <a:rPr lang="ja-JP" altLang="en-US" sz="3200" dirty="0">
                <a:latin typeface="メイリオ" panose="020B0604030504040204" pitchFamily="50" charset="-128"/>
                <a:ea typeface="メイリオ" panose="020B0604030504040204" pitchFamily="50" charset="-128"/>
              </a:rPr>
              <a:t>第四回　情報科学</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ネットワーク</a:t>
            </a:r>
            <a:r>
              <a:rPr lang="en-US" altLang="ja-JP" sz="3200" dirty="0">
                <a:latin typeface="メイリオ" panose="020B0604030504040204" pitchFamily="50" charset="-128"/>
                <a:ea typeface="メイリオ" panose="020B0604030504040204" pitchFamily="50" charset="-128"/>
              </a:rPr>
              <a:t>/</a:t>
            </a:r>
            <a:br>
              <a:rPr lang="en-US" altLang="ja-JP" sz="3200" dirty="0">
                <a:latin typeface="メイリオ" panose="020B0604030504040204" pitchFamily="50" charset="-128"/>
                <a:ea typeface="メイリオ" panose="020B0604030504040204" pitchFamily="50" charset="-128"/>
              </a:rPr>
            </a:br>
            <a:r>
              <a:rPr lang="ja-JP" altLang="en-US" sz="3200" dirty="0">
                <a:latin typeface="メイリオ" panose="020B0604030504040204" pitchFamily="50" charset="-128"/>
                <a:ea typeface="メイリオ" panose="020B0604030504040204" pitchFamily="50" charset="-128"/>
              </a:rPr>
              <a:t>データサイエンス</a:t>
            </a:r>
            <a:endParaRPr kumimoji="1" lang="ja-JP" altLang="en-US" sz="32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B2491273-F372-3EE5-B34D-1DC0C2A82ADD}"/>
              </a:ext>
            </a:extLst>
          </p:cNvPr>
          <p:cNvSpPr txBox="1"/>
          <p:nvPr/>
        </p:nvSpPr>
        <p:spPr>
          <a:xfrm>
            <a:off x="3870960" y="1840984"/>
            <a:ext cx="4931728" cy="4216539"/>
          </a:xfrm>
          <a:prstGeom prst="rect">
            <a:avLst/>
          </a:prstGeom>
          <a:noFill/>
        </p:spPr>
        <p:txBody>
          <a:bodyPr wrap="square" rtlCol="0">
            <a:spAutoFit/>
          </a:bodyPr>
          <a:lstStyle/>
          <a:p>
            <a:r>
              <a:rPr lang="ja-JP" altLang="en-US" sz="2800" dirty="0">
                <a:solidFill>
                  <a:srgbClr val="FF0000"/>
                </a:solidFill>
                <a:latin typeface="メイリオ" panose="020B0604030504040204" pitchFamily="50" charset="-128"/>
                <a:ea typeface="メイリオ" panose="020B0604030504040204" pitchFamily="50" charset="-128"/>
              </a:rPr>
              <a:t>基本的に定番の問題が出るので事前にちゃんと準備していれば</a:t>
            </a:r>
            <a:r>
              <a:rPr lang="en-US" altLang="ja-JP" sz="2800" dirty="0">
                <a:solidFill>
                  <a:srgbClr val="FF0000"/>
                </a:solidFill>
                <a:latin typeface="メイリオ" panose="020B0604030504040204" pitchFamily="50" charset="-128"/>
                <a:ea typeface="メイリオ" panose="020B0604030504040204" pitchFamily="50" charset="-128"/>
              </a:rPr>
              <a:t>OK</a:t>
            </a:r>
            <a:br>
              <a:rPr lang="ja-JP" altLang="en-US" sz="2800" dirty="0">
                <a:solidFill>
                  <a:srgbClr val="FF0000"/>
                </a:solidFill>
                <a:latin typeface="メイリオ" panose="020B0604030504040204" pitchFamily="50" charset="-128"/>
                <a:ea typeface="メイリオ" panose="020B0604030504040204" pitchFamily="50" charset="-128"/>
              </a:rPr>
            </a:br>
            <a:r>
              <a:rPr kumimoji="1" lang="ja-JP" altLang="en-US" sz="2600" dirty="0">
                <a:latin typeface="メイリオ" panose="020B0604030504040204" pitchFamily="50" charset="-128"/>
                <a:ea typeface="メイリオ" panose="020B0604030504040204" pitchFamily="50" charset="-128"/>
              </a:rPr>
              <a:t>・仕組み</a:t>
            </a:r>
            <a:r>
              <a:rPr kumimoji="1" lang="en-US" altLang="ja-JP" sz="2600" dirty="0">
                <a:latin typeface="メイリオ" panose="020B0604030504040204" pitchFamily="50" charset="-128"/>
                <a:ea typeface="メイリオ" panose="020B0604030504040204" pitchFamily="50" charset="-128"/>
              </a:rPr>
              <a:t>:</a:t>
            </a:r>
            <a:r>
              <a:rPr kumimoji="1" lang="ja-JP" altLang="en-US" sz="2600" dirty="0">
                <a:latin typeface="メイリオ" panose="020B0604030504040204" pitchFamily="50" charset="-128"/>
                <a:ea typeface="メイリオ" panose="020B0604030504040204" pitchFamily="50" charset="-128"/>
              </a:rPr>
              <a:t>既存応用</a:t>
            </a:r>
            <a:r>
              <a:rPr kumimoji="1" lang="en-US" altLang="ja-JP" sz="2600" dirty="0">
                <a:latin typeface="メイリオ" panose="020B0604030504040204" pitchFamily="50" charset="-128"/>
                <a:ea typeface="メイリオ" panose="020B0604030504040204" pitchFamily="50" charset="-128"/>
              </a:rPr>
              <a:t>(</a:t>
            </a:r>
            <a:r>
              <a:rPr kumimoji="1" lang="ja-JP" altLang="en-US" sz="2600" dirty="0">
                <a:latin typeface="メイリオ" panose="020B0604030504040204" pitchFamily="50" charset="-128"/>
                <a:ea typeface="メイリオ" panose="020B0604030504040204" pitchFamily="50" charset="-128"/>
              </a:rPr>
              <a:t>教科書や問題集などの類似問題が出題</a:t>
            </a:r>
            <a:r>
              <a:rPr kumimoji="1" lang="en-US" altLang="ja-JP" sz="2600" dirty="0">
                <a:latin typeface="メイリオ" panose="020B0604030504040204" pitchFamily="50" charset="-128"/>
                <a:ea typeface="メイリオ" panose="020B0604030504040204" pitchFamily="50" charset="-128"/>
              </a:rPr>
              <a:t>)</a:t>
            </a:r>
          </a:p>
          <a:p>
            <a:r>
              <a:rPr lang="ja-JP" altLang="en-US" sz="2600" dirty="0">
                <a:latin typeface="メイリオ" panose="020B0604030504040204" pitchFamily="50" charset="-128"/>
                <a:ea typeface="メイリオ" panose="020B0604030504040204" pitchFamily="50" charset="-128"/>
              </a:rPr>
              <a:t>・単に問題の答えを覚えるのではなく、情報科学</a:t>
            </a:r>
            <a:r>
              <a:rPr lang="en-US" altLang="ja-JP" sz="2600" dirty="0">
                <a:latin typeface="メイリオ" panose="020B0604030504040204" pitchFamily="50" charset="-128"/>
                <a:ea typeface="メイリオ" panose="020B0604030504040204" pitchFamily="50" charset="-128"/>
              </a:rPr>
              <a:t>/</a:t>
            </a:r>
            <a:r>
              <a:rPr lang="ja-JP" altLang="en-US" sz="2600" dirty="0">
                <a:latin typeface="メイリオ" panose="020B0604030504040204" pitchFamily="50" charset="-128"/>
                <a:ea typeface="メイリオ" panose="020B0604030504040204" pitchFamily="50" charset="-128"/>
              </a:rPr>
              <a:t>ネットワークでは仕組みの本質的なことを理解すること。</a:t>
            </a:r>
            <a:endParaRPr kumimoji="1" lang="ja-JP" altLang="en-US" sz="2600" dirty="0">
              <a:latin typeface="メイリオ" panose="020B0604030504040204" pitchFamily="50" charset="-128"/>
              <a:ea typeface="メイリオ" panose="020B0604030504040204" pitchFamily="50" charset="-128"/>
            </a:endParaRPr>
          </a:p>
          <a:p>
            <a:endParaRPr kumimoji="1" lang="ja-JP" altLang="en-US"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15706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10</a:t>
            </a:fld>
            <a:endParaRPr lang="en-US" altLang="ja-JP" sz="1400" dirty="0"/>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七色を作る</a:t>
            </a:r>
            <a:endParaRPr lang="ja-JP" altLang="en-US" sz="2800" dirty="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10"/>
          <a:stretch>
            <a:fillRect/>
          </a:stretch>
        </p:blipFill>
        <p:spPr>
          <a:xfrm>
            <a:off x="1648969" y="1424265"/>
            <a:ext cx="1871129" cy="1543524"/>
          </a:xfrm>
          <a:prstGeom prst="rect">
            <a:avLst/>
          </a:prstGeom>
        </p:spPr>
      </p:pic>
      <p:pic>
        <p:nvPicPr>
          <p:cNvPr id="5" name="マイ ムービー">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936457" y="1267534"/>
            <a:ext cx="3296151" cy="1856986"/>
          </a:xfrm>
          <a:prstGeom prst="rect">
            <a:avLst/>
          </a:prstGeom>
        </p:spPr>
      </p:pic>
      <p:pic>
        <p:nvPicPr>
          <p:cNvPr id="6" name="speech_A120_05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4703987" y="330778"/>
            <a:ext cx="609600" cy="609600"/>
          </a:xfrm>
          <a:prstGeom prst="rect">
            <a:avLst/>
          </a:prstGeom>
        </p:spPr>
      </p:pic>
      <p:grpSp>
        <p:nvGrpSpPr>
          <p:cNvPr id="18" name="グループ化 17"/>
          <p:cNvGrpSpPr/>
          <p:nvPr/>
        </p:nvGrpSpPr>
        <p:grpSpPr>
          <a:xfrm>
            <a:off x="5527729" y="1239444"/>
            <a:ext cx="3040942" cy="2002855"/>
            <a:chOff x="5527729" y="1239444"/>
            <a:chExt cx="3040942" cy="2002855"/>
          </a:xfrm>
        </p:grpSpPr>
        <p:pic>
          <p:nvPicPr>
            <p:cNvPr id="12" name="図 11"/>
            <p:cNvPicPr>
              <a:picLocks noChangeAspect="1"/>
            </p:cNvPicPr>
            <p:nvPr/>
          </p:nvPicPr>
          <p:blipFill>
            <a:blip r:embed="rId13"/>
            <a:stretch>
              <a:fillRect/>
            </a:stretch>
          </p:blipFill>
          <p:spPr>
            <a:xfrm>
              <a:off x="5527729" y="1239444"/>
              <a:ext cx="2044444" cy="1561905"/>
            </a:xfrm>
            <a:prstGeom prst="rect">
              <a:avLst/>
            </a:prstGeom>
          </p:spPr>
        </p:pic>
        <p:sp>
          <p:nvSpPr>
            <p:cNvPr id="16" name="テキスト ボックス 15"/>
            <p:cNvSpPr txBox="1"/>
            <p:nvPr/>
          </p:nvSpPr>
          <p:spPr>
            <a:xfrm>
              <a:off x="5584839" y="2719079"/>
              <a:ext cx="2983832" cy="523220"/>
            </a:xfrm>
            <a:prstGeom prst="rect">
              <a:avLst/>
            </a:prstGeom>
            <a:noFill/>
          </p:spPr>
          <p:txBody>
            <a:bodyPr wrap="square" rtlCol="0">
              <a:spAutoFit/>
            </a:bodyPr>
            <a:lstStyle/>
            <a:p>
              <a:r>
                <a:rPr kumimoji="1" lang="ja-JP" altLang="en-US" sz="2800" dirty="0"/>
                <a:t>青　赤　緑</a:t>
              </a:r>
            </a:p>
          </p:txBody>
        </p:sp>
      </p:grpSp>
      <p:grpSp>
        <p:nvGrpSpPr>
          <p:cNvPr id="10" name="グループ化 9"/>
          <p:cNvGrpSpPr/>
          <p:nvPr/>
        </p:nvGrpSpPr>
        <p:grpSpPr>
          <a:xfrm>
            <a:off x="784089" y="3638653"/>
            <a:ext cx="7710848" cy="2504442"/>
            <a:chOff x="784089" y="3638653"/>
            <a:chExt cx="7710848" cy="2504442"/>
          </a:xfrm>
        </p:grpSpPr>
        <p:pic>
          <p:nvPicPr>
            <p:cNvPr id="13" name="図 12"/>
            <p:cNvPicPr>
              <a:picLocks noChangeAspect="1"/>
            </p:cNvPicPr>
            <p:nvPr/>
          </p:nvPicPr>
          <p:blipFill>
            <a:blip r:embed="rId14"/>
            <a:stretch>
              <a:fillRect/>
            </a:stretch>
          </p:blipFill>
          <p:spPr>
            <a:xfrm>
              <a:off x="784089" y="3753491"/>
              <a:ext cx="3600886" cy="2389604"/>
            </a:xfrm>
            <a:prstGeom prst="rect">
              <a:avLst/>
            </a:prstGeom>
          </p:spPr>
        </p:pic>
        <p:pic>
          <p:nvPicPr>
            <p:cNvPr id="2" name="図 1"/>
            <p:cNvPicPr>
              <a:picLocks noChangeAspect="1"/>
            </p:cNvPicPr>
            <p:nvPr/>
          </p:nvPicPr>
          <p:blipFill>
            <a:blip r:embed="rId15"/>
            <a:stretch>
              <a:fillRect/>
            </a:stretch>
          </p:blipFill>
          <p:spPr>
            <a:xfrm>
              <a:off x="4958835" y="3645609"/>
              <a:ext cx="3486150" cy="2152650"/>
            </a:xfrm>
            <a:prstGeom prst="rect">
              <a:avLst/>
            </a:prstGeom>
          </p:spPr>
        </p:pic>
        <p:sp>
          <p:nvSpPr>
            <p:cNvPr id="4" name="正方形/長方形 3"/>
            <p:cNvSpPr/>
            <p:nvPr/>
          </p:nvSpPr>
          <p:spPr>
            <a:xfrm>
              <a:off x="4908884" y="3638653"/>
              <a:ext cx="3586053" cy="22053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1" name="正方形/長方形 210"/>
            <p:cNvSpPr/>
            <p:nvPr/>
          </p:nvSpPr>
          <p:spPr>
            <a:xfrm>
              <a:off x="3617153" y="4772589"/>
              <a:ext cx="252303" cy="20343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矢印コネクタ 7"/>
            <p:cNvCxnSpPr>
              <a:endCxn id="4" idx="1"/>
            </p:cNvCxnSpPr>
            <p:nvPr/>
          </p:nvCxnSpPr>
          <p:spPr>
            <a:xfrm flipV="1">
              <a:off x="3801979" y="4741330"/>
              <a:ext cx="1106905" cy="10338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1" name="speech_A120_06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5875181" y="330778"/>
            <a:ext cx="609600" cy="609600"/>
          </a:xfrm>
          <a:prstGeom prst="rect">
            <a:avLst/>
          </a:prstGeom>
        </p:spPr>
      </p:pic>
      <p:pic>
        <p:nvPicPr>
          <p:cNvPr id="4096" name="speech_A120_070">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7040197" y="321566"/>
            <a:ext cx="609600" cy="609600"/>
          </a:xfrm>
          <a:prstGeom prst="rect">
            <a:avLst/>
          </a:prstGeom>
        </p:spPr>
      </p:pic>
    </p:spTree>
    <p:extLst>
      <p:ext uri="{BB962C8B-B14F-4D97-AF65-F5344CB8AC3E}">
        <p14:creationId xmlns:p14="http://schemas.microsoft.com/office/powerpoint/2010/main" val="183738634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1520" fill="hold"/>
                                        <p:tgtEl>
                                          <p:spTgt spid="6"/>
                                        </p:tgtEl>
                                      </p:cBhvr>
                                    </p:cmd>
                                  </p:childTnLst>
                                </p:cTn>
                              </p:par>
                            </p:childTnLst>
                          </p:cTn>
                        </p:par>
                        <p:par>
                          <p:cTn id="7" fill="hold">
                            <p:stCondLst>
                              <p:cond delay="13020"/>
                            </p:stCondLst>
                            <p:childTnLst>
                              <p:par>
                                <p:cTn id="8" presetID="1" presetClass="mediacall" presetSubtype="0" fill="hold" nodeType="afterEffect">
                                  <p:stCondLst>
                                    <p:cond delay="0"/>
                                  </p:stCondLst>
                                  <p:childTnLst>
                                    <p:cmd type="call" cmd="playFrom(0.0)">
                                      <p:cBhvr>
                                        <p:cTn id="9" dur="6060" fill="hold"/>
                                        <p:tgtEl>
                                          <p:spTgt spid="5"/>
                                        </p:tgtEl>
                                      </p:cBhvr>
                                    </p:cmd>
                                  </p:childTnLst>
                                </p:cTn>
                              </p:par>
                            </p:childTnLst>
                          </p:cTn>
                        </p:par>
                        <p:par>
                          <p:cTn id="10" fill="hold">
                            <p:stCondLst>
                              <p:cond delay="19080"/>
                            </p:stCondLst>
                            <p:childTnLst>
                              <p:par>
                                <p:cTn id="11" presetID="10" presetClass="entr" presetSubtype="0" fill="hold" nodeType="afterEffect">
                                  <p:stCondLst>
                                    <p:cond delay="1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21080"/>
                            </p:stCondLst>
                            <p:childTnLst>
                              <p:par>
                                <p:cTn id="15" presetID="1" presetClass="mediacall" presetSubtype="0" fill="hold" nodeType="afterEffect">
                                  <p:stCondLst>
                                    <p:cond delay="0"/>
                                  </p:stCondLst>
                                  <p:childTnLst>
                                    <p:cmd type="call" cmd="playFrom(0.0)">
                                      <p:cBhvr>
                                        <p:cTn id="16" dur="9586" fill="hold"/>
                                        <p:tgtEl>
                                          <p:spTgt spid="11"/>
                                        </p:tgtEl>
                                      </p:cBhvr>
                                    </p:cmd>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500"/>
                            </p:stCondLst>
                            <p:childTnLst>
                              <p:par>
                                <p:cTn id="23" presetID="1" presetClass="mediacall" presetSubtype="0" fill="hold" nodeType="afterEffect">
                                  <p:stCondLst>
                                    <p:cond delay="0"/>
                                  </p:stCondLst>
                                  <p:childTnLst>
                                    <p:cmd type="call" cmd="playFrom(0.0)">
                                      <p:cBhvr>
                                        <p:cTn id="24" dur="21133" fill="hold"/>
                                        <p:tgtEl>
                                          <p:spTgt spid="4096"/>
                                        </p:tgtEl>
                                      </p:cBhvr>
                                    </p:cmd>
                                  </p:childTnLst>
                                </p:cTn>
                              </p:par>
                            </p:childTnLst>
                          </p:cTn>
                        </p:par>
                        <p:par>
                          <p:cTn id="25" fill="hold">
                            <p:stCondLst>
                              <p:cond delay="21633"/>
                            </p:stCondLst>
                            <p:childTnLst>
                              <p:par>
                                <p:cTn id="26" presetID="10"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9" fill="hold" display="0">
                  <p:stCondLst>
                    <p:cond delay="indefinite"/>
                  </p:stCondLst>
                  <p:endCondLst>
                    <p:cond evt="onStopAudio" delay="0">
                      <p:tgtEl>
                        <p:sldTgt/>
                      </p:tgtEl>
                    </p:cond>
                  </p:endCondLst>
                </p:cTn>
                <p:tgtEl>
                  <p:spTgt spid="6"/>
                </p:tgtEl>
              </p:cMediaNode>
            </p:audio>
            <p:video>
              <p:cMediaNode vol="80000" showWhenStopped="0">
                <p:cTn id="30" fill="hold" display="0">
                  <p:stCondLst>
                    <p:cond delay="indefinite"/>
                  </p:stCondLst>
                </p:cTn>
                <p:tgtEl>
                  <p:spTgt spid="5"/>
                </p:tgtEl>
              </p:cMediaNode>
            </p:video>
            <p:audio>
              <p:cMediaNode vol="80000" showWhenStopped="0">
                <p:cTn id="31" fill="hold" display="0">
                  <p:stCondLst>
                    <p:cond delay="indefinite"/>
                  </p:stCondLst>
                  <p:endCondLst>
                    <p:cond evt="onStopAudio" delay="0">
                      <p:tgtEl>
                        <p:sldTgt/>
                      </p:tgtEl>
                    </p:cond>
                  </p:endCondLst>
                </p:cTn>
                <p:tgtEl>
                  <p:spTgt spid="11"/>
                </p:tgtEl>
              </p:cMediaNode>
            </p:audio>
            <p:audio>
              <p:cMediaNode vol="80000" showWhenStopped="0">
                <p:cTn id="32" fill="hold" display="0">
                  <p:stCondLst>
                    <p:cond delay="indefinite"/>
                  </p:stCondLst>
                  <p:endCondLst>
                    <p:cond evt="onStopAudio" delay="0">
                      <p:tgtEl>
                        <p:sldTgt/>
                      </p:tgtEl>
                    </p:cond>
                  </p:endCondLst>
                </p:cTn>
                <p:tgtEl>
                  <p:spTgt spid="4096"/>
                </p:tgtEl>
              </p:cMediaNode>
            </p:audio>
          </p:childTnLst>
        </p:cTn>
      </p:par>
    </p:tnLst>
    <p:bldLst>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11</a:t>
            </a:fld>
            <a:endParaRPr lang="en-US" altLang="ja-JP" sz="1400" dirty="0"/>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物を見るしくみ</a:t>
            </a:r>
            <a:endParaRPr lang="ja-JP" altLang="en-US" sz="2800" dirty="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0" name="図形グループ 3" descr="目の構造"/>
          <p:cNvGrpSpPr>
            <a:grpSpLocks/>
          </p:cNvGrpSpPr>
          <p:nvPr/>
        </p:nvGrpSpPr>
        <p:grpSpPr bwMode="auto">
          <a:xfrm>
            <a:off x="1190965" y="677557"/>
            <a:ext cx="6331344" cy="2532585"/>
            <a:chOff x="981075" y="1268413"/>
            <a:chExt cx="6330823" cy="2532644"/>
          </a:xfrm>
        </p:grpSpPr>
        <p:pic>
          <p:nvPicPr>
            <p:cNvPr id="21" name="図 65" descr="スライド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05402" y="1270087"/>
              <a:ext cx="2921869" cy="244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5"/>
            <p:cNvGrpSpPr>
              <a:grpSpLocks/>
            </p:cNvGrpSpPr>
            <p:nvPr/>
          </p:nvGrpSpPr>
          <p:grpSpPr bwMode="auto">
            <a:xfrm>
              <a:off x="1187450" y="1268413"/>
              <a:ext cx="1323975" cy="2411412"/>
              <a:chOff x="343" y="906"/>
              <a:chExt cx="1700" cy="3174"/>
            </a:xfrm>
          </p:grpSpPr>
          <p:sp>
            <p:nvSpPr>
              <p:cNvPr id="38" name="Freeform 6"/>
              <p:cNvSpPr>
                <a:spLocks/>
              </p:cNvSpPr>
              <p:nvPr/>
            </p:nvSpPr>
            <p:spPr bwMode="auto">
              <a:xfrm>
                <a:off x="343" y="906"/>
                <a:ext cx="1700" cy="3174"/>
              </a:xfrm>
              <a:custGeom>
                <a:avLst/>
                <a:gdLst>
                  <a:gd name="T0" fmla="*/ 0 w 1315"/>
                  <a:gd name="T1" fmla="*/ 0 h 1547"/>
                  <a:gd name="T2" fmla="*/ 1700 w 1315"/>
                  <a:gd name="T3" fmla="*/ 1235 h 1547"/>
                  <a:gd name="T4" fmla="*/ 1700 w 1315"/>
                  <a:gd name="T5" fmla="*/ 1939 h 1547"/>
                  <a:gd name="T6" fmla="*/ 0 w 1315"/>
                  <a:gd name="T7" fmla="*/ 3174 h 1547"/>
                  <a:gd name="T8" fmla="*/ 0 w 1315"/>
                  <a:gd name="T9" fmla="*/ 0 h 1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5" h="1547">
                    <a:moveTo>
                      <a:pt x="0" y="0"/>
                    </a:moveTo>
                    <a:cubicBezTo>
                      <a:pt x="251" y="327"/>
                      <a:pt x="838" y="602"/>
                      <a:pt x="1315" y="602"/>
                    </a:cubicBezTo>
                    <a:cubicBezTo>
                      <a:pt x="1315" y="945"/>
                      <a:pt x="1315" y="945"/>
                      <a:pt x="1315" y="945"/>
                    </a:cubicBezTo>
                    <a:cubicBezTo>
                      <a:pt x="838" y="945"/>
                      <a:pt x="251" y="1220"/>
                      <a:pt x="0" y="1547"/>
                    </a:cubicBezTo>
                    <a:cubicBezTo>
                      <a:pt x="0" y="0"/>
                      <a:pt x="0" y="0"/>
                      <a:pt x="0" y="0"/>
                    </a:cubicBezTo>
                  </a:path>
                </a:pathLst>
              </a:custGeom>
              <a:gradFill rotWithShape="0">
                <a:gsLst>
                  <a:gs pos="0">
                    <a:schemeClr val="bg1"/>
                  </a:gs>
                  <a:gs pos="50000">
                    <a:srgbClr val="CCECFF"/>
                  </a:gs>
                  <a:gs pos="100000">
                    <a:schemeClr val="bg1"/>
                  </a:gs>
                </a:gsLst>
                <a:lin ang="0" scaled="1"/>
              </a:gradFill>
              <a:ln w="9525" cap="flat" cmpd="sng">
                <a:noFill/>
                <a:prstDash val="solid"/>
                <a:round/>
                <a:headEnd/>
                <a:tailEnd/>
              </a:ln>
              <a:effectLst/>
            </p:spPr>
            <p:txBody>
              <a:bodyPr wrap="none" anchor="ctr"/>
              <a:lstStyle/>
              <a:p>
                <a:pPr>
                  <a:defRPr/>
                </a:pPr>
                <a:endParaRPr lang="ja-JP" altLang="en-US">
                  <a:latin typeface="メイリオ" panose="020B0604030504040204" pitchFamily="50" charset="-128"/>
                  <a:ea typeface="メイリオ" panose="020B0604030504040204" pitchFamily="50" charset="-128"/>
                </a:endParaRPr>
              </a:p>
            </p:txBody>
          </p:sp>
          <p:sp>
            <p:nvSpPr>
              <p:cNvPr id="39" name="Freeform 7"/>
              <p:cNvSpPr>
                <a:spLocks/>
              </p:cNvSpPr>
              <p:nvPr/>
            </p:nvSpPr>
            <p:spPr bwMode="auto">
              <a:xfrm>
                <a:off x="343" y="2845"/>
                <a:ext cx="1700" cy="1235"/>
              </a:xfrm>
              <a:custGeom>
                <a:avLst/>
                <a:gdLst>
                  <a:gd name="T0" fmla="*/ 2842 w 1315"/>
                  <a:gd name="T1" fmla="*/ 0 h 602"/>
                  <a:gd name="T2" fmla="*/ 0 w 1315"/>
                  <a:gd name="T3" fmla="*/ 5198 h 602"/>
                  <a:gd name="T4" fmla="*/ 0 60000 65536"/>
                  <a:gd name="T5" fmla="*/ 0 60000 65536"/>
                </a:gdLst>
                <a:ahLst/>
                <a:cxnLst>
                  <a:cxn ang="T4">
                    <a:pos x="T0" y="T1"/>
                  </a:cxn>
                  <a:cxn ang="T5">
                    <a:pos x="T2" y="T3"/>
                  </a:cxn>
                </a:cxnLst>
                <a:rect l="0" t="0" r="r" b="b"/>
                <a:pathLst>
                  <a:path w="1315" h="602">
                    <a:moveTo>
                      <a:pt x="1315" y="0"/>
                    </a:moveTo>
                    <a:cubicBezTo>
                      <a:pt x="838" y="0"/>
                      <a:pt x="251" y="275"/>
                      <a:pt x="0" y="602"/>
                    </a:cubicBezTo>
                  </a:path>
                </a:pathLst>
              </a:custGeom>
              <a:noFill/>
              <a:ln w="19050" cmpd="sng">
                <a:solidFill>
                  <a:srgbClr val="CCECFF"/>
                </a:solidFill>
                <a:prstDash val="solid"/>
                <a:round/>
                <a:headEnd/>
                <a:tailEnd/>
              </a:ln>
            </p:spPr>
            <p:txBody>
              <a:bodyPr/>
              <a:lstStyle/>
              <a:p>
                <a:pPr>
                  <a:defRPr/>
                </a:pPr>
                <a:endParaRPr lang="ja-JP" altLang="en-US" b="0">
                  <a:latin typeface="メイリオ" panose="020B0604030504040204" pitchFamily="50" charset="-128"/>
                  <a:ea typeface="メイリオ" panose="020B0604030504040204" pitchFamily="50" charset="-128"/>
                </a:endParaRPr>
              </a:p>
            </p:txBody>
          </p:sp>
          <p:sp>
            <p:nvSpPr>
              <p:cNvPr id="40" name="Freeform 8"/>
              <p:cNvSpPr>
                <a:spLocks/>
              </p:cNvSpPr>
              <p:nvPr/>
            </p:nvSpPr>
            <p:spPr bwMode="auto">
              <a:xfrm>
                <a:off x="343" y="2845"/>
                <a:ext cx="1700" cy="1235"/>
              </a:xfrm>
              <a:custGeom>
                <a:avLst/>
                <a:gdLst>
                  <a:gd name="T0" fmla="*/ 2842 w 1315"/>
                  <a:gd name="T1" fmla="*/ 0 h 602"/>
                  <a:gd name="T2" fmla="*/ 0 w 1315"/>
                  <a:gd name="T3" fmla="*/ 5198 h 602"/>
                  <a:gd name="T4" fmla="*/ 0 60000 65536"/>
                  <a:gd name="T5" fmla="*/ 0 60000 65536"/>
                </a:gdLst>
                <a:ahLst/>
                <a:cxnLst>
                  <a:cxn ang="T4">
                    <a:pos x="T0" y="T1"/>
                  </a:cxn>
                  <a:cxn ang="T5">
                    <a:pos x="T2" y="T3"/>
                  </a:cxn>
                </a:cxnLst>
                <a:rect l="0" t="0" r="r" b="b"/>
                <a:pathLst>
                  <a:path w="1315" h="602">
                    <a:moveTo>
                      <a:pt x="1315" y="0"/>
                    </a:moveTo>
                    <a:cubicBezTo>
                      <a:pt x="838" y="0"/>
                      <a:pt x="251" y="275"/>
                      <a:pt x="0" y="602"/>
                    </a:cubicBezTo>
                  </a:path>
                </a:pathLst>
              </a:custGeom>
              <a:noFill/>
              <a:ln w="12700" cmpd="sng">
                <a:solidFill>
                  <a:srgbClr val="CCECFF"/>
                </a:solidFill>
                <a:prstDash val="solid"/>
                <a:round/>
                <a:headEnd/>
                <a:tailEnd/>
              </a:ln>
            </p:spPr>
            <p:txBody>
              <a:bodyPr/>
              <a:lstStyle/>
              <a:p>
                <a:pPr>
                  <a:defRPr/>
                </a:pPr>
                <a:endParaRPr lang="ja-JP" altLang="en-US" b="0">
                  <a:latin typeface="メイリオ" panose="020B0604030504040204" pitchFamily="50" charset="-128"/>
                  <a:ea typeface="メイリオ" panose="020B0604030504040204" pitchFamily="50" charset="-128"/>
                </a:endParaRPr>
              </a:p>
            </p:txBody>
          </p:sp>
          <p:sp>
            <p:nvSpPr>
              <p:cNvPr id="41" name="Freeform 9"/>
              <p:cNvSpPr>
                <a:spLocks/>
              </p:cNvSpPr>
              <p:nvPr/>
            </p:nvSpPr>
            <p:spPr bwMode="auto">
              <a:xfrm>
                <a:off x="343" y="906"/>
                <a:ext cx="1700" cy="1235"/>
              </a:xfrm>
              <a:custGeom>
                <a:avLst/>
                <a:gdLst>
                  <a:gd name="T0" fmla="*/ 0 w 1315"/>
                  <a:gd name="T1" fmla="*/ 0 h 602"/>
                  <a:gd name="T2" fmla="*/ 2842 w 1315"/>
                  <a:gd name="T3" fmla="*/ 5198 h 602"/>
                  <a:gd name="T4" fmla="*/ 0 60000 65536"/>
                  <a:gd name="T5" fmla="*/ 0 60000 65536"/>
                </a:gdLst>
                <a:ahLst/>
                <a:cxnLst>
                  <a:cxn ang="T4">
                    <a:pos x="T0" y="T1"/>
                  </a:cxn>
                  <a:cxn ang="T5">
                    <a:pos x="T2" y="T3"/>
                  </a:cxn>
                </a:cxnLst>
                <a:rect l="0" t="0" r="r" b="b"/>
                <a:pathLst>
                  <a:path w="1315" h="602">
                    <a:moveTo>
                      <a:pt x="0" y="0"/>
                    </a:moveTo>
                    <a:cubicBezTo>
                      <a:pt x="251" y="327"/>
                      <a:pt x="838" y="602"/>
                      <a:pt x="1315" y="602"/>
                    </a:cubicBezTo>
                  </a:path>
                </a:pathLst>
              </a:custGeom>
              <a:noFill/>
              <a:ln w="19050" cmpd="sng">
                <a:solidFill>
                  <a:srgbClr val="CCECFF"/>
                </a:solidFill>
                <a:prstDash val="solid"/>
                <a:round/>
                <a:headEnd/>
                <a:tailEnd/>
              </a:ln>
            </p:spPr>
            <p:txBody>
              <a:bodyPr/>
              <a:lstStyle/>
              <a:p>
                <a:pPr>
                  <a:defRPr/>
                </a:pPr>
                <a:endParaRPr lang="ja-JP" altLang="en-US" b="0">
                  <a:latin typeface="メイリオ" panose="020B0604030504040204" pitchFamily="50" charset="-128"/>
                  <a:ea typeface="メイリオ" panose="020B0604030504040204" pitchFamily="50" charset="-128"/>
                </a:endParaRPr>
              </a:p>
            </p:txBody>
          </p:sp>
          <p:sp>
            <p:nvSpPr>
              <p:cNvPr id="42" name="Freeform 10"/>
              <p:cNvSpPr>
                <a:spLocks/>
              </p:cNvSpPr>
              <p:nvPr/>
            </p:nvSpPr>
            <p:spPr bwMode="auto">
              <a:xfrm>
                <a:off x="343" y="906"/>
                <a:ext cx="1700" cy="1235"/>
              </a:xfrm>
              <a:custGeom>
                <a:avLst/>
                <a:gdLst>
                  <a:gd name="T0" fmla="*/ 0 w 1315"/>
                  <a:gd name="T1" fmla="*/ 0 h 602"/>
                  <a:gd name="T2" fmla="*/ 2842 w 1315"/>
                  <a:gd name="T3" fmla="*/ 5198 h 602"/>
                  <a:gd name="T4" fmla="*/ 0 60000 65536"/>
                  <a:gd name="T5" fmla="*/ 0 60000 65536"/>
                </a:gdLst>
                <a:ahLst/>
                <a:cxnLst>
                  <a:cxn ang="T4">
                    <a:pos x="T0" y="T1"/>
                  </a:cxn>
                  <a:cxn ang="T5">
                    <a:pos x="T2" y="T3"/>
                  </a:cxn>
                </a:cxnLst>
                <a:rect l="0" t="0" r="r" b="b"/>
                <a:pathLst>
                  <a:path w="1315" h="602">
                    <a:moveTo>
                      <a:pt x="0" y="0"/>
                    </a:moveTo>
                    <a:cubicBezTo>
                      <a:pt x="251" y="327"/>
                      <a:pt x="838" y="602"/>
                      <a:pt x="1315" y="602"/>
                    </a:cubicBezTo>
                  </a:path>
                </a:pathLst>
              </a:custGeom>
              <a:noFill/>
              <a:ln w="12700" cmpd="sng">
                <a:solidFill>
                  <a:srgbClr val="CCECFF"/>
                </a:solidFill>
                <a:prstDash val="solid"/>
                <a:round/>
                <a:headEnd/>
                <a:tailEnd/>
              </a:ln>
            </p:spPr>
            <p:txBody>
              <a:bodyPr/>
              <a:lstStyle/>
              <a:p>
                <a:pPr>
                  <a:defRPr/>
                </a:pPr>
                <a:endParaRPr lang="ja-JP" altLang="en-US" b="0">
                  <a:latin typeface="メイリオ" panose="020B0604030504040204" pitchFamily="50" charset="-128"/>
                  <a:ea typeface="メイリオ" panose="020B0604030504040204" pitchFamily="50" charset="-128"/>
                </a:endParaRPr>
              </a:p>
            </p:txBody>
          </p:sp>
        </p:grpSp>
        <p:sp>
          <p:nvSpPr>
            <p:cNvPr id="26" name="Rectangle 15"/>
            <p:cNvSpPr>
              <a:spLocks noChangeAspect="1" noChangeArrowheads="1"/>
            </p:cNvSpPr>
            <p:nvPr/>
          </p:nvSpPr>
          <p:spPr bwMode="auto">
            <a:xfrm>
              <a:off x="1294449" y="2831342"/>
              <a:ext cx="1265233" cy="83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rIns="36000">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400" b="0" dirty="0">
                  <a:latin typeface="メイリオ" panose="020B0604030504040204" pitchFamily="50" charset="-128"/>
                  <a:ea typeface="メイリオ" panose="020B0604030504040204" pitchFamily="50" charset="-128"/>
                </a:rPr>
                <a:t>水晶体</a:t>
              </a:r>
              <a:br>
                <a:rPr lang="ja-JP" altLang="en-US" sz="2400" b="0" dirty="0">
                  <a:latin typeface="メイリオ" panose="020B0604030504040204" pitchFamily="50" charset="-128"/>
                  <a:ea typeface="メイリオ" panose="020B0604030504040204" pitchFamily="50" charset="-128"/>
                </a:rPr>
              </a:br>
              <a:r>
                <a:rPr lang="en-US" altLang="ja-JP" sz="2400" b="0" dirty="0">
                  <a:latin typeface="メイリオ" panose="020B0604030504040204" pitchFamily="50" charset="-128"/>
                  <a:ea typeface="メイリオ" panose="020B0604030504040204" pitchFamily="50" charset="-128"/>
                </a:rPr>
                <a:t>(</a:t>
              </a:r>
              <a:r>
                <a:rPr lang="ja-JP" altLang="en-US" sz="2400" b="0" dirty="0">
                  <a:latin typeface="メイリオ" panose="020B0604030504040204" pitchFamily="50" charset="-128"/>
                  <a:ea typeface="メイリオ" panose="020B0604030504040204" pitchFamily="50" charset="-128"/>
                </a:rPr>
                <a:t>レンズ</a:t>
              </a:r>
              <a:r>
                <a:rPr lang="en-US" altLang="ja-JP" sz="2400" b="0" dirty="0">
                  <a:latin typeface="メイリオ" panose="020B0604030504040204" pitchFamily="50" charset="-128"/>
                  <a:ea typeface="メイリオ" panose="020B0604030504040204" pitchFamily="50" charset="-128"/>
                </a:rPr>
                <a:t>)</a:t>
              </a:r>
              <a:endParaRPr lang="ja-JP" altLang="en-US" sz="2400" b="0" dirty="0">
                <a:latin typeface="メイリオ" panose="020B0604030504040204" pitchFamily="50" charset="-128"/>
                <a:ea typeface="メイリオ" panose="020B0604030504040204" pitchFamily="50" charset="-128"/>
              </a:endParaRPr>
            </a:p>
          </p:txBody>
        </p:sp>
        <p:sp>
          <p:nvSpPr>
            <p:cNvPr id="27" name="Rectangle 20"/>
            <p:cNvSpPr>
              <a:spLocks noChangeAspect="1" noChangeArrowheads="1"/>
            </p:cNvSpPr>
            <p:nvPr/>
          </p:nvSpPr>
          <p:spPr bwMode="auto">
            <a:xfrm>
              <a:off x="4910207" y="3370160"/>
              <a:ext cx="2401691" cy="430897"/>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square" lIns="36000" rIns="36000">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eaLnBrk="1" hangingPunct="1">
                <a:spcBef>
                  <a:spcPct val="0"/>
                </a:spcBef>
                <a:buFontTx/>
                <a:buNone/>
              </a:pPr>
              <a:r>
                <a:rPr lang="ja-JP" altLang="en-US" sz="2200" b="0" dirty="0">
                  <a:latin typeface="メイリオ" panose="020B0604030504040204" pitchFamily="50" charset="-128"/>
                  <a:ea typeface="メイリオ" panose="020B0604030504040204" pitchFamily="50" charset="-128"/>
                </a:rPr>
                <a:t>網膜</a:t>
              </a:r>
              <a:r>
                <a:rPr lang="en-US" altLang="ja-JP" sz="2200" b="0" dirty="0">
                  <a:latin typeface="メイリオ" panose="020B0604030504040204" pitchFamily="50" charset="-128"/>
                  <a:ea typeface="メイリオ" panose="020B0604030504040204" pitchFamily="50" charset="-128"/>
                </a:rPr>
                <a:t> </a:t>
              </a:r>
              <a:r>
                <a:rPr lang="ja-JP" altLang="en-US" sz="2200" b="0" dirty="0">
                  <a:latin typeface="メイリオ" panose="020B0604030504040204" pitchFamily="50" charset="-128"/>
                  <a:ea typeface="メイリオ" panose="020B0604030504040204" pitchFamily="50" charset="-128"/>
                </a:rPr>
                <a:t>（視細胞</a:t>
              </a:r>
              <a:r>
                <a:rPr lang="en-US" altLang="ja-JP" sz="2200" b="0" dirty="0">
                  <a:latin typeface="メイリオ" panose="020B0604030504040204" pitchFamily="50" charset="-128"/>
                  <a:ea typeface="メイリオ" panose="020B0604030504040204" pitchFamily="50" charset="-128"/>
                </a:rPr>
                <a:t> </a:t>
              </a:r>
              <a:r>
                <a:rPr lang="ja-JP" altLang="en-US" sz="2200" b="0" dirty="0">
                  <a:latin typeface="メイリオ" panose="020B0604030504040204" pitchFamily="50" charset="-128"/>
                  <a:ea typeface="メイリオ" panose="020B0604030504040204" pitchFamily="50" charset="-128"/>
                </a:rPr>
                <a:t>）</a:t>
              </a:r>
            </a:p>
          </p:txBody>
        </p:sp>
        <p:sp>
          <p:nvSpPr>
            <p:cNvPr id="30" name="Line 24"/>
            <p:cNvSpPr>
              <a:spLocks noChangeAspect="1" noChangeShapeType="1"/>
            </p:cNvSpPr>
            <p:nvPr/>
          </p:nvSpPr>
          <p:spPr bwMode="auto">
            <a:xfrm flipV="1">
              <a:off x="2366848" y="2538443"/>
              <a:ext cx="653996" cy="282582"/>
            </a:xfrm>
            <a:prstGeom prst="line">
              <a:avLst/>
            </a:prstGeom>
            <a:noFill/>
            <a:ln w="12700">
              <a:solidFill>
                <a:schemeClr val="tx1"/>
              </a:solidFill>
              <a:round/>
              <a:headEnd/>
              <a:tailEnd/>
            </a:ln>
            <a:effectLst/>
          </p:spPr>
          <p:txBody>
            <a:bodyPr wrap="none" anchor="ctr"/>
            <a:lstStyle/>
            <a:p>
              <a:pPr>
                <a:defRPr/>
              </a:pPr>
              <a:endParaRPr lang="ja-JP" altLang="en-US" b="0">
                <a:latin typeface="メイリオ" panose="020B0604030504040204" pitchFamily="50" charset="-128"/>
                <a:ea typeface="メイリオ" panose="020B0604030504040204" pitchFamily="50" charset="-128"/>
              </a:endParaRPr>
            </a:p>
          </p:txBody>
        </p:sp>
        <p:grpSp>
          <p:nvGrpSpPr>
            <p:cNvPr id="34" name="Group 31"/>
            <p:cNvGrpSpPr>
              <a:grpSpLocks/>
            </p:cNvGrpSpPr>
            <p:nvPr/>
          </p:nvGrpSpPr>
          <p:grpSpPr bwMode="auto">
            <a:xfrm>
              <a:off x="981075" y="2149475"/>
              <a:ext cx="981075" cy="712787"/>
              <a:chOff x="136" y="2064"/>
              <a:chExt cx="1263" cy="940"/>
            </a:xfrm>
          </p:grpSpPr>
          <p:sp>
            <p:nvSpPr>
              <p:cNvPr id="36" name="AutoShape 32"/>
              <p:cNvSpPr>
                <a:spLocks noChangeArrowheads="1"/>
              </p:cNvSpPr>
              <p:nvPr/>
            </p:nvSpPr>
            <p:spPr bwMode="auto">
              <a:xfrm>
                <a:off x="136" y="2064"/>
                <a:ext cx="1263" cy="940"/>
              </a:xfrm>
              <a:prstGeom prst="rightArrow">
                <a:avLst>
                  <a:gd name="adj1" fmla="val 50806"/>
                  <a:gd name="adj2" fmla="val 43084"/>
                </a:avLst>
              </a:prstGeom>
              <a:gradFill rotWithShape="0">
                <a:gsLst>
                  <a:gs pos="0">
                    <a:srgbClr val="99CCFF">
                      <a:gamma/>
                      <a:tint val="0"/>
                      <a:invGamma/>
                    </a:srgbClr>
                  </a:gs>
                  <a:gs pos="100000">
                    <a:srgbClr val="99CCFF"/>
                  </a:gs>
                </a:gsLst>
                <a:lin ang="0" scaled="1"/>
              </a:gradFill>
              <a:ln w="19050">
                <a:solidFill>
                  <a:srgbClr val="3366FF"/>
                </a:solidFill>
                <a:miter lim="800000"/>
                <a:headEnd/>
                <a:tailEnd/>
              </a:ln>
              <a:effectLst/>
            </p:spPr>
            <p:txBody>
              <a:bodyPr wrap="none" anchor="ctr"/>
              <a:lstStyle/>
              <a:p>
                <a:pPr>
                  <a:defRPr/>
                </a:pPr>
                <a:endParaRPr lang="ja-JP" altLang="en-US" b="0">
                  <a:latin typeface="メイリオ" panose="020B0604030504040204" pitchFamily="50" charset="-128"/>
                  <a:ea typeface="メイリオ" panose="020B0604030504040204" pitchFamily="50" charset="-128"/>
                </a:endParaRPr>
              </a:p>
            </p:txBody>
          </p:sp>
          <p:sp>
            <p:nvSpPr>
              <p:cNvPr id="37" name="Rectangle 33"/>
              <p:cNvSpPr>
                <a:spLocks noChangeArrowheads="1"/>
              </p:cNvSpPr>
              <p:nvPr/>
            </p:nvSpPr>
            <p:spPr bwMode="auto">
              <a:xfrm>
                <a:off x="563" y="2194"/>
                <a:ext cx="652"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光</a:t>
                </a:r>
              </a:p>
            </p:txBody>
          </p:sp>
        </p:grpSp>
        <p:sp>
          <p:nvSpPr>
            <p:cNvPr id="35" name="Rectangle 35"/>
            <p:cNvSpPr>
              <a:spLocks noChangeArrowheads="1"/>
            </p:cNvSpPr>
            <p:nvPr/>
          </p:nvSpPr>
          <p:spPr bwMode="auto">
            <a:xfrm>
              <a:off x="4971722" y="2600356"/>
              <a:ext cx="1646102" cy="4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lang="en-US" altLang="ja-JP" sz="2400" b="0">
                  <a:solidFill>
                    <a:srgbClr val="0000FF"/>
                  </a:solidFill>
                  <a:latin typeface="メイリオ" panose="020B0604030504040204" pitchFamily="50" charset="-128"/>
                  <a:ea typeface="メイリオ" panose="020B0604030504040204" pitchFamily="50" charset="-128"/>
                </a:rPr>
                <a:t>→ </a:t>
              </a:r>
              <a:r>
                <a:rPr lang="ja-JP" altLang="en-US" sz="2400" b="0">
                  <a:solidFill>
                    <a:srgbClr val="0000FF"/>
                  </a:solidFill>
                  <a:latin typeface="メイリオ" panose="020B0604030504040204" pitchFamily="50" charset="-128"/>
                  <a:ea typeface="メイリオ" panose="020B0604030504040204" pitchFamily="50" charset="-128"/>
                </a:rPr>
                <a:t>脳へ</a:t>
              </a:r>
            </a:p>
          </p:txBody>
        </p:sp>
      </p:grpSp>
      <p:cxnSp>
        <p:nvCxnSpPr>
          <p:cNvPr id="9" name="直線コネクタ 8"/>
          <p:cNvCxnSpPr/>
          <p:nvPr/>
        </p:nvCxnSpPr>
        <p:spPr>
          <a:xfrm>
            <a:off x="4894612" y="2533086"/>
            <a:ext cx="238862" cy="1940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1404706" y="6385082"/>
            <a:ext cx="6991149" cy="338554"/>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rPr>
              <a:t>日本眼科医会</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色覚啓発教材「学校における色のバリアフリー」より引用</a:t>
            </a:r>
          </a:p>
        </p:txBody>
      </p:sp>
      <p:grpSp>
        <p:nvGrpSpPr>
          <p:cNvPr id="4101" name="グループ化 4100"/>
          <p:cNvGrpSpPr/>
          <p:nvPr/>
        </p:nvGrpSpPr>
        <p:grpSpPr>
          <a:xfrm>
            <a:off x="314389" y="3097351"/>
            <a:ext cx="4611415" cy="3239542"/>
            <a:chOff x="1003478" y="3145540"/>
            <a:chExt cx="4611415" cy="3239542"/>
          </a:xfrm>
        </p:grpSpPr>
        <p:sp>
          <p:nvSpPr>
            <p:cNvPr id="45" name="Oval 13"/>
            <p:cNvSpPr>
              <a:spLocks noChangeArrowheads="1"/>
            </p:cNvSpPr>
            <p:nvPr/>
          </p:nvSpPr>
          <p:spPr bwMode="auto">
            <a:xfrm>
              <a:off x="1003478" y="3145540"/>
              <a:ext cx="3606685" cy="3239542"/>
            </a:xfrm>
            <a:prstGeom prst="ellipse">
              <a:avLst/>
            </a:prstGeom>
            <a:solidFill>
              <a:srgbClr val="FF99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grpSp>
          <p:nvGrpSpPr>
            <p:cNvPr id="50" name="図形グループ 16"/>
            <p:cNvGrpSpPr>
              <a:grpSpLocks/>
            </p:cNvGrpSpPr>
            <p:nvPr/>
          </p:nvGrpSpPr>
          <p:grpSpPr bwMode="auto">
            <a:xfrm>
              <a:off x="1512348" y="3685255"/>
              <a:ext cx="647700" cy="533400"/>
              <a:chOff x="5615782" y="3068638"/>
              <a:chExt cx="649287" cy="533400"/>
            </a:xfrm>
          </p:grpSpPr>
          <p:sp>
            <p:nvSpPr>
              <p:cNvPr id="51"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52"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緑</a:t>
                </a:r>
                <a:endParaRPr kumimoji="0" lang="ja-JP" altLang="en-US" dirty="0">
                  <a:latin typeface="メイリオ" panose="020B0604030504040204" pitchFamily="50" charset="-128"/>
                  <a:ea typeface="メイリオ" panose="020B0604030504040204" pitchFamily="50" charset="-128"/>
                </a:endParaRPr>
              </a:p>
            </p:txBody>
          </p:sp>
        </p:grpSp>
        <p:grpSp>
          <p:nvGrpSpPr>
            <p:cNvPr id="53" name="図形グループ 16"/>
            <p:cNvGrpSpPr>
              <a:grpSpLocks/>
            </p:cNvGrpSpPr>
            <p:nvPr/>
          </p:nvGrpSpPr>
          <p:grpSpPr bwMode="auto">
            <a:xfrm>
              <a:off x="3610827" y="4145665"/>
              <a:ext cx="647700" cy="533400"/>
              <a:chOff x="5615782" y="3068638"/>
              <a:chExt cx="649287" cy="533400"/>
            </a:xfrm>
          </p:grpSpPr>
          <p:sp>
            <p:nvSpPr>
              <p:cNvPr id="54"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55"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a:latin typeface="メイリオ" panose="020B0604030504040204" pitchFamily="50" charset="-128"/>
                    <a:ea typeface="メイリオ" panose="020B0604030504040204" pitchFamily="50" charset="-128"/>
                  </a:rPr>
                  <a:t>緑</a:t>
                </a:r>
                <a:endParaRPr kumimoji="0" lang="ja-JP" altLang="en-US">
                  <a:latin typeface="メイリオ" panose="020B0604030504040204" pitchFamily="50" charset="-128"/>
                  <a:ea typeface="メイリオ" panose="020B0604030504040204" pitchFamily="50" charset="-128"/>
                </a:endParaRPr>
              </a:p>
            </p:txBody>
          </p:sp>
        </p:grpSp>
        <p:grpSp>
          <p:nvGrpSpPr>
            <p:cNvPr id="56" name="図形グループ 17"/>
            <p:cNvGrpSpPr>
              <a:grpSpLocks/>
            </p:cNvGrpSpPr>
            <p:nvPr/>
          </p:nvGrpSpPr>
          <p:grpSpPr bwMode="auto">
            <a:xfrm>
              <a:off x="3269964" y="3563923"/>
              <a:ext cx="720725" cy="533400"/>
              <a:chOff x="5580063" y="3787778"/>
              <a:chExt cx="720725" cy="533400"/>
            </a:xfrm>
          </p:grpSpPr>
          <p:sp>
            <p:nvSpPr>
              <p:cNvPr id="57" name="Oval 11"/>
              <p:cNvSpPr>
                <a:spLocks noChangeArrowheads="1"/>
              </p:cNvSpPr>
              <p:nvPr/>
            </p:nvSpPr>
            <p:spPr bwMode="auto">
              <a:xfrm>
                <a:off x="5673725" y="3787778"/>
                <a:ext cx="533400" cy="533400"/>
              </a:xfrm>
              <a:prstGeom prst="ellipse">
                <a:avLst/>
              </a:prstGeom>
              <a:solidFill>
                <a:srgbClr val="3366FF"/>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58" name="Text Box 35"/>
              <p:cNvSpPr txBox="1">
                <a:spLocks noChangeArrowheads="1"/>
              </p:cNvSpPr>
              <p:nvPr/>
            </p:nvSpPr>
            <p:spPr bwMode="auto">
              <a:xfrm>
                <a:off x="5580063" y="3822703"/>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青</a:t>
                </a:r>
                <a:endParaRPr kumimoji="0" lang="ja-JP" altLang="en-US" dirty="0">
                  <a:latin typeface="メイリオ" panose="020B0604030504040204" pitchFamily="50" charset="-128"/>
                  <a:ea typeface="メイリオ" panose="020B0604030504040204" pitchFamily="50" charset="-128"/>
                </a:endParaRPr>
              </a:p>
            </p:txBody>
          </p:sp>
        </p:grpSp>
        <p:grpSp>
          <p:nvGrpSpPr>
            <p:cNvPr id="59" name="図形グループ 17"/>
            <p:cNvGrpSpPr>
              <a:grpSpLocks/>
            </p:cNvGrpSpPr>
            <p:nvPr/>
          </p:nvGrpSpPr>
          <p:grpSpPr bwMode="auto">
            <a:xfrm>
              <a:off x="1891930" y="4137416"/>
              <a:ext cx="720725" cy="533400"/>
              <a:chOff x="5580063" y="3787778"/>
              <a:chExt cx="720725" cy="533400"/>
            </a:xfrm>
          </p:grpSpPr>
          <p:sp>
            <p:nvSpPr>
              <p:cNvPr id="60" name="Oval 11"/>
              <p:cNvSpPr>
                <a:spLocks noChangeArrowheads="1"/>
              </p:cNvSpPr>
              <p:nvPr/>
            </p:nvSpPr>
            <p:spPr bwMode="auto">
              <a:xfrm>
                <a:off x="5673725" y="3787778"/>
                <a:ext cx="533400" cy="533400"/>
              </a:xfrm>
              <a:prstGeom prst="ellipse">
                <a:avLst/>
              </a:prstGeom>
              <a:solidFill>
                <a:srgbClr val="3366FF"/>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61" name="Text Box 35"/>
              <p:cNvSpPr txBox="1">
                <a:spLocks noChangeArrowheads="1"/>
              </p:cNvSpPr>
              <p:nvPr/>
            </p:nvSpPr>
            <p:spPr bwMode="auto">
              <a:xfrm>
                <a:off x="5580063" y="3822703"/>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青</a:t>
                </a:r>
                <a:endParaRPr kumimoji="0" lang="ja-JP" altLang="en-US" dirty="0">
                  <a:latin typeface="メイリオ" panose="020B0604030504040204" pitchFamily="50" charset="-128"/>
                  <a:ea typeface="メイリオ" panose="020B0604030504040204" pitchFamily="50" charset="-128"/>
                </a:endParaRPr>
              </a:p>
            </p:txBody>
          </p:sp>
        </p:grpSp>
        <p:grpSp>
          <p:nvGrpSpPr>
            <p:cNvPr id="62" name="図形グループ 15"/>
            <p:cNvGrpSpPr>
              <a:grpSpLocks/>
            </p:cNvGrpSpPr>
            <p:nvPr/>
          </p:nvGrpSpPr>
          <p:grpSpPr bwMode="auto">
            <a:xfrm>
              <a:off x="1145723" y="4242359"/>
              <a:ext cx="649287" cy="533400"/>
              <a:chOff x="5615782" y="2276475"/>
              <a:chExt cx="649287" cy="533400"/>
            </a:xfrm>
          </p:grpSpPr>
          <p:sp>
            <p:nvSpPr>
              <p:cNvPr id="63"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64"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赤</a:t>
                </a:r>
                <a:endParaRPr kumimoji="0" lang="ja-JP" altLang="en-US" dirty="0">
                  <a:latin typeface="メイリオ" panose="020B0604030504040204" pitchFamily="50" charset="-128"/>
                  <a:ea typeface="メイリオ" panose="020B0604030504040204" pitchFamily="50" charset="-128"/>
                </a:endParaRPr>
              </a:p>
            </p:txBody>
          </p:sp>
        </p:grpSp>
        <p:grpSp>
          <p:nvGrpSpPr>
            <p:cNvPr id="65" name="図形グループ 15"/>
            <p:cNvGrpSpPr>
              <a:grpSpLocks/>
            </p:cNvGrpSpPr>
            <p:nvPr/>
          </p:nvGrpSpPr>
          <p:grpSpPr bwMode="auto">
            <a:xfrm>
              <a:off x="3538992" y="4912427"/>
              <a:ext cx="649288" cy="533400"/>
              <a:chOff x="5615782" y="2276475"/>
              <a:chExt cx="649287" cy="533400"/>
            </a:xfrm>
          </p:grpSpPr>
          <p:sp>
            <p:nvSpPr>
              <p:cNvPr id="66"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67"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a:latin typeface="メイリオ" panose="020B0604030504040204" pitchFamily="50" charset="-128"/>
                    <a:ea typeface="メイリオ" panose="020B0604030504040204" pitchFamily="50" charset="-128"/>
                  </a:rPr>
                  <a:t>赤</a:t>
                </a:r>
                <a:endParaRPr kumimoji="0" lang="ja-JP" altLang="en-US">
                  <a:latin typeface="メイリオ" panose="020B0604030504040204" pitchFamily="50" charset="-128"/>
                  <a:ea typeface="メイリオ" panose="020B0604030504040204" pitchFamily="50" charset="-128"/>
                </a:endParaRPr>
              </a:p>
            </p:txBody>
          </p:sp>
        </p:grpSp>
        <p:grpSp>
          <p:nvGrpSpPr>
            <p:cNvPr id="43" name="グループ化 42"/>
            <p:cNvGrpSpPr/>
            <p:nvPr/>
          </p:nvGrpSpPr>
          <p:grpSpPr>
            <a:xfrm>
              <a:off x="2217244" y="3354335"/>
              <a:ext cx="943352" cy="533400"/>
              <a:chOff x="5444240" y="4364064"/>
              <a:chExt cx="943352" cy="533400"/>
            </a:xfrm>
          </p:grpSpPr>
          <p:sp>
            <p:nvSpPr>
              <p:cNvPr id="74" name="Oval 11"/>
              <p:cNvSpPr>
                <a:spLocks noChangeArrowheads="1"/>
              </p:cNvSpPr>
              <p:nvPr/>
            </p:nvSpPr>
            <p:spPr bwMode="auto">
              <a:xfrm>
                <a:off x="5455469" y="4364064"/>
                <a:ext cx="858712" cy="533400"/>
              </a:xfrm>
              <a:prstGeom prst="ellipse">
                <a:avLst/>
              </a:prstGeom>
              <a:solidFill>
                <a:schemeClr val="bg1">
                  <a:lumMod val="75000"/>
                </a:schemeClr>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75" name="Text Box 35"/>
              <p:cNvSpPr txBox="1">
                <a:spLocks noChangeArrowheads="1"/>
              </p:cNvSpPr>
              <p:nvPr/>
            </p:nvSpPr>
            <p:spPr bwMode="auto">
              <a:xfrm>
                <a:off x="5444240" y="4453610"/>
                <a:ext cx="9433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200" dirty="0">
                    <a:latin typeface="メイリオ" panose="020B0604030504040204" pitchFamily="50" charset="-128"/>
                    <a:ea typeface="メイリオ" panose="020B0604030504040204" pitchFamily="50" charset="-128"/>
                  </a:rPr>
                  <a:t>明暗</a:t>
                </a:r>
              </a:p>
            </p:txBody>
          </p:sp>
        </p:grpSp>
        <p:grpSp>
          <p:nvGrpSpPr>
            <p:cNvPr id="77" name="グループ化 76"/>
            <p:cNvGrpSpPr/>
            <p:nvPr/>
          </p:nvGrpSpPr>
          <p:grpSpPr>
            <a:xfrm>
              <a:off x="2595640" y="3956472"/>
              <a:ext cx="943352" cy="533400"/>
              <a:chOff x="5444240" y="4364064"/>
              <a:chExt cx="943352" cy="533400"/>
            </a:xfrm>
          </p:grpSpPr>
          <p:sp>
            <p:nvSpPr>
              <p:cNvPr id="78" name="Oval 11"/>
              <p:cNvSpPr>
                <a:spLocks noChangeArrowheads="1"/>
              </p:cNvSpPr>
              <p:nvPr/>
            </p:nvSpPr>
            <p:spPr bwMode="auto">
              <a:xfrm>
                <a:off x="5455469" y="4364064"/>
                <a:ext cx="858712" cy="533400"/>
              </a:xfrm>
              <a:prstGeom prst="ellipse">
                <a:avLst/>
              </a:prstGeom>
              <a:solidFill>
                <a:schemeClr val="bg1">
                  <a:lumMod val="75000"/>
                </a:schemeClr>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79" name="Text Box 35"/>
              <p:cNvSpPr txBox="1">
                <a:spLocks noChangeArrowheads="1"/>
              </p:cNvSpPr>
              <p:nvPr/>
            </p:nvSpPr>
            <p:spPr bwMode="auto">
              <a:xfrm>
                <a:off x="5444240" y="4453610"/>
                <a:ext cx="9433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200" dirty="0">
                    <a:latin typeface="メイリオ" panose="020B0604030504040204" pitchFamily="50" charset="-128"/>
                    <a:ea typeface="メイリオ" panose="020B0604030504040204" pitchFamily="50" charset="-128"/>
                  </a:rPr>
                  <a:t>明暗</a:t>
                </a:r>
              </a:p>
            </p:txBody>
          </p:sp>
        </p:grpSp>
        <p:grpSp>
          <p:nvGrpSpPr>
            <p:cNvPr id="80" name="グループ化 79"/>
            <p:cNvGrpSpPr/>
            <p:nvPr/>
          </p:nvGrpSpPr>
          <p:grpSpPr>
            <a:xfrm>
              <a:off x="2740545" y="4680770"/>
              <a:ext cx="943352" cy="533400"/>
              <a:chOff x="5444240" y="4364064"/>
              <a:chExt cx="943352" cy="533400"/>
            </a:xfrm>
          </p:grpSpPr>
          <p:sp>
            <p:nvSpPr>
              <p:cNvPr id="81" name="Oval 11"/>
              <p:cNvSpPr>
                <a:spLocks noChangeArrowheads="1"/>
              </p:cNvSpPr>
              <p:nvPr/>
            </p:nvSpPr>
            <p:spPr bwMode="auto">
              <a:xfrm>
                <a:off x="5455469" y="4364064"/>
                <a:ext cx="858712" cy="533400"/>
              </a:xfrm>
              <a:prstGeom prst="ellipse">
                <a:avLst/>
              </a:prstGeom>
              <a:solidFill>
                <a:schemeClr val="bg1">
                  <a:lumMod val="75000"/>
                </a:schemeClr>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82" name="Text Box 35"/>
              <p:cNvSpPr txBox="1">
                <a:spLocks noChangeArrowheads="1"/>
              </p:cNvSpPr>
              <p:nvPr/>
            </p:nvSpPr>
            <p:spPr bwMode="auto">
              <a:xfrm>
                <a:off x="5444240" y="4453610"/>
                <a:ext cx="9433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200" dirty="0">
                    <a:latin typeface="メイリオ" panose="020B0604030504040204" pitchFamily="50" charset="-128"/>
                    <a:ea typeface="メイリオ" panose="020B0604030504040204" pitchFamily="50" charset="-128"/>
                  </a:rPr>
                  <a:t>明暗</a:t>
                </a:r>
              </a:p>
            </p:txBody>
          </p:sp>
        </p:grpSp>
        <p:grpSp>
          <p:nvGrpSpPr>
            <p:cNvPr id="83" name="グループ化 82"/>
            <p:cNvGrpSpPr/>
            <p:nvPr/>
          </p:nvGrpSpPr>
          <p:grpSpPr>
            <a:xfrm>
              <a:off x="1627347" y="4720223"/>
              <a:ext cx="943352" cy="533400"/>
              <a:chOff x="5444240" y="4364064"/>
              <a:chExt cx="943352" cy="533400"/>
            </a:xfrm>
          </p:grpSpPr>
          <p:sp>
            <p:nvSpPr>
              <p:cNvPr id="84" name="Oval 11"/>
              <p:cNvSpPr>
                <a:spLocks noChangeArrowheads="1"/>
              </p:cNvSpPr>
              <p:nvPr/>
            </p:nvSpPr>
            <p:spPr bwMode="auto">
              <a:xfrm>
                <a:off x="5455469" y="4364064"/>
                <a:ext cx="858712" cy="533400"/>
              </a:xfrm>
              <a:prstGeom prst="ellipse">
                <a:avLst/>
              </a:prstGeom>
              <a:solidFill>
                <a:schemeClr val="bg1">
                  <a:lumMod val="75000"/>
                </a:schemeClr>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85" name="Text Box 35"/>
              <p:cNvSpPr txBox="1">
                <a:spLocks noChangeArrowheads="1"/>
              </p:cNvSpPr>
              <p:nvPr/>
            </p:nvSpPr>
            <p:spPr bwMode="auto">
              <a:xfrm>
                <a:off x="5444240" y="4453610"/>
                <a:ext cx="9433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200" dirty="0">
                    <a:latin typeface="メイリオ" panose="020B0604030504040204" pitchFamily="50" charset="-128"/>
                    <a:ea typeface="メイリオ" panose="020B0604030504040204" pitchFamily="50" charset="-128"/>
                  </a:rPr>
                  <a:t>明暗</a:t>
                </a:r>
              </a:p>
            </p:txBody>
          </p:sp>
        </p:grpSp>
        <p:grpSp>
          <p:nvGrpSpPr>
            <p:cNvPr id="86" name="図形グループ 16"/>
            <p:cNvGrpSpPr>
              <a:grpSpLocks/>
            </p:cNvGrpSpPr>
            <p:nvPr/>
          </p:nvGrpSpPr>
          <p:grpSpPr bwMode="auto">
            <a:xfrm>
              <a:off x="2397591" y="5247508"/>
              <a:ext cx="647700" cy="533400"/>
              <a:chOff x="5615782" y="3068638"/>
              <a:chExt cx="649287" cy="533400"/>
            </a:xfrm>
          </p:grpSpPr>
          <p:sp>
            <p:nvSpPr>
              <p:cNvPr id="87"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88"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緑</a:t>
                </a:r>
                <a:endParaRPr kumimoji="0" lang="ja-JP" altLang="en-US" dirty="0">
                  <a:latin typeface="メイリオ" panose="020B0604030504040204" pitchFamily="50" charset="-128"/>
                  <a:ea typeface="メイリオ" panose="020B0604030504040204" pitchFamily="50" charset="-128"/>
                </a:endParaRPr>
              </a:p>
            </p:txBody>
          </p:sp>
        </p:grpSp>
        <p:grpSp>
          <p:nvGrpSpPr>
            <p:cNvPr id="89" name="図形グループ 17"/>
            <p:cNvGrpSpPr>
              <a:grpSpLocks/>
            </p:cNvGrpSpPr>
            <p:nvPr/>
          </p:nvGrpSpPr>
          <p:grpSpPr bwMode="auto">
            <a:xfrm>
              <a:off x="3135662" y="5410775"/>
              <a:ext cx="720725" cy="533400"/>
              <a:chOff x="5580063" y="3787778"/>
              <a:chExt cx="720725" cy="533400"/>
            </a:xfrm>
          </p:grpSpPr>
          <p:sp>
            <p:nvSpPr>
              <p:cNvPr id="90" name="Oval 11"/>
              <p:cNvSpPr>
                <a:spLocks noChangeArrowheads="1"/>
              </p:cNvSpPr>
              <p:nvPr/>
            </p:nvSpPr>
            <p:spPr bwMode="auto">
              <a:xfrm>
                <a:off x="5673725" y="3787778"/>
                <a:ext cx="533400" cy="533400"/>
              </a:xfrm>
              <a:prstGeom prst="ellipse">
                <a:avLst/>
              </a:prstGeom>
              <a:solidFill>
                <a:srgbClr val="3366FF"/>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91" name="Text Box 35"/>
              <p:cNvSpPr txBox="1">
                <a:spLocks noChangeArrowheads="1"/>
              </p:cNvSpPr>
              <p:nvPr/>
            </p:nvSpPr>
            <p:spPr bwMode="auto">
              <a:xfrm>
                <a:off x="5580063" y="3822703"/>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青</a:t>
                </a:r>
                <a:endParaRPr kumimoji="0" lang="ja-JP" altLang="en-US" dirty="0">
                  <a:latin typeface="メイリオ" panose="020B0604030504040204" pitchFamily="50" charset="-128"/>
                  <a:ea typeface="メイリオ" panose="020B0604030504040204" pitchFamily="50" charset="-128"/>
                </a:endParaRPr>
              </a:p>
            </p:txBody>
          </p:sp>
        </p:grpSp>
        <p:grpSp>
          <p:nvGrpSpPr>
            <p:cNvPr id="92" name="図形グループ 15"/>
            <p:cNvGrpSpPr>
              <a:grpSpLocks/>
            </p:cNvGrpSpPr>
            <p:nvPr/>
          </p:nvGrpSpPr>
          <p:grpSpPr bwMode="auto">
            <a:xfrm>
              <a:off x="2549598" y="5804069"/>
              <a:ext cx="649287" cy="533400"/>
              <a:chOff x="5615782" y="2276475"/>
              <a:chExt cx="649287" cy="533400"/>
            </a:xfrm>
          </p:grpSpPr>
          <p:sp>
            <p:nvSpPr>
              <p:cNvPr id="93"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94"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400" dirty="0">
                    <a:latin typeface="メイリオ" panose="020B0604030504040204" pitchFamily="50" charset="-128"/>
                    <a:ea typeface="メイリオ" panose="020B0604030504040204" pitchFamily="50" charset="-128"/>
                  </a:rPr>
                  <a:t>赤</a:t>
                </a:r>
                <a:endParaRPr kumimoji="0" lang="ja-JP" altLang="en-US" dirty="0">
                  <a:latin typeface="メイリオ" panose="020B0604030504040204" pitchFamily="50" charset="-128"/>
                  <a:ea typeface="メイリオ" panose="020B0604030504040204" pitchFamily="50" charset="-128"/>
                </a:endParaRPr>
              </a:p>
            </p:txBody>
          </p:sp>
        </p:grpSp>
        <p:grpSp>
          <p:nvGrpSpPr>
            <p:cNvPr id="95" name="グループ化 94"/>
            <p:cNvGrpSpPr/>
            <p:nvPr/>
          </p:nvGrpSpPr>
          <p:grpSpPr>
            <a:xfrm>
              <a:off x="1402879" y="5364448"/>
              <a:ext cx="943352" cy="533400"/>
              <a:chOff x="5444240" y="4364064"/>
              <a:chExt cx="943352" cy="533400"/>
            </a:xfrm>
          </p:grpSpPr>
          <p:sp>
            <p:nvSpPr>
              <p:cNvPr id="96" name="Oval 11"/>
              <p:cNvSpPr>
                <a:spLocks noChangeArrowheads="1"/>
              </p:cNvSpPr>
              <p:nvPr/>
            </p:nvSpPr>
            <p:spPr bwMode="auto">
              <a:xfrm>
                <a:off x="5455469" y="4364064"/>
                <a:ext cx="858712" cy="533400"/>
              </a:xfrm>
              <a:prstGeom prst="ellipse">
                <a:avLst/>
              </a:prstGeom>
              <a:solidFill>
                <a:schemeClr val="bg1">
                  <a:lumMod val="75000"/>
                </a:schemeClr>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latin typeface="メイリオ" panose="020B0604030504040204" pitchFamily="50" charset="-128"/>
                  <a:ea typeface="メイリオ" panose="020B0604030504040204" pitchFamily="50" charset="-128"/>
                </a:endParaRPr>
              </a:p>
            </p:txBody>
          </p:sp>
          <p:sp>
            <p:nvSpPr>
              <p:cNvPr id="97" name="Text Box 35"/>
              <p:cNvSpPr txBox="1">
                <a:spLocks noChangeArrowheads="1"/>
              </p:cNvSpPr>
              <p:nvPr/>
            </p:nvSpPr>
            <p:spPr bwMode="auto">
              <a:xfrm>
                <a:off x="5444240" y="4453610"/>
                <a:ext cx="9433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r>
                  <a:rPr kumimoji="0" lang="ja-JP" altLang="en-US" sz="2200" dirty="0">
                    <a:latin typeface="メイリオ" panose="020B0604030504040204" pitchFamily="50" charset="-128"/>
                    <a:ea typeface="メイリオ" panose="020B0604030504040204" pitchFamily="50" charset="-128"/>
                  </a:rPr>
                  <a:t>明暗</a:t>
                </a:r>
              </a:p>
            </p:txBody>
          </p:sp>
        </p:grpSp>
        <p:sp>
          <p:nvSpPr>
            <p:cNvPr id="4100" name="上矢印 4099"/>
            <p:cNvSpPr/>
            <p:nvPr/>
          </p:nvSpPr>
          <p:spPr>
            <a:xfrm rot="14907802">
              <a:off x="4604197" y="2777547"/>
              <a:ext cx="638794" cy="1382598"/>
            </a:xfrm>
            <a:prstGeom prst="upArrow">
              <a:avLst>
                <a:gd name="adj1" fmla="val 3440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4102" name="表 4101"/>
          <p:cNvGraphicFramePr>
            <a:graphicFrameLocks noGrp="1"/>
          </p:cNvGraphicFramePr>
          <p:nvPr/>
        </p:nvGraphicFramePr>
        <p:xfrm>
          <a:off x="3992891" y="3997829"/>
          <a:ext cx="5001597" cy="2103120"/>
        </p:xfrm>
        <a:graphic>
          <a:graphicData uri="http://schemas.openxmlformats.org/drawingml/2006/table">
            <a:tbl>
              <a:tblPr firstRow="1" bandRow="1">
                <a:tableStyleId>{5C22544A-7EE6-4342-B048-85BDC9FD1C3A}</a:tableStyleId>
              </a:tblPr>
              <a:tblGrid>
                <a:gridCol w="5001597">
                  <a:extLst>
                    <a:ext uri="{9D8B030D-6E8A-4147-A177-3AD203B41FA5}">
                      <a16:colId xmlns:a16="http://schemas.microsoft.com/office/drawing/2014/main" val="4172350444"/>
                    </a:ext>
                  </a:extLst>
                </a:gridCol>
              </a:tblGrid>
              <a:tr h="370840">
                <a:tc>
                  <a:txBody>
                    <a:bodyPr/>
                    <a:lstStyle/>
                    <a:p>
                      <a:r>
                        <a:rPr kumimoji="1" lang="ja-JP" altLang="en-US" sz="2400" b="0" dirty="0">
                          <a:solidFill>
                            <a:srgbClr val="FF0000"/>
                          </a:solidFill>
                          <a:latin typeface="メイリオ" panose="020B0604030504040204" pitchFamily="50" charset="-128"/>
                          <a:ea typeface="メイリオ" panose="020B0604030504040204" pitchFamily="50" charset="-128"/>
                        </a:rPr>
                        <a:t>網膜にある光のセンサー</a:t>
                      </a:r>
                      <a:r>
                        <a:rPr kumimoji="1" lang="en-US" altLang="ja-JP" sz="2400" b="0" dirty="0">
                          <a:solidFill>
                            <a:srgbClr val="FF0000"/>
                          </a:solidFill>
                          <a:latin typeface="メイリオ" panose="020B0604030504040204" pitchFamily="50" charset="-128"/>
                          <a:ea typeface="メイリオ" panose="020B0604030504040204" pitchFamily="50" charset="-128"/>
                        </a:rPr>
                        <a:t>(</a:t>
                      </a:r>
                      <a:r>
                        <a:rPr kumimoji="1" lang="ja-JP" altLang="en-US" sz="2400" b="0" dirty="0">
                          <a:solidFill>
                            <a:srgbClr val="FF0000"/>
                          </a:solidFill>
                          <a:latin typeface="メイリオ" panose="020B0604030504040204" pitchFamily="50" charset="-128"/>
                          <a:ea typeface="メイリオ" panose="020B0604030504040204" pitchFamily="50" charset="-128"/>
                        </a:rPr>
                        <a:t>視細胞</a:t>
                      </a:r>
                      <a:r>
                        <a:rPr kumimoji="1" lang="en-US" altLang="ja-JP" sz="2400" b="0" dirty="0">
                          <a:solidFill>
                            <a:srgbClr val="FF0000"/>
                          </a:solidFill>
                          <a:latin typeface="メイリオ" panose="020B0604030504040204" pitchFamily="50" charset="-128"/>
                          <a:ea typeface="メイリオ" panose="020B0604030504040204" pitchFamily="50" charset="-128"/>
                        </a:rPr>
                        <a:t>)</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215844"/>
                  </a:ext>
                </a:extLst>
              </a:tr>
              <a:tr h="370840">
                <a:tc>
                  <a:txBody>
                    <a:bodyPr/>
                    <a:lstStyle/>
                    <a:p>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桿体細胞 明るさ暗さを感じる</a:t>
                      </a:r>
                    </a:p>
                    <a:p>
                      <a:r>
                        <a:rPr kumimoji="1" lang="en-US" altLang="ja-JP" sz="2400" b="0" i="0" kern="1200" dirty="0">
                          <a:solidFill>
                            <a:schemeClr val="dk1"/>
                          </a:solidFill>
                          <a:effectLst/>
                          <a:latin typeface="メイリオ" panose="020B0604030504040204" pitchFamily="50" charset="-128"/>
                          <a:ea typeface="メイリオ" panose="020B0604030504040204" pitchFamily="50" charset="-128"/>
                          <a:cs typeface="+mn-cs"/>
                        </a:rPr>
                        <a:t>:1</a:t>
                      </a:r>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億</a:t>
                      </a:r>
                      <a:r>
                        <a:rPr kumimoji="1" lang="en-US" altLang="ja-JP" sz="2400" b="0" i="0" kern="1200" dirty="0">
                          <a:solidFill>
                            <a:schemeClr val="dk1"/>
                          </a:solidFill>
                          <a:effectLst/>
                          <a:latin typeface="メイリオ" panose="020B0604030504040204" pitchFamily="50" charset="-128"/>
                          <a:ea typeface="メイリオ" panose="020B0604030504040204" pitchFamily="50" charset="-128"/>
                          <a:cs typeface="+mn-cs"/>
                        </a:rPr>
                        <a:t>2000</a:t>
                      </a:r>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万個</a:t>
                      </a:r>
                      <a:endParaRPr kumimoji="1" lang="ja-JP" altLang="en-US" sz="2400" b="0" dirty="0">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8066682"/>
                  </a:ext>
                </a:extLst>
              </a:tr>
              <a:tr h="370840">
                <a:tc>
                  <a:txBody>
                    <a:bodyPr/>
                    <a:lstStyle/>
                    <a:p>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錐体細胞 青・赤・緑の色を感じる</a:t>
                      </a:r>
                    </a:p>
                    <a:p>
                      <a:r>
                        <a:rPr kumimoji="1" lang="en-US" altLang="ja-JP" sz="2400" b="0" i="0" kern="1200" dirty="0">
                          <a:solidFill>
                            <a:schemeClr val="dk1"/>
                          </a:solidFill>
                          <a:effectLst/>
                          <a:latin typeface="メイリオ" panose="020B0604030504040204" pitchFamily="50" charset="-128"/>
                          <a:ea typeface="メイリオ" panose="020B0604030504040204" pitchFamily="50" charset="-128"/>
                          <a:cs typeface="+mn-cs"/>
                        </a:rPr>
                        <a:t>:</a:t>
                      </a:r>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約</a:t>
                      </a:r>
                      <a:r>
                        <a:rPr kumimoji="1" lang="en-US" altLang="ja-JP" sz="2400" b="0" i="0" kern="1200" dirty="0">
                          <a:solidFill>
                            <a:schemeClr val="dk1"/>
                          </a:solidFill>
                          <a:effectLst/>
                          <a:latin typeface="メイリオ" panose="020B0604030504040204" pitchFamily="50" charset="-128"/>
                          <a:ea typeface="メイリオ" panose="020B0604030504040204" pitchFamily="50" charset="-128"/>
                          <a:cs typeface="+mn-cs"/>
                        </a:rPr>
                        <a:t>650</a:t>
                      </a:r>
                      <a:r>
                        <a:rPr kumimoji="1" lang="ja-JP" altLang="en-US" sz="2400" b="0" i="0" kern="1200" dirty="0">
                          <a:solidFill>
                            <a:schemeClr val="dk1"/>
                          </a:solidFill>
                          <a:effectLst/>
                          <a:latin typeface="メイリオ" panose="020B0604030504040204" pitchFamily="50" charset="-128"/>
                          <a:ea typeface="メイリオ" panose="020B0604030504040204" pitchFamily="50" charset="-128"/>
                          <a:cs typeface="+mn-cs"/>
                        </a:rPr>
                        <a:t>万個</a:t>
                      </a:r>
                      <a:endParaRPr kumimoji="1" lang="ja-JP" altLang="en-US" sz="2400" b="0" dirty="0">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5985227"/>
                  </a:ext>
                </a:extLst>
              </a:tr>
            </a:tbl>
          </a:graphicData>
        </a:graphic>
      </p:graphicFrame>
      <p:pic>
        <p:nvPicPr>
          <p:cNvPr id="4103" name="speech_A120_0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141759" y="994808"/>
            <a:ext cx="609600" cy="589547"/>
          </a:xfrm>
          <a:prstGeom prst="rect">
            <a:avLst/>
          </a:prstGeom>
        </p:spPr>
      </p:pic>
      <p:pic>
        <p:nvPicPr>
          <p:cNvPr id="4104" name="speech_A120_09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6950792" y="974755"/>
            <a:ext cx="609600" cy="609600"/>
          </a:xfrm>
          <a:prstGeom prst="rect">
            <a:avLst/>
          </a:prstGeom>
        </p:spPr>
      </p:pic>
      <p:pic>
        <p:nvPicPr>
          <p:cNvPr id="4106" name="speech_A120_10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7910945" y="1029405"/>
            <a:ext cx="609600" cy="609600"/>
          </a:xfrm>
          <a:prstGeom prst="rect">
            <a:avLst/>
          </a:prstGeom>
        </p:spPr>
      </p:pic>
    </p:spTree>
    <p:extLst>
      <p:ext uri="{BB962C8B-B14F-4D97-AF65-F5344CB8AC3E}">
        <p14:creationId xmlns:p14="http://schemas.microsoft.com/office/powerpoint/2010/main" val="80160319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6587" fill="hold"/>
                                        <p:tgtEl>
                                          <p:spTgt spid="4103"/>
                                        </p:tgtEl>
                                      </p:cBhvr>
                                    </p:cmd>
                                  </p:childTnLst>
                                </p:cTn>
                              </p:par>
                            </p:childTnLst>
                          </p:cTn>
                        </p:par>
                        <p:par>
                          <p:cTn id="7" fill="hold">
                            <p:stCondLst>
                              <p:cond delay="18087"/>
                            </p:stCondLst>
                            <p:childTnLst>
                              <p:par>
                                <p:cTn id="8" presetID="10" presetClass="entr" presetSubtype="0" fill="hold" nodeType="after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childTnLst>
                          </p:cTn>
                        </p:par>
                        <p:par>
                          <p:cTn id="11" fill="hold">
                            <p:stCondLst>
                              <p:cond delay="18587"/>
                            </p:stCondLst>
                            <p:childTnLst>
                              <p:par>
                                <p:cTn id="12" presetID="1" presetClass="mediacall" presetSubtype="0" fill="hold" nodeType="afterEffect">
                                  <p:stCondLst>
                                    <p:cond delay="0"/>
                                  </p:stCondLst>
                                  <p:childTnLst>
                                    <p:cmd type="call" cmd="playFrom(0.0)">
                                      <p:cBhvr>
                                        <p:cTn id="13" dur="10449" fill="hold"/>
                                        <p:tgtEl>
                                          <p:spTgt spid="4104"/>
                                        </p:tgtEl>
                                      </p:cBhvr>
                                    </p:cmd>
                                  </p:childTnLst>
                                </p:cTn>
                              </p:par>
                            </p:childTnLst>
                          </p:cTn>
                        </p:par>
                        <p:par>
                          <p:cTn id="14" fill="hold">
                            <p:stCondLst>
                              <p:cond delay="29036"/>
                            </p:stCondLst>
                            <p:childTnLst>
                              <p:par>
                                <p:cTn id="15" presetID="10" presetClass="entr" presetSubtype="0" fill="hold" nodeType="after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fade">
                                      <p:cBhvr>
                                        <p:cTn id="17" dur="500"/>
                                        <p:tgtEl>
                                          <p:spTgt spid="4102"/>
                                        </p:tgtEl>
                                      </p:cBhvr>
                                    </p:animEffect>
                                  </p:childTnLst>
                                </p:cTn>
                              </p:par>
                            </p:childTnLst>
                          </p:cTn>
                        </p:par>
                        <p:par>
                          <p:cTn id="18" fill="hold">
                            <p:stCondLst>
                              <p:cond delay="29536"/>
                            </p:stCondLst>
                            <p:childTnLst>
                              <p:par>
                                <p:cTn id="19" presetID="1" presetClass="mediacall" presetSubtype="0" fill="hold" nodeType="afterEffect">
                                  <p:stCondLst>
                                    <p:cond delay="0"/>
                                  </p:stCondLst>
                                  <p:childTnLst>
                                    <p:cmd type="call" cmd="playFrom(0.0)">
                                      <p:cBhvr>
                                        <p:cTn id="20" dur="16979" fill="hold"/>
                                        <p:tgtEl>
                                          <p:spTgt spid="4106"/>
                                        </p:tgtEl>
                                      </p:cBhvr>
                                    </p:cmd>
                                  </p:childTnLst>
                                </p:cTn>
                              </p:par>
                            </p:childTnLst>
                          </p:cTn>
                        </p:par>
                        <p:par>
                          <p:cTn id="21" fill="hold">
                            <p:stCondLst>
                              <p:cond delay="46515"/>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5" fill="hold" display="0">
                  <p:stCondLst>
                    <p:cond delay="indefinite"/>
                  </p:stCondLst>
                  <p:endCondLst>
                    <p:cond evt="onStopAudio" delay="0">
                      <p:tgtEl>
                        <p:sldTgt/>
                      </p:tgtEl>
                    </p:cond>
                  </p:endCondLst>
                </p:cTn>
                <p:tgtEl>
                  <p:spTgt spid="4103"/>
                </p:tgtEl>
              </p:cMediaNode>
            </p:audio>
            <p:audio>
              <p:cMediaNode vol="80000" showWhenStopped="0">
                <p:cTn id="26" fill="hold" display="0">
                  <p:stCondLst>
                    <p:cond delay="indefinite"/>
                  </p:stCondLst>
                  <p:endCondLst>
                    <p:cond evt="onStopAudio" delay="0">
                      <p:tgtEl>
                        <p:sldTgt/>
                      </p:tgtEl>
                    </p:cond>
                  </p:endCondLst>
                </p:cTn>
                <p:tgtEl>
                  <p:spTgt spid="4104"/>
                </p:tgtEl>
              </p:cMediaNode>
            </p:audio>
            <p:audio>
              <p:cMediaNode vol="80000" showWhenStopped="0">
                <p:cTn id="27" fill="hold" display="0">
                  <p:stCondLst>
                    <p:cond delay="indefinite"/>
                  </p:stCondLst>
                  <p:endCondLst>
                    <p:cond evt="onStopAudio" delay="0">
                      <p:tgtEl>
                        <p:sldTgt/>
                      </p:tgtEl>
                    </p:cond>
                  </p:endCondLst>
                </p:cTn>
                <p:tgtEl>
                  <p:spTgt spid="4106"/>
                </p:tgtEl>
              </p:cMediaNode>
            </p:audio>
          </p:childTnLst>
        </p:cTn>
      </p:par>
    </p:tnLst>
    <p:bldLst>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126516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12</a:t>
            </a:fld>
            <a:endParaRPr lang="en-US" altLang="ja-JP" sz="1400" dirty="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329817" y="6221182"/>
            <a:ext cx="3847351" cy="584775"/>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rPr>
              <a:t>日本眼科医会</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色覚啓発教材「学校における色のバリアフリー」より引用</a:t>
            </a:r>
          </a:p>
        </p:txBody>
      </p:sp>
      <p:grpSp>
        <p:nvGrpSpPr>
          <p:cNvPr id="4" name="グループ化 3"/>
          <p:cNvGrpSpPr/>
          <p:nvPr/>
        </p:nvGrpSpPr>
        <p:grpSpPr>
          <a:xfrm>
            <a:off x="1322965" y="0"/>
            <a:ext cx="5945692" cy="4016166"/>
            <a:chOff x="1265164" y="718040"/>
            <a:chExt cx="5945692" cy="4016166"/>
          </a:xfrm>
        </p:grpSpPr>
        <p:grpSp>
          <p:nvGrpSpPr>
            <p:cNvPr id="2" name="グループ化 1"/>
            <p:cNvGrpSpPr/>
            <p:nvPr/>
          </p:nvGrpSpPr>
          <p:grpSpPr>
            <a:xfrm>
              <a:off x="1265164" y="799312"/>
              <a:ext cx="5945692" cy="3934894"/>
              <a:chOff x="1436891" y="844997"/>
              <a:chExt cx="5945692" cy="3934894"/>
            </a:xfrm>
          </p:grpSpPr>
          <p:graphicFrame>
            <p:nvGraphicFramePr>
              <p:cNvPr id="70" name="Object 2"/>
              <p:cNvGraphicFramePr>
                <a:graphicFrameLocks noChangeAspect="1"/>
              </p:cNvGraphicFramePr>
              <p:nvPr/>
            </p:nvGraphicFramePr>
            <p:xfrm>
              <a:off x="1436891" y="844997"/>
              <a:ext cx="5943600" cy="3733800"/>
            </p:xfrm>
            <a:graphic>
              <a:graphicData uri="http://schemas.openxmlformats.org/presentationml/2006/ole">
                <mc:AlternateContent xmlns:mc="http://schemas.openxmlformats.org/markup-compatibility/2006">
                  <mc:Choice xmlns:v="urn:schemas-microsoft-com:vml" Requires="v">
                    <p:oleObj name="Image" r:id="rId8" imgW="7065302" imgH="5210025" progId="Photoshop.Image.5">
                      <p:embed/>
                    </p:oleObj>
                  </mc:Choice>
                  <mc:Fallback>
                    <p:oleObj name="Image" r:id="rId8" imgW="7065302" imgH="5210025" progId="Photoshop.Image.5">
                      <p:embed/>
                      <p:pic>
                        <p:nvPicPr>
                          <p:cNvPr id="70" name="Object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36891" y="844997"/>
                            <a:ext cx="59436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72" name="Rectangle 5"/>
              <p:cNvSpPr>
                <a:spLocks noChangeAspect="1" noChangeArrowheads="1"/>
              </p:cNvSpPr>
              <p:nvPr/>
            </p:nvSpPr>
            <p:spPr bwMode="auto">
              <a:xfrm>
                <a:off x="5101706" y="4305228"/>
                <a:ext cx="830263" cy="474663"/>
              </a:xfrm>
              <a:prstGeom prst="rect">
                <a:avLst/>
              </a:prstGeom>
              <a:gradFill rotWithShape="0">
                <a:gsLst>
                  <a:gs pos="0">
                    <a:srgbClr val="FFFF00"/>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73" name="Rectangle 6"/>
              <p:cNvSpPr>
                <a:spLocks noChangeAspect="1" noChangeArrowheads="1"/>
              </p:cNvSpPr>
              <p:nvPr/>
            </p:nvSpPr>
            <p:spPr bwMode="auto">
              <a:xfrm>
                <a:off x="4066656" y="4305228"/>
                <a:ext cx="1035050" cy="474663"/>
              </a:xfrm>
              <a:prstGeom prst="rect">
                <a:avLst/>
              </a:prstGeom>
              <a:gradFill rotWithShape="0">
                <a:gsLst>
                  <a:gs pos="0">
                    <a:srgbClr val="008000"/>
                  </a:gs>
                  <a:gs pos="100000">
                    <a:srgbClr val="FFFF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76" name="Rectangle 7"/>
              <p:cNvSpPr>
                <a:spLocks noChangeAspect="1" noChangeArrowheads="1"/>
              </p:cNvSpPr>
              <p:nvPr/>
            </p:nvSpPr>
            <p:spPr bwMode="auto">
              <a:xfrm flipH="1">
                <a:off x="2615681" y="4305228"/>
                <a:ext cx="1450975" cy="474663"/>
              </a:xfrm>
              <a:prstGeom prst="rect">
                <a:avLst/>
              </a:prstGeom>
              <a:gradFill rotWithShape="0">
                <a:gsLst>
                  <a:gs pos="0">
                    <a:srgbClr val="000099"/>
                  </a:gs>
                  <a:gs pos="100000">
                    <a:srgbClr val="008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98" name="Rectangle 8"/>
              <p:cNvSpPr>
                <a:spLocks noChangeAspect="1" noChangeArrowheads="1"/>
              </p:cNvSpPr>
              <p:nvPr/>
            </p:nvSpPr>
            <p:spPr bwMode="auto">
              <a:xfrm>
                <a:off x="5931969" y="4305228"/>
                <a:ext cx="1243013" cy="47466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99" name="Rectangle 9"/>
              <p:cNvSpPr>
                <a:spLocks noChangeAspect="1" noChangeArrowheads="1"/>
              </p:cNvSpPr>
              <p:nvPr/>
            </p:nvSpPr>
            <p:spPr bwMode="auto">
              <a:xfrm flipH="1">
                <a:off x="1993381" y="4305228"/>
                <a:ext cx="622300" cy="474663"/>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0" name="Rectangle 12"/>
              <p:cNvSpPr>
                <a:spLocks noChangeArrowheads="1"/>
              </p:cNvSpPr>
              <p:nvPr/>
            </p:nvSpPr>
            <p:spPr bwMode="auto">
              <a:xfrm rot="2753941">
                <a:off x="3815831" y="1789040"/>
                <a:ext cx="427038" cy="20018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1" name="Rectangle 14"/>
              <p:cNvSpPr>
                <a:spLocks noChangeArrowheads="1"/>
              </p:cNvSpPr>
              <p:nvPr/>
            </p:nvSpPr>
            <p:spPr bwMode="auto">
              <a:xfrm rot="18693843">
                <a:off x="6115758" y="1679039"/>
                <a:ext cx="304800" cy="2228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6" name="Rectangle 38"/>
              <p:cNvSpPr>
                <a:spLocks noChangeArrowheads="1"/>
              </p:cNvSpPr>
              <p:nvPr/>
            </p:nvSpPr>
            <p:spPr bwMode="auto">
              <a:xfrm rot="19091676">
                <a:off x="6387581" y="2198615"/>
                <a:ext cx="381000" cy="1600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1" name="Rectangle 52"/>
              <p:cNvSpPr>
                <a:spLocks noChangeArrowheads="1"/>
              </p:cNvSpPr>
              <p:nvPr/>
            </p:nvSpPr>
            <p:spPr bwMode="auto">
              <a:xfrm>
                <a:off x="2631556" y="2533578"/>
                <a:ext cx="260350" cy="623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2" name="Rectangle 53"/>
              <p:cNvSpPr>
                <a:spLocks noChangeArrowheads="1"/>
              </p:cNvSpPr>
              <p:nvPr/>
            </p:nvSpPr>
            <p:spPr bwMode="auto">
              <a:xfrm>
                <a:off x="2906194" y="2141465"/>
                <a:ext cx="247650" cy="987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4" name="Rectangle 55"/>
              <p:cNvSpPr>
                <a:spLocks noChangeArrowheads="1"/>
              </p:cNvSpPr>
              <p:nvPr/>
            </p:nvSpPr>
            <p:spPr bwMode="auto">
              <a:xfrm>
                <a:off x="3512619" y="3451153"/>
                <a:ext cx="133350" cy="146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grpSp>
        <p:sp>
          <p:nvSpPr>
            <p:cNvPr id="3" name="正方形/長方形 2"/>
            <p:cNvSpPr/>
            <p:nvPr/>
          </p:nvSpPr>
          <p:spPr>
            <a:xfrm>
              <a:off x="1492791" y="718040"/>
              <a:ext cx="3232200" cy="757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色って何</a:t>
            </a:r>
            <a:r>
              <a:rPr lang="en-US" altLang="ja-JP" sz="3200" dirty="0">
                <a:ea typeface="メイリオ" panose="020B0604030504040204" pitchFamily="50" charset="-128"/>
              </a:rPr>
              <a:t>?</a:t>
            </a:r>
            <a:endParaRPr lang="ja-JP" altLang="en-US" sz="2800" dirty="0">
              <a:ea typeface="メイリオ" panose="020B0604030504040204" pitchFamily="50" charset="-128"/>
            </a:endParaRPr>
          </a:p>
        </p:txBody>
      </p:sp>
      <p:sp>
        <p:nvSpPr>
          <p:cNvPr id="5" name="正方形/長方形 4"/>
          <p:cNvSpPr/>
          <p:nvPr/>
        </p:nvSpPr>
        <p:spPr>
          <a:xfrm>
            <a:off x="1265164" y="757635"/>
            <a:ext cx="5824008" cy="2370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p:cNvGrpSpPr/>
          <p:nvPr/>
        </p:nvGrpSpPr>
        <p:grpSpPr>
          <a:xfrm>
            <a:off x="4987780" y="4223790"/>
            <a:ext cx="1546644" cy="2306558"/>
            <a:chOff x="6256422" y="4078524"/>
            <a:chExt cx="1546644" cy="2306558"/>
          </a:xfrm>
        </p:grpSpPr>
        <p:grpSp>
          <p:nvGrpSpPr>
            <p:cNvPr id="107" name="図形グループ 15"/>
            <p:cNvGrpSpPr>
              <a:grpSpLocks/>
            </p:cNvGrpSpPr>
            <p:nvPr/>
          </p:nvGrpSpPr>
          <p:grpSpPr bwMode="auto">
            <a:xfrm>
              <a:off x="6467193" y="5650588"/>
              <a:ext cx="649288" cy="533400"/>
              <a:chOff x="5615782" y="2276475"/>
              <a:chExt cx="649287" cy="533400"/>
            </a:xfrm>
            <a:noFill/>
          </p:grpSpPr>
          <p:sp>
            <p:nvSpPr>
              <p:cNvPr id="119" name="Oval 6"/>
              <p:cNvSpPr>
                <a:spLocks noChangeArrowheads="1"/>
              </p:cNvSpPr>
              <p:nvPr/>
            </p:nvSpPr>
            <p:spPr bwMode="auto">
              <a:xfrm>
                <a:off x="5673725" y="2276475"/>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0" name="Text Box 30"/>
              <p:cNvSpPr txBox="1">
                <a:spLocks noChangeArrowheads="1"/>
              </p:cNvSpPr>
              <p:nvPr/>
            </p:nvSpPr>
            <p:spPr bwMode="auto">
              <a:xfrm>
                <a:off x="5615782" y="23098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08" name="図形グループ 16"/>
            <p:cNvGrpSpPr>
              <a:grpSpLocks/>
            </p:cNvGrpSpPr>
            <p:nvPr/>
          </p:nvGrpSpPr>
          <p:grpSpPr bwMode="auto">
            <a:xfrm>
              <a:off x="6467193" y="4992715"/>
              <a:ext cx="647700" cy="533400"/>
              <a:chOff x="5615782" y="3068638"/>
              <a:chExt cx="649287" cy="533400"/>
            </a:xfrm>
            <a:noFill/>
          </p:grpSpPr>
          <p:sp>
            <p:nvSpPr>
              <p:cNvPr id="117" name="Oval 9"/>
              <p:cNvSpPr>
                <a:spLocks noChangeArrowheads="1"/>
              </p:cNvSpPr>
              <p:nvPr/>
            </p:nvSpPr>
            <p:spPr bwMode="auto">
              <a:xfrm>
                <a:off x="5673725" y="306863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8" name="Text Box 32"/>
              <p:cNvSpPr txBox="1">
                <a:spLocks noChangeArrowheads="1"/>
              </p:cNvSpPr>
              <p:nvPr/>
            </p:nvSpPr>
            <p:spPr bwMode="auto">
              <a:xfrm>
                <a:off x="5615782" y="30845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109" name="図形グループ 17"/>
            <p:cNvGrpSpPr>
              <a:grpSpLocks/>
            </p:cNvGrpSpPr>
            <p:nvPr/>
          </p:nvGrpSpPr>
          <p:grpSpPr bwMode="auto">
            <a:xfrm>
              <a:off x="6418781" y="4286715"/>
              <a:ext cx="720725" cy="533400"/>
              <a:chOff x="5580063" y="3787778"/>
              <a:chExt cx="720725" cy="533400"/>
            </a:xfrm>
            <a:noFill/>
          </p:grpSpPr>
          <p:sp>
            <p:nvSpPr>
              <p:cNvPr id="115" name="Oval 11"/>
              <p:cNvSpPr>
                <a:spLocks noChangeArrowheads="1"/>
              </p:cNvSpPr>
              <p:nvPr/>
            </p:nvSpPr>
            <p:spPr bwMode="auto">
              <a:xfrm>
                <a:off x="5673725" y="378777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6" name="Text Box 35"/>
              <p:cNvSpPr txBox="1">
                <a:spLocks noChangeArrowheads="1"/>
              </p:cNvSpPr>
              <p:nvPr/>
            </p:nvSpPr>
            <p:spPr bwMode="auto">
              <a:xfrm>
                <a:off x="5580063" y="3822703"/>
                <a:ext cx="72072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a:latin typeface="メイリオ" panose="020B0604030504040204" pitchFamily="50" charset="-128"/>
                    <a:ea typeface="メイリオ" panose="020B0604030504040204" pitchFamily="50" charset="-128"/>
                  </a:rPr>
                  <a:t>青</a:t>
                </a:r>
              </a:p>
            </p:txBody>
          </p:sp>
        </p:grpSp>
        <p:sp>
          <p:nvSpPr>
            <p:cNvPr id="7" name="正方形/長方形 6"/>
            <p:cNvSpPr/>
            <p:nvPr/>
          </p:nvSpPr>
          <p:spPr>
            <a:xfrm>
              <a:off x="6256422" y="4078524"/>
              <a:ext cx="1546644" cy="2306558"/>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139505" y="4738076"/>
              <a:ext cx="663560" cy="1077218"/>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網膜</a:t>
              </a:r>
            </a:p>
          </p:txBody>
        </p:sp>
      </p:grpSp>
      <p:sp>
        <p:nvSpPr>
          <p:cNvPr id="10" name="テキスト ボックス 9"/>
          <p:cNvSpPr txBox="1"/>
          <p:nvPr/>
        </p:nvSpPr>
        <p:spPr>
          <a:xfrm>
            <a:off x="7102062" y="3159477"/>
            <a:ext cx="738446" cy="369332"/>
          </a:xfrm>
          <a:prstGeom prst="rect">
            <a:avLst/>
          </a:prstGeom>
          <a:noFill/>
        </p:spPr>
        <p:txBody>
          <a:bodyPr wrap="square" rtlCol="0">
            <a:spAutoFit/>
          </a:bodyPr>
          <a:lstStyle/>
          <a:p>
            <a:r>
              <a:rPr kumimoji="1" lang="en-US" altLang="ja-JP" dirty="0"/>
              <a:t>(nm)</a:t>
            </a:r>
            <a:endParaRPr kumimoji="1" lang="ja-JP" altLang="en-US" dirty="0"/>
          </a:p>
        </p:txBody>
      </p:sp>
      <p:grpSp>
        <p:nvGrpSpPr>
          <p:cNvPr id="13" name="グループ化 12"/>
          <p:cNvGrpSpPr/>
          <p:nvPr/>
        </p:nvGrpSpPr>
        <p:grpSpPr>
          <a:xfrm>
            <a:off x="1905639" y="4574833"/>
            <a:ext cx="2643206" cy="1190764"/>
            <a:chOff x="2746403" y="4847371"/>
            <a:chExt cx="2643206" cy="1190764"/>
          </a:xfrm>
        </p:grpSpPr>
        <p:sp>
          <p:nvSpPr>
            <p:cNvPr id="12" name="右矢印 11"/>
            <p:cNvSpPr/>
            <p:nvPr/>
          </p:nvSpPr>
          <p:spPr>
            <a:xfrm>
              <a:off x="2764678" y="4847371"/>
              <a:ext cx="2624931" cy="6869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ボックス 120"/>
            <p:cNvSpPr txBox="1"/>
            <p:nvPr/>
          </p:nvSpPr>
          <p:spPr>
            <a:xfrm>
              <a:off x="2746403" y="5514915"/>
              <a:ext cx="2454614" cy="523220"/>
            </a:xfrm>
            <a:prstGeom prst="rect">
              <a:avLst/>
            </a:prstGeom>
            <a:noFill/>
          </p:spPr>
          <p:txBody>
            <a:bodyPr wrap="square" rtlCol="0">
              <a:spAutoFit/>
            </a:bodyPr>
            <a:lstStyle/>
            <a:p>
              <a:r>
                <a:rPr kumimoji="1" lang="en-US" altLang="ja-JP" sz="2800" dirty="0">
                  <a:latin typeface="メイリオ" panose="020B0604030504040204" pitchFamily="50" charset="-128"/>
                  <a:ea typeface="メイリオ" panose="020B0604030504040204" pitchFamily="50" charset="-128"/>
                </a:rPr>
                <a:t>(650nm</a:t>
              </a:r>
              <a:r>
                <a:rPr kumimoji="1" lang="ja-JP" altLang="en-US" sz="2800" dirty="0">
                  <a:latin typeface="メイリオ" panose="020B0604030504040204" pitchFamily="50" charset="-128"/>
                  <a:ea typeface="メイリオ" panose="020B0604030504040204" pitchFamily="50" charset="-128"/>
                </a:rPr>
                <a:t>の光</a:t>
              </a:r>
              <a:r>
                <a:rPr kumimoji="1"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grpSp>
      <p:grpSp>
        <p:nvGrpSpPr>
          <p:cNvPr id="122" name="図形グループ 15"/>
          <p:cNvGrpSpPr>
            <a:grpSpLocks/>
          </p:cNvGrpSpPr>
          <p:nvPr/>
        </p:nvGrpSpPr>
        <p:grpSpPr bwMode="auto">
          <a:xfrm>
            <a:off x="5201157" y="5810449"/>
            <a:ext cx="649288" cy="533400"/>
            <a:chOff x="5615782" y="2276475"/>
            <a:chExt cx="649287" cy="533400"/>
          </a:xfrm>
        </p:grpSpPr>
        <p:sp>
          <p:nvSpPr>
            <p:cNvPr id="123"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4"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8" name="グループ化 17"/>
          <p:cNvGrpSpPr/>
          <p:nvPr/>
        </p:nvGrpSpPr>
        <p:grpSpPr>
          <a:xfrm>
            <a:off x="6813558" y="4965381"/>
            <a:ext cx="1429112" cy="907285"/>
            <a:chOff x="6813558" y="4965381"/>
            <a:chExt cx="1429112" cy="907285"/>
          </a:xfrm>
        </p:grpSpPr>
        <p:sp>
          <p:nvSpPr>
            <p:cNvPr id="16" name="右矢印 15"/>
            <p:cNvSpPr/>
            <p:nvPr/>
          </p:nvSpPr>
          <p:spPr>
            <a:xfrm>
              <a:off x="6813558" y="4965381"/>
              <a:ext cx="1315453" cy="18847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6973359" y="5349446"/>
              <a:ext cx="1269311" cy="523220"/>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赤色</a:t>
              </a:r>
            </a:p>
          </p:txBody>
        </p:sp>
      </p:grpSp>
      <p:pic>
        <p:nvPicPr>
          <p:cNvPr id="19" name="speech_A120_1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677189" y="914029"/>
            <a:ext cx="609600" cy="609600"/>
          </a:xfrm>
          <a:prstGeom prst="rect">
            <a:avLst/>
          </a:prstGeom>
        </p:spPr>
      </p:pic>
      <p:pic>
        <p:nvPicPr>
          <p:cNvPr id="23" name="speech_A120_12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7362278" y="914029"/>
            <a:ext cx="609600" cy="609600"/>
          </a:xfrm>
          <a:prstGeom prst="rect">
            <a:avLst/>
          </a:prstGeom>
        </p:spPr>
      </p:pic>
      <p:pic>
        <p:nvPicPr>
          <p:cNvPr id="24" name="speech_A120_13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8053548" y="945659"/>
            <a:ext cx="609600" cy="609600"/>
          </a:xfrm>
          <a:prstGeom prst="rect">
            <a:avLst/>
          </a:prstGeom>
        </p:spPr>
      </p:pic>
      <p:sp>
        <p:nvSpPr>
          <p:cNvPr id="6" name="下矢印 5"/>
          <p:cNvSpPr/>
          <p:nvPr/>
        </p:nvSpPr>
        <p:spPr>
          <a:xfrm>
            <a:off x="6677189" y="1769853"/>
            <a:ext cx="296170" cy="135835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6807445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56" fill="hold"/>
                                        <p:tgtEl>
                                          <p:spTgt spid="19"/>
                                        </p:tgtEl>
                                      </p:cBhvr>
                                    </p:cmd>
                                  </p:childTnLst>
                                </p:cTn>
                              </p:par>
                            </p:childTnLst>
                          </p:cTn>
                        </p:par>
                        <p:par>
                          <p:cTn id="7" fill="hold">
                            <p:stCondLst>
                              <p:cond delay="15856"/>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16356"/>
                            </p:stCondLst>
                            <p:childTnLst>
                              <p:par>
                                <p:cTn id="12" presetID="22" presetClass="entr" presetSubtype="8" fill="hold" nodeType="afterEffect">
                                  <p:stCondLst>
                                    <p:cond delay="5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7026" fill="hold"/>
                                        <p:tgtEl>
                                          <p:spTgt spid="23"/>
                                        </p:tgtEl>
                                      </p:cBhvr>
                                    </p:cmd>
                                  </p:childTnLst>
                                </p:cTn>
                              </p:par>
                            </p:childTnLst>
                          </p:cTn>
                        </p:par>
                        <p:par>
                          <p:cTn id="19" fill="hold">
                            <p:stCondLst>
                              <p:cond delay="7026"/>
                            </p:stCondLst>
                            <p:childTnLst>
                              <p:par>
                                <p:cTn id="20" presetID="45" presetClass="entr" presetSubtype="0" fill="hold" nodeType="after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2000"/>
                                        <p:tgtEl>
                                          <p:spTgt spid="122"/>
                                        </p:tgtEl>
                                      </p:cBhvr>
                                    </p:animEffect>
                                    <p:anim calcmode="lin" valueType="num">
                                      <p:cBhvr>
                                        <p:cTn id="23" dur="2000" fill="hold"/>
                                        <p:tgtEl>
                                          <p:spTgt spid="122"/>
                                        </p:tgtEl>
                                        <p:attrNameLst>
                                          <p:attrName>ppt_w</p:attrName>
                                        </p:attrNameLst>
                                      </p:cBhvr>
                                      <p:tavLst>
                                        <p:tav tm="0" fmla="#ppt_w*sin(2.5*pi*$)">
                                          <p:val>
                                            <p:fltVal val="0"/>
                                          </p:val>
                                        </p:tav>
                                        <p:tav tm="100000">
                                          <p:val>
                                            <p:fltVal val="1"/>
                                          </p:val>
                                        </p:tav>
                                      </p:tavLst>
                                    </p:anim>
                                    <p:anim calcmode="lin" valueType="num">
                                      <p:cBhvr>
                                        <p:cTn id="24" dur="2000" fill="hold"/>
                                        <p:tgtEl>
                                          <p:spTgt spid="122"/>
                                        </p:tgtEl>
                                        <p:attrNameLst>
                                          <p:attrName>ppt_h</p:attrName>
                                        </p:attrNameLst>
                                      </p:cBhvr>
                                      <p:tavLst>
                                        <p:tav tm="0">
                                          <p:val>
                                            <p:strVal val="#ppt_h"/>
                                          </p:val>
                                        </p:tav>
                                        <p:tav tm="100000">
                                          <p:val>
                                            <p:strVal val="#ppt_h"/>
                                          </p:val>
                                        </p:tav>
                                      </p:tavLst>
                                    </p:anim>
                                  </p:childTnLst>
                                </p:cTn>
                              </p:par>
                            </p:childTnLst>
                          </p:cTn>
                        </p:par>
                        <p:par>
                          <p:cTn id="25" fill="hold">
                            <p:stCondLst>
                              <p:cond delay="9026"/>
                            </p:stCondLst>
                            <p:childTnLst>
                              <p:par>
                                <p:cTn id="26" presetID="2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7026" fill="hold"/>
                                        <p:tgtEl>
                                          <p:spTgt spid="24"/>
                                        </p:tgtEl>
                                      </p:cBhvr>
                                    </p:cmd>
                                  </p:childTnLst>
                                </p:cTn>
                              </p:par>
                            </p:childTnLst>
                          </p:cTn>
                        </p:par>
                        <p:par>
                          <p:cTn id="33" fill="hold">
                            <p:stCondLst>
                              <p:cond delay="7026"/>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7" fill="hold" display="0">
                  <p:stCondLst>
                    <p:cond delay="indefinite"/>
                  </p:stCondLst>
                  <p:endCondLst>
                    <p:cond evt="onStopAudio" delay="0">
                      <p:tgtEl>
                        <p:sldTgt/>
                      </p:tgtEl>
                    </p:cond>
                  </p:endCondLst>
                </p:cTn>
                <p:tgtEl>
                  <p:spTgt spid="19"/>
                </p:tgtEl>
              </p:cMediaNode>
            </p:audio>
            <p:audio>
              <p:cMediaNode vol="80000" showWhenStopped="0">
                <p:cTn id="38" fill="hold" display="0">
                  <p:stCondLst>
                    <p:cond delay="indefinite"/>
                  </p:stCondLst>
                  <p:endCondLst>
                    <p:cond evt="onStopAudio" delay="0">
                      <p:tgtEl>
                        <p:sldTgt/>
                      </p:tgtEl>
                    </p:cond>
                  </p:endCondLst>
                </p:cTn>
                <p:tgtEl>
                  <p:spTgt spid="23"/>
                </p:tgtEl>
              </p:cMediaNode>
            </p:audio>
            <p:audio>
              <p:cMediaNode vol="80000" showWhenStopped="0">
                <p:cTn id="39" fill="hold" display="0">
                  <p:stCondLst>
                    <p:cond delay="indefinite"/>
                  </p:stCondLst>
                  <p:endCondLst>
                    <p:cond evt="onStopAudio" delay="0">
                      <p:tgtEl>
                        <p:sldTgt/>
                      </p:tgtEl>
                    </p:cond>
                  </p:endCondLst>
                </p:cTn>
                <p:tgtEl>
                  <p:spTgt spid="24"/>
                </p:tgtEl>
              </p:cMediaNode>
            </p:audio>
          </p:childTnLst>
        </p:cTn>
      </p:par>
    </p:tnLst>
    <p:bldLst>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126516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13</a:t>
            </a:fld>
            <a:endParaRPr lang="en-US" altLang="ja-JP" sz="1400" dirty="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329817" y="6221182"/>
            <a:ext cx="3847351" cy="584775"/>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rPr>
              <a:t>日本眼科医会</a:t>
            </a:r>
            <a:r>
              <a:rPr kumimoji="1" lang="en-US" altLang="ja-JP"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色覚啓発教材「学校における色のバリアフリー」より引用</a:t>
            </a:r>
          </a:p>
        </p:txBody>
      </p:sp>
      <p:grpSp>
        <p:nvGrpSpPr>
          <p:cNvPr id="4" name="グループ化 3"/>
          <p:cNvGrpSpPr/>
          <p:nvPr/>
        </p:nvGrpSpPr>
        <p:grpSpPr>
          <a:xfrm>
            <a:off x="1322965" y="0"/>
            <a:ext cx="5945692" cy="4016166"/>
            <a:chOff x="1265164" y="718040"/>
            <a:chExt cx="5945692" cy="4016166"/>
          </a:xfrm>
        </p:grpSpPr>
        <p:grpSp>
          <p:nvGrpSpPr>
            <p:cNvPr id="2" name="グループ化 1"/>
            <p:cNvGrpSpPr/>
            <p:nvPr/>
          </p:nvGrpSpPr>
          <p:grpSpPr>
            <a:xfrm>
              <a:off x="1265164" y="799312"/>
              <a:ext cx="5945692" cy="3934894"/>
              <a:chOff x="1436891" y="844997"/>
              <a:chExt cx="5945692" cy="3934894"/>
            </a:xfrm>
          </p:grpSpPr>
          <p:graphicFrame>
            <p:nvGraphicFramePr>
              <p:cNvPr id="70" name="Object 2"/>
              <p:cNvGraphicFramePr>
                <a:graphicFrameLocks noChangeAspect="1"/>
              </p:cNvGraphicFramePr>
              <p:nvPr/>
            </p:nvGraphicFramePr>
            <p:xfrm>
              <a:off x="1436891" y="844997"/>
              <a:ext cx="5943600" cy="3733800"/>
            </p:xfrm>
            <a:graphic>
              <a:graphicData uri="http://schemas.openxmlformats.org/presentationml/2006/ole">
                <mc:AlternateContent xmlns:mc="http://schemas.openxmlformats.org/markup-compatibility/2006">
                  <mc:Choice xmlns:v="urn:schemas-microsoft-com:vml" Requires="v">
                    <p:oleObj name="Image" r:id="rId10" imgW="7065302" imgH="5210025" progId="Photoshop.Image.5">
                      <p:embed/>
                    </p:oleObj>
                  </mc:Choice>
                  <mc:Fallback>
                    <p:oleObj name="Image" r:id="rId10" imgW="7065302" imgH="5210025" progId="Photoshop.Image.5">
                      <p:embed/>
                      <p:pic>
                        <p:nvPicPr>
                          <p:cNvPr id="70" name="Object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36891" y="844997"/>
                            <a:ext cx="59436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72" name="Rectangle 5"/>
              <p:cNvSpPr>
                <a:spLocks noChangeAspect="1" noChangeArrowheads="1"/>
              </p:cNvSpPr>
              <p:nvPr/>
            </p:nvSpPr>
            <p:spPr bwMode="auto">
              <a:xfrm>
                <a:off x="5101706" y="4305228"/>
                <a:ext cx="830263" cy="474663"/>
              </a:xfrm>
              <a:prstGeom prst="rect">
                <a:avLst/>
              </a:prstGeom>
              <a:gradFill rotWithShape="0">
                <a:gsLst>
                  <a:gs pos="0">
                    <a:srgbClr val="FFFF00"/>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73" name="Rectangle 6"/>
              <p:cNvSpPr>
                <a:spLocks noChangeAspect="1" noChangeArrowheads="1"/>
              </p:cNvSpPr>
              <p:nvPr/>
            </p:nvSpPr>
            <p:spPr bwMode="auto">
              <a:xfrm>
                <a:off x="4066656" y="4305228"/>
                <a:ext cx="1035050" cy="474663"/>
              </a:xfrm>
              <a:prstGeom prst="rect">
                <a:avLst/>
              </a:prstGeom>
              <a:gradFill rotWithShape="0">
                <a:gsLst>
                  <a:gs pos="0">
                    <a:srgbClr val="008000"/>
                  </a:gs>
                  <a:gs pos="100000">
                    <a:srgbClr val="FFFF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76" name="Rectangle 7"/>
              <p:cNvSpPr>
                <a:spLocks noChangeAspect="1" noChangeArrowheads="1"/>
              </p:cNvSpPr>
              <p:nvPr/>
            </p:nvSpPr>
            <p:spPr bwMode="auto">
              <a:xfrm flipH="1">
                <a:off x="2615681" y="4305228"/>
                <a:ext cx="1450975" cy="474663"/>
              </a:xfrm>
              <a:prstGeom prst="rect">
                <a:avLst/>
              </a:prstGeom>
              <a:gradFill rotWithShape="0">
                <a:gsLst>
                  <a:gs pos="0">
                    <a:srgbClr val="000099"/>
                  </a:gs>
                  <a:gs pos="100000">
                    <a:srgbClr val="008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98" name="Rectangle 8"/>
              <p:cNvSpPr>
                <a:spLocks noChangeAspect="1" noChangeArrowheads="1"/>
              </p:cNvSpPr>
              <p:nvPr/>
            </p:nvSpPr>
            <p:spPr bwMode="auto">
              <a:xfrm>
                <a:off x="5931969" y="4305228"/>
                <a:ext cx="1243013" cy="47466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99" name="Rectangle 9"/>
              <p:cNvSpPr>
                <a:spLocks noChangeAspect="1" noChangeArrowheads="1"/>
              </p:cNvSpPr>
              <p:nvPr/>
            </p:nvSpPr>
            <p:spPr bwMode="auto">
              <a:xfrm flipH="1">
                <a:off x="1993381" y="4305228"/>
                <a:ext cx="622300" cy="474663"/>
              </a:xfrm>
              <a:prstGeom prst="rect">
                <a:avLst/>
              </a:prstGeom>
              <a:solidFill>
                <a:srgbClr val="0000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0" name="Rectangle 12"/>
              <p:cNvSpPr>
                <a:spLocks noChangeArrowheads="1"/>
              </p:cNvSpPr>
              <p:nvPr/>
            </p:nvSpPr>
            <p:spPr bwMode="auto">
              <a:xfrm rot="2753941">
                <a:off x="3815831" y="1789040"/>
                <a:ext cx="427038" cy="20018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1" name="Rectangle 14"/>
              <p:cNvSpPr>
                <a:spLocks noChangeArrowheads="1"/>
              </p:cNvSpPr>
              <p:nvPr/>
            </p:nvSpPr>
            <p:spPr bwMode="auto">
              <a:xfrm rot="18693843">
                <a:off x="6115758" y="1679039"/>
                <a:ext cx="304800" cy="2228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06" name="Rectangle 38"/>
              <p:cNvSpPr>
                <a:spLocks noChangeArrowheads="1"/>
              </p:cNvSpPr>
              <p:nvPr/>
            </p:nvSpPr>
            <p:spPr bwMode="auto">
              <a:xfrm rot="19091676">
                <a:off x="6387581" y="2198615"/>
                <a:ext cx="381000" cy="1600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1" name="Rectangle 52"/>
              <p:cNvSpPr>
                <a:spLocks noChangeArrowheads="1"/>
              </p:cNvSpPr>
              <p:nvPr/>
            </p:nvSpPr>
            <p:spPr bwMode="auto">
              <a:xfrm>
                <a:off x="2631556" y="2533578"/>
                <a:ext cx="260350" cy="623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2" name="Rectangle 53"/>
              <p:cNvSpPr>
                <a:spLocks noChangeArrowheads="1"/>
              </p:cNvSpPr>
              <p:nvPr/>
            </p:nvSpPr>
            <p:spPr bwMode="auto">
              <a:xfrm>
                <a:off x="2906194" y="2141465"/>
                <a:ext cx="247650" cy="987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sp>
            <p:nvSpPr>
              <p:cNvPr id="114" name="Rectangle 55"/>
              <p:cNvSpPr>
                <a:spLocks noChangeArrowheads="1"/>
              </p:cNvSpPr>
              <p:nvPr/>
            </p:nvSpPr>
            <p:spPr bwMode="auto">
              <a:xfrm>
                <a:off x="3512619" y="3451153"/>
                <a:ext cx="133350" cy="146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a:p>
            </p:txBody>
          </p:sp>
        </p:grpSp>
        <p:sp>
          <p:nvSpPr>
            <p:cNvPr id="3" name="正方形/長方形 2"/>
            <p:cNvSpPr/>
            <p:nvPr/>
          </p:nvSpPr>
          <p:spPr>
            <a:xfrm>
              <a:off x="1492791" y="718040"/>
              <a:ext cx="3232200" cy="757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色って何</a:t>
            </a:r>
            <a:r>
              <a:rPr lang="en-US" altLang="ja-JP" sz="3200" dirty="0">
                <a:ea typeface="メイリオ" panose="020B0604030504040204" pitchFamily="50" charset="-128"/>
              </a:rPr>
              <a:t>?</a:t>
            </a:r>
            <a:endParaRPr lang="ja-JP" altLang="en-US" sz="2800" dirty="0">
              <a:ea typeface="メイリオ" panose="020B0604030504040204" pitchFamily="50" charset="-128"/>
            </a:endParaRPr>
          </a:p>
        </p:txBody>
      </p:sp>
      <p:grpSp>
        <p:nvGrpSpPr>
          <p:cNvPr id="11" name="グループ化 10"/>
          <p:cNvGrpSpPr/>
          <p:nvPr/>
        </p:nvGrpSpPr>
        <p:grpSpPr>
          <a:xfrm>
            <a:off x="4987780" y="4223790"/>
            <a:ext cx="1546644" cy="2306558"/>
            <a:chOff x="6256422" y="4078524"/>
            <a:chExt cx="1546644" cy="2306558"/>
          </a:xfrm>
        </p:grpSpPr>
        <p:grpSp>
          <p:nvGrpSpPr>
            <p:cNvPr id="107" name="図形グループ 15"/>
            <p:cNvGrpSpPr>
              <a:grpSpLocks/>
            </p:cNvGrpSpPr>
            <p:nvPr/>
          </p:nvGrpSpPr>
          <p:grpSpPr bwMode="auto">
            <a:xfrm>
              <a:off x="6467193" y="5650588"/>
              <a:ext cx="649288" cy="533400"/>
              <a:chOff x="5615782" y="2276475"/>
              <a:chExt cx="649287" cy="533400"/>
            </a:xfrm>
            <a:noFill/>
          </p:grpSpPr>
          <p:sp>
            <p:nvSpPr>
              <p:cNvPr id="119" name="Oval 6"/>
              <p:cNvSpPr>
                <a:spLocks noChangeArrowheads="1"/>
              </p:cNvSpPr>
              <p:nvPr/>
            </p:nvSpPr>
            <p:spPr bwMode="auto">
              <a:xfrm>
                <a:off x="5673725" y="2276475"/>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0" name="Text Box 30"/>
              <p:cNvSpPr txBox="1">
                <a:spLocks noChangeArrowheads="1"/>
              </p:cNvSpPr>
              <p:nvPr/>
            </p:nvSpPr>
            <p:spPr bwMode="auto">
              <a:xfrm>
                <a:off x="5615782" y="23098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08" name="図形グループ 16"/>
            <p:cNvGrpSpPr>
              <a:grpSpLocks/>
            </p:cNvGrpSpPr>
            <p:nvPr/>
          </p:nvGrpSpPr>
          <p:grpSpPr bwMode="auto">
            <a:xfrm>
              <a:off x="6467193" y="4992715"/>
              <a:ext cx="647700" cy="533400"/>
              <a:chOff x="5615782" y="3068638"/>
              <a:chExt cx="649287" cy="533400"/>
            </a:xfrm>
            <a:noFill/>
          </p:grpSpPr>
          <p:sp>
            <p:nvSpPr>
              <p:cNvPr id="117" name="Oval 9"/>
              <p:cNvSpPr>
                <a:spLocks noChangeArrowheads="1"/>
              </p:cNvSpPr>
              <p:nvPr/>
            </p:nvSpPr>
            <p:spPr bwMode="auto">
              <a:xfrm>
                <a:off x="5673725" y="306863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8" name="Text Box 32"/>
              <p:cNvSpPr txBox="1">
                <a:spLocks noChangeArrowheads="1"/>
              </p:cNvSpPr>
              <p:nvPr/>
            </p:nvSpPr>
            <p:spPr bwMode="auto">
              <a:xfrm>
                <a:off x="5615782" y="30845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109" name="図形グループ 17"/>
            <p:cNvGrpSpPr>
              <a:grpSpLocks/>
            </p:cNvGrpSpPr>
            <p:nvPr/>
          </p:nvGrpSpPr>
          <p:grpSpPr bwMode="auto">
            <a:xfrm>
              <a:off x="6418781" y="4286715"/>
              <a:ext cx="720725" cy="533400"/>
              <a:chOff x="5580063" y="3787778"/>
              <a:chExt cx="720725" cy="533400"/>
            </a:xfrm>
            <a:noFill/>
          </p:grpSpPr>
          <p:sp>
            <p:nvSpPr>
              <p:cNvPr id="115" name="Oval 11"/>
              <p:cNvSpPr>
                <a:spLocks noChangeArrowheads="1"/>
              </p:cNvSpPr>
              <p:nvPr/>
            </p:nvSpPr>
            <p:spPr bwMode="auto">
              <a:xfrm>
                <a:off x="5673725" y="378777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6" name="Text Box 35"/>
              <p:cNvSpPr txBox="1">
                <a:spLocks noChangeArrowheads="1"/>
              </p:cNvSpPr>
              <p:nvPr/>
            </p:nvSpPr>
            <p:spPr bwMode="auto">
              <a:xfrm>
                <a:off x="5580063" y="3822703"/>
                <a:ext cx="72072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a:latin typeface="メイリオ" panose="020B0604030504040204" pitchFamily="50" charset="-128"/>
                    <a:ea typeface="メイリオ" panose="020B0604030504040204" pitchFamily="50" charset="-128"/>
                  </a:rPr>
                  <a:t>青</a:t>
                </a:r>
              </a:p>
            </p:txBody>
          </p:sp>
        </p:grpSp>
        <p:sp>
          <p:nvSpPr>
            <p:cNvPr id="7" name="正方形/長方形 6"/>
            <p:cNvSpPr/>
            <p:nvPr/>
          </p:nvSpPr>
          <p:spPr>
            <a:xfrm>
              <a:off x="6256422" y="4078524"/>
              <a:ext cx="1546644" cy="2306558"/>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139505" y="4738076"/>
              <a:ext cx="663560" cy="1077218"/>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網膜</a:t>
              </a:r>
            </a:p>
          </p:txBody>
        </p:sp>
      </p:grpSp>
      <p:sp>
        <p:nvSpPr>
          <p:cNvPr id="10" name="テキスト ボックス 9"/>
          <p:cNvSpPr txBox="1"/>
          <p:nvPr/>
        </p:nvSpPr>
        <p:spPr>
          <a:xfrm>
            <a:off x="7102062" y="3159477"/>
            <a:ext cx="738446" cy="369332"/>
          </a:xfrm>
          <a:prstGeom prst="rect">
            <a:avLst/>
          </a:prstGeom>
          <a:noFill/>
        </p:spPr>
        <p:txBody>
          <a:bodyPr wrap="square" rtlCol="0">
            <a:spAutoFit/>
          </a:bodyPr>
          <a:lstStyle/>
          <a:p>
            <a:r>
              <a:rPr kumimoji="1" lang="en-US" altLang="ja-JP" dirty="0"/>
              <a:t>(nm)</a:t>
            </a:r>
            <a:endParaRPr kumimoji="1" lang="ja-JP" altLang="en-US" dirty="0"/>
          </a:p>
        </p:txBody>
      </p:sp>
      <p:grpSp>
        <p:nvGrpSpPr>
          <p:cNvPr id="13" name="グループ化 12"/>
          <p:cNvGrpSpPr/>
          <p:nvPr/>
        </p:nvGrpSpPr>
        <p:grpSpPr>
          <a:xfrm>
            <a:off x="1905639" y="4574833"/>
            <a:ext cx="2643206" cy="1190764"/>
            <a:chOff x="2746403" y="4847371"/>
            <a:chExt cx="2643206" cy="1190764"/>
          </a:xfrm>
        </p:grpSpPr>
        <p:sp>
          <p:nvSpPr>
            <p:cNvPr id="12" name="右矢印 11"/>
            <p:cNvSpPr/>
            <p:nvPr/>
          </p:nvSpPr>
          <p:spPr>
            <a:xfrm>
              <a:off x="2764678" y="4847371"/>
              <a:ext cx="2624931" cy="686950"/>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ボックス 120"/>
            <p:cNvSpPr txBox="1"/>
            <p:nvPr/>
          </p:nvSpPr>
          <p:spPr>
            <a:xfrm>
              <a:off x="2746403" y="5514915"/>
              <a:ext cx="2454614" cy="523220"/>
            </a:xfrm>
            <a:prstGeom prst="rect">
              <a:avLst/>
            </a:prstGeom>
            <a:noFill/>
          </p:spPr>
          <p:txBody>
            <a:bodyPr wrap="square" rtlCol="0">
              <a:spAutoFit/>
            </a:bodyPr>
            <a:lstStyle/>
            <a:p>
              <a:r>
                <a:rPr kumimoji="1" lang="en-US" altLang="ja-JP" sz="2800" dirty="0">
                  <a:latin typeface="メイリオ" panose="020B0604030504040204" pitchFamily="50" charset="-128"/>
                  <a:ea typeface="メイリオ" panose="020B0604030504040204" pitchFamily="50" charset="-128"/>
                </a:rPr>
                <a:t>(580nm</a:t>
              </a:r>
              <a:r>
                <a:rPr kumimoji="1" lang="ja-JP" altLang="en-US" sz="2800" dirty="0">
                  <a:latin typeface="メイリオ" panose="020B0604030504040204" pitchFamily="50" charset="-128"/>
                  <a:ea typeface="メイリオ" panose="020B0604030504040204" pitchFamily="50" charset="-128"/>
                </a:rPr>
                <a:t>の光</a:t>
              </a:r>
              <a:r>
                <a:rPr kumimoji="1"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grpSp>
      <p:grpSp>
        <p:nvGrpSpPr>
          <p:cNvPr id="122" name="図形グループ 15"/>
          <p:cNvGrpSpPr>
            <a:grpSpLocks/>
          </p:cNvGrpSpPr>
          <p:nvPr/>
        </p:nvGrpSpPr>
        <p:grpSpPr bwMode="auto">
          <a:xfrm>
            <a:off x="5201157" y="5810449"/>
            <a:ext cx="649288" cy="533400"/>
            <a:chOff x="5615782" y="2276475"/>
            <a:chExt cx="649287" cy="533400"/>
          </a:xfrm>
        </p:grpSpPr>
        <p:sp>
          <p:nvSpPr>
            <p:cNvPr id="123"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4"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8" name="グループ化 17"/>
          <p:cNvGrpSpPr/>
          <p:nvPr/>
        </p:nvGrpSpPr>
        <p:grpSpPr>
          <a:xfrm>
            <a:off x="6793249" y="4821722"/>
            <a:ext cx="1429112" cy="907285"/>
            <a:chOff x="6813558" y="4965381"/>
            <a:chExt cx="1429112" cy="907285"/>
          </a:xfrm>
        </p:grpSpPr>
        <p:sp>
          <p:nvSpPr>
            <p:cNvPr id="16" name="右矢印 15"/>
            <p:cNvSpPr/>
            <p:nvPr/>
          </p:nvSpPr>
          <p:spPr>
            <a:xfrm>
              <a:off x="6813558" y="4965381"/>
              <a:ext cx="1315453" cy="188475"/>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6973359" y="5349446"/>
              <a:ext cx="1269311" cy="523220"/>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黄色</a:t>
              </a:r>
            </a:p>
          </p:txBody>
        </p:sp>
      </p:grpSp>
      <p:grpSp>
        <p:nvGrpSpPr>
          <p:cNvPr id="48" name="図形グループ 16"/>
          <p:cNvGrpSpPr>
            <a:grpSpLocks/>
          </p:cNvGrpSpPr>
          <p:nvPr/>
        </p:nvGrpSpPr>
        <p:grpSpPr bwMode="auto">
          <a:xfrm>
            <a:off x="5198551" y="5152576"/>
            <a:ext cx="647700" cy="533400"/>
            <a:chOff x="5615782" y="3068638"/>
            <a:chExt cx="649287" cy="533400"/>
          </a:xfrm>
        </p:grpSpPr>
        <p:sp>
          <p:nvSpPr>
            <p:cNvPr id="49"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50"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pic>
        <p:nvPicPr>
          <p:cNvPr id="6" name="speech_A120_14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263469" y="624447"/>
            <a:ext cx="609600" cy="609600"/>
          </a:xfrm>
          <a:prstGeom prst="rect">
            <a:avLst/>
          </a:prstGeom>
        </p:spPr>
      </p:pic>
      <p:pic>
        <p:nvPicPr>
          <p:cNvPr id="9" name="speech_A120_15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6981120" y="686538"/>
            <a:ext cx="609600" cy="609600"/>
          </a:xfrm>
          <a:prstGeom prst="rect">
            <a:avLst/>
          </a:prstGeom>
        </p:spPr>
      </p:pic>
      <p:pic>
        <p:nvPicPr>
          <p:cNvPr id="15" name="speech_A120_16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7681531" y="686538"/>
            <a:ext cx="609600" cy="609600"/>
          </a:xfrm>
          <a:prstGeom prst="rect">
            <a:avLst/>
          </a:prstGeom>
        </p:spPr>
      </p:pic>
      <p:grpSp>
        <p:nvGrpSpPr>
          <p:cNvPr id="55" name="図形グループ 17"/>
          <p:cNvGrpSpPr>
            <a:grpSpLocks/>
          </p:cNvGrpSpPr>
          <p:nvPr/>
        </p:nvGrpSpPr>
        <p:grpSpPr bwMode="auto">
          <a:xfrm>
            <a:off x="2484981" y="1197023"/>
            <a:ext cx="655925" cy="475744"/>
            <a:chOff x="5580063" y="3787778"/>
            <a:chExt cx="720725" cy="533400"/>
          </a:xfrm>
        </p:grpSpPr>
        <p:sp>
          <p:nvSpPr>
            <p:cNvPr id="56" name="Oval 11"/>
            <p:cNvSpPr>
              <a:spLocks noChangeArrowheads="1"/>
            </p:cNvSpPr>
            <p:nvPr/>
          </p:nvSpPr>
          <p:spPr bwMode="auto">
            <a:xfrm>
              <a:off x="5673725" y="3787778"/>
              <a:ext cx="533400" cy="533400"/>
            </a:xfrm>
            <a:prstGeom prst="ellipse">
              <a:avLst/>
            </a:prstGeom>
            <a:solidFill>
              <a:srgbClr val="3366FF"/>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57" name="Text Box 35"/>
            <p:cNvSpPr txBox="1">
              <a:spLocks noChangeArrowheads="1"/>
            </p:cNvSpPr>
            <p:nvPr/>
          </p:nvSpPr>
          <p:spPr bwMode="auto">
            <a:xfrm>
              <a:off x="5580063" y="3822703"/>
              <a:ext cx="720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青</a:t>
              </a:r>
            </a:p>
          </p:txBody>
        </p:sp>
      </p:grpSp>
      <p:grpSp>
        <p:nvGrpSpPr>
          <p:cNvPr id="58" name="図形グループ 16"/>
          <p:cNvGrpSpPr>
            <a:grpSpLocks/>
          </p:cNvGrpSpPr>
          <p:nvPr/>
        </p:nvGrpSpPr>
        <p:grpSpPr bwMode="auto">
          <a:xfrm>
            <a:off x="4224171" y="1201112"/>
            <a:ext cx="558621" cy="443791"/>
            <a:chOff x="5615782" y="3068638"/>
            <a:chExt cx="649287" cy="533400"/>
          </a:xfrm>
        </p:grpSpPr>
        <p:sp>
          <p:nvSpPr>
            <p:cNvPr id="59"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60"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61" name="図形グループ 15"/>
          <p:cNvGrpSpPr>
            <a:grpSpLocks/>
          </p:cNvGrpSpPr>
          <p:nvPr/>
        </p:nvGrpSpPr>
        <p:grpSpPr bwMode="auto">
          <a:xfrm>
            <a:off x="5183253" y="1207003"/>
            <a:ext cx="593863" cy="418390"/>
            <a:chOff x="5615782" y="2276475"/>
            <a:chExt cx="649287" cy="533400"/>
          </a:xfrm>
        </p:grpSpPr>
        <p:sp>
          <p:nvSpPr>
            <p:cNvPr id="62"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63"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pic>
        <p:nvPicPr>
          <p:cNvPr id="21" name="speech_A120_170">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8431372" y="686538"/>
            <a:ext cx="609600" cy="609600"/>
          </a:xfrm>
          <a:prstGeom prst="rect">
            <a:avLst/>
          </a:prstGeom>
        </p:spPr>
      </p:pic>
      <p:sp>
        <p:nvSpPr>
          <p:cNvPr id="64" name="下矢印 63"/>
          <p:cNvSpPr/>
          <p:nvPr/>
        </p:nvSpPr>
        <p:spPr>
          <a:xfrm>
            <a:off x="5150139" y="1785162"/>
            <a:ext cx="296170" cy="135835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4078552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6"/>
                </p:tgtEl>
              </p:cMediaNode>
            </p:audio>
            <p:audio>
              <p:cMediaNode vol="80000" showWhenStopped="0">
                <p:cTn id="3" fill="hold" display="0">
                  <p:stCondLst>
                    <p:cond delay="indefinite"/>
                  </p:stCondLst>
                  <p:endCondLst>
                    <p:cond evt="onStopAudio" delay="0">
                      <p:tgtEl>
                        <p:sldTgt/>
                      </p:tgtEl>
                    </p:cond>
                  </p:endCondLst>
                </p:cTn>
                <p:tgtEl>
                  <p:spTgt spid="9"/>
                </p:tgtEl>
              </p:cMediaNode>
            </p:audio>
            <p:audio>
              <p:cMediaNode vol="80000" showWhenStopped="0">
                <p:cTn id="4" fill="hold" display="0">
                  <p:stCondLst>
                    <p:cond delay="indefinite"/>
                  </p:stCondLst>
                  <p:endCondLst>
                    <p:cond evt="onStopAudio" delay="0">
                      <p:tgtEl>
                        <p:sldTgt/>
                      </p:tgtEl>
                    </p:cond>
                  </p:endCondLst>
                </p:cTn>
                <p:tgtEl>
                  <p:spTgt spid="15"/>
                </p:tgtEl>
              </p:cMediaNode>
            </p:audio>
            <p:audio>
              <p:cMediaNode vol="80000" showWhenStopped="0">
                <p:cTn id="5" fill="hold" display="0">
                  <p:stCondLst>
                    <p:cond delay="indefinite"/>
                  </p:stCondLst>
                  <p:endCondLst>
                    <p:cond evt="onStopAudio" delay="0">
                      <p:tgtEl>
                        <p:sldTgt/>
                      </p:tgtEl>
                    </p:cond>
                  </p:endCondLst>
                </p:cTn>
                <p:tgtEl>
                  <p:spTgt spid="21"/>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126516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14</a:t>
            </a:fld>
            <a:endParaRPr lang="en-US" altLang="ja-JP" sz="1400" dirty="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色を作る</a:t>
            </a:r>
            <a:endParaRPr lang="ja-JP" altLang="en-US" sz="2800" dirty="0">
              <a:ea typeface="メイリオ" panose="020B0604030504040204" pitchFamily="50" charset="-128"/>
            </a:endParaRPr>
          </a:p>
        </p:txBody>
      </p:sp>
      <p:grpSp>
        <p:nvGrpSpPr>
          <p:cNvPr id="11" name="グループ化 10"/>
          <p:cNvGrpSpPr/>
          <p:nvPr/>
        </p:nvGrpSpPr>
        <p:grpSpPr>
          <a:xfrm>
            <a:off x="5006055" y="4051184"/>
            <a:ext cx="1546644" cy="2306558"/>
            <a:chOff x="6256422" y="4078524"/>
            <a:chExt cx="1546644" cy="2306558"/>
          </a:xfrm>
        </p:grpSpPr>
        <p:grpSp>
          <p:nvGrpSpPr>
            <p:cNvPr id="107" name="図形グループ 15"/>
            <p:cNvGrpSpPr>
              <a:grpSpLocks/>
            </p:cNvGrpSpPr>
            <p:nvPr/>
          </p:nvGrpSpPr>
          <p:grpSpPr bwMode="auto">
            <a:xfrm>
              <a:off x="6467193" y="5650588"/>
              <a:ext cx="649288" cy="533400"/>
              <a:chOff x="5615782" y="2276475"/>
              <a:chExt cx="649287" cy="533400"/>
            </a:xfrm>
            <a:noFill/>
          </p:grpSpPr>
          <p:sp>
            <p:nvSpPr>
              <p:cNvPr id="119" name="Oval 6"/>
              <p:cNvSpPr>
                <a:spLocks noChangeArrowheads="1"/>
              </p:cNvSpPr>
              <p:nvPr/>
            </p:nvSpPr>
            <p:spPr bwMode="auto">
              <a:xfrm>
                <a:off x="5673725" y="2276475"/>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0" name="Text Box 30"/>
              <p:cNvSpPr txBox="1">
                <a:spLocks noChangeArrowheads="1"/>
              </p:cNvSpPr>
              <p:nvPr/>
            </p:nvSpPr>
            <p:spPr bwMode="auto">
              <a:xfrm>
                <a:off x="5615782" y="23098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08" name="図形グループ 16"/>
            <p:cNvGrpSpPr>
              <a:grpSpLocks/>
            </p:cNvGrpSpPr>
            <p:nvPr/>
          </p:nvGrpSpPr>
          <p:grpSpPr bwMode="auto">
            <a:xfrm>
              <a:off x="6467193" y="4992715"/>
              <a:ext cx="647700" cy="533400"/>
              <a:chOff x="5615782" y="3068638"/>
              <a:chExt cx="649287" cy="533400"/>
            </a:xfrm>
            <a:noFill/>
          </p:grpSpPr>
          <p:sp>
            <p:nvSpPr>
              <p:cNvPr id="117" name="Oval 9"/>
              <p:cNvSpPr>
                <a:spLocks noChangeArrowheads="1"/>
              </p:cNvSpPr>
              <p:nvPr/>
            </p:nvSpPr>
            <p:spPr bwMode="auto">
              <a:xfrm>
                <a:off x="5673725" y="306863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8" name="Text Box 32"/>
              <p:cNvSpPr txBox="1">
                <a:spLocks noChangeArrowheads="1"/>
              </p:cNvSpPr>
              <p:nvPr/>
            </p:nvSpPr>
            <p:spPr bwMode="auto">
              <a:xfrm>
                <a:off x="5615782" y="30845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109" name="図形グループ 17"/>
            <p:cNvGrpSpPr>
              <a:grpSpLocks/>
            </p:cNvGrpSpPr>
            <p:nvPr/>
          </p:nvGrpSpPr>
          <p:grpSpPr bwMode="auto">
            <a:xfrm>
              <a:off x="6418781" y="4286715"/>
              <a:ext cx="720725" cy="533400"/>
              <a:chOff x="5580063" y="3787778"/>
              <a:chExt cx="720725" cy="533400"/>
            </a:xfrm>
            <a:noFill/>
          </p:grpSpPr>
          <p:sp>
            <p:nvSpPr>
              <p:cNvPr id="115" name="Oval 11"/>
              <p:cNvSpPr>
                <a:spLocks noChangeArrowheads="1"/>
              </p:cNvSpPr>
              <p:nvPr/>
            </p:nvSpPr>
            <p:spPr bwMode="auto">
              <a:xfrm>
                <a:off x="5673725" y="378777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116" name="Text Box 35"/>
              <p:cNvSpPr txBox="1">
                <a:spLocks noChangeArrowheads="1"/>
              </p:cNvSpPr>
              <p:nvPr/>
            </p:nvSpPr>
            <p:spPr bwMode="auto">
              <a:xfrm>
                <a:off x="5580063" y="3822703"/>
                <a:ext cx="72072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a:latin typeface="メイリオ" panose="020B0604030504040204" pitchFamily="50" charset="-128"/>
                    <a:ea typeface="メイリオ" panose="020B0604030504040204" pitchFamily="50" charset="-128"/>
                  </a:rPr>
                  <a:t>青</a:t>
                </a:r>
              </a:p>
            </p:txBody>
          </p:sp>
        </p:grpSp>
        <p:sp>
          <p:nvSpPr>
            <p:cNvPr id="7" name="正方形/長方形 6"/>
            <p:cNvSpPr/>
            <p:nvPr/>
          </p:nvSpPr>
          <p:spPr>
            <a:xfrm>
              <a:off x="6256422" y="4078524"/>
              <a:ext cx="1546644" cy="2306558"/>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139505" y="4738076"/>
              <a:ext cx="663560" cy="1077218"/>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網膜</a:t>
              </a:r>
            </a:p>
          </p:txBody>
        </p:sp>
      </p:grpSp>
      <p:grpSp>
        <p:nvGrpSpPr>
          <p:cNvPr id="13" name="グループ化 12"/>
          <p:cNvGrpSpPr/>
          <p:nvPr/>
        </p:nvGrpSpPr>
        <p:grpSpPr>
          <a:xfrm>
            <a:off x="1923914" y="4402227"/>
            <a:ext cx="2643206" cy="577743"/>
            <a:chOff x="2746403" y="4847371"/>
            <a:chExt cx="2643206" cy="1190764"/>
          </a:xfrm>
        </p:grpSpPr>
        <p:sp>
          <p:nvSpPr>
            <p:cNvPr id="12" name="右矢印 11"/>
            <p:cNvSpPr/>
            <p:nvPr/>
          </p:nvSpPr>
          <p:spPr>
            <a:xfrm>
              <a:off x="2764678" y="4847371"/>
              <a:ext cx="2624931" cy="686950"/>
            </a:xfrm>
            <a:prstGeom prst="rightArrow">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ボックス 120"/>
            <p:cNvSpPr txBox="1"/>
            <p:nvPr/>
          </p:nvSpPr>
          <p:spPr>
            <a:xfrm>
              <a:off x="2746403" y="5514915"/>
              <a:ext cx="2454614" cy="523220"/>
            </a:xfrm>
            <a:prstGeom prst="rect">
              <a:avLst/>
            </a:prstGeom>
            <a:noFill/>
          </p:spPr>
          <p:txBody>
            <a:bodyPr wrap="square" rtlCol="0">
              <a:spAutoFit/>
            </a:bodyPr>
            <a:lstStyle/>
            <a:p>
              <a:r>
                <a:rPr kumimoji="1" lang="en-US" altLang="ja-JP" sz="2800" dirty="0">
                  <a:latin typeface="メイリオ" panose="020B0604030504040204" pitchFamily="50" charset="-128"/>
                  <a:ea typeface="メイリオ" panose="020B0604030504040204" pitchFamily="50" charset="-128"/>
                </a:rPr>
                <a:t>(550nm</a:t>
              </a:r>
              <a:r>
                <a:rPr kumimoji="1" lang="ja-JP" altLang="en-US" sz="2800" dirty="0">
                  <a:latin typeface="メイリオ" panose="020B0604030504040204" pitchFamily="50" charset="-128"/>
                  <a:ea typeface="メイリオ" panose="020B0604030504040204" pitchFamily="50" charset="-128"/>
                </a:rPr>
                <a:t>の光</a:t>
              </a:r>
              <a:r>
                <a:rPr kumimoji="1"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grpSp>
      <p:grpSp>
        <p:nvGrpSpPr>
          <p:cNvPr id="122" name="図形グループ 15"/>
          <p:cNvGrpSpPr>
            <a:grpSpLocks/>
          </p:cNvGrpSpPr>
          <p:nvPr/>
        </p:nvGrpSpPr>
        <p:grpSpPr bwMode="auto">
          <a:xfrm>
            <a:off x="5219432" y="5637843"/>
            <a:ext cx="649288" cy="533400"/>
            <a:chOff x="5615782" y="2276475"/>
            <a:chExt cx="649287" cy="533400"/>
          </a:xfrm>
        </p:grpSpPr>
        <p:sp>
          <p:nvSpPr>
            <p:cNvPr id="123"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124"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18" name="グループ化 17"/>
          <p:cNvGrpSpPr/>
          <p:nvPr/>
        </p:nvGrpSpPr>
        <p:grpSpPr>
          <a:xfrm>
            <a:off x="6811524" y="4649116"/>
            <a:ext cx="1429112" cy="907285"/>
            <a:chOff x="6813558" y="4965381"/>
            <a:chExt cx="1429112" cy="907285"/>
          </a:xfrm>
        </p:grpSpPr>
        <p:sp>
          <p:nvSpPr>
            <p:cNvPr id="16" name="右矢印 15"/>
            <p:cNvSpPr/>
            <p:nvPr/>
          </p:nvSpPr>
          <p:spPr>
            <a:xfrm>
              <a:off x="6813558" y="4965381"/>
              <a:ext cx="1315453" cy="188475"/>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6973359" y="5349446"/>
              <a:ext cx="1269311" cy="523220"/>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黄色</a:t>
              </a:r>
            </a:p>
          </p:txBody>
        </p:sp>
      </p:grpSp>
      <p:grpSp>
        <p:nvGrpSpPr>
          <p:cNvPr id="48" name="図形グループ 16"/>
          <p:cNvGrpSpPr>
            <a:grpSpLocks/>
          </p:cNvGrpSpPr>
          <p:nvPr/>
        </p:nvGrpSpPr>
        <p:grpSpPr bwMode="auto">
          <a:xfrm>
            <a:off x="5216826" y="4979970"/>
            <a:ext cx="647700" cy="533400"/>
            <a:chOff x="5615782" y="3068638"/>
            <a:chExt cx="649287" cy="533400"/>
          </a:xfrm>
        </p:grpSpPr>
        <p:sp>
          <p:nvSpPr>
            <p:cNvPr id="49"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50"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64" name="グループ化 63"/>
          <p:cNvGrpSpPr/>
          <p:nvPr/>
        </p:nvGrpSpPr>
        <p:grpSpPr>
          <a:xfrm>
            <a:off x="4987780" y="1137095"/>
            <a:ext cx="1546644" cy="2306558"/>
            <a:chOff x="6256422" y="4078524"/>
            <a:chExt cx="1546644" cy="2306558"/>
          </a:xfrm>
        </p:grpSpPr>
        <p:grpSp>
          <p:nvGrpSpPr>
            <p:cNvPr id="65" name="図形グループ 15"/>
            <p:cNvGrpSpPr>
              <a:grpSpLocks/>
            </p:cNvGrpSpPr>
            <p:nvPr/>
          </p:nvGrpSpPr>
          <p:grpSpPr bwMode="auto">
            <a:xfrm>
              <a:off x="6467193" y="5650588"/>
              <a:ext cx="649288" cy="533400"/>
              <a:chOff x="5615782" y="2276475"/>
              <a:chExt cx="649287" cy="533400"/>
            </a:xfrm>
            <a:noFill/>
          </p:grpSpPr>
          <p:sp>
            <p:nvSpPr>
              <p:cNvPr id="78" name="Oval 6"/>
              <p:cNvSpPr>
                <a:spLocks noChangeArrowheads="1"/>
              </p:cNvSpPr>
              <p:nvPr/>
            </p:nvSpPr>
            <p:spPr bwMode="auto">
              <a:xfrm>
                <a:off x="5673725" y="2276475"/>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79" name="Text Box 30"/>
              <p:cNvSpPr txBox="1">
                <a:spLocks noChangeArrowheads="1"/>
              </p:cNvSpPr>
              <p:nvPr/>
            </p:nvSpPr>
            <p:spPr bwMode="auto">
              <a:xfrm>
                <a:off x="5615782" y="23098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66" name="図形グループ 16"/>
            <p:cNvGrpSpPr>
              <a:grpSpLocks/>
            </p:cNvGrpSpPr>
            <p:nvPr/>
          </p:nvGrpSpPr>
          <p:grpSpPr bwMode="auto">
            <a:xfrm>
              <a:off x="6467193" y="4992715"/>
              <a:ext cx="647700" cy="533400"/>
              <a:chOff x="5615782" y="3068638"/>
              <a:chExt cx="649287" cy="533400"/>
            </a:xfrm>
            <a:noFill/>
          </p:grpSpPr>
          <p:sp>
            <p:nvSpPr>
              <p:cNvPr id="75" name="Oval 9"/>
              <p:cNvSpPr>
                <a:spLocks noChangeArrowheads="1"/>
              </p:cNvSpPr>
              <p:nvPr/>
            </p:nvSpPr>
            <p:spPr bwMode="auto">
              <a:xfrm>
                <a:off x="5673725" y="306863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77" name="Text Box 32"/>
              <p:cNvSpPr txBox="1">
                <a:spLocks noChangeArrowheads="1"/>
              </p:cNvSpPr>
              <p:nvPr/>
            </p:nvSpPr>
            <p:spPr bwMode="auto">
              <a:xfrm>
                <a:off x="5615782" y="3084513"/>
                <a:ext cx="649287"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grpSp>
          <p:nvGrpSpPr>
            <p:cNvPr id="67" name="図形グループ 17"/>
            <p:cNvGrpSpPr>
              <a:grpSpLocks/>
            </p:cNvGrpSpPr>
            <p:nvPr/>
          </p:nvGrpSpPr>
          <p:grpSpPr bwMode="auto">
            <a:xfrm>
              <a:off x="6418781" y="4286715"/>
              <a:ext cx="720725" cy="533400"/>
              <a:chOff x="5580063" y="3787778"/>
              <a:chExt cx="720725" cy="533400"/>
            </a:xfrm>
            <a:noFill/>
          </p:grpSpPr>
          <p:sp>
            <p:nvSpPr>
              <p:cNvPr id="71" name="Oval 11"/>
              <p:cNvSpPr>
                <a:spLocks noChangeArrowheads="1"/>
              </p:cNvSpPr>
              <p:nvPr/>
            </p:nvSpPr>
            <p:spPr bwMode="auto">
              <a:xfrm>
                <a:off x="5673725" y="3787778"/>
                <a:ext cx="533400" cy="533400"/>
              </a:xfrm>
              <a:prstGeom prst="ellipse">
                <a:avLst/>
              </a:prstGeom>
              <a:grp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74" name="Text Box 35"/>
              <p:cNvSpPr txBox="1">
                <a:spLocks noChangeArrowheads="1"/>
              </p:cNvSpPr>
              <p:nvPr/>
            </p:nvSpPr>
            <p:spPr bwMode="auto">
              <a:xfrm>
                <a:off x="5580063" y="3822703"/>
                <a:ext cx="720725" cy="457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a:latin typeface="メイリオ" panose="020B0604030504040204" pitchFamily="50" charset="-128"/>
                    <a:ea typeface="メイリオ" panose="020B0604030504040204" pitchFamily="50" charset="-128"/>
                  </a:rPr>
                  <a:t>青</a:t>
                </a:r>
              </a:p>
            </p:txBody>
          </p:sp>
        </p:grpSp>
        <p:sp>
          <p:nvSpPr>
            <p:cNvPr id="68" name="正方形/長方形 67"/>
            <p:cNvSpPr/>
            <p:nvPr/>
          </p:nvSpPr>
          <p:spPr>
            <a:xfrm>
              <a:off x="6256422" y="4078524"/>
              <a:ext cx="1546644" cy="2306558"/>
            </a:xfrm>
            <a:prstGeom prst="rect">
              <a:avLst/>
            </a:prstGeom>
            <a:no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ボックス 68"/>
            <p:cNvSpPr txBox="1"/>
            <p:nvPr/>
          </p:nvSpPr>
          <p:spPr>
            <a:xfrm>
              <a:off x="7139505" y="4738076"/>
              <a:ext cx="663560" cy="1077218"/>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網膜</a:t>
              </a:r>
            </a:p>
          </p:txBody>
        </p:sp>
      </p:grpSp>
      <p:grpSp>
        <p:nvGrpSpPr>
          <p:cNvPr id="80" name="グループ化 79"/>
          <p:cNvGrpSpPr/>
          <p:nvPr/>
        </p:nvGrpSpPr>
        <p:grpSpPr>
          <a:xfrm>
            <a:off x="1905639" y="1488138"/>
            <a:ext cx="2643206" cy="1190764"/>
            <a:chOff x="2746403" y="4847371"/>
            <a:chExt cx="2643206" cy="1190764"/>
          </a:xfrm>
        </p:grpSpPr>
        <p:sp>
          <p:nvSpPr>
            <p:cNvPr id="81" name="右矢印 80"/>
            <p:cNvSpPr/>
            <p:nvPr/>
          </p:nvSpPr>
          <p:spPr>
            <a:xfrm>
              <a:off x="2764678" y="4847371"/>
              <a:ext cx="2624931" cy="686950"/>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ボックス 81"/>
            <p:cNvSpPr txBox="1"/>
            <p:nvPr/>
          </p:nvSpPr>
          <p:spPr>
            <a:xfrm>
              <a:off x="2746403" y="5514915"/>
              <a:ext cx="2454614" cy="523220"/>
            </a:xfrm>
            <a:prstGeom prst="rect">
              <a:avLst/>
            </a:prstGeom>
            <a:noFill/>
          </p:spPr>
          <p:txBody>
            <a:bodyPr wrap="square" rtlCol="0">
              <a:spAutoFit/>
            </a:bodyPr>
            <a:lstStyle/>
            <a:p>
              <a:r>
                <a:rPr kumimoji="1" lang="en-US" altLang="ja-JP" sz="2800" dirty="0">
                  <a:latin typeface="メイリオ" panose="020B0604030504040204" pitchFamily="50" charset="-128"/>
                  <a:ea typeface="メイリオ" panose="020B0604030504040204" pitchFamily="50" charset="-128"/>
                </a:rPr>
                <a:t>(590nm</a:t>
              </a:r>
              <a:r>
                <a:rPr kumimoji="1" lang="ja-JP" altLang="en-US" sz="2800" dirty="0">
                  <a:latin typeface="メイリオ" panose="020B0604030504040204" pitchFamily="50" charset="-128"/>
                  <a:ea typeface="メイリオ" panose="020B0604030504040204" pitchFamily="50" charset="-128"/>
                </a:rPr>
                <a:t>の光</a:t>
              </a:r>
              <a:r>
                <a:rPr kumimoji="1"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grpSp>
      <p:grpSp>
        <p:nvGrpSpPr>
          <p:cNvPr id="83" name="図形グループ 15"/>
          <p:cNvGrpSpPr>
            <a:grpSpLocks/>
          </p:cNvGrpSpPr>
          <p:nvPr/>
        </p:nvGrpSpPr>
        <p:grpSpPr bwMode="auto">
          <a:xfrm>
            <a:off x="5201157" y="2723754"/>
            <a:ext cx="649288" cy="533400"/>
            <a:chOff x="5615782" y="2276475"/>
            <a:chExt cx="649287" cy="533400"/>
          </a:xfrm>
        </p:grpSpPr>
        <p:sp>
          <p:nvSpPr>
            <p:cNvPr id="84" name="Oval 6"/>
            <p:cNvSpPr>
              <a:spLocks noChangeArrowheads="1"/>
            </p:cNvSpPr>
            <p:nvPr/>
          </p:nvSpPr>
          <p:spPr bwMode="auto">
            <a:xfrm>
              <a:off x="5673725" y="2276475"/>
              <a:ext cx="533400" cy="533400"/>
            </a:xfrm>
            <a:prstGeom prst="ellipse">
              <a:avLst/>
            </a:prstGeom>
            <a:solidFill>
              <a:srgbClr val="FF5050"/>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endParaRPr kumimoji="0" lang="ja-JP" altLang="en-US" sz="2400">
                <a:latin typeface="メイリオ" panose="020B0604030504040204" pitchFamily="50" charset="-128"/>
                <a:ea typeface="メイリオ" panose="020B0604030504040204" pitchFamily="50" charset="-128"/>
              </a:endParaRPr>
            </a:p>
          </p:txBody>
        </p:sp>
        <p:sp>
          <p:nvSpPr>
            <p:cNvPr id="85" name="Text Box 30"/>
            <p:cNvSpPr txBox="1">
              <a:spLocks noChangeArrowheads="1"/>
            </p:cNvSpPr>
            <p:nvPr/>
          </p:nvSpPr>
          <p:spPr bwMode="auto">
            <a:xfrm>
              <a:off x="5615782" y="23098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赤</a:t>
              </a:r>
            </a:p>
          </p:txBody>
        </p:sp>
      </p:grpSp>
      <p:grpSp>
        <p:nvGrpSpPr>
          <p:cNvPr id="86" name="グループ化 85"/>
          <p:cNvGrpSpPr/>
          <p:nvPr/>
        </p:nvGrpSpPr>
        <p:grpSpPr>
          <a:xfrm>
            <a:off x="6793249" y="1735027"/>
            <a:ext cx="1429112" cy="907285"/>
            <a:chOff x="6813558" y="4965381"/>
            <a:chExt cx="1429112" cy="907285"/>
          </a:xfrm>
        </p:grpSpPr>
        <p:sp>
          <p:nvSpPr>
            <p:cNvPr id="87" name="右矢印 86"/>
            <p:cNvSpPr/>
            <p:nvPr/>
          </p:nvSpPr>
          <p:spPr>
            <a:xfrm>
              <a:off x="6813558" y="4965381"/>
              <a:ext cx="1315453" cy="188475"/>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テキスト ボックス 87"/>
            <p:cNvSpPr txBox="1"/>
            <p:nvPr/>
          </p:nvSpPr>
          <p:spPr>
            <a:xfrm>
              <a:off x="6973359" y="5349446"/>
              <a:ext cx="1269311" cy="523220"/>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黄色</a:t>
              </a:r>
            </a:p>
          </p:txBody>
        </p:sp>
      </p:grpSp>
      <p:grpSp>
        <p:nvGrpSpPr>
          <p:cNvPr id="89" name="図形グループ 16"/>
          <p:cNvGrpSpPr>
            <a:grpSpLocks/>
          </p:cNvGrpSpPr>
          <p:nvPr/>
        </p:nvGrpSpPr>
        <p:grpSpPr bwMode="auto">
          <a:xfrm>
            <a:off x="5198551" y="2065881"/>
            <a:ext cx="647700" cy="533400"/>
            <a:chOff x="5615782" y="3068638"/>
            <a:chExt cx="649287" cy="533400"/>
          </a:xfrm>
        </p:grpSpPr>
        <p:sp>
          <p:nvSpPr>
            <p:cNvPr id="90" name="Oval 9"/>
            <p:cNvSpPr>
              <a:spLocks noChangeArrowheads="1"/>
            </p:cNvSpPr>
            <p:nvPr/>
          </p:nvSpPr>
          <p:spPr bwMode="auto">
            <a:xfrm>
              <a:off x="5673725" y="3068638"/>
              <a:ext cx="533400" cy="533400"/>
            </a:xfrm>
            <a:prstGeom prst="ellipse">
              <a:avLst/>
            </a:prstGeom>
            <a:solidFill>
              <a:srgbClr val="33CC33"/>
            </a:solidFill>
            <a:ln w="28575">
              <a:solidFill>
                <a:schemeClr val="tx1"/>
              </a:solidFill>
              <a:round/>
              <a:headEnd/>
              <a:tailEnd/>
            </a:ln>
          </p:spPr>
          <p:txBody>
            <a:bodyPr wrap="none" anchor="ct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0"/>
                </a:spcBef>
                <a:buFontTx/>
                <a:buNone/>
              </a:pPr>
              <a:endParaRPr kumimoji="0" lang="ja-JP" altLang="en-US" sz="2400" b="0">
                <a:latin typeface="メイリオ" panose="020B0604030504040204" pitchFamily="50" charset="-128"/>
                <a:ea typeface="メイリオ" panose="020B0604030504040204" pitchFamily="50" charset="-128"/>
              </a:endParaRPr>
            </a:p>
          </p:txBody>
        </p:sp>
        <p:sp>
          <p:nvSpPr>
            <p:cNvPr id="91" name="Text Box 32"/>
            <p:cNvSpPr txBox="1">
              <a:spLocks noChangeArrowheads="1"/>
            </p:cNvSpPr>
            <p:nvPr/>
          </p:nvSpPr>
          <p:spPr bwMode="auto">
            <a:xfrm>
              <a:off x="5615782" y="3084513"/>
              <a:ext cx="649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Arial" pitchFamily="34" charset="0"/>
                  <a:ea typeface="ＭＳ Ｐゴシック" pitchFamily="50" charset="-128"/>
                </a:defRPr>
              </a:lvl1pPr>
              <a:lvl2pPr marL="37931725" indent="-37474525" algn="l">
                <a:spcBef>
                  <a:spcPct val="20000"/>
                </a:spcBef>
                <a:buChar char="–"/>
                <a:defRPr kumimoji="1" sz="2800">
                  <a:solidFill>
                    <a:schemeClr val="tx1"/>
                  </a:solidFill>
                  <a:latin typeface="Arial" pitchFamily="34" charset="0"/>
                  <a:ea typeface="ＭＳ Ｐゴシック" pitchFamily="50" charset="-128"/>
                </a:defRPr>
              </a:lvl2pPr>
              <a:lvl3pPr marL="1143000" indent="-228600" algn="l">
                <a:spcBef>
                  <a:spcPct val="20000"/>
                </a:spcBef>
                <a:buChar char="•"/>
                <a:defRPr kumimoji="1" sz="2400">
                  <a:solidFill>
                    <a:schemeClr val="tx1"/>
                  </a:solidFill>
                  <a:latin typeface="Arial" pitchFamily="34" charset="0"/>
                  <a:ea typeface="ＭＳ Ｐゴシック" pitchFamily="50" charset="-128"/>
                </a:defRPr>
              </a:lvl3pPr>
              <a:lvl4pPr marL="1600200" indent="-228600" algn="l">
                <a:spcBef>
                  <a:spcPct val="20000"/>
                </a:spcBef>
                <a:buChar char="–"/>
                <a:defRPr kumimoji="1" sz="2000">
                  <a:solidFill>
                    <a:schemeClr val="tx1"/>
                  </a:solidFill>
                  <a:latin typeface="Arial" pitchFamily="34" charset="0"/>
                  <a:ea typeface="ＭＳ Ｐゴシック" pitchFamily="50" charset="-128"/>
                </a:defRPr>
              </a:lvl4pPr>
              <a:lvl5pPr marL="2057400" indent="-228600" algn="l">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a:spcBef>
                  <a:spcPct val="50000"/>
                </a:spcBef>
                <a:buFontTx/>
                <a:buNone/>
              </a:pPr>
              <a:r>
                <a:rPr kumimoji="0" lang="ja-JP" altLang="en-US" sz="2400" dirty="0">
                  <a:latin typeface="メイリオ" panose="020B0604030504040204" pitchFamily="50" charset="-128"/>
                  <a:ea typeface="メイリオ" panose="020B0604030504040204" pitchFamily="50" charset="-128"/>
                </a:rPr>
                <a:t>緑</a:t>
              </a:r>
            </a:p>
          </p:txBody>
        </p:sp>
      </p:grpSp>
      <p:pic>
        <p:nvPicPr>
          <p:cNvPr id="92" name="図 91"/>
          <p:cNvPicPr>
            <a:picLocks noChangeAspect="1"/>
          </p:cNvPicPr>
          <p:nvPr/>
        </p:nvPicPr>
        <p:blipFill>
          <a:blip r:embed="rId8">
            <a:clrChange>
              <a:clrFrom>
                <a:srgbClr val="FFFFFF"/>
              </a:clrFrom>
              <a:clrTo>
                <a:srgbClr val="FFFFFF">
                  <a:alpha val="0"/>
                </a:srgbClr>
              </a:clrTo>
            </a:clrChange>
          </a:blip>
          <a:stretch>
            <a:fillRect/>
          </a:stretch>
        </p:blipFill>
        <p:spPr>
          <a:xfrm>
            <a:off x="723250" y="1151087"/>
            <a:ext cx="923564" cy="1387869"/>
          </a:xfrm>
          <a:prstGeom prst="rect">
            <a:avLst/>
          </a:prstGeom>
        </p:spPr>
      </p:pic>
      <p:sp>
        <p:nvSpPr>
          <p:cNvPr id="93" name="テキスト ボックス 92"/>
          <p:cNvSpPr txBox="1"/>
          <p:nvPr/>
        </p:nvSpPr>
        <p:spPr>
          <a:xfrm>
            <a:off x="269800" y="2599281"/>
            <a:ext cx="2179320" cy="954107"/>
          </a:xfrm>
          <a:prstGeom prst="rect">
            <a:avLst/>
          </a:prstGeom>
          <a:noFill/>
        </p:spPr>
        <p:txBody>
          <a:bodyPr wrap="square" rtlCol="0">
            <a:spAutoFit/>
          </a:bodyPr>
          <a:lstStyle/>
          <a:p>
            <a:r>
              <a:rPr lang="ja-JP" altLang="en-US" sz="2800" dirty="0">
                <a:latin typeface="メイリオ" panose="020B0604030504040204" pitchFamily="50" charset="-128"/>
                <a:ea typeface="メイリオ" panose="020B0604030504040204" pitchFamily="50" charset="-128"/>
              </a:rPr>
              <a:t>ナトリウムランプ</a:t>
            </a:r>
            <a:endParaRPr kumimoji="1" lang="ja-JP" altLang="en-US" sz="2800" dirty="0">
              <a:latin typeface="メイリオ" panose="020B0604030504040204" pitchFamily="50" charset="-128"/>
              <a:ea typeface="メイリオ" panose="020B0604030504040204" pitchFamily="50" charset="-128"/>
            </a:endParaRPr>
          </a:p>
        </p:txBody>
      </p:sp>
      <p:grpSp>
        <p:nvGrpSpPr>
          <p:cNvPr id="94" name="グループ化 93"/>
          <p:cNvGrpSpPr/>
          <p:nvPr/>
        </p:nvGrpSpPr>
        <p:grpSpPr>
          <a:xfrm>
            <a:off x="1944645" y="5367713"/>
            <a:ext cx="2643206" cy="847104"/>
            <a:chOff x="2746403" y="4847371"/>
            <a:chExt cx="2643206" cy="1745934"/>
          </a:xfrm>
        </p:grpSpPr>
        <p:sp>
          <p:nvSpPr>
            <p:cNvPr id="95" name="右矢印 94"/>
            <p:cNvSpPr/>
            <p:nvPr/>
          </p:nvSpPr>
          <p:spPr>
            <a:xfrm>
              <a:off x="2764678" y="4847371"/>
              <a:ext cx="2624931" cy="68695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テキスト ボックス 95"/>
            <p:cNvSpPr txBox="1"/>
            <p:nvPr/>
          </p:nvSpPr>
          <p:spPr>
            <a:xfrm>
              <a:off x="2746403" y="5514916"/>
              <a:ext cx="2454614" cy="1078389"/>
            </a:xfrm>
            <a:prstGeom prst="rect">
              <a:avLst/>
            </a:prstGeom>
            <a:noFill/>
            <a:ln>
              <a:noFill/>
            </a:ln>
          </p:spPr>
          <p:txBody>
            <a:bodyPr wrap="square" rtlCol="0">
              <a:spAutoFit/>
            </a:bodyPr>
            <a:lstStyle/>
            <a:p>
              <a:r>
                <a:rPr kumimoji="1" lang="en-US" altLang="ja-JP" sz="2800" dirty="0">
                  <a:latin typeface="メイリオ" panose="020B0604030504040204" pitchFamily="50" charset="-128"/>
                  <a:ea typeface="メイリオ" panose="020B0604030504040204" pitchFamily="50" charset="-128"/>
                </a:rPr>
                <a:t>(650nm</a:t>
              </a:r>
              <a:r>
                <a:rPr kumimoji="1" lang="ja-JP" altLang="en-US" sz="2800" dirty="0">
                  <a:latin typeface="メイリオ" panose="020B0604030504040204" pitchFamily="50" charset="-128"/>
                  <a:ea typeface="メイリオ" panose="020B0604030504040204" pitchFamily="50" charset="-128"/>
                </a:rPr>
                <a:t>の光</a:t>
              </a:r>
              <a:r>
                <a:rPr kumimoji="1" lang="en-US" altLang="ja-JP" sz="2800" dirty="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grpSp>
      <p:grpSp>
        <p:nvGrpSpPr>
          <p:cNvPr id="21" name="グループ化 20"/>
          <p:cNvGrpSpPr/>
          <p:nvPr/>
        </p:nvGrpSpPr>
        <p:grpSpPr>
          <a:xfrm>
            <a:off x="380806" y="4284167"/>
            <a:ext cx="1561383" cy="2027377"/>
            <a:chOff x="380806" y="4284167"/>
            <a:chExt cx="1561383" cy="2027377"/>
          </a:xfrm>
        </p:grpSpPr>
        <p:sp>
          <p:nvSpPr>
            <p:cNvPr id="19" name="フローチャート: 論理積ゲート 18"/>
            <p:cNvSpPr/>
            <p:nvPr/>
          </p:nvSpPr>
          <p:spPr>
            <a:xfrm rot="16200000">
              <a:off x="851174" y="5258237"/>
              <a:ext cx="432966" cy="453721"/>
            </a:xfrm>
            <a:prstGeom prst="flowChartDela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フローチャート: 論理積ゲート 96"/>
            <p:cNvSpPr/>
            <p:nvPr/>
          </p:nvSpPr>
          <p:spPr>
            <a:xfrm rot="16200000">
              <a:off x="851618" y="4273789"/>
              <a:ext cx="432966" cy="453721"/>
            </a:xfrm>
            <a:prstGeom prst="flowChartDelay">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テキスト ボックス 101"/>
            <p:cNvSpPr txBox="1"/>
            <p:nvPr/>
          </p:nvSpPr>
          <p:spPr>
            <a:xfrm>
              <a:off x="407322" y="4774369"/>
              <a:ext cx="1534867" cy="523220"/>
            </a:xfrm>
            <a:prstGeom prst="rect">
              <a:avLst/>
            </a:prstGeom>
            <a:noFill/>
          </p:spPr>
          <p:txBody>
            <a:bodyPr wrap="square" rtlCol="0">
              <a:spAutoFit/>
            </a:bodyPr>
            <a:lstStyle/>
            <a:p>
              <a:r>
                <a:rPr lang="ja-JP" altLang="en-US" sz="2800" dirty="0">
                  <a:latin typeface="メイリオ" panose="020B0604030504040204" pitchFamily="50" charset="-128"/>
                  <a:ea typeface="メイリオ" panose="020B0604030504040204" pitchFamily="50" charset="-128"/>
                </a:rPr>
                <a:t>緑</a:t>
              </a:r>
              <a:r>
                <a:rPr lang="en-US" altLang="ja-JP" sz="2800" dirty="0">
                  <a:latin typeface="メイリオ" panose="020B0604030504040204" pitchFamily="50" charset="-128"/>
                  <a:ea typeface="メイリオ" panose="020B0604030504040204" pitchFamily="50" charset="-128"/>
                </a:rPr>
                <a:t>LED</a:t>
              </a:r>
              <a:endParaRPr kumimoji="1" lang="ja-JP" altLang="en-US" sz="2800" dirty="0">
                <a:latin typeface="メイリオ" panose="020B0604030504040204" pitchFamily="50" charset="-128"/>
                <a:ea typeface="メイリオ" panose="020B0604030504040204" pitchFamily="50" charset="-128"/>
              </a:endParaRPr>
            </a:p>
          </p:txBody>
        </p:sp>
        <p:sp>
          <p:nvSpPr>
            <p:cNvPr id="103" name="テキスト ボックス 102"/>
            <p:cNvSpPr txBox="1"/>
            <p:nvPr/>
          </p:nvSpPr>
          <p:spPr>
            <a:xfrm>
              <a:off x="380806" y="5788324"/>
              <a:ext cx="1534867" cy="523220"/>
            </a:xfrm>
            <a:prstGeom prst="rect">
              <a:avLst/>
            </a:prstGeom>
            <a:noFill/>
          </p:spPr>
          <p:txBody>
            <a:bodyPr wrap="square" rtlCol="0">
              <a:spAutoFit/>
            </a:bodyPr>
            <a:lstStyle/>
            <a:p>
              <a:r>
                <a:rPr lang="ja-JP" altLang="en-US" sz="2800" dirty="0">
                  <a:latin typeface="メイリオ" panose="020B0604030504040204" pitchFamily="50" charset="-128"/>
                  <a:ea typeface="メイリオ" panose="020B0604030504040204" pitchFamily="50" charset="-128"/>
                </a:rPr>
                <a:t>赤</a:t>
              </a:r>
              <a:r>
                <a:rPr lang="en-US" altLang="ja-JP" sz="2800" dirty="0">
                  <a:latin typeface="メイリオ" panose="020B0604030504040204" pitchFamily="50" charset="-128"/>
                  <a:ea typeface="メイリオ" panose="020B0604030504040204" pitchFamily="50" charset="-128"/>
                </a:rPr>
                <a:t>LED</a:t>
              </a:r>
              <a:endParaRPr kumimoji="1" lang="ja-JP" altLang="en-US" sz="2800" dirty="0">
                <a:latin typeface="メイリオ" panose="020B0604030504040204" pitchFamily="50" charset="-128"/>
                <a:ea typeface="メイリオ" panose="020B0604030504040204" pitchFamily="50" charset="-128"/>
              </a:endParaRPr>
            </a:p>
          </p:txBody>
        </p:sp>
      </p:grpSp>
      <p:pic>
        <p:nvPicPr>
          <p:cNvPr id="22" name="speech_A120_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283051" y="269711"/>
            <a:ext cx="609600" cy="609600"/>
          </a:xfrm>
          <a:prstGeom prst="rect">
            <a:avLst/>
          </a:prstGeom>
        </p:spPr>
      </p:pic>
      <p:pic>
        <p:nvPicPr>
          <p:cNvPr id="23" name="speech_A120_19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5150139" y="287266"/>
            <a:ext cx="609600" cy="609600"/>
          </a:xfrm>
          <a:prstGeom prst="rect">
            <a:avLst/>
          </a:prstGeom>
        </p:spPr>
      </p:pic>
      <p:pic>
        <p:nvPicPr>
          <p:cNvPr id="24" name="speech_A120_20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6019273" y="287266"/>
            <a:ext cx="609600" cy="609600"/>
          </a:xfrm>
          <a:prstGeom prst="rect">
            <a:avLst/>
          </a:prstGeom>
        </p:spPr>
      </p:pic>
    </p:spTree>
    <p:extLst>
      <p:ext uri="{BB962C8B-B14F-4D97-AF65-F5344CB8AC3E}">
        <p14:creationId xmlns:p14="http://schemas.microsoft.com/office/powerpoint/2010/main" val="3566519205"/>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22125" fill="hold"/>
                                        <p:tgtEl>
                                          <p:spTgt spid="22"/>
                                        </p:tgtEl>
                                      </p:cBhvr>
                                    </p:cmd>
                                  </p:childTnLst>
                                </p:cTn>
                              </p:par>
                            </p:childTnLst>
                          </p:cTn>
                        </p:par>
                        <p:par>
                          <p:cTn id="7" fill="hold">
                            <p:stCondLst>
                              <p:cond delay="23625"/>
                            </p:stCondLst>
                            <p:childTnLst>
                              <p:par>
                                <p:cTn id="8" presetID="10"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24125"/>
                            </p:stCondLst>
                            <p:childTnLst>
                              <p:par>
                                <p:cTn id="12" presetID="10"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24625"/>
                            </p:stCondLst>
                            <p:childTnLst>
                              <p:par>
                                <p:cTn id="16" presetID="22" presetClass="entr" presetSubtype="8" fill="hold" nodeType="after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8" fill="hold" nodeType="withEffect">
                                  <p:stCondLst>
                                    <p:cond delay="500"/>
                                  </p:stCondLst>
                                  <p:childTnLst>
                                    <p:set>
                                      <p:cBhvr>
                                        <p:cTn id="20" dur="1" fill="hold">
                                          <p:stCondLst>
                                            <p:cond delay="0"/>
                                          </p:stCondLst>
                                        </p:cTn>
                                        <p:tgtEl>
                                          <p:spTgt spid="94"/>
                                        </p:tgtEl>
                                        <p:attrNameLst>
                                          <p:attrName>style.visibility</p:attrName>
                                        </p:attrNameLst>
                                      </p:cBhvr>
                                      <p:to>
                                        <p:strVal val="visible"/>
                                      </p:to>
                                    </p:set>
                                    <p:animEffect transition="in" filter="wipe(left)">
                                      <p:cBhvr>
                                        <p:cTn id="21" dur="500"/>
                                        <p:tgtEl>
                                          <p:spTgt spid="94"/>
                                        </p:tgtEl>
                                      </p:cBhvr>
                                    </p:animEffect>
                                  </p:childTnLst>
                                </p:cTn>
                              </p:par>
                            </p:childTnLst>
                          </p:cTn>
                        </p:par>
                        <p:par>
                          <p:cTn id="22" fill="hold">
                            <p:stCondLst>
                              <p:cond delay="25625"/>
                            </p:stCondLst>
                            <p:childTnLst>
                              <p:par>
                                <p:cTn id="23" presetID="1" presetClass="mediacall" presetSubtype="0" fill="hold" nodeType="afterEffect">
                                  <p:stCondLst>
                                    <p:cond delay="0"/>
                                  </p:stCondLst>
                                  <p:childTnLst>
                                    <p:cmd type="call" cmd="playFrom(0.0)">
                                      <p:cBhvr>
                                        <p:cTn id="24" dur="10840" fill="hold"/>
                                        <p:tgtEl>
                                          <p:spTgt spid="23"/>
                                        </p:tgtEl>
                                      </p:cBhvr>
                                    </p:cmd>
                                  </p:childTnLst>
                                </p:cTn>
                              </p:par>
                            </p:childTnLst>
                          </p:cTn>
                        </p:par>
                        <p:par>
                          <p:cTn id="25" fill="hold">
                            <p:stCondLst>
                              <p:cond delay="36465"/>
                            </p:stCondLst>
                            <p:childTnLst>
                              <p:par>
                                <p:cTn id="26" presetID="45"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2000"/>
                                        <p:tgtEl>
                                          <p:spTgt spid="122"/>
                                        </p:tgtEl>
                                      </p:cBhvr>
                                    </p:animEffect>
                                    <p:anim calcmode="lin" valueType="num">
                                      <p:cBhvr>
                                        <p:cTn id="29" dur="2000" fill="hold"/>
                                        <p:tgtEl>
                                          <p:spTgt spid="122"/>
                                        </p:tgtEl>
                                        <p:attrNameLst>
                                          <p:attrName>ppt_w</p:attrName>
                                        </p:attrNameLst>
                                      </p:cBhvr>
                                      <p:tavLst>
                                        <p:tav tm="0" fmla="#ppt_w*sin(2.5*pi*$)">
                                          <p:val>
                                            <p:fltVal val="0"/>
                                          </p:val>
                                        </p:tav>
                                        <p:tav tm="100000">
                                          <p:val>
                                            <p:fltVal val="1"/>
                                          </p:val>
                                        </p:tav>
                                      </p:tavLst>
                                    </p:anim>
                                    <p:anim calcmode="lin" valueType="num">
                                      <p:cBhvr>
                                        <p:cTn id="30" dur="2000" fill="hold"/>
                                        <p:tgtEl>
                                          <p:spTgt spid="122"/>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2000"/>
                                        <p:tgtEl>
                                          <p:spTgt spid="48"/>
                                        </p:tgtEl>
                                      </p:cBhvr>
                                    </p:animEffect>
                                    <p:anim calcmode="lin" valueType="num">
                                      <p:cBhvr>
                                        <p:cTn id="34" dur="2000" fill="hold"/>
                                        <p:tgtEl>
                                          <p:spTgt spid="48"/>
                                        </p:tgtEl>
                                        <p:attrNameLst>
                                          <p:attrName>ppt_w</p:attrName>
                                        </p:attrNameLst>
                                      </p:cBhvr>
                                      <p:tavLst>
                                        <p:tav tm="0" fmla="#ppt_w*sin(2.5*pi*$)">
                                          <p:val>
                                            <p:fltVal val="0"/>
                                          </p:val>
                                        </p:tav>
                                        <p:tav tm="100000">
                                          <p:val>
                                            <p:fltVal val="1"/>
                                          </p:val>
                                        </p:tav>
                                      </p:tavLst>
                                    </p:anim>
                                    <p:anim calcmode="lin" valueType="num">
                                      <p:cBhvr>
                                        <p:cTn id="35" dur="2000" fill="hold"/>
                                        <p:tgtEl>
                                          <p:spTgt spid="48"/>
                                        </p:tgtEl>
                                        <p:attrNameLst>
                                          <p:attrName>ppt_h</p:attrName>
                                        </p:attrNameLst>
                                      </p:cBhvr>
                                      <p:tavLst>
                                        <p:tav tm="0">
                                          <p:val>
                                            <p:strVal val="#ppt_h"/>
                                          </p:val>
                                        </p:tav>
                                        <p:tav tm="100000">
                                          <p:val>
                                            <p:strVal val="#ppt_h"/>
                                          </p:val>
                                        </p:tav>
                                      </p:tavLst>
                                    </p:anim>
                                  </p:childTnLst>
                                </p:cTn>
                              </p:par>
                            </p:childTnLst>
                          </p:cTn>
                        </p:par>
                        <p:par>
                          <p:cTn id="36" fill="hold">
                            <p:stCondLst>
                              <p:cond delay="38465"/>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38965"/>
                            </p:stCondLst>
                            <p:childTnLst>
                              <p:par>
                                <p:cTn id="41" presetID="1" presetClass="mediacall" presetSubtype="0" fill="hold" nodeType="afterEffect">
                                  <p:stCondLst>
                                    <p:cond delay="0"/>
                                  </p:stCondLst>
                                  <p:childTnLst>
                                    <p:cmd type="call" cmd="playFrom(0.0)">
                                      <p:cBhvr>
                                        <p:cTn id="42" dur="14994" fill="hold"/>
                                        <p:tgtEl>
                                          <p:spTgt spid="24"/>
                                        </p:tgtEl>
                                      </p:cBhvr>
                                    </p:cmd>
                                  </p:childTnLst>
                                </p:cTn>
                              </p:par>
                            </p:childTnLst>
                          </p:cTn>
                        </p:par>
                        <p:par>
                          <p:cTn id="43" fill="hold">
                            <p:stCondLst>
                              <p:cond delay="53959"/>
                            </p:stCondLst>
                            <p:childTnLst>
                              <p:par>
                                <p:cTn id="44" presetID="10"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7" fill="hold" display="0">
                  <p:stCondLst>
                    <p:cond delay="indefinite"/>
                  </p:stCondLst>
                  <p:endCondLst>
                    <p:cond evt="onStopAudio" delay="0">
                      <p:tgtEl>
                        <p:sldTgt/>
                      </p:tgtEl>
                    </p:cond>
                  </p:endCondLst>
                </p:cTn>
                <p:tgtEl>
                  <p:spTgt spid="22"/>
                </p:tgtEl>
              </p:cMediaNode>
            </p:audio>
            <p:audio>
              <p:cMediaNode vol="80000" showWhenStopped="0">
                <p:cTn id="48" fill="hold" display="0">
                  <p:stCondLst>
                    <p:cond delay="indefinite"/>
                  </p:stCondLst>
                  <p:endCondLst>
                    <p:cond evt="onStopAudio" delay="0">
                      <p:tgtEl>
                        <p:sldTgt/>
                      </p:tgtEl>
                    </p:cond>
                  </p:endCondLst>
                </p:cTn>
                <p:tgtEl>
                  <p:spTgt spid="23"/>
                </p:tgtEl>
              </p:cMediaNode>
            </p:audio>
            <p:audio>
              <p:cMediaNode vol="80000" showWhenStopped="0">
                <p:cTn id="49" fill="hold" display="0">
                  <p:stCondLst>
                    <p:cond delay="indefinite"/>
                  </p:stCondLst>
                  <p:endCondLst>
                    <p:cond evt="onStopAudio" delay="0">
                      <p:tgtEl>
                        <p:sldTgt/>
                      </p:tgtEl>
                    </p:cond>
                  </p:endCondLst>
                </p:cTn>
                <p:tgtEl>
                  <p:spTgt spid="24"/>
                </p:tgtEl>
              </p:cMediaNode>
            </p:audio>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126516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15</a:t>
            </a:fld>
            <a:endParaRPr lang="en-US" altLang="ja-JP" sz="1400" dirty="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色の合成</a:t>
            </a:r>
            <a:endParaRPr lang="ja-JP" altLang="en-US" sz="2800" dirty="0">
              <a:ea typeface="メイリオ" panose="020B0604030504040204" pitchFamily="50" charset="-128"/>
            </a:endParaRPr>
          </a:p>
        </p:txBody>
      </p:sp>
      <p:sp>
        <p:nvSpPr>
          <p:cNvPr id="4" name="楕円 3"/>
          <p:cNvSpPr/>
          <p:nvPr/>
        </p:nvSpPr>
        <p:spPr>
          <a:xfrm>
            <a:off x="2247900" y="876228"/>
            <a:ext cx="2857500" cy="28575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p:cNvSpPr/>
          <p:nvPr/>
        </p:nvSpPr>
        <p:spPr>
          <a:xfrm>
            <a:off x="4133850" y="3733728"/>
            <a:ext cx="2857500" cy="2857500"/>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8"/>
          <p:cNvSpPr/>
          <p:nvPr/>
        </p:nvSpPr>
        <p:spPr>
          <a:xfrm>
            <a:off x="433998" y="3648811"/>
            <a:ext cx="2857500" cy="2857500"/>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speech_A120_2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76160" y="1295400"/>
            <a:ext cx="609600" cy="609600"/>
          </a:xfrm>
          <a:prstGeom prst="rect">
            <a:avLst/>
          </a:prstGeom>
        </p:spPr>
      </p:pic>
    </p:spTree>
    <p:extLst>
      <p:ext uri="{BB962C8B-B14F-4D97-AF65-F5344CB8AC3E}">
        <p14:creationId xmlns:p14="http://schemas.microsoft.com/office/powerpoint/2010/main" val="225443978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9330" fill="hold"/>
                                        <p:tgtEl>
                                          <p:spTgt spid="2"/>
                                        </p:tgtEl>
                                      </p:cBhvr>
                                    </p:cmd>
                                  </p:childTnLst>
                                </p:cTn>
                              </p:par>
                            </p:childTnLst>
                          </p:cTn>
                        </p:par>
                        <p:par>
                          <p:cTn id="7" fill="hold">
                            <p:stCondLst>
                              <p:cond delay="20830"/>
                            </p:stCondLst>
                            <p:childTnLst>
                              <p:par>
                                <p:cTn id="8" presetID="10" presetClass="entr" presetSubtype="0" fill="hold" grpId="0"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126516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16</a:t>
            </a:fld>
            <a:endParaRPr lang="en-US" altLang="ja-JP" sz="1400" dirty="0"/>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色の合成</a:t>
            </a:r>
            <a:endParaRPr lang="ja-JP" altLang="en-US" sz="2800" dirty="0">
              <a:ea typeface="メイリオ" panose="020B0604030504040204" pitchFamily="50" charset="-128"/>
            </a:endParaRPr>
          </a:p>
        </p:txBody>
      </p:sp>
      <p:pic>
        <p:nvPicPr>
          <p:cNvPr id="3" name="図 2"/>
          <p:cNvPicPr>
            <a:picLocks noChangeAspect="1"/>
          </p:cNvPicPr>
          <p:nvPr/>
        </p:nvPicPr>
        <p:blipFill>
          <a:blip r:embed="rId4">
            <a:extLst>
              <a:ext uri="{BEBA8EAE-BF5A-486C-A8C5-ECC9F3942E4B}">
                <a14:imgProps xmlns:a14="http://schemas.microsoft.com/office/drawing/2010/main">
                  <a14:imgLayer r:embed="rId5">
                    <a14:imgEffect>
                      <a14:backgroundRemoval t="0" b="97561" l="0" r="97134"/>
                    </a14:imgEffect>
                  </a14:imgLayer>
                </a14:imgProps>
              </a:ext>
            </a:extLst>
          </a:blip>
          <a:stretch>
            <a:fillRect/>
          </a:stretch>
        </p:blipFill>
        <p:spPr>
          <a:xfrm>
            <a:off x="224448" y="1259316"/>
            <a:ext cx="4747602" cy="4339368"/>
          </a:xfrm>
          <a:prstGeom prst="rect">
            <a:avLst/>
          </a:prstGeom>
        </p:spPr>
      </p:pic>
      <p:graphicFrame>
        <p:nvGraphicFramePr>
          <p:cNvPr id="11" name="表 10"/>
          <p:cNvGraphicFramePr>
            <a:graphicFrameLocks noGrp="1"/>
          </p:cNvGraphicFramePr>
          <p:nvPr/>
        </p:nvGraphicFramePr>
        <p:xfrm>
          <a:off x="5196500" y="1739277"/>
          <a:ext cx="3551260" cy="3657600"/>
        </p:xfrm>
        <a:graphic>
          <a:graphicData uri="http://schemas.openxmlformats.org/drawingml/2006/table">
            <a:tbl>
              <a:tblPr firstRow="1" bandRow="1">
                <a:tableStyleId>{5C22544A-7EE6-4342-B048-85BDC9FD1C3A}</a:tableStyleId>
              </a:tblPr>
              <a:tblGrid>
                <a:gridCol w="506643">
                  <a:extLst>
                    <a:ext uri="{9D8B030D-6E8A-4147-A177-3AD203B41FA5}">
                      <a16:colId xmlns:a16="http://schemas.microsoft.com/office/drawing/2014/main" val="641635283"/>
                    </a:ext>
                  </a:extLst>
                </a:gridCol>
                <a:gridCol w="506643">
                  <a:extLst>
                    <a:ext uri="{9D8B030D-6E8A-4147-A177-3AD203B41FA5}">
                      <a16:colId xmlns:a16="http://schemas.microsoft.com/office/drawing/2014/main" val="2609458364"/>
                    </a:ext>
                  </a:extLst>
                </a:gridCol>
                <a:gridCol w="506643">
                  <a:extLst>
                    <a:ext uri="{9D8B030D-6E8A-4147-A177-3AD203B41FA5}">
                      <a16:colId xmlns:a16="http://schemas.microsoft.com/office/drawing/2014/main" val="4167892287"/>
                    </a:ext>
                  </a:extLst>
                </a:gridCol>
                <a:gridCol w="2031331">
                  <a:extLst>
                    <a:ext uri="{9D8B030D-6E8A-4147-A177-3AD203B41FA5}">
                      <a16:colId xmlns:a16="http://schemas.microsoft.com/office/drawing/2014/main" val="3722763472"/>
                    </a:ext>
                  </a:extLst>
                </a:gridCol>
              </a:tblGrid>
              <a:tr h="370840">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何色</a:t>
                      </a:r>
                      <a:r>
                        <a:rPr kumimoji="1" lang="en-US" altLang="ja-JP" sz="2400" dirty="0">
                          <a:solidFill>
                            <a:schemeClr val="tx1"/>
                          </a:solidFill>
                          <a:latin typeface="メイリオ" panose="020B0604030504040204" pitchFamily="50" charset="-128"/>
                          <a:ea typeface="メイリオ" panose="020B0604030504040204" pitchFamily="50" charset="-128"/>
                        </a:rPr>
                        <a:t>?</a:t>
                      </a:r>
                      <a:endParaRPr kumimoji="1" lang="ja-JP" altLang="en-US" sz="24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2330456"/>
                  </a:ext>
                </a:extLst>
              </a:tr>
              <a:tr h="370840">
                <a:tc>
                  <a:txBody>
                    <a:bodyPr/>
                    <a:lstStyle/>
                    <a:p>
                      <a:pPr algn="ctr"/>
                      <a:endParaRPr kumimoji="1" lang="ja-JP" altLang="en-US" sz="2400" b="1" dirty="0">
                        <a:solidFill>
                          <a:srgbClr val="FF00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206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002060"/>
                          </a:solidFill>
                          <a:latin typeface="メイリオ" panose="020B0604030504040204" pitchFamily="50" charset="-128"/>
                          <a:ea typeface="メイリオ" panose="020B0604030504040204" pitchFamily="50" charset="-128"/>
                        </a:rPr>
                        <a:t>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157577126"/>
                  </a:ext>
                </a:extLst>
              </a:tr>
              <a:tr h="370840">
                <a:tc>
                  <a:txBody>
                    <a:bodyPr/>
                    <a:lstStyle/>
                    <a:p>
                      <a:pPr algn="ctr"/>
                      <a:endParaRPr kumimoji="1" lang="ja-JP" altLang="en-US" sz="2400" b="1" dirty="0">
                        <a:solidFill>
                          <a:srgbClr val="FF00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FF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b="1" dirty="0">
                        <a:solidFill>
                          <a:srgbClr val="00206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00FF00"/>
                          </a:solidFill>
                          <a:latin typeface="メイリオ" panose="020B0604030504040204" pitchFamily="50" charset="-128"/>
                          <a:ea typeface="メイリオ" panose="020B0604030504040204" pitchFamily="50" charset="-128"/>
                        </a:rPr>
                        <a:t>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261301244"/>
                  </a:ext>
                </a:extLst>
              </a:tr>
              <a:tr h="370840">
                <a:tc>
                  <a:txBody>
                    <a:bodyPr/>
                    <a:lstStyle/>
                    <a:p>
                      <a:pPr algn="ctr"/>
                      <a:endParaRPr kumimoji="1" lang="ja-JP" altLang="en-US" sz="2400" b="1" dirty="0">
                        <a:solidFill>
                          <a:srgbClr val="FF00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FF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206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3399FF"/>
                          </a:solidFill>
                          <a:latin typeface="メイリオ" panose="020B0604030504040204" pitchFamily="50" charset="-128"/>
                          <a:ea typeface="メイリオ" panose="020B0604030504040204" pitchFamily="50" charset="-128"/>
                        </a:rPr>
                        <a:t>水色</a:t>
                      </a:r>
                      <a:r>
                        <a:rPr kumimoji="1" lang="en-US" altLang="ja-JP" sz="2400" b="1" dirty="0">
                          <a:solidFill>
                            <a:srgbClr val="3399FF"/>
                          </a:solidFill>
                          <a:latin typeface="メイリオ" panose="020B0604030504040204" pitchFamily="50" charset="-128"/>
                          <a:ea typeface="メイリオ" panose="020B0604030504040204" pitchFamily="50" charset="-128"/>
                        </a:rPr>
                        <a:t>(</a:t>
                      </a:r>
                      <a:r>
                        <a:rPr kumimoji="1" lang="ja-JP" altLang="en-US" sz="2400" b="1" dirty="0">
                          <a:solidFill>
                            <a:srgbClr val="3399FF"/>
                          </a:solidFill>
                          <a:latin typeface="メイリオ" panose="020B0604030504040204" pitchFamily="50" charset="-128"/>
                          <a:ea typeface="メイリオ" panose="020B0604030504040204" pitchFamily="50" charset="-128"/>
                        </a:rPr>
                        <a:t>シアン</a:t>
                      </a:r>
                      <a:r>
                        <a:rPr kumimoji="1" lang="en-US" altLang="ja-JP" sz="2400" b="1" dirty="0">
                          <a:solidFill>
                            <a:srgbClr val="3399FF"/>
                          </a:solidFill>
                          <a:latin typeface="メイリオ" panose="020B0604030504040204" pitchFamily="50" charset="-128"/>
                          <a:ea typeface="メイリオ" panose="020B0604030504040204" pitchFamily="50" charset="-128"/>
                        </a:rPr>
                        <a:t>)</a:t>
                      </a:r>
                      <a:endParaRPr kumimoji="1" lang="ja-JP" altLang="en-US" sz="2400" b="1" dirty="0">
                        <a:solidFill>
                          <a:srgbClr val="3399FF"/>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382357444"/>
                  </a:ext>
                </a:extLst>
              </a:tr>
              <a:tr h="370840">
                <a:tc>
                  <a:txBody>
                    <a:bodyPr/>
                    <a:lstStyle/>
                    <a:p>
                      <a:pPr algn="ctr"/>
                      <a:r>
                        <a:rPr kumimoji="1" lang="ja-JP" altLang="en-US" sz="2400" b="1" dirty="0">
                          <a:solidFill>
                            <a:srgbClr val="FF00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b="1" dirty="0">
                        <a:solidFill>
                          <a:srgbClr val="00FF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b="1" dirty="0">
                        <a:solidFill>
                          <a:srgbClr val="00206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FF0000"/>
                          </a:solidFill>
                          <a:latin typeface="メイリオ" panose="020B0604030504040204" pitchFamily="50" charset="-128"/>
                          <a:ea typeface="メイリオ" panose="020B0604030504040204" pitchFamily="50" charset="-128"/>
                        </a:rPr>
                        <a:t>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317187980"/>
                  </a:ext>
                </a:extLst>
              </a:tr>
              <a:tr h="370840">
                <a:tc>
                  <a:txBody>
                    <a:bodyPr/>
                    <a:lstStyle/>
                    <a:p>
                      <a:pPr algn="ctr"/>
                      <a:r>
                        <a:rPr kumimoji="1" lang="ja-JP" altLang="en-US" sz="2400" b="1" dirty="0">
                          <a:solidFill>
                            <a:srgbClr val="FF00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b="1" dirty="0">
                        <a:solidFill>
                          <a:srgbClr val="00FF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206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FF00FF"/>
                          </a:solidFill>
                          <a:latin typeface="メイリオ" panose="020B0604030504040204" pitchFamily="50" charset="-128"/>
                          <a:ea typeface="メイリオ" panose="020B0604030504040204" pitchFamily="50" charset="-128"/>
                        </a:rPr>
                        <a:t>マゼンタ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686443944"/>
                  </a:ext>
                </a:extLst>
              </a:tr>
              <a:tr h="370840">
                <a:tc>
                  <a:txBody>
                    <a:bodyPr/>
                    <a:lstStyle/>
                    <a:p>
                      <a:pPr algn="ctr"/>
                      <a:r>
                        <a:rPr kumimoji="1" lang="ja-JP" altLang="en-US" sz="2400" b="1" dirty="0">
                          <a:solidFill>
                            <a:srgbClr val="FF00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FF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2400" b="1" dirty="0">
                        <a:solidFill>
                          <a:srgbClr val="00206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rgbClr val="FFFF00"/>
                          </a:solidFill>
                          <a:latin typeface="メイリオ" panose="020B0604030504040204" pitchFamily="50" charset="-128"/>
                          <a:ea typeface="メイリオ" panose="020B0604030504040204" pitchFamily="50" charset="-128"/>
                        </a:rPr>
                        <a:t>黄色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615199788"/>
                  </a:ext>
                </a:extLst>
              </a:tr>
              <a:tr h="370840">
                <a:tc>
                  <a:txBody>
                    <a:bodyPr/>
                    <a:lstStyle/>
                    <a:p>
                      <a:pPr algn="ctr"/>
                      <a:r>
                        <a:rPr kumimoji="1" lang="ja-JP" altLang="en-US" sz="2400" b="1" dirty="0">
                          <a:solidFill>
                            <a:srgbClr val="FF00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FF0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2400" b="1" dirty="0">
                          <a:solidFill>
                            <a:srgbClr val="002060"/>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2400" b="1" dirty="0">
                          <a:solidFill>
                            <a:schemeClr val="bg1"/>
                          </a:solidFill>
                          <a:latin typeface="メイリオ" panose="020B0604030504040204" pitchFamily="50" charset="-128"/>
                          <a:ea typeface="メイリオ" panose="020B0604030504040204" pitchFamily="50" charset="-128"/>
                        </a:rPr>
                        <a:t>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4133448111"/>
                  </a:ext>
                </a:extLst>
              </a:tr>
            </a:tbl>
          </a:graphicData>
        </a:graphic>
      </p:graphicFrame>
      <p:pic>
        <p:nvPicPr>
          <p:cNvPr id="5" name="speech_A120_22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47460" y="821345"/>
            <a:ext cx="533400" cy="609600"/>
          </a:xfrm>
          <a:prstGeom prst="rect">
            <a:avLst/>
          </a:prstGeom>
        </p:spPr>
      </p:pic>
    </p:spTree>
    <p:extLst>
      <p:ext uri="{BB962C8B-B14F-4D97-AF65-F5344CB8AC3E}">
        <p14:creationId xmlns:p14="http://schemas.microsoft.com/office/powerpoint/2010/main" val="4120813838"/>
      </p:ext>
    </p:extLst>
  </p:cSld>
  <p:clrMapOvr>
    <a:masterClrMapping/>
  </p:clrMapOvr>
  <mc:AlternateContent xmlns:mc="http://schemas.openxmlformats.org/markup-compatibility/2006" xmlns:p14="http://schemas.microsoft.com/office/powerpoint/2010/main">
    <mc:Choice Requires="p14">
      <p:transition spd="slow" p14:dur="1400" advClick="0" advTm="2000">
        <p14:ripp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1911" fill="hold"/>
                                        <p:tgtEl>
                                          <p:spTgt spid="5"/>
                                        </p:tgtEl>
                                      </p:cBhvr>
                                    </p:cmd>
                                  </p:childTnLst>
                                </p:cTn>
                              </p:par>
                            </p:childTnLst>
                          </p:cTn>
                        </p:par>
                        <p:par>
                          <p:cTn id="7" fill="hold">
                            <p:stCondLst>
                              <p:cond delay="13411"/>
                            </p:stCondLst>
                            <p:childTnLst>
                              <p:par>
                                <p:cTn id="8" presetID="10" presetClass="entr" presetSubtype="0" fill="hold" grpId="0"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5"/>
                </p:tgtEl>
              </p:cMediaNode>
            </p:audio>
          </p:childTnLst>
        </p:cTn>
      </p:par>
    </p:tnLst>
    <p:bldLst>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A3277AD-14EC-F39A-A5E8-31B80A67CD56}"/>
              </a:ext>
            </a:extLst>
          </p:cNvPr>
          <p:cNvSpPr txBox="1"/>
          <p:nvPr/>
        </p:nvSpPr>
        <p:spPr>
          <a:xfrm>
            <a:off x="633441" y="259808"/>
            <a:ext cx="565305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画像のデジタル化</a:t>
            </a:r>
            <a:r>
              <a:rPr kumimoji="1" lang="en-US" altLang="ja-JP"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endParaRPr kumimoji="1" lang="ja-JP" altLang="en-US"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6" name="テキスト ボックス 5">
            <a:extLst>
              <a:ext uri="{FF2B5EF4-FFF2-40B4-BE49-F238E27FC236}">
                <a16:creationId xmlns:a16="http://schemas.microsoft.com/office/drawing/2014/main" id="{13222A46-F0F0-21B2-44EF-CE22793B61B6}"/>
              </a:ext>
            </a:extLst>
          </p:cNvPr>
          <p:cNvSpPr txBox="1"/>
          <p:nvPr/>
        </p:nvSpPr>
        <p:spPr>
          <a:xfrm>
            <a:off x="7475938" y="216399"/>
            <a:ext cx="1390650" cy="338554"/>
          </a:xfrm>
          <a:prstGeom prst="rect">
            <a:avLst/>
          </a:prstGeom>
          <a:noFill/>
          <a:ln>
            <a:solidFill>
              <a:schemeClr val="tx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図解ノート</a:t>
            </a:r>
          </a:p>
        </p:txBody>
      </p:sp>
      <p:sp>
        <p:nvSpPr>
          <p:cNvPr id="4" name="テキスト ボックス 3">
            <a:extLst>
              <a:ext uri="{FF2B5EF4-FFF2-40B4-BE49-F238E27FC236}">
                <a16:creationId xmlns:a16="http://schemas.microsoft.com/office/drawing/2014/main" id="{1CC180EA-3935-4B09-18BA-F4B1A23EDF93}"/>
              </a:ext>
            </a:extLst>
          </p:cNvPr>
          <p:cNvSpPr txBox="1"/>
          <p:nvPr/>
        </p:nvSpPr>
        <p:spPr>
          <a:xfrm>
            <a:off x="873062" y="584102"/>
            <a:ext cx="273275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色の合成</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graphicFrame>
        <p:nvGraphicFramePr>
          <p:cNvPr id="3" name="表 2">
            <a:extLst>
              <a:ext uri="{FF2B5EF4-FFF2-40B4-BE49-F238E27FC236}">
                <a16:creationId xmlns:a16="http://schemas.microsoft.com/office/drawing/2014/main" id="{8FC511C1-E32A-9ED4-D776-FC6C8EB45011}"/>
              </a:ext>
            </a:extLst>
          </p:cNvPr>
          <p:cNvGraphicFramePr>
            <a:graphicFrameLocks noGrp="1"/>
          </p:cNvGraphicFramePr>
          <p:nvPr/>
        </p:nvGraphicFramePr>
        <p:xfrm>
          <a:off x="873062" y="1030455"/>
          <a:ext cx="1990034" cy="2133600"/>
        </p:xfrm>
        <a:graphic>
          <a:graphicData uri="http://schemas.openxmlformats.org/drawingml/2006/table">
            <a:tbl>
              <a:tblPr firstRow="1" bandRow="1">
                <a:tableStyleId>{5C22544A-7EE6-4342-B048-85BDC9FD1C3A}</a:tableStyleId>
              </a:tblPr>
              <a:tblGrid>
                <a:gridCol w="283910">
                  <a:extLst>
                    <a:ext uri="{9D8B030D-6E8A-4147-A177-3AD203B41FA5}">
                      <a16:colId xmlns:a16="http://schemas.microsoft.com/office/drawing/2014/main" val="641635283"/>
                    </a:ext>
                  </a:extLst>
                </a:gridCol>
                <a:gridCol w="283910">
                  <a:extLst>
                    <a:ext uri="{9D8B030D-6E8A-4147-A177-3AD203B41FA5}">
                      <a16:colId xmlns:a16="http://schemas.microsoft.com/office/drawing/2014/main" val="2609458364"/>
                    </a:ext>
                  </a:extLst>
                </a:gridCol>
                <a:gridCol w="283910">
                  <a:extLst>
                    <a:ext uri="{9D8B030D-6E8A-4147-A177-3AD203B41FA5}">
                      <a16:colId xmlns:a16="http://schemas.microsoft.com/office/drawing/2014/main" val="4167892287"/>
                    </a:ext>
                  </a:extLst>
                </a:gridCol>
                <a:gridCol w="1138304">
                  <a:extLst>
                    <a:ext uri="{9D8B030D-6E8A-4147-A177-3AD203B41FA5}">
                      <a16:colId xmlns:a16="http://schemas.microsoft.com/office/drawing/2014/main" val="3722763472"/>
                    </a:ext>
                  </a:extLst>
                </a:gridCol>
              </a:tblGrid>
              <a:tr h="0">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赤</a:t>
                      </a:r>
                      <a:endParaRPr kumimoji="1" lang="en-US" altLang="ja-JP" sz="1100" dirty="0">
                        <a:solidFill>
                          <a:schemeClr val="tx1"/>
                        </a:solidFill>
                        <a:latin typeface="メイリオ" panose="020B0604030504040204" pitchFamily="50" charset="-128"/>
                        <a:ea typeface="メイリオ" panose="020B0604030504040204" pitchFamily="50" charset="-128"/>
                      </a:endParaRPr>
                    </a:p>
                    <a:p>
                      <a:pPr algn="ctr">
                        <a:lnSpc>
                          <a:spcPts val="1200"/>
                        </a:lnSpc>
                      </a:pPr>
                      <a:r>
                        <a:rPr kumimoji="1" lang="en-US" altLang="ja-JP" sz="1100" dirty="0">
                          <a:solidFill>
                            <a:schemeClr val="tx1"/>
                          </a:solidFill>
                          <a:latin typeface="メイリオ" panose="020B0604030504040204" pitchFamily="50" charset="-128"/>
                          <a:ea typeface="メイリオ" panose="020B0604030504040204" pitchFamily="50" charset="-128"/>
                        </a:rPr>
                        <a:t>R</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緑</a:t>
                      </a:r>
                      <a:endParaRPr kumimoji="1" lang="en-US" altLang="ja-JP" sz="1100" dirty="0">
                        <a:solidFill>
                          <a:schemeClr val="tx1"/>
                        </a:solidFill>
                        <a:latin typeface="メイリオ" panose="020B0604030504040204" pitchFamily="50" charset="-128"/>
                        <a:ea typeface="メイリオ" panose="020B0604030504040204" pitchFamily="50" charset="-128"/>
                      </a:endParaRPr>
                    </a:p>
                    <a:p>
                      <a:pPr algn="ctr">
                        <a:lnSpc>
                          <a:spcPts val="1200"/>
                        </a:lnSpc>
                      </a:pPr>
                      <a:r>
                        <a:rPr kumimoji="1" lang="en-US" altLang="ja-JP" sz="1100" dirty="0">
                          <a:solidFill>
                            <a:schemeClr val="tx1"/>
                          </a:solidFill>
                          <a:latin typeface="メイリオ" panose="020B0604030504040204" pitchFamily="50" charset="-128"/>
                          <a:ea typeface="メイリオ" panose="020B0604030504040204" pitchFamily="50" charset="-128"/>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青</a:t>
                      </a:r>
                      <a:endParaRPr kumimoji="1" lang="en-US" altLang="ja-JP" sz="1100" dirty="0">
                        <a:solidFill>
                          <a:schemeClr val="tx1"/>
                        </a:solidFill>
                        <a:latin typeface="メイリオ" panose="020B0604030504040204" pitchFamily="50" charset="-128"/>
                        <a:ea typeface="メイリオ" panose="020B0604030504040204" pitchFamily="50" charset="-128"/>
                      </a:endParaRPr>
                    </a:p>
                    <a:p>
                      <a:pPr algn="ctr">
                        <a:lnSpc>
                          <a:spcPts val="1200"/>
                        </a:lnSpc>
                      </a:pPr>
                      <a:r>
                        <a:rPr kumimoji="1" lang="en-US" altLang="ja-JP" sz="1100" dirty="0">
                          <a:solidFill>
                            <a:schemeClr val="tx1"/>
                          </a:solidFill>
                          <a:latin typeface="メイリオ" panose="020B0604030504040204" pitchFamily="50" charset="-128"/>
                          <a:ea typeface="メイリオ" panose="020B0604030504040204" pitchFamily="50" charset="-128"/>
                        </a:rPr>
                        <a:t>B</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何色</a:t>
                      </a:r>
                      <a:r>
                        <a:rPr kumimoji="1" lang="en-US" altLang="ja-JP" sz="1100" dirty="0">
                          <a:solidFill>
                            <a:schemeClr val="tx1"/>
                          </a:solidFill>
                          <a:latin typeface="メイリオ" panose="020B0604030504040204" pitchFamily="50" charset="-128"/>
                          <a:ea typeface="メイリオ" panose="020B0604030504040204" pitchFamily="50" charset="-128"/>
                        </a:rPr>
                        <a:t>?</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2330456"/>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577126"/>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1301244"/>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水色</a:t>
                      </a:r>
                      <a:r>
                        <a:rPr kumimoji="1" lang="en-US" altLang="ja-JP" sz="1100" b="1" dirty="0">
                          <a:solidFill>
                            <a:schemeClr val="tx1"/>
                          </a:solidFill>
                          <a:latin typeface="メイリオ" panose="020B0604030504040204" pitchFamily="50" charset="-128"/>
                          <a:ea typeface="メイリオ" panose="020B0604030504040204" pitchFamily="50" charset="-128"/>
                        </a:rPr>
                        <a:t>(</a:t>
                      </a:r>
                      <a:r>
                        <a:rPr kumimoji="1" lang="ja-JP" altLang="en-US" sz="1100" b="1" dirty="0">
                          <a:solidFill>
                            <a:schemeClr val="tx1"/>
                          </a:solidFill>
                          <a:latin typeface="メイリオ" panose="020B0604030504040204" pitchFamily="50" charset="-128"/>
                          <a:ea typeface="メイリオ" panose="020B0604030504040204" pitchFamily="50" charset="-128"/>
                        </a:rPr>
                        <a:t>シアン</a:t>
                      </a:r>
                      <a:r>
                        <a:rPr kumimoji="1" lang="en-US" altLang="ja-JP" sz="1100" b="1" dirty="0">
                          <a:solidFill>
                            <a:schemeClr val="tx1"/>
                          </a:solidFill>
                          <a:latin typeface="メイリオ" panose="020B0604030504040204" pitchFamily="50" charset="-128"/>
                          <a:ea typeface="メイリオ" panose="020B0604030504040204" pitchFamily="50" charset="-128"/>
                        </a:rPr>
                        <a:t>)</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2357444"/>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187980"/>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マゼンタ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6443944"/>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黄色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5199788"/>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48111"/>
                  </a:ext>
                </a:extLst>
              </a:tr>
            </a:tbl>
          </a:graphicData>
        </a:graphic>
      </p:graphicFrame>
      <p:graphicFrame>
        <p:nvGraphicFramePr>
          <p:cNvPr id="8" name="表 7">
            <a:extLst>
              <a:ext uri="{FF2B5EF4-FFF2-40B4-BE49-F238E27FC236}">
                <a16:creationId xmlns:a16="http://schemas.microsoft.com/office/drawing/2014/main" id="{50265B49-B11A-B11A-3402-CC6FA3AB35E6}"/>
              </a:ext>
            </a:extLst>
          </p:cNvPr>
          <p:cNvGraphicFramePr>
            <a:graphicFrameLocks noGrp="1"/>
          </p:cNvGraphicFramePr>
          <p:nvPr/>
        </p:nvGraphicFramePr>
        <p:xfrm>
          <a:off x="2993245" y="1034750"/>
          <a:ext cx="2064530" cy="2133600"/>
        </p:xfrm>
        <a:graphic>
          <a:graphicData uri="http://schemas.openxmlformats.org/drawingml/2006/table">
            <a:tbl>
              <a:tblPr firstRow="1" bandRow="1">
                <a:tableStyleId>{5C22544A-7EE6-4342-B048-85BDC9FD1C3A}</a:tableStyleId>
              </a:tblPr>
              <a:tblGrid>
                <a:gridCol w="390260">
                  <a:extLst>
                    <a:ext uri="{9D8B030D-6E8A-4147-A177-3AD203B41FA5}">
                      <a16:colId xmlns:a16="http://schemas.microsoft.com/office/drawing/2014/main" val="641635283"/>
                    </a:ext>
                  </a:extLst>
                </a:gridCol>
                <a:gridCol w="352425">
                  <a:extLst>
                    <a:ext uri="{9D8B030D-6E8A-4147-A177-3AD203B41FA5}">
                      <a16:colId xmlns:a16="http://schemas.microsoft.com/office/drawing/2014/main" val="2609458364"/>
                    </a:ext>
                  </a:extLst>
                </a:gridCol>
                <a:gridCol w="523875">
                  <a:extLst>
                    <a:ext uri="{9D8B030D-6E8A-4147-A177-3AD203B41FA5}">
                      <a16:colId xmlns:a16="http://schemas.microsoft.com/office/drawing/2014/main" val="4167892287"/>
                    </a:ext>
                  </a:extLst>
                </a:gridCol>
                <a:gridCol w="797970">
                  <a:extLst>
                    <a:ext uri="{9D8B030D-6E8A-4147-A177-3AD203B41FA5}">
                      <a16:colId xmlns:a16="http://schemas.microsoft.com/office/drawing/2014/main" val="3722763472"/>
                    </a:ext>
                  </a:extLst>
                </a:gridCol>
              </a:tblGrid>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水色</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黄色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マゼンタ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何色</a:t>
                      </a:r>
                      <a:r>
                        <a:rPr kumimoji="1" lang="en-US" altLang="ja-JP" sz="1100" dirty="0">
                          <a:solidFill>
                            <a:schemeClr val="tx1"/>
                          </a:solidFill>
                          <a:latin typeface="メイリオ" panose="020B0604030504040204" pitchFamily="50" charset="-128"/>
                          <a:ea typeface="メイリオ" panose="020B0604030504040204" pitchFamily="50" charset="-128"/>
                        </a:rPr>
                        <a:t>?</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2330456"/>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マゼンタ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577126"/>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黄色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1301244"/>
                  </a:ext>
                </a:extLst>
              </a:tr>
              <a:tr h="163318">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2357444"/>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水色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187980"/>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6443944"/>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5199788"/>
                  </a:ext>
                </a:extLst>
              </a:tr>
              <a:tr h="163318">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メイリオ" panose="020B0604030504040204" pitchFamily="50" charset="-128"/>
                          <a:ea typeface="メイリオ" panose="020B0604030504040204" pitchFamily="50" charset="-128"/>
                        </a:rPr>
                        <a:t>黒 </a:t>
                      </a:r>
                      <a:r>
                        <a:rPr kumimoji="1" lang="en-US" altLang="ja-JP" sz="1100" b="1" dirty="0">
                          <a:solidFill>
                            <a:schemeClr val="tx1"/>
                          </a:solidFill>
                          <a:latin typeface="メイリオ" panose="020B0604030504040204" pitchFamily="50" charset="-128"/>
                          <a:ea typeface="メイリオ" panose="020B0604030504040204" pitchFamily="50" charset="-128"/>
                        </a:rPr>
                        <a:t>*</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3448111"/>
                  </a:ext>
                </a:extLst>
              </a:tr>
            </a:tbl>
          </a:graphicData>
        </a:graphic>
      </p:graphicFrame>
      <p:sp>
        <p:nvSpPr>
          <p:cNvPr id="11" name="テキスト ボックス 10">
            <a:extLst>
              <a:ext uri="{FF2B5EF4-FFF2-40B4-BE49-F238E27FC236}">
                <a16:creationId xmlns:a16="http://schemas.microsoft.com/office/drawing/2014/main" id="{E6B34FB0-630D-14B5-5FAC-4F7BBDD79F40}"/>
              </a:ext>
            </a:extLst>
          </p:cNvPr>
          <p:cNvSpPr txBox="1"/>
          <p:nvPr/>
        </p:nvSpPr>
        <p:spPr>
          <a:xfrm>
            <a:off x="847031" y="778145"/>
            <a:ext cx="141039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加法混色</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光</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17" name="テキスト ボックス 16">
            <a:extLst>
              <a:ext uri="{FF2B5EF4-FFF2-40B4-BE49-F238E27FC236}">
                <a16:creationId xmlns:a16="http://schemas.microsoft.com/office/drawing/2014/main" id="{F9D8D7C3-F596-5824-FC35-B9012BD9E273}"/>
              </a:ext>
            </a:extLst>
          </p:cNvPr>
          <p:cNvSpPr txBox="1"/>
          <p:nvPr/>
        </p:nvSpPr>
        <p:spPr>
          <a:xfrm>
            <a:off x="2926646" y="769601"/>
            <a:ext cx="16453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減法混色</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印刷など</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18" name="テキスト ボックス 17">
            <a:extLst>
              <a:ext uri="{FF2B5EF4-FFF2-40B4-BE49-F238E27FC236}">
                <a16:creationId xmlns:a16="http://schemas.microsoft.com/office/drawing/2014/main" id="{428C122A-C898-7EC2-B75A-3E4A4992B6CE}"/>
              </a:ext>
            </a:extLst>
          </p:cNvPr>
          <p:cNvSpPr txBox="1"/>
          <p:nvPr/>
        </p:nvSpPr>
        <p:spPr>
          <a:xfrm>
            <a:off x="847031" y="3164055"/>
            <a:ext cx="421074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塗料自体に白が混じっているため完全な黒にはならない</a:t>
            </a:r>
          </a:p>
        </p:txBody>
      </p:sp>
      <p:sp>
        <p:nvSpPr>
          <p:cNvPr id="22" name="テキスト ボックス 21">
            <a:extLst>
              <a:ext uri="{FF2B5EF4-FFF2-40B4-BE49-F238E27FC236}">
                <a16:creationId xmlns:a16="http://schemas.microsoft.com/office/drawing/2014/main" id="{A6F6981E-6D77-CDC6-7626-450FBAEB3536}"/>
              </a:ext>
            </a:extLst>
          </p:cNvPr>
          <p:cNvSpPr txBox="1"/>
          <p:nvPr/>
        </p:nvSpPr>
        <p:spPr>
          <a:xfrm>
            <a:off x="5259209" y="631101"/>
            <a:ext cx="273275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イメージ画像のデジタル化</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23" name="図 22">
            <a:extLst>
              <a:ext uri="{FF2B5EF4-FFF2-40B4-BE49-F238E27FC236}">
                <a16:creationId xmlns:a16="http://schemas.microsoft.com/office/drawing/2014/main" id="{A647409A-9B6F-558D-510B-3CC25727D584}"/>
              </a:ext>
            </a:extLst>
          </p:cNvPr>
          <p:cNvPicPr>
            <a:picLocks noChangeAspect="1"/>
          </p:cNvPicPr>
          <p:nvPr/>
        </p:nvPicPr>
        <p:blipFill>
          <a:blip r:embed="rId3"/>
          <a:stretch>
            <a:fillRect/>
          </a:stretch>
        </p:blipFill>
        <p:spPr>
          <a:xfrm>
            <a:off x="5259209" y="1030455"/>
            <a:ext cx="1510351" cy="1125057"/>
          </a:xfrm>
          <a:prstGeom prst="rect">
            <a:avLst/>
          </a:prstGeom>
        </p:spPr>
      </p:pic>
      <p:sp>
        <p:nvSpPr>
          <p:cNvPr id="25" name="テキスト ボックス 24">
            <a:extLst>
              <a:ext uri="{FF2B5EF4-FFF2-40B4-BE49-F238E27FC236}">
                <a16:creationId xmlns:a16="http://schemas.microsoft.com/office/drawing/2014/main" id="{F7D94725-BBBC-6050-7B59-6F914B24A0B1}"/>
              </a:ext>
            </a:extLst>
          </p:cNvPr>
          <p:cNvSpPr txBox="1"/>
          <p:nvPr/>
        </p:nvSpPr>
        <p:spPr>
          <a:xfrm>
            <a:off x="5153062" y="2596845"/>
            <a:ext cx="3713526"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量子化</a:t>
            </a:r>
            <a:r>
              <a:rPr kumimoji="0" lang="en-US" altLang="ja-JP"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各</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RGB(</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赤緑青</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の濃淡を、それぞれ</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1,2,3</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などの段階で表現する。諧調</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量子化レベル数</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例</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8</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ピット</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=256</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諧調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フルカラー</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=256</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階調</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人間の目で自然に見える</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6" name="テキスト ボックス 25">
            <a:extLst>
              <a:ext uri="{FF2B5EF4-FFF2-40B4-BE49-F238E27FC236}">
                <a16:creationId xmlns:a16="http://schemas.microsoft.com/office/drawing/2014/main" id="{E59C2A63-0B1F-A346-6F18-8870DAAA6455}"/>
              </a:ext>
            </a:extLst>
          </p:cNvPr>
          <p:cNvSpPr txBox="1"/>
          <p:nvPr/>
        </p:nvSpPr>
        <p:spPr>
          <a:xfrm>
            <a:off x="5153062" y="2220216"/>
            <a:ext cx="383909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標本化</a:t>
            </a:r>
            <a:r>
              <a:rPr kumimoji="0" lang="en-US" altLang="ja-JP"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画像を一定の距離間隔で区切って分割し，各点</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ドット</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の各</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RGB(</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赤緑青</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の明るさ（濃淡）を取り出す。</a:t>
            </a:r>
            <a:endParaRPr kumimoji="0" lang="ja-JP" altLang="en-US"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7" name="テキスト ボックス 26">
            <a:extLst>
              <a:ext uri="{FF2B5EF4-FFF2-40B4-BE49-F238E27FC236}">
                <a16:creationId xmlns:a16="http://schemas.microsoft.com/office/drawing/2014/main" id="{71837060-99F4-5C2C-55D5-67DD6457698C}"/>
              </a:ext>
            </a:extLst>
          </p:cNvPr>
          <p:cNvSpPr txBox="1"/>
          <p:nvPr/>
        </p:nvSpPr>
        <p:spPr>
          <a:xfrm>
            <a:off x="5153062" y="3127361"/>
            <a:ext cx="3422676"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符号化</a:t>
            </a:r>
            <a:r>
              <a:rPr kumimoji="0" lang="en-US" altLang="ja-JP"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量子化した大きさを</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進数</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デジタル</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で表す</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p>
        </p:txBody>
      </p:sp>
      <p:sp>
        <p:nvSpPr>
          <p:cNvPr id="30" name="テキスト ボックス 29">
            <a:extLst>
              <a:ext uri="{FF2B5EF4-FFF2-40B4-BE49-F238E27FC236}">
                <a16:creationId xmlns:a16="http://schemas.microsoft.com/office/drawing/2014/main" id="{B267A0F0-C285-0FA2-D1FD-C01506A72116}"/>
              </a:ext>
            </a:extLst>
          </p:cNvPr>
          <p:cNvSpPr txBox="1"/>
          <p:nvPr/>
        </p:nvSpPr>
        <p:spPr>
          <a:xfrm>
            <a:off x="6864400" y="1067890"/>
            <a:ext cx="2203400" cy="116955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距離間隔で区切った物</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a:t>
            </a:r>
            <a:endPar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ドット、ピクセル</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総素数 </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縦の画素数 </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横の画素数</a:t>
            </a:r>
            <a:endPar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解像度</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画素の単位</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インチあたりの数</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b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en-US" altLang="ja-JP" sz="1000" b="0" i="0" u="none" strike="noStrike" kern="1200" cap="none" spc="0" normalizeH="0" baseline="0" noProof="0" dirty="0" err="1">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ppi</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(pixel per inch)</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or dpi(dot per inch)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印刷で使用</a:t>
            </a:r>
          </a:p>
        </p:txBody>
      </p:sp>
      <p:sp>
        <p:nvSpPr>
          <p:cNvPr id="31" name="テキスト ボックス 30">
            <a:extLst>
              <a:ext uri="{FF2B5EF4-FFF2-40B4-BE49-F238E27FC236}">
                <a16:creationId xmlns:a16="http://schemas.microsoft.com/office/drawing/2014/main" id="{ECDC1B61-B938-EAC6-B6A9-ADACE1A92549}"/>
              </a:ext>
            </a:extLst>
          </p:cNvPr>
          <p:cNvSpPr txBox="1"/>
          <p:nvPr/>
        </p:nvSpPr>
        <p:spPr>
          <a:xfrm>
            <a:off x="847031" y="3448655"/>
            <a:ext cx="291534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諧調と</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ピクセル</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ドット</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データサイズ</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graphicFrame>
        <p:nvGraphicFramePr>
          <p:cNvPr id="32" name="表 31">
            <a:extLst>
              <a:ext uri="{FF2B5EF4-FFF2-40B4-BE49-F238E27FC236}">
                <a16:creationId xmlns:a16="http://schemas.microsoft.com/office/drawing/2014/main" id="{B57A8D89-706B-CACF-4827-42C58D0CAE4B}"/>
              </a:ext>
            </a:extLst>
          </p:cNvPr>
          <p:cNvGraphicFramePr>
            <a:graphicFrameLocks noGrp="1"/>
          </p:cNvGraphicFramePr>
          <p:nvPr/>
        </p:nvGraphicFramePr>
        <p:xfrm>
          <a:off x="873062" y="3764586"/>
          <a:ext cx="2765488" cy="1788922"/>
        </p:xfrm>
        <a:graphic>
          <a:graphicData uri="http://schemas.openxmlformats.org/drawingml/2006/table">
            <a:tbl>
              <a:tblPr firstRow="1" bandRow="1">
                <a:tableStyleId>{5C22544A-7EE6-4342-B048-85BDC9FD1C3A}</a:tableStyleId>
              </a:tblPr>
              <a:tblGrid>
                <a:gridCol w="390260">
                  <a:extLst>
                    <a:ext uri="{9D8B030D-6E8A-4147-A177-3AD203B41FA5}">
                      <a16:colId xmlns:a16="http://schemas.microsoft.com/office/drawing/2014/main" val="641635283"/>
                    </a:ext>
                  </a:extLst>
                </a:gridCol>
                <a:gridCol w="454948">
                  <a:extLst>
                    <a:ext uri="{9D8B030D-6E8A-4147-A177-3AD203B41FA5}">
                      <a16:colId xmlns:a16="http://schemas.microsoft.com/office/drawing/2014/main" val="2609458364"/>
                    </a:ext>
                  </a:extLst>
                </a:gridCol>
                <a:gridCol w="421352">
                  <a:extLst>
                    <a:ext uri="{9D8B030D-6E8A-4147-A177-3AD203B41FA5}">
                      <a16:colId xmlns:a16="http://schemas.microsoft.com/office/drawing/2014/main" val="4167892287"/>
                    </a:ext>
                  </a:extLst>
                </a:gridCol>
                <a:gridCol w="1498928">
                  <a:extLst>
                    <a:ext uri="{9D8B030D-6E8A-4147-A177-3AD203B41FA5}">
                      <a16:colId xmlns:a16="http://schemas.microsoft.com/office/drawing/2014/main" val="3722763472"/>
                    </a:ext>
                  </a:extLst>
                </a:gridCol>
              </a:tblGrid>
              <a:tr h="186935">
                <a:tc gridSpan="4">
                  <a:txBody>
                    <a:bodyPr/>
                    <a:lstStyle/>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256</a:t>
                      </a:r>
                      <a:r>
                        <a:rPr kumimoji="1" lang="ja-JP" altLang="en-US" sz="1100" b="1" dirty="0">
                          <a:solidFill>
                            <a:schemeClr val="tx1"/>
                          </a:solidFill>
                          <a:latin typeface="メイリオ" panose="020B0604030504040204" pitchFamily="50" charset="-128"/>
                          <a:ea typeface="メイリオ" panose="020B0604030504040204" pitchFamily="50" charset="-128"/>
                        </a:rPr>
                        <a:t>諧調 カラー</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2330456"/>
                  </a:ext>
                </a:extLst>
              </a:tr>
              <a:tr h="185593">
                <a:tc>
                  <a:txBody>
                    <a:bodyPr/>
                    <a:lstStyle/>
                    <a:p>
                      <a:pPr algn="ctr">
                        <a:lnSpc>
                          <a:spcPts val="1200"/>
                        </a:lnSpc>
                      </a:pP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R</a:t>
                      </a: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dirty="0">
                          <a:solidFill>
                            <a:schemeClr val="tx1"/>
                          </a:solidFill>
                          <a:latin typeface="UD デジタル 教科書体 NP-B" panose="02020700000000000000" pitchFamily="18" charset="-128"/>
                          <a:ea typeface="UD デジタル 教科書体 NP-B" panose="02020700000000000000" pitchFamily="18" charset="-128"/>
                        </a:rPr>
                        <a:t>G</a:t>
                      </a:r>
                      <a:endParaRPr kumimoji="1" lang="ja-JP" altLang="en-US" sz="1100"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B</a:t>
                      </a: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a:t>
                      </a:r>
                      <a:r>
                        <a:rPr kumimoji="1" lang="ja-JP" altLang="en-US" sz="1100" b="1" dirty="0">
                          <a:solidFill>
                            <a:schemeClr val="tx1"/>
                          </a:solidFill>
                          <a:latin typeface="メイリオ" panose="020B0604030504040204" pitchFamily="50" charset="-128"/>
                          <a:ea typeface="メイリオ" panose="020B0604030504040204" pitchFamily="50" charset="-128"/>
                        </a:rPr>
                        <a:t>ピクセル</a:t>
                      </a:r>
                      <a:r>
                        <a:rPr kumimoji="1" lang="en-US" altLang="ja-JP" sz="1100" b="1" dirty="0">
                          <a:solidFill>
                            <a:schemeClr val="tx1"/>
                          </a:solidFill>
                          <a:latin typeface="メイリオ" panose="020B0604030504040204" pitchFamily="50" charset="-128"/>
                          <a:ea typeface="メイリオ" panose="020B0604030504040204" pitchFamily="50" charset="-128"/>
                        </a:rPr>
                        <a:t>=</a:t>
                      </a:r>
                    </a:p>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8bit x 3</a:t>
                      </a:r>
                      <a:r>
                        <a:rPr kumimoji="1" lang="ja-JP" altLang="en-US" sz="1100" b="1" dirty="0">
                          <a:solidFill>
                            <a:schemeClr val="tx1"/>
                          </a:solidFill>
                          <a:latin typeface="メイリオ" panose="020B0604030504040204" pitchFamily="50" charset="-128"/>
                          <a:ea typeface="メイリオ" panose="020B0604030504040204" pitchFamily="50" charset="-128"/>
                        </a:rPr>
                        <a:t>色 </a:t>
                      </a:r>
                      <a:r>
                        <a:rPr kumimoji="1" lang="en-US" altLang="ja-JP" sz="1100" b="1" dirty="0">
                          <a:solidFill>
                            <a:schemeClr val="tx1"/>
                          </a:solidFill>
                          <a:latin typeface="メイリオ" panose="020B0604030504040204" pitchFamily="50" charset="-128"/>
                          <a:ea typeface="メイリオ" panose="020B0604030504040204" pitchFamily="50" charset="-128"/>
                        </a:rPr>
                        <a:t>= 24bit</a:t>
                      </a:r>
                      <a:br>
                        <a:rPr kumimoji="1" lang="en-US" altLang="ja-JP" sz="1100" b="1" dirty="0">
                          <a:solidFill>
                            <a:schemeClr val="tx1"/>
                          </a:solidFill>
                          <a:latin typeface="メイリオ" panose="020B0604030504040204" pitchFamily="50" charset="-128"/>
                          <a:ea typeface="メイリオ" panose="020B0604030504040204" pitchFamily="50" charset="-128"/>
                        </a:rPr>
                      </a:br>
                      <a:r>
                        <a:rPr kumimoji="1" lang="en-US" altLang="ja-JP" sz="1100" b="1" dirty="0">
                          <a:solidFill>
                            <a:schemeClr val="tx1"/>
                          </a:solidFill>
                          <a:latin typeface="メイリオ" panose="020B0604030504040204" pitchFamily="50" charset="-128"/>
                          <a:ea typeface="メイリオ" panose="020B0604030504040204" pitchFamily="50" charset="-128"/>
                        </a:rPr>
                        <a:t>= 1B x 3</a:t>
                      </a:r>
                      <a:r>
                        <a:rPr kumimoji="1" lang="ja-JP" altLang="en-US" sz="1100" b="1" dirty="0">
                          <a:solidFill>
                            <a:schemeClr val="tx1"/>
                          </a:solidFill>
                          <a:latin typeface="メイリオ" panose="020B0604030504040204" pitchFamily="50" charset="-128"/>
                          <a:ea typeface="メイリオ" panose="020B0604030504040204" pitchFamily="50" charset="-128"/>
                        </a:rPr>
                        <a:t>色 </a:t>
                      </a:r>
                      <a:r>
                        <a:rPr kumimoji="1" lang="en-US" altLang="ja-JP" sz="1100" b="1" dirty="0">
                          <a:solidFill>
                            <a:schemeClr val="tx1"/>
                          </a:solidFill>
                          <a:latin typeface="メイリオ" panose="020B0604030504040204" pitchFamily="50" charset="-128"/>
                          <a:ea typeface="メイリオ" panose="020B0604030504040204" pitchFamily="50" charset="-128"/>
                        </a:rPr>
                        <a:t>= 3B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577126"/>
                  </a:ext>
                </a:extLst>
              </a:tr>
              <a:tr h="186935">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1301244"/>
                  </a:ext>
                </a:extLst>
              </a:tr>
              <a:tr h="186935">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2357444"/>
                  </a:ext>
                </a:extLst>
              </a:tr>
              <a:tr h="186935">
                <a:tc gridSpan="4">
                  <a:txBody>
                    <a:bodyPr/>
                    <a:lstStyle/>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16</a:t>
                      </a:r>
                      <a:r>
                        <a:rPr kumimoji="1" lang="ja-JP" altLang="en-US" sz="1100" b="1" dirty="0">
                          <a:solidFill>
                            <a:schemeClr val="tx1"/>
                          </a:solidFill>
                          <a:latin typeface="メイリオ" panose="020B0604030504040204" pitchFamily="50" charset="-128"/>
                          <a:ea typeface="メイリオ" panose="020B0604030504040204" pitchFamily="50" charset="-128"/>
                        </a:rPr>
                        <a:t>諧調カラー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187980"/>
                  </a:ext>
                </a:extLst>
              </a:tr>
              <a:tr h="186935">
                <a:tc gridSpan="3">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White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1</a:t>
                      </a:r>
                      <a:r>
                        <a:rPr kumimoji="1" lang="ja-JP" altLang="en-US" sz="1100" b="1" dirty="0">
                          <a:solidFill>
                            <a:schemeClr val="tx1"/>
                          </a:solidFill>
                          <a:latin typeface="メイリオ" panose="020B0604030504040204" pitchFamily="50" charset="-128"/>
                          <a:ea typeface="メイリオ" panose="020B0604030504040204" pitchFamily="50" charset="-128"/>
                        </a:rPr>
                        <a:t>ピクセル</a:t>
                      </a:r>
                      <a:r>
                        <a:rPr kumimoji="1" lang="en-US" altLang="ja-JP" sz="1100" b="1" dirty="0">
                          <a:solidFill>
                            <a:schemeClr val="tx1"/>
                          </a:solidFill>
                          <a:latin typeface="メイリオ" panose="020B0604030504040204" pitchFamily="50" charset="-128"/>
                          <a:ea typeface="メイリオ" panose="020B0604030504040204" pitchFamily="50" charset="-128"/>
                        </a:rPr>
                        <a:t>=</a:t>
                      </a:r>
                    </a:p>
                    <a:p>
                      <a:pPr algn="l">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8bit x 1</a:t>
                      </a:r>
                      <a:r>
                        <a:rPr kumimoji="1" lang="ja-JP" altLang="en-US" sz="1100" b="1" dirty="0">
                          <a:solidFill>
                            <a:schemeClr val="tx1"/>
                          </a:solidFill>
                          <a:latin typeface="メイリオ" panose="020B0604030504040204" pitchFamily="50" charset="-128"/>
                          <a:ea typeface="メイリオ" panose="020B0604030504040204" pitchFamily="50" charset="-128"/>
                        </a:rPr>
                        <a:t>色 </a:t>
                      </a:r>
                      <a:r>
                        <a:rPr kumimoji="1" lang="en-US" altLang="ja-JP" sz="1100" b="1" dirty="0">
                          <a:solidFill>
                            <a:schemeClr val="tx1"/>
                          </a:solidFill>
                          <a:latin typeface="メイリオ" panose="020B0604030504040204" pitchFamily="50" charset="-128"/>
                          <a:ea typeface="メイリオ" panose="020B0604030504040204" pitchFamily="50" charset="-128"/>
                        </a:rPr>
                        <a:t>= 8bit</a:t>
                      </a:r>
                      <a:br>
                        <a:rPr kumimoji="1" lang="en-US" altLang="ja-JP" sz="1100" b="1" dirty="0">
                          <a:solidFill>
                            <a:schemeClr val="tx1"/>
                          </a:solidFill>
                          <a:latin typeface="メイリオ" panose="020B0604030504040204" pitchFamily="50" charset="-128"/>
                          <a:ea typeface="メイリオ" panose="020B0604030504040204" pitchFamily="50" charset="-128"/>
                        </a:rPr>
                      </a:br>
                      <a:r>
                        <a:rPr kumimoji="1" lang="en-US" altLang="ja-JP" sz="1100" b="1" dirty="0">
                          <a:solidFill>
                            <a:schemeClr val="tx1"/>
                          </a:solidFill>
                          <a:latin typeface="メイリオ" panose="020B0604030504040204" pitchFamily="50" charset="-128"/>
                          <a:ea typeface="メイリオ" panose="020B0604030504040204" pitchFamily="50" charset="-128"/>
                        </a:rPr>
                        <a:t>= 1B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6443944"/>
                  </a:ext>
                </a:extLst>
              </a:tr>
              <a:tr h="230073">
                <a:tc gridSpan="3">
                  <a:txBody>
                    <a:bodyPr/>
                    <a:lstStyle/>
                    <a:p>
                      <a:pPr algn="ctr">
                        <a:lnSpc>
                          <a:spcPts val="1200"/>
                        </a:lnSpc>
                      </a:pPr>
                      <a:r>
                        <a:rPr kumimoji="1" lang="en-US" altLang="ja-JP" sz="1100" b="1" dirty="0">
                          <a:solidFill>
                            <a:schemeClr val="tx1"/>
                          </a:solidFill>
                          <a:latin typeface="メイリオ" panose="020B0604030504040204" pitchFamily="50" charset="-128"/>
                          <a:ea typeface="メイリオ" panose="020B0604030504040204" pitchFamily="50" charset="-128"/>
                        </a:rPr>
                        <a:t>8b/1B</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l">
                        <a:lnSpc>
                          <a:spcPts val="1200"/>
                        </a:lnSpc>
                      </a:pP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3009763"/>
                  </a:ext>
                </a:extLst>
              </a:tr>
            </a:tbl>
          </a:graphicData>
        </a:graphic>
      </p:graphicFrame>
      <p:sp>
        <p:nvSpPr>
          <p:cNvPr id="33" name="テキスト ボックス 32">
            <a:extLst>
              <a:ext uri="{FF2B5EF4-FFF2-40B4-BE49-F238E27FC236}">
                <a16:creationId xmlns:a16="http://schemas.microsoft.com/office/drawing/2014/main" id="{3D902BA3-B00C-B085-F604-00F07E15BB6D}"/>
              </a:ext>
            </a:extLst>
          </p:cNvPr>
          <p:cNvSpPr txBox="1"/>
          <p:nvPr/>
        </p:nvSpPr>
        <p:spPr>
          <a:xfrm>
            <a:off x="3860768" y="3762035"/>
            <a:ext cx="4851463" cy="461665"/>
          </a:xfrm>
          <a:prstGeom prst="rect">
            <a:avLst/>
          </a:prstGeom>
          <a:noFill/>
          <a:ln>
            <a:solidFill>
              <a:schemeClr val="tx1"/>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枚のイメージ画像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ピクセルのデータ量</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総画素数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色のデータ量</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カラー</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or) 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縦の画素数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横の画素数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34" name="テキスト ボックス 33">
            <a:extLst>
              <a:ext uri="{FF2B5EF4-FFF2-40B4-BE49-F238E27FC236}">
                <a16:creationId xmlns:a16="http://schemas.microsoft.com/office/drawing/2014/main" id="{08345686-1623-03FE-431F-9C62E8A24B80}"/>
              </a:ext>
            </a:extLst>
          </p:cNvPr>
          <p:cNvSpPr txBox="1"/>
          <p:nvPr/>
        </p:nvSpPr>
        <p:spPr>
          <a:xfrm>
            <a:off x="3857662" y="4336846"/>
            <a:ext cx="4851463" cy="1938992"/>
          </a:xfrm>
          <a:prstGeom prst="rect">
            <a:avLst/>
          </a:prstGeom>
          <a:no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計算例</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24</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ビットのフルカラーで、横</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1600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縦</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1200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画素の写真は何</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MB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か。</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(1B = 8bit, 1KB=1000B, 1MB=1000KB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の場合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枚のイメージ画像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8</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bit x 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色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1600 x 1200</a:t>
            </a:r>
            <a:b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 46080000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5.76MB</a:t>
            </a:r>
            <a:b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ポイント 単位を変換しておくと計算が楽。</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8</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bit x 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色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1600 x 1200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  8</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bit x 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色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1600 x 1200 / 8/ 1000/1000</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1.2</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5.76</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35" name="テキスト ボックス 34">
            <a:extLst>
              <a:ext uri="{FF2B5EF4-FFF2-40B4-BE49-F238E27FC236}">
                <a16:creationId xmlns:a16="http://schemas.microsoft.com/office/drawing/2014/main" id="{90CB398C-89FF-F29C-52D5-1B3F065982A3}"/>
              </a:ext>
            </a:extLst>
          </p:cNvPr>
          <p:cNvSpPr txBox="1"/>
          <p:nvPr/>
        </p:nvSpPr>
        <p:spPr>
          <a:xfrm>
            <a:off x="3857662" y="3448655"/>
            <a:ext cx="371281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イメージ画像のデジタル化のデータ量の計算</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Tree>
    <p:extLst>
      <p:ext uri="{BB962C8B-B14F-4D97-AF65-F5344CB8AC3E}">
        <p14:creationId xmlns:p14="http://schemas.microsoft.com/office/powerpoint/2010/main" val="170803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A3277AD-14EC-F39A-A5E8-31B80A67CD56}"/>
              </a:ext>
            </a:extLst>
          </p:cNvPr>
          <p:cNvSpPr txBox="1"/>
          <p:nvPr/>
        </p:nvSpPr>
        <p:spPr>
          <a:xfrm>
            <a:off x="633441" y="259808"/>
            <a:ext cx="565305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画像のデジタル化</a:t>
            </a:r>
            <a:r>
              <a:rPr kumimoji="1" lang="en-US" altLang="ja-JP"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a:t>
            </a:r>
            <a:endParaRPr kumimoji="1" lang="ja-JP" altLang="en-US"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6" name="テキスト ボックス 5">
            <a:extLst>
              <a:ext uri="{FF2B5EF4-FFF2-40B4-BE49-F238E27FC236}">
                <a16:creationId xmlns:a16="http://schemas.microsoft.com/office/drawing/2014/main" id="{13222A46-F0F0-21B2-44EF-CE22793B61B6}"/>
              </a:ext>
            </a:extLst>
          </p:cNvPr>
          <p:cNvSpPr txBox="1"/>
          <p:nvPr/>
        </p:nvSpPr>
        <p:spPr>
          <a:xfrm>
            <a:off x="7475938" y="216399"/>
            <a:ext cx="1390650" cy="338554"/>
          </a:xfrm>
          <a:prstGeom prst="rect">
            <a:avLst/>
          </a:prstGeom>
          <a:noFill/>
          <a:ln>
            <a:solidFill>
              <a:schemeClr val="tx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図解ノート</a:t>
            </a:r>
          </a:p>
        </p:txBody>
      </p:sp>
      <p:sp>
        <p:nvSpPr>
          <p:cNvPr id="4" name="テキスト ボックス 3">
            <a:extLst>
              <a:ext uri="{FF2B5EF4-FFF2-40B4-BE49-F238E27FC236}">
                <a16:creationId xmlns:a16="http://schemas.microsoft.com/office/drawing/2014/main" id="{1CC180EA-3935-4B09-18BA-F4B1A23EDF93}"/>
              </a:ext>
            </a:extLst>
          </p:cNvPr>
          <p:cNvSpPr txBox="1"/>
          <p:nvPr/>
        </p:nvSpPr>
        <p:spPr>
          <a:xfrm>
            <a:off x="873062" y="584102"/>
            <a:ext cx="273275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種類の画像</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graphicFrame>
        <p:nvGraphicFramePr>
          <p:cNvPr id="3" name="表 2">
            <a:extLst>
              <a:ext uri="{FF2B5EF4-FFF2-40B4-BE49-F238E27FC236}">
                <a16:creationId xmlns:a16="http://schemas.microsoft.com/office/drawing/2014/main" id="{8FC511C1-E32A-9ED4-D776-FC6C8EB45011}"/>
              </a:ext>
            </a:extLst>
          </p:cNvPr>
          <p:cNvGraphicFramePr>
            <a:graphicFrameLocks noGrp="1"/>
          </p:cNvGraphicFramePr>
          <p:nvPr/>
        </p:nvGraphicFramePr>
        <p:xfrm>
          <a:off x="534768" y="854485"/>
          <a:ext cx="3838575" cy="4332460"/>
        </p:xfrm>
        <a:graphic>
          <a:graphicData uri="http://schemas.openxmlformats.org/drawingml/2006/table">
            <a:tbl>
              <a:tblPr firstRow="1" bandRow="1">
                <a:tableStyleId>{5C22544A-7EE6-4342-B048-85BDC9FD1C3A}</a:tableStyleId>
              </a:tblPr>
              <a:tblGrid>
                <a:gridCol w="886409">
                  <a:extLst>
                    <a:ext uri="{9D8B030D-6E8A-4147-A177-3AD203B41FA5}">
                      <a16:colId xmlns:a16="http://schemas.microsoft.com/office/drawing/2014/main" val="641635283"/>
                    </a:ext>
                  </a:extLst>
                </a:gridCol>
                <a:gridCol w="1409116">
                  <a:extLst>
                    <a:ext uri="{9D8B030D-6E8A-4147-A177-3AD203B41FA5}">
                      <a16:colId xmlns:a16="http://schemas.microsoft.com/office/drawing/2014/main" val="2609458364"/>
                    </a:ext>
                  </a:extLst>
                </a:gridCol>
                <a:gridCol w="1543050">
                  <a:extLst>
                    <a:ext uri="{9D8B030D-6E8A-4147-A177-3AD203B41FA5}">
                      <a16:colId xmlns:a16="http://schemas.microsoft.com/office/drawing/2014/main" val="4167892287"/>
                    </a:ext>
                  </a:extLst>
                </a:gridCol>
              </a:tblGrid>
              <a:tr h="0">
                <a:tc>
                  <a:txBody>
                    <a:bodyPr/>
                    <a:lstStyle/>
                    <a:p>
                      <a:pPr algn="ctr">
                        <a:lnSpc>
                          <a:spcPts val="1200"/>
                        </a:lnSpc>
                      </a:pPr>
                      <a:r>
                        <a:rPr kumimoji="1" lang="ja-JP" altLang="en-US" sz="1100" dirty="0">
                          <a:solidFill>
                            <a:schemeClr val="tx1"/>
                          </a:solidFill>
                          <a:latin typeface="メイリオ" panose="020B0604030504040204" pitchFamily="50" charset="-128"/>
                          <a:ea typeface="メイリオ" panose="020B0604030504040204" pitchFamily="50" charset="-128"/>
                        </a:rPr>
                        <a:t>形式</a:t>
                      </a:r>
                      <a:endParaRPr kumimoji="1" lang="en-US" altLang="ja-JP"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1" lang="ja-JP" altLang="en-US" sz="1100" dirty="0">
                          <a:solidFill>
                            <a:schemeClr val="tx1"/>
                          </a:solidFill>
                          <a:latin typeface="メイリオ" panose="020B0604030504040204" pitchFamily="50" charset="-128"/>
                          <a:ea typeface="メイリオ" panose="020B0604030504040204" pitchFamily="50" charset="-128"/>
                        </a:rPr>
                        <a:t>ベクター形式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kumimoji="1" lang="ja-JP" altLang="en-US" sz="1100" dirty="0">
                          <a:solidFill>
                            <a:schemeClr val="tx1"/>
                          </a:solidFill>
                          <a:latin typeface="メイリオ" panose="020B0604030504040204" pitchFamily="50" charset="-128"/>
                          <a:ea typeface="メイリオ" panose="020B0604030504040204" pitchFamily="50" charset="-128"/>
                        </a:rPr>
                        <a:t>ラスター形式</a:t>
                      </a:r>
                      <a:endParaRPr kumimoji="1" lang="en-US" altLang="ja-JP" sz="1100" dirty="0">
                        <a:solidFill>
                          <a:schemeClr val="tx1"/>
                        </a:solidFill>
                        <a:latin typeface="メイリオ" panose="020B0604030504040204" pitchFamily="50" charset="-128"/>
                        <a:ea typeface="メイリオ" panose="020B0604030504040204" pitchFamily="50" charset="-128"/>
                      </a:endParaRPr>
                    </a:p>
                    <a:p>
                      <a:pPr algn="l">
                        <a:lnSpc>
                          <a:spcPts val="1200"/>
                        </a:lnSpc>
                      </a:pPr>
                      <a:r>
                        <a:rPr kumimoji="1" lang="en-US" altLang="ja-JP" sz="1100" dirty="0">
                          <a:solidFill>
                            <a:schemeClr val="tx1"/>
                          </a:solidFill>
                          <a:latin typeface="メイリオ" panose="020B0604030504040204" pitchFamily="50" charset="-128"/>
                          <a:ea typeface="メイリオ" panose="020B0604030504040204" pitchFamily="50" charset="-128"/>
                        </a:rPr>
                        <a:t>(</a:t>
                      </a:r>
                      <a:r>
                        <a:rPr kumimoji="1" lang="ja-JP" altLang="en-US" sz="1100" dirty="0">
                          <a:solidFill>
                            <a:schemeClr val="tx1"/>
                          </a:solidFill>
                          <a:latin typeface="メイリオ" panose="020B0604030504040204" pitchFamily="50" charset="-128"/>
                          <a:ea typeface="メイリオ" panose="020B0604030504040204" pitchFamily="50" charset="-128"/>
                        </a:rPr>
                        <a:t>ビットマップ形式</a:t>
                      </a:r>
                      <a:r>
                        <a:rPr kumimoji="1" lang="en-US" altLang="ja-JP" sz="1100" dirty="0">
                          <a:solidFill>
                            <a:schemeClr val="tx1"/>
                          </a:solidFill>
                          <a:latin typeface="メイリオ" panose="020B0604030504040204" pitchFamily="50" charset="-128"/>
                          <a:ea typeface="メイリオ" panose="020B0604030504040204" pitchFamily="50" charset="-128"/>
                        </a:rPr>
                        <a:t>)</a:t>
                      </a:r>
                      <a:endParaRPr kumimoji="1" lang="ja-JP" altLang="en-US" sz="11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2330456"/>
                  </a:ext>
                </a:extLst>
              </a:tr>
              <a:tr h="163318">
                <a:tc>
                  <a:txBody>
                    <a:bodyPr/>
                    <a:lstStyle/>
                    <a:p>
                      <a:pPr algn="ctr">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en-US" altLang="ja-JP" sz="1100" dirty="0">
                          <a:solidFill>
                            <a:schemeClr val="tx1"/>
                          </a:solidFill>
                          <a:latin typeface="UD デジタル 教科書体 NP-B" panose="02020700000000000000" pitchFamily="18" charset="-128"/>
                          <a:ea typeface="UD デジタル 教科書体 NP-B" panose="02020700000000000000" pitchFamily="18" charset="-128"/>
                        </a:rPr>
                        <a:t>Office</a:t>
                      </a:r>
                      <a:r>
                        <a:rPr kumimoji="1" lang="ja-JP" altLang="en-US" sz="1100" dirty="0">
                          <a:solidFill>
                            <a:schemeClr val="tx1"/>
                          </a:solidFill>
                          <a:latin typeface="UD デジタル 教科書体 NP-B" panose="02020700000000000000" pitchFamily="18" charset="-128"/>
                          <a:ea typeface="UD デジタル 教科書体 NP-B" panose="02020700000000000000" pitchFamily="18" charset="-128"/>
                        </a:rPr>
                        <a:t>系の図形</a:t>
                      </a:r>
                      <a:endParaRPr kumimoji="1" lang="en-US" altLang="ja-JP" sz="1100"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dirty="0">
                          <a:solidFill>
                            <a:schemeClr val="tx1"/>
                          </a:solidFill>
                          <a:latin typeface="UD デジタル 教科書体 NP-B" panose="02020700000000000000" pitchFamily="18" charset="-128"/>
                          <a:ea typeface="UD デジタル 教科書体 NP-B" panose="02020700000000000000" pitchFamily="18" charset="-128"/>
                        </a:rPr>
                        <a:t>ポリゴンのゲーム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写真</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詳細なイラスト</a:t>
                      </a:r>
                      <a:endPar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ドット絵のゲーム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577126"/>
                  </a:ext>
                </a:extLst>
              </a:tr>
              <a:tr h="1424922">
                <a:tc>
                  <a:txBody>
                    <a:bodyPr/>
                    <a:lstStyle/>
                    <a:p>
                      <a:pPr algn="ctr">
                        <a:lnSpc>
                          <a:spcPts val="1200"/>
                        </a:lnSpc>
                      </a:pP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1301244"/>
                  </a:ext>
                </a:extLst>
              </a:tr>
              <a:tr h="163318">
                <a:tc>
                  <a:txBody>
                    <a:bodyPr/>
                    <a:lstStyle/>
                    <a:p>
                      <a:pPr algn="ctr">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使用ソフト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ドロー系ソフト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ペイント系ソフト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2357444"/>
                  </a:ext>
                </a:extLst>
              </a:tr>
              <a:tr h="163318">
                <a:tc>
                  <a:txBody>
                    <a:bodyPr/>
                    <a:lstStyle/>
                    <a:p>
                      <a:pPr algn="ctr">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仕組み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複数図形を組み合わせて作成する。</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*1</a:t>
                      </a:r>
                      <a:endPar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ピクセル</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ドット</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の集まりで作成する。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187980"/>
                  </a:ext>
                </a:extLst>
              </a:tr>
              <a:tr h="163318">
                <a:tc>
                  <a:txBody>
                    <a:bodyPr/>
                    <a:lstStyle/>
                    <a:p>
                      <a:pPr algn="ctr">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特徴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・拡大、縮小が計算でできる、見た目が変わらない。</a:t>
                      </a:r>
                      <a:endPar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・詳細な図形の表現にコンピュータパワーが必要</a:t>
                      </a:r>
                      <a:endPar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・修正変更が楽。</a:t>
                      </a:r>
                      <a:endPar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・データ量は少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・拡大するとギザギサ</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ジャギー</a:t>
                      </a:r>
                      <a: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t>)</a:t>
                      </a: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が目立つ</a:t>
                      </a:r>
                      <a:endPar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endParaRPr>
                    </a:p>
                    <a:p>
                      <a:pPr algn="l">
                        <a:lnSpc>
                          <a:spcPts val="1200"/>
                        </a:lnSpc>
                      </a:pP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・詳細な図形でもコンピュータパワーはそれほど必要ない。</a:t>
                      </a:r>
                      <a:b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b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・修正変更が手間。</a:t>
                      </a:r>
                      <a:br>
                        <a:rPr kumimoji="1" lang="en-US" altLang="ja-JP" sz="1100" b="1" dirty="0">
                          <a:solidFill>
                            <a:schemeClr val="tx1"/>
                          </a:solidFill>
                          <a:latin typeface="UD デジタル 教科書体 NP-B" panose="02020700000000000000" pitchFamily="18" charset="-128"/>
                          <a:ea typeface="UD デジタル 教科書体 NP-B" panose="02020700000000000000" pitchFamily="18" charset="-128"/>
                        </a:rPr>
                      </a:br>
                      <a:r>
                        <a:rPr kumimoji="1" lang="ja-JP" altLang="en-US" sz="1100" b="1" dirty="0">
                          <a:solidFill>
                            <a:schemeClr val="tx1"/>
                          </a:solidFill>
                          <a:latin typeface="UD デジタル 教科書体 NP-B" panose="02020700000000000000" pitchFamily="18" charset="-128"/>
                          <a:ea typeface="UD デジタル 教科書体 NP-B" panose="02020700000000000000" pitchFamily="18" charset="-128"/>
                        </a:rPr>
                        <a:t>・データ量は大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6443944"/>
                  </a:ext>
                </a:extLst>
              </a:tr>
            </a:tbl>
          </a:graphicData>
        </a:graphic>
      </p:graphicFrame>
      <p:sp>
        <p:nvSpPr>
          <p:cNvPr id="22" name="テキスト ボックス 21">
            <a:extLst>
              <a:ext uri="{FF2B5EF4-FFF2-40B4-BE49-F238E27FC236}">
                <a16:creationId xmlns:a16="http://schemas.microsoft.com/office/drawing/2014/main" id="{A6F6981E-6D77-CDC6-7626-450FBAEB3536}"/>
              </a:ext>
            </a:extLst>
          </p:cNvPr>
          <p:cNvSpPr txBox="1"/>
          <p:nvPr/>
        </p:nvSpPr>
        <p:spPr>
          <a:xfrm>
            <a:off x="4438668" y="629140"/>
            <a:ext cx="273275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動画のしくみ</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7" name="テキスト ボックス 26">
            <a:extLst>
              <a:ext uri="{FF2B5EF4-FFF2-40B4-BE49-F238E27FC236}">
                <a16:creationId xmlns:a16="http://schemas.microsoft.com/office/drawing/2014/main" id="{71837060-99F4-5C2C-55D5-67DD6457698C}"/>
              </a:ext>
            </a:extLst>
          </p:cNvPr>
          <p:cNvSpPr txBox="1"/>
          <p:nvPr/>
        </p:nvSpPr>
        <p:spPr>
          <a:xfrm>
            <a:off x="4608037" y="2139246"/>
            <a:ext cx="3422676" cy="1477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一定時間内に高速で画像を切り替えていくことにより、あたかも画像を動いているように見せる。</a:t>
            </a:r>
            <a:endPar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一枚一枚の画面</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フレームレート</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一秒間に何フレーム切り替えるか</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単は</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fps = frame per second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映画の場合は</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24fps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ビデオや地デジテレビの場合</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30fps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この程度の</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fps</a:t>
            </a: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だと人間には自然に見える</a:t>
            </a:r>
            <a:r>
              <a:rPr kumimoji="0"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p>
        </p:txBody>
      </p:sp>
      <p:sp>
        <p:nvSpPr>
          <p:cNvPr id="33" name="テキスト ボックス 32">
            <a:extLst>
              <a:ext uri="{FF2B5EF4-FFF2-40B4-BE49-F238E27FC236}">
                <a16:creationId xmlns:a16="http://schemas.microsoft.com/office/drawing/2014/main" id="{3D902BA3-B00C-B085-F604-00F07E15BB6D}"/>
              </a:ext>
            </a:extLst>
          </p:cNvPr>
          <p:cNvSpPr txBox="1"/>
          <p:nvPr/>
        </p:nvSpPr>
        <p:spPr>
          <a:xfrm>
            <a:off x="4570042" y="3768213"/>
            <a:ext cx="3919878" cy="461665"/>
          </a:xfrm>
          <a:prstGeom prst="rect">
            <a:avLst/>
          </a:prstGeom>
          <a:noFill/>
          <a:ln>
            <a:solidFill>
              <a:schemeClr val="tx1"/>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一連の動画のサイズ</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フームのサイズ</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(fps</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動画の秒数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p>
        </p:txBody>
      </p:sp>
      <p:sp>
        <p:nvSpPr>
          <p:cNvPr id="34" name="テキスト ボックス 33">
            <a:extLst>
              <a:ext uri="{FF2B5EF4-FFF2-40B4-BE49-F238E27FC236}">
                <a16:creationId xmlns:a16="http://schemas.microsoft.com/office/drawing/2014/main" id="{08345686-1623-03FE-431F-9C62E8A24B80}"/>
              </a:ext>
            </a:extLst>
          </p:cNvPr>
          <p:cNvSpPr txBox="1"/>
          <p:nvPr/>
        </p:nvSpPr>
        <p:spPr>
          <a:xfrm>
            <a:off x="4503535" y="4353025"/>
            <a:ext cx="4279520" cy="2123658"/>
          </a:xfrm>
          <a:prstGeom prst="rect">
            <a:avLst/>
          </a:prstGeom>
          <a:no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計算例</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24</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ビットのフルカラーで、横</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1600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縦</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1200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画素の</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24fps</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で</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30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秒の動画は何</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MB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か。</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(1B = 8bit, 1KB=1000B, 1MB=1000KB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の場合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前述した写真の計算例を使用して</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フレームのサイズ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5.76MB</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5.76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24</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30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4147.2MB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4.1GB*2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補足</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圧縮</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非圧縮</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動画データは非常に大きくなるため通常は圧縮して使用する。同様にラスター形式</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ビットマップ形式</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の画像も圧縮して使用される。</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35" name="テキスト ボックス 34">
            <a:extLst>
              <a:ext uri="{FF2B5EF4-FFF2-40B4-BE49-F238E27FC236}">
                <a16:creationId xmlns:a16="http://schemas.microsoft.com/office/drawing/2014/main" id="{90CB398C-89FF-F29C-52D5-1B3F065982A3}"/>
              </a:ext>
            </a:extLst>
          </p:cNvPr>
          <p:cNvSpPr txBox="1"/>
          <p:nvPr/>
        </p:nvSpPr>
        <p:spPr>
          <a:xfrm>
            <a:off x="4458452" y="3455598"/>
            <a:ext cx="371281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動画のデジタル化のデータ量の計算</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非圧縮時</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7" name="図 6">
            <a:extLst>
              <a:ext uri="{FF2B5EF4-FFF2-40B4-BE49-F238E27FC236}">
                <a16:creationId xmlns:a16="http://schemas.microsoft.com/office/drawing/2014/main" id="{9177500A-AC67-3846-6534-EAB0022F7A1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793" b="99085" l="10000" r="90000">
                        <a14:foregroundMark x1="30938" y1="89939" x2="30938" y2="89939"/>
                        <a14:foregroundMark x1="56563" y1="95732" x2="56563" y2="95732"/>
                        <a14:foregroundMark x1="31875" y1="99390" x2="31875" y2="99390"/>
                        <a14:foregroundMark x1="87500" y1="67073" x2="87500" y2="67073"/>
                        <a14:foregroundMark x1="63438" y1="50000" x2="63438" y2="50000"/>
                        <a14:foregroundMark x1="60625" y1="37195" x2="60625" y2="37195"/>
                        <a14:foregroundMark x1="49688" y1="5793" x2="49688" y2="5793"/>
                      </a14:backgroundRemoval>
                    </a14:imgEffect>
                  </a14:imgLayer>
                </a14:imgProps>
              </a:ext>
            </a:extLst>
          </a:blip>
          <a:stretch>
            <a:fillRect/>
          </a:stretch>
        </p:blipFill>
        <p:spPr>
          <a:xfrm>
            <a:off x="1325431" y="1645663"/>
            <a:ext cx="1381338" cy="1415872"/>
          </a:xfrm>
          <a:prstGeom prst="rect">
            <a:avLst/>
          </a:prstGeom>
        </p:spPr>
      </p:pic>
      <p:pic>
        <p:nvPicPr>
          <p:cNvPr id="10" name="図 9">
            <a:extLst>
              <a:ext uri="{FF2B5EF4-FFF2-40B4-BE49-F238E27FC236}">
                <a16:creationId xmlns:a16="http://schemas.microsoft.com/office/drawing/2014/main" id="{26EFE275-1DF3-8634-8AD2-E379BA4AC137}"/>
              </a:ext>
            </a:extLst>
          </p:cNvPr>
          <p:cNvPicPr>
            <a:picLocks noChangeAspect="1"/>
          </p:cNvPicPr>
          <p:nvPr/>
        </p:nvPicPr>
        <p:blipFill>
          <a:blip r:embed="rId5"/>
          <a:stretch>
            <a:fillRect/>
          </a:stretch>
        </p:blipFill>
        <p:spPr>
          <a:xfrm>
            <a:off x="2921539" y="1683154"/>
            <a:ext cx="1330985" cy="1334756"/>
          </a:xfrm>
          <a:prstGeom prst="rect">
            <a:avLst/>
          </a:prstGeom>
        </p:spPr>
      </p:pic>
      <p:grpSp>
        <p:nvGrpSpPr>
          <p:cNvPr id="43" name="グループ化 42">
            <a:extLst>
              <a:ext uri="{FF2B5EF4-FFF2-40B4-BE49-F238E27FC236}">
                <a16:creationId xmlns:a16="http://schemas.microsoft.com/office/drawing/2014/main" id="{650BF061-055C-279E-6AFA-F7629F6039C7}"/>
              </a:ext>
            </a:extLst>
          </p:cNvPr>
          <p:cNvGrpSpPr/>
          <p:nvPr/>
        </p:nvGrpSpPr>
        <p:grpSpPr>
          <a:xfrm>
            <a:off x="4583159" y="998869"/>
            <a:ext cx="4342286" cy="1152914"/>
            <a:chOff x="4583159" y="998869"/>
            <a:chExt cx="4342286" cy="1152914"/>
          </a:xfrm>
        </p:grpSpPr>
        <p:sp>
          <p:nvSpPr>
            <p:cNvPr id="13" name="角丸四角形 29">
              <a:extLst>
                <a:ext uri="{FF2B5EF4-FFF2-40B4-BE49-F238E27FC236}">
                  <a16:creationId xmlns:a16="http://schemas.microsoft.com/office/drawing/2014/main" id="{5D3EDFFC-6BC2-FB3A-787B-37C8224D06E9}"/>
                </a:ext>
              </a:extLst>
            </p:cNvPr>
            <p:cNvSpPr/>
            <p:nvPr/>
          </p:nvSpPr>
          <p:spPr>
            <a:xfrm>
              <a:off x="4583159" y="1006543"/>
              <a:ext cx="890286" cy="859899"/>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14" name="角丸四角形 31">
              <a:extLst>
                <a:ext uri="{FF2B5EF4-FFF2-40B4-BE49-F238E27FC236}">
                  <a16:creationId xmlns:a16="http://schemas.microsoft.com/office/drawing/2014/main" id="{981841D2-F507-CC83-9106-CFFBF610DCFB}"/>
                </a:ext>
              </a:extLst>
            </p:cNvPr>
            <p:cNvSpPr/>
            <p:nvPr/>
          </p:nvSpPr>
          <p:spPr>
            <a:xfrm>
              <a:off x="5713779" y="1006543"/>
              <a:ext cx="890286" cy="859899"/>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15" name="図 14">
              <a:extLst>
                <a:ext uri="{FF2B5EF4-FFF2-40B4-BE49-F238E27FC236}">
                  <a16:creationId xmlns:a16="http://schemas.microsoft.com/office/drawing/2014/main" id="{76C2134A-8B4D-8B89-9644-DA4E2B550A85}"/>
                </a:ext>
              </a:extLst>
            </p:cNvPr>
            <p:cNvPicPr>
              <a:picLocks noChangeAspect="1"/>
            </p:cNvPicPr>
            <p:nvPr/>
          </p:nvPicPr>
          <p:blipFill>
            <a:blip r:embed="rId6"/>
            <a:stretch>
              <a:fillRect/>
            </a:stretch>
          </p:blipFill>
          <p:spPr>
            <a:xfrm>
              <a:off x="5852087" y="1040319"/>
              <a:ext cx="611796" cy="778596"/>
            </a:xfrm>
            <a:prstGeom prst="rect">
              <a:avLst/>
            </a:prstGeom>
          </p:spPr>
        </p:pic>
        <p:sp>
          <p:nvSpPr>
            <p:cNvPr id="16" name="角丸四角形 35">
              <a:extLst>
                <a:ext uri="{FF2B5EF4-FFF2-40B4-BE49-F238E27FC236}">
                  <a16:creationId xmlns:a16="http://schemas.microsoft.com/office/drawing/2014/main" id="{99B85748-BC49-C6A6-49E3-1AF502143E22}"/>
                </a:ext>
              </a:extLst>
            </p:cNvPr>
            <p:cNvSpPr/>
            <p:nvPr/>
          </p:nvSpPr>
          <p:spPr>
            <a:xfrm>
              <a:off x="7879214" y="998869"/>
              <a:ext cx="890286" cy="859899"/>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19" name="右矢印 6">
              <a:extLst>
                <a:ext uri="{FF2B5EF4-FFF2-40B4-BE49-F238E27FC236}">
                  <a16:creationId xmlns:a16="http://schemas.microsoft.com/office/drawing/2014/main" id="{2ADB0581-2D21-6CEF-74FA-4EE7F5140CFD}"/>
                </a:ext>
              </a:extLst>
            </p:cNvPr>
            <p:cNvSpPr/>
            <p:nvPr/>
          </p:nvSpPr>
          <p:spPr>
            <a:xfrm>
              <a:off x="5543231" y="1313492"/>
              <a:ext cx="100761" cy="176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0" name="右矢印 37">
              <a:extLst>
                <a:ext uri="{FF2B5EF4-FFF2-40B4-BE49-F238E27FC236}">
                  <a16:creationId xmlns:a16="http://schemas.microsoft.com/office/drawing/2014/main" id="{9E553AE5-6D29-2F75-DA4F-0A399DA1B708}"/>
                </a:ext>
              </a:extLst>
            </p:cNvPr>
            <p:cNvSpPr/>
            <p:nvPr/>
          </p:nvSpPr>
          <p:spPr>
            <a:xfrm>
              <a:off x="6643295" y="1313492"/>
              <a:ext cx="100761" cy="176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1" name="右矢印 38">
              <a:extLst>
                <a:ext uri="{FF2B5EF4-FFF2-40B4-BE49-F238E27FC236}">
                  <a16:creationId xmlns:a16="http://schemas.microsoft.com/office/drawing/2014/main" id="{928F88E8-E574-DA33-97E1-EEA2E372F96F}"/>
                </a:ext>
              </a:extLst>
            </p:cNvPr>
            <p:cNvSpPr/>
            <p:nvPr/>
          </p:nvSpPr>
          <p:spPr>
            <a:xfrm>
              <a:off x="7729030" y="1313492"/>
              <a:ext cx="100761" cy="176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24" name="右矢印 39">
              <a:extLst>
                <a:ext uri="{FF2B5EF4-FFF2-40B4-BE49-F238E27FC236}">
                  <a16:creationId xmlns:a16="http://schemas.microsoft.com/office/drawing/2014/main" id="{CFC9FECA-5702-1589-2A06-17D784AE43A3}"/>
                </a:ext>
              </a:extLst>
            </p:cNvPr>
            <p:cNvSpPr/>
            <p:nvPr/>
          </p:nvSpPr>
          <p:spPr>
            <a:xfrm>
              <a:off x="8824684" y="1313492"/>
              <a:ext cx="100761" cy="1764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28" name="図 27">
              <a:extLst>
                <a:ext uri="{FF2B5EF4-FFF2-40B4-BE49-F238E27FC236}">
                  <a16:creationId xmlns:a16="http://schemas.microsoft.com/office/drawing/2014/main" id="{46671154-8463-EA85-CAF8-87292850C20A}"/>
                </a:ext>
              </a:extLst>
            </p:cNvPr>
            <p:cNvPicPr>
              <a:picLocks noChangeAspect="1"/>
            </p:cNvPicPr>
            <p:nvPr/>
          </p:nvPicPr>
          <p:blipFill>
            <a:blip r:embed="rId7"/>
            <a:stretch>
              <a:fillRect/>
            </a:stretch>
          </p:blipFill>
          <p:spPr>
            <a:xfrm>
              <a:off x="4801508" y="1032644"/>
              <a:ext cx="603416" cy="770922"/>
            </a:xfrm>
            <a:prstGeom prst="rect">
              <a:avLst/>
            </a:prstGeom>
          </p:spPr>
        </p:pic>
        <p:grpSp>
          <p:nvGrpSpPr>
            <p:cNvPr id="29" name="グループ化 28">
              <a:extLst>
                <a:ext uri="{FF2B5EF4-FFF2-40B4-BE49-F238E27FC236}">
                  <a16:creationId xmlns:a16="http://schemas.microsoft.com/office/drawing/2014/main" id="{D8DBE695-A6BB-E821-0E2B-5FDD5743FC0F}"/>
                </a:ext>
              </a:extLst>
            </p:cNvPr>
            <p:cNvGrpSpPr/>
            <p:nvPr/>
          </p:nvGrpSpPr>
          <p:grpSpPr>
            <a:xfrm>
              <a:off x="4608037" y="1893025"/>
              <a:ext cx="4241525" cy="258758"/>
              <a:chOff x="555178" y="3428999"/>
              <a:chExt cx="7980756" cy="505467"/>
            </a:xfrm>
          </p:grpSpPr>
          <p:sp>
            <p:nvSpPr>
              <p:cNvPr id="39" name="テキスト ボックス 38">
                <a:extLst>
                  <a:ext uri="{FF2B5EF4-FFF2-40B4-BE49-F238E27FC236}">
                    <a16:creationId xmlns:a16="http://schemas.microsoft.com/office/drawing/2014/main" id="{14364772-2AC2-E0AE-EDDB-C960D919478F}"/>
                  </a:ext>
                </a:extLst>
              </p:cNvPr>
              <p:cNvSpPr txBox="1"/>
              <p:nvPr/>
            </p:nvSpPr>
            <p:spPr>
              <a:xfrm>
                <a:off x="555178" y="3429001"/>
                <a:ext cx="1677599" cy="4809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a:t>
                </a:r>
              </a:p>
            </p:txBody>
          </p:sp>
          <p:sp>
            <p:nvSpPr>
              <p:cNvPr id="40" name="テキスト ボックス 39">
                <a:extLst>
                  <a:ext uri="{FF2B5EF4-FFF2-40B4-BE49-F238E27FC236}">
                    <a16:creationId xmlns:a16="http://schemas.microsoft.com/office/drawing/2014/main" id="{AA6B1905-B06A-E096-702A-939DA35A54DE}"/>
                  </a:ext>
                </a:extLst>
              </p:cNvPr>
              <p:cNvSpPr txBox="1"/>
              <p:nvPr/>
            </p:nvSpPr>
            <p:spPr>
              <a:xfrm>
                <a:off x="2694302" y="3453489"/>
                <a:ext cx="1677599" cy="4809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a:t>
                </a:r>
              </a:p>
            </p:txBody>
          </p:sp>
          <p:sp>
            <p:nvSpPr>
              <p:cNvPr id="41" name="テキスト ボックス 40">
                <a:extLst>
                  <a:ext uri="{FF2B5EF4-FFF2-40B4-BE49-F238E27FC236}">
                    <a16:creationId xmlns:a16="http://schemas.microsoft.com/office/drawing/2014/main" id="{3DC0C708-5AD9-9405-CC40-0A7E325C1A4D}"/>
                  </a:ext>
                </a:extLst>
              </p:cNvPr>
              <p:cNvSpPr txBox="1"/>
              <p:nvPr/>
            </p:nvSpPr>
            <p:spPr>
              <a:xfrm>
                <a:off x="4709137" y="3437661"/>
                <a:ext cx="1677599" cy="4809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a:t>
                </a:r>
              </a:p>
            </p:txBody>
          </p:sp>
          <p:sp>
            <p:nvSpPr>
              <p:cNvPr id="42" name="テキスト ボックス 41">
                <a:extLst>
                  <a:ext uri="{FF2B5EF4-FFF2-40B4-BE49-F238E27FC236}">
                    <a16:creationId xmlns:a16="http://schemas.microsoft.com/office/drawing/2014/main" id="{2ADDA093-E7B2-31A8-92C8-367C2C7F134C}"/>
                  </a:ext>
                </a:extLst>
              </p:cNvPr>
              <p:cNvSpPr txBox="1"/>
              <p:nvPr/>
            </p:nvSpPr>
            <p:spPr>
              <a:xfrm>
                <a:off x="6858335" y="3428999"/>
                <a:ext cx="1677599" cy="4809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0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フレーム</a:t>
                </a:r>
              </a:p>
            </p:txBody>
          </p:sp>
        </p:grpSp>
        <p:pic>
          <p:nvPicPr>
            <p:cNvPr id="36" name="図 35">
              <a:extLst>
                <a:ext uri="{FF2B5EF4-FFF2-40B4-BE49-F238E27FC236}">
                  <a16:creationId xmlns:a16="http://schemas.microsoft.com/office/drawing/2014/main" id="{11876056-D3CA-B8B8-541C-FF4E57345AA2}"/>
                </a:ext>
              </a:extLst>
            </p:cNvPr>
            <p:cNvPicPr>
              <a:picLocks noChangeAspect="1"/>
            </p:cNvPicPr>
            <p:nvPr/>
          </p:nvPicPr>
          <p:blipFill>
            <a:blip r:embed="rId8"/>
            <a:stretch>
              <a:fillRect/>
            </a:stretch>
          </p:blipFill>
          <p:spPr>
            <a:xfrm>
              <a:off x="6851044" y="1037198"/>
              <a:ext cx="781190" cy="781717"/>
            </a:xfrm>
            <a:prstGeom prst="rect">
              <a:avLst/>
            </a:prstGeom>
          </p:spPr>
        </p:pic>
        <p:sp>
          <p:nvSpPr>
            <p:cNvPr id="37" name="角丸四角形 34">
              <a:extLst>
                <a:ext uri="{FF2B5EF4-FFF2-40B4-BE49-F238E27FC236}">
                  <a16:creationId xmlns:a16="http://schemas.microsoft.com/office/drawing/2014/main" id="{00359F50-C2E4-48F3-973D-B2D7D8B396D4}"/>
                </a:ext>
              </a:extLst>
            </p:cNvPr>
            <p:cNvSpPr/>
            <p:nvPr/>
          </p:nvSpPr>
          <p:spPr>
            <a:xfrm>
              <a:off x="6794542" y="998869"/>
              <a:ext cx="890286" cy="859899"/>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38" name="図 37">
              <a:extLst>
                <a:ext uri="{FF2B5EF4-FFF2-40B4-BE49-F238E27FC236}">
                  <a16:creationId xmlns:a16="http://schemas.microsoft.com/office/drawing/2014/main" id="{844E4F3F-EAC5-EDC6-9CC6-B2546C3282B8}"/>
                </a:ext>
              </a:extLst>
            </p:cNvPr>
            <p:cNvPicPr>
              <a:picLocks noChangeAspect="1"/>
            </p:cNvPicPr>
            <p:nvPr/>
          </p:nvPicPr>
          <p:blipFill>
            <a:blip r:embed="rId7"/>
            <a:stretch>
              <a:fillRect/>
            </a:stretch>
          </p:blipFill>
          <p:spPr>
            <a:xfrm>
              <a:off x="8046167" y="1050158"/>
              <a:ext cx="603416" cy="770922"/>
            </a:xfrm>
            <a:prstGeom prst="rect">
              <a:avLst/>
            </a:prstGeom>
          </p:spPr>
        </p:pic>
      </p:grpSp>
      <p:sp>
        <p:nvSpPr>
          <p:cNvPr id="44" name="テキスト ボックス 43">
            <a:extLst>
              <a:ext uri="{FF2B5EF4-FFF2-40B4-BE49-F238E27FC236}">
                <a16:creationId xmlns:a16="http://schemas.microsoft.com/office/drawing/2014/main" id="{A44A45E5-8481-9492-EA48-4C4FBB622B00}"/>
              </a:ext>
            </a:extLst>
          </p:cNvPr>
          <p:cNvSpPr txBox="1"/>
          <p:nvPr/>
        </p:nvSpPr>
        <p:spPr>
          <a:xfrm>
            <a:off x="328517" y="5275314"/>
            <a:ext cx="4044826" cy="1015663"/>
          </a:xfrm>
          <a:prstGeom prst="rect">
            <a:avLst/>
          </a:prstGeom>
          <a:no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補足</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ベクター形式の画像でも組み合わせる図形の数が膨大になるとペイント同様に滑らかに見える。最近のゲームの一人のキャラクターは</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万以上のポリゴンを組み合わせている。</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Tree>
    <p:extLst>
      <p:ext uri="{BB962C8B-B14F-4D97-AF65-F5344CB8AC3E}">
        <p14:creationId xmlns:p14="http://schemas.microsoft.com/office/powerpoint/2010/main" val="399142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657872" y="372478"/>
            <a:ext cx="7062301" cy="503237"/>
          </a:xfrm>
        </p:spPr>
        <p:txBody>
          <a:bodyPr/>
          <a:lstStyle/>
          <a:p>
            <a:pPr algn="l"/>
            <a:r>
              <a:rPr lang="ja-JP" altLang="en-US" sz="3200" dirty="0">
                <a:latin typeface="メイリオ" panose="020B0604030504040204" pitchFamily="50" charset="-128"/>
                <a:ea typeface="メイリオ" panose="020B0604030504040204" pitchFamily="50" charset="-128"/>
              </a:rPr>
              <a:t>静止画・</a:t>
            </a:r>
            <a:r>
              <a:rPr lang="ja-JP" altLang="ja-JP" sz="3200" dirty="0">
                <a:latin typeface="メイリオ" panose="020B0604030504040204" pitchFamily="50" charset="-128"/>
                <a:ea typeface="メイリオ" panose="020B0604030504040204" pitchFamily="50" charset="-128"/>
              </a:rPr>
              <a:t>動画</a:t>
            </a:r>
            <a:r>
              <a:rPr lang="ja-JP" altLang="en-US" sz="3200" dirty="0">
                <a:latin typeface="メイリオ" panose="020B0604030504040204" pitchFamily="50" charset="-128"/>
                <a:ea typeface="メイリオ" panose="020B0604030504040204" pitchFamily="50" charset="-128"/>
              </a:rPr>
              <a:t>・音声</a:t>
            </a:r>
            <a:r>
              <a:rPr lang="ja-JP" altLang="ja-JP" sz="3200" dirty="0">
                <a:latin typeface="メイリオ" panose="020B0604030504040204" pitchFamily="50" charset="-128"/>
                <a:ea typeface="メイリオ" panose="020B0604030504040204" pitchFamily="50" charset="-128"/>
              </a:rPr>
              <a:t>の圧縮</a:t>
            </a:r>
          </a:p>
        </p:txBody>
      </p:sp>
      <p:graphicFrame>
        <p:nvGraphicFramePr>
          <p:cNvPr id="2" name="表 3">
            <a:extLst>
              <a:ext uri="{FF2B5EF4-FFF2-40B4-BE49-F238E27FC236}">
                <a16:creationId xmlns:a16="http://schemas.microsoft.com/office/drawing/2014/main" id="{24EBFBEE-6E91-E7C9-94C0-7A9F5775F64F}"/>
              </a:ext>
            </a:extLst>
          </p:cNvPr>
          <p:cNvGraphicFramePr>
            <a:graphicFrameLocks noGrp="1"/>
          </p:cNvGraphicFramePr>
          <p:nvPr/>
        </p:nvGraphicFramePr>
        <p:xfrm>
          <a:off x="657872" y="907682"/>
          <a:ext cx="7263528" cy="5577840"/>
        </p:xfrm>
        <a:graphic>
          <a:graphicData uri="http://schemas.openxmlformats.org/drawingml/2006/table">
            <a:tbl>
              <a:tblPr firstRow="1" bandRow="1">
                <a:tableStyleId>{5C22544A-7EE6-4342-B048-85BDC9FD1C3A}</a:tableStyleId>
              </a:tblPr>
              <a:tblGrid>
                <a:gridCol w="1522694">
                  <a:extLst>
                    <a:ext uri="{9D8B030D-6E8A-4147-A177-3AD203B41FA5}">
                      <a16:colId xmlns:a16="http://schemas.microsoft.com/office/drawing/2014/main" val="252577591"/>
                    </a:ext>
                  </a:extLst>
                </a:gridCol>
                <a:gridCol w="508870">
                  <a:extLst>
                    <a:ext uri="{9D8B030D-6E8A-4147-A177-3AD203B41FA5}">
                      <a16:colId xmlns:a16="http://schemas.microsoft.com/office/drawing/2014/main" val="3906035668"/>
                    </a:ext>
                  </a:extLst>
                </a:gridCol>
                <a:gridCol w="508870">
                  <a:extLst>
                    <a:ext uri="{9D8B030D-6E8A-4147-A177-3AD203B41FA5}">
                      <a16:colId xmlns:a16="http://schemas.microsoft.com/office/drawing/2014/main" val="813059267"/>
                    </a:ext>
                  </a:extLst>
                </a:gridCol>
                <a:gridCol w="983978">
                  <a:extLst>
                    <a:ext uri="{9D8B030D-6E8A-4147-A177-3AD203B41FA5}">
                      <a16:colId xmlns:a16="http://schemas.microsoft.com/office/drawing/2014/main" val="2098371375"/>
                    </a:ext>
                  </a:extLst>
                </a:gridCol>
                <a:gridCol w="2323957">
                  <a:extLst>
                    <a:ext uri="{9D8B030D-6E8A-4147-A177-3AD203B41FA5}">
                      <a16:colId xmlns:a16="http://schemas.microsoft.com/office/drawing/2014/main" val="58564392"/>
                    </a:ext>
                  </a:extLst>
                </a:gridCol>
                <a:gridCol w="1415159">
                  <a:extLst>
                    <a:ext uri="{9D8B030D-6E8A-4147-A177-3AD203B41FA5}">
                      <a16:colId xmlns:a16="http://schemas.microsoft.com/office/drawing/2014/main" val="3206246934"/>
                    </a:ext>
                  </a:extLst>
                </a:gridCol>
              </a:tblGrid>
              <a:tr h="370840">
                <a:tc>
                  <a:txBody>
                    <a:bodyPr/>
                    <a:lstStyle/>
                    <a:p>
                      <a:r>
                        <a:rPr kumimoji="1" lang="ja-JP" altLang="en-US" sz="2400" b="0" dirty="0">
                          <a:solidFill>
                            <a:schemeClr val="tx1"/>
                          </a:solidFill>
                          <a:latin typeface="メイリオ" panose="020B0604030504040204" pitchFamily="50" charset="-128"/>
                          <a:ea typeface="メイリオ" panose="020B0604030504040204" pitchFamily="50" charset="-128"/>
                        </a:rPr>
                        <a:t>静止画</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JPEG</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JPEG</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a:txBody>
                    <a:bodyPr/>
                    <a:lstStyle/>
                    <a:p>
                      <a:r>
                        <a:rPr kumimoji="1" lang="ja-JP" altLang="en-US" sz="2400" b="0" dirty="0">
                          <a:solidFill>
                            <a:schemeClr val="tx1"/>
                          </a:solidFill>
                          <a:latin typeface="メイリオ" panose="020B0604030504040204" pitchFamily="50" charset="-128"/>
                          <a:ea typeface="メイリオ" panose="020B0604030504040204" pitchFamily="50" charset="-128"/>
                        </a:rPr>
                        <a:t>カメラの写真等</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01999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extLst>
                  <a:ext uri="{0D108BD9-81ED-4DB2-BD59-A6C34878D82A}">
                    <a16:rowId xmlns:a16="http://schemas.microsoft.com/office/drawing/2014/main" val="155493318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dirty="0">
                          <a:solidFill>
                            <a:schemeClr val="tx1"/>
                          </a:solidFill>
                          <a:latin typeface="メイリオ" panose="020B0604030504040204" pitchFamily="50" charset="-128"/>
                          <a:ea typeface="メイリオ" panose="020B0604030504040204" pitchFamily="50" charset="-128"/>
                        </a:rPr>
                        <a:t>動画</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MPEG</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MPEG</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JPEG</a:t>
                      </a:r>
                      <a:r>
                        <a:rPr kumimoji="1" lang="ja-JP" altLang="en-US" sz="2400" b="0" dirty="0">
                          <a:solidFill>
                            <a:schemeClr val="tx1"/>
                          </a:solidFill>
                          <a:latin typeface="メイリオ" panose="020B0604030504040204" pitchFamily="50" charset="-128"/>
                          <a:ea typeface="メイリオ" panose="020B0604030504040204" pitchFamily="50" charset="-128"/>
                        </a:rPr>
                        <a:t>の動画への応用</a:t>
                      </a:r>
                    </a:p>
                  </a:txBody>
                  <a:tcPr>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1245856"/>
                  </a:ext>
                </a:extLst>
              </a:tr>
              <a:tr h="370840">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(MPEG1)</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a:t>
                      </a:r>
                      <a:r>
                        <a:rPr kumimoji="1" lang="ja-JP" altLang="en-US" sz="2400" b="0" dirty="0">
                          <a:solidFill>
                            <a:schemeClr val="tx1"/>
                          </a:solidFill>
                          <a:latin typeface="メイリオ" panose="020B0604030504040204" pitchFamily="50" charset="-128"/>
                          <a:ea typeface="メイリオ" panose="020B0604030504040204" pitchFamily="50" charset="-128"/>
                        </a:rPr>
                        <a:t>最初の基準</a:t>
                      </a:r>
                      <a:r>
                        <a:rPr kumimoji="1" lang="en-US" altLang="ja-JP" sz="2400" b="0" dirty="0">
                          <a:solidFill>
                            <a:schemeClr val="tx1"/>
                          </a:solidFill>
                          <a:latin typeface="メイリオ" panose="020B0604030504040204" pitchFamily="50" charset="-128"/>
                          <a:ea typeface="メイリオ" panose="020B0604030504040204" pitchFamily="50" charset="-128"/>
                        </a:rPr>
                        <a:t>)</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191885"/>
                  </a:ext>
                </a:extLst>
              </a:tr>
              <a:tr h="370840">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MP3</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Layer 3 </a:t>
                      </a:r>
                      <a:r>
                        <a:rPr kumimoji="1" lang="ja-JP" altLang="en-US" sz="2400" b="0" dirty="0">
                          <a:solidFill>
                            <a:schemeClr val="tx1"/>
                          </a:solidFill>
                          <a:latin typeface="メイリオ" panose="020B0604030504040204" pitchFamily="50" charset="-128"/>
                          <a:ea typeface="メイリオ" panose="020B0604030504040204" pitchFamily="50" charset="-128"/>
                        </a:rPr>
                        <a:t>オーディオ圧縮</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211544"/>
                  </a:ext>
                </a:extLst>
              </a:tr>
              <a:tr h="370840">
                <a:tc>
                  <a:txBody>
                    <a:bodyPr/>
                    <a:lstStyle/>
                    <a:p>
                      <a:endParaRPr kumimoji="1" lang="ja-JP" altLang="en-US" sz="2400" b="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MPEG2</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gridSpan="2">
                  <a:txBody>
                    <a:bodyPr/>
                    <a:lstStyle/>
                    <a:p>
                      <a:r>
                        <a:rPr kumimoji="1" lang="ja-JP" altLang="en-US" sz="2400" b="0" dirty="0">
                          <a:solidFill>
                            <a:schemeClr val="tx1"/>
                          </a:solidFill>
                          <a:latin typeface="メイリオ" panose="020B0604030504040204" pitchFamily="50" charset="-128"/>
                          <a:ea typeface="メイリオ" panose="020B0604030504040204" pitchFamily="50" charset="-128"/>
                        </a:rPr>
                        <a:t>デジタル放送</a:t>
                      </a:r>
                      <a:r>
                        <a:rPr kumimoji="1" lang="en-US" altLang="ja-JP" sz="2400" b="0" dirty="0">
                          <a:solidFill>
                            <a:schemeClr val="tx1"/>
                          </a:solidFill>
                          <a:latin typeface="メイリオ" panose="020B0604030504040204" pitchFamily="50" charset="-128"/>
                          <a:ea typeface="メイリオ" panose="020B0604030504040204" pitchFamily="50" charset="-128"/>
                        </a:rPr>
                        <a:t>/DVD</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9327479"/>
                  </a:ext>
                </a:extLst>
              </a:tr>
              <a:tr h="370840">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(MPEG3)</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(MPEG2</a:t>
                      </a:r>
                      <a:r>
                        <a:rPr kumimoji="1" lang="ja-JP" altLang="en-US" sz="2400" b="0" dirty="0">
                          <a:solidFill>
                            <a:schemeClr val="tx1"/>
                          </a:solidFill>
                          <a:latin typeface="メイリオ" panose="020B0604030504040204" pitchFamily="50" charset="-128"/>
                          <a:ea typeface="メイリオ" panose="020B0604030504040204" pitchFamily="50" charset="-128"/>
                        </a:rPr>
                        <a:t>に吸収</a:t>
                      </a:r>
                      <a:r>
                        <a:rPr kumimoji="1" lang="en-US" altLang="ja-JP" sz="2400" b="0" dirty="0">
                          <a:solidFill>
                            <a:schemeClr val="tx1"/>
                          </a:solidFill>
                          <a:latin typeface="メイリオ" panose="020B0604030504040204" pitchFamily="50" charset="-128"/>
                          <a:ea typeface="メイリオ" panose="020B0604030504040204" pitchFamily="50" charset="-128"/>
                        </a:rPr>
                        <a:t>)</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9474425"/>
                  </a:ext>
                </a:extLst>
              </a:tr>
              <a:tr h="370840">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MPEG4</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2400" b="0" dirty="0">
                          <a:solidFill>
                            <a:schemeClr val="tx1"/>
                          </a:solidFill>
                          <a:latin typeface="メイリオ" panose="020B0604030504040204" pitchFamily="50" charset="-128"/>
                          <a:ea typeface="メイリオ" panose="020B0604030504040204" pitchFamily="50" charset="-128"/>
                        </a:rPr>
                        <a:t>低速での使用を前提</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7824209"/>
                  </a:ext>
                </a:extLst>
              </a:tr>
              <a:tr h="370840">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400" b="0" dirty="0">
                          <a:solidFill>
                            <a:srgbClr val="FF0000"/>
                          </a:solidFill>
                          <a:latin typeface="メイリオ" panose="020B0604030504040204" pitchFamily="50" charset="-128"/>
                          <a:ea typeface="メイリオ" panose="020B0604030504040204" pitchFamily="50" charset="-128"/>
                        </a:rPr>
                        <a:t>MP4</a:t>
                      </a:r>
                      <a:endParaRPr kumimoji="1" lang="ja-JP" altLang="en-US" sz="2400" b="0" dirty="0">
                        <a:solidFill>
                          <a:srgbClr val="FF0000"/>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kumimoji="1" lang="en-US" altLang="ja-JP" sz="2400" b="0" dirty="0">
                          <a:solidFill>
                            <a:schemeClr val="tx1"/>
                          </a:solidFill>
                          <a:latin typeface="メイリオ" panose="020B0604030504040204" pitchFamily="50" charset="-128"/>
                          <a:ea typeface="メイリオ" panose="020B0604030504040204" pitchFamily="50" charset="-128"/>
                        </a:rPr>
                        <a:t>MPEG4 Layer14</a:t>
                      </a:r>
                    </a:p>
                    <a:p>
                      <a:r>
                        <a:rPr kumimoji="1" lang="en-US" altLang="ja-JP" sz="2400" b="0" dirty="0">
                          <a:solidFill>
                            <a:schemeClr val="tx1"/>
                          </a:solidFill>
                          <a:latin typeface="メイリオ" panose="020B0604030504040204" pitchFamily="50" charset="-128"/>
                          <a:ea typeface="メイリオ" panose="020B0604030504040204" pitchFamily="50" charset="-128"/>
                        </a:rPr>
                        <a:t>MPEG4</a:t>
                      </a:r>
                      <a:r>
                        <a:rPr kumimoji="1" lang="ja-JP" altLang="en-US" sz="2400" b="0" dirty="0">
                          <a:solidFill>
                            <a:schemeClr val="tx1"/>
                          </a:solidFill>
                          <a:latin typeface="メイリオ" panose="020B0604030504040204" pitchFamily="50" charset="-128"/>
                          <a:ea typeface="メイリオ" panose="020B0604030504040204" pitchFamily="50" charset="-128"/>
                        </a:rPr>
                        <a:t>や</a:t>
                      </a:r>
                      <a:r>
                        <a:rPr kumimoji="1" lang="en-US" altLang="ja-JP" sz="2400" b="0" dirty="0">
                          <a:solidFill>
                            <a:schemeClr val="tx1"/>
                          </a:solidFill>
                          <a:latin typeface="メイリオ" panose="020B0604030504040204" pitchFamily="50" charset="-128"/>
                          <a:ea typeface="メイリオ" panose="020B0604030504040204" pitchFamily="50" charset="-128"/>
                        </a:rPr>
                        <a:t>MP3</a:t>
                      </a:r>
                      <a:r>
                        <a:rPr kumimoji="1" lang="ja-JP" altLang="en-US" sz="2400" b="0" dirty="0">
                          <a:solidFill>
                            <a:schemeClr val="tx1"/>
                          </a:solidFill>
                          <a:latin typeface="メイリオ" panose="020B0604030504040204" pitchFamily="50" charset="-128"/>
                          <a:ea typeface="メイリオ" panose="020B0604030504040204" pitchFamily="50" charset="-128"/>
                        </a:rPr>
                        <a:t>のファイルの集まり。主にインターネット上の動画で使用</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6097324"/>
                  </a:ext>
                </a:extLst>
              </a:tr>
            </a:tbl>
          </a:graphicData>
        </a:graphic>
      </p:graphicFrame>
      <p:sp>
        <p:nvSpPr>
          <p:cNvPr id="4" name="矢印: 下 3">
            <a:extLst>
              <a:ext uri="{FF2B5EF4-FFF2-40B4-BE49-F238E27FC236}">
                <a16:creationId xmlns:a16="http://schemas.microsoft.com/office/drawing/2014/main" id="{71B4ABE7-7A96-4875-1588-35641171DE30}"/>
              </a:ext>
            </a:extLst>
          </p:cNvPr>
          <p:cNvSpPr/>
          <p:nvPr/>
        </p:nvSpPr>
        <p:spPr bwMode="auto">
          <a:xfrm>
            <a:off x="2514600" y="1366345"/>
            <a:ext cx="381000" cy="381000"/>
          </a:xfrm>
          <a:prstGeom prst="downArrow">
            <a:avLst/>
          </a:prstGeom>
          <a:solidFill>
            <a:schemeClr val="accent6">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5" name="矢印: 下 4">
            <a:extLst>
              <a:ext uri="{FF2B5EF4-FFF2-40B4-BE49-F238E27FC236}">
                <a16:creationId xmlns:a16="http://schemas.microsoft.com/office/drawing/2014/main" id="{286AC643-55C0-9729-F778-49D381E72C5E}"/>
              </a:ext>
            </a:extLst>
          </p:cNvPr>
          <p:cNvSpPr/>
          <p:nvPr/>
        </p:nvSpPr>
        <p:spPr bwMode="auto">
          <a:xfrm>
            <a:off x="2400300" y="2286000"/>
            <a:ext cx="228600" cy="3205655"/>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6" name="矢印: 折線 5">
            <a:extLst>
              <a:ext uri="{FF2B5EF4-FFF2-40B4-BE49-F238E27FC236}">
                <a16:creationId xmlns:a16="http://schemas.microsoft.com/office/drawing/2014/main" id="{81BDB6B1-3CEF-B67A-2C83-37BB28BDEFB3}"/>
              </a:ext>
            </a:extLst>
          </p:cNvPr>
          <p:cNvSpPr/>
          <p:nvPr/>
        </p:nvSpPr>
        <p:spPr bwMode="auto">
          <a:xfrm flipV="1">
            <a:off x="2895600" y="2680138"/>
            <a:ext cx="304800" cy="304800"/>
          </a:xfrm>
          <a:prstGeom prst="ben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7" name="矢印: 折線 6">
            <a:extLst>
              <a:ext uri="{FF2B5EF4-FFF2-40B4-BE49-F238E27FC236}">
                <a16:creationId xmlns:a16="http://schemas.microsoft.com/office/drawing/2014/main" id="{AEF1788A-1808-198F-0CA1-1B66135302AF}"/>
              </a:ext>
            </a:extLst>
          </p:cNvPr>
          <p:cNvSpPr/>
          <p:nvPr/>
        </p:nvSpPr>
        <p:spPr bwMode="auto">
          <a:xfrm flipV="1">
            <a:off x="2895600" y="4876800"/>
            <a:ext cx="304800" cy="304800"/>
          </a:xfrm>
          <a:prstGeom prst="ben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78919522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D8F8408-8299-7F80-61E9-7D84F50460A3}"/>
              </a:ext>
            </a:extLst>
          </p:cNvPr>
          <p:cNvSpPr txBox="1"/>
          <p:nvPr/>
        </p:nvSpPr>
        <p:spPr>
          <a:xfrm>
            <a:off x="481701" y="309718"/>
            <a:ext cx="6933834" cy="507831"/>
          </a:xfrm>
          <a:prstGeom prst="rect">
            <a:avLst/>
          </a:prstGeom>
          <a:noFill/>
        </p:spPr>
        <p:txBody>
          <a:bodyPr wrap="square">
            <a:spAutoFit/>
          </a:bodyPr>
          <a:lstStyle/>
          <a:p>
            <a:r>
              <a:rPr lang="ja-JP" altLang="en-US" sz="2700" dirty="0">
                <a:latin typeface="メイリオ" panose="020B0604030504040204" pitchFamily="50" charset="-128"/>
                <a:ea typeface="メイリオ" panose="020B0604030504040204" pitchFamily="50" charset="-128"/>
              </a:rPr>
              <a:t>情報</a:t>
            </a:r>
            <a:r>
              <a:rPr lang="en-US" altLang="ja-JP" sz="2700" dirty="0">
                <a:latin typeface="メイリオ" panose="020B0604030504040204" pitchFamily="50" charset="-128"/>
                <a:ea typeface="メイリオ" panose="020B0604030504040204" pitchFamily="50" charset="-128"/>
              </a:rPr>
              <a:t>I</a:t>
            </a:r>
            <a:r>
              <a:rPr lang="ja-JP" altLang="en-US" sz="2700" dirty="0">
                <a:latin typeface="メイリオ" panose="020B0604030504040204" pitchFamily="50" charset="-128"/>
                <a:ea typeface="メイリオ" panose="020B0604030504040204" pitchFamily="50" charset="-128"/>
              </a:rPr>
              <a:t>の各区分の問題傾向</a:t>
            </a:r>
            <a:r>
              <a:rPr lang="en-US" altLang="ja-JP" sz="2700" dirty="0">
                <a:latin typeface="メイリオ" panose="020B0604030504040204" pitchFamily="50" charset="-128"/>
                <a:ea typeface="メイリオ" panose="020B0604030504040204" pitchFamily="50" charset="-128"/>
              </a:rPr>
              <a:t>(</a:t>
            </a:r>
            <a:r>
              <a:rPr lang="ja-JP" altLang="en-US" sz="2700" dirty="0">
                <a:highlight>
                  <a:srgbClr val="FFCCFF"/>
                </a:highlight>
                <a:latin typeface="メイリオ" panose="020B0604030504040204" pitchFamily="50" charset="-128"/>
                <a:ea typeface="メイリオ" panose="020B0604030504040204" pitchFamily="50" charset="-128"/>
              </a:rPr>
              <a:t>第四回目の対象</a:t>
            </a:r>
            <a:r>
              <a:rPr lang="en-US" altLang="ja-JP" sz="2700" dirty="0">
                <a:latin typeface="メイリオ" panose="020B0604030504040204" pitchFamily="50" charset="-128"/>
                <a:ea typeface="メイリオ" panose="020B0604030504040204" pitchFamily="50" charset="-128"/>
              </a:rPr>
              <a:t>)</a:t>
            </a:r>
            <a:endParaRPr lang="ja-JP" altLang="en-US" sz="2700" dirty="0">
              <a:latin typeface="メイリオ" panose="020B0604030504040204" pitchFamily="50" charset="-128"/>
              <a:ea typeface="メイリオ" panose="020B0604030504040204" pitchFamily="50" charset="-128"/>
            </a:endParaRPr>
          </a:p>
        </p:txBody>
      </p:sp>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 5">
            <a:extLst>
              <a:ext uri="{FF2B5EF4-FFF2-40B4-BE49-F238E27FC236}">
                <a16:creationId xmlns:a16="http://schemas.microsoft.com/office/drawing/2014/main" id="{A432EC8E-292D-F22A-7E0B-7094C9C79758}"/>
              </a:ext>
            </a:extLst>
          </p:cNvPr>
          <p:cNvGraphicFramePr>
            <a:graphicFrameLocks noGrp="1"/>
          </p:cNvGraphicFramePr>
          <p:nvPr>
            <p:extLst>
              <p:ext uri="{D42A27DB-BD31-4B8C-83A1-F6EECF244321}">
                <p14:modId xmlns:p14="http://schemas.microsoft.com/office/powerpoint/2010/main" val="3730005473"/>
              </p:ext>
            </p:extLst>
          </p:nvPr>
        </p:nvGraphicFramePr>
        <p:xfrm>
          <a:off x="235467" y="817549"/>
          <a:ext cx="8673066" cy="3909962"/>
        </p:xfrm>
        <a:graphic>
          <a:graphicData uri="http://schemas.openxmlformats.org/drawingml/2006/table">
            <a:tbl>
              <a:tblPr firstRow="1" bandRow="1">
                <a:tableStyleId>{5C22544A-7EE6-4342-B048-85BDC9FD1C3A}</a:tableStyleId>
              </a:tblPr>
              <a:tblGrid>
                <a:gridCol w="2816679">
                  <a:extLst>
                    <a:ext uri="{9D8B030D-6E8A-4147-A177-3AD203B41FA5}">
                      <a16:colId xmlns:a16="http://schemas.microsoft.com/office/drawing/2014/main" val="3101955291"/>
                    </a:ext>
                  </a:extLst>
                </a:gridCol>
                <a:gridCol w="1952129">
                  <a:extLst>
                    <a:ext uri="{9D8B030D-6E8A-4147-A177-3AD203B41FA5}">
                      <a16:colId xmlns:a16="http://schemas.microsoft.com/office/drawing/2014/main" val="3090268912"/>
                    </a:ext>
                  </a:extLst>
                </a:gridCol>
                <a:gridCol w="1952129">
                  <a:extLst>
                    <a:ext uri="{9D8B030D-6E8A-4147-A177-3AD203B41FA5}">
                      <a16:colId xmlns:a16="http://schemas.microsoft.com/office/drawing/2014/main" val="2318748367"/>
                    </a:ext>
                  </a:extLst>
                </a:gridCol>
                <a:gridCol w="1952129">
                  <a:extLst>
                    <a:ext uri="{9D8B030D-6E8A-4147-A177-3AD203B41FA5}">
                      <a16:colId xmlns:a16="http://schemas.microsoft.com/office/drawing/2014/main" val="1214393065"/>
                    </a:ext>
                  </a:extLst>
                </a:gridCol>
              </a:tblGrid>
              <a:tr h="435242">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暗記・常識</a:t>
                      </a:r>
                      <a:br>
                        <a:rPr kumimoji="1" lang="en-US" altLang="ja-JP" sz="2200" b="0" dirty="0">
                          <a:solidFill>
                            <a:schemeClr val="tx1"/>
                          </a:solidFill>
                          <a:latin typeface="メイリオ" panose="020B0604030504040204" pitchFamily="50" charset="-128"/>
                          <a:ea typeface="メイリオ" panose="020B0604030504040204" pitchFamily="50" charset="-128"/>
                        </a:rPr>
                      </a:br>
                      <a:r>
                        <a:rPr kumimoji="1" lang="ja-JP" altLang="en-US" sz="2200" b="0" dirty="0">
                          <a:solidFill>
                            <a:schemeClr val="tx1"/>
                          </a:solidFill>
                          <a:latin typeface="メイリオ" panose="020B0604030504040204" pitchFamily="50" charset="-128"/>
                          <a:ea typeface="メイリオ" panose="020B0604030504040204" pitchFamily="50" charset="-128"/>
                        </a:rPr>
                        <a:t>問題</a:t>
                      </a:r>
                      <a:r>
                        <a:rPr kumimoji="1" lang="en-US" altLang="ja-JP" sz="2200" b="0" dirty="0">
                          <a:solidFill>
                            <a:schemeClr val="tx1"/>
                          </a:solidFill>
                          <a:latin typeface="メイリオ" panose="020B0604030504040204" pitchFamily="50" charset="-128"/>
                          <a:ea typeface="メイリオ" panose="020B0604030504040204" pitchFamily="50" charset="-128"/>
                        </a:rPr>
                        <a:t>(</a:t>
                      </a:r>
                      <a:r>
                        <a:rPr kumimoji="1" lang="ja-JP" altLang="en-US" sz="2200" b="0" dirty="0">
                          <a:solidFill>
                            <a:schemeClr val="tx1"/>
                          </a:solidFill>
                          <a:latin typeface="メイリオ" panose="020B0604030504040204" pitchFamily="50" charset="-128"/>
                          <a:ea typeface="メイリオ" panose="020B0604030504040204" pitchFamily="50" charset="-128"/>
                        </a:rPr>
                        <a:t>知識</a:t>
                      </a:r>
                      <a:r>
                        <a:rPr kumimoji="1" lang="en-US" altLang="ja-JP" sz="2200" b="0" dirty="0">
                          <a:solidFill>
                            <a:schemeClr val="tx1"/>
                          </a:solidFill>
                          <a:latin typeface="メイリオ" panose="020B0604030504040204" pitchFamily="50" charset="-128"/>
                          <a:ea typeface="メイリオ" panose="020B0604030504040204" pitchFamily="50" charset="-128"/>
                        </a:rPr>
                        <a:t>)</a:t>
                      </a: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概念理解</a:t>
                      </a:r>
                      <a:r>
                        <a:rPr kumimoji="1" lang="en-US" altLang="ja-JP" sz="2200" b="0" dirty="0">
                          <a:solidFill>
                            <a:schemeClr val="tx1"/>
                          </a:solidFill>
                          <a:latin typeface="メイリオ" panose="020B0604030504040204" pitchFamily="50" charset="-128"/>
                          <a:ea typeface="メイリオ" panose="020B0604030504040204" pitchFamily="50" charset="-128"/>
                        </a:rPr>
                        <a:t>/</a:t>
                      </a:r>
                      <a:br>
                        <a:rPr kumimoji="1" lang="en-US" altLang="ja-JP" sz="2200" b="0" dirty="0">
                          <a:solidFill>
                            <a:schemeClr val="tx1"/>
                          </a:solidFill>
                          <a:latin typeface="メイリオ" panose="020B0604030504040204" pitchFamily="50" charset="-128"/>
                          <a:ea typeface="メイリオ" panose="020B0604030504040204" pitchFamily="50" charset="-128"/>
                        </a:rPr>
                      </a:br>
                      <a:r>
                        <a:rPr kumimoji="1" lang="ja-JP" altLang="en-US" sz="2200" b="0" dirty="0">
                          <a:solidFill>
                            <a:schemeClr val="tx1"/>
                          </a:solidFill>
                          <a:latin typeface="メイリオ" panose="020B0604030504040204" pitchFamily="50" charset="-128"/>
                          <a:ea typeface="メイリオ" panose="020B0604030504040204" pitchFamily="50" charset="-128"/>
                        </a:rPr>
                        <a:t>既存応用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その他応用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1776196"/>
                  </a:ext>
                </a:extLst>
              </a:tr>
              <a:tr h="435242">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情報社会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255168"/>
                  </a:ext>
                </a:extLst>
              </a:tr>
              <a:tr h="626748">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問題解決</a:t>
                      </a:r>
                    </a:p>
                    <a:p>
                      <a:r>
                        <a:rPr kumimoji="1" lang="ja-JP" altLang="en-US" sz="2200" b="0" dirty="0">
                          <a:solidFill>
                            <a:schemeClr val="tx1"/>
                          </a:solidFill>
                          <a:latin typeface="メイリオ" panose="020B0604030504040204" pitchFamily="50" charset="-128"/>
                          <a:ea typeface="メイリオ" panose="020B0604030504040204" pitchFamily="50" charset="-128"/>
                        </a:rPr>
                        <a:t>情報デザイン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9168171"/>
                  </a:ext>
                </a:extLst>
              </a:tr>
              <a:tr h="435242">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情報科学 </a:t>
                      </a:r>
                    </a:p>
                    <a:p>
                      <a:r>
                        <a:rPr kumimoji="1" lang="ja-JP" altLang="en-US" sz="2200" b="0" dirty="0">
                          <a:solidFill>
                            <a:schemeClr val="tx1"/>
                          </a:solidFill>
                          <a:latin typeface="メイリオ" panose="020B0604030504040204" pitchFamily="50" charset="-128"/>
                          <a:ea typeface="メイリオ" panose="020B0604030504040204" pitchFamily="50" charset="-128"/>
                        </a:rPr>
                        <a:t>ネットワーク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br>
                        <a:rPr kumimoji="1" lang="en-US" altLang="ja-JP" sz="2200" b="0" dirty="0">
                          <a:solidFill>
                            <a:schemeClr val="tx1"/>
                          </a:solidFill>
                          <a:latin typeface="メイリオ" panose="020B0604030504040204" pitchFamily="50" charset="-128"/>
                          <a:ea typeface="メイリオ" panose="020B0604030504040204" pitchFamily="50" charset="-128"/>
                        </a:rPr>
                      </a:br>
                      <a:r>
                        <a:rPr kumimoji="1" lang="en-US" altLang="ja-JP" sz="2200" b="0" dirty="0">
                          <a:solidFill>
                            <a:schemeClr val="tx1"/>
                          </a:solidFill>
                          <a:latin typeface="メイリオ" panose="020B0604030504040204" pitchFamily="50" charset="-128"/>
                          <a:ea typeface="メイリオ" panose="020B0604030504040204" pitchFamily="50" charset="-128"/>
                        </a:rPr>
                        <a:t>(</a:t>
                      </a:r>
                      <a:r>
                        <a:rPr kumimoji="1" lang="ja-JP" altLang="en-US" sz="2200" b="0" dirty="0">
                          <a:solidFill>
                            <a:schemeClr val="tx1"/>
                          </a:solidFill>
                          <a:latin typeface="メイリオ" panose="020B0604030504040204" pitchFamily="50" charset="-128"/>
                          <a:ea typeface="メイリオ" panose="020B0604030504040204" pitchFamily="50" charset="-128"/>
                        </a:rPr>
                        <a:t>計算問題</a:t>
                      </a:r>
                      <a:r>
                        <a:rPr kumimoji="1" lang="en-US" altLang="ja-JP" sz="2200" b="0" dirty="0">
                          <a:solidFill>
                            <a:schemeClr val="tx1"/>
                          </a:solidFill>
                          <a:latin typeface="メイリオ" panose="020B0604030504040204" pitchFamily="50" charset="-128"/>
                          <a:ea typeface="メイリオ" panose="020B0604030504040204" pitchFamily="50" charset="-128"/>
                        </a:rPr>
                        <a:t>)</a:t>
                      </a: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6904185"/>
                  </a:ext>
                </a:extLst>
              </a:tr>
              <a:tr h="435242">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プログラミング</a:t>
                      </a:r>
                      <a:r>
                        <a:rPr kumimoji="1" lang="en-US" altLang="ja-JP" sz="2200" b="0" dirty="0">
                          <a:solidFill>
                            <a:schemeClr val="tx1"/>
                          </a:solidFill>
                          <a:latin typeface="メイリオ" panose="020B0604030504040204" pitchFamily="50" charset="-128"/>
                          <a:ea typeface="メイリオ" panose="020B0604030504040204" pitchFamily="50" charset="-128"/>
                        </a:rPr>
                        <a:t>/</a:t>
                      </a:r>
                      <a:br>
                        <a:rPr kumimoji="1" lang="en-US" altLang="ja-JP" sz="2200" b="0" dirty="0">
                          <a:solidFill>
                            <a:schemeClr val="tx1"/>
                          </a:solidFill>
                          <a:latin typeface="メイリオ" panose="020B0604030504040204" pitchFamily="50" charset="-128"/>
                          <a:ea typeface="メイリオ" panose="020B0604030504040204" pitchFamily="50" charset="-128"/>
                        </a:rPr>
                      </a:br>
                      <a:r>
                        <a:rPr kumimoji="1" lang="ja-JP" altLang="en-US" sz="2200" b="0" dirty="0">
                          <a:solidFill>
                            <a:schemeClr val="tx1"/>
                          </a:solidFill>
                          <a:latin typeface="メイリオ" panose="020B0604030504040204" pitchFamily="50" charset="-128"/>
                          <a:ea typeface="メイリオ" panose="020B0604030504040204" pitchFamily="50" charset="-128"/>
                        </a:rPr>
                        <a:t>シミュレーション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2174691"/>
                  </a:ext>
                </a:extLst>
              </a:tr>
              <a:tr h="243735">
                <a:tc>
                  <a:txBody>
                    <a:bodyPr/>
                    <a:lstStyle/>
                    <a:p>
                      <a:r>
                        <a:rPr kumimoji="1" lang="ja-JP" altLang="en-US" sz="2200" b="0" dirty="0">
                          <a:solidFill>
                            <a:schemeClr val="tx1"/>
                          </a:solidFill>
                          <a:latin typeface="メイリオ" panose="020B0604030504040204" pitchFamily="50" charset="-128"/>
                          <a:ea typeface="メイリオ" panose="020B0604030504040204" pitchFamily="50" charset="-128"/>
                        </a:rPr>
                        <a:t>データサイエンス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2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endParaRPr kumimoji="1" lang="ja-JP" altLang="en-US" sz="22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9127288"/>
                  </a:ext>
                </a:extLst>
              </a:tr>
            </a:tbl>
          </a:graphicData>
        </a:graphic>
      </p:graphicFrame>
      <p:sp>
        <p:nvSpPr>
          <p:cNvPr id="2" name="テキスト ボックス 1">
            <a:extLst>
              <a:ext uri="{FF2B5EF4-FFF2-40B4-BE49-F238E27FC236}">
                <a16:creationId xmlns:a16="http://schemas.microsoft.com/office/drawing/2014/main" id="{27A16DBD-E98D-F151-9D60-96440A09107E}"/>
              </a:ext>
            </a:extLst>
          </p:cNvPr>
          <p:cNvSpPr txBox="1"/>
          <p:nvPr/>
        </p:nvSpPr>
        <p:spPr>
          <a:xfrm>
            <a:off x="1386840" y="5235342"/>
            <a:ext cx="6370320" cy="954107"/>
          </a:xfrm>
          <a:prstGeom prst="rect">
            <a:avLst/>
          </a:prstGeom>
          <a:noFill/>
        </p:spPr>
        <p:txBody>
          <a:bodyPr wrap="square" rtlCol="0">
            <a:spAutoFit/>
          </a:bodyPr>
          <a:lstStyle/>
          <a:p>
            <a:r>
              <a:rPr lang="ja-JP" altLang="en-US" sz="2800" dirty="0">
                <a:solidFill>
                  <a:srgbClr val="FF0000"/>
                </a:solidFill>
                <a:latin typeface="メイリオ" panose="020B0604030504040204" pitchFamily="50" charset="-128"/>
                <a:ea typeface="メイリオ" panose="020B0604030504040204" pitchFamily="50" charset="-128"/>
              </a:rPr>
              <a:t>基本的に数学や理科の学習方法と同じ。</a:t>
            </a:r>
            <a:br>
              <a:rPr lang="ja-JP" altLang="en-US" sz="2800" dirty="0">
                <a:solidFill>
                  <a:srgbClr val="FF0000"/>
                </a:solidFill>
                <a:latin typeface="メイリオ" panose="020B0604030504040204" pitchFamily="50" charset="-128"/>
                <a:ea typeface="メイリオ" panose="020B0604030504040204" pitchFamily="50" charset="-128"/>
              </a:rPr>
            </a:br>
            <a:endParaRPr kumimoji="1" lang="ja-JP" altLang="en-US"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593505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下矢印 2"/>
          <p:cNvSpPr/>
          <p:nvPr/>
        </p:nvSpPr>
        <p:spPr>
          <a:xfrm rot="16200000">
            <a:off x="2464045" y="430600"/>
            <a:ext cx="517514" cy="19395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6628" name="Text Box 3"/>
          <p:cNvSpPr txBox="1">
            <a:spLocks noChangeArrowheads="1"/>
          </p:cNvSpPr>
          <p:nvPr/>
        </p:nvSpPr>
        <p:spPr bwMode="auto">
          <a:xfrm>
            <a:off x="228600" y="2286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圧縮の種類・方法</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まとめ</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6" name="表 5"/>
          <p:cNvGraphicFramePr>
            <a:graphicFrameLocks noGrp="1"/>
          </p:cNvGraphicFramePr>
          <p:nvPr>
            <p:extLst>
              <p:ext uri="{D42A27DB-BD31-4B8C-83A1-F6EECF244321}">
                <p14:modId xmlns:p14="http://schemas.microsoft.com/office/powerpoint/2010/main" val="1719856725"/>
              </p:ext>
            </p:extLst>
          </p:nvPr>
        </p:nvGraphicFramePr>
        <p:xfrm>
          <a:off x="5191029" y="795470"/>
          <a:ext cx="3795810" cy="2561400"/>
        </p:xfrm>
        <a:graphic>
          <a:graphicData uri="http://schemas.openxmlformats.org/drawingml/2006/table">
            <a:tbl>
              <a:tblPr firstRow="1" bandRow="1">
                <a:tableStyleId>{5C22544A-7EE6-4342-B048-85BDC9FD1C3A}</a:tableStyleId>
              </a:tblPr>
              <a:tblGrid>
                <a:gridCol w="990761">
                  <a:extLst>
                    <a:ext uri="{9D8B030D-6E8A-4147-A177-3AD203B41FA5}">
                      <a16:colId xmlns:a16="http://schemas.microsoft.com/office/drawing/2014/main" val="923142647"/>
                    </a:ext>
                  </a:extLst>
                </a:gridCol>
                <a:gridCol w="1312304">
                  <a:extLst>
                    <a:ext uri="{9D8B030D-6E8A-4147-A177-3AD203B41FA5}">
                      <a16:colId xmlns:a16="http://schemas.microsoft.com/office/drawing/2014/main" val="257361476"/>
                    </a:ext>
                  </a:extLst>
                </a:gridCol>
                <a:gridCol w="1492745">
                  <a:extLst>
                    <a:ext uri="{9D8B030D-6E8A-4147-A177-3AD203B41FA5}">
                      <a16:colId xmlns:a16="http://schemas.microsoft.com/office/drawing/2014/main" val="1223350693"/>
                    </a:ext>
                  </a:extLst>
                </a:gridCol>
              </a:tblGrid>
              <a:tr h="426900">
                <a:tc>
                  <a:txBody>
                    <a:bodyPr/>
                    <a:lstStyle/>
                    <a:p>
                      <a:r>
                        <a:rPr kumimoji="1" lang="ja-JP" altLang="en-US" b="0" dirty="0">
                          <a:solidFill>
                            <a:schemeClr val="tx1"/>
                          </a:solidFill>
                          <a:latin typeface="メイリオ" panose="020B0604030504040204" pitchFamily="50" charset="-128"/>
                          <a:ea typeface="メイリオ" panose="020B0604030504040204" pitchFamily="50" charset="-128"/>
                        </a:rPr>
                        <a:t>形式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chemeClr val="tx1"/>
                          </a:solidFill>
                          <a:latin typeface="メイリオ" panose="020B0604030504040204" pitchFamily="50" charset="-128"/>
                          <a:ea typeface="メイリオ" panose="020B0604030504040204" pitchFamily="50" charset="-128"/>
                        </a:rPr>
                        <a:t>用途</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chemeClr val="tx1"/>
                          </a:solidFill>
                          <a:latin typeface="メイリオ" panose="020B0604030504040204" pitchFamily="50" charset="-128"/>
                          <a:ea typeface="メイリオ" panose="020B0604030504040204" pitchFamily="50" charset="-128"/>
                        </a:rPr>
                        <a:t>方法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0608925"/>
                  </a:ext>
                </a:extLst>
              </a:tr>
              <a:tr h="426900">
                <a:tc>
                  <a:txBody>
                    <a:bodyPr/>
                    <a:lstStyle/>
                    <a:p>
                      <a:r>
                        <a:rPr kumimoji="1" lang="en-US" altLang="ja-JP" b="0" dirty="0">
                          <a:solidFill>
                            <a:schemeClr val="tx1"/>
                          </a:solidFill>
                          <a:latin typeface="メイリオ" panose="020B0604030504040204" pitchFamily="50" charset="-128"/>
                          <a:ea typeface="メイリオ" panose="020B0604030504040204" pitchFamily="50" charset="-128"/>
                        </a:rPr>
                        <a:t>ZIP</a:t>
                      </a:r>
                      <a:endParaRPr kumimoji="1" lang="ja-JP" altLang="en-US"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rgbClr val="FF0000"/>
                          </a:solidFill>
                          <a:latin typeface="メイリオ" panose="020B0604030504040204" pitchFamily="50" charset="-128"/>
                          <a:ea typeface="メイリオ" panose="020B0604030504040204" pitchFamily="50" charset="-128"/>
                        </a:rPr>
                        <a:t>ファイル</a:t>
                      </a:r>
                      <a:r>
                        <a:rPr kumimoji="1" lang="en-US" altLang="ja-JP" b="0" dirty="0">
                          <a:solidFill>
                            <a:srgbClr val="FF0000"/>
                          </a:solidFill>
                          <a:latin typeface="メイリオ" panose="020B0604030504040204" pitchFamily="50" charset="-128"/>
                          <a:ea typeface="メイリオ" panose="020B0604030504040204" pitchFamily="50" charset="-128"/>
                        </a:rPr>
                        <a:t>*</a:t>
                      </a:r>
                      <a:endParaRPr kumimoji="1" lang="ja-JP" altLang="en-US" b="0" dirty="0">
                        <a:solidFill>
                          <a:srgbClr val="FF00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dirty="0">
                          <a:solidFill>
                            <a:srgbClr val="FF0000"/>
                          </a:solidFill>
                          <a:latin typeface="メイリオ" panose="020B0604030504040204" pitchFamily="50" charset="-128"/>
                          <a:ea typeface="メイリオ" panose="020B0604030504040204" pitchFamily="50" charset="-128"/>
                        </a:rPr>
                        <a:t>可逆圧縮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9430623"/>
                  </a:ext>
                </a:extLst>
              </a:tr>
              <a:tr h="426900">
                <a:tc>
                  <a:txBody>
                    <a:bodyPr/>
                    <a:lstStyle/>
                    <a:p>
                      <a:r>
                        <a:rPr kumimoji="1" lang="en-US" altLang="ja-JP" b="0" dirty="0">
                          <a:solidFill>
                            <a:schemeClr val="tx1"/>
                          </a:solidFill>
                          <a:latin typeface="メイリオ" panose="020B0604030504040204" pitchFamily="50" charset="-128"/>
                          <a:ea typeface="メイリオ" panose="020B0604030504040204" pitchFamily="50" charset="-128"/>
                        </a:rPr>
                        <a:t>JPEG</a:t>
                      </a:r>
                      <a:endParaRPr kumimoji="1" lang="ja-JP" altLang="en-US"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rgbClr val="FF0000"/>
                          </a:solidFill>
                          <a:latin typeface="メイリオ" panose="020B0604030504040204" pitchFamily="50" charset="-128"/>
                          <a:ea typeface="メイリオ" panose="020B0604030504040204" pitchFamily="50" charset="-128"/>
                        </a:rPr>
                        <a:t>画像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rgbClr val="FF0000"/>
                          </a:solidFill>
                          <a:latin typeface="メイリオ" panose="020B0604030504040204" pitchFamily="50" charset="-128"/>
                          <a:ea typeface="メイリオ" panose="020B0604030504040204" pitchFamily="50" charset="-128"/>
                        </a:rPr>
                        <a:t>非可逆圧縮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8105300"/>
                  </a:ext>
                </a:extLst>
              </a:tr>
              <a:tr h="426900">
                <a:tc>
                  <a:txBody>
                    <a:bodyPr/>
                    <a:lstStyle/>
                    <a:p>
                      <a:r>
                        <a:rPr kumimoji="1" lang="en-US" altLang="ja-JP" b="0" dirty="0">
                          <a:solidFill>
                            <a:schemeClr val="tx1"/>
                          </a:solidFill>
                          <a:latin typeface="メイリオ" panose="020B0604030504040204" pitchFamily="50" charset="-128"/>
                          <a:ea typeface="メイリオ" panose="020B0604030504040204" pitchFamily="50" charset="-128"/>
                        </a:rPr>
                        <a:t>PNG</a:t>
                      </a:r>
                      <a:endParaRPr kumimoji="1" lang="ja-JP" altLang="en-US"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rgbClr val="FF0000"/>
                          </a:solidFill>
                          <a:latin typeface="メイリオ" panose="020B0604030504040204" pitchFamily="50" charset="-128"/>
                          <a:ea typeface="メイリオ" panose="020B0604030504040204" pitchFamily="50" charset="-128"/>
                        </a:rPr>
                        <a:t>画像</a:t>
                      </a:r>
                      <a:r>
                        <a:rPr kumimoji="1" lang="en-US" altLang="ja-JP" b="0" dirty="0">
                          <a:solidFill>
                            <a:srgbClr val="FF0000"/>
                          </a:solidFill>
                          <a:latin typeface="メイリオ" panose="020B0604030504040204" pitchFamily="50" charset="-128"/>
                          <a:ea typeface="メイリオ" panose="020B0604030504040204" pitchFamily="50" charset="-128"/>
                        </a:rPr>
                        <a:t>(</a:t>
                      </a:r>
                      <a:r>
                        <a:rPr kumimoji="1" lang="ja-JP" altLang="en-US" b="0" dirty="0">
                          <a:solidFill>
                            <a:srgbClr val="FF0000"/>
                          </a:solidFill>
                          <a:latin typeface="メイリオ" panose="020B0604030504040204" pitchFamily="50" charset="-128"/>
                          <a:ea typeface="メイリオ" panose="020B0604030504040204" pitchFamily="50" charset="-128"/>
                        </a:rPr>
                        <a:t>透過</a:t>
                      </a:r>
                      <a:r>
                        <a:rPr kumimoji="1" lang="en-US" altLang="ja-JP" b="0" dirty="0">
                          <a:solidFill>
                            <a:srgbClr val="FF0000"/>
                          </a:solidFill>
                          <a:latin typeface="メイリオ" panose="020B0604030504040204" pitchFamily="50" charset="-128"/>
                          <a:ea typeface="メイリオ" panose="020B0604030504040204" pitchFamily="50" charset="-128"/>
                        </a:rPr>
                        <a:t>)</a:t>
                      </a:r>
                      <a:endParaRPr kumimoji="1" lang="ja-JP" altLang="en-US" b="0" dirty="0">
                        <a:solidFill>
                          <a:srgbClr val="FF0000"/>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dirty="0">
                          <a:solidFill>
                            <a:srgbClr val="FF0000"/>
                          </a:solidFill>
                          <a:latin typeface="メイリオ" panose="020B0604030504040204" pitchFamily="50" charset="-128"/>
                          <a:ea typeface="メイリオ" panose="020B0604030504040204" pitchFamily="50" charset="-128"/>
                        </a:rPr>
                        <a:t>可逆圧縮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48733344"/>
                  </a:ext>
                </a:extLst>
              </a:tr>
              <a:tr h="426900">
                <a:tc>
                  <a:txBody>
                    <a:bodyPr/>
                    <a:lstStyle/>
                    <a:p>
                      <a:r>
                        <a:rPr kumimoji="1" lang="en-US" altLang="ja-JP" b="0" dirty="0">
                          <a:solidFill>
                            <a:schemeClr val="tx1"/>
                          </a:solidFill>
                          <a:latin typeface="メイリオ" panose="020B0604030504040204" pitchFamily="50" charset="-128"/>
                          <a:ea typeface="メイリオ" panose="020B0604030504040204" pitchFamily="50" charset="-128"/>
                        </a:rPr>
                        <a:t>MPEG</a:t>
                      </a:r>
                      <a:endParaRPr kumimoji="1" lang="ja-JP" altLang="en-US"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rgbClr val="FF0000"/>
                          </a:solidFill>
                          <a:latin typeface="メイリオ" panose="020B0604030504040204" pitchFamily="50" charset="-128"/>
                          <a:ea typeface="メイリオ" panose="020B0604030504040204" pitchFamily="50" charset="-128"/>
                        </a:rPr>
                        <a:t>映像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rgbClr val="FF0000"/>
                          </a:solidFill>
                          <a:latin typeface="メイリオ" panose="020B0604030504040204" pitchFamily="50" charset="-128"/>
                          <a:ea typeface="メイリオ" panose="020B0604030504040204" pitchFamily="50" charset="-128"/>
                        </a:rPr>
                        <a:t>非可逆圧縮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1554115"/>
                  </a:ext>
                </a:extLst>
              </a:tr>
              <a:tr h="426900">
                <a:tc>
                  <a:txBody>
                    <a:bodyPr/>
                    <a:lstStyle/>
                    <a:p>
                      <a:r>
                        <a:rPr kumimoji="1" lang="en-US" altLang="ja-JP" b="0" dirty="0">
                          <a:solidFill>
                            <a:schemeClr val="tx1"/>
                          </a:solidFill>
                          <a:latin typeface="メイリオ" panose="020B0604030504040204" pitchFamily="50" charset="-128"/>
                          <a:ea typeface="メイリオ" panose="020B0604030504040204" pitchFamily="50" charset="-128"/>
                        </a:rPr>
                        <a:t>MP3</a:t>
                      </a:r>
                      <a:endParaRPr kumimoji="1" lang="ja-JP" altLang="en-US"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b="0" dirty="0">
                          <a:solidFill>
                            <a:srgbClr val="FF0000"/>
                          </a:solidFill>
                          <a:latin typeface="メイリオ" panose="020B0604030504040204" pitchFamily="50" charset="-128"/>
                          <a:ea typeface="メイリオ" panose="020B0604030504040204" pitchFamily="50" charset="-128"/>
                        </a:rPr>
                        <a:t>音楽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rgbClr val="FF0000"/>
                          </a:solidFill>
                          <a:latin typeface="メイリオ" panose="020B0604030504040204" pitchFamily="50" charset="-128"/>
                          <a:ea typeface="メイリオ" panose="020B0604030504040204" pitchFamily="50" charset="-128"/>
                        </a:rPr>
                        <a:t>非可逆圧縮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4202445"/>
                  </a:ext>
                </a:extLst>
              </a:tr>
            </a:tbl>
          </a:graphicData>
        </a:graphic>
      </p:graphicFrame>
      <p:pic>
        <p:nvPicPr>
          <p:cNvPr id="7" name="図 6"/>
          <p:cNvPicPr>
            <a:picLocks noChangeAspect="1"/>
          </p:cNvPicPr>
          <p:nvPr/>
        </p:nvPicPr>
        <p:blipFill>
          <a:blip r:embed="rId2"/>
          <a:stretch>
            <a:fillRect/>
          </a:stretch>
        </p:blipFill>
        <p:spPr>
          <a:xfrm>
            <a:off x="335280" y="935632"/>
            <a:ext cx="1369147" cy="914281"/>
          </a:xfrm>
          <a:prstGeom prst="rect">
            <a:avLst/>
          </a:prstGeom>
        </p:spPr>
      </p:pic>
      <p:pic>
        <p:nvPicPr>
          <p:cNvPr id="12" name="図 11"/>
          <p:cNvPicPr>
            <a:picLocks noChangeAspect="1"/>
          </p:cNvPicPr>
          <p:nvPr/>
        </p:nvPicPr>
        <p:blipFill>
          <a:blip r:embed="rId3"/>
          <a:stretch>
            <a:fillRect/>
          </a:stretch>
        </p:blipFill>
        <p:spPr>
          <a:xfrm>
            <a:off x="3644012" y="950872"/>
            <a:ext cx="1346325" cy="899041"/>
          </a:xfrm>
          <a:prstGeom prst="rect">
            <a:avLst/>
          </a:prstGeom>
        </p:spPr>
      </p:pic>
      <p:sp>
        <p:nvSpPr>
          <p:cNvPr id="2" name="テキスト ボックス 1"/>
          <p:cNvSpPr txBox="1"/>
          <p:nvPr/>
        </p:nvSpPr>
        <p:spPr>
          <a:xfrm>
            <a:off x="2148840" y="1208106"/>
            <a:ext cx="1102604" cy="369332"/>
          </a:xfrm>
          <a:prstGeom prst="rect">
            <a:avLst/>
          </a:prstGeom>
          <a:solidFill>
            <a:schemeClr val="bg1"/>
          </a:solidFill>
          <a:ln w="25400">
            <a:solidFill>
              <a:schemeClr val="tx1"/>
            </a:solid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ファイル</a:t>
            </a:r>
          </a:p>
        </p:txBody>
      </p:sp>
      <p:sp>
        <p:nvSpPr>
          <p:cNvPr id="4" name="テキスト ボックス 3"/>
          <p:cNvSpPr txBox="1"/>
          <p:nvPr/>
        </p:nvSpPr>
        <p:spPr>
          <a:xfrm>
            <a:off x="1813916" y="1731718"/>
            <a:ext cx="268224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圧縮　　　伸張</a:t>
            </a:r>
          </a:p>
        </p:txBody>
      </p:sp>
      <p:sp>
        <p:nvSpPr>
          <p:cNvPr id="11" name="テキスト ボックス 10"/>
          <p:cNvSpPr txBox="1"/>
          <p:nvPr/>
        </p:nvSpPr>
        <p:spPr>
          <a:xfrm>
            <a:off x="1147763" y="2167916"/>
            <a:ext cx="2682240" cy="147732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圧縮したファイルを元に戻す時、ほどほど似ていればいい。</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非可逆圧縮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高圧縮できる。</a:t>
            </a:r>
          </a:p>
        </p:txBody>
      </p:sp>
      <p:sp>
        <p:nvSpPr>
          <p:cNvPr id="13" name="下矢印 12"/>
          <p:cNvSpPr/>
          <p:nvPr/>
        </p:nvSpPr>
        <p:spPr>
          <a:xfrm rot="16200000">
            <a:off x="2512627" y="3251433"/>
            <a:ext cx="517514" cy="19395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8" name="テキスト ボックス 17"/>
          <p:cNvSpPr txBox="1"/>
          <p:nvPr/>
        </p:nvSpPr>
        <p:spPr>
          <a:xfrm>
            <a:off x="1862498" y="4552551"/>
            <a:ext cx="268224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圧縮　　　伸張</a:t>
            </a:r>
          </a:p>
        </p:txBody>
      </p:sp>
      <p:sp>
        <p:nvSpPr>
          <p:cNvPr id="19" name="テキスト ボックス 18"/>
          <p:cNvSpPr txBox="1"/>
          <p:nvPr/>
        </p:nvSpPr>
        <p:spPr>
          <a:xfrm>
            <a:off x="1196345" y="4988749"/>
            <a:ext cx="2682240" cy="147732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圧縮したファイルを元に戻す時、全く同じじゃないと困る。</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可逆圧縮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20" name="テキスト ボックス 19"/>
          <p:cNvSpPr txBox="1"/>
          <p:nvPr/>
        </p:nvSpPr>
        <p:spPr>
          <a:xfrm>
            <a:off x="432454" y="3906220"/>
            <a:ext cx="1369138" cy="646331"/>
          </a:xfrm>
          <a:prstGeom prst="rect">
            <a:avLst/>
          </a:prstGeom>
          <a:solidFill>
            <a:schemeClr val="bg1"/>
          </a:solidFill>
          <a:ln w="25400">
            <a:solidFill>
              <a:schemeClr val="tx1"/>
            </a:solid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文書や</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プログラム</a:t>
            </a:r>
          </a:p>
        </p:txBody>
      </p:sp>
      <p:sp>
        <p:nvSpPr>
          <p:cNvPr id="21" name="テキスト ボックス 20"/>
          <p:cNvSpPr txBox="1"/>
          <p:nvPr/>
        </p:nvSpPr>
        <p:spPr>
          <a:xfrm>
            <a:off x="2101014" y="4036559"/>
            <a:ext cx="1102604" cy="369332"/>
          </a:xfrm>
          <a:prstGeom prst="rect">
            <a:avLst/>
          </a:prstGeom>
          <a:solidFill>
            <a:schemeClr val="bg1"/>
          </a:solidFill>
          <a:ln w="25400">
            <a:solidFill>
              <a:schemeClr val="tx1"/>
            </a:solid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ファイル</a:t>
            </a:r>
          </a:p>
        </p:txBody>
      </p:sp>
      <p:sp>
        <p:nvSpPr>
          <p:cNvPr id="22" name="テキスト ボックス 21"/>
          <p:cNvSpPr txBox="1"/>
          <p:nvPr/>
        </p:nvSpPr>
        <p:spPr>
          <a:xfrm>
            <a:off x="3741177" y="3906220"/>
            <a:ext cx="1369138" cy="646331"/>
          </a:xfrm>
          <a:prstGeom prst="rect">
            <a:avLst/>
          </a:prstGeom>
          <a:solidFill>
            <a:schemeClr val="bg1"/>
          </a:solidFill>
          <a:ln w="25400">
            <a:solidFill>
              <a:schemeClr val="tx1"/>
            </a:solid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文書や</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プログラム</a:t>
            </a:r>
          </a:p>
        </p:txBody>
      </p:sp>
      <p:sp>
        <p:nvSpPr>
          <p:cNvPr id="23" name="テキスト ボックス 22"/>
          <p:cNvSpPr txBox="1"/>
          <p:nvPr/>
        </p:nvSpPr>
        <p:spPr>
          <a:xfrm>
            <a:off x="5647874" y="3429000"/>
            <a:ext cx="2973107"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ファイル</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プログラムやファイル等</a:t>
            </a:r>
          </a:p>
        </p:txBody>
      </p:sp>
      <p:sp>
        <p:nvSpPr>
          <p:cNvPr id="8" name="テキスト ボックス 7">
            <a:extLst>
              <a:ext uri="{FF2B5EF4-FFF2-40B4-BE49-F238E27FC236}">
                <a16:creationId xmlns:a16="http://schemas.microsoft.com/office/drawing/2014/main" id="{FD4579BE-1A68-5693-13B5-8B4C2F6D32B2}"/>
              </a:ext>
            </a:extLst>
          </p:cNvPr>
          <p:cNvSpPr txBox="1"/>
          <p:nvPr/>
        </p:nvSpPr>
        <p:spPr>
          <a:xfrm>
            <a:off x="4787467" y="5108083"/>
            <a:ext cx="4021253" cy="923330"/>
          </a:xfrm>
          <a:prstGeom prst="rect">
            <a:avLst/>
          </a:prstGeom>
          <a:noFill/>
          <a:ln>
            <a:solidFill>
              <a:schemeClr val="tx1"/>
            </a:solidFill>
          </a:ln>
        </p:spPr>
        <p:txBody>
          <a:bodyPr wrap="square">
            <a:spAutoFit/>
          </a:bodyPr>
          <a:lstStyle/>
          <a:p>
            <a:r>
              <a:rPr lang="en-US" altLang="ja-JP" dirty="0"/>
              <a:t>MP3	MPEG-1 Audio Layer-3</a:t>
            </a:r>
          </a:p>
          <a:p>
            <a:r>
              <a:rPr lang="en-US" altLang="ja-JP" dirty="0"/>
              <a:t>AAC	Advanced Audio Coding</a:t>
            </a:r>
          </a:p>
          <a:p>
            <a:r>
              <a:rPr lang="en-US" altLang="ja-JP" dirty="0"/>
              <a:t>FLAC	Free Lossless Audio Codec</a:t>
            </a:r>
            <a:endParaRPr lang="ja-JP" altLang="en-US" dirty="0"/>
          </a:p>
        </p:txBody>
      </p:sp>
      <p:sp>
        <p:nvSpPr>
          <p:cNvPr id="9" name="テキスト ボックス 8">
            <a:extLst>
              <a:ext uri="{FF2B5EF4-FFF2-40B4-BE49-F238E27FC236}">
                <a16:creationId xmlns:a16="http://schemas.microsoft.com/office/drawing/2014/main" id="{2811FF13-D372-5B07-A49E-DCF21F1BAF9E}"/>
              </a:ext>
            </a:extLst>
          </p:cNvPr>
          <p:cNvSpPr txBox="1"/>
          <p:nvPr/>
        </p:nvSpPr>
        <p:spPr>
          <a:xfrm>
            <a:off x="4951693" y="4792708"/>
            <a:ext cx="2973107"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FLAC &gt; AAC &gt;MP3</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088453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448213" y="3017521"/>
            <a:ext cx="8247574" cy="2246769"/>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・ハードウェアとソフトウェア</a:t>
            </a:r>
            <a:r>
              <a:rPr kumimoji="1" lang="en-US" altLang="ja-JP" sz="2000" dirty="0">
                <a:latin typeface="メイリオ" panose="020B0604030504040204" pitchFamily="50" charset="-128"/>
                <a:ea typeface="メイリオ" panose="020B0604030504040204" pitchFamily="50" charset="-128"/>
              </a:rPr>
              <a:t>/CPU</a:t>
            </a:r>
            <a:r>
              <a:rPr kumimoji="1" lang="ja-JP" altLang="en-US" sz="2000" dirty="0">
                <a:latin typeface="メイリオ" panose="020B0604030504040204" pitchFamily="50" charset="-128"/>
                <a:ea typeface="メイリオ" panose="020B0604030504040204" pitchFamily="50" charset="-128"/>
              </a:rPr>
              <a:t>とプログラミング言語は用語として必須</a:t>
            </a:r>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動画教材あり</a:t>
            </a:r>
            <a:r>
              <a:rPr kumimoji="1" lang="en-US" altLang="ja-JP" sz="2000" dirty="0">
                <a:latin typeface="メイリオ" panose="020B0604030504040204" pitchFamily="50" charset="-128"/>
                <a:ea typeface="メイリオ" panose="020B0604030504040204" pitchFamily="50" charset="-128"/>
              </a:rPr>
              <a:t>)</a:t>
            </a:r>
          </a:p>
          <a:p>
            <a:r>
              <a:rPr kumimoji="1" lang="ja-JP" altLang="en-US" sz="2000" dirty="0">
                <a:latin typeface="メイリオ" panose="020B0604030504040204" pitchFamily="50" charset="-128"/>
                <a:ea typeface="メイリオ" panose="020B0604030504040204" pitchFamily="50" charset="-128"/>
              </a:rPr>
              <a:t>・論理回路も必須</a:t>
            </a:r>
          </a:p>
          <a:p>
            <a:r>
              <a:rPr lang="ja-JP" altLang="en-US" sz="2000" dirty="0">
                <a:latin typeface="メイリオ" panose="020B0604030504040204" pitchFamily="50" charset="-128"/>
                <a:ea typeface="メイリオ" panose="020B0604030504040204" pitchFamily="50" charset="-128"/>
              </a:rPr>
              <a:t>・余裕があれば、</a:t>
            </a:r>
            <a:r>
              <a:rPr lang="en-US" altLang="ja-JP" sz="2000" dirty="0">
                <a:latin typeface="メイリオ" panose="020B0604030504040204" pitchFamily="50" charset="-128"/>
                <a:ea typeface="メイリオ" panose="020B0604030504040204" pitchFamily="50" charset="-128"/>
              </a:rPr>
              <a:t>CPU</a:t>
            </a:r>
            <a:r>
              <a:rPr lang="ja-JP" altLang="en-US" sz="2000" dirty="0">
                <a:latin typeface="メイリオ" panose="020B0604030504040204" pitchFamily="50" charset="-128"/>
                <a:ea typeface="メイリオ" panose="020B0604030504040204" pitchFamily="50" charset="-128"/>
              </a:rPr>
              <a:t>の内部構造と動作やアルゴリズムの効率も学習。</a:t>
            </a:r>
          </a:p>
          <a:p>
            <a:r>
              <a:rPr kumimoji="1" lang="ja-JP" altLang="en-US" sz="2000" dirty="0">
                <a:latin typeface="メイリオ" panose="020B0604030504040204" pitchFamily="50" charset="-128"/>
                <a:ea typeface="メイリオ" panose="020B0604030504040204" pitchFamily="50" charset="-128"/>
              </a:rPr>
              <a:t>・論理回路</a:t>
            </a:r>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少し慣れが必要</a:t>
            </a:r>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も含めて、</a:t>
            </a:r>
            <a:r>
              <a:rPr lang="en-US" altLang="ja-JP" sz="2000" b="0" i="0" u="none" strike="noStrike" dirty="0">
                <a:solidFill>
                  <a:srgbClr val="000000"/>
                </a:solidFill>
                <a:effectLst/>
                <a:latin typeface="メイリオ" panose="020B0604030504040204" pitchFamily="50" charset="-128"/>
                <a:ea typeface="メイリオ" panose="020B0604030504040204" pitchFamily="50" charset="-128"/>
              </a:rPr>
              <a:t>CPU</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の内部構造と動作と</a:t>
            </a:r>
            <a:r>
              <a:rPr lang="ja-JP" altLang="en-US" sz="2000" dirty="0">
                <a:latin typeface="メイリオ" panose="020B0604030504040204" pitchFamily="50" charset="-128"/>
                <a:ea typeface="メイリオ" panose="020B0604030504040204" pitchFamily="50" charset="-128"/>
              </a:rPr>
              <a:t>アルゴリズムの効率</a:t>
            </a:r>
            <a:r>
              <a:rPr lang="ja-JP" altLang="en-US" sz="2000" dirty="0">
                <a:solidFill>
                  <a:srgbClr val="000000"/>
                </a:solidFill>
                <a:latin typeface="メイリオ" panose="020B0604030504040204" pitchFamily="50" charset="-128"/>
                <a:ea typeface="メイリオ" panose="020B0604030504040204" pitchFamily="50" charset="-128"/>
              </a:rPr>
              <a:t>以外は</a:t>
            </a:r>
            <a:r>
              <a:rPr kumimoji="1" lang="ja-JP" altLang="en-US" sz="2000" dirty="0">
                <a:latin typeface="メイリオ" panose="020B0604030504040204" pitchFamily="50" charset="-128"/>
                <a:ea typeface="メイリオ" panose="020B0604030504040204" pitchFamily="50" charset="-128"/>
              </a:rPr>
              <a:t>難易度は高くない</a:t>
            </a:r>
          </a:p>
        </p:txBody>
      </p:sp>
      <p:graphicFrame>
        <p:nvGraphicFramePr>
          <p:cNvPr id="2" name="表 1">
            <a:extLst>
              <a:ext uri="{FF2B5EF4-FFF2-40B4-BE49-F238E27FC236}">
                <a16:creationId xmlns:a16="http://schemas.microsoft.com/office/drawing/2014/main" id="{35F0D869-C2DA-8F8B-99F4-892337E061D5}"/>
              </a:ext>
            </a:extLst>
          </p:cNvPr>
          <p:cNvGraphicFramePr>
            <a:graphicFrameLocks noGrp="1"/>
          </p:cNvGraphicFramePr>
          <p:nvPr>
            <p:extLst>
              <p:ext uri="{D42A27DB-BD31-4B8C-83A1-F6EECF244321}">
                <p14:modId xmlns:p14="http://schemas.microsoft.com/office/powerpoint/2010/main" val="1511517866"/>
              </p:ext>
            </p:extLst>
          </p:nvPr>
        </p:nvGraphicFramePr>
        <p:xfrm>
          <a:off x="591626" y="309718"/>
          <a:ext cx="4785360" cy="2626995"/>
        </p:xfrm>
        <a:graphic>
          <a:graphicData uri="http://schemas.openxmlformats.org/drawingml/2006/table">
            <a:tbl>
              <a:tblPr/>
              <a:tblGrid>
                <a:gridCol w="4785360">
                  <a:extLst>
                    <a:ext uri="{9D8B030D-6E8A-4147-A177-3AD203B41FA5}">
                      <a16:colId xmlns:a16="http://schemas.microsoft.com/office/drawing/2014/main" val="2677211951"/>
                    </a:ext>
                  </a:extLst>
                </a:gridCol>
              </a:tblGrid>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19+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ハードウェアとソフトウェア</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380681"/>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20+ CPU</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とプログラミング言語</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0162249"/>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21+ CPU</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の性能と演算誤差</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2763493"/>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 CPU</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の内部構造と動作</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71157332"/>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22+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論理回路</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1822543"/>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23+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アルゴリズムの効率</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6516383"/>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24+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関数と再帰呼び出し</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7017463"/>
                  </a:ext>
                </a:extLst>
              </a:tr>
            </a:tbl>
          </a:graphicData>
        </a:graphic>
      </p:graphicFrame>
    </p:spTree>
    <p:extLst>
      <p:ext uri="{BB962C8B-B14F-4D97-AF65-F5344CB8AC3E}">
        <p14:creationId xmlns:p14="http://schemas.microsoft.com/office/powerpoint/2010/main" val="1982334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3">
            <a:extLst>
              <a:ext uri="{FF2B5EF4-FFF2-40B4-BE49-F238E27FC236}">
                <a16:creationId xmlns:a16="http://schemas.microsoft.com/office/drawing/2014/main" id="{1E1B3354-4112-44A9-72FD-57B0D5657922}"/>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36789B-B0A9-49F3-9E16-93ACCE57D56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23" name="Text Box 3">
            <a:extLst>
              <a:ext uri="{FF2B5EF4-FFF2-40B4-BE49-F238E27FC236}">
                <a16:creationId xmlns:a16="http://schemas.microsoft.com/office/drawing/2014/main" id="{3F9BE34D-BC8B-43EC-F301-4186503A4792}"/>
              </a:ext>
            </a:extLst>
          </p:cNvPr>
          <p:cNvSpPr txBox="1">
            <a:spLocks noChangeArrowheads="1"/>
          </p:cNvSpPr>
          <p:nvPr/>
        </p:nvSpPr>
        <p:spPr bwMode="auto">
          <a:xfrm>
            <a:off x="349250" y="212587"/>
            <a:ext cx="7620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CPU</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の構造とプログラム</a:t>
            </a: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p>
        </p:txBody>
      </p:sp>
      <p:pic>
        <p:nvPicPr>
          <p:cNvPr id="30765" name="Picture 45">
            <a:extLst>
              <a:ext uri="{FF2B5EF4-FFF2-40B4-BE49-F238E27FC236}">
                <a16:creationId xmlns:a16="http://schemas.microsoft.com/office/drawing/2014/main" id="{B143017D-2620-1C8D-E896-ACF3A07B5E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3373438"/>
            <a:ext cx="3424237" cy="1446212"/>
          </a:xfrm>
          <a:prstGeom prst="rect">
            <a:avLst/>
          </a:prstGeom>
          <a:noFill/>
          <a:extLst>
            <a:ext uri="{909E8E84-426E-40DD-AFC4-6F175D3DCCD1}">
              <a14:hiddenFill xmlns:a14="http://schemas.microsoft.com/office/drawing/2010/main">
                <a:solidFill>
                  <a:srgbClr val="FFFFFF"/>
                </a:solidFill>
              </a14:hiddenFill>
            </a:ext>
          </a:extLst>
        </p:spPr>
      </p:pic>
      <p:pic>
        <p:nvPicPr>
          <p:cNvPr id="30766" name="Picture 46">
            <a:extLst>
              <a:ext uri="{FF2B5EF4-FFF2-40B4-BE49-F238E27FC236}">
                <a16:creationId xmlns:a16="http://schemas.microsoft.com/office/drawing/2014/main" id="{D966179A-B430-7998-A92A-38AC3131DD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0088" y="760413"/>
            <a:ext cx="3613150" cy="2330450"/>
          </a:xfrm>
          <a:prstGeom prst="rect">
            <a:avLst/>
          </a:prstGeom>
          <a:noFill/>
          <a:extLst>
            <a:ext uri="{909E8E84-426E-40DD-AFC4-6F175D3DCCD1}">
              <a14:hiddenFill xmlns:a14="http://schemas.microsoft.com/office/drawing/2010/main">
                <a:solidFill>
                  <a:srgbClr val="FFFFFF"/>
                </a:solidFill>
              </a14:hiddenFill>
            </a:ext>
          </a:extLst>
        </p:spPr>
      </p:pic>
      <p:sp>
        <p:nvSpPr>
          <p:cNvPr id="30767" name="Text Box 47">
            <a:extLst>
              <a:ext uri="{FF2B5EF4-FFF2-40B4-BE49-F238E27FC236}">
                <a16:creationId xmlns:a16="http://schemas.microsoft.com/office/drawing/2014/main" id="{10815F83-950F-9AE2-B877-859C239519F5}"/>
              </a:ext>
            </a:extLst>
          </p:cNvPr>
          <p:cNvSpPr txBox="1">
            <a:spLocks noChangeArrowheads="1"/>
          </p:cNvSpPr>
          <p:nvPr/>
        </p:nvSpPr>
        <p:spPr bwMode="auto">
          <a:xfrm>
            <a:off x="1163638" y="2119313"/>
            <a:ext cx="1770062" cy="3077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命令解読器</a:t>
            </a:r>
            <a:r>
              <a:rPr kumimoji="1" lang="en-US" altLang="ja-JP"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処理部</a:t>
            </a:r>
          </a:p>
        </p:txBody>
      </p:sp>
      <p:sp>
        <p:nvSpPr>
          <p:cNvPr id="30768" name="Text Box 48">
            <a:extLst>
              <a:ext uri="{FF2B5EF4-FFF2-40B4-BE49-F238E27FC236}">
                <a16:creationId xmlns:a16="http://schemas.microsoft.com/office/drawing/2014/main" id="{9179EE3A-9F12-4A87-1EE7-68CB728CC9A7}"/>
              </a:ext>
            </a:extLst>
          </p:cNvPr>
          <p:cNvSpPr txBox="1">
            <a:spLocks noChangeArrowheads="1"/>
          </p:cNvSpPr>
          <p:nvPr/>
        </p:nvSpPr>
        <p:spPr bwMode="auto">
          <a:xfrm>
            <a:off x="1882775" y="1516063"/>
            <a:ext cx="1770063" cy="314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演算装置</a:t>
            </a:r>
          </a:p>
        </p:txBody>
      </p:sp>
      <p:sp>
        <p:nvSpPr>
          <p:cNvPr id="30769" name="Rectangle 49">
            <a:extLst>
              <a:ext uri="{FF2B5EF4-FFF2-40B4-BE49-F238E27FC236}">
                <a16:creationId xmlns:a16="http://schemas.microsoft.com/office/drawing/2014/main" id="{607D96C9-2ECA-6132-3FB7-B2C6E3CDC57B}"/>
              </a:ext>
            </a:extLst>
          </p:cNvPr>
          <p:cNvSpPr>
            <a:spLocks noChangeArrowheads="1"/>
          </p:cNvSpPr>
          <p:nvPr/>
        </p:nvSpPr>
        <p:spPr bwMode="auto">
          <a:xfrm>
            <a:off x="928688" y="711200"/>
            <a:ext cx="7258050" cy="2408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0" name="AutoShape 50">
            <a:extLst>
              <a:ext uri="{FF2B5EF4-FFF2-40B4-BE49-F238E27FC236}">
                <a16:creationId xmlns:a16="http://schemas.microsoft.com/office/drawing/2014/main" id="{508A71B2-D913-3004-ADA5-4BADD043BEBE}"/>
              </a:ext>
            </a:extLst>
          </p:cNvPr>
          <p:cNvSpPr>
            <a:spLocks noChangeArrowheads="1"/>
          </p:cNvSpPr>
          <p:nvPr/>
        </p:nvSpPr>
        <p:spPr bwMode="auto">
          <a:xfrm>
            <a:off x="2279650" y="3119438"/>
            <a:ext cx="231775" cy="231775"/>
          </a:xfrm>
          <a:prstGeom prst="upDownArrow">
            <a:avLst>
              <a:gd name="adj1" fmla="val 50000"/>
              <a:gd name="adj2" fmla="val 2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1" name="Line 51">
            <a:extLst>
              <a:ext uri="{FF2B5EF4-FFF2-40B4-BE49-F238E27FC236}">
                <a16:creationId xmlns:a16="http://schemas.microsoft.com/office/drawing/2014/main" id="{DE3B0F0E-9D75-1AF8-D868-444BAADDF4E8}"/>
              </a:ext>
            </a:extLst>
          </p:cNvPr>
          <p:cNvSpPr>
            <a:spLocks noChangeShapeType="1"/>
          </p:cNvSpPr>
          <p:nvPr/>
        </p:nvSpPr>
        <p:spPr bwMode="auto">
          <a:xfrm flipV="1">
            <a:off x="1639888" y="2424113"/>
            <a:ext cx="0" cy="695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2" name="Line 52">
            <a:extLst>
              <a:ext uri="{FF2B5EF4-FFF2-40B4-BE49-F238E27FC236}">
                <a16:creationId xmlns:a16="http://schemas.microsoft.com/office/drawing/2014/main" id="{6075F641-6819-9A2C-2EA8-0E5E68511DCE}"/>
              </a:ext>
            </a:extLst>
          </p:cNvPr>
          <p:cNvSpPr>
            <a:spLocks noChangeShapeType="1"/>
          </p:cNvSpPr>
          <p:nvPr/>
        </p:nvSpPr>
        <p:spPr bwMode="auto">
          <a:xfrm flipV="1">
            <a:off x="2584450" y="1827213"/>
            <a:ext cx="0" cy="3206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3" name="Line 53">
            <a:extLst>
              <a:ext uri="{FF2B5EF4-FFF2-40B4-BE49-F238E27FC236}">
                <a16:creationId xmlns:a16="http://schemas.microsoft.com/office/drawing/2014/main" id="{D81D485D-1BB1-1D2D-7591-B1AE51FD48A0}"/>
              </a:ext>
            </a:extLst>
          </p:cNvPr>
          <p:cNvSpPr>
            <a:spLocks noChangeShapeType="1"/>
          </p:cNvSpPr>
          <p:nvPr/>
        </p:nvSpPr>
        <p:spPr bwMode="auto">
          <a:xfrm>
            <a:off x="1611313" y="1014413"/>
            <a:ext cx="0" cy="1089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4" name="Line 54">
            <a:extLst>
              <a:ext uri="{FF2B5EF4-FFF2-40B4-BE49-F238E27FC236}">
                <a16:creationId xmlns:a16="http://schemas.microsoft.com/office/drawing/2014/main" id="{3778082E-FC2D-13B9-08BD-1344793688A2}"/>
              </a:ext>
            </a:extLst>
          </p:cNvPr>
          <p:cNvSpPr>
            <a:spLocks noChangeShapeType="1"/>
          </p:cNvSpPr>
          <p:nvPr/>
        </p:nvSpPr>
        <p:spPr bwMode="auto">
          <a:xfrm>
            <a:off x="1611313" y="985838"/>
            <a:ext cx="27717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5" name="Line 55">
            <a:extLst>
              <a:ext uri="{FF2B5EF4-FFF2-40B4-BE49-F238E27FC236}">
                <a16:creationId xmlns:a16="http://schemas.microsoft.com/office/drawing/2014/main" id="{38CD8ABF-AE6B-5DDA-6E60-A6397067F787}"/>
              </a:ext>
            </a:extLst>
          </p:cNvPr>
          <p:cNvSpPr>
            <a:spLocks noChangeShapeType="1"/>
          </p:cNvSpPr>
          <p:nvPr/>
        </p:nvSpPr>
        <p:spPr bwMode="auto">
          <a:xfrm>
            <a:off x="3629025" y="1654175"/>
            <a:ext cx="942975"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6" name="Line 56">
            <a:extLst>
              <a:ext uri="{FF2B5EF4-FFF2-40B4-BE49-F238E27FC236}">
                <a16:creationId xmlns:a16="http://schemas.microsoft.com/office/drawing/2014/main" id="{E1B2B392-CDF2-FD96-D0E1-1AAE89BEA3B7}"/>
              </a:ext>
            </a:extLst>
          </p:cNvPr>
          <p:cNvSpPr>
            <a:spLocks noChangeShapeType="1"/>
          </p:cNvSpPr>
          <p:nvPr/>
        </p:nvSpPr>
        <p:spPr bwMode="auto">
          <a:xfrm flipH="1">
            <a:off x="2932113" y="2205038"/>
            <a:ext cx="538162" cy="142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7" name="Line 57">
            <a:extLst>
              <a:ext uri="{FF2B5EF4-FFF2-40B4-BE49-F238E27FC236}">
                <a16:creationId xmlns:a16="http://schemas.microsoft.com/office/drawing/2014/main" id="{CF47D733-20F3-66CC-B67F-1305EEAA797A}"/>
              </a:ext>
            </a:extLst>
          </p:cNvPr>
          <p:cNvSpPr>
            <a:spLocks noChangeShapeType="1"/>
          </p:cNvSpPr>
          <p:nvPr/>
        </p:nvSpPr>
        <p:spPr bwMode="auto">
          <a:xfrm>
            <a:off x="3454400" y="1843088"/>
            <a:ext cx="0" cy="1101725"/>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78" name="Line 58">
            <a:extLst>
              <a:ext uri="{FF2B5EF4-FFF2-40B4-BE49-F238E27FC236}">
                <a16:creationId xmlns:a16="http://schemas.microsoft.com/office/drawing/2014/main" id="{87934C26-3DC5-17AC-284B-81E9427708A0}"/>
              </a:ext>
            </a:extLst>
          </p:cNvPr>
          <p:cNvSpPr>
            <a:spLocks noChangeShapeType="1"/>
          </p:cNvSpPr>
          <p:nvPr/>
        </p:nvSpPr>
        <p:spPr bwMode="auto">
          <a:xfrm>
            <a:off x="3425825" y="2916238"/>
            <a:ext cx="11747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80" name="Text Box 60">
            <a:extLst>
              <a:ext uri="{FF2B5EF4-FFF2-40B4-BE49-F238E27FC236}">
                <a16:creationId xmlns:a16="http://schemas.microsoft.com/office/drawing/2014/main" id="{DD089A2D-6B6F-5FE4-322A-ABE20E28473C}"/>
              </a:ext>
            </a:extLst>
          </p:cNvPr>
          <p:cNvSpPr txBox="1">
            <a:spLocks noChangeArrowheads="1"/>
          </p:cNvSpPr>
          <p:nvPr/>
        </p:nvSpPr>
        <p:spPr bwMode="auto">
          <a:xfrm>
            <a:off x="241300" y="3098800"/>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メモリ</a:t>
            </a:r>
          </a:p>
        </p:txBody>
      </p:sp>
      <p:sp>
        <p:nvSpPr>
          <p:cNvPr id="30781" name="Text Box 61">
            <a:extLst>
              <a:ext uri="{FF2B5EF4-FFF2-40B4-BE49-F238E27FC236}">
                <a16:creationId xmlns:a16="http://schemas.microsoft.com/office/drawing/2014/main" id="{CE88B5D9-0249-92CB-5DF4-1CD40824FA94}"/>
              </a:ext>
            </a:extLst>
          </p:cNvPr>
          <p:cNvSpPr txBox="1">
            <a:spLocks noChangeArrowheads="1"/>
          </p:cNvSpPr>
          <p:nvPr/>
        </p:nvSpPr>
        <p:spPr bwMode="auto">
          <a:xfrm>
            <a:off x="944563" y="812800"/>
            <a:ext cx="768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CPU</a:t>
            </a:r>
          </a:p>
        </p:txBody>
      </p:sp>
      <p:sp>
        <p:nvSpPr>
          <p:cNvPr id="30782" name="AutoShape 62">
            <a:extLst>
              <a:ext uri="{FF2B5EF4-FFF2-40B4-BE49-F238E27FC236}">
                <a16:creationId xmlns:a16="http://schemas.microsoft.com/office/drawing/2014/main" id="{85763036-D6BB-9905-23CF-A497902AB2AE}"/>
              </a:ext>
            </a:extLst>
          </p:cNvPr>
          <p:cNvSpPr>
            <a:spLocks/>
          </p:cNvSpPr>
          <p:nvPr/>
        </p:nvSpPr>
        <p:spPr bwMode="auto">
          <a:xfrm>
            <a:off x="3890963" y="3468688"/>
            <a:ext cx="88900" cy="347662"/>
          </a:xfrm>
          <a:prstGeom prst="rightBrace">
            <a:avLst>
              <a:gd name="adj1" fmla="val 32589"/>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83" name="AutoShape 63">
            <a:extLst>
              <a:ext uri="{FF2B5EF4-FFF2-40B4-BE49-F238E27FC236}">
                <a16:creationId xmlns:a16="http://schemas.microsoft.com/office/drawing/2014/main" id="{5C6C1F72-5750-DF5E-F4A0-0EBD14E51AFB}"/>
              </a:ext>
            </a:extLst>
          </p:cNvPr>
          <p:cNvSpPr>
            <a:spLocks/>
          </p:cNvSpPr>
          <p:nvPr/>
        </p:nvSpPr>
        <p:spPr bwMode="auto">
          <a:xfrm>
            <a:off x="3898900" y="3910013"/>
            <a:ext cx="74613" cy="334962"/>
          </a:xfrm>
          <a:prstGeom prst="rightBrace">
            <a:avLst>
              <a:gd name="adj1" fmla="val 3741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84" name="AutoShape 64">
            <a:extLst>
              <a:ext uri="{FF2B5EF4-FFF2-40B4-BE49-F238E27FC236}">
                <a16:creationId xmlns:a16="http://schemas.microsoft.com/office/drawing/2014/main" id="{40719F82-71F6-F1F1-5246-36934596F132}"/>
              </a:ext>
            </a:extLst>
          </p:cNvPr>
          <p:cNvSpPr>
            <a:spLocks/>
          </p:cNvSpPr>
          <p:nvPr/>
        </p:nvSpPr>
        <p:spPr bwMode="auto">
          <a:xfrm>
            <a:off x="3906838" y="4310063"/>
            <a:ext cx="74612" cy="190500"/>
          </a:xfrm>
          <a:prstGeom prst="rightBrace">
            <a:avLst>
              <a:gd name="adj1" fmla="val 2127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785" name="Text Box 65">
            <a:extLst>
              <a:ext uri="{FF2B5EF4-FFF2-40B4-BE49-F238E27FC236}">
                <a16:creationId xmlns:a16="http://schemas.microsoft.com/office/drawing/2014/main" id="{93079898-20E7-0BE7-DA03-201268804C20}"/>
              </a:ext>
            </a:extLst>
          </p:cNvPr>
          <p:cNvSpPr txBox="1">
            <a:spLocks noChangeArrowheads="1"/>
          </p:cNvSpPr>
          <p:nvPr/>
        </p:nvSpPr>
        <p:spPr bwMode="auto">
          <a:xfrm>
            <a:off x="4151313" y="3511550"/>
            <a:ext cx="37306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GR1</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に</a:t>
            </a: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を入れる。</a:t>
            </a:r>
          </a:p>
        </p:txBody>
      </p:sp>
      <p:sp>
        <p:nvSpPr>
          <p:cNvPr id="30786" name="Text Box 66">
            <a:extLst>
              <a:ext uri="{FF2B5EF4-FFF2-40B4-BE49-F238E27FC236}">
                <a16:creationId xmlns:a16="http://schemas.microsoft.com/office/drawing/2014/main" id="{207B62BD-3211-7238-65C0-F6966D13D01E}"/>
              </a:ext>
            </a:extLst>
          </p:cNvPr>
          <p:cNvSpPr txBox="1">
            <a:spLocks noChangeArrowheads="1"/>
          </p:cNvSpPr>
          <p:nvPr/>
        </p:nvSpPr>
        <p:spPr bwMode="auto">
          <a:xfrm>
            <a:off x="4159250" y="3925888"/>
            <a:ext cx="37306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GR2</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に</a:t>
            </a: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2</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を入れる。</a:t>
            </a:r>
          </a:p>
        </p:txBody>
      </p:sp>
      <p:sp>
        <p:nvSpPr>
          <p:cNvPr id="30787" name="Text Box 67">
            <a:extLst>
              <a:ext uri="{FF2B5EF4-FFF2-40B4-BE49-F238E27FC236}">
                <a16:creationId xmlns:a16="http://schemas.microsoft.com/office/drawing/2014/main" id="{13F16D4C-19A2-03BE-99C7-2DB16ED7F1C8}"/>
              </a:ext>
            </a:extLst>
          </p:cNvPr>
          <p:cNvSpPr txBox="1">
            <a:spLocks noChangeArrowheads="1"/>
          </p:cNvSpPr>
          <p:nvPr/>
        </p:nvSpPr>
        <p:spPr bwMode="auto">
          <a:xfrm>
            <a:off x="4181475" y="4237038"/>
            <a:ext cx="37306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GR1</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に</a:t>
            </a: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GR2</a:t>
            </a: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の値を加える</a:t>
            </a:r>
          </a:p>
        </p:txBody>
      </p:sp>
      <p:pic>
        <p:nvPicPr>
          <p:cNvPr id="30788" name="Picture 68">
            <a:extLst>
              <a:ext uri="{FF2B5EF4-FFF2-40B4-BE49-F238E27FC236}">
                <a16:creationId xmlns:a16="http://schemas.microsoft.com/office/drawing/2014/main" id="{4AC7A092-D3BD-3ECB-FD02-92B0B69679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4983163"/>
            <a:ext cx="1485900" cy="1476375"/>
          </a:xfrm>
          <a:prstGeom prst="rect">
            <a:avLst/>
          </a:prstGeom>
          <a:noFill/>
          <a:extLst>
            <a:ext uri="{909E8E84-426E-40DD-AFC4-6F175D3DCCD1}">
              <a14:hiddenFill xmlns:a14="http://schemas.microsoft.com/office/drawing/2010/main">
                <a:solidFill>
                  <a:srgbClr val="FFFFFF"/>
                </a:solidFill>
              </a14:hiddenFill>
            </a:ext>
          </a:extLst>
        </p:spPr>
      </p:pic>
      <p:sp>
        <p:nvSpPr>
          <p:cNvPr id="30789" name="AutoShape 69">
            <a:extLst>
              <a:ext uri="{FF2B5EF4-FFF2-40B4-BE49-F238E27FC236}">
                <a16:creationId xmlns:a16="http://schemas.microsoft.com/office/drawing/2014/main" id="{64E06AC9-041C-7004-892D-10A2ACE1E83C}"/>
              </a:ext>
            </a:extLst>
          </p:cNvPr>
          <p:cNvSpPr>
            <a:spLocks noChangeArrowheads="1"/>
          </p:cNvSpPr>
          <p:nvPr/>
        </p:nvSpPr>
        <p:spPr bwMode="auto">
          <a:xfrm>
            <a:off x="609600" y="4875213"/>
            <a:ext cx="5732463" cy="1698625"/>
          </a:xfrm>
          <a:prstGeom prst="wedgeRectCallout">
            <a:avLst>
              <a:gd name="adj1" fmla="val 58778"/>
              <a:gd name="adj2" fmla="val -2121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CPU</a:t>
            </a: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の中には電卓の</a:t>
            </a:r>
            <a:r>
              <a:rPr kumimoji="1"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M</a:t>
            </a: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箱と同じように計算結果などを記録するレジスタという箱があります。また命令処理部はメモリの中を読み取ってどのように動くか判断します。</a:t>
            </a:r>
            <a:b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上記のようなメモリのパターンがあると、最終的に</a:t>
            </a:r>
            <a:r>
              <a:rPr kumimoji="1"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GR1</a:t>
            </a: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に</a:t>
            </a:r>
            <a:r>
              <a:rPr kumimoji="1"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3</a:t>
            </a: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が自動的にはいります。</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3">
            <a:extLst>
              <a:ext uri="{FF2B5EF4-FFF2-40B4-BE49-F238E27FC236}">
                <a16:creationId xmlns:a16="http://schemas.microsoft.com/office/drawing/2014/main" id="{4652C20E-451C-1984-E06E-BA376EF91997}"/>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2A0F8C9-68B1-4A80-85C3-C3C4FBAE8854}"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aphicFrame>
        <p:nvGraphicFramePr>
          <p:cNvPr id="3" name="表 2">
            <a:extLst>
              <a:ext uri="{FF2B5EF4-FFF2-40B4-BE49-F238E27FC236}">
                <a16:creationId xmlns:a16="http://schemas.microsoft.com/office/drawing/2014/main" id="{B151CE5E-91F4-C913-1D16-6CDEB908C414}"/>
              </a:ext>
            </a:extLst>
          </p:cNvPr>
          <p:cNvGraphicFramePr>
            <a:graphicFrameLocks noGrp="1"/>
          </p:cNvGraphicFramePr>
          <p:nvPr/>
        </p:nvGraphicFramePr>
        <p:xfrm>
          <a:off x="404648" y="1133366"/>
          <a:ext cx="8334703" cy="3408680"/>
        </p:xfrm>
        <a:graphic>
          <a:graphicData uri="http://schemas.openxmlformats.org/drawingml/2006/table">
            <a:tbl>
              <a:tblPr firstRow="1" bandRow="1">
                <a:tableStyleId>{5C22544A-7EE6-4342-B048-85BDC9FD1C3A}</a:tableStyleId>
              </a:tblPr>
              <a:tblGrid>
                <a:gridCol w="1130678">
                  <a:extLst>
                    <a:ext uri="{9D8B030D-6E8A-4147-A177-3AD203B41FA5}">
                      <a16:colId xmlns:a16="http://schemas.microsoft.com/office/drawing/2014/main" val="3562932360"/>
                    </a:ext>
                  </a:extLst>
                </a:gridCol>
                <a:gridCol w="2245201">
                  <a:extLst>
                    <a:ext uri="{9D8B030D-6E8A-4147-A177-3AD203B41FA5}">
                      <a16:colId xmlns:a16="http://schemas.microsoft.com/office/drawing/2014/main" val="2380395660"/>
                    </a:ext>
                  </a:extLst>
                </a:gridCol>
                <a:gridCol w="4958824">
                  <a:extLst>
                    <a:ext uri="{9D8B030D-6E8A-4147-A177-3AD203B41FA5}">
                      <a16:colId xmlns:a16="http://schemas.microsoft.com/office/drawing/2014/main" val="3199623918"/>
                    </a:ext>
                  </a:extLst>
                </a:gridCol>
              </a:tblGrid>
              <a:tr h="370840">
                <a:tc>
                  <a:txBody>
                    <a:bodyPr/>
                    <a:lstStyle/>
                    <a:p>
                      <a:pPr algn="ctr"/>
                      <a:r>
                        <a:rPr kumimoji="1" lang="ja-JP" altLang="en-US" b="0" dirty="0">
                          <a:solidFill>
                            <a:schemeClr val="tx1"/>
                          </a:solidFill>
                          <a:latin typeface="メイリオ" panose="020B0604030504040204" pitchFamily="50" charset="-128"/>
                          <a:ea typeface="メイリオ" panose="020B0604030504040204" pitchFamily="50" charset="-128"/>
                        </a:rPr>
                        <a:t>分類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b="0" dirty="0">
                          <a:solidFill>
                            <a:schemeClr val="tx1"/>
                          </a:solidFill>
                          <a:latin typeface="メイリオ" panose="020B0604030504040204" pitchFamily="50" charset="-128"/>
                          <a:ea typeface="メイリオ" panose="020B0604030504040204" pitchFamily="50" charset="-128"/>
                        </a:rPr>
                        <a:t>種類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b="0" dirty="0">
                          <a:solidFill>
                            <a:schemeClr val="tx1"/>
                          </a:solidFill>
                          <a:latin typeface="メイリオ" panose="020B0604030504040204" pitchFamily="50" charset="-128"/>
                          <a:ea typeface="メイリオ" panose="020B0604030504040204" pitchFamily="50" charset="-128"/>
                        </a:rPr>
                        <a:t>説明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270279944"/>
                  </a:ext>
                </a:extLst>
              </a:tr>
              <a:tr h="370840">
                <a:tc rowSpan="4">
                  <a:txBody>
                    <a:bodyPr/>
                    <a:lstStyle/>
                    <a:p>
                      <a:r>
                        <a:rPr kumimoji="1" lang="en-US" altLang="ja-JP" dirty="0">
                          <a:solidFill>
                            <a:schemeClr val="tx1"/>
                          </a:solidFill>
                          <a:latin typeface="メイリオ" panose="020B0604030504040204" pitchFamily="50" charset="-128"/>
                          <a:ea typeface="メイリオ" panose="020B0604030504040204" pitchFamily="50" charset="-128"/>
                        </a:rPr>
                        <a:t>CPU</a:t>
                      </a:r>
                      <a:r>
                        <a:rPr kumimoji="1" lang="ja-JP" altLang="en-US" dirty="0">
                          <a:solidFill>
                            <a:schemeClr val="tx1"/>
                          </a:solidFill>
                          <a:latin typeface="メイリオ" panose="020B0604030504040204" pitchFamily="50" charset="-128"/>
                          <a:ea typeface="メイリオ" panose="020B0604030504040204" pitchFamily="50" charset="-128"/>
                        </a:rPr>
                        <a:t>内部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命令解読器</a:t>
                      </a:r>
                      <a:r>
                        <a:rPr kumimoji="1" lang="en-US" altLang="ja-JP" dirty="0">
                          <a:solidFill>
                            <a:schemeClr val="tx1"/>
                          </a:solidFill>
                          <a:latin typeface="メイリオ" panose="020B0604030504040204" pitchFamily="50" charset="-128"/>
                          <a:ea typeface="メイリオ" panose="020B0604030504040204" pitchFamily="50" charset="-128"/>
                        </a:rPr>
                        <a:t>/</a:t>
                      </a:r>
                      <a:r>
                        <a:rPr kumimoji="1" lang="ja-JP" altLang="en-US" dirty="0">
                          <a:solidFill>
                            <a:schemeClr val="tx1"/>
                          </a:solidFill>
                          <a:latin typeface="メイリオ" panose="020B0604030504040204" pitchFamily="50" charset="-128"/>
                          <a:ea typeface="メイリオ" panose="020B0604030504040204" pitchFamily="50" charset="-128"/>
                        </a:rPr>
                        <a:t>処理部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命令を解読</a:t>
                      </a:r>
                      <a:r>
                        <a:rPr kumimoji="1" lang="en-US" altLang="ja-JP" dirty="0">
                          <a:solidFill>
                            <a:schemeClr val="tx1"/>
                          </a:solidFill>
                          <a:latin typeface="メイリオ" panose="020B0604030504040204" pitchFamily="50" charset="-128"/>
                          <a:ea typeface="メイリオ" panose="020B0604030504040204" pitchFamily="50" charset="-128"/>
                        </a:rPr>
                        <a:t>/</a:t>
                      </a:r>
                      <a:r>
                        <a:rPr kumimoji="1" lang="ja-JP" altLang="en-US" dirty="0">
                          <a:solidFill>
                            <a:schemeClr val="tx1"/>
                          </a:solidFill>
                          <a:latin typeface="メイリオ" panose="020B0604030504040204" pitchFamily="50" charset="-128"/>
                          <a:ea typeface="メイリオ" panose="020B0604030504040204" pitchFamily="50" charset="-128"/>
                        </a:rPr>
                        <a:t>判断して、各部を制御する。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1108924"/>
                  </a:ext>
                </a:extLst>
              </a:tr>
              <a:tr h="370840">
                <a:tc vMerge="1">
                  <a:txBody>
                    <a:bodyPr/>
                    <a:lstStyle/>
                    <a:p>
                      <a:endParaRPr kumimoji="1" lang="ja-JP" altLang="en-US"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latin typeface="メイリオ" panose="020B0604030504040204" pitchFamily="50" charset="-128"/>
                          <a:ea typeface="メイリオ" panose="020B0604030504040204" pitchFamily="50" charset="-128"/>
                        </a:rPr>
                        <a:t>演算装置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加算などの算術演算やその他の演算を行う。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9368019"/>
                  </a:ext>
                </a:extLst>
              </a:tr>
              <a:tr h="370840">
                <a:tc vMerge="1">
                  <a:txBody>
                    <a:bodyPr/>
                    <a:lstStyle/>
                    <a:p>
                      <a:endParaRPr kumimoji="1" lang="ja-JP" altLang="en-US"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latin typeface="メイリオ" panose="020B0604030504040204" pitchFamily="50" charset="-128"/>
                          <a:ea typeface="メイリオ" panose="020B0604030504040204" pitchFamily="50" charset="-128"/>
                        </a:rPr>
                        <a:t>レジスタ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データを一時的に保存する。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6794592"/>
                  </a:ext>
                </a:extLst>
              </a:tr>
              <a:tr h="370840">
                <a:tc vMerge="1">
                  <a:txBody>
                    <a:bodyPr/>
                    <a:lstStyle/>
                    <a:p>
                      <a:endParaRPr kumimoji="1" lang="ja-JP" altLang="en-US"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latin typeface="メイリオ" panose="020B0604030504040204" pitchFamily="50" charset="-128"/>
                          <a:ea typeface="メイリオ" panose="020B0604030504040204" pitchFamily="50" charset="-128"/>
                        </a:rPr>
                        <a:t>プログラムカウンタ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メモリのどの番地</a:t>
                      </a:r>
                      <a:r>
                        <a:rPr kumimoji="1" lang="en-US" altLang="ja-JP" dirty="0">
                          <a:solidFill>
                            <a:schemeClr val="tx1"/>
                          </a:solidFill>
                          <a:latin typeface="メイリオ" panose="020B0604030504040204" pitchFamily="50" charset="-128"/>
                          <a:ea typeface="メイリオ" panose="020B0604030504040204" pitchFamily="50" charset="-128"/>
                        </a:rPr>
                        <a:t>(</a:t>
                      </a:r>
                      <a:r>
                        <a:rPr kumimoji="1" lang="ja-JP" altLang="en-US" dirty="0">
                          <a:solidFill>
                            <a:schemeClr val="tx1"/>
                          </a:solidFill>
                          <a:latin typeface="メイリオ" panose="020B0604030504040204" pitchFamily="50" charset="-128"/>
                          <a:ea typeface="メイリオ" panose="020B0604030504040204" pitchFamily="50" charset="-128"/>
                        </a:rPr>
                        <a:t>位置</a:t>
                      </a:r>
                      <a:r>
                        <a:rPr kumimoji="1" lang="en-US" altLang="ja-JP" dirty="0">
                          <a:solidFill>
                            <a:schemeClr val="tx1"/>
                          </a:solidFill>
                          <a:latin typeface="メイリオ" panose="020B0604030504040204" pitchFamily="50" charset="-128"/>
                          <a:ea typeface="メイリオ" panose="020B0604030504040204" pitchFamily="50" charset="-128"/>
                        </a:rPr>
                        <a:t>)</a:t>
                      </a:r>
                      <a:r>
                        <a:rPr kumimoji="1" lang="ja-JP" altLang="en-US" dirty="0">
                          <a:solidFill>
                            <a:schemeClr val="tx1"/>
                          </a:solidFill>
                          <a:latin typeface="メイリオ" panose="020B0604030504040204" pitchFamily="50" charset="-128"/>
                          <a:ea typeface="メイリオ" panose="020B0604030504040204" pitchFamily="50" charset="-128"/>
                        </a:rPr>
                        <a:t>の命令を次に取り出すか指定する。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8601857"/>
                  </a:ext>
                </a:extLst>
              </a:tr>
              <a:tr h="370840">
                <a:tc>
                  <a:txBody>
                    <a:bodyPr/>
                    <a:lstStyle/>
                    <a:p>
                      <a:r>
                        <a:rPr kumimoji="1" lang="en-US" altLang="ja-JP" dirty="0">
                          <a:solidFill>
                            <a:schemeClr val="tx1"/>
                          </a:solidFill>
                          <a:latin typeface="メイリオ" panose="020B0604030504040204" pitchFamily="50" charset="-128"/>
                          <a:ea typeface="メイリオ" panose="020B0604030504040204" pitchFamily="50" charset="-128"/>
                        </a:rPr>
                        <a:t>CPU</a:t>
                      </a:r>
                      <a:r>
                        <a:rPr kumimoji="1" lang="ja-JP" altLang="en-US" dirty="0">
                          <a:solidFill>
                            <a:schemeClr val="tx1"/>
                          </a:solidFill>
                          <a:latin typeface="メイリオ" panose="020B0604030504040204" pitchFamily="50" charset="-128"/>
                          <a:ea typeface="メイリオ" panose="020B0604030504040204" pitchFamily="50" charset="-128"/>
                        </a:rPr>
                        <a:t>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latin typeface="メイリオ" panose="020B0604030504040204" pitchFamily="50" charset="-128"/>
                          <a:ea typeface="メイリオ" panose="020B0604030504040204" pitchFamily="50" charset="-128"/>
                        </a:rPr>
                        <a:t>主記憶装置</a:t>
                      </a:r>
                      <a:r>
                        <a:rPr kumimoji="1" lang="en-US" altLang="ja-JP" dirty="0">
                          <a:latin typeface="メイリオ" panose="020B0604030504040204" pitchFamily="50" charset="-128"/>
                          <a:ea typeface="メイリオ" panose="020B0604030504040204" pitchFamily="50" charset="-128"/>
                        </a:rPr>
                        <a:t>(</a:t>
                      </a:r>
                      <a:r>
                        <a:rPr kumimoji="1" lang="ja-JP" altLang="en-US" dirty="0">
                          <a:latin typeface="メイリオ" panose="020B0604030504040204" pitchFamily="50" charset="-128"/>
                          <a:ea typeface="メイリオ" panose="020B0604030504040204" pitchFamily="50" charset="-128"/>
                        </a:rPr>
                        <a:t>メモリ</a:t>
                      </a:r>
                      <a:r>
                        <a:rPr kumimoji="1" lang="en-US" altLang="ja-JP" dirty="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実行中のプログラムやデータを格納。</a:t>
                      </a:r>
                      <a:r>
                        <a:rPr kumimoji="1" lang="en-US" altLang="ja-JP" dirty="0">
                          <a:solidFill>
                            <a:schemeClr val="tx1"/>
                          </a:solidFill>
                          <a:latin typeface="メイリオ" panose="020B0604030504040204" pitchFamily="50" charset="-128"/>
                          <a:ea typeface="メイリオ" panose="020B0604030504040204" pitchFamily="50" charset="-128"/>
                        </a:rPr>
                        <a:t>CPU</a:t>
                      </a:r>
                      <a:r>
                        <a:rPr kumimoji="1" lang="ja-JP" altLang="en-US" dirty="0">
                          <a:solidFill>
                            <a:schemeClr val="tx1"/>
                          </a:solidFill>
                          <a:latin typeface="メイリオ" panose="020B0604030504040204" pitchFamily="50" charset="-128"/>
                          <a:ea typeface="メイリオ" panose="020B0604030504040204" pitchFamily="50" charset="-128"/>
                        </a:rPr>
                        <a:t>がプログラムの読み込み、データの読み込み、書き込みを行う。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080467"/>
                  </a:ext>
                </a:extLst>
              </a:tr>
              <a:tr h="370840">
                <a:tc>
                  <a:txBody>
                    <a:bodyPr/>
                    <a:lstStyle/>
                    <a:p>
                      <a:endParaRPr kumimoji="1" lang="ja-JP" altLang="en-US"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latin typeface="メイリオ" panose="020B0604030504040204" pitchFamily="50" charset="-128"/>
                          <a:ea typeface="メイリオ" panose="020B0604030504040204" pitchFamily="50" charset="-128"/>
                        </a:rPr>
                        <a:t>補助記憶装置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dirty="0">
                          <a:solidFill>
                            <a:schemeClr val="tx1"/>
                          </a:solidFill>
                          <a:latin typeface="メイリオ" panose="020B0604030504040204" pitchFamily="50" charset="-128"/>
                          <a:ea typeface="メイリオ" panose="020B0604030504040204" pitchFamily="50" charset="-128"/>
                        </a:rPr>
                        <a:t>プログラムやデータをファイルとして格納。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410777"/>
                  </a:ext>
                </a:extLst>
              </a:tr>
            </a:tbl>
          </a:graphicData>
        </a:graphic>
      </p:graphicFrame>
      <p:sp>
        <p:nvSpPr>
          <p:cNvPr id="6" name="Text Box 3">
            <a:extLst>
              <a:ext uri="{FF2B5EF4-FFF2-40B4-BE49-F238E27FC236}">
                <a16:creationId xmlns:a16="http://schemas.microsoft.com/office/drawing/2014/main" id="{0FF32EEC-589E-7A17-08C7-F8124B847CCA}"/>
              </a:ext>
            </a:extLst>
          </p:cNvPr>
          <p:cNvSpPr txBox="1">
            <a:spLocks noChangeArrowheads="1"/>
          </p:cNvSpPr>
          <p:nvPr/>
        </p:nvSpPr>
        <p:spPr bwMode="auto">
          <a:xfrm>
            <a:off x="288290" y="380227"/>
            <a:ext cx="7620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CPU</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の構造とプログラム</a:t>
            </a: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(2)</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747649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3">
            <a:extLst>
              <a:ext uri="{FF2B5EF4-FFF2-40B4-BE49-F238E27FC236}">
                <a16:creationId xmlns:a16="http://schemas.microsoft.com/office/drawing/2014/main" id="{35E3A5D3-BE03-6B9C-DE89-0BD8BFCA8C21}"/>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39492C-9DB1-4EF9-A9F6-5D8C4822B2C5}"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31775" name="Picture 31">
            <a:extLst>
              <a:ext uri="{FF2B5EF4-FFF2-40B4-BE49-F238E27FC236}">
                <a16:creationId xmlns:a16="http://schemas.microsoft.com/office/drawing/2014/main" id="{18FE63BA-C490-3083-8A4D-5687F4C686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4937125"/>
            <a:ext cx="1390650" cy="1543050"/>
          </a:xfrm>
          <a:prstGeom prst="rect">
            <a:avLst/>
          </a:prstGeom>
          <a:noFill/>
          <a:extLst>
            <a:ext uri="{909E8E84-426E-40DD-AFC4-6F175D3DCCD1}">
              <a14:hiddenFill xmlns:a14="http://schemas.microsoft.com/office/drawing/2010/main">
                <a:solidFill>
                  <a:srgbClr val="FFFFFF"/>
                </a:solidFill>
              </a14:hiddenFill>
            </a:ext>
          </a:extLst>
        </p:spPr>
      </p:pic>
      <p:sp>
        <p:nvSpPr>
          <p:cNvPr id="31770" name="AutoShape 26">
            <a:extLst>
              <a:ext uri="{FF2B5EF4-FFF2-40B4-BE49-F238E27FC236}">
                <a16:creationId xmlns:a16="http://schemas.microsoft.com/office/drawing/2014/main" id="{7C504331-B3C9-C3FA-4B9E-9A525FC9A374}"/>
              </a:ext>
            </a:extLst>
          </p:cNvPr>
          <p:cNvSpPr>
            <a:spLocks noChangeArrowheads="1"/>
          </p:cNvSpPr>
          <p:nvPr/>
        </p:nvSpPr>
        <p:spPr bwMode="auto">
          <a:xfrm>
            <a:off x="1639888" y="3235325"/>
            <a:ext cx="6921500" cy="3267075"/>
          </a:xfrm>
          <a:prstGeom prst="wedgeRectCallout">
            <a:avLst>
              <a:gd name="adj1" fmla="val -54287"/>
              <a:gd name="adj2" fmla="val 2001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メモリのパターンになっているプログラムをもう少し細かくみてみましょう。</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このプログラムは</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COMET2</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という</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CPU</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のもので、</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CPU</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という機械が理解できるものでマシン語</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機械語</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と呼ばれています。どんなコンピュータでも、結局動いている時はこのマシン語だけが理解できます。</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また、この</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CPU</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の場合は、メモリを</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16</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ビットごとに区切り、</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0</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から番号を振ってワードという単位で管理しています。個々のマシン語の命令は</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ワード又は</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2</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ワードの中に入っています。そして</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CPU</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はメモリ上のマシン語を</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個づつ読み取って実行していきます。この番号をアドレスと言っています。</a:t>
            </a:r>
          </a:p>
          <a:p>
            <a:pPr marL="0" marR="0" lvl="0" indent="0" algn="l" defTabSz="914400" rtl="0" eaLnBrk="1" fontAlgn="base" latinLnBrk="0" hangingPunct="1">
              <a:lnSpc>
                <a:spcPct val="100000"/>
              </a:lnSpc>
              <a:spcBef>
                <a:spcPct val="0"/>
              </a:spcBef>
              <a:spcAft>
                <a:spcPct val="0"/>
              </a:spcAft>
              <a:buClrTx/>
              <a:buSzTx/>
              <a:buFontTx/>
              <a:buNone/>
              <a:tabLst/>
              <a:defRPr/>
            </a:pPr>
            <a:b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このようなコンピュータはプログラム内蔵方式でありノイマン型コンピュータと呼んでいます。世の中にある、ほとんどすべてのコンピュータは小さなスマートフォンからスーパーコンピュータまで、すべてこのノイマン型コンピュータです。</a:t>
            </a:r>
          </a:p>
          <a:p>
            <a:pPr marL="0" marR="0" lvl="0" indent="0" algn="l" defTabSz="914400" rtl="0" eaLnBrk="1" fontAlgn="base" latinLnBrk="0" hangingPunct="1">
              <a:lnSpc>
                <a:spcPct val="100000"/>
              </a:lnSpc>
              <a:spcBef>
                <a:spcPct val="0"/>
              </a:spcBef>
              <a:spcAft>
                <a:spcPct val="0"/>
              </a:spcAft>
              <a:buClrTx/>
              <a:buSzTx/>
              <a:buFontTx/>
              <a:buNone/>
              <a:tabLst/>
              <a:defRPr/>
            </a:pPr>
            <a:b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endPar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31771" name="Picture 27">
            <a:extLst>
              <a:ext uri="{FF2B5EF4-FFF2-40B4-BE49-F238E27FC236}">
                <a16:creationId xmlns:a16="http://schemas.microsoft.com/office/drawing/2014/main" id="{1425EA13-7561-E679-9CF6-BCA8C430A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 y="788988"/>
            <a:ext cx="4130675" cy="2065337"/>
          </a:xfrm>
          <a:prstGeom prst="rect">
            <a:avLst/>
          </a:prstGeom>
          <a:noFill/>
          <a:extLst>
            <a:ext uri="{909E8E84-426E-40DD-AFC4-6F175D3DCCD1}">
              <a14:hiddenFill xmlns:a14="http://schemas.microsoft.com/office/drawing/2010/main">
                <a:solidFill>
                  <a:srgbClr val="FFFFFF"/>
                </a:solidFill>
              </a14:hiddenFill>
            </a:ext>
          </a:extLst>
        </p:spPr>
      </p:pic>
      <p:sp>
        <p:nvSpPr>
          <p:cNvPr id="31772" name="Text Box 28">
            <a:extLst>
              <a:ext uri="{FF2B5EF4-FFF2-40B4-BE49-F238E27FC236}">
                <a16:creationId xmlns:a16="http://schemas.microsoft.com/office/drawing/2014/main" id="{15BC9D6A-D978-AE2C-EB64-7E4AB130B9AF}"/>
              </a:ext>
            </a:extLst>
          </p:cNvPr>
          <p:cNvSpPr txBox="1">
            <a:spLocks noChangeArrowheads="1"/>
          </p:cNvSpPr>
          <p:nvPr/>
        </p:nvSpPr>
        <p:spPr bwMode="auto">
          <a:xfrm>
            <a:off x="4933950" y="1611313"/>
            <a:ext cx="3656013" cy="58102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FFFF00"/>
                </a:solidFill>
                <a:effectLst/>
                <a:uLnTx/>
                <a:uFillTx/>
                <a:latin typeface="Arial" panose="020B0604020202020204" pitchFamily="34" charset="0"/>
                <a:ea typeface="ＭＳ Ｐゴシック" panose="020B0600070205080204" pitchFamily="50" charset="-128"/>
                <a:cs typeface="+mn-cs"/>
              </a:rPr>
              <a:t>レジスタに数値を入れる</a:t>
            </a: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b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r>
              <a:rPr kumimoji="1" lang="en-US" altLang="ja-JP"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2(10) </a:t>
            </a:r>
            <a:r>
              <a:rPr kumimoji="1" lang="en-US" altLang="ja-JP"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-&gt;</a:t>
            </a:r>
            <a:r>
              <a:rPr kumimoji="1" lang="en-US" altLang="ja-JP"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 </a:t>
            </a:r>
            <a:r>
              <a:rPr kumimoji="1" lang="en-US" altLang="ja-JP"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rPr>
              <a:t>GR2(0010)</a:t>
            </a:r>
          </a:p>
        </p:txBody>
      </p:sp>
      <p:sp>
        <p:nvSpPr>
          <p:cNvPr id="31773" name="Text Box 29">
            <a:extLst>
              <a:ext uri="{FF2B5EF4-FFF2-40B4-BE49-F238E27FC236}">
                <a16:creationId xmlns:a16="http://schemas.microsoft.com/office/drawing/2014/main" id="{F0B4A05A-524D-A774-4AC7-E2E729BD9A04}"/>
              </a:ext>
            </a:extLst>
          </p:cNvPr>
          <p:cNvSpPr txBox="1">
            <a:spLocks noChangeArrowheads="1"/>
          </p:cNvSpPr>
          <p:nvPr/>
        </p:nvSpPr>
        <p:spPr bwMode="auto">
          <a:xfrm>
            <a:off x="4956175" y="836613"/>
            <a:ext cx="3686175" cy="58102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FFFF00"/>
                </a:solidFill>
                <a:effectLst/>
                <a:uLnTx/>
                <a:uFillTx/>
                <a:latin typeface="Arial" panose="020B0604020202020204" pitchFamily="34" charset="0"/>
                <a:ea typeface="ＭＳ Ｐゴシック" panose="020B0600070205080204" pitchFamily="50" charset="-128"/>
                <a:cs typeface="+mn-cs"/>
              </a:rPr>
              <a:t>レジスタに数値を入れる</a:t>
            </a: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b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r>
              <a:rPr kumimoji="1" lang="en-US" altLang="ja-JP"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1 </a:t>
            </a:r>
            <a:r>
              <a:rPr kumimoji="1" lang="en-US" altLang="ja-JP"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-&gt;</a:t>
            </a:r>
            <a:r>
              <a:rPr kumimoji="1" lang="en-US" altLang="ja-JP"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 </a:t>
            </a:r>
            <a:r>
              <a:rPr kumimoji="1" lang="en-US" altLang="ja-JP"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rPr>
              <a:t>GR1(0001)</a:t>
            </a:r>
          </a:p>
        </p:txBody>
      </p:sp>
      <p:sp>
        <p:nvSpPr>
          <p:cNvPr id="31774" name="Text Box 30">
            <a:extLst>
              <a:ext uri="{FF2B5EF4-FFF2-40B4-BE49-F238E27FC236}">
                <a16:creationId xmlns:a16="http://schemas.microsoft.com/office/drawing/2014/main" id="{09F995F6-3C9A-C737-2EF1-B46F76B38550}"/>
              </a:ext>
            </a:extLst>
          </p:cNvPr>
          <p:cNvSpPr txBox="1">
            <a:spLocks noChangeArrowheads="1"/>
          </p:cNvSpPr>
          <p:nvPr/>
        </p:nvSpPr>
        <p:spPr bwMode="auto">
          <a:xfrm>
            <a:off x="4940300" y="2359025"/>
            <a:ext cx="3656013" cy="58102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rPr>
              <a:t>レジスタ</a:t>
            </a:r>
            <a:r>
              <a:rPr kumimoji="1" lang="en-US" altLang="ja-JP"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rPr>
              <a:t>a</a:t>
            </a:r>
            <a:r>
              <a:rPr kumimoji="1" lang="ja-JP" altLang="en-US" sz="1600" b="1" i="0" u="none" strike="noStrike" kern="1200" cap="none" spc="0" normalizeH="0" baseline="0" noProof="0">
                <a:ln>
                  <a:noFill/>
                </a:ln>
                <a:solidFill>
                  <a:srgbClr val="FFFF00"/>
                </a:solidFill>
                <a:effectLst/>
                <a:uLnTx/>
                <a:uFillTx/>
                <a:latin typeface="Arial" panose="020B0604020202020204" pitchFamily="34" charset="0"/>
                <a:ea typeface="ＭＳ Ｐゴシック" panose="020B0600070205080204" pitchFamily="50" charset="-128"/>
                <a:cs typeface="+mn-cs"/>
              </a:rPr>
              <a:t>に</a:t>
            </a:r>
            <a:r>
              <a:rPr kumimoji="1" lang="ja-JP" altLang="en-US" sz="1600" b="1" i="0" u="none" strike="noStrike" kern="1200" cap="none" spc="0" normalizeH="0" baseline="0" noProof="0">
                <a:ln>
                  <a:noFill/>
                </a:ln>
                <a:solidFill>
                  <a:srgbClr val="009900"/>
                </a:solidFill>
                <a:effectLst/>
                <a:uLnTx/>
                <a:uFillTx/>
                <a:latin typeface="Arial" panose="020B0604020202020204" pitchFamily="34" charset="0"/>
                <a:ea typeface="ＭＳ Ｐゴシック" panose="020B0600070205080204" pitchFamily="50" charset="-128"/>
                <a:cs typeface="+mn-cs"/>
              </a:rPr>
              <a:t>レジスタ</a:t>
            </a:r>
            <a:r>
              <a:rPr kumimoji="1" lang="en-US" altLang="ja-JP" sz="1600" b="1" i="0" u="none" strike="noStrike" kern="1200" cap="none" spc="0" normalizeH="0" baseline="0" noProof="0">
                <a:ln>
                  <a:noFill/>
                </a:ln>
                <a:solidFill>
                  <a:srgbClr val="009900"/>
                </a:solidFill>
                <a:effectLst/>
                <a:uLnTx/>
                <a:uFillTx/>
                <a:latin typeface="Arial" panose="020B0604020202020204" pitchFamily="34" charset="0"/>
                <a:ea typeface="ＭＳ Ｐゴシック" panose="020B0600070205080204" pitchFamily="50" charset="-128"/>
                <a:cs typeface="+mn-cs"/>
              </a:rPr>
              <a:t>b</a:t>
            </a:r>
            <a:r>
              <a:rPr kumimoji="1" lang="ja-JP" altLang="en-US" sz="1600" b="1" i="0" u="none" strike="noStrike" kern="1200" cap="none" spc="0" normalizeH="0" baseline="0" noProof="0">
                <a:ln>
                  <a:noFill/>
                </a:ln>
                <a:solidFill>
                  <a:srgbClr val="FFFF00"/>
                </a:solidFill>
                <a:effectLst/>
                <a:uLnTx/>
                <a:uFillTx/>
                <a:latin typeface="Arial" panose="020B0604020202020204" pitchFamily="34" charset="0"/>
                <a:ea typeface="ＭＳ Ｐゴシック" panose="020B0600070205080204" pitchFamily="50" charset="-128"/>
                <a:cs typeface="+mn-cs"/>
              </a:rPr>
              <a:t>を加える</a:t>
            </a: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b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　</a:t>
            </a:r>
            <a:r>
              <a:rPr kumimoji="1" lang="en-US" altLang="ja-JP"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rPr>
              <a:t>GR1(01)</a:t>
            </a:r>
            <a:r>
              <a:rPr kumimoji="1" lang="en-US" altLang="ja-JP"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a:t>
            </a:r>
            <a:r>
              <a:rPr kumimoji="1" lang="en-US" altLang="ja-JP" sz="1600" b="1" i="0" u="none" strike="noStrike" kern="1200" cap="none" spc="0" normalizeH="0" baseline="0" noProof="0">
                <a:ln>
                  <a:noFill/>
                </a:ln>
                <a:solidFill>
                  <a:srgbClr val="009900"/>
                </a:solidFill>
                <a:effectLst/>
                <a:uLnTx/>
                <a:uFillTx/>
                <a:latin typeface="Arial" panose="020B0604020202020204" pitchFamily="34" charset="0"/>
                <a:ea typeface="ＭＳ Ｐゴシック" panose="020B0600070205080204" pitchFamily="50" charset="-128"/>
                <a:cs typeface="+mn-cs"/>
              </a:rPr>
              <a:t>GR2(10)</a:t>
            </a:r>
            <a:r>
              <a:rPr kumimoji="1" lang="en-US" altLang="ja-JP" sz="16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 -&gt; GR1</a:t>
            </a:r>
            <a:endParaRPr kumimoji="1" lang="en-US" altLang="ja-JP" sz="1600" b="1" i="0" u="none" strike="noStrike" kern="1200" cap="none" spc="0" normalizeH="0" baseline="0" noProof="0">
              <a:ln>
                <a:noFill/>
              </a:ln>
              <a:solidFill>
                <a:srgbClr val="3399FF"/>
              </a:solidFill>
              <a:effectLst/>
              <a:uLnTx/>
              <a:uFillTx/>
              <a:latin typeface="Arial" panose="020B0604020202020204" pitchFamily="34" charset="0"/>
              <a:ea typeface="ＭＳ Ｐゴシック" panose="020B0600070205080204" pitchFamily="50" charset="-128"/>
              <a:cs typeface="+mn-cs"/>
            </a:endParaRPr>
          </a:p>
        </p:txBody>
      </p:sp>
      <p:sp>
        <p:nvSpPr>
          <p:cNvPr id="31776" name="Text Box 32">
            <a:extLst>
              <a:ext uri="{FF2B5EF4-FFF2-40B4-BE49-F238E27FC236}">
                <a16:creationId xmlns:a16="http://schemas.microsoft.com/office/drawing/2014/main" id="{80E354CB-1236-1974-B1F1-D3F1E3AF412A}"/>
              </a:ext>
            </a:extLst>
          </p:cNvPr>
          <p:cNvSpPr txBox="1">
            <a:spLocks noChangeArrowheads="1"/>
          </p:cNvSpPr>
          <p:nvPr/>
        </p:nvSpPr>
        <p:spPr bwMode="auto">
          <a:xfrm>
            <a:off x="247650" y="623888"/>
            <a:ext cx="9286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p>
        </p:txBody>
      </p:sp>
      <p:sp>
        <p:nvSpPr>
          <p:cNvPr id="3" name="Text Box 3">
            <a:extLst>
              <a:ext uri="{FF2B5EF4-FFF2-40B4-BE49-F238E27FC236}">
                <a16:creationId xmlns:a16="http://schemas.microsoft.com/office/drawing/2014/main" id="{2BB9F874-FBC4-0B8A-D928-A2963B82B540}"/>
              </a:ext>
            </a:extLst>
          </p:cNvPr>
          <p:cNvSpPr txBox="1">
            <a:spLocks noChangeArrowheads="1"/>
          </p:cNvSpPr>
          <p:nvPr/>
        </p:nvSpPr>
        <p:spPr bwMode="auto">
          <a:xfrm>
            <a:off x="349250" y="212587"/>
            <a:ext cx="7620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CPU</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の構造とプログラム</a:t>
            </a:r>
            <a:r>
              <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(3)</a:t>
            </a:r>
            <a:r>
              <a:rPr kumimoji="1" lang="ja-JP" altLang="en-US"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448213" y="3173188"/>
            <a:ext cx="8247574" cy="2246769"/>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lang="ja-JP" altLang="en-US" sz="2000" dirty="0">
                <a:latin typeface="メイリオ" panose="020B0604030504040204" pitchFamily="50" charset="-128"/>
                <a:ea typeface="メイリオ" panose="020B0604030504040204" pitchFamily="50" charset="-128"/>
              </a:rPr>
              <a:t>・基本的に数学で計算方法、情報</a:t>
            </a:r>
            <a:r>
              <a:rPr lang="en-US" altLang="ja-JP" sz="2000" dirty="0">
                <a:latin typeface="メイリオ" panose="020B0604030504040204" pitchFamily="50" charset="-128"/>
                <a:ea typeface="メイリオ" panose="020B0604030504040204" pitchFamily="50" charset="-128"/>
              </a:rPr>
              <a:t>I</a:t>
            </a:r>
            <a:r>
              <a:rPr lang="ja-JP" altLang="en-US" sz="2000" dirty="0">
                <a:latin typeface="メイリオ" panose="020B0604030504040204" pitchFamily="50" charset="-128"/>
                <a:ea typeface="メイリオ" panose="020B0604030504040204" pitchFamily="50" charset="-128"/>
              </a:rPr>
              <a:t>で応用問題の関係。</a:t>
            </a:r>
          </a:p>
          <a:p>
            <a:r>
              <a:rPr kumimoji="1" lang="ja-JP" altLang="en-US"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検定と</a:t>
            </a:r>
            <a:r>
              <a:rPr lang="en-US" altLang="ja-JP" sz="2000" dirty="0">
                <a:latin typeface="メイリオ" panose="020B0604030504040204" pitchFamily="50" charset="-128"/>
                <a:ea typeface="メイリオ" panose="020B0604030504040204" pitchFamily="50" charset="-128"/>
              </a:rPr>
              <a:t>AI</a:t>
            </a:r>
            <a:r>
              <a:rPr lang="ja-JP" altLang="en-US" sz="2000" dirty="0">
                <a:latin typeface="メイリオ" panose="020B0604030504040204" pitchFamily="50" charset="-128"/>
                <a:ea typeface="メイリオ" panose="020B0604030504040204" pitchFamily="50" charset="-128"/>
              </a:rPr>
              <a:t>以外は必須。一見難しそうな問題も多いが、類似問題も多く配点も多いので確実に得点を確保する。</a:t>
            </a:r>
          </a:p>
          <a:p>
            <a:r>
              <a:rPr kumimoji="1" lang="ja-JP" altLang="en-US" sz="2000" dirty="0">
                <a:latin typeface="メイリオ" panose="020B0604030504040204" pitchFamily="50" charset="-128"/>
                <a:ea typeface="メイリオ" panose="020B0604030504040204" pitchFamily="50" charset="-128"/>
              </a:rPr>
              <a:t>・余裕があれば検定も学習。</a:t>
            </a:r>
          </a:p>
          <a:p>
            <a:r>
              <a:rPr kumimoji="1" lang="ja-JP" altLang="en-US" sz="2000" dirty="0">
                <a:latin typeface="メイリオ" panose="020B0604030504040204" pitchFamily="50" charset="-128"/>
                <a:ea typeface="メイリオ" panose="020B0604030504040204" pitchFamily="50" charset="-128"/>
              </a:rPr>
              <a:t>・高度なデータ分析や</a:t>
            </a:r>
            <a:r>
              <a:rPr kumimoji="1" lang="en-US" altLang="ja-JP" sz="2000" dirty="0">
                <a:latin typeface="メイリオ" panose="020B0604030504040204" pitchFamily="50" charset="-128"/>
                <a:ea typeface="メイリオ" panose="020B0604030504040204" pitchFamily="50" charset="-128"/>
              </a:rPr>
              <a:t>AI</a:t>
            </a:r>
            <a:r>
              <a:rPr kumimoji="1" lang="ja-JP" altLang="en-US" sz="2000" dirty="0">
                <a:latin typeface="メイリオ" panose="020B0604030504040204" pitchFamily="50" charset="-128"/>
                <a:ea typeface="メイリオ" panose="020B0604030504040204" pitchFamily="50" charset="-128"/>
              </a:rPr>
              <a:t>の出題は不明であるが、とりあえず押さえておく。</a:t>
            </a:r>
          </a:p>
        </p:txBody>
      </p:sp>
      <p:graphicFrame>
        <p:nvGraphicFramePr>
          <p:cNvPr id="5" name="表 4">
            <a:extLst>
              <a:ext uri="{FF2B5EF4-FFF2-40B4-BE49-F238E27FC236}">
                <a16:creationId xmlns:a16="http://schemas.microsoft.com/office/drawing/2014/main" id="{334D1095-7E7B-ACE9-566D-99F0936A4637}"/>
              </a:ext>
            </a:extLst>
          </p:cNvPr>
          <p:cNvGraphicFramePr>
            <a:graphicFrameLocks noGrp="1"/>
          </p:cNvGraphicFramePr>
          <p:nvPr>
            <p:extLst>
              <p:ext uri="{D42A27DB-BD31-4B8C-83A1-F6EECF244321}">
                <p14:modId xmlns:p14="http://schemas.microsoft.com/office/powerpoint/2010/main" val="1401491690"/>
              </p:ext>
            </p:extLst>
          </p:nvPr>
        </p:nvGraphicFramePr>
        <p:xfrm>
          <a:off x="591626" y="309718"/>
          <a:ext cx="4784090" cy="2626995"/>
        </p:xfrm>
        <a:graphic>
          <a:graphicData uri="http://schemas.openxmlformats.org/drawingml/2006/table">
            <a:tbl>
              <a:tblPr/>
              <a:tblGrid>
                <a:gridCol w="4784090">
                  <a:extLst>
                    <a:ext uri="{9D8B030D-6E8A-4147-A177-3AD203B41FA5}">
                      <a16:colId xmlns:a16="http://schemas.microsoft.com/office/drawing/2014/main" val="641879916"/>
                    </a:ext>
                  </a:extLst>
                </a:gridCol>
              </a:tblGrid>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33+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データの種類と尺度水準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014826"/>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34+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データの分析</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404228"/>
                  </a:ext>
                </a:extLst>
              </a:tr>
              <a:tr h="238125">
                <a:tc>
                  <a:txBody>
                    <a:bodyPr/>
                    <a:lstStyle/>
                    <a:p>
                      <a:pPr algn="l" fontAlgn="b"/>
                      <a:r>
                        <a:rPr lang="en-US" altLang="ja-JP" sz="2400" b="0" i="0" u="none" strike="noStrike">
                          <a:solidFill>
                            <a:srgbClr val="000000"/>
                          </a:solidFill>
                          <a:effectLst/>
                          <a:latin typeface="メイリオ" panose="020B0604030504040204" pitchFamily="50" charset="-128"/>
                          <a:ea typeface="メイリオ" panose="020B0604030504040204" pitchFamily="50" charset="-128"/>
                        </a:rPr>
                        <a:t>35+ </a:t>
                      </a:r>
                      <a:r>
                        <a:rPr lang="ja-JP" altLang="en-US" sz="2400" b="0" i="0" u="none" strike="noStrike">
                          <a:solidFill>
                            <a:srgbClr val="000000"/>
                          </a:solidFill>
                          <a:effectLst/>
                          <a:latin typeface="メイリオ" panose="020B0604030504040204" pitchFamily="50" charset="-128"/>
                          <a:ea typeface="メイリオ" panose="020B0604030504040204" pitchFamily="50" charset="-128"/>
                        </a:rPr>
                        <a:t>基本統計量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8897610"/>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36+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回帰分析と相関関係</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6945927"/>
                  </a:ext>
                </a:extLst>
              </a:tr>
              <a:tr h="238125">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時系列分析</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平均変化率</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231945"/>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37+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標本調査と検定</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3997472"/>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38+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より高度なデータ分析と</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AI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8649178"/>
                  </a:ext>
                </a:extLst>
              </a:tr>
            </a:tbl>
          </a:graphicData>
        </a:graphic>
      </p:graphicFrame>
    </p:spTree>
    <p:extLst>
      <p:ext uri="{BB962C8B-B14F-4D97-AF65-F5344CB8AC3E}">
        <p14:creationId xmlns:p14="http://schemas.microsoft.com/office/powerpoint/2010/main" val="3750676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ACD63DF-804E-F26C-E4B3-08B06EF2E6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49" y="666934"/>
            <a:ext cx="4924308" cy="3944408"/>
          </a:xfrm>
          <a:prstGeom prst="rect">
            <a:avLst/>
          </a:prstGeom>
        </p:spPr>
      </p:pic>
      <p:sp>
        <p:nvSpPr>
          <p:cNvPr id="46082" name="Text Box 2"/>
          <p:cNvSpPr txBox="1">
            <a:spLocks noChangeArrowheads="1"/>
          </p:cNvSpPr>
          <p:nvPr/>
        </p:nvSpPr>
        <p:spPr bwMode="auto">
          <a:xfrm>
            <a:off x="464457" y="327228"/>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統計量と箱ひげグラフ</a:t>
            </a:r>
            <a:endParaRPr lang="en-US" altLang="ja-JP" sz="2800" dirty="0">
              <a:latin typeface="メイリオ" panose="020B0604030504040204" pitchFamily="50" charset="-128"/>
              <a:ea typeface="メイリオ" panose="020B0604030504040204" pitchFamily="50" charset="-128"/>
            </a:endParaRPr>
          </a:p>
        </p:txBody>
      </p:sp>
      <p:sp>
        <p:nvSpPr>
          <p:cNvPr id="11" name="スライド番号プレースホルダー 3"/>
          <p:cNvSpPr>
            <a:spLocks noGrp="1"/>
          </p:cNvSpPr>
          <p:nvPr>
            <p:ph type="sldNum" sz="quarter" idx="12"/>
          </p:nvPr>
        </p:nvSpPr>
        <p:spPr>
          <a:xfrm>
            <a:off x="7205663" y="6340381"/>
            <a:ext cx="2743200" cy="365125"/>
          </a:xfrm>
        </p:spPr>
        <p:txBody>
          <a:bodyPr/>
          <a:lstStyle/>
          <a:p>
            <a:fld id="{2D1039CB-676B-48A6-83BC-5EE1101D4E24}" type="slidenum">
              <a:rPr lang="en-US" altLang="ja-JP" sz="3200"/>
              <a:pPr/>
              <a:t>26</a:t>
            </a:fld>
            <a:endParaRPr lang="en-US" altLang="ja-JP" sz="3200" dirty="0"/>
          </a:p>
        </p:txBody>
      </p:sp>
      <p:graphicFrame>
        <p:nvGraphicFramePr>
          <p:cNvPr id="5" name="表 8">
            <a:extLst>
              <a:ext uri="{FF2B5EF4-FFF2-40B4-BE49-F238E27FC236}">
                <a16:creationId xmlns:a16="http://schemas.microsoft.com/office/drawing/2014/main" id="{F990CB1A-EF6E-4BA3-F9B9-29092C15E60D}"/>
              </a:ext>
            </a:extLst>
          </p:cNvPr>
          <p:cNvGraphicFramePr>
            <a:graphicFrameLocks noGrp="1"/>
          </p:cNvGraphicFramePr>
          <p:nvPr/>
        </p:nvGraphicFramePr>
        <p:xfrm>
          <a:off x="4004092" y="692812"/>
          <a:ext cx="4809066" cy="3474720"/>
        </p:xfrm>
        <a:graphic>
          <a:graphicData uri="http://schemas.openxmlformats.org/drawingml/2006/table">
            <a:tbl>
              <a:tblPr firstRow="1" bandRow="1">
                <a:tableStyleId>{5C22544A-7EE6-4342-B048-85BDC9FD1C3A}</a:tableStyleId>
              </a:tblPr>
              <a:tblGrid>
                <a:gridCol w="558799">
                  <a:extLst>
                    <a:ext uri="{9D8B030D-6E8A-4147-A177-3AD203B41FA5}">
                      <a16:colId xmlns:a16="http://schemas.microsoft.com/office/drawing/2014/main" val="3177987553"/>
                    </a:ext>
                  </a:extLst>
                </a:gridCol>
                <a:gridCol w="1710267">
                  <a:extLst>
                    <a:ext uri="{9D8B030D-6E8A-4147-A177-3AD203B41FA5}">
                      <a16:colId xmlns:a16="http://schemas.microsoft.com/office/drawing/2014/main" val="2337338193"/>
                    </a:ext>
                  </a:extLst>
                </a:gridCol>
                <a:gridCol w="2540000">
                  <a:extLst>
                    <a:ext uri="{9D8B030D-6E8A-4147-A177-3AD203B41FA5}">
                      <a16:colId xmlns:a16="http://schemas.microsoft.com/office/drawing/2014/main" val="424734704"/>
                    </a:ext>
                  </a:extLst>
                </a:gridCol>
              </a:tblGrid>
              <a:tr h="370840">
                <a:tc>
                  <a:txBody>
                    <a:bodyPr/>
                    <a:lstStyle/>
                    <a:p>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2000" b="0" dirty="0">
                          <a:solidFill>
                            <a:schemeClr val="tx1"/>
                          </a:solidFill>
                        </a:rPr>
                        <a:t>統計量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2000" b="0" dirty="0">
                          <a:solidFill>
                            <a:schemeClr val="tx1"/>
                          </a:solidFill>
                        </a:rPr>
                        <a:t>関数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107284884"/>
                  </a:ext>
                </a:extLst>
              </a:tr>
              <a:tr h="370840">
                <a:tc>
                  <a:txBody>
                    <a:bodyPr/>
                    <a:lstStyle/>
                    <a:p>
                      <a:r>
                        <a:rPr kumimoji="1" lang="en-US" altLang="ja-JP" sz="2000" b="0" dirty="0">
                          <a:solidFill>
                            <a:schemeClr val="tx1"/>
                          </a:solidFill>
                        </a:rPr>
                        <a:t>[1]</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最大値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rPr>
                        <a:t>MAX()</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1183154"/>
                  </a:ext>
                </a:extLst>
              </a:tr>
              <a:tr h="370840">
                <a:tc>
                  <a:txBody>
                    <a:bodyPr/>
                    <a:lstStyle/>
                    <a:p>
                      <a:r>
                        <a:rPr kumimoji="1" lang="en-US" altLang="ja-JP" sz="2000" b="0" dirty="0">
                          <a:solidFill>
                            <a:schemeClr val="tx1"/>
                          </a:solidFill>
                        </a:rPr>
                        <a:t>[2]</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第</a:t>
                      </a:r>
                      <a:r>
                        <a:rPr kumimoji="1" lang="en-US" altLang="ja-JP" sz="2000" b="0" dirty="0">
                          <a:solidFill>
                            <a:schemeClr val="tx1"/>
                          </a:solidFill>
                        </a:rPr>
                        <a:t>3</a:t>
                      </a:r>
                      <a:r>
                        <a:rPr kumimoji="1" lang="ja-JP" altLang="en-US" sz="2000" b="0" dirty="0">
                          <a:solidFill>
                            <a:schemeClr val="tx1"/>
                          </a:solidFill>
                        </a:rPr>
                        <a:t>四分位数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kern="1200" dirty="0">
                          <a:solidFill>
                            <a:schemeClr val="dk1"/>
                          </a:solidFill>
                          <a:effectLst/>
                          <a:latin typeface="+mn-lt"/>
                          <a:ea typeface="+mn-ea"/>
                          <a:cs typeface="+mn-cs"/>
                        </a:rPr>
                        <a:t>QUARTILE</a:t>
                      </a:r>
                      <a:r>
                        <a:rPr kumimoji="1" lang="en-US" altLang="ja-JP" sz="2000" b="0" dirty="0">
                          <a:solidFill>
                            <a:schemeClr val="tx1"/>
                          </a:solidFill>
                        </a:rPr>
                        <a:t>(</a:t>
                      </a:r>
                      <a:r>
                        <a:rPr kumimoji="1" lang="ja-JP" altLang="en-US" sz="2000" b="0" dirty="0">
                          <a:solidFill>
                            <a:schemeClr val="tx1"/>
                          </a:solidFill>
                        </a:rPr>
                        <a:t>範囲</a:t>
                      </a:r>
                      <a:r>
                        <a:rPr kumimoji="1" lang="en-US" altLang="ja-JP" sz="2000" b="0" dirty="0">
                          <a:solidFill>
                            <a:schemeClr val="tx1"/>
                          </a:solidFill>
                        </a:rPr>
                        <a:t>,3)</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3679984"/>
                  </a:ext>
                </a:extLst>
              </a:tr>
              <a:tr h="370840">
                <a:tc>
                  <a:txBody>
                    <a:bodyPr/>
                    <a:lstStyle/>
                    <a:p>
                      <a:r>
                        <a:rPr kumimoji="1" lang="en-US" altLang="ja-JP" sz="2000" b="0" dirty="0">
                          <a:solidFill>
                            <a:schemeClr val="tx1"/>
                          </a:solidFill>
                        </a:rPr>
                        <a:t>[3]</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dirty="0">
                          <a:solidFill>
                            <a:schemeClr val="tx1"/>
                          </a:solidFill>
                        </a:rPr>
                        <a:t>中央値</a:t>
                      </a:r>
                      <a:br>
                        <a:rPr kumimoji="1" lang="ja-JP" altLang="en-US" sz="2000" b="0" dirty="0">
                          <a:solidFill>
                            <a:schemeClr val="tx1"/>
                          </a:solidFill>
                        </a:rPr>
                      </a:br>
                      <a:r>
                        <a:rPr kumimoji="1" lang="ja-JP" altLang="en-US" sz="2000" b="0" dirty="0">
                          <a:solidFill>
                            <a:schemeClr val="tx1"/>
                          </a:solidFill>
                        </a:rPr>
                        <a:t>第</a:t>
                      </a:r>
                      <a:r>
                        <a:rPr kumimoji="1" lang="en-US" altLang="ja-JP" sz="2000" b="0" dirty="0">
                          <a:solidFill>
                            <a:schemeClr val="tx1"/>
                          </a:solidFill>
                        </a:rPr>
                        <a:t>2</a:t>
                      </a:r>
                      <a:r>
                        <a:rPr kumimoji="1" lang="ja-JP" altLang="en-US" sz="2000" b="0" dirty="0">
                          <a:solidFill>
                            <a:schemeClr val="tx1"/>
                          </a:solidFill>
                        </a:rPr>
                        <a:t>四分位数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rPr>
                        <a:t>MEDIAN()</a:t>
                      </a:r>
                      <a:br>
                        <a:rPr kumimoji="1" lang="en-US" altLang="ja-JP" sz="2000" b="0" dirty="0">
                          <a:solidFill>
                            <a:schemeClr val="tx1"/>
                          </a:solidFill>
                        </a:rPr>
                      </a:br>
                      <a:r>
                        <a:rPr kumimoji="1" lang="en-US" altLang="ja-JP" sz="1800" b="0" i="0" kern="1200" dirty="0">
                          <a:solidFill>
                            <a:schemeClr val="dk1"/>
                          </a:solidFill>
                          <a:effectLst/>
                          <a:latin typeface="+mn-lt"/>
                          <a:ea typeface="+mn-ea"/>
                          <a:cs typeface="+mn-cs"/>
                        </a:rPr>
                        <a:t>QUARTILE</a:t>
                      </a:r>
                      <a:r>
                        <a:rPr kumimoji="1" lang="en-US" altLang="ja-JP" sz="2000" b="0" dirty="0">
                          <a:solidFill>
                            <a:schemeClr val="tx1"/>
                          </a:solidFill>
                        </a:rPr>
                        <a:t>(</a:t>
                      </a:r>
                      <a:r>
                        <a:rPr kumimoji="1" lang="ja-JP" altLang="en-US" sz="2000" b="0" dirty="0">
                          <a:solidFill>
                            <a:schemeClr val="tx1"/>
                          </a:solidFill>
                        </a:rPr>
                        <a:t>範囲</a:t>
                      </a:r>
                      <a:r>
                        <a:rPr kumimoji="1" lang="en-US" altLang="ja-JP" sz="2000" b="0" dirty="0">
                          <a:solidFill>
                            <a:schemeClr val="tx1"/>
                          </a:solidFill>
                        </a:rPr>
                        <a:t>,2)</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9313969"/>
                  </a:ext>
                </a:extLst>
              </a:tr>
              <a:tr h="370840">
                <a:tc>
                  <a:txBody>
                    <a:bodyPr/>
                    <a:lstStyle/>
                    <a:p>
                      <a:r>
                        <a:rPr kumimoji="1" lang="en-US" altLang="ja-JP" sz="2000" b="0" dirty="0">
                          <a:solidFill>
                            <a:schemeClr val="tx1"/>
                          </a:solidFill>
                        </a:rPr>
                        <a:t>[4]</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平均値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rPr>
                        <a:t>AVERAGE()</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2926565"/>
                  </a:ext>
                </a:extLst>
              </a:tr>
              <a:tr h="370840">
                <a:tc>
                  <a:txBody>
                    <a:bodyPr/>
                    <a:lstStyle/>
                    <a:p>
                      <a:r>
                        <a:rPr kumimoji="1" lang="en-US" altLang="ja-JP" sz="2000" b="0" dirty="0">
                          <a:solidFill>
                            <a:schemeClr val="tx1"/>
                          </a:solidFill>
                        </a:rPr>
                        <a:t>[5]</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dirty="0">
                          <a:solidFill>
                            <a:schemeClr val="tx1"/>
                          </a:solidFill>
                        </a:rPr>
                        <a:t>第</a:t>
                      </a:r>
                      <a:r>
                        <a:rPr kumimoji="1" lang="en-US" altLang="ja-JP" sz="2000" b="0" dirty="0">
                          <a:solidFill>
                            <a:schemeClr val="tx1"/>
                          </a:solidFill>
                        </a:rPr>
                        <a:t>1</a:t>
                      </a:r>
                      <a:r>
                        <a:rPr kumimoji="1" lang="ja-JP" altLang="en-US" sz="2000" b="0" dirty="0">
                          <a:solidFill>
                            <a:schemeClr val="tx1"/>
                          </a:solidFill>
                        </a:rPr>
                        <a:t>四分位数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800" b="0" i="0" kern="1200" dirty="0">
                          <a:solidFill>
                            <a:schemeClr val="dk1"/>
                          </a:solidFill>
                          <a:effectLst/>
                          <a:latin typeface="+mn-lt"/>
                          <a:ea typeface="+mn-ea"/>
                          <a:cs typeface="+mn-cs"/>
                        </a:rPr>
                        <a:t>QUARTILE</a:t>
                      </a:r>
                      <a:r>
                        <a:rPr kumimoji="1" lang="en-US" altLang="ja-JP" sz="2000" b="0" dirty="0">
                          <a:solidFill>
                            <a:schemeClr val="tx1"/>
                          </a:solidFill>
                        </a:rPr>
                        <a:t>(</a:t>
                      </a:r>
                      <a:r>
                        <a:rPr kumimoji="1" lang="ja-JP" altLang="en-US" sz="2000" b="0" dirty="0">
                          <a:solidFill>
                            <a:schemeClr val="tx1"/>
                          </a:solidFill>
                        </a:rPr>
                        <a:t>範囲</a:t>
                      </a:r>
                      <a:r>
                        <a:rPr kumimoji="1" lang="en-US" altLang="ja-JP" sz="2000" b="0" dirty="0">
                          <a:solidFill>
                            <a:schemeClr val="tx1"/>
                          </a:solidFill>
                        </a:rPr>
                        <a:t>,1)</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0588520"/>
                  </a:ext>
                </a:extLst>
              </a:tr>
              <a:tr h="370840">
                <a:tc>
                  <a:txBody>
                    <a:bodyPr/>
                    <a:lstStyle/>
                    <a:p>
                      <a:r>
                        <a:rPr kumimoji="1" lang="en-US" altLang="ja-JP" sz="2000" b="0" dirty="0">
                          <a:solidFill>
                            <a:schemeClr val="tx1"/>
                          </a:solidFill>
                        </a:rPr>
                        <a:t>[6]</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最小値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rPr>
                        <a:t>MIN()</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657538"/>
                  </a:ext>
                </a:extLst>
              </a:tr>
              <a:tr h="370840">
                <a:tc>
                  <a:txBody>
                    <a:bodyPr/>
                    <a:lstStyle/>
                    <a:p>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rPr>
                        <a:t>最頻値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rPr>
                        <a:t>MODE()</a:t>
                      </a:r>
                      <a:endParaRPr kumimoji="1" lang="ja-JP" alt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106384"/>
                  </a:ext>
                </a:extLst>
              </a:tr>
            </a:tbl>
          </a:graphicData>
        </a:graphic>
      </p:graphicFrame>
      <p:sp>
        <p:nvSpPr>
          <p:cNvPr id="9" name="テキスト ボックス 8">
            <a:extLst>
              <a:ext uri="{FF2B5EF4-FFF2-40B4-BE49-F238E27FC236}">
                <a16:creationId xmlns:a16="http://schemas.microsoft.com/office/drawing/2014/main" id="{0EE34D05-70DF-8E64-1128-CF3881B159FA}"/>
              </a:ext>
            </a:extLst>
          </p:cNvPr>
          <p:cNvSpPr txBox="1"/>
          <p:nvPr/>
        </p:nvSpPr>
        <p:spPr>
          <a:xfrm>
            <a:off x="802522" y="4427828"/>
            <a:ext cx="6403141" cy="2308324"/>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データを小さい</a:t>
            </a:r>
            <a:r>
              <a:rPr lang="en-US" altLang="ja-JP" sz="2400" dirty="0">
                <a:latin typeface="メイリオ" panose="020B0604030504040204" pitchFamily="50" charset="-128"/>
                <a:ea typeface="メイリオ" panose="020B0604030504040204" pitchFamily="50" charset="-128"/>
              </a:rPr>
              <a:t>-&gt;</a:t>
            </a:r>
            <a:r>
              <a:rPr lang="ja-JP" altLang="en-US" sz="2400" dirty="0">
                <a:latin typeface="メイリオ" panose="020B0604030504040204" pitchFamily="50" charset="-128"/>
                <a:ea typeface="メイリオ" panose="020B0604030504040204" pitchFamily="50" charset="-128"/>
              </a:rPr>
              <a:t>大きいに並べた時</a:t>
            </a:r>
          </a:p>
          <a:p>
            <a:r>
              <a:rPr lang="ja-JP" altLang="en-US" sz="2400" dirty="0">
                <a:latin typeface="メイリオ" panose="020B0604030504040204" pitchFamily="50" charset="-128"/>
                <a:ea typeface="メイリオ" panose="020B0604030504040204" pitchFamily="50" charset="-128"/>
              </a:rPr>
              <a:t>　全体のデータ数の</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¼</a:t>
            </a:r>
            <a:r>
              <a:rPr lang="ja-JP" altLang="en-US" sz="2400" dirty="0">
                <a:latin typeface="メイリオ" panose="020B0604030504040204" pitchFamily="50" charset="-128"/>
                <a:ea typeface="メイリオ" panose="020B0604030504040204" pitchFamily="50" charset="-128"/>
              </a:rPr>
              <a:t>番目の値</a:t>
            </a:r>
            <a:r>
              <a:rPr lang="en-US" altLang="ja-JP" sz="2400" dirty="0">
                <a:latin typeface="メイリオ" panose="020B0604030504040204" pitchFamily="50" charset="-128"/>
                <a:ea typeface="メイリオ" panose="020B0604030504040204" pitchFamily="50" charset="-128"/>
              </a:rPr>
              <a:t>		</a:t>
            </a:r>
            <a:r>
              <a:rPr kumimoji="1" lang="ja-JP" altLang="en-US" sz="2400" b="0" dirty="0">
                <a:solidFill>
                  <a:schemeClr val="tx1"/>
                </a:solidFill>
                <a:latin typeface="メイリオ" panose="020B0604030504040204" pitchFamily="50" charset="-128"/>
                <a:ea typeface="メイリオ" panose="020B0604030504040204" pitchFamily="50" charset="-128"/>
              </a:rPr>
              <a:t>第</a:t>
            </a:r>
            <a:r>
              <a:rPr kumimoji="1" lang="en-US" altLang="ja-JP" sz="2400" b="0" dirty="0">
                <a:solidFill>
                  <a:schemeClr val="tx1"/>
                </a:solidFill>
                <a:latin typeface="メイリオ" panose="020B0604030504040204" pitchFamily="50" charset="-128"/>
                <a:ea typeface="メイリオ" panose="020B0604030504040204" pitchFamily="50" charset="-128"/>
              </a:rPr>
              <a:t>1</a:t>
            </a:r>
            <a:r>
              <a:rPr kumimoji="1" lang="ja-JP" altLang="en-US" sz="2400" b="0" dirty="0">
                <a:solidFill>
                  <a:schemeClr val="tx1"/>
                </a:solidFill>
                <a:latin typeface="メイリオ" panose="020B0604030504040204" pitchFamily="50" charset="-128"/>
                <a:ea typeface="メイリオ" panose="020B0604030504040204" pitchFamily="50" charset="-128"/>
              </a:rPr>
              <a:t>四分位数</a:t>
            </a:r>
            <a:br>
              <a:rPr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真ん中の値</a:t>
            </a:r>
            <a:r>
              <a:rPr lang="en-US" altLang="ja-JP" sz="2400" dirty="0">
                <a:latin typeface="メイリオ" panose="020B0604030504040204" pitchFamily="50" charset="-128"/>
                <a:ea typeface="メイリオ" panose="020B0604030504040204" pitchFamily="50" charset="-128"/>
              </a:rPr>
              <a:t>		</a:t>
            </a:r>
            <a:r>
              <a:rPr lang="zh-CN" altLang="en-US" sz="2400" dirty="0">
                <a:latin typeface="メイリオ" panose="020B0604030504040204" pitchFamily="50" charset="-128"/>
                <a:ea typeface="メイリオ" panose="020B0604030504040204" pitchFamily="50" charset="-128"/>
              </a:rPr>
              <a:t>中央値</a:t>
            </a:r>
            <a:r>
              <a:rPr lang="en-US" altLang="zh-CN" sz="2400" dirty="0">
                <a:latin typeface="メイリオ" panose="020B0604030504040204" pitchFamily="50" charset="-128"/>
                <a:ea typeface="メイリオ" panose="020B0604030504040204" pitchFamily="50" charset="-128"/>
              </a:rPr>
              <a:t>/</a:t>
            </a:r>
            <a:r>
              <a:rPr lang="zh-CN" altLang="en-US" sz="2400" dirty="0">
                <a:latin typeface="メイリオ" panose="020B0604030504040204" pitchFamily="50" charset="-128"/>
                <a:ea typeface="メイリオ" panose="020B0604030504040204" pitchFamily="50" charset="-128"/>
              </a:rPr>
              <a:t>第</a:t>
            </a:r>
            <a:r>
              <a:rPr lang="en-US" altLang="zh-CN" sz="2400" dirty="0">
                <a:latin typeface="メイリオ" panose="020B0604030504040204" pitchFamily="50" charset="-128"/>
                <a:ea typeface="メイリオ" panose="020B0604030504040204" pitchFamily="50" charset="-128"/>
              </a:rPr>
              <a:t>2</a:t>
            </a:r>
            <a:r>
              <a:rPr lang="zh-CN" altLang="en-US" sz="2400" dirty="0">
                <a:latin typeface="メイリオ" panose="020B0604030504040204" pitchFamily="50" charset="-128"/>
                <a:ea typeface="メイリオ" panose="020B0604030504040204" pitchFamily="50" charset="-128"/>
              </a:rPr>
              <a:t>四分位数</a:t>
            </a:r>
            <a:endParaRPr lang="ja-JP" altLang="en-US" sz="2400" dirty="0">
              <a:latin typeface="メイリオ" panose="020B0604030504040204" pitchFamily="50" charset="-128"/>
              <a:ea typeface="メイリオ" panose="020B0604030504040204" pitchFamily="50" charset="-128"/>
            </a:endParaRPr>
          </a:p>
          <a:p>
            <a:pPr algn="l"/>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¾ </a:t>
            </a:r>
            <a:r>
              <a:rPr lang="ja-JP" altLang="en-US" sz="2400" dirty="0">
                <a:latin typeface="メイリオ" panose="020B0604030504040204" pitchFamily="50" charset="-128"/>
                <a:ea typeface="メイリオ" panose="020B0604030504040204" pitchFamily="50" charset="-128"/>
              </a:rPr>
              <a:t>番目の値</a:t>
            </a:r>
            <a:r>
              <a:rPr lang="en-US" altLang="ja-JP" sz="2400" dirty="0">
                <a:latin typeface="メイリオ" panose="020B0604030504040204" pitchFamily="50" charset="-128"/>
                <a:ea typeface="メイリオ" panose="020B0604030504040204" pitchFamily="50" charset="-128"/>
              </a:rPr>
              <a:t>	    </a:t>
            </a:r>
            <a:r>
              <a:rPr kumimoji="1" lang="ja-JP" altLang="en-US" sz="2400" b="0" dirty="0">
                <a:solidFill>
                  <a:schemeClr val="tx1"/>
                </a:solidFill>
                <a:latin typeface="メイリオ" panose="020B0604030504040204" pitchFamily="50" charset="-128"/>
                <a:ea typeface="メイリオ" panose="020B0604030504040204" pitchFamily="50" charset="-128"/>
              </a:rPr>
              <a:t>第</a:t>
            </a:r>
            <a:r>
              <a:rPr kumimoji="1" lang="en-US" altLang="ja-JP" sz="2400" dirty="0">
                <a:latin typeface="メイリオ" panose="020B0604030504040204" pitchFamily="50" charset="-128"/>
                <a:ea typeface="メイリオ" panose="020B0604030504040204" pitchFamily="50" charset="-128"/>
              </a:rPr>
              <a:t>3</a:t>
            </a:r>
            <a:r>
              <a:rPr kumimoji="1" lang="ja-JP" altLang="en-US" sz="2400" b="0" dirty="0">
                <a:solidFill>
                  <a:schemeClr val="tx1"/>
                </a:solidFill>
                <a:latin typeface="メイリオ" panose="020B0604030504040204" pitchFamily="50" charset="-128"/>
                <a:ea typeface="メイリオ" panose="020B0604030504040204" pitchFamily="50" charset="-128"/>
              </a:rPr>
              <a:t>四分位数</a:t>
            </a:r>
            <a:endParaRPr kumimoji="1" lang="en-US" altLang="ja-JP" sz="2400" b="0" dirty="0">
              <a:solidFill>
                <a:schemeClr val="tx1"/>
              </a:solidFill>
              <a:latin typeface="メイリオ" panose="020B0604030504040204" pitchFamily="50" charset="-128"/>
              <a:ea typeface="メイリオ" panose="020B0604030504040204" pitchFamily="50" charset="-128"/>
            </a:endParaRPr>
          </a:p>
          <a:p>
            <a:pPr algn="l"/>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最も同じデータの数が多い値</a:t>
            </a:r>
            <a:r>
              <a:rPr lang="en-US" altLang="ja-JP" sz="2400" dirty="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最頻値</a:t>
            </a:r>
            <a:r>
              <a:rPr lang="en-US" altLang="ja-JP" sz="24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85758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A7D6AF1-9063-CECD-A8C7-438CC197AA6C}"/>
              </a:ext>
            </a:extLst>
          </p:cNvPr>
          <p:cNvSpPr>
            <a:spLocks noGrp="1"/>
          </p:cNvSpPr>
          <p:nvPr>
            <p:ph type="sldNum" sz="quarter" idx="12"/>
          </p:nvPr>
        </p:nvSpPr>
        <p:spPr/>
        <p:txBody>
          <a:bodyPr/>
          <a:lstStyle/>
          <a:p>
            <a:fld id="{D3595991-7668-49DD-A5BE-AB06A8396E7C}" type="slidenum">
              <a:rPr lang="en-US" altLang="ja-JP" smtClean="0"/>
              <a:pPr/>
              <a:t>27</a:t>
            </a:fld>
            <a:endParaRPr lang="en-US" altLang="ja-JP"/>
          </a:p>
        </p:txBody>
      </p:sp>
      <p:sp>
        <p:nvSpPr>
          <p:cNvPr id="5" name="Text Box 2">
            <a:extLst>
              <a:ext uri="{FF2B5EF4-FFF2-40B4-BE49-F238E27FC236}">
                <a16:creationId xmlns:a16="http://schemas.microsoft.com/office/drawing/2014/main" id="{86D427A0-D465-DC48-BC3E-32637C1018A5}"/>
              </a:ext>
            </a:extLst>
          </p:cNvPr>
          <p:cNvSpPr txBox="1">
            <a:spLocks noChangeArrowheads="1"/>
          </p:cNvSpPr>
          <p:nvPr/>
        </p:nvSpPr>
        <p:spPr bwMode="auto">
          <a:xfrm>
            <a:off x="649605" y="4329678"/>
            <a:ext cx="784479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solidFill>
                  <a:srgbClr val="FF0000"/>
                </a:solidFill>
                <a:latin typeface="メイリオ" panose="020B0604030504040204" pitchFamily="50" charset="-128"/>
                <a:ea typeface="メイリオ" panose="020B0604030504040204" pitchFamily="50" charset="-128"/>
              </a:rPr>
              <a:t>直線回帰</a:t>
            </a:r>
            <a:r>
              <a:rPr lang="en-US" altLang="ja-JP" sz="2800" dirty="0">
                <a:solidFill>
                  <a:srgbClr val="FF0000"/>
                </a:solidFill>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二つの値が直線関係</a:t>
            </a:r>
            <a:r>
              <a:rPr lang="en-US" altLang="ja-JP" sz="2800" dirty="0">
                <a:latin typeface="メイリオ" panose="020B0604030504040204" pitchFamily="50" charset="-128"/>
                <a:ea typeface="メイリオ" panose="020B0604030504040204" pitchFamily="50" charset="-128"/>
              </a:rPr>
              <a:t>(1</a:t>
            </a:r>
            <a:r>
              <a:rPr lang="ja-JP" altLang="en-US" sz="2800" dirty="0">
                <a:latin typeface="メイリオ" panose="020B0604030504040204" pitchFamily="50" charset="-128"/>
                <a:ea typeface="メイリオ" panose="020B0604030504040204" pitchFamily="50" charset="-128"/>
              </a:rPr>
              <a:t>次関数</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と仮定して近似すること。</a:t>
            </a:r>
            <a:r>
              <a:rPr lang="ja-JP" altLang="en-US" sz="2800" dirty="0">
                <a:solidFill>
                  <a:srgbClr val="FF0000"/>
                </a:solidFill>
                <a:latin typeface="メイリオ" panose="020B0604030504040204" pitchFamily="50" charset="-128"/>
                <a:ea typeface="メイリオ" panose="020B0604030504040204" pitchFamily="50" charset="-128"/>
              </a:rPr>
              <a:t>最小二乗法</a:t>
            </a:r>
            <a:r>
              <a:rPr lang="ja-JP" altLang="en-US" sz="2800" dirty="0">
                <a:latin typeface="メイリオ" panose="020B0604030504040204" pitchFamily="50" charset="-128"/>
                <a:ea typeface="メイリオ" panose="020B0604030504040204" pitchFamily="50" charset="-128"/>
              </a:rPr>
              <a:t>で計算</a:t>
            </a:r>
            <a:endParaRPr lang="en-US" altLang="ja-JP" sz="2800" dirty="0">
              <a:latin typeface="メイリオ" panose="020B0604030504040204" pitchFamily="50" charset="-128"/>
              <a:ea typeface="メイリオ" panose="020B0604030504040204" pitchFamily="50" charset="-128"/>
            </a:endParaRPr>
          </a:p>
          <a:p>
            <a:pPr algn="l">
              <a:spcBef>
                <a:spcPct val="50000"/>
              </a:spcBef>
            </a:pPr>
            <a:r>
              <a:rPr lang="ja-JP" altLang="en-US" sz="2800" dirty="0">
                <a:solidFill>
                  <a:srgbClr val="FF0000"/>
                </a:solidFill>
                <a:latin typeface="メイリオ" panose="020B0604030504040204" pitchFamily="50" charset="-128"/>
                <a:ea typeface="メイリオ" panose="020B0604030504040204" pitchFamily="50" charset="-128"/>
              </a:rPr>
              <a:t>回帰直線</a:t>
            </a:r>
            <a:r>
              <a:rPr lang="en-US" altLang="ja-JP"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近似された直接、上図の青の点線</a:t>
            </a:r>
            <a:endParaRPr lang="en-US" altLang="ja-JP" sz="2800" dirty="0">
              <a:latin typeface="メイリオ" panose="020B0604030504040204" pitchFamily="50" charset="-128"/>
              <a:ea typeface="メイリオ" panose="020B0604030504040204" pitchFamily="50" charset="-128"/>
            </a:endParaRPr>
          </a:p>
        </p:txBody>
      </p:sp>
      <p:sp>
        <p:nvSpPr>
          <p:cNvPr id="6" name="Text Box 2">
            <a:extLst>
              <a:ext uri="{FF2B5EF4-FFF2-40B4-BE49-F238E27FC236}">
                <a16:creationId xmlns:a16="http://schemas.microsoft.com/office/drawing/2014/main" id="{45A2518D-D986-1B16-DCFD-8CA3584A42B8}"/>
              </a:ext>
            </a:extLst>
          </p:cNvPr>
          <p:cNvSpPr txBox="1">
            <a:spLocks noChangeArrowheads="1"/>
          </p:cNvSpPr>
          <p:nvPr/>
        </p:nvSpPr>
        <p:spPr bwMode="auto">
          <a:xfrm>
            <a:off x="670560" y="744364"/>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散布図と回帰直線</a:t>
            </a:r>
            <a:endParaRPr lang="en-US" altLang="ja-JP" sz="2800" dirty="0">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6D811C69-6382-AC53-8B0C-D4E02AD243AD}"/>
              </a:ext>
            </a:extLst>
          </p:cNvPr>
          <p:cNvPicPr>
            <a:picLocks noChangeAspect="1"/>
          </p:cNvPicPr>
          <p:nvPr/>
        </p:nvPicPr>
        <p:blipFill>
          <a:blip r:embed="rId2"/>
          <a:stretch>
            <a:fillRect/>
          </a:stretch>
        </p:blipFill>
        <p:spPr>
          <a:xfrm>
            <a:off x="1741821" y="1118569"/>
            <a:ext cx="5247046" cy="3187946"/>
          </a:xfrm>
          <a:prstGeom prst="rect">
            <a:avLst/>
          </a:prstGeom>
        </p:spPr>
      </p:pic>
    </p:spTree>
    <p:extLst>
      <p:ext uri="{BB962C8B-B14F-4D97-AF65-F5344CB8AC3E}">
        <p14:creationId xmlns:p14="http://schemas.microsoft.com/office/powerpoint/2010/main" val="2285693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fld id="{0C4A9A6A-4A03-472C-9A19-0DAB97A53450}" type="slidenum">
              <a:rPr lang="en-US" altLang="ja-JP"/>
              <a:pPr/>
              <a:t>28</a:t>
            </a:fld>
            <a:endParaRPr lang="en-US" altLang="ja-JP"/>
          </a:p>
        </p:txBody>
      </p:sp>
      <p:sp>
        <p:nvSpPr>
          <p:cNvPr id="46082" name="Text Box 2"/>
          <p:cNvSpPr txBox="1">
            <a:spLocks noChangeArrowheads="1"/>
          </p:cNvSpPr>
          <p:nvPr/>
        </p:nvSpPr>
        <p:spPr bwMode="auto">
          <a:xfrm>
            <a:off x="405328" y="228275"/>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相関係数</a:t>
            </a:r>
            <a:r>
              <a:rPr lang="en-US" altLang="ja-JP"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相関の強さ</a:t>
            </a:r>
            <a:endParaRPr lang="en-US" altLang="ja-JP" sz="2800" dirty="0">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562307" y="4940815"/>
            <a:ext cx="8458200" cy="523220"/>
          </a:xfrm>
          <a:prstGeom prst="rect">
            <a:avLst/>
          </a:prstGeom>
          <a:noFill/>
        </p:spPr>
        <p:txBody>
          <a:bodyPr wrap="square" rtlCol="0">
            <a:spAutoFit/>
          </a:bodyPr>
          <a:lstStyle/>
          <a:p>
            <a:pPr algn="l"/>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sp>
        <p:nvSpPr>
          <p:cNvPr id="12" name="テキスト ボックス 11"/>
          <p:cNvSpPr txBox="1"/>
          <p:nvPr/>
        </p:nvSpPr>
        <p:spPr>
          <a:xfrm>
            <a:off x="3735268" y="3230080"/>
            <a:ext cx="2484120" cy="1107996"/>
          </a:xfrm>
          <a:prstGeom prst="rect">
            <a:avLst/>
          </a:prstGeom>
          <a:noFill/>
        </p:spPr>
        <p:txBody>
          <a:bodyPr wrap="square" rtlCol="0">
            <a:spAutoFit/>
          </a:bodyPr>
          <a:lstStyle/>
          <a:p>
            <a:pPr algn="l"/>
            <a:r>
              <a:rPr kumimoji="1" lang="ja-JP" altLang="en-US" sz="2200" dirty="0">
                <a:latin typeface="メイリオ" panose="020B0604030504040204" pitchFamily="50" charset="-128"/>
                <a:ea typeface="メイリオ" panose="020B0604030504040204" pitchFamily="50" charset="-128"/>
              </a:rPr>
              <a:t>相関が</a:t>
            </a:r>
            <a:r>
              <a:rPr lang="ja-JP" altLang="en-US" sz="2200" dirty="0">
                <a:latin typeface="メイリオ" panose="020B0604030504040204" pitchFamily="50" charset="-128"/>
                <a:ea typeface="メイリオ" panose="020B0604030504040204" pitchFamily="50" charset="-128"/>
              </a:rPr>
              <a:t>ない</a:t>
            </a:r>
            <a:br>
              <a:rPr lang="ja-JP" altLang="en-US" sz="2200" dirty="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バラバラ</a:t>
            </a:r>
          </a:p>
          <a:p>
            <a:pPr algn="l"/>
            <a:endParaRPr kumimoji="1" lang="ja-JP" altLang="en-US" sz="2200" dirty="0">
              <a:solidFill>
                <a:srgbClr val="FF0000"/>
              </a:solidFill>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6429707" y="3230080"/>
            <a:ext cx="2590800" cy="769441"/>
          </a:xfrm>
          <a:prstGeom prst="rect">
            <a:avLst/>
          </a:prstGeom>
          <a:noFill/>
        </p:spPr>
        <p:txBody>
          <a:bodyPr wrap="square" rtlCol="0">
            <a:spAutoFit/>
          </a:bodyPr>
          <a:lstStyle/>
          <a:p>
            <a:pPr algn="l"/>
            <a:r>
              <a:rPr lang="ja-JP" altLang="en-US" sz="2200" dirty="0">
                <a:latin typeface="メイリオ" panose="020B0604030504040204" pitchFamily="50" charset="-128"/>
                <a:ea typeface="メイリオ" panose="020B0604030504040204" pitchFamily="50" charset="-128"/>
              </a:rPr>
              <a:t>正の相関がある</a:t>
            </a:r>
          </a:p>
          <a:p>
            <a:pPr algn="l"/>
            <a:endParaRPr lang="ja-JP" altLang="en-US" sz="2200" dirty="0">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4FA083DB-B4F7-9F33-25FF-8CDCA6CDB2AC}"/>
              </a:ext>
            </a:extLst>
          </p:cNvPr>
          <p:cNvPicPr>
            <a:picLocks noChangeAspect="1"/>
          </p:cNvPicPr>
          <p:nvPr/>
        </p:nvPicPr>
        <p:blipFill rotWithShape="1">
          <a:blip r:embed="rId2">
            <a:extLst>
              <a:ext uri="{28A0092B-C50C-407E-A947-70E740481C1C}">
                <a14:useLocalDpi xmlns:a14="http://schemas.microsoft.com/office/drawing/2010/main" val="0"/>
              </a:ext>
            </a:extLst>
          </a:blip>
          <a:srcRect b="15115"/>
          <a:stretch/>
        </p:blipFill>
        <p:spPr>
          <a:xfrm>
            <a:off x="405328" y="708748"/>
            <a:ext cx="8738672" cy="2404764"/>
          </a:xfrm>
          <a:prstGeom prst="rect">
            <a:avLst/>
          </a:prstGeom>
        </p:spPr>
      </p:pic>
      <p:sp>
        <p:nvSpPr>
          <p:cNvPr id="6" name="テキスト ボックス 5">
            <a:extLst>
              <a:ext uri="{FF2B5EF4-FFF2-40B4-BE49-F238E27FC236}">
                <a16:creationId xmlns:a16="http://schemas.microsoft.com/office/drawing/2014/main" id="{28679F3E-7BB1-B1A5-516A-6828236D67EE}"/>
              </a:ext>
            </a:extLst>
          </p:cNvPr>
          <p:cNvSpPr txBox="1"/>
          <p:nvPr/>
        </p:nvSpPr>
        <p:spPr>
          <a:xfrm>
            <a:off x="934149" y="3230080"/>
            <a:ext cx="2590800" cy="769441"/>
          </a:xfrm>
          <a:prstGeom prst="rect">
            <a:avLst/>
          </a:prstGeom>
          <a:noFill/>
        </p:spPr>
        <p:txBody>
          <a:bodyPr wrap="square" rtlCol="0">
            <a:spAutoFit/>
          </a:bodyPr>
          <a:lstStyle/>
          <a:p>
            <a:pPr algn="l"/>
            <a:r>
              <a:rPr lang="ja-JP" altLang="en-US" sz="2200" dirty="0">
                <a:latin typeface="メイリオ" panose="020B0604030504040204" pitchFamily="50" charset="-128"/>
                <a:ea typeface="メイリオ" panose="020B0604030504040204" pitchFamily="50" charset="-128"/>
              </a:rPr>
              <a:t>負の相関がある</a:t>
            </a:r>
          </a:p>
          <a:p>
            <a:pPr algn="l"/>
            <a:endParaRPr lang="ja-JP" altLang="en-US" sz="2200" dirty="0">
              <a:latin typeface="メイリオ" panose="020B0604030504040204" pitchFamily="50" charset="-128"/>
              <a:ea typeface="メイリオ" panose="020B0604030504040204" pitchFamily="50" charset="-128"/>
            </a:endParaRPr>
          </a:p>
        </p:txBody>
      </p:sp>
      <p:sp>
        <p:nvSpPr>
          <p:cNvPr id="8" name="Text Box 2">
            <a:extLst>
              <a:ext uri="{FF2B5EF4-FFF2-40B4-BE49-F238E27FC236}">
                <a16:creationId xmlns:a16="http://schemas.microsoft.com/office/drawing/2014/main" id="{34B0311E-3674-10AC-0FF9-F6FC48855BC0}"/>
              </a:ext>
            </a:extLst>
          </p:cNvPr>
          <p:cNvSpPr txBox="1">
            <a:spLocks noChangeArrowheads="1"/>
          </p:cNvSpPr>
          <p:nvPr/>
        </p:nvSpPr>
        <p:spPr bwMode="auto">
          <a:xfrm>
            <a:off x="405328" y="3867443"/>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solidFill>
                  <a:srgbClr val="FF0000"/>
                </a:solidFill>
                <a:latin typeface="メイリオ" panose="020B0604030504040204" pitchFamily="50" charset="-128"/>
                <a:ea typeface="メイリオ" panose="020B0604030504040204" pitchFamily="50" charset="-128"/>
              </a:rPr>
              <a:t>相関係数　</a:t>
            </a:r>
            <a:r>
              <a:rPr lang="en-US" altLang="ja-JP" sz="2800" dirty="0">
                <a:solidFill>
                  <a:srgbClr val="FF0000"/>
                </a:solidFill>
                <a:latin typeface="メイリオ" panose="020B0604030504040204" pitchFamily="50" charset="-128"/>
                <a:ea typeface="メイリオ" panose="020B0604030504040204" pitchFamily="50" charset="-128"/>
              </a:rPr>
              <a:t>r</a:t>
            </a:r>
            <a:r>
              <a:rPr lang="en-US" altLang="ja-JP" sz="2800" dirty="0">
                <a:latin typeface="メイリオ" panose="020B0604030504040204" pitchFamily="50" charset="-128"/>
                <a:ea typeface="メイリオ" panose="020B0604030504040204" pitchFamily="50" charset="-128"/>
              </a:rPr>
              <a:t>: -1 </a:t>
            </a:r>
            <a:r>
              <a:rPr lang="ja-JP" altLang="en-US" sz="2800" dirty="0">
                <a:latin typeface="メイリオ" panose="020B0604030504040204" pitchFamily="50" charset="-128"/>
                <a:ea typeface="メイリオ" panose="020B0604030504040204" pitchFamily="50" charset="-128"/>
              </a:rPr>
              <a:t>≦ </a:t>
            </a:r>
            <a:r>
              <a:rPr lang="en-US" altLang="ja-JP" sz="2800" dirty="0">
                <a:latin typeface="メイリオ" panose="020B0604030504040204" pitchFamily="50" charset="-128"/>
                <a:ea typeface="メイリオ" panose="020B0604030504040204" pitchFamily="50" charset="-128"/>
              </a:rPr>
              <a:t>r </a:t>
            </a:r>
            <a:r>
              <a:rPr lang="ja-JP" altLang="en-US" sz="2800" dirty="0">
                <a:latin typeface="メイリオ" panose="020B0604030504040204" pitchFamily="50" charset="-128"/>
                <a:ea typeface="メイリオ" panose="020B0604030504040204" pitchFamily="50" charset="-128"/>
              </a:rPr>
              <a:t>≦ </a:t>
            </a:r>
            <a:r>
              <a:rPr lang="en-US" altLang="ja-JP" sz="2800" dirty="0">
                <a:latin typeface="メイリオ" panose="020B0604030504040204" pitchFamily="50" charset="-128"/>
                <a:ea typeface="メイリオ" panose="020B0604030504040204" pitchFamily="50" charset="-128"/>
              </a:rPr>
              <a:t>1 </a:t>
            </a:r>
          </a:p>
        </p:txBody>
      </p:sp>
      <p:graphicFrame>
        <p:nvGraphicFramePr>
          <p:cNvPr id="9" name="表 10">
            <a:extLst>
              <a:ext uri="{FF2B5EF4-FFF2-40B4-BE49-F238E27FC236}">
                <a16:creationId xmlns:a16="http://schemas.microsoft.com/office/drawing/2014/main" id="{D2FA09E5-4A3A-B8F1-0B03-E6A18FF522CD}"/>
              </a:ext>
            </a:extLst>
          </p:cNvPr>
          <p:cNvGraphicFramePr>
            <a:graphicFrameLocks noGrp="1"/>
          </p:cNvGraphicFramePr>
          <p:nvPr/>
        </p:nvGraphicFramePr>
        <p:xfrm>
          <a:off x="1434797" y="4390663"/>
          <a:ext cx="6096000" cy="2286000"/>
        </p:xfrm>
        <a:graphic>
          <a:graphicData uri="http://schemas.openxmlformats.org/drawingml/2006/table">
            <a:tbl>
              <a:tblPr firstRow="1" bandRow="1">
                <a:tableStyleId>{5C22544A-7EE6-4342-B048-85BDC9FD1C3A}</a:tableStyleId>
              </a:tblPr>
              <a:tblGrid>
                <a:gridCol w="2097617">
                  <a:extLst>
                    <a:ext uri="{9D8B030D-6E8A-4147-A177-3AD203B41FA5}">
                      <a16:colId xmlns:a16="http://schemas.microsoft.com/office/drawing/2014/main" val="1230560954"/>
                    </a:ext>
                  </a:extLst>
                </a:gridCol>
                <a:gridCol w="3998383">
                  <a:extLst>
                    <a:ext uri="{9D8B030D-6E8A-4147-A177-3AD203B41FA5}">
                      <a16:colId xmlns:a16="http://schemas.microsoft.com/office/drawing/2014/main" val="1390409863"/>
                    </a:ext>
                  </a:extLst>
                </a:gridCol>
              </a:tblGrid>
              <a:tr h="370840">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絶対値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2400" dirty="0">
                          <a:solidFill>
                            <a:schemeClr val="tx1"/>
                          </a:solidFill>
                          <a:latin typeface="メイリオ" panose="020B0604030504040204" pitchFamily="50" charset="-128"/>
                          <a:ea typeface="メイリオ" panose="020B0604030504040204" pitchFamily="50" charset="-128"/>
                        </a:rPr>
                        <a:t>相関の強さ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03693602"/>
                  </a:ext>
                </a:extLst>
              </a:tr>
              <a:tr h="370840">
                <a:tc>
                  <a:txBody>
                    <a:bodyPr/>
                    <a:lstStyle/>
                    <a:p>
                      <a:r>
                        <a:rPr kumimoji="1" lang="en-US" altLang="ja-JP" sz="2400" dirty="0">
                          <a:solidFill>
                            <a:schemeClr val="tx1"/>
                          </a:solidFill>
                          <a:latin typeface="メイリオ" panose="020B0604030504040204" pitchFamily="50" charset="-128"/>
                          <a:ea typeface="メイリオ" panose="020B0604030504040204" pitchFamily="50" charset="-128"/>
                        </a:rPr>
                        <a:t>0.0</a:t>
                      </a:r>
                      <a:r>
                        <a:rPr kumimoji="1" lang="ja-JP" altLang="en-US" sz="2400" dirty="0">
                          <a:solidFill>
                            <a:schemeClr val="tx1"/>
                          </a:solidFill>
                          <a:latin typeface="メイリオ" panose="020B0604030504040204" pitchFamily="50" charset="-128"/>
                          <a:ea typeface="メイリオ" panose="020B0604030504040204" pitchFamily="50" charset="-128"/>
                        </a:rPr>
                        <a:t>～</a:t>
                      </a:r>
                      <a:r>
                        <a:rPr kumimoji="1" lang="en-US" altLang="ja-JP" sz="2400" dirty="0">
                          <a:solidFill>
                            <a:schemeClr val="tx1"/>
                          </a:solidFill>
                          <a:latin typeface="メイリオ" panose="020B0604030504040204" pitchFamily="50" charset="-128"/>
                          <a:ea typeface="メイリオ" panose="020B0604030504040204" pitchFamily="50" charset="-128"/>
                        </a:rPr>
                        <a:t>0.2</a:t>
                      </a:r>
                      <a:endParaRPr kumimoji="1" lang="ja-JP" altLang="en-US" sz="24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2400" dirty="0">
                          <a:solidFill>
                            <a:schemeClr val="tx1"/>
                          </a:solidFill>
                          <a:latin typeface="メイリオ" panose="020B0604030504040204" pitchFamily="50" charset="-128"/>
                          <a:ea typeface="メイリオ" panose="020B0604030504040204" pitchFamily="50" charset="-128"/>
                        </a:rPr>
                        <a:t>ほとんど相関関係がない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111921"/>
                  </a:ext>
                </a:extLst>
              </a:tr>
              <a:tr h="0">
                <a:tc>
                  <a:txBody>
                    <a:bodyPr/>
                    <a:lstStyle/>
                    <a:p>
                      <a:r>
                        <a:rPr kumimoji="1" lang="en-US" altLang="ja-JP" sz="2400" dirty="0">
                          <a:solidFill>
                            <a:schemeClr val="tx1"/>
                          </a:solidFill>
                          <a:latin typeface="メイリオ" panose="020B0604030504040204" pitchFamily="50" charset="-128"/>
                          <a:ea typeface="メイリオ" panose="020B0604030504040204" pitchFamily="50" charset="-128"/>
                        </a:rPr>
                        <a:t>0.2</a:t>
                      </a:r>
                      <a:r>
                        <a:rPr kumimoji="1" lang="ja-JP" altLang="en-US" sz="2400" dirty="0">
                          <a:solidFill>
                            <a:schemeClr val="tx1"/>
                          </a:solidFill>
                          <a:latin typeface="メイリオ" panose="020B0604030504040204" pitchFamily="50" charset="-128"/>
                          <a:ea typeface="メイリオ" panose="020B0604030504040204" pitchFamily="50" charset="-128"/>
                        </a:rPr>
                        <a:t>～</a:t>
                      </a:r>
                      <a:r>
                        <a:rPr kumimoji="1" lang="en-US" altLang="ja-JP" sz="2400" dirty="0">
                          <a:solidFill>
                            <a:schemeClr val="tx1"/>
                          </a:solidFill>
                          <a:latin typeface="メイリオ" panose="020B0604030504040204" pitchFamily="50" charset="-128"/>
                          <a:ea typeface="メイリオ" panose="020B0604030504040204" pitchFamily="50" charset="-128"/>
                        </a:rPr>
                        <a:t>0.4</a:t>
                      </a:r>
                      <a:endParaRPr kumimoji="1" lang="ja-JP" altLang="en-US" sz="24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2400" dirty="0">
                          <a:solidFill>
                            <a:schemeClr val="tx1"/>
                          </a:solidFill>
                          <a:latin typeface="メイリオ" panose="020B0604030504040204" pitchFamily="50" charset="-128"/>
                          <a:ea typeface="メイリオ" panose="020B0604030504040204" pitchFamily="50" charset="-128"/>
                        </a:rPr>
                        <a:t>やや相関関係がある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0437778"/>
                  </a:ext>
                </a:extLst>
              </a:tr>
              <a:tr h="370840">
                <a:tc>
                  <a:txBody>
                    <a:bodyPr/>
                    <a:lstStyle/>
                    <a:p>
                      <a:r>
                        <a:rPr kumimoji="1" lang="en-US" altLang="ja-JP" sz="2400" dirty="0">
                          <a:solidFill>
                            <a:schemeClr val="tx1"/>
                          </a:solidFill>
                          <a:latin typeface="メイリオ" panose="020B0604030504040204" pitchFamily="50" charset="-128"/>
                          <a:ea typeface="メイリオ" panose="020B0604030504040204" pitchFamily="50" charset="-128"/>
                        </a:rPr>
                        <a:t>0.4</a:t>
                      </a:r>
                      <a:r>
                        <a:rPr kumimoji="1" lang="ja-JP" altLang="en-US" sz="2400" dirty="0">
                          <a:solidFill>
                            <a:schemeClr val="tx1"/>
                          </a:solidFill>
                          <a:latin typeface="メイリオ" panose="020B0604030504040204" pitchFamily="50" charset="-128"/>
                          <a:ea typeface="メイリオ" panose="020B0604030504040204" pitchFamily="50" charset="-128"/>
                        </a:rPr>
                        <a:t>～</a:t>
                      </a:r>
                      <a:r>
                        <a:rPr kumimoji="1" lang="en-US" altLang="ja-JP" sz="2400" dirty="0">
                          <a:solidFill>
                            <a:schemeClr val="tx1"/>
                          </a:solidFill>
                          <a:latin typeface="メイリオ" panose="020B0604030504040204" pitchFamily="50" charset="-128"/>
                          <a:ea typeface="メイリオ" panose="020B0604030504040204" pitchFamily="50" charset="-128"/>
                        </a:rPr>
                        <a:t>0.7</a:t>
                      </a:r>
                      <a:endParaRPr kumimoji="1" lang="ja-JP" altLang="en-US" sz="24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2400" dirty="0">
                          <a:solidFill>
                            <a:schemeClr val="tx1"/>
                          </a:solidFill>
                          <a:latin typeface="メイリオ" panose="020B0604030504040204" pitchFamily="50" charset="-128"/>
                          <a:ea typeface="メイリオ" panose="020B0604030504040204" pitchFamily="50" charset="-128"/>
                        </a:rPr>
                        <a:t>かなり相関関係がある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358340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dirty="0">
                          <a:solidFill>
                            <a:schemeClr val="tx1"/>
                          </a:solidFill>
                          <a:latin typeface="メイリオ" panose="020B0604030504040204" pitchFamily="50" charset="-128"/>
                          <a:ea typeface="メイリオ" panose="020B0604030504040204" pitchFamily="50" charset="-128"/>
                        </a:rPr>
                        <a:t>0.7</a:t>
                      </a:r>
                      <a:r>
                        <a:rPr kumimoji="1" lang="ja-JP" altLang="en-US" sz="2400" dirty="0">
                          <a:solidFill>
                            <a:schemeClr val="tx1"/>
                          </a:solidFill>
                          <a:latin typeface="メイリオ" panose="020B0604030504040204" pitchFamily="50" charset="-128"/>
                          <a:ea typeface="メイリオ" panose="020B0604030504040204" pitchFamily="50" charset="-128"/>
                        </a:rPr>
                        <a:t>～</a:t>
                      </a:r>
                      <a:r>
                        <a:rPr kumimoji="1" lang="en-US" altLang="ja-JP" sz="2400" dirty="0">
                          <a:solidFill>
                            <a:schemeClr val="tx1"/>
                          </a:solidFill>
                          <a:latin typeface="メイリオ" panose="020B0604030504040204" pitchFamily="50" charset="-128"/>
                          <a:ea typeface="メイリオ" panose="020B0604030504040204" pitchFamily="50" charset="-128"/>
                        </a:rPr>
                        <a:t>0.1</a:t>
                      </a:r>
                      <a:endParaRPr kumimoji="1" lang="ja-JP" altLang="en-US" sz="240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a:solidFill>
                            <a:schemeClr val="tx1"/>
                          </a:solidFill>
                          <a:latin typeface="メイリオ" panose="020B0604030504040204" pitchFamily="50" charset="-128"/>
                          <a:ea typeface="メイリオ" panose="020B0604030504040204" pitchFamily="50" charset="-128"/>
                        </a:rPr>
                        <a:t>強い相関関係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2395877"/>
                  </a:ext>
                </a:extLst>
              </a:tr>
            </a:tbl>
          </a:graphicData>
        </a:graphic>
      </p:graphicFrame>
    </p:spTree>
    <p:extLst>
      <p:ext uri="{BB962C8B-B14F-4D97-AF65-F5344CB8AC3E}">
        <p14:creationId xmlns:p14="http://schemas.microsoft.com/office/powerpoint/2010/main" val="27056336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fld id="{0C4A9A6A-4A03-472C-9A19-0DAB97A53450}" type="slidenum">
              <a:rPr lang="en-US" altLang="ja-JP"/>
              <a:pPr/>
              <a:t>29</a:t>
            </a:fld>
            <a:endParaRPr lang="en-US" altLang="ja-JP"/>
          </a:p>
        </p:txBody>
      </p:sp>
      <p:sp>
        <p:nvSpPr>
          <p:cNvPr id="46082" name="Text Box 2"/>
          <p:cNvSpPr txBox="1">
            <a:spLocks noChangeArrowheads="1"/>
          </p:cNvSpPr>
          <p:nvPr/>
        </p:nvSpPr>
        <p:spPr bwMode="auto">
          <a:xfrm>
            <a:off x="405328" y="228275"/>
            <a:ext cx="64983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複雑な相関</a:t>
            </a:r>
            <a:endParaRPr lang="en-US" altLang="ja-JP" sz="2800" dirty="0">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562307" y="4940815"/>
            <a:ext cx="8458200" cy="523220"/>
          </a:xfrm>
          <a:prstGeom prst="rect">
            <a:avLst/>
          </a:prstGeom>
          <a:noFill/>
        </p:spPr>
        <p:txBody>
          <a:bodyPr wrap="square" rtlCol="0">
            <a:spAutoFit/>
          </a:bodyPr>
          <a:lstStyle/>
          <a:p>
            <a:pPr algn="l"/>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pic>
        <p:nvPicPr>
          <p:cNvPr id="3" name="図 2">
            <a:extLst>
              <a:ext uri="{FF2B5EF4-FFF2-40B4-BE49-F238E27FC236}">
                <a16:creationId xmlns:a16="http://schemas.microsoft.com/office/drawing/2014/main" id="{7006242A-C171-BDB3-C215-D8B20B5A7123}"/>
              </a:ext>
            </a:extLst>
          </p:cNvPr>
          <p:cNvPicPr>
            <a:picLocks noChangeAspect="1"/>
          </p:cNvPicPr>
          <p:nvPr/>
        </p:nvPicPr>
        <p:blipFill>
          <a:blip r:embed="rId2"/>
          <a:stretch>
            <a:fillRect/>
          </a:stretch>
        </p:blipFill>
        <p:spPr>
          <a:xfrm>
            <a:off x="562307" y="751853"/>
            <a:ext cx="5357173" cy="5493372"/>
          </a:xfrm>
          <a:prstGeom prst="rect">
            <a:avLst/>
          </a:prstGeom>
        </p:spPr>
      </p:pic>
      <p:sp>
        <p:nvSpPr>
          <p:cNvPr id="5" name="Text Box 2">
            <a:extLst>
              <a:ext uri="{FF2B5EF4-FFF2-40B4-BE49-F238E27FC236}">
                <a16:creationId xmlns:a16="http://schemas.microsoft.com/office/drawing/2014/main" id="{322A6DCE-A2B9-8781-88A6-EB0F8314E3CD}"/>
              </a:ext>
            </a:extLst>
          </p:cNvPr>
          <p:cNvSpPr txBox="1">
            <a:spLocks noChangeArrowheads="1"/>
          </p:cNvSpPr>
          <p:nvPr/>
        </p:nvSpPr>
        <p:spPr bwMode="auto">
          <a:xfrm>
            <a:off x="6298664" y="1532685"/>
            <a:ext cx="264267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複数の変数の相関を一覧で表示したもの</a:t>
            </a:r>
          </a:p>
          <a:p>
            <a:pPr algn="l">
              <a:spcBef>
                <a:spcPct val="50000"/>
              </a:spcBef>
            </a:pPr>
            <a:r>
              <a:rPr lang="ja-JP" altLang="en-US" sz="2800" dirty="0">
                <a:latin typeface="メイリオ" panose="020B0604030504040204" pitchFamily="50" charset="-128"/>
                <a:ea typeface="メイリオ" panose="020B0604030504040204" pitchFamily="50" charset="-128"/>
              </a:rPr>
              <a:t>試作問題参考</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21861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D8F8408-8299-7F80-61E9-7D84F50460A3}"/>
              </a:ext>
            </a:extLst>
          </p:cNvPr>
          <p:cNvSpPr txBox="1"/>
          <p:nvPr/>
        </p:nvSpPr>
        <p:spPr>
          <a:xfrm>
            <a:off x="481701" y="309718"/>
            <a:ext cx="6933834" cy="507831"/>
          </a:xfrm>
          <a:prstGeom prst="rect">
            <a:avLst/>
          </a:prstGeom>
          <a:noFill/>
        </p:spPr>
        <p:txBody>
          <a:bodyPr wrap="square">
            <a:spAutoFit/>
          </a:bodyPr>
          <a:lstStyle/>
          <a:p>
            <a:r>
              <a:rPr lang="ja-JP" altLang="en-US" sz="2700" dirty="0">
                <a:latin typeface="メイリオ" panose="020B0604030504040204" pitchFamily="50" charset="-128"/>
                <a:ea typeface="メイリオ" panose="020B0604030504040204" pitchFamily="50" charset="-128"/>
              </a:rPr>
              <a:t>今回の対象分野</a:t>
            </a:r>
          </a:p>
        </p:txBody>
      </p:sp>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grpSp>
        <p:nvGrpSpPr>
          <p:cNvPr id="8" name="グループ化 7">
            <a:extLst>
              <a:ext uri="{FF2B5EF4-FFF2-40B4-BE49-F238E27FC236}">
                <a16:creationId xmlns:a16="http://schemas.microsoft.com/office/drawing/2014/main" id="{9F2EDF86-1223-174E-2D7C-5A79662BE35F}"/>
              </a:ext>
            </a:extLst>
          </p:cNvPr>
          <p:cNvGrpSpPr/>
          <p:nvPr/>
        </p:nvGrpSpPr>
        <p:grpSpPr>
          <a:xfrm>
            <a:off x="986650" y="1033286"/>
            <a:ext cx="2393126" cy="851063"/>
            <a:chOff x="992618" y="1033286"/>
            <a:chExt cx="2103120" cy="1158240"/>
          </a:xfrm>
        </p:grpSpPr>
        <p:sp>
          <p:nvSpPr>
            <p:cNvPr id="5" name="四角形: 角を丸くする 4">
              <a:extLst>
                <a:ext uri="{FF2B5EF4-FFF2-40B4-BE49-F238E27FC236}">
                  <a16:creationId xmlns:a16="http://schemas.microsoft.com/office/drawing/2014/main" id="{4A828A7B-D31E-24FA-2682-92D20BCCEBE6}"/>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2C5BEFF9-D6B0-7ECF-6E9A-E842F5526CDD}"/>
                </a:ext>
              </a:extLst>
            </p:cNvPr>
            <p:cNvSpPr txBox="1"/>
            <p:nvPr/>
          </p:nvSpPr>
          <p:spPr>
            <a:xfrm>
              <a:off x="1160258" y="1055490"/>
              <a:ext cx="1935480" cy="918159"/>
            </a:xfrm>
            <a:prstGeom prst="rect">
              <a:avLst/>
            </a:prstGeom>
            <a:noFill/>
          </p:spPr>
          <p:txBody>
            <a:bodyPr wrap="square" rtlCol="0">
              <a:spAutoFit/>
            </a:bodyPr>
            <a:lstStyle/>
            <a:p>
              <a:r>
                <a:rPr kumimoji="1" lang="en-US" altLang="ja-JP" sz="2400" dirty="0">
                  <a:latin typeface="メイリオ" panose="020B0604030504040204" pitchFamily="50" charset="-128"/>
                  <a:ea typeface="メイリオ" panose="020B0604030504040204" pitchFamily="50" charset="-128"/>
                </a:rPr>
                <a:t>n</a:t>
              </a:r>
              <a:r>
                <a:rPr kumimoji="1" lang="ja-JP" altLang="en-US" sz="2400" dirty="0">
                  <a:latin typeface="メイリオ" panose="020B0604030504040204" pitchFamily="50" charset="-128"/>
                  <a:ea typeface="メイリオ" panose="020B0604030504040204" pitchFamily="50" charset="-128"/>
                </a:rPr>
                <a:t>進数</a:t>
              </a:r>
              <a:br>
                <a:rPr kumimoji="1" lang="ja-JP" altLang="en-US"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文字コード</a:t>
              </a:r>
              <a:endParaRPr kumimoji="1" lang="ja-JP" altLang="en-US" sz="2400" dirty="0">
                <a:latin typeface="メイリオ" panose="020B0604030504040204" pitchFamily="50" charset="-128"/>
                <a:ea typeface="メイリオ" panose="020B0604030504040204" pitchFamily="50" charset="-128"/>
              </a:endParaRPr>
            </a:p>
          </p:txBody>
        </p:sp>
      </p:grpSp>
      <p:grpSp>
        <p:nvGrpSpPr>
          <p:cNvPr id="9" name="グループ化 8">
            <a:extLst>
              <a:ext uri="{FF2B5EF4-FFF2-40B4-BE49-F238E27FC236}">
                <a16:creationId xmlns:a16="http://schemas.microsoft.com/office/drawing/2014/main" id="{D1C56C92-7B32-0D64-159C-48AF070D4004}"/>
              </a:ext>
            </a:extLst>
          </p:cNvPr>
          <p:cNvGrpSpPr/>
          <p:nvPr/>
        </p:nvGrpSpPr>
        <p:grpSpPr>
          <a:xfrm>
            <a:off x="3611880" y="1033286"/>
            <a:ext cx="2531858" cy="851063"/>
            <a:chOff x="992618" y="1033286"/>
            <a:chExt cx="2225040" cy="1158240"/>
          </a:xfrm>
        </p:grpSpPr>
        <p:sp>
          <p:nvSpPr>
            <p:cNvPr id="10" name="四角形: 角を丸くする 9">
              <a:extLst>
                <a:ext uri="{FF2B5EF4-FFF2-40B4-BE49-F238E27FC236}">
                  <a16:creationId xmlns:a16="http://schemas.microsoft.com/office/drawing/2014/main" id="{130FBE5F-69A4-5DA5-FC4E-9F96AD3F7719}"/>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B8F0BD2D-951D-1103-2013-9BC71BDDF9E8}"/>
                </a:ext>
              </a:extLst>
            </p:cNvPr>
            <p:cNvSpPr txBox="1"/>
            <p:nvPr/>
          </p:nvSpPr>
          <p:spPr>
            <a:xfrm>
              <a:off x="1114538" y="1055490"/>
              <a:ext cx="2103120" cy="918159"/>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音、グラフィクのデジタル化</a:t>
              </a:r>
            </a:p>
          </p:txBody>
        </p:sp>
      </p:grpSp>
      <p:grpSp>
        <p:nvGrpSpPr>
          <p:cNvPr id="12" name="グループ化 11">
            <a:extLst>
              <a:ext uri="{FF2B5EF4-FFF2-40B4-BE49-F238E27FC236}">
                <a16:creationId xmlns:a16="http://schemas.microsoft.com/office/drawing/2014/main" id="{0677504A-77F5-F17C-B2AE-5805BE27AD81}"/>
              </a:ext>
            </a:extLst>
          </p:cNvPr>
          <p:cNvGrpSpPr/>
          <p:nvPr/>
        </p:nvGrpSpPr>
        <p:grpSpPr>
          <a:xfrm>
            <a:off x="6200636" y="1033286"/>
            <a:ext cx="2531858" cy="851063"/>
            <a:chOff x="992618" y="1033286"/>
            <a:chExt cx="2225040" cy="1158240"/>
          </a:xfrm>
        </p:grpSpPr>
        <p:sp>
          <p:nvSpPr>
            <p:cNvPr id="13" name="四角形: 角を丸くする 12">
              <a:extLst>
                <a:ext uri="{FF2B5EF4-FFF2-40B4-BE49-F238E27FC236}">
                  <a16:creationId xmlns:a16="http://schemas.microsoft.com/office/drawing/2014/main" id="{293FC813-EA81-5AA8-F992-094B70584EC9}"/>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79D09805-4F5B-40B3-B352-F1B7324831F4}"/>
                </a:ext>
              </a:extLst>
            </p:cNvPr>
            <p:cNvSpPr txBox="1"/>
            <p:nvPr/>
          </p:nvSpPr>
          <p:spPr>
            <a:xfrm>
              <a:off x="1114538" y="1055490"/>
              <a:ext cx="2103120" cy="918159"/>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データの圧縮とファイル形式</a:t>
              </a:r>
            </a:p>
          </p:txBody>
        </p:sp>
      </p:grpSp>
      <p:grpSp>
        <p:nvGrpSpPr>
          <p:cNvPr id="15" name="グループ化 14">
            <a:extLst>
              <a:ext uri="{FF2B5EF4-FFF2-40B4-BE49-F238E27FC236}">
                <a16:creationId xmlns:a16="http://schemas.microsoft.com/office/drawing/2014/main" id="{39FC6E6B-927D-780B-BDFD-89523D7D90C6}"/>
              </a:ext>
            </a:extLst>
          </p:cNvPr>
          <p:cNvGrpSpPr/>
          <p:nvPr/>
        </p:nvGrpSpPr>
        <p:grpSpPr>
          <a:xfrm>
            <a:off x="986650" y="2346265"/>
            <a:ext cx="2531858" cy="851063"/>
            <a:chOff x="992618" y="1033286"/>
            <a:chExt cx="2225040" cy="1158240"/>
          </a:xfrm>
        </p:grpSpPr>
        <p:sp>
          <p:nvSpPr>
            <p:cNvPr id="16" name="四角形: 角を丸くする 15">
              <a:extLst>
                <a:ext uri="{FF2B5EF4-FFF2-40B4-BE49-F238E27FC236}">
                  <a16:creationId xmlns:a16="http://schemas.microsoft.com/office/drawing/2014/main" id="{4FBD1AAC-635F-9267-64E4-8010A213207B}"/>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02D929B3-7F88-DDD7-C5D1-5B57863C2EE5}"/>
                </a:ext>
              </a:extLst>
            </p:cNvPr>
            <p:cNvSpPr txBox="1"/>
            <p:nvPr/>
          </p:nvSpPr>
          <p:spPr>
            <a:xfrm>
              <a:off x="1114538" y="1055490"/>
              <a:ext cx="2103120" cy="918159"/>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ハードウェアとソフトウェア</a:t>
              </a:r>
            </a:p>
          </p:txBody>
        </p:sp>
      </p:grpSp>
      <p:grpSp>
        <p:nvGrpSpPr>
          <p:cNvPr id="18" name="グループ化 17">
            <a:extLst>
              <a:ext uri="{FF2B5EF4-FFF2-40B4-BE49-F238E27FC236}">
                <a16:creationId xmlns:a16="http://schemas.microsoft.com/office/drawing/2014/main" id="{2411A80F-8AE7-AE27-D846-9EABC9FBA236}"/>
              </a:ext>
            </a:extLst>
          </p:cNvPr>
          <p:cNvGrpSpPr/>
          <p:nvPr/>
        </p:nvGrpSpPr>
        <p:grpSpPr>
          <a:xfrm>
            <a:off x="3611880" y="2362080"/>
            <a:ext cx="2531858" cy="851063"/>
            <a:chOff x="992618" y="1033286"/>
            <a:chExt cx="2225040" cy="1158240"/>
          </a:xfrm>
        </p:grpSpPr>
        <p:sp>
          <p:nvSpPr>
            <p:cNvPr id="19" name="四角形: 角を丸くする 18">
              <a:extLst>
                <a:ext uri="{FF2B5EF4-FFF2-40B4-BE49-F238E27FC236}">
                  <a16:creationId xmlns:a16="http://schemas.microsoft.com/office/drawing/2014/main" id="{FB755CF8-34C8-8277-DFEE-DE6B9F292D45}"/>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5A6FA991-75DA-E09E-CA6E-04BE9EE000CC}"/>
                </a:ext>
              </a:extLst>
            </p:cNvPr>
            <p:cNvSpPr txBox="1"/>
            <p:nvPr/>
          </p:nvSpPr>
          <p:spPr>
            <a:xfrm>
              <a:off x="1114538" y="1055490"/>
              <a:ext cx="2103120" cy="918159"/>
            </a:xfrm>
            <a:prstGeom prst="rect">
              <a:avLst/>
            </a:prstGeom>
            <a:noFill/>
          </p:spPr>
          <p:txBody>
            <a:bodyPr wrap="square" rtlCol="0">
              <a:spAutoFit/>
            </a:bodyPr>
            <a:lstStyle/>
            <a:p>
              <a:r>
                <a:rPr kumimoji="1" lang="en-US" altLang="ja-JP" sz="2400" dirty="0">
                  <a:latin typeface="メイリオ" panose="020B0604030504040204" pitchFamily="50" charset="-128"/>
                  <a:ea typeface="メイリオ" panose="020B0604030504040204" pitchFamily="50" charset="-128"/>
                </a:rPr>
                <a:t>CPU</a:t>
              </a:r>
              <a:r>
                <a:rPr kumimoji="1" lang="ja-JP" altLang="en-US" sz="2400" dirty="0">
                  <a:latin typeface="メイリオ" panose="020B0604030504040204" pitchFamily="50" charset="-128"/>
                  <a:ea typeface="メイリオ" panose="020B0604030504040204" pitchFamily="50" charset="-128"/>
                </a:rPr>
                <a:t>の仕組み</a:t>
              </a:r>
              <a:endParaRPr kumimoji="1" lang="en-US" altLang="ja-JP" sz="2400" dirty="0">
                <a:latin typeface="メイリオ" panose="020B0604030504040204" pitchFamily="50" charset="-128"/>
                <a:ea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rPr>
                <a:t>論理回路</a:t>
              </a:r>
              <a:endParaRPr kumimoji="1" lang="ja-JP" altLang="en-US" sz="2400" dirty="0">
                <a:latin typeface="メイリオ" panose="020B0604030504040204" pitchFamily="50" charset="-128"/>
                <a:ea typeface="メイリオ" panose="020B0604030504040204" pitchFamily="50" charset="-128"/>
              </a:endParaRPr>
            </a:p>
          </p:txBody>
        </p:sp>
      </p:grpSp>
      <p:grpSp>
        <p:nvGrpSpPr>
          <p:cNvPr id="21" name="グループ化 20">
            <a:extLst>
              <a:ext uri="{FF2B5EF4-FFF2-40B4-BE49-F238E27FC236}">
                <a16:creationId xmlns:a16="http://schemas.microsoft.com/office/drawing/2014/main" id="{90D3DF33-E07D-DB3A-4578-B438F620E6F8}"/>
              </a:ext>
            </a:extLst>
          </p:cNvPr>
          <p:cNvGrpSpPr/>
          <p:nvPr/>
        </p:nvGrpSpPr>
        <p:grpSpPr>
          <a:xfrm>
            <a:off x="6200636" y="2346265"/>
            <a:ext cx="2531858" cy="851063"/>
            <a:chOff x="992618" y="1033286"/>
            <a:chExt cx="2225040" cy="1158240"/>
          </a:xfrm>
        </p:grpSpPr>
        <p:sp>
          <p:nvSpPr>
            <p:cNvPr id="22" name="四角形: 角を丸くする 21">
              <a:extLst>
                <a:ext uri="{FF2B5EF4-FFF2-40B4-BE49-F238E27FC236}">
                  <a16:creationId xmlns:a16="http://schemas.microsoft.com/office/drawing/2014/main" id="{B7E37F99-3524-6A3B-5948-3E4D3B59DDF1}"/>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52813A48-50E4-C7E9-3ECE-E7BA2ED07F45}"/>
                </a:ext>
              </a:extLst>
            </p:cNvPr>
            <p:cNvSpPr txBox="1"/>
            <p:nvPr/>
          </p:nvSpPr>
          <p:spPr>
            <a:xfrm>
              <a:off x="1114538" y="1055490"/>
              <a:ext cx="2103120" cy="918159"/>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アルゴリズムの効率化</a:t>
              </a:r>
              <a:r>
                <a:rPr kumimoji="1" lang="en-US" altLang="ja-JP" sz="2400" dirty="0">
                  <a:latin typeface="メイリオ" panose="020B0604030504040204" pitchFamily="50" charset="-128"/>
                  <a:ea typeface="メイリオ" panose="020B0604030504040204" pitchFamily="50" charset="-128"/>
                </a:rPr>
                <a:t>/</a:t>
              </a:r>
              <a:r>
                <a:rPr kumimoji="1" lang="ja-JP" altLang="en-US" sz="2400" dirty="0">
                  <a:latin typeface="メイリオ" panose="020B0604030504040204" pitchFamily="50" charset="-128"/>
                  <a:ea typeface="メイリオ" panose="020B0604030504040204" pitchFamily="50" charset="-128"/>
                </a:rPr>
                <a:t>計算量</a:t>
              </a:r>
            </a:p>
          </p:txBody>
        </p:sp>
      </p:grpSp>
      <p:grpSp>
        <p:nvGrpSpPr>
          <p:cNvPr id="24" name="グループ化 23">
            <a:extLst>
              <a:ext uri="{FF2B5EF4-FFF2-40B4-BE49-F238E27FC236}">
                <a16:creationId xmlns:a16="http://schemas.microsoft.com/office/drawing/2014/main" id="{52D78ED1-1839-56FA-25D4-AD20BA16B687}"/>
              </a:ext>
            </a:extLst>
          </p:cNvPr>
          <p:cNvGrpSpPr/>
          <p:nvPr/>
        </p:nvGrpSpPr>
        <p:grpSpPr>
          <a:xfrm>
            <a:off x="986650" y="3659244"/>
            <a:ext cx="2531858" cy="851063"/>
            <a:chOff x="992618" y="1033286"/>
            <a:chExt cx="2225040" cy="1158240"/>
          </a:xfrm>
        </p:grpSpPr>
        <p:sp>
          <p:nvSpPr>
            <p:cNvPr id="25" name="四角形: 角を丸くする 24">
              <a:extLst>
                <a:ext uri="{FF2B5EF4-FFF2-40B4-BE49-F238E27FC236}">
                  <a16:creationId xmlns:a16="http://schemas.microsoft.com/office/drawing/2014/main" id="{F82BFE36-6A75-FB10-FD7B-8094EEC45A9C}"/>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7FA46365-399F-B1E2-8FF4-E085E2F23903}"/>
                </a:ext>
              </a:extLst>
            </p:cNvPr>
            <p:cNvSpPr txBox="1"/>
            <p:nvPr/>
          </p:nvSpPr>
          <p:spPr>
            <a:xfrm>
              <a:off x="1114538" y="1055490"/>
              <a:ext cx="2103120" cy="510088"/>
            </a:xfrm>
            <a:prstGeom prst="rect">
              <a:avLst/>
            </a:prstGeom>
            <a:noFill/>
          </p:spPr>
          <p:txBody>
            <a:bodyPr wrap="square" rtlCol="0">
              <a:spAutoFit/>
            </a:bodyPr>
            <a:lstStyle/>
            <a:p>
              <a:r>
                <a:rPr kumimoji="1" lang="en-US" altLang="ja-JP" sz="2400" dirty="0">
                  <a:latin typeface="メイリオ" panose="020B0604030504040204" pitchFamily="50" charset="-128"/>
                  <a:ea typeface="メイリオ" panose="020B0604030504040204" pitchFamily="50" charset="-128"/>
                </a:rPr>
                <a:t>IP</a:t>
              </a:r>
              <a:r>
                <a:rPr kumimoji="1" lang="ja-JP" altLang="en-US" sz="2400" dirty="0">
                  <a:latin typeface="メイリオ" panose="020B0604030504040204" pitchFamily="50" charset="-128"/>
                  <a:ea typeface="メイリオ" panose="020B0604030504040204" pitchFamily="50" charset="-128"/>
                </a:rPr>
                <a:t>と</a:t>
              </a:r>
              <a:r>
                <a:rPr kumimoji="1" lang="en-US" altLang="ja-JP" sz="2400" dirty="0">
                  <a:latin typeface="メイリオ" panose="020B0604030504040204" pitchFamily="50" charset="-128"/>
                  <a:ea typeface="メイリオ" panose="020B0604030504040204" pitchFamily="50" charset="-128"/>
                </a:rPr>
                <a:t>DNS</a:t>
              </a:r>
              <a:endParaRPr kumimoji="1" lang="ja-JP" altLang="en-US" sz="2400" dirty="0">
                <a:latin typeface="メイリオ" panose="020B0604030504040204" pitchFamily="50" charset="-128"/>
                <a:ea typeface="メイリオ" panose="020B0604030504040204" pitchFamily="50" charset="-128"/>
              </a:endParaRPr>
            </a:p>
          </p:txBody>
        </p:sp>
      </p:grpSp>
      <p:grpSp>
        <p:nvGrpSpPr>
          <p:cNvPr id="27" name="グループ化 26">
            <a:extLst>
              <a:ext uri="{FF2B5EF4-FFF2-40B4-BE49-F238E27FC236}">
                <a16:creationId xmlns:a16="http://schemas.microsoft.com/office/drawing/2014/main" id="{1BA65602-9AD6-3CBA-582F-B45E8DBA47E2}"/>
              </a:ext>
            </a:extLst>
          </p:cNvPr>
          <p:cNvGrpSpPr/>
          <p:nvPr/>
        </p:nvGrpSpPr>
        <p:grpSpPr>
          <a:xfrm>
            <a:off x="3611880" y="3690873"/>
            <a:ext cx="2531858" cy="851063"/>
            <a:chOff x="992618" y="1033286"/>
            <a:chExt cx="2225040" cy="1158240"/>
          </a:xfrm>
        </p:grpSpPr>
        <p:sp>
          <p:nvSpPr>
            <p:cNvPr id="28" name="四角形: 角を丸くする 27">
              <a:extLst>
                <a:ext uri="{FF2B5EF4-FFF2-40B4-BE49-F238E27FC236}">
                  <a16:creationId xmlns:a16="http://schemas.microsoft.com/office/drawing/2014/main" id="{A44F5D65-FCC0-BC8B-FF29-9CBB31C8F54E}"/>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FDE7AD5C-2DB6-561F-BF20-01CA60BBEACA}"/>
                </a:ext>
              </a:extLst>
            </p:cNvPr>
            <p:cNvSpPr txBox="1"/>
            <p:nvPr/>
          </p:nvSpPr>
          <p:spPr>
            <a:xfrm>
              <a:off x="1114538" y="1055490"/>
              <a:ext cx="2103120" cy="918159"/>
            </a:xfrm>
            <a:prstGeom prst="rect">
              <a:avLst/>
            </a:prstGeom>
            <a:noFill/>
          </p:spPr>
          <p:txBody>
            <a:bodyPr wrap="square" rtlCol="0">
              <a:spAutoFit/>
            </a:bodyPr>
            <a:lstStyle/>
            <a:p>
              <a:r>
                <a:rPr kumimoji="1" lang="en-US" altLang="ja-JP" sz="2400" dirty="0">
                  <a:latin typeface="メイリオ" panose="020B0604030504040204" pitchFamily="50" charset="-128"/>
                  <a:ea typeface="メイリオ" panose="020B0604030504040204" pitchFamily="50" charset="-128"/>
                </a:rPr>
                <a:t>TCP/IP</a:t>
              </a:r>
              <a:r>
                <a:rPr kumimoji="1" lang="ja-JP" altLang="en-US" sz="2400" dirty="0">
                  <a:latin typeface="メイリオ" panose="020B0604030504040204" pitchFamily="50" charset="-128"/>
                  <a:ea typeface="メイリオ" panose="020B0604030504040204" pitchFamily="50" charset="-128"/>
                </a:rPr>
                <a:t>と</a:t>
              </a:r>
              <a:br>
                <a:rPr kumimoji="1" lang="ja-JP" altLang="en-US" sz="2400" dirty="0">
                  <a:latin typeface="メイリオ" panose="020B0604030504040204" pitchFamily="50" charset="-128"/>
                  <a:ea typeface="メイリオ" panose="020B0604030504040204" pitchFamily="50" charset="-128"/>
                </a:rPr>
              </a:br>
              <a:r>
                <a:rPr kumimoji="1" lang="ja-JP" altLang="en-US" sz="2400" dirty="0">
                  <a:latin typeface="メイリオ" panose="020B0604030504040204" pitchFamily="50" charset="-128"/>
                  <a:ea typeface="メイリオ" panose="020B0604030504040204" pitchFamily="50" charset="-128"/>
                </a:rPr>
                <a:t>プロトコル</a:t>
              </a:r>
            </a:p>
          </p:txBody>
        </p:sp>
      </p:grpSp>
      <p:grpSp>
        <p:nvGrpSpPr>
          <p:cNvPr id="30" name="グループ化 29">
            <a:extLst>
              <a:ext uri="{FF2B5EF4-FFF2-40B4-BE49-F238E27FC236}">
                <a16:creationId xmlns:a16="http://schemas.microsoft.com/office/drawing/2014/main" id="{3C0F0050-511A-CE9D-7D50-9081A51E5275}"/>
              </a:ext>
            </a:extLst>
          </p:cNvPr>
          <p:cNvGrpSpPr/>
          <p:nvPr/>
        </p:nvGrpSpPr>
        <p:grpSpPr>
          <a:xfrm>
            <a:off x="6200636" y="3659244"/>
            <a:ext cx="2531858" cy="851063"/>
            <a:chOff x="992618" y="1033286"/>
            <a:chExt cx="2225040" cy="1158240"/>
          </a:xfrm>
        </p:grpSpPr>
        <p:sp>
          <p:nvSpPr>
            <p:cNvPr id="31" name="四角形: 角を丸くする 30">
              <a:extLst>
                <a:ext uri="{FF2B5EF4-FFF2-40B4-BE49-F238E27FC236}">
                  <a16:creationId xmlns:a16="http://schemas.microsoft.com/office/drawing/2014/main" id="{F4AF20BC-1DFB-57E8-7DB0-924FE3A8F1E4}"/>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024" name="テキスト ボックス 1023">
              <a:extLst>
                <a:ext uri="{FF2B5EF4-FFF2-40B4-BE49-F238E27FC236}">
                  <a16:creationId xmlns:a16="http://schemas.microsoft.com/office/drawing/2014/main" id="{6B62B17D-7099-4B65-EB79-0907C94E1EA5}"/>
                </a:ext>
              </a:extLst>
            </p:cNvPr>
            <p:cNvSpPr txBox="1"/>
            <p:nvPr/>
          </p:nvSpPr>
          <p:spPr>
            <a:xfrm>
              <a:off x="1114538" y="1055490"/>
              <a:ext cx="2103120" cy="918159"/>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ネットワーク構築</a:t>
              </a:r>
            </a:p>
          </p:txBody>
        </p:sp>
      </p:grpSp>
      <p:grpSp>
        <p:nvGrpSpPr>
          <p:cNvPr id="1025" name="グループ化 1024">
            <a:extLst>
              <a:ext uri="{FF2B5EF4-FFF2-40B4-BE49-F238E27FC236}">
                <a16:creationId xmlns:a16="http://schemas.microsoft.com/office/drawing/2014/main" id="{729A16F4-9FD0-79F2-EE9F-216A2476FFEB}"/>
              </a:ext>
            </a:extLst>
          </p:cNvPr>
          <p:cNvGrpSpPr/>
          <p:nvPr/>
        </p:nvGrpSpPr>
        <p:grpSpPr>
          <a:xfrm>
            <a:off x="986650" y="4972222"/>
            <a:ext cx="2531858" cy="851063"/>
            <a:chOff x="992618" y="1033286"/>
            <a:chExt cx="2225040" cy="1158240"/>
          </a:xfrm>
        </p:grpSpPr>
        <p:sp>
          <p:nvSpPr>
            <p:cNvPr id="1027" name="四角形: 角を丸くする 1026">
              <a:extLst>
                <a:ext uri="{FF2B5EF4-FFF2-40B4-BE49-F238E27FC236}">
                  <a16:creationId xmlns:a16="http://schemas.microsoft.com/office/drawing/2014/main" id="{32797956-5EF1-DF47-D335-78800E440D5E}"/>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028" name="テキスト ボックス 1027">
              <a:extLst>
                <a:ext uri="{FF2B5EF4-FFF2-40B4-BE49-F238E27FC236}">
                  <a16:creationId xmlns:a16="http://schemas.microsoft.com/office/drawing/2014/main" id="{3DBD9D88-52E5-A628-530E-6B8E27D36676}"/>
                </a:ext>
              </a:extLst>
            </p:cNvPr>
            <p:cNvSpPr txBox="1"/>
            <p:nvPr/>
          </p:nvSpPr>
          <p:spPr>
            <a:xfrm>
              <a:off x="1114538" y="1055490"/>
              <a:ext cx="2103120" cy="628295"/>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基本統計量</a:t>
              </a:r>
            </a:p>
          </p:txBody>
        </p:sp>
      </p:grpSp>
      <p:grpSp>
        <p:nvGrpSpPr>
          <p:cNvPr id="1029" name="グループ化 1028">
            <a:extLst>
              <a:ext uri="{FF2B5EF4-FFF2-40B4-BE49-F238E27FC236}">
                <a16:creationId xmlns:a16="http://schemas.microsoft.com/office/drawing/2014/main" id="{3460704C-6BB1-B8E7-EA2E-0F64DD71D4DB}"/>
              </a:ext>
            </a:extLst>
          </p:cNvPr>
          <p:cNvGrpSpPr/>
          <p:nvPr/>
        </p:nvGrpSpPr>
        <p:grpSpPr>
          <a:xfrm>
            <a:off x="3611880" y="4972222"/>
            <a:ext cx="2531858" cy="851063"/>
            <a:chOff x="992618" y="1033286"/>
            <a:chExt cx="2225040" cy="1158240"/>
          </a:xfrm>
        </p:grpSpPr>
        <p:sp>
          <p:nvSpPr>
            <p:cNvPr id="1030" name="四角形: 角を丸くする 1029">
              <a:extLst>
                <a:ext uri="{FF2B5EF4-FFF2-40B4-BE49-F238E27FC236}">
                  <a16:creationId xmlns:a16="http://schemas.microsoft.com/office/drawing/2014/main" id="{03CD8238-E689-4946-20CE-DCE745945233}"/>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031" name="テキスト ボックス 1030">
              <a:extLst>
                <a:ext uri="{FF2B5EF4-FFF2-40B4-BE49-F238E27FC236}">
                  <a16:creationId xmlns:a16="http://schemas.microsoft.com/office/drawing/2014/main" id="{25EEDE9A-AE48-E27E-1524-7766F8B58DCA}"/>
                </a:ext>
              </a:extLst>
            </p:cNvPr>
            <p:cNvSpPr txBox="1"/>
            <p:nvPr/>
          </p:nvSpPr>
          <p:spPr>
            <a:xfrm>
              <a:off x="1114538" y="1055490"/>
              <a:ext cx="2103120" cy="628295"/>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相関と相関係数</a:t>
              </a:r>
            </a:p>
          </p:txBody>
        </p:sp>
      </p:grpSp>
      <p:grpSp>
        <p:nvGrpSpPr>
          <p:cNvPr id="1032" name="グループ化 1031">
            <a:extLst>
              <a:ext uri="{FF2B5EF4-FFF2-40B4-BE49-F238E27FC236}">
                <a16:creationId xmlns:a16="http://schemas.microsoft.com/office/drawing/2014/main" id="{9E8F4EDD-77D9-FF50-D737-C7A617B73967}"/>
              </a:ext>
            </a:extLst>
          </p:cNvPr>
          <p:cNvGrpSpPr/>
          <p:nvPr/>
        </p:nvGrpSpPr>
        <p:grpSpPr>
          <a:xfrm>
            <a:off x="6200636" y="4972222"/>
            <a:ext cx="2531858" cy="851063"/>
            <a:chOff x="992618" y="1033286"/>
            <a:chExt cx="2225040" cy="1158240"/>
          </a:xfrm>
        </p:grpSpPr>
        <p:sp>
          <p:nvSpPr>
            <p:cNvPr id="1033" name="四角形: 角を丸くする 1032">
              <a:extLst>
                <a:ext uri="{FF2B5EF4-FFF2-40B4-BE49-F238E27FC236}">
                  <a16:creationId xmlns:a16="http://schemas.microsoft.com/office/drawing/2014/main" id="{ABA79BC1-A3A4-D7D2-7CB2-236871665EDF}"/>
                </a:ext>
              </a:extLst>
            </p:cNvPr>
            <p:cNvSpPr/>
            <p:nvPr/>
          </p:nvSpPr>
          <p:spPr>
            <a:xfrm>
              <a:off x="992618" y="1033286"/>
              <a:ext cx="2103120" cy="1158240"/>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latin typeface="メイリオ" panose="020B0604030504040204" pitchFamily="50" charset="-128"/>
                <a:ea typeface="メイリオ" panose="020B0604030504040204" pitchFamily="50" charset="-128"/>
              </a:endParaRPr>
            </a:p>
          </p:txBody>
        </p:sp>
        <p:sp>
          <p:nvSpPr>
            <p:cNvPr id="1034" name="テキスト ボックス 1033">
              <a:extLst>
                <a:ext uri="{FF2B5EF4-FFF2-40B4-BE49-F238E27FC236}">
                  <a16:creationId xmlns:a16="http://schemas.microsoft.com/office/drawing/2014/main" id="{605519F1-C2E6-A569-1F75-78085D91BFE7}"/>
                </a:ext>
              </a:extLst>
            </p:cNvPr>
            <p:cNvSpPr txBox="1"/>
            <p:nvPr/>
          </p:nvSpPr>
          <p:spPr>
            <a:xfrm>
              <a:off x="1114538" y="1055490"/>
              <a:ext cx="2103120" cy="628295"/>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データベース</a:t>
              </a:r>
            </a:p>
          </p:txBody>
        </p:sp>
      </p:grpSp>
    </p:spTree>
    <p:extLst>
      <p:ext uri="{BB962C8B-B14F-4D97-AF65-F5344CB8AC3E}">
        <p14:creationId xmlns:p14="http://schemas.microsoft.com/office/powerpoint/2010/main" val="39258186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グループで違いがあるか判断する</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検定</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p:cNvSpPr txBox="1"/>
          <p:nvPr/>
        </p:nvSpPr>
        <p:spPr>
          <a:xfrm>
            <a:off x="518160" y="5224345"/>
            <a:ext cx="8458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304800" y="1094847"/>
            <a:ext cx="697992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グループ間の人数の違いを比較する</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クロス集計</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1" name="グラフ 10"/>
          <p:cNvGraphicFramePr>
            <a:graphicFrameLocks/>
          </p:cNvGraphicFramePr>
          <p:nvPr/>
        </p:nvGraphicFramePr>
        <p:xfrm>
          <a:off x="518160" y="2038487"/>
          <a:ext cx="4998720" cy="3383280"/>
        </p:xfrm>
        <a:graphic>
          <a:graphicData uri="http://schemas.openxmlformats.org/drawingml/2006/chart">
            <c:chart xmlns:c="http://schemas.openxmlformats.org/drawingml/2006/chart" xmlns:r="http://schemas.openxmlformats.org/officeDocument/2006/relationships" r:id="rId2"/>
          </a:graphicData>
        </a:graphic>
      </p:graphicFrame>
      <p:sp>
        <p:nvSpPr>
          <p:cNvPr id="12" name="テキスト ボックス 11"/>
          <p:cNvSpPr txBox="1"/>
          <p:nvPr/>
        </p:nvSpPr>
        <p:spPr>
          <a:xfrm>
            <a:off x="6004560" y="1901571"/>
            <a:ext cx="2484120" cy="34163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男女でゲーム時間に違いはあるの</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違いの証明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t</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検定</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数学</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B</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あたりで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やっている</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534959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サンプリング調査</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p:cNvSpPr txBox="1"/>
          <p:nvPr/>
        </p:nvSpPr>
        <p:spPr>
          <a:xfrm>
            <a:off x="518160" y="5224345"/>
            <a:ext cx="8458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304800" y="1094847"/>
            <a:ext cx="697992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全数調査は難しい ⇒ 一部を取り出して調査</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一部の調査から全体をどうやって推定するか</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楕円 2"/>
          <p:cNvSpPr/>
          <p:nvPr/>
        </p:nvSpPr>
        <p:spPr bwMode="auto">
          <a:xfrm>
            <a:off x="518160" y="2192671"/>
            <a:ext cx="4122420" cy="316947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全数調査</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a:t>
            </a:r>
          </a:p>
        </p:txBody>
      </p:sp>
      <p:sp>
        <p:nvSpPr>
          <p:cNvPr id="4" name="楕円 3"/>
          <p:cNvSpPr/>
          <p:nvPr/>
        </p:nvSpPr>
        <p:spPr bwMode="auto">
          <a:xfrm>
            <a:off x="2453640" y="3509363"/>
            <a:ext cx="1859280" cy="123431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0" name="楕円 9"/>
          <p:cNvSpPr/>
          <p:nvPr/>
        </p:nvSpPr>
        <p:spPr bwMode="auto">
          <a:xfrm>
            <a:off x="5680710" y="3339845"/>
            <a:ext cx="2594610" cy="1386840"/>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標本調査</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サンプル</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標本の平均</a:t>
            </a:r>
          </a:p>
        </p:txBody>
      </p:sp>
      <p:sp>
        <p:nvSpPr>
          <p:cNvPr id="5" name="下矢印 4"/>
          <p:cNvSpPr/>
          <p:nvPr/>
        </p:nvSpPr>
        <p:spPr bwMode="auto">
          <a:xfrm rot="16200000">
            <a:off x="4835761" y="3483444"/>
            <a:ext cx="346419" cy="1191080"/>
          </a:xfrm>
          <a:prstGeom prst="down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 name="テキスト ボックス 12"/>
          <p:cNvSpPr txBox="1"/>
          <p:nvPr/>
        </p:nvSpPr>
        <p:spPr>
          <a:xfrm>
            <a:off x="4425315" y="4437669"/>
            <a:ext cx="147066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取り出し</a:t>
            </a:r>
          </a:p>
        </p:txBody>
      </p:sp>
      <p:sp>
        <p:nvSpPr>
          <p:cNvPr id="6" name="正方形/長方形 5"/>
          <p:cNvSpPr/>
          <p:nvPr/>
        </p:nvSpPr>
        <p:spPr>
          <a:xfrm>
            <a:off x="1002417" y="3710099"/>
            <a:ext cx="1338828" cy="646331"/>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母集団の</a:t>
            </a:r>
            <a:b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本当の平均</a:t>
            </a:r>
          </a:p>
        </p:txBody>
      </p:sp>
      <p:sp>
        <p:nvSpPr>
          <p:cNvPr id="7" name="テキスト ボックス 6">
            <a:extLst>
              <a:ext uri="{FF2B5EF4-FFF2-40B4-BE49-F238E27FC236}">
                <a16:creationId xmlns:a16="http://schemas.microsoft.com/office/drawing/2014/main" id="{CAD3E260-1EBE-D21F-6C99-89B819B0B86F}"/>
              </a:ext>
            </a:extLst>
          </p:cNvPr>
          <p:cNvSpPr txBox="1"/>
          <p:nvPr/>
        </p:nvSpPr>
        <p:spPr>
          <a:xfrm>
            <a:off x="1082040" y="5592953"/>
            <a:ext cx="697992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国勢調査のような全数調査は検定の必要が無い</a:t>
            </a:r>
            <a:b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平均で東京都</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&gt;</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千葉が言える</a:t>
            </a:r>
          </a:p>
        </p:txBody>
      </p:sp>
    </p:spTree>
    <p:extLst>
      <p:ext uri="{BB962C8B-B14F-4D97-AF65-F5344CB8AC3E}">
        <p14:creationId xmlns:p14="http://schemas.microsoft.com/office/powerpoint/2010/main" val="2393385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533401" y="4206240"/>
            <a:ext cx="4640863" cy="1682877"/>
          </a:xfrm>
          <a:prstGeom prst="rect">
            <a:avLst/>
          </a:prstGeom>
        </p:spPr>
      </p:pic>
      <p:pic>
        <p:nvPicPr>
          <p:cNvPr id="1026" name="Picture 2" descr="http://stat.doscience.jp/temp/cSeyaC9EFt1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1434592"/>
            <a:ext cx="4602252" cy="2588768"/>
          </a:xfrm>
          <a:prstGeom prst="rect">
            <a:avLst/>
          </a:prstGeom>
          <a:noFill/>
          <a:extLst>
            <a:ext uri="{909E8E84-426E-40DD-AFC4-6F175D3DCCD1}">
              <a14:hiddenFill xmlns:a14="http://schemas.microsoft.com/office/drawing/2010/main">
                <a:solidFill>
                  <a:srgbClr val="FFFFFF"/>
                </a:solidFill>
              </a14:hiddenFill>
            </a:ext>
          </a:extLst>
        </p:spPr>
      </p:pic>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事前知識の事前知識</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5455920" y="1956807"/>
            <a:ext cx="284988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標準偏差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10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の分布</a:t>
            </a:r>
          </a:p>
        </p:txBody>
      </p:sp>
      <p:sp>
        <p:nvSpPr>
          <p:cNvPr id="14" name="テキスト ボックス 13"/>
          <p:cNvSpPr txBox="1"/>
          <p:nvPr/>
        </p:nvSpPr>
        <p:spPr>
          <a:xfrm>
            <a:off x="457200" y="1125327"/>
            <a:ext cx="697992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世の中の自然のものは正規分布する</a:t>
            </a:r>
          </a:p>
        </p:txBody>
      </p:sp>
      <p:sp>
        <p:nvSpPr>
          <p:cNvPr id="16" name="テキスト ボックス 15"/>
          <p:cNvSpPr txBox="1"/>
          <p:nvPr/>
        </p:nvSpPr>
        <p:spPr>
          <a:xfrm>
            <a:off x="5455920" y="4447513"/>
            <a:ext cx="284988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標準偏差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20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の分布</a:t>
            </a:r>
          </a:p>
        </p:txBody>
      </p:sp>
    </p:spTree>
    <p:extLst>
      <p:ext uri="{BB962C8B-B14F-4D97-AF65-F5344CB8AC3E}">
        <p14:creationId xmlns:p14="http://schemas.microsoft.com/office/powerpoint/2010/main" val="3036563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677779" y="1227822"/>
            <a:ext cx="4640863" cy="3242170"/>
          </a:xfrm>
          <a:prstGeom prst="rect">
            <a:avLst/>
          </a:prstGeom>
        </p:spPr>
      </p:pic>
      <p:sp>
        <p:nvSpPr>
          <p:cNvPr id="66" name="スライド番号プレースホルダー 3"/>
          <p:cNvSpPr>
            <a:spLocks noGrp="1"/>
          </p:cNvSpPr>
          <p:nvPr>
            <p:ph type="sldNum" sz="quarter" idx="12"/>
          </p:nvPr>
        </p:nvSpPr>
        <p:spPr>
          <a:xfrm>
            <a:off x="6537158" y="6116888"/>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標本の平均</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5696552" y="1782304"/>
            <a:ext cx="284988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本当の平均</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14" name="テキスト ボックス 13"/>
          <p:cNvSpPr txBox="1"/>
          <p:nvPr/>
        </p:nvSpPr>
        <p:spPr>
          <a:xfrm>
            <a:off x="441158" y="996990"/>
            <a:ext cx="6979920"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世の中の自然のものは正規分布する</a:t>
            </a:r>
          </a:p>
        </p:txBody>
      </p:sp>
      <p:sp>
        <p:nvSpPr>
          <p:cNvPr id="3" name="楕円 2"/>
          <p:cNvSpPr/>
          <p:nvPr/>
        </p:nvSpPr>
        <p:spPr bwMode="auto">
          <a:xfrm>
            <a:off x="2775285" y="2689747"/>
            <a:ext cx="689810" cy="53597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0" name="楕円 9"/>
          <p:cNvSpPr/>
          <p:nvPr/>
        </p:nvSpPr>
        <p:spPr bwMode="auto">
          <a:xfrm>
            <a:off x="1967165" y="3140297"/>
            <a:ext cx="689810" cy="53597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1" name="楕円 10"/>
          <p:cNvSpPr/>
          <p:nvPr/>
        </p:nvSpPr>
        <p:spPr bwMode="auto">
          <a:xfrm>
            <a:off x="4628832" y="4183425"/>
            <a:ext cx="689810" cy="53597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2" name="楕円 11"/>
          <p:cNvSpPr/>
          <p:nvPr/>
        </p:nvSpPr>
        <p:spPr bwMode="auto">
          <a:xfrm>
            <a:off x="677779" y="4432835"/>
            <a:ext cx="689810" cy="53597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 name="下矢印 12"/>
          <p:cNvSpPr/>
          <p:nvPr/>
        </p:nvSpPr>
        <p:spPr bwMode="auto">
          <a:xfrm rot="2536320">
            <a:off x="1506800" y="3477593"/>
            <a:ext cx="250285" cy="1191080"/>
          </a:xfrm>
          <a:prstGeom prst="down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5" name="下矢印 14"/>
          <p:cNvSpPr/>
          <p:nvPr/>
        </p:nvSpPr>
        <p:spPr bwMode="auto">
          <a:xfrm rot="18655315">
            <a:off x="3828299" y="3064852"/>
            <a:ext cx="263523" cy="1367145"/>
          </a:xfrm>
          <a:prstGeom prst="down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7" name="テキスト ボックス 16"/>
          <p:cNvSpPr txBox="1"/>
          <p:nvPr/>
        </p:nvSpPr>
        <p:spPr>
          <a:xfrm>
            <a:off x="5524323" y="4054493"/>
            <a:ext cx="284988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運良くこのあたりからサンプル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標本の平均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8" name="テキスト ボックス 17"/>
          <p:cNvSpPr txBox="1"/>
          <p:nvPr/>
        </p:nvSpPr>
        <p:spPr>
          <a:xfrm>
            <a:off x="700194" y="5134332"/>
            <a:ext cx="284988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運悪く、このあたりからサンプル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標本の平均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27</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771384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648864" y="259938"/>
            <a:ext cx="4640863" cy="3242170"/>
          </a:xfrm>
          <a:prstGeom prst="rect">
            <a:avLst/>
          </a:prstGeom>
        </p:spPr>
      </p:pic>
      <p:sp>
        <p:nvSpPr>
          <p:cNvPr id="66" name="スライド番号プレースホルダー 3"/>
          <p:cNvSpPr>
            <a:spLocks noGrp="1"/>
          </p:cNvSpPr>
          <p:nvPr>
            <p:ph type="sldNum" sz="quarter" idx="12"/>
          </p:nvPr>
        </p:nvSpPr>
        <p:spPr>
          <a:xfrm>
            <a:off x="6537158" y="6116888"/>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144379"/>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標本の平均の分布</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5524323" y="941654"/>
            <a:ext cx="284988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本当の平均</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10" name="楕円 9"/>
          <p:cNvSpPr/>
          <p:nvPr/>
        </p:nvSpPr>
        <p:spPr bwMode="auto">
          <a:xfrm>
            <a:off x="2186323" y="1969237"/>
            <a:ext cx="428633" cy="260629"/>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2" name="楕円 11"/>
          <p:cNvSpPr/>
          <p:nvPr/>
        </p:nvSpPr>
        <p:spPr bwMode="auto">
          <a:xfrm>
            <a:off x="872300" y="3111337"/>
            <a:ext cx="922205" cy="46382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平均</a:t>
            </a:r>
          </a:p>
        </p:txBody>
      </p:sp>
      <p:sp>
        <p:nvSpPr>
          <p:cNvPr id="16" name="楕円 15"/>
          <p:cNvSpPr/>
          <p:nvPr/>
        </p:nvSpPr>
        <p:spPr bwMode="auto">
          <a:xfrm>
            <a:off x="2928610" y="1271027"/>
            <a:ext cx="428633" cy="260629"/>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9" name="楕円 18"/>
          <p:cNvSpPr/>
          <p:nvPr/>
        </p:nvSpPr>
        <p:spPr bwMode="auto">
          <a:xfrm>
            <a:off x="3503365" y="2151127"/>
            <a:ext cx="428633" cy="260629"/>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0" name="楕円 19"/>
          <p:cNvSpPr/>
          <p:nvPr/>
        </p:nvSpPr>
        <p:spPr bwMode="auto">
          <a:xfrm>
            <a:off x="2834326" y="2337047"/>
            <a:ext cx="428633" cy="260629"/>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1" name="楕円 20"/>
          <p:cNvSpPr/>
          <p:nvPr/>
        </p:nvSpPr>
        <p:spPr bwMode="auto">
          <a:xfrm>
            <a:off x="2685380" y="1731882"/>
            <a:ext cx="428633" cy="260629"/>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2" name="楕円 21"/>
          <p:cNvSpPr/>
          <p:nvPr/>
        </p:nvSpPr>
        <p:spPr bwMode="auto">
          <a:xfrm>
            <a:off x="2060921" y="3117829"/>
            <a:ext cx="922205" cy="46382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平均</a:t>
            </a:r>
          </a:p>
        </p:txBody>
      </p:sp>
      <p:sp>
        <p:nvSpPr>
          <p:cNvPr id="23" name="楕円 22"/>
          <p:cNvSpPr/>
          <p:nvPr/>
        </p:nvSpPr>
        <p:spPr bwMode="auto">
          <a:xfrm>
            <a:off x="3156757" y="3117829"/>
            <a:ext cx="922205" cy="46382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平均</a:t>
            </a:r>
          </a:p>
        </p:txBody>
      </p:sp>
      <p:sp>
        <p:nvSpPr>
          <p:cNvPr id="24" name="楕円 23"/>
          <p:cNvSpPr/>
          <p:nvPr/>
        </p:nvSpPr>
        <p:spPr bwMode="auto">
          <a:xfrm>
            <a:off x="4367522" y="3117829"/>
            <a:ext cx="922205" cy="46382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平均</a:t>
            </a:r>
          </a:p>
        </p:txBody>
      </p:sp>
      <p:sp>
        <p:nvSpPr>
          <p:cNvPr id="25" name="楕円 24"/>
          <p:cNvSpPr/>
          <p:nvPr/>
        </p:nvSpPr>
        <p:spPr bwMode="auto">
          <a:xfrm>
            <a:off x="5654030" y="3141230"/>
            <a:ext cx="922205" cy="46382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平均</a:t>
            </a:r>
          </a:p>
        </p:txBody>
      </p:sp>
      <p:cxnSp>
        <p:nvCxnSpPr>
          <p:cNvPr id="5" name="直線矢印コネクタ 4"/>
          <p:cNvCxnSpPr/>
          <p:nvPr/>
        </p:nvCxnSpPr>
        <p:spPr bwMode="auto">
          <a:xfrm flipH="1">
            <a:off x="1540042" y="2265062"/>
            <a:ext cx="646281" cy="75012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線矢印コネクタ 7"/>
          <p:cNvCxnSpPr/>
          <p:nvPr/>
        </p:nvCxnSpPr>
        <p:spPr bwMode="auto">
          <a:xfrm flipH="1">
            <a:off x="2522023" y="2099551"/>
            <a:ext cx="377673" cy="91563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線矢印コネクタ 25"/>
          <p:cNvCxnSpPr/>
          <p:nvPr/>
        </p:nvCxnSpPr>
        <p:spPr bwMode="auto">
          <a:xfrm>
            <a:off x="3156757" y="2640123"/>
            <a:ext cx="461102" cy="47121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線矢印コネクタ 27"/>
          <p:cNvCxnSpPr/>
          <p:nvPr/>
        </p:nvCxnSpPr>
        <p:spPr bwMode="auto">
          <a:xfrm>
            <a:off x="3357243" y="1731882"/>
            <a:ext cx="1010279" cy="137945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線矢印コネクタ 29"/>
          <p:cNvCxnSpPr/>
          <p:nvPr/>
        </p:nvCxnSpPr>
        <p:spPr bwMode="auto">
          <a:xfrm>
            <a:off x="3977208" y="2467361"/>
            <a:ext cx="1793644" cy="64397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50" name="Picture 2" descr="http://stat.doscience.jp/temp/c61emBoohln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959" y="3961285"/>
            <a:ext cx="6096000" cy="2665070"/>
          </a:xfrm>
          <a:prstGeom prst="rect">
            <a:avLst/>
          </a:prstGeom>
          <a:noFill/>
          <a:extLst>
            <a:ext uri="{909E8E84-426E-40DD-AFC4-6F175D3DCCD1}">
              <a14:hiddenFill xmlns:a14="http://schemas.microsoft.com/office/drawing/2010/main">
                <a:solidFill>
                  <a:srgbClr val="FFFFFF"/>
                </a:solidFill>
              </a14:hiddenFill>
            </a:ext>
          </a:extLst>
        </p:spPr>
      </p:pic>
      <p:sp>
        <p:nvSpPr>
          <p:cNvPr id="34" name="テキスト ボックス 33"/>
          <p:cNvSpPr txBox="1"/>
          <p:nvPr/>
        </p:nvSpPr>
        <p:spPr>
          <a:xfrm>
            <a:off x="6179018" y="4558137"/>
            <a:ext cx="284988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何回も調査すると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結構バラバラ</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036203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a:xfrm>
            <a:off x="6537158" y="6116888"/>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144379"/>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信頼区間</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母集団の平均の推定</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7" name="図 6"/>
          <p:cNvPicPr>
            <a:picLocks noChangeAspect="1"/>
          </p:cNvPicPr>
          <p:nvPr/>
        </p:nvPicPr>
        <p:blipFill>
          <a:blip r:embed="rId2"/>
          <a:stretch>
            <a:fillRect/>
          </a:stretch>
        </p:blipFill>
        <p:spPr>
          <a:xfrm>
            <a:off x="472078" y="1238339"/>
            <a:ext cx="7356147" cy="5354799"/>
          </a:xfrm>
          <a:prstGeom prst="rect">
            <a:avLst/>
          </a:prstGeom>
        </p:spPr>
      </p:pic>
      <p:sp>
        <p:nvSpPr>
          <p:cNvPr id="10" name="楕円 9"/>
          <p:cNvSpPr/>
          <p:nvPr/>
        </p:nvSpPr>
        <p:spPr bwMode="auto">
          <a:xfrm>
            <a:off x="2960259" y="4238455"/>
            <a:ext cx="679418" cy="43045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9" name="楕円 18"/>
          <p:cNvSpPr/>
          <p:nvPr/>
        </p:nvSpPr>
        <p:spPr bwMode="auto">
          <a:xfrm>
            <a:off x="5061185" y="4361845"/>
            <a:ext cx="679418" cy="43045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0" name="楕円 19"/>
          <p:cNvSpPr/>
          <p:nvPr/>
        </p:nvSpPr>
        <p:spPr bwMode="auto">
          <a:xfrm>
            <a:off x="4079308" y="4792302"/>
            <a:ext cx="679418" cy="43045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1" name="楕円 20"/>
          <p:cNvSpPr/>
          <p:nvPr/>
        </p:nvSpPr>
        <p:spPr bwMode="auto">
          <a:xfrm>
            <a:off x="3764612" y="3669416"/>
            <a:ext cx="679418" cy="43045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 name="テキスト ボックス 1"/>
          <p:cNvSpPr txBox="1"/>
          <p:nvPr/>
        </p:nvSpPr>
        <p:spPr>
          <a:xfrm>
            <a:off x="304800" y="822840"/>
            <a:ext cx="284988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母集団の平均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50</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本当の平均</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27" name="テキスト ボックス 26"/>
          <p:cNvSpPr txBox="1"/>
          <p:nvPr/>
        </p:nvSpPr>
        <p:spPr>
          <a:xfrm>
            <a:off x="3499917" y="822914"/>
            <a:ext cx="5170841"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標本調査で出た平均に幅を持たせれば本当の平均が入っているだろう</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17" name="グループ化 16"/>
          <p:cNvGrpSpPr/>
          <p:nvPr/>
        </p:nvGrpSpPr>
        <p:grpSpPr>
          <a:xfrm>
            <a:off x="3577161" y="3787967"/>
            <a:ext cx="1125418" cy="208547"/>
            <a:chOff x="5740603" y="2794814"/>
            <a:chExt cx="1125418" cy="208547"/>
          </a:xfrm>
        </p:grpSpPr>
        <p:cxnSp>
          <p:nvCxnSpPr>
            <p:cNvPr id="6" name="直線コネクタ 5"/>
            <p:cNvCxnSpPr/>
            <p:nvPr/>
          </p:nvCxnSpPr>
          <p:spPr bwMode="auto">
            <a:xfrm>
              <a:off x="5740603" y="2887579"/>
              <a:ext cx="112541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楕円 8"/>
            <p:cNvSpPr/>
            <p:nvPr/>
          </p:nvSpPr>
          <p:spPr bwMode="auto">
            <a:xfrm>
              <a:off x="6199038" y="2794814"/>
              <a:ext cx="208547" cy="208547"/>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cxnSp>
          <p:nvCxnSpPr>
            <p:cNvPr id="13" name="直線コネクタ 12"/>
            <p:cNvCxnSpPr/>
            <p:nvPr/>
          </p:nvCxnSpPr>
          <p:spPr bwMode="auto">
            <a:xfrm>
              <a:off x="5740603"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線コネクタ 14"/>
            <p:cNvCxnSpPr/>
            <p:nvPr/>
          </p:nvCxnSpPr>
          <p:spPr bwMode="auto">
            <a:xfrm>
              <a:off x="6866021"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3" name="グループ化 32"/>
          <p:cNvGrpSpPr/>
          <p:nvPr/>
        </p:nvGrpSpPr>
        <p:grpSpPr>
          <a:xfrm>
            <a:off x="3881321" y="4903256"/>
            <a:ext cx="1125418" cy="208547"/>
            <a:chOff x="5740603" y="2794814"/>
            <a:chExt cx="1125418" cy="208547"/>
          </a:xfrm>
        </p:grpSpPr>
        <p:cxnSp>
          <p:nvCxnSpPr>
            <p:cNvPr id="35" name="直線コネクタ 34"/>
            <p:cNvCxnSpPr/>
            <p:nvPr/>
          </p:nvCxnSpPr>
          <p:spPr bwMode="auto">
            <a:xfrm>
              <a:off x="5740603" y="2887579"/>
              <a:ext cx="112541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楕円 35"/>
            <p:cNvSpPr/>
            <p:nvPr/>
          </p:nvSpPr>
          <p:spPr bwMode="auto">
            <a:xfrm>
              <a:off x="6199038" y="2794814"/>
              <a:ext cx="208547" cy="208547"/>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cxnSp>
          <p:nvCxnSpPr>
            <p:cNvPr id="37" name="直線コネクタ 36"/>
            <p:cNvCxnSpPr/>
            <p:nvPr/>
          </p:nvCxnSpPr>
          <p:spPr bwMode="auto">
            <a:xfrm>
              <a:off x="5740603"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線コネクタ 37"/>
            <p:cNvCxnSpPr/>
            <p:nvPr/>
          </p:nvCxnSpPr>
          <p:spPr bwMode="auto">
            <a:xfrm>
              <a:off x="6866021"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9" name="グループ化 38"/>
          <p:cNvGrpSpPr/>
          <p:nvPr/>
        </p:nvGrpSpPr>
        <p:grpSpPr>
          <a:xfrm>
            <a:off x="2755903" y="4350909"/>
            <a:ext cx="1125418" cy="208547"/>
            <a:chOff x="5740603" y="2794814"/>
            <a:chExt cx="1125418" cy="208547"/>
          </a:xfrm>
        </p:grpSpPr>
        <p:cxnSp>
          <p:nvCxnSpPr>
            <p:cNvPr id="40" name="直線コネクタ 39"/>
            <p:cNvCxnSpPr/>
            <p:nvPr/>
          </p:nvCxnSpPr>
          <p:spPr bwMode="auto">
            <a:xfrm>
              <a:off x="5740603" y="2887579"/>
              <a:ext cx="112541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楕円 40"/>
            <p:cNvSpPr/>
            <p:nvPr/>
          </p:nvSpPr>
          <p:spPr bwMode="auto">
            <a:xfrm>
              <a:off x="6199038" y="2794814"/>
              <a:ext cx="208547" cy="208547"/>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cxnSp>
          <p:nvCxnSpPr>
            <p:cNvPr id="42" name="直線コネクタ 41"/>
            <p:cNvCxnSpPr/>
            <p:nvPr/>
          </p:nvCxnSpPr>
          <p:spPr bwMode="auto">
            <a:xfrm>
              <a:off x="5740603"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線コネクタ 42"/>
            <p:cNvCxnSpPr/>
            <p:nvPr/>
          </p:nvCxnSpPr>
          <p:spPr bwMode="auto">
            <a:xfrm>
              <a:off x="6866021"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4" name="グループ化 43"/>
          <p:cNvGrpSpPr/>
          <p:nvPr/>
        </p:nvGrpSpPr>
        <p:grpSpPr>
          <a:xfrm>
            <a:off x="4876800" y="4475451"/>
            <a:ext cx="1125418" cy="208547"/>
            <a:chOff x="5740603" y="2794814"/>
            <a:chExt cx="1125418" cy="208547"/>
          </a:xfrm>
        </p:grpSpPr>
        <p:cxnSp>
          <p:nvCxnSpPr>
            <p:cNvPr id="45" name="直線コネクタ 44"/>
            <p:cNvCxnSpPr/>
            <p:nvPr/>
          </p:nvCxnSpPr>
          <p:spPr bwMode="auto">
            <a:xfrm>
              <a:off x="5740603" y="2887579"/>
              <a:ext cx="112541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楕円 45"/>
            <p:cNvSpPr/>
            <p:nvPr/>
          </p:nvSpPr>
          <p:spPr bwMode="auto">
            <a:xfrm>
              <a:off x="6199038" y="2794814"/>
              <a:ext cx="208547" cy="208547"/>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cxnSp>
          <p:nvCxnSpPr>
            <p:cNvPr id="47" name="直線コネクタ 46"/>
            <p:cNvCxnSpPr/>
            <p:nvPr/>
          </p:nvCxnSpPr>
          <p:spPr bwMode="auto">
            <a:xfrm>
              <a:off x="5740603"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線コネクタ 47"/>
            <p:cNvCxnSpPr/>
            <p:nvPr/>
          </p:nvCxnSpPr>
          <p:spPr bwMode="auto">
            <a:xfrm>
              <a:off x="6866021" y="2794814"/>
              <a:ext cx="0" cy="2085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7050486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http://stat.doscience.jp/temp/c61emBoohln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64106"/>
            <a:ext cx="9144000" cy="4094400"/>
          </a:xfrm>
          <a:prstGeom prst="rect">
            <a:avLst/>
          </a:prstGeom>
          <a:noFill/>
          <a:extLst>
            <a:ext uri="{909E8E84-426E-40DD-AFC4-6F175D3DCCD1}">
              <a14:hiddenFill xmlns:a14="http://schemas.microsoft.com/office/drawing/2010/main">
                <a:solidFill>
                  <a:srgbClr val="FFFFFF"/>
                </a:solidFill>
              </a14:hiddenFill>
            </a:ext>
          </a:extLst>
        </p:spPr>
      </p:pic>
      <p:sp>
        <p:nvSpPr>
          <p:cNvPr id="66" name="スライド番号プレースホルダー 3"/>
          <p:cNvSpPr>
            <a:spLocks noGrp="1"/>
          </p:cNvSpPr>
          <p:nvPr>
            <p:ph type="sldNum" sz="quarter" idx="12"/>
          </p:nvPr>
        </p:nvSpPr>
        <p:spPr>
          <a:xfrm>
            <a:off x="6537158" y="6116888"/>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144379"/>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どれだけ幅をもたせるか</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p:cNvSpPr txBox="1"/>
          <p:nvPr/>
        </p:nvSpPr>
        <p:spPr>
          <a:xfrm>
            <a:off x="304799" y="667599"/>
            <a:ext cx="6481011" cy="1200329"/>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通常</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信頼区間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95%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を使用。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おおよそ、この数式の範囲を</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母集団の本当の平均と考えよう</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 name="図 2"/>
          <p:cNvPicPr>
            <a:picLocks noChangeAspect="1"/>
          </p:cNvPicPr>
          <p:nvPr/>
        </p:nvPicPr>
        <p:blipFill>
          <a:blip r:embed="rId3"/>
          <a:stretch>
            <a:fillRect/>
          </a:stretch>
        </p:blipFill>
        <p:spPr>
          <a:xfrm>
            <a:off x="5156032" y="667598"/>
            <a:ext cx="2600325" cy="981075"/>
          </a:xfrm>
          <a:prstGeom prst="rect">
            <a:avLst/>
          </a:prstGeom>
        </p:spPr>
      </p:pic>
      <p:sp>
        <p:nvSpPr>
          <p:cNvPr id="34" name="テキスト ボックス 33"/>
          <p:cNvSpPr txBox="1"/>
          <p:nvPr/>
        </p:nvSpPr>
        <p:spPr>
          <a:xfrm>
            <a:off x="521368" y="5154684"/>
            <a:ext cx="7948864" cy="1569660"/>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通常</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信頼区間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95%</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の意味</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例えば、</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100</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回標本調査をすれば、</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95</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回は、正しい</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母集団の平均を示すことができるが、</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運が悪ければ</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回は誤った母集団の平均を示す。</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 name="楕円 3"/>
          <p:cNvSpPr/>
          <p:nvPr/>
        </p:nvSpPr>
        <p:spPr bwMode="auto">
          <a:xfrm>
            <a:off x="3184358" y="3232460"/>
            <a:ext cx="360947" cy="144379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9" name="楕円 48"/>
          <p:cNvSpPr/>
          <p:nvPr/>
        </p:nvSpPr>
        <p:spPr bwMode="auto">
          <a:xfrm>
            <a:off x="6275720" y="3312641"/>
            <a:ext cx="360947" cy="144379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07466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a:xfrm>
            <a:off x="6537158" y="6116888"/>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144379"/>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事前知識</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どれだけ幅をもたせるか</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p:cNvSpPr txBox="1"/>
          <p:nvPr/>
        </p:nvSpPr>
        <p:spPr>
          <a:xfrm>
            <a:off x="304799" y="667599"/>
            <a:ext cx="6481011" cy="1569660"/>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この式は母集団の分散が分かって</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いる前提</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分からない場合</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分布を使う</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 name="図 2"/>
          <p:cNvPicPr>
            <a:picLocks noChangeAspect="1"/>
          </p:cNvPicPr>
          <p:nvPr/>
        </p:nvPicPr>
        <p:blipFill>
          <a:blip r:embed="rId2"/>
          <a:stretch>
            <a:fillRect/>
          </a:stretch>
        </p:blipFill>
        <p:spPr>
          <a:xfrm>
            <a:off x="5156032" y="667598"/>
            <a:ext cx="2600325" cy="981075"/>
          </a:xfrm>
          <a:prstGeom prst="rect">
            <a:avLst/>
          </a:prstGeom>
        </p:spPr>
      </p:pic>
      <p:pic>
        <p:nvPicPr>
          <p:cNvPr id="2" name="図 1">
            <a:extLst>
              <a:ext uri="{FF2B5EF4-FFF2-40B4-BE49-F238E27FC236}">
                <a16:creationId xmlns:a16="http://schemas.microsoft.com/office/drawing/2014/main" id="{471F33E7-C998-9EB2-749D-D596FFFB72FA}"/>
              </a:ext>
            </a:extLst>
          </p:cNvPr>
          <p:cNvPicPr>
            <a:picLocks noChangeAspect="1"/>
          </p:cNvPicPr>
          <p:nvPr/>
        </p:nvPicPr>
        <p:blipFill>
          <a:blip r:embed="rId3"/>
          <a:stretch>
            <a:fillRect/>
          </a:stretch>
        </p:blipFill>
        <p:spPr>
          <a:xfrm>
            <a:off x="1312132" y="2401040"/>
            <a:ext cx="5473678" cy="3552067"/>
          </a:xfrm>
          <a:prstGeom prst="rect">
            <a:avLst/>
          </a:prstGeom>
        </p:spPr>
      </p:pic>
    </p:spTree>
    <p:extLst>
      <p:ext uri="{BB962C8B-B14F-4D97-AF65-F5344CB8AC3E}">
        <p14:creationId xmlns:p14="http://schemas.microsoft.com/office/powerpoint/2010/main" val="3065233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グループで違いがあるか判断する</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検定</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p:cNvSpPr txBox="1"/>
          <p:nvPr/>
        </p:nvSpPr>
        <p:spPr>
          <a:xfrm>
            <a:off x="518160" y="5224345"/>
            <a:ext cx="8458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8" name="楕円 7"/>
          <p:cNvSpPr/>
          <p:nvPr/>
        </p:nvSpPr>
        <p:spPr bwMode="auto">
          <a:xfrm>
            <a:off x="772321" y="1084515"/>
            <a:ext cx="2683443" cy="132411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男子母集団</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楕円 8"/>
          <p:cNvSpPr/>
          <p:nvPr/>
        </p:nvSpPr>
        <p:spPr bwMode="auto">
          <a:xfrm>
            <a:off x="1741705" y="1989589"/>
            <a:ext cx="744674" cy="271198"/>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0" name="楕円 9"/>
          <p:cNvSpPr/>
          <p:nvPr/>
        </p:nvSpPr>
        <p:spPr bwMode="auto">
          <a:xfrm>
            <a:off x="855583" y="2654649"/>
            <a:ext cx="2600181" cy="107306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男子標本調査</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サンプル</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男子標本の平均</a:t>
            </a:r>
          </a:p>
        </p:txBody>
      </p:sp>
      <p:sp>
        <p:nvSpPr>
          <p:cNvPr id="14" name="テキスト ボックス 13"/>
          <p:cNvSpPr txBox="1"/>
          <p:nvPr/>
        </p:nvSpPr>
        <p:spPr>
          <a:xfrm>
            <a:off x="1246045" y="4333970"/>
            <a:ext cx="312948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二つの標本調査の結果から、それぞれの母集団の平均が違っているか証明する</a:t>
            </a:r>
          </a:p>
        </p:txBody>
      </p:sp>
      <p:sp>
        <p:nvSpPr>
          <p:cNvPr id="16" name="正方形/長方形 15"/>
          <p:cNvSpPr/>
          <p:nvPr/>
        </p:nvSpPr>
        <p:spPr>
          <a:xfrm>
            <a:off x="983795" y="1615506"/>
            <a:ext cx="2260494" cy="369332"/>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男子の本当の平均</a:t>
            </a:r>
          </a:p>
        </p:txBody>
      </p:sp>
      <p:sp>
        <p:nvSpPr>
          <p:cNvPr id="17" name="楕円 16"/>
          <p:cNvSpPr/>
          <p:nvPr/>
        </p:nvSpPr>
        <p:spPr bwMode="auto">
          <a:xfrm>
            <a:off x="3869757" y="1040010"/>
            <a:ext cx="2683443" cy="132411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女子母集団</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8" name="正方形/長方形 17"/>
          <p:cNvSpPr/>
          <p:nvPr/>
        </p:nvSpPr>
        <p:spPr>
          <a:xfrm>
            <a:off x="4081231" y="1571001"/>
            <a:ext cx="2260494" cy="369332"/>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女子の本当の平均</a:t>
            </a:r>
          </a:p>
        </p:txBody>
      </p:sp>
      <p:sp>
        <p:nvSpPr>
          <p:cNvPr id="19" name="楕円 18"/>
          <p:cNvSpPr/>
          <p:nvPr/>
        </p:nvSpPr>
        <p:spPr bwMode="auto">
          <a:xfrm>
            <a:off x="4940821" y="1955822"/>
            <a:ext cx="744674" cy="271198"/>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0" name="楕円 19"/>
          <p:cNvSpPr/>
          <p:nvPr/>
        </p:nvSpPr>
        <p:spPr bwMode="auto">
          <a:xfrm>
            <a:off x="4013067" y="2671775"/>
            <a:ext cx="2600181" cy="107306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女子標本調査</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サンプル</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女子標本の平均</a:t>
            </a:r>
          </a:p>
        </p:txBody>
      </p:sp>
      <p:cxnSp>
        <p:nvCxnSpPr>
          <p:cNvPr id="4" name="直線矢印コネクタ 3"/>
          <p:cNvCxnSpPr/>
          <p:nvPr/>
        </p:nvCxnSpPr>
        <p:spPr bwMode="auto">
          <a:xfrm>
            <a:off x="2114042" y="2125188"/>
            <a:ext cx="0" cy="682180"/>
          </a:xfrm>
          <a:prstGeom prst="straightConnector1">
            <a:avLst/>
          </a:prstGeom>
          <a:solidFill>
            <a:schemeClr val="accent1"/>
          </a:solidFill>
          <a:ln w="254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線矢印コネクタ 20"/>
          <p:cNvCxnSpPr/>
          <p:nvPr/>
        </p:nvCxnSpPr>
        <p:spPr bwMode="auto">
          <a:xfrm>
            <a:off x="5313157" y="2125188"/>
            <a:ext cx="0" cy="682180"/>
          </a:xfrm>
          <a:prstGeom prst="straightConnector1">
            <a:avLst/>
          </a:prstGeom>
          <a:solidFill>
            <a:schemeClr val="accent1"/>
          </a:solidFill>
          <a:ln w="254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22550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検定</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帰無仮説</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p:cNvSpPr txBox="1"/>
          <p:nvPr/>
        </p:nvSpPr>
        <p:spPr>
          <a:xfrm>
            <a:off x="518160" y="5224345"/>
            <a:ext cx="8458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8" name="楕円 7"/>
          <p:cNvSpPr/>
          <p:nvPr/>
        </p:nvSpPr>
        <p:spPr bwMode="auto">
          <a:xfrm>
            <a:off x="1012952" y="2416010"/>
            <a:ext cx="2683443" cy="132411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男子母集団</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楕円 8"/>
          <p:cNvSpPr/>
          <p:nvPr/>
        </p:nvSpPr>
        <p:spPr bwMode="auto">
          <a:xfrm>
            <a:off x="1982336" y="3321084"/>
            <a:ext cx="744674" cy="271198"/>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0" name="楕円 9"/>
          <p:cNvSpPr/>
          <p:nvPr/>
        </p:nvSpPr>
        <p:spPr bwMode="auto">
          <a:xfrm>
            <a:off x="1096214" y="3986144"/>
            <a:ext cx="2600181" cy="107306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男子標本調査</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サンプル</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男子標本の平均</a:t>
            </a:r>
          </a:p>
        </p:txBody>
      </p:sp>
      <p:sp>
        <p:nvSpPr>
          <p:cNvPr id="14" name="テキスト ボックス 13"/>
          <p:cNvSpPr txBox="1"/>
          <p:nvPr/>
        </p:nvSpPr>
        <p:spPr>
          <a:xfrm>
            <a:off x="607821" y="1028189"/>
            <a:ext cx="6899883"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実は、二つの集団に差が無く母集団の平均は一緒。</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ただし標本調査した結果がたまたま違っていた。</a:t>
            </a:r>
          </a:p>
        </p:txBody>
      </p:sp>
      <p:sp>
        <p:nvSpPr>
          <p:cNvPr id="17" name="楕円 16"/>
          <p:cNvSpPr/>
          <p:nvPr/>
        </p:nvSpPr>
        <p:spPr bwMode="auto">
          <a:xfrm>
            <a:off x="4010377" y="2374455"/>
            <a:ext cx="2683443" cy="1324115"/>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女子母集団</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楕円 18"/>
          <p:cNvSpPr/>
          <p:nvPr/>
        </p:nvSpPr>
        <p:spPr bwMode="auto">
          <a:xfrm>
            <a:off x="5181452" y="3287317"/>
            <a:ext cx="744674" cy="271198"/>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0" name="楕円 19"/>
          <p:cNvSpPr/>
          <p:nvPr/>
        </p:nvSpPr>
        <p:spPr bwMode="auto">
          <a:xfrm>
            <a:off x="4253698" y="4003270"/>
            <a:ext cx="2600181" cy="1073067"/>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女子標本調査</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サンプル</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女子標本の平均</a:t>
            </a:r>
          </a:p>
        </p:txBody>
      </p:sp>
      <p:cxnSp>
        <p:nvCxnSpPr>
          <p:cNvPr id="4" name="直線矢印コネクタ 3"/>
          <p:cNvCxnSpPr/>
          <p:nvPr/>
        </p:nvCxnSpPr>
        <p:spPr bwMode="auto">
          <a:xfrm>
            <a:off x="2354673" y="3456683"/>
            <a:ext cx="0" cy="682180"/>
          </a:xfrm>
          <a:prstGeom prst="straightConnector1">
            <a:avLst/>
          </a:prstGeom>
          <a:solidFill>
            <a:schemeClr val="accent1"/>
          </a:solidFill>
          <a:ln w="254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線矢印コネクタ 20"/>
          <p:cNvCxnSpPr/>
          <p:nvPr/>
        </p:nvCxnSpPr>
        <p:spPr bwMode="auto">
          <a:xfrm>
            <a:off x="5553788" y="3456683"/>
            <a:ext cx="0" cy="682180"/>
          </a:xfrm>
          <a:prstGeom prst="straightConnector1">
            <a:avLst/>
          </a:prstGeom>
          <a:solidFill>
            <a:schemeClr val="accent1"/>
          </a:solidFill>
          <a:ln w="254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正方形/長方形 15"/>
          <p:cNvSpPr/>
          <p:nvPr/>
        </p:nvSpPr>
        <p:spPr>
          <a:xfrm>
            <a:off x="1567230" y="2912184"/>
            <a:ext cx="4258330" cy="646331"/>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男子の本当の平均　</a:t>
            </a:r>
            <a:r>
              <a:rPr kumimoji="1" lang="en-US" altLang="ja-JP"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女子の本当の平均</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894048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表 1">
            <a:extLst>
              <a:ext uri="{FF2B5EF4-FFF2-40B4-BE49-F238E27FC236}">
                <a16:creationId xmlns:a16="http://schemas.microsoft.com/office/drawing/2014/main" id="{D364E508-C197-E2B7-D77A-A5BD6D76426F}"/>
              </a:ext>
            </a:extLst>
          </p:cNvPr>
          <p:cNvGraphicFramePr>
            <a:graphicFrameLocks noGrp="1"/>
          </p:cNvGraphicFramePr>
          <p:nvPr>
            <p:extLst>
              <p:ext uri="{D42A27DB-BD31-4B8C-83A1-F6EECF244321}">
                <p14:modId xmlns:p14="http://schemas.microsoft.com/office/powerpoint/2010/main" val="1664316141"/>
              </p:ext>
            </p:extLst>
          </p:nvPr>
        </p:nvGraphicFramePr>
        <p:xfrm>
          <a:off x="687818" y="626586"/>
          <a:ext cx="4387102" cy="2526348"/>
        </p:xfrm>
        <a:graphic>
          <a:graphicData uri="http://schemas.openxmlformats.org/drawingml/2006/table">
            <a:tbl>
              <a:tblPr/>
              <a:tblGrid>
                <a:gridCol w="4387102">
                  <a:extLst>
                    <a:ext uri="{9D8B030D-6E8A-4147-A177-3AD203B41FA5}">
                      <a16:colId xmlns:a16="http://schemas.microsoft.com/office/drawing/2014/main" val="1673791203"/>
                    </a:ext>
                  </a:extLst>
                </a:gridCol>
              </a:tblGrid>
              <a:tr h="421058">
                <a:tc>
                  <a:txBody>
                    <a:bodyPr/>
                    <a:lstStyle/>
                    <a:p>
                      <a:pPr algn="l" fontAlgn="b"/>
                      <a:r>
                        <a:rPr lang="en-US" sz="2400" b="0" i="0" u="none" strike="noStrike" dirty="0">
                          <a:solidFill>
                            <a:srgbClr val="000000"/>
                          </a:solidFill>
                          <a:effectLst/>
                          <a:latin typeface="メイリオ" panose="020B0604030504040204" pitchFamily="50" charset="-128"/>
                          <a:ea typeface="メイリオ" panose="020B0604030504040204" pitchFamily="50" charset="-128"/>
                        </a:rPr>
                        <a:t>10+ n</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進法の変換</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993641"/>
                  </a:ext>
                </a:extLst>
              </a:tr>
              <a:tr h="421058">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11+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文字のデジタル表現</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69683"/>
                  </a:ext>
                </a:extLst>
              </a:tr>
              <a:tr h="421058">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12+ 2</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進数の補数と計算</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509643"/>
                  </a:ext>
                </a:extLst>
              </a:tr>
              <a:tr h="421058">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補数による減算</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4630798"/>
                  </a:ext>
                </a:extLst>
              </a:tr>
              <a:tr h="421058">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二進数による小数の表現</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438409"/>
                  </a:ext>
                </a:extLst>
              </a:tr>
              <a:tr h="421058">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浮動小数点の表現</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607276"/>
                  </a:ext>
                </a:extLst>
              </a:tr>
            </a:tbl>
          </a:graphicData>
        </a:graphic>
      </p:graphicFrame>
      <p:sp>
        <p:nvSpPr>
          <p:cNvPr id="4" name="テキスト ボックス 3">
            <a:extLst>
              <a:ext uri="{FF2B5EF4-FFF2-40B4-BE49-F238E27FC236}">
                <a16:creationId xmlns:a16="http://schemas.microsoft.com/office/drawing/2014/main" id="{A1BC7F09-6B1C-9825-4ABF-C34C3971B3F6}"/>
              </a:ext>
            </a:extLst>
          </p:cNvPr>
          <p:cNvSpPr txBox="1"/>
          <p:nvPr/>
        </p:nvSpPr>
        <p:spPr>
          <a:xfrm>
            <a:off x="687818" y="3429000"/>
            <a:ext cx="7282702" cy="1323439"/>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a:t>
            </a:r>
            <a:r>
              <a:rPr kumimoji="1" lang="en-US" altLang="ja-JP" sz="2000" dirty="0">
                <a:latin typeface="メイリオ" panose="020B0604030504040204" pitchFamily="50" charset="-128"/>
                <a:ea typeface="メイリオ" panose="020B0604030504040204" pitchFamily="50" charset="-128"/>
              </a:rPr>
              <a:t>n</a:t>
            </a:r>
            <a:r>
              <a:rPr kumimoji="1" lang="ja-JP" altLang="en-US" sz="2000" dirty="0">
                <a:latin typeface="メイリオ" panose="020B0604030504040204" pitchFamily="50" charset="-128"/>
                <a:ea typeface="メイリオ" panose="020B0604030504040204" pitchFamily="50" charset="-128"/>
              </a:rPr>
              <a:t>進数や</a:t>
            </a:r>
            <a:r>
              <a:rPr kumimoji="1" lang="en-US" altLang="ja-JP" sz="2000" dirty="0">
                <a:latin typeface="メイリオ" panose="020B0604030504040204" pitchFamily="50" charset="-128"/>
                <a:ea typeface="メイリオ" panose="020B0604030504040204" pitchFamily="50" charset="-128"/>
              </a:rPr>
              <a:t>2</a:t>
            </a:r>
            <a:r>
              <a:rPr kumimoji="1" lang="ja-JP" altLang="en-US" sz="2000" dirty="0">
                <a:latin typeface="メイリオ" panose="020B0604030504040204" pitchFamily="50" charset="-128"/>
                <a:ea typeface="メイリオ" panose="020B0604030504040204" pitchFamily="50" charset="-128"/>
              </a:rPr>
              <a:t>進数は必須</a:t>
            </a:r>
          </a:p>
          <a:p>
            <a:r>
              <a:rPr lang="ja-JP" altLang="en-US" sz="2000" dirty="0">
                <a:latin typeface="メイリオ" panose="020B0604030504040204" pitchFamily="50" charset="-128"/>
                <a:ea typeface="メイリオ" panose="020B0604030504040204" pitchFamily="50" charset="-128"/>
              </a:rPr>
              <a:t>・余裕があれば小数や浮動小数点</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小テスト </a:t>
            </a:r>
            <a:r>
              <a:rPr lang="en-US" altLang="ja-JP" sz="2000" dirty="0">
                <a:latin typeface="メイリオ" panose="020B0604030504040204" pitchFamily="50" charset="-128"/>
                <a:ea typeface="メイリオ" panose="020B0604030504040204" pitchFamily="50" charset="-128"/>
              </a:rPr>
              <a:t>+21)</a:t>
            </a:r>
            <a:r>
              <a:rPr lang="ja-JP" altLang="en-US" sz="2000" dirty="0">
                <a:latin typeface="メイリオ" panose="020B0604030504040204" pitchFamily="50" charset="-128"/>
                <a:ea typeface="メイリオ" panose="020B0604030504040204" pitchFamily="50" charset="-128"/>
              </a:rPr>
              <a:t>も学習</a:t>
            </a:r>
            <a:endParaRPr lang="en-US" altLang="ja-JP" sz="2000"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・浮動数点以外は難易度は高くない</a:t>
            </a:r>
          </a:p>
        </p:txBody>
      </p:sp>
    </p:spTree>
    <p:extLst>
      <p:ext uri="{BB962C8B-B14F-4D97-AF65-F5344CB8AC3E}">
        <p14:creationId xmlns:p14="http://schemas.microsoft.com/office/powerpoint/2010/main" val="40921170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41697" y="4703338"/>
            <a:ext cx="8458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pic>
        <p:nvPicPr>
          <p:cNvPr id="24" name="Picture 2" descr="http://stat.doscience.jp/temp/c61emBoohln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21" y="870548"/>
            <a:ext cx="9144000" cy="4094400"/>
          </a:xfrm>
          <a:prstGeom prst="rect">
            <a:avLst/>
          </a:prstGeom>
          <a:noFill/>
          <a:extLst>
            <a:ext uri="{909E8E84-426E-40DD-AFC4-6F175D3DCCD1}">
              <a14:hiddenFill xmlns:a14="http://schemas.microsoft.com/office/drawing/2010/main">
                <a:solidFill>
                  <a:srgbClr val="FFFFFF"/>
                </a:solidFill>
              </a14:hiddenFill>
            </a:ext>
          </a:extLst>
        </p:spPr>
      </p:pic>
      <p:sp>
        <p:nvSpPr>
          <p:cNvPr id="25" name="楕円 24"/>
          <p:cNvSpPr/>
          <p:nvPr/>
        </p:nvSpPr>
        <p:spPr bwMode="auto">
          <a:xfrm>
            <a:off x="3007895" y="2711453"/>
            <a:ext cx="360947" cy="144379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6" name="楕円 25"/>
          <p:cNvSpPr/>
          <p:nvPr/>
        </p:nvSpPr>
        <p:spPr bwMode="auto">
          <a:xfrm>
            <a:off x="4815889" y="1546509"/>
            <a:ext cx="360947" cy="144379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66"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C4A9A6A-4A03-472C-9A19-0DAB97A5345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6082" name="Text Box 2"/>
          <p:cNvSpPr txBox="1">
            <a:spLocks noChangeArrowheads="1"/>
          </p:cNvSpPr>
          <p:nvPr/>
        </p:nvSpPr>
        <p:spPr bwMode="auto">
          <a:xfrm>
            <a:off x="304800" y="304800"/>
            <a:ext cx="9144000" cy="1169551"/>
          </a:xfrm>
          <a:prstGeom prst="rect">
            <a:avLst/>
          </a:prstGeom>
          <a:solidFill>
            <a:schemeClr val="bg1"/>
          </a:solidFill>
          <a:ln>
            <a:noFill/>
          </a:ln>
          <a:effec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検定</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帰無仮説</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標本調査の結果がたまたま違う</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p:cNvSpPr txBox="1"/>
          <p:nvPr/>
        </p:nvSpPr>
        <p:spPr>
          <a:xfrm>
            <a:off x="720117" y="5097544"/>
            <a:ext cx="6899883"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たまたま平均が大きく違う標本調査が</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つあった。</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そのような標本が選ばれる可能性はどのぐらい</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t</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分布を使用した</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t</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検定　</a:t>
            </a:r>
          </a:p>
        </p:txBody>
      </p:sp>
    </p:spTree>
    <p:extLst>
      <p:ext uri="{BB962C8B-B14F-4D97-AF65-F5344CB8AC3E}">
        <p14:creationId xmlns:p14="http://schemas.microsoft.com/office/powerpoint/2010/main" val="33523357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448213" y="1478281"/>
            <a:ext cx="8247574" cy="1631216"/>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・データベースは用語として必須。</a:t>
            </a:r>
          </a:p>
          <a:p>
            <a:r>
              <a:rPr lang="ja-JP" altLang="en-US" sz="2000" dirty="0">
                <a:latin typeface="メイリオ" panose="020B0604030504040204" pitchFamily="50" charset="-128"/>
                <a:ea typeface="メイリオ" panose="020B0604030504040204" pitchFamily="50" charset="-128"/>
              </a:rPr>
              <a:t>・余裕があったら</a:t>
            </a:r>
            <a:r>
              <a:rPr lang="en-US" altLang="ja-JP" sz="2000" dirty="0">
                <a:latin typeface="メイリオ" panose="020B0604030504040204" pitchFamily="50" charset="-128"/>
                <a:ea typeface="メイリオ" panose="020B0604030504040204" pitchFamily="50" charset="-128"/>
              </a:rPr>
              <a:t>RDB</a:t>
            </a:r>
            <a:r>
              <a:rPr lang="ja-JP" altLang="en-US" sz="2000" dirty="0">
                <a:latin typeface="メイリオ" panose="020B0604030504040204" pitchFamily="50" charset="-128"/>
                <a:ea typeface="メイリオ" panose="020B0604030504040204" pitchFamily="50" charset="-128"/>
              </a:rPr>
              <a:t>の操作についても学習すること。</a:t>
            </a:r>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　　</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実習用教材あり</a:t>
            </a:r>
            <a:r>
              <a:rPr lang="en-US" altLang="ja-JP" sz="2000" dirty="0">
                <a:latin typeface="メイリオ" panose="020B0604030504040204" pitchFamily="50" charset="-128"/>
                <a:ea typeface="メイリオ" panose="020B0604030504040204" pitchFamily="50" charset="-128"/>
              </a:rPr>
              <a:t>)</a:t>
            </a:r>
            <a:endParaRPr lang="ja-JP" altLang="en-US" sz="2000"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・全般的に難易度は高くない。操作についても、一度理解すれば簡単。</a:t>
            </a:r>
          </a:p>
        </p:txBody>
      </p:sp>
      <p:graphicFrame>
        <p:nvGraphicFramePr>
          <p:cNvPr id="2" name="表 1">
            <a:extLst>
              <a:ext uri="{FF2B5EF4-FFF2-40B4-BE49-F238E27FC236}">
                <a16:creationId xmlns:a16="http://schemas.microsoft.com/office/drawing/2014/main" id="{35F0D869-C2DA-8F8B-99F4-892337E061D5}"/>
              </a:ext>
            </a:extLst>
          </p:cNvPr>
          <p:cNvGraphicFramePr>
            <a:graphicFrameLocks noGrp="1"/>
          </p:cNvGraphicFramePr>
          <p:nvPr>
            <p:extLst>
              <p:ext uri="{D42A27DB-BD31-4B8C-83A1-F6EECF244321}">
                <p14:modId xmlns:p14="http://schemas.microsoft.com/office/powerpoint/2010/main" val="1402953677"/>
              </p:ext>
            </p:extLst>
          </p:nvPr>
        </p:nvGraphicFramePr>
        <p:xfrm>
          <a:off x="591626" y="309718"/>
          <a:ext cx="4785360" cy="750570"/>
        </p:xfrm>
        <a:graphic>
          <a:graphicData uri="http://schemas.openxmlformats.org/drawingml/2006/table">
            <a:tbl>
              <a:tblPr/>
              <a:tblGrid>
                <a:gridCol w="4785360">
                  <a:extLst>
                    <a:ext uri="{9D8B030D-6E8A-4147-A177-3AD203B41FA5}">
                      <a16:colId xmlns:a16="http://schemas.microsoft.com/office/drawing/2014/main" val="2677211951"/>
                    </a:ext>
                  </a:extLst>
                </a:gridCol>
              </a:tblGrid>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39+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データベース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380681"/>
                  </a:ext>
                </a:extLst>
              </a:tr>
              <a:tr h="238125">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データベースの操作</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0162249"/>
                  </a:ext>
                </a:extLst>
              </a:tr>
            </a:tbl>
          </a:graphicData>
        </a:graphic>
      </p:graphicFrame>
    </p:spTree>
    <p:extLst>
      <p:ext uri="{BB962C8B-B14F-4D97-AF65-F5344CB8AC3E}">
        <p14:creationId xmlns:p14="http://schemas.microsoft.com/office/powerpoint/2010/main" val="9048812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D903ACCC-4C95-206C-8E07-E94B63651A54}"/>
              </a:ext>
            </a:extLst>
          </p:cNvPr>
          <p:cNvSpPr/>
          <p:nvPr/>
        </p:nvSpPr>
        <p:spPr>
          <a:xfrm>
            <a:off x="488950" y="708025"/>
            <a:ext cx="8197850" cy="2420938"/>
          </a:xfrm>
          <a:prstGeom prst="roundRect">
            <a:avLst>
              <a:gd name="adj" fmla="val 11167"/>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219" name="スライド番号プレースホルダー 3">
            <a:extLst>
              <a:ext uri="{FF2B5EF4-FFF2-40B4-BE49-F238E27FC236}">
                <a16:creationId xmlns:a16="http://schemas.microsoft.com/office/drawing/2014/main" id="{612B8E73-6868-F8F5-1D33-AF5A38E3F7B4}"/>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A71BEEE5-131B-4D8C-9DE7-48F9D3FF199A}" type="slidenum">
              <a:rPr kumimoji="0" lang="en-US" altLang="ja-JP" sz="1400" smtClean="0"/>
              <a:pPr>
                <a:spcBef>
                  <a:spcPct val="0"/>
                </a:spcBef>
                <a:buFontTx/>
                <a:buNone/>
              </a:pPr>
              <a:t>42</a:t>
            </a:fld>
            <a:endParaRPr kumimoji="0" lang="en-US" altLang="ja-JP" sz="1400"/>
          </a:p>
        </p:txBody>
      </p:sp>
      <p:sp>
        <p:nvSpPr>
          <p:cNvPr id="9220" name="Text Box 2">
            <a:extLst>
              <a:ext uri="{FF2B5EF4-FFF2-40B4-BE49-F238E27FC236}">
                <a16:creationId xmlns:a16="http://schemas.microsoft.com/office/drawing/2014/main" id="{B799552D-5E64-7A6F-CE01-25ADEA9DF840}"/>
              </a:ext>
            </a:extLst>
          </p:cNvPr>
          <p:cNvSpPr txBox="1">
            <a:spLocks noChangeArrowheads="1"/>
          </p:cNvSpPr>
          <p:nvPr/>
        </p:nvSpPr>
        <p:spPr bwMode="auto">
          <a:xfrm>
            <a:off x="385763" y="276225"/>
            <a:ext cx="55626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2800">
                <a:latin typeface="メイリオ" panose="020B0604030504040204" pitchFamily="50" charset="-128"/>
                <a:ea typeface="メイリオ" panose="020B0604030504040204" pitchFamily="50" charset="-128"/>
              </a:rPr>
              <a:t>RDB</a:t>
            </a:r>
            <a:r>
              <a:rPr lang="ja-JP" altLang="en-US" sz="2800">
                <a:latin typeface="メイリオ" panose="020B0604030504040204" pitchFamily="50" charset="-128"/>
                <a:ea typeface="メイリオ" panose="020B0604030504040204" pitchFamily="50" charset="-128"/>
              </a:rPr>
              <a:t>操作の概要</a:t>
            </a:r>
          </a:p>
        </p:txBody>
      </p:sp>
      <p:sp>
        <p:nvSpPr>
          <p:cNvPr id="9221" name="Text Box 2">
            <a:extLst>
              <a:ext uri="{FF2B5EF4-FFF2-40B4-BE49-F238E27FC236}">
                <a16:creationId xmlns:a16="http://schemas.microsoft.com/office/drawing/2014/main" id="{A2A5B9DB-2497-4C99-3458-4B4467104ED1}"/>
              </a:ext>
            </a:extLst>
          </p:cNvPr>
          <p:cNvSpPr txBox="1">
            <a:spLocks noChangeArrowheads="1"/>
          </p:cNvSpPr>
          <p:nvPr/>
        </p:nvSpPr>
        <p:spPr bwMode="auto">
          <a:xfrm>
            <a:off x="3487738" y="800100"/>
            <a:ext cx="264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貸出テーブル</a:t>
            </a:r>
          </a:p>
        </p:txBody>
      </p:sp>
      <p:sp>
        <p:nvSpPr>
          <p:cNvPr id="9222" name="Text Box 2">
            <a:extLst>
              <a:ext uri="{FF2B5EF4-FFF2-40B4-BE49-F238E27FC236}">
                <a16:creationId xmlns:a16="http://schemas.microsoft.com/office/drawing/2014/main" id="{FD1C6F6C-AA6A-E1E6-6306-CE8CD56154E7}"/>
              </a:ext>
            </a:extLst>
          </p:cNvPr>
          <p:cNvSpPr txBox="1">
            <a:spLocks noChangeArrowheads="1"/>
          </p:cNvSpPr>
          <p:nvPr/>
        </p:nvSpPr>
        <p:spPr bwMode="auto">
          <a:xfrm>
            <a:off x="6045200" y="800100"/>
            <a:ext cx="264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商品テーブル</a:t>
            </a:r>
          </a:p>
        </p:txBody>
      </p:sp>
      <p:sp>
        <p:nvSpPr>
          <p:cNvPr id="9223" name="Text Box 2">
            <a:extLst>
              <a:ext uri="{FF2B5EF4-FFF2-40B4-BE49-F238E27FC236}">
                <a16:creationId xmlns:a16="http://schemas.microsoft.com/office/drawing/2014/main" id="{97B8AC03-DE45-4A30-A487-8ADA24C7F177}"/>
              </a:ext>
            </a:extLst>
          </p:cNvPr>
          <p:cNvSpPr txBox="1">
            <a:spLocks noChangeArrowheads="1"/>
          </p:cNvSpPr>
          <p:nvPr/>
        </p:nvSpPr>
        <p:spPr bwMode="auto">
          <a:xfrm>
            <a:off x="930275" y="800100"/>
            <a:ext cx="26400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顧客テーブル</a:t>
            </a:r>
          </a:p>
        </p:txBody>
      </p:sp>
      <p:pic>
        <p:nvPicPr>
          <p:cNvPr id="9224" name="図 15">
            <a:extLst>
              <a:ext uri="{FF2B5EF4-FFF2-40B4-BE49-F238E27FC236}">
                <a16:creationId xmlns:a16="http://schemas.microsoft.com/office/drawing/2014/main" id="{66B6418F-63C2-1E83-FCC3-44EF2EB6FC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 y="1136650"/>
            <a:ext cx="1992313"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図 17">
            <a:extLst>
              <a:ext uri="{FF2B5EF4-FFF2-40B4-BE49-F238E27FC236}">
                <a16:creationId xmlns:a16="http://schemas.microsoft.com/office/drawing/2014/main" id="{56C34F67-8392-E683-EED0-99675B4F8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0832"/>
          <a:stretch>
            <a:fillRect/>
          </a:stretch>
        </p:blipFill>
        <p:spPr bwMode="auto">
          <a:xfrm>
            <a:off x="3298825" y="1136650"/>
            <a:ext cx="213995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図 19">
            <a:extLst>
              <a:ext uri="{FF2B5EF4-FFF2-40B4-BE49-F238E27FC236}">
                <a16:creationId xmlns:a16="http://schemas.microsoft.com/office/drawing/2014/main" id="{6DB38347-C9E2-DC42-A09E-511D384A42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9463" y="1136650"/>
            <a:ext cx="247650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 Box 2">
            <a:extLst>
              <a:ext uri="{FF2B5EF4-FFF2-40B4-BE49-F238E27FC236}">
                <a16:creationId xmlns:a16="http://schemas.microsoft.com/office/drawing/2014/main" id="{61FBAB20-2CCF-D776-8865-9F06345A6C26}"/>
              </a:ext>
            </a:extLst>
          </p:cNvPr>
          <p:cNvSpPr txBox="1">
            <a:spLocks noChangeArrowheads="1"/>
          </p:cNvSpPr>
          <p:nvPr/>
        </p:nvSpPr>
        <p:spPr bwMode="auto">
          <a:xfrm>
            <a:off x="115888" y="3240088"/>
            <a:ext cx="8143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操作</a:t>
            </a:r>
          </a:p>
        </p:txBody>
      </p:sp>
      <p:sp>
        <p:nvSpPr>
          <p:cNvPr id="7" name="矢印: 下 6">
            <a:extLst>
              <a:ext uri="{FF2B5EF4-FFF2-40B4-BE49-F238E27FC236}">
                <a16:creationId xmlns:a16="http://schemas.microsoft.com/office/drawing/2014/main" id="{386222E9-A8EE-FEF1-2B11-A37F65F9B0D8}"/>
              </a:ext>
            </a:extLst>
          </p:cNvPr>
          <p:cNvSpPr/>
          <p:nvPr/>
        </p:nvSpPr>
        <p:spPr>
          <a:xfrm>
            <a:off x="1122363" y="3240088"/>
            <a:ext cx="423862" cy="400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矢印: 下 8">
            <a:extLst>
              <a:ext uri="{FF2B5EF4-FFF2-40B4-BE49-F238E27FC236}">
                <a16:creationId xmlns:a16="http://schemas.microsoft.com/office/drawing/2014/main" id="{0CD1A989-004E-FF5D-500E-867C848A3973}"/>
              </a:ext>
            </a:extLst>
          </p:cNvPr>
          <p:cNvSpPr/>
          <p:nvPr/>
        </p:nvSpPr>
        <p:spPr>
          <a:xfrm>
            <a:off x="3359150" y="3259138"/>
            <a:ext cx="423863" cy="400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 name="矢印: 下 9">
            <a:extLst>
              <a:ext uri="{FF2B5EF4-FFF2-40B4-BE49-F238E27FC236}">
                <a16:creationId xmlns:a16="http://schemas.microsoft.com/office/drawing/2014/main" id="{89D30C6C-F52A-39A7-B455-E23550C2A1B4}"/>
              </a:ext>
            </a:extLst>
          </p:cNvPr>
          <p:cNvSpPr/>
          <p:nvPr/>
        </p:nvSpPr>
        <p:spPr>
          <a:xfrm>
            <a:off x="6151563" y="3259138"/>
            <a:ext cx="425450" cy="400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231" name="Text Box 2">
            <a:extLst>
              <a:ext uri="{FF2B5EF4-FFF2-40B4-BE49-F238E27FC236}">
                <a16:creationId xmlns:a16="http://schemas.microsoft.com/office/drawing/2014/main" id="{27B99045-AA1D-AE4E-AE51-842B3DC05415}"/>
              </a:ext>
            </a:extLst>
          </p:cNvPr>
          <p:cNvSpPr txBox="1">
            <a:spLocks noChangeArrowheads="1"/>
          </p:cNvSpPr>
          <p:nvPr/>
        </p:nvSpPr>
        <p:spPr bwMode="auto">
          <a:xfrm>
            <a:off x="1546225" y="3287713"/>
            <a:ext cx="8143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射影</a:t>
            </a:r>
          </a:p>
        </p:txBody>
      </p:sp>
      <p:sp>
        <p:nvSpPr>
          <p:cNvPr id="9232" name="Text Box 2">
            <a:extLst>
              <a:ext uri="{FF2B5EF4-FFF2-40B4-BE49-F238E27FC236}">
                <a16:creationId xmlns:a16="http://schemas.microsoft.com/office/drawing/2014/main" id="{D7230E94-8A62-0BFE-4DA1-8ED43EE25254}"/>
              </a:ext>
            </a:extLst>
          </p:cNvPr>
          <p:cNvSpPr txBox="1">
            <a:spLocks noChangeArrowheads="1"/>
          </p:cNvSpPr>
          <p:nvPr/>
        </p:nvSpPr>
        <p:spPr bwMode="auto">
          <a:xfrm>
            <a:off x="3849688" y="3287713"/>
            <a:ext cx="8143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選択</a:t>
            </a:r>
          </a:p>
        </p:txBody>
      </p:sp>
      <p:sp>
        <p:nvSpPr>
          <p:cNvPr id="9233" name="Text Box 2">
            <a:extLst>
              <a:ext uri="{FF2B5EF4-FFF2-40B4-BE49-F238E27FC236}">
                <a16:creationId xmlns:a16="http://schemas.microsoft.com/office/drawing/2014/main" id="{A0F5CFB1-DDA2-D383-F023-C24748FFD7E7}"/>
              </a:ext>
            </a:extLst>
          </p:cNvPr>
          <p:cNvSpPr txBox="1">
            <a:spLocks noChangeArrowheads="1"/>
          </p:cNvSpPr>
          <p:nvPr/>
        </p:nvSpPr>
        <p:spPr bwMode="auto">
          <a:xfrm>
            <a:off x="6689725" y="3267075"/>
            <a:ext cx="8143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結合</a:t>
            </a:r>
          </a:p>
        </p:txBody>
      </p:sp>
      <p:pic>
        <p:nvPicPr>
          <p:cNvPr id="9234" name="図 18">
            <a:extLst>
              <a:ext uri="{FF2B5EF4-FFF2-40B4-BE49-F238E27FC236}">
                <a16:creationId xmlns:a16="http://schemas.microsoft.com/office/drawing/2014/main" id="{022EAE16-2C05-0613-53E7-41AE221091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63" y="3778250"/>
            <a:ext cx="1593850"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図 23">
            <a:extLst>
              <a:ext uri="{FF2B5EF4-FFF2-40B4-BE49-F238E27FC236}">
                <a16:creationId xmlns:a16="http://schemas.microsoft.com/office/drawing/2014/main" id="{62AA031F-A6C3-E795-F0A4-AD5005E048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6913" y="3778250"/>
            <a:ext cx="268605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6" name="Text Box 2">
            <a:extLst>
              <a:ext uri="{FF2B5EF4-FFF2-40B4-BE49-F238E27FC236}">
                <a16:creationId xmlns:a16="http://schemas.microsoft.com/office/drawing/2014/main" id="{F4537ABE-A208-72FE-AEC5-7E8136F97DF3}"/>
              </a:ext>
            </a:extLst>
          </p:cNvPr>
          <p:cNvSpPr txBox="1">
            <a:spLocks noChangeArrowheads="1"/>
          </p:cNvSpPr>
          <p:nvPr/>
        </p:nvSpPr>
        <p:spPr bwMode="auto">
          <a:xfrm>
            <a:off x="523875" y="5795963"/>
            <a:ext cx="1646238"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一部の列を取り出す</a:t>
            </a:r>
          </a:p>
        </p:txBody>
      </p:sp>
      <p:sp>
        <p:nvSpPr>
          <p:cNvPr id="9237" name="Text Box 2">
            <a:extLst>
              <a:ext uri="{FF2B5EF4-FFF2-40B4-BE49-F238E27FC236}">
                <a16:creationId xmlns:a16="http://schemas.microsoft.com/office/drawing/2014/main" id="{EF3E1075-865B-24CE-B8EF-70562899AB70}"/>
              </a:ext>
            </a:extLst>
          </p:cNvPr>
          <p:cNvSpPr txBox="1">
            <a:spLocks noChangeArrowheads="1"/>
          </p:cNvSpPr>
          <p:nvPr/>
        </p:nvSpPr>
        <p:spPr bwMode="auto">
          <a:xfrm>
            <a:off x="2398713" y="5826125"/>
            <a:ext cx="3297237"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条件に合う、行</a:t>
            </a:r>
            <a:r>
              <a:rPr lang="en-US" altLang="ja-JP" sz="2000">
                <a:latin typeface="メイリオ" panose="020B0604030504040204" pitchFamily="50" charset="-128"/>
                <a:ea typeface="メイリオ" panose="020B0604030504040204" pitchFamily="50" charset="-128"/>
              </a:rPr>
              <a:t>(</a:t>
            </a:r>
            <a:r>
              <a:rPr lang="ja-JP" altLang="en-US" sz="2000">
                <a:latin typeface="メイリオ" panose="020B0604030504040204" pitchFamily="50" charset="-128"/>
                <a:ea typeface="メイリオ" panose="020B0604030504040204" pitchFamily="50" charset="-128"/>
              </a:rPr>
              <a:t>レコード</a:t>
            </a:r>
            <a:r>
              <a:rPr lang="en-US" altLang="ja-JP" sz="2000">
                <a:latin typeface="メイリオ" panose="020B0604030504040204" pitchFamily="50" charset="-128"/>
                <a:ea typeface="メイリオ" panose="020B0604030504040204" pitchFamily="50" charset="-128"/>
              </a:rPr>
              <a:t>)</a:t>
            </a:r>
            <a:r>
              <a:rPr lang="ja-JP" altLang="en-US" sz="2000">
                <a:latin typeface="メイリオ" panose="020B0604030504040204" pitchFamily="50" charset="-128"/>
                <a:ea typeface="メイリオ" panose="020B0604030504040204" pitchFamily="50" charset="-128"/>
              </a:rPr>
              <a:t>を取り出す</a:t>
            </a:r>
          </a:p>
        </p:txBody>
      </p:sp>
      <p:sp>
        <p:nvSpPr>
          <p:cNvPr id="9238" name="Text Box 2">
            <a:extLst>
              <a:ext uri="{FF2B5EF4-FFF2-40B4-BE49-F238E27FC236}">
                <a16:creationId xmlns:a16="http://schemas.microsoft.com/office/drawing/2014/main" id="{B91E95D3-495B-53BC-6249-6DA959F481FA}"/>
              </a:ext>
            </a:extLst>
          </p:cNvPr>
          <p:cNvSpPr txBox="1">
            <a:spLocks noChangeArrowheads="1"/>
          </p:cNvSpPr>
          <p:nvPr/>
        </p:nvSpPr>
        <p:spPr bwMode="auto">
          <a:xfrm>
            <a:off x="5695950" y="5795963"/>
            <a:ext cx="3297238"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共通するキーの値をもとに、表を合わせる</a:t>
            </a:r>
          </a:p>
        </p:txBody>
      </p:sp>
      <p:pic>
        <p:nvPicPr>
          <p:cNvPr id="9239" name="図 28">
            <a:extLst>
              <a:ext uri="{FF2B5EF4-FFF2-40B4-BE49-F238E27FC236}">
                <a16:creationId xmlns:a16="http://schemas.microsoft.com/office/drawing/2014/main" id="{4F119946-C094-4201-BB34-EE92D66AEA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30488" y="3778250"/>
            <a:ext cx="2686050" cy="184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36DB8D04-33EE-EA64-6882-23A374E2C93B}"/>
              </a:ext>
            </a:extLst>
          </p:cNvPr>
          <p:cNvSpPr/>
          <p:nvPr/>
        </p:nvSpPr>
        <p:spPr>
          <a:xfrm>
            <a:off x="347663" y="847725"/>
            <a:ext cx="3425825" cy="4046538"/>
          </a:xfrm>
          <a:prstGeom prst="roundRect">
            <a:avLst>
              <a:gd name="adj" fmla="val 11167"/>
            </a:avLst>
          </a:prstGeom>
          <a:solidFill>
            <a:srgbClr val="99FF66"/>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 name="四角形: 角を丸くする 3">
            <a:extLst>
              <a:ext uri="{FF2B5EF4-FFF2-40B4-BE49-F238E27FC236}">
                <a16:creationId xmlns:a16="http://schemas.microsoft.com/office/drawing/2014/main" id="{7F328B47-DCD3-9C28-4218-665DD565FA44}"/>
              </a:ext>
            </a:extLst>
          </p:cNvPr>
          <p:cNvSpPr/>
          <p:nvPr/>
        </p:nvSpPr>
        <p:spPr>
          <a:xfrm>
            <a:off x="488950" y="1004888"/>
            <a:ext cx="3124200" cy="3025775"/>
          </a:xfrm>
          <a:prstGeom prst="roundRect">
            <a:avLst>
              <a:gd name="adj" fmla="val 11167"/>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412" name="スライド番号プレースホルダー 3">
            <a:extLst>
              <a:ext uri="{FF2B5EF4-FFF2-40B4-BE49-F238E27FC236}">
                <a16:creationId xmlns:a16="http://schemas.microsoft.com/office/drawing/2014/main" id="{D7DE5088-5947-010D-166A-3EDDCDDC661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0CF813F-A05C-4D61-B708-94739526232E}" type="slidenum">
              <a:rPr kumimoji="0" lang="en-US" altLang="ja-JP" sz="1400" smtClean="0"/>
              <a:pPr>
                <a:spcBef>
                  <a:spcPct val="0"/>
                </a:spcBef>
                <a:buFontTx/>
                <a:buNone/>
              </a:pPr>
              <a:t>43</a:t>
            </a:fld>
            <a:endParaRPr kumimoji="0" lang="en-US" altLang="ja-JP" sz="1400"/>
          </a:p>
        </p:txBody>
      </p:sp>
      <p:sp>
        <p:nvSpPr>
          <p:cNvPr id="17413" name="Text Box 2">
            <a:extLst>
              <a:ext uri="{FF2B5EF4-FFF2-40B4-BE49-F238E27FC236}">
                <a16:creationId xmlns:a16="http://schemas.microsoft.com/office/drawing/2014/main" id="{65111EEA-AC47-3F83-450E-CBB917E36B99}"/>
              </a:ext>
            </a:extLst>
          </p:cNvPr>
          <p:cNvSpPr txBox="1">
            <a:spLocks noChangeArrowheads="1"/>
          </p:cNvSpPr>
          <p:nvPr/>
        </p:nvSpPr>
        <p:spPr bwMode="auto">
          <a:xfrm>
            <a:off x="385763" y="276225"/>
            <a:ext cx="55626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2800">
                <a:latin typeface="メイリオ" panose="020B0604030504040204" pitchFamily="50" charset="-128"/>
                <a:ea typeface="メイリオ" panose="020B0604030504040204" pitchFamily="50" charset="-128"/>
              </a:rPr>
              <a:t>SQL</a:t>
            </a:r>
            <a:r>
              <a:rPr lang="ja-JP" altLang="en-US" sz="2800">
                <a:latin typeface="メイリオ" panose="020B0604030504040204" pitchFamily="50" charset="-128"/>
                <a:ea typeface="メイリオ" panose="020B0604030504040204" pitchFamily="50" charset="-128"/>
              </a:rPr>
              <a:t>による</a:t>
            </a:r>
            <a:r>
              <a:rPr lang="en-US" altLang="ja-JP" sz="2800">
                <a:latin typeface="メイリオ" panose="020B0604030504040204" pitchFamily="50" charset="-128"/>
                <a:ea typeface="メイリオ" panose="020B0604030504040204" pitchFamily="50" charset="-128"/>
              </a:rPr>
              <a:t>RDB</a:t>
            </a:r>
            <a:r>
              <a:rPr lang="ja-JP" altLang="en-US" sz="2800">
                <a:latin typeface="メイリオ" panose="020B0604030504040204" pitchFamily="50" charset="-128"/>
                <a:ea typeface="メイリオ" panose="020B0604030504040204" pitchFamily="50" charset="-128"/>
              </a:rPr>
              <a:t>操作の概要</a:t>
            </a:r>
          </a:p>
        </p:txBody>
      </p:sp>
      <p:pic>
        <p:nvPicPr>
          <p:cNvPr id="17414" name="図 15">
            <a:extLst>
              <a:ext uri="{FF2B5EF4-FFF2-40B4-BE49-F238E27FC236}">
                <a16:creationId xmlns:a16="http://schemas.microsoft.com/office/drawing/2014/main" id="{0E58533F-038C-99AB-A5A3-1AD94F2CAD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 y="1136650"/>
            <a:ext cx="14112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図 17">
            <a:extLst>
              <a:ext uri="{FF2B5EF4-FFF2-40B4-BE49-F238E27FC236}">
                <a16:creationId xmlns:a16="http://schemas.microsoft.com/office/drawing/2014/main" id="{000E35FF-77A0-D2C0-3395-0AC7E6FD07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0832"/>
          <a:stretch>
            <a:fillRect/>
          </a:stretch>
        </p:blipFill>
        <p:spPr bwMode="auto">
          <a:xfrm>
            <a:off x="1616075" y="1360488"/>
            <a:ext cx="164147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図 19">
            <a:extLst>
              <a:ext uri="{FF2B5EF4-FFF2-40B4-BE49-F238E27FC236}">
                <a16:creationId xmlns:a16="http://schemas.microsoft.com/office/drawing/2014/main" id="{D153FFFE-FA92-1C54-4F24-438FF850FC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4275" y="2144713"/>
            <a:ext cx="1885950"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図 18">
            <a:extLst>
              <a:ext uri="{FF2B5EF4-FFF2-40B4-BE49-F238E27FC236}">
                <a16:creationId xmlns:a16="http://schemas.microsoft.com/office/drawing/2014/main" id="{CF8D42CE-76F2-FEAD-9F32-A32D4FFD24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3725" y="2944813"/>
            <a:ext cx="118745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図 23">
            <a:extLst>
              <a:ext uri="{FF2B5EF4-FFF2-40B4-BE49-F238E27FC236}">
                <a16:creationId xmlns:a16="http://schemas.microsoft.com/office/drawing/2014/main" id="{32DB9132-03B5-1B01-518D-A4319CA2B3F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4375" y="1022350"/>
            <a:ext cx="21336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図 28">
            <a:extLst>
              <a:ext uri="{FF2B5EF4-FFF2-40B4-BE49-F238E27FC236}">
                <a16:creationId xmlns:a16="http://schemas.microsoft.com/office/drawing/2014/main" id="{746B68FE-3BE8-CE3D-958A-64CBDCEC1F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4475" y="2259013"/>
            <a:ext cx="223837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Text Box 2">
            <a:extLst>
              <a:ext uri="{FF2B5EF4-FFF2-40B4-BE49-F238E27FC236}">
                <a16:creationId xmlns:a16="http://schemas.microsoft.com/office/drawing/2014/main" id="{DDEF2A05-CBC3-2604-F332-95117C2A8CFD}"/>
              </a:ext>
            </a:extLst>
          </p:cNvPr>
          <p:cNvSpPr txBox="1">
            <a:spLocks noChangeArrowheads="1"/>
          </p:cNvSpPr>
          <p:nvPr/>
        </p:nvSpPr>
        <p:spPr bwMode="auto">
          <a:xfrm>
            <a:off x="4175125" y="3630613"/>
            <a:ext cx="8143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solidFill>
                  <a:srgbClr val="FF0000"/>
                </a:solidFill>
                <a:latin typeface="メイリオ" panose="020B0604030504040204" pitchFamily="50" charset="-128"/>
                <a:ea typeface="メイリオ" panose="020B0604030504040204" pitchFamily="50" charset="-128"/>
              </a:rPr>
              <a:t>結果</a:t>
            </a:r>
          </a:p>
        </p:txBody>
      </p:sp>
      <p:sp>
        <p:nvSpPr>
          <p:cNvPr id="7" name="矢印: 下 6">
            <a:extLst>
              <a:ext uri="{FF2B5EF4-FFF2-40B4-BE49-F238E27FC236}">
                <a16:creationId xmlns:a16="http://schemas.microsoft.com/office/drawing/2014/main" id="{24A5F127-5CDB-C849-3D3F-D0D7542951DA}"/>
              </a:ext>
            </a:extLst>
          </p:cNvPr>
          <p:cNvSpPr/>
          <p:nvPr/>
        </p:nvSpPr>
        <p:spPr>
          <a:xfrm rot="5400000">
            <a:off x="4323557" y="2261394"/>
            <a:ext cx="425450" cy="125253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422" name="Text Box 2">
            <a:extLst>
              <a:ext uri="{FF2B5EF4-FFF2-40B4-BE49-F238E27FC236}">
                <a16:creationId xmlns:a16="http://schemas.microsoft.com/office/drawing/2014/main" id="{E22D2800-41D0-C330-3A0E-FCCD729BC6BE}"/>
              </a:ext>
            </a:extLst>
          </p:cNvPr>
          <p:cNvSpPr txBox="1">
            <a:spLocks noChangeArrowheads="1"/>
          </p:cNvSpPr>
          <p:nvPr/>
        </p:nvSpPr>
        <p:spPr bwMode="auto">
          <a:xfrm>
            <a:off x="5230813" y="4451350"/>
            <a:ext cx="24780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射影・選択・結合</a:t>
            </a:r>
          </a:p>
        </p:txBody>
      </p:sp>
      <p:sp>
        <p:nvSpPr>
          <p:cNvPr id="17423" name="Text Box 2">
            <a:extLst>
              <a:ext uri="{FF2B5EF4-FFF2-40B4-BE49-F238E27FC236}">
                <a16:creationId xmlns:a16="http://schemas.microsoft.com/office/drawing/2014/main" id="{5F4E32EE-C025-563B-F362-1B4D22FB919B}"/>
              </a:ext>
            </a:extLst>
          </p:cNvPr>
          <p:cNvSpPr txBox="1">
            <a:spLocks noChangeArrowheads="1"/>
          </p:cNvSpPr>
          <p:nvPr/>
        </p:nvSpPr>
        <p:spPr bwMode="auto">
          <a:xfrm>
            <a:off x="885825" y="3600450"/>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2000">
                <a:latin typeface="メイリオ" panose="020B0604030504040204" pitchFamily="50" charset="-128"/>
                <a:ea typeface="メイリオ" panose="020B0604030504040204" pitchFamily="50" charset="-128"/>
              </a:rPr>
              <a:t>RDB</a:t>
            </a:r>
            <a:endParaRPr lang="ja-JP" altLang="en-US" sz="2000">
              <a:latin typeface="メイリオ" panose="020B0604030504040204" pitchFamily="50" charset="-128"/>
              <a:ea typeface="メイリオ" panose="020B0604030504040204" pitchFamily="50" charset="-128"/>
            </a:endParaRPr>
          </a:p>
        </p:txBody>
      </p:sp>
      <p:sp>
        <p:nvSpPr>
          <p:cNvPr id="17424" name="Text Box 2">
            <a:extLst>
              <a:ext uri="{FF2B5EF4-FFF2-40B4-BE49-F238E27FC236}">
                <a16:creationId xmlns:a16="http://schemas.microsoft.com/office/drawing/2014/main" id="{32B3719E-BDF5-1BC5-FB2D-EEC0537A5255}"/>
              </a:ext>
            </a:extLst>
          </p:cNvPr>
          <p:cNvSpPr txBox="1">
            <a:spLocks noChangeArrowheads="1"/>
          </p:cNvSpPr>
          <p:nvPr/>
        </p:nvSpPr>
        <p:spPr bwMode="auto">
          <a:xfrm>
            <a:off x="458788" y="4124325"/>
            <a:ext cx="3424237"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2000">
                <a:latin typeface="メイリオ" panose="020B0604030504040204" pitchFamily="50" charset="-128"/>
                <a:ea typeface="メイリオ" panose="020B0604030504040204" pitchFamily="50" charset="-128"/>
              </a:rPr>
              <a:t>データベース管理システム</a:t>
            </a:r>
            <a:br>
              <a:rPr lang="ja-JP" altLang="en-US" sz="2000">
                <a:latin typeface="メイリオ" panose="020B0604030504040204" pitchFamily="50" charset="-128"/>
                <a:ea typeface="メイリオ" panose="020B0604030504040204" pitchFamily="50" charset="-128"/>
              </a:rPr>
            </a:br>
            <a:r>
              <a:rPr lang="en-US" altLang="ja-JP" sz="2000">
                <a:latin typeface="メイリオ" panose="020B0604030504040204" pitchFamily="50" charset="-128"/>
                <a:ea typeface="メイリオ" panose="020B0604030504040204" pitchFamily="50" charset="-128"/>
              </a:rPr>
              <a:t>(DBMS)</a:t>
            </a:r>
            <a:endParaRPr lang="ja-JP" altLang="en-US" sz="2000">
              <a:latin typeface="メイリオ" panose="020B0604030504040204" pitchFamily="50" charset="-128"/>
              <a:ea typeface="メイリオ" panose="020B0604030504040204" pitchFamily="50" charset="-128"/>
            </a:endParaRPr>
          </a:p>
        </p:txBody>
      </p:sp>
      <p:sp>
        <p:nvSpPr>
          <p:cNvPr id="17425" name="テキスト ボックス 20">
            <a:extLst>
              <a:ext uri="{FF2B5EF4-FFF2-40B4-BE49-F238E27FC236}">
                <a16:creationId xmlns:a16="http://schemas.microsoft.com/office/drawing/2014/main" id="{A3653FF7-8170-32D2-85AE-8B1FBFBA1F0E}"/>
              </a:ext>
            </a:extLst>
          </p:cNvPr>
          <p:cNvSpPr txBox="1">
            <a:spLocks noChangeArrowheads="1"/>
          </p:cNvSpPr>
          <p:nvPr/>
        </p:nvSpPr>
        <p:spPr bwMode="auto">
          <a:xfrm>
            <a:off x="3929063" y="1474788"/>
            <a:ext cx="13509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solidFill>
                  <a:srgbClr val="FF0000"/>
                </a:solidFill>
                <a:latin typeface="メイリオ" panose="020B0604030504040204" pitchFamily="50" charset="-128"/>
                <a:ea typeface="メイリオ" panose="020B0604030504040204" pitchFamily="50" charset="-128"/>
              </a:rPr>
              <a:t>SQL</a:t>
            </a:r>
          </a:p>
          <a:p>
            <a:r>
              <a:rPr lang="ja-JP" altLang="en-US">
                <a:solidFill>
                  <a:srgbClr val="FF0000"/>
                </a:solidFill>
                <a:latin typeface="メイリオ" panose="020B0604030504040204" pitchFamily="50" charset="-128"/>
                <a:ea typeface="メイリオ" panose="020B0604030504040204" pitchFamily="50" charset="-128"/>
              </a:rPr>
              <a:t>構造化</a:t>
            </a:r>
            <a:br>
              <a:rPr lang="en-US" altLang="ja-JP">
                <a:solidFill>
                  <a:srgbClr val="FF0000"/>
                </a:solidFill>
                <a:latin typeface="メイリオ" panose="020B0604030504040204" pitchFamily="50" charset="-128"/>
                <a:ea typeface="メイリオ" panose="020B0604030504040204" pitchFamily="50" charset="-128"/>
              </a:rPr>
            </a:br>
            <a:r>
              <a:rPr lang="ja-JP" altLang="en-US">
                <a:solidFill>
                  <a:srgbClr val="FF0000"/>
                </a:solidFill>
                <a:latin typeface="メイリオ" panose="020B0604030504040204" pitchFamily="50" charset="-128"/>
                <a:ea typeface="メイリオ" panose="020B0604030504040204" pitchFamily="50" charset="-128"/>
              </a:rPr>
              <a:t>問い合わせ</a:t>
            </a:r>
            <a:br>
              <a:rPr lang="en-US" altLang="ja-JP">
                <a:solidFill>
                  <a:srgbClr val="FF0000"/>
                </a:solidFill>
                <a:latin typeface="メイリオ" panose="020B0604030504040204" pitchFamily="50" charset="-128"/>
                <a:ea typeface="メイリオ" panose="020B0604030504040204" pitchFamily="50" charset="-128"/>
              </a:rPr>
            </a:br>
            <a:r>
              <a:rPr lang="ja-JP" altLang="en-US">
                <a:solidFill>
                  <a:srgbClr val="FF0000"/>
                </a:solidFill>
                <a:latin typeface="メイリオ" panose="020B0604030504040204" pitchFamily="50" charset="-128"/>
                <a:ea typeface="メイリオ" panose="020B0604030504040204" pitchFamily="50" charset="-128"/>
              </a:rPr>
              <a:t>言語</a:t>
            </a:r>
          </a:p>
        </p:txBody>
      </p:sp>
      <p:sp>
        <p:nvSpPr>
          <p:cNvPr id="22" name="矢印: 下 21">
            <a:extLst>
              <a:ext uri="{FF2B5EF4-FFF2-40B4-BE49-F238E27FC236}">
                <a16:creationId xmlns:a16="http://schemas.microsoft.com/office/drawing/2014/main" id="{612785D8-127A-5D11-E77E-A5782C5DF11D}"/>
              </a:ext>
            </a:extLst>
          </p:cNvPr>
          <p:cNvSpPr/>
          <p:nvPr/>
        </p:nvSpPr>
        <p:spPr>
          <a:xfrm rot="16200000">
            <a:off x="4392613" y="2762250"/>
            <a:ext cx="423862" cy="12525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7427" name="Picture 23">
            <a:extLst>
              <a:ext uri="{FF2B5EF4-FFF2-40B4-BE49-F238E27FC236}">
                <a16:creationId xmlns:a16="http://schemas.microsoft.com/office/drawing/2014/main" id="{2F517A05-1883-0386-A929-A3838640692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37721"/>
          <a:stretch>
            <a:fillRect/>
          </a:stretch>
        </p:blipFill>
        <p:spPr bwMode="auto">
          <a:xfrm>
            <a:off x="7362825" y="4478338"/>
            <a:ext cx="1131888" cy="212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8" name="AutoShape 43">
            <a:extLst>
              <a:ext uri="{FF2B5EF4-FFF2-40B4-BE49-F238E27FC236}">
                <a16:creationId xmlns:a16="http://schemas.microsoft.com/office/drawing/2014/main" id="{89B0A454-1620-C1C7-2047-27B8C0D42DE6}"/>
              </a:ext>
            </a:extLst>
          </p:cNvPr>
          <p:cNvSpPr>
            <a:spLocks noChangeArrowheads="1"/>
          </p:cNvSpPr>
          <p:nvPr/>
        </p:nvSpPr>
        <p:spPr bwMode="auto">
          <a:xfrm>
            <a:off x="1023938" y="5095875"/>
            <a:ext cx="5719762" cy="1385888"/>
          </a:xfrm>
          <a:prstGeom prst="wedgeRectCallout">
            <a:avLst>
              <a:gd name="adj1" fmla="val 61569"/>
              <a:gd name="adj2" fmla="val -40616"/>
            </a:avLst>
          </a:prstGeom>
          <a:solidFill>
            <a:srgbClr val="FFFFCC"/>
          </a:solidFill>
          <a:ln w="9525">
            <a:solidFill>
              <a:schemeClr val="tx1"/>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000">
                <a:latin typeface="メイリオ" panose="020B0604030504040204" pitchFamily="50" charset="-128"/>
                <a:ea typeface="メイリオ" panose="020B0604030504040204" pitchFamily="50" charset="-128"/>
              </a:rPr>
              <a:t>表計算でもテーブルの操作はできますが、結合などなかなか大変です。</a:t>
            </a:r>
            <a:br>
              <a:rPr lang="ja-JP" altLang="en-US" sz="2000">
                <a:latin typeface="メイリオ" panose="020B0604030504040204" pitchFamily="50" charset="-128"/>
                <a:ea typeface="メイリオ" panose="020B0604030504040204" pitchFamily="50" charset="-128"/>
              </a:rPr>
            </a:br>
            <a:r>
              <a:rPr lang="en-US" altLang="ja-JP" sz="2000">
                <a:latin typeface="メイリオ" panose="020B0604030504040204" pitchFamily="50" charset="-128"/>
                <a:ea typeface="メイリオ" panose="020B0604030504040204" pitchFamily="50" charset="-128"/>
              </a:rPr>
              <a:t>RDB</a:t>
            </a:r>
            <a:r>
              <a:rPr lang="ja-JP" altLang="en-US" sz="2000">
                <a:latin typeface="メイリオ" panose="020B0604030504040204" pitchFamily="50" charset="-128"/>
                <a:ea typeface="メイリオ" panose="020B0604030504040204" pitchFamily="50" charset="-128"/>
              </a:rPr>
              <a:t>はデータベース管理システムで管理されていて</a:t>
            </a:r>
            <a:r>
              <a:rPr lang="en-US" altLang="ja-JP" sz="2000">
                <a:latin typeface="メイリオ" panose="020B0604030504040204" pitchFamily="50" charset="-128"/>
                <a:ea typeface="メイリオ" panose="020B0604030504040204" pitchFamily="50" charset="-128"/>
              </a:rPr>
              <a:t>SQL</a:t>
            </a:r>
            <a:r>
              <a:rPr lang="ja-JP" altLang="en-US" sz="2000">
                <a:latin typeface="メイリオ" panose="020B0604030504040204" pitchFamily="50" charset="-128"/>
                <a:ea typeface="メイリオ" panose="020B0604030504040204" pitchFamily="50" charset="-128"/>
              </a:rPr>
              <a:t>を使用すると簡単に操作できます。</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448213" y="2057401"/>
            <a:ext cx="8247574" cy="1631216"/>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・暗号化とセキュリティシステムは、似たような用語や仕組みが多いので、その区別をきちんと理解しておくことが必須。</a:t>
            </a:r>
            <a:endParaRPr kumimoji="1"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誤り検出符号</a:t>
            </a:r>
            <a:r>
              <a:rPr lang="en-US" altLang="ja-JP" sz="20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パリティビット</a:t>
            </a:r>
            <a:r>
              <a:rPr lang="en-US" altLang="ja-JP" sz="20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は動画を見れば十分理解できる。</a:t>
            </a:r>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・余裕があれば</a:t>
            </a:r>
            <a:r>
              <a:rPr lang="en-US" altLang="ja-JP" sz="2000" dirty="0">
                <a:latin typeface="メイリオ" panose="020B0604030504040204" pitchFamily="50" charset="-128"/>
                <a:ea typeface="メイリオ" panose="020B0604030504040204" pitchFamily="50" charset="-128"/>
              </a:rPr>
              <a:t>SSL/TLS</a:t>
            </a:r>
            <a:r>
              <a:rPr lang="ja-JP" altLang="en-US" sz="2000" dirty="0">
                <a:latin typeface="メイリオ" panose="020B0604030504040204" pitchFamily="50" charset="-128"/>
                <a:ea typeface="メイリオ" panose="020B0604030504040204" pitchFamily="50" charset="-128"/>
              </a:rPr>
              <a:t>の詳細の仕組みも学習。</a:t>
            </a:r>
            <a:endParaRPr kumimoji="1" lang="ja-JP" altLang="en-US" sz="2000" dirty="0">
              <a:latin typeface="メイリオ" panose="020B0604030504040204" pitchFamily="50" charset="-128"/>
              <a:ea typeface="メイリオ" panose="020B0604030504040204" pitchFamily="50" charset="-128"/>
            </a:endParaRPr>
          </a:p>
        </p:txBody>
      </p:sp>
      <p:graphicFrame>
        <p:nvGraphicFramePr>
          <p:cNvPr id="2" name="表 1">
            <a:extLst>
              <a:ext uri="{FF2B5EF4-FFF2-40B4-BE49-F238E27FC236}">
                <a16:creationId xmlns:a16="http://schemas.microsoft.com/office/drawing/2014/main" id="{35F0D869-C2DA-8F8B-99F4-892337E061D5}"/>
              </a:ext>
            </a:extLst>
          </p:cNvPr>
          <p:cNvGraphicFramePr>
            <a:graphicFrameLocks noGrp="1"/>
          </p:cNvGraphicFramePr>
          <p:nvPr>
            <p:extLst>
              <p:ext uri="{D42A27DB-BD31-4B8C-83A1-F6EECF244321}">
                <p14:modId xmlns:p14="http://schemas.microsoft.com/office/powerpoint/2010/main" val="3578177963"/>
              </p:ext>
            </p:extLst>
          </p:nvPr>
        </p:nvGraphicFramePr>
        <p:xfrm>
          <a:off x="591626" y="309718"/>
          <a:ext cx="5184334" cy="1501140"/>
        </p:xfrm>
        <a:graphic>
          <a:graphicData uri="http://schemas.openxmlformats.org/drawingml/2006/table">
            <a:tbl>
              <a:tblPr/>
              <a:tblGrid>
                <a:gridCol w="5184334">
                  <a:extLst>
                    <a:ext uri="{9D8B030D-6E8A-4147-A177-3AD203B41FA5}">
                      <a16:colId xmlns:a16="http://schemas.microsoft.com/office/drawing/2014/main" val="2677211951"/>
                    </a:ext>
                  </a:extLst>
                </a:gridCol>
              </a:tblGrid>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31+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情報の暗号化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380681"/>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32+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情報セキュリティシステム</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0162249"/>
                  </a:ext>
                </a:extLst>
              </a:tr>
              <a:tr h="238125">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誤り検出符号</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パリティビット</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a:t>
                      </a:r>
                      <a:endParaRPr lang="ja-JP" altLang="en-US" sz="2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8746282"/>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 SSL/TLS</a:t>
                      </a:r>
                      <a:endParaRPr lang="ja-JP" altLang="en-US" sz="2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9104500"/>
                  </a:ext>
                </a:extLst>
              </a:tr>
            </a:tbl>
          </a:graphicData>
        </a:graphic>
      </p:graphicFrame>
    </p:spTree>
    <p:extLst>
      <p:ext uri="{BB962C8B-B14F-4D97-AF65-F5344CB8AC3E}">
        <p14:creationId xmlns:p14="http://schemas.microsoft.com/office/powerpoint/2010/main" val="21671365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雲 2">
            <a:extLst>
              <a:ext uri="{FF2B5EF4-FFF2-40B4-BE49-F238E27FC236}">
                <a16:creationId xmlns:a16="http://schemas.microsoft.com/office/drawing/2014/main" id="{C3643A48-4B1A-BC37-B8CF-75F6711A3C2E}"/>
              </a:ext>
            </a:extLst>
          </p:cNvPr>
          <p:cNvSpPr/>
          <p:nvPr/>
        </p:nvSpPr>
        <p:spPr bwMode="auto">
          <a:xfrm>
            <a:off x="152400" y="838200"/>
            <a:ext cx="4191000" cy="3034881"/>
          </a:xfrm>
          <a:prstGeom prst="cloud">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 name="スライド番号プレースホルダー 1">
            <a:extLst>
              <a:ext uri="{FF2B5EF4-FFF2-40B4-BE49-F238E27FC236}">
                <a16:creationId xmlns:a16="http://schemas.microsoft.com/office/drawing/2014/main" id="{5DC83B40-FD71-D9B2-7181-12A829BF22EE}"/>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7479B73-A815-4F21-92C6-61809DE83314}"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 name="Text Box 24">
            <a:extLst>
              <a:ext uri="{FF2B5EF4-FFF2-40B4-BE49-F238E27FC236}">
                <a16:creationId xmlns:a16="http://schemas.microsoft.com/office/drawing/2014/main" id="{999E5C97-B865-F2E8-F898-1AB8B4E49E73}"/>
              </a:ext>
            </a:extLst>
          </p:cNvPr>
          <p:cNvSpPr txBox="1">
            <a:spLocks noChangeArrowheads="1"/>
          </p:cNvSpPr>
          <p:nvPr/>
        </p:nvSpPr>
        <p:spPr bwMode="auto">
          <a:xfrm>
            <a:off x="533400" y="457200"/>
            <a:ext cx="6163572" cy="487959"/>
          </a:xfrm>
          <a:prstGeom prst="rect">
            <a:avLst/>
          </a:prstGeom>
          <a:noFill/>
          <a:ln w="9525" algn="ctr">
            <a:noFill/>
            <a:miter lim="800000"/>
            <a:headEnd/>
            <a:tailEnd/>
          </a:ln>
        </p:spPr>
        <p:txBody>
          <a:bodyPr wrap="square" tIns="10800">
            <a:spAutoFit/>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ネットワークへの侵入の対策</a:t>
            </a:r>
          </a:p>
        </p:txBody>
      </p:sp>
      <p:sp>
        <p:nvSpPr>
          <p:cNvPr id="5" name="テキスト ボックス 4">
            <a:extLst>
              <a:ext uri="{FF2B5EF4-FFF2-40B4-BE49-F238E27FC236}">
                <a16:creationId xmlns:a16="http://schemas.microsoft.com/office/drawing/2014/main" id="{36E44097-192F-95AC-30CC-238066F4AAB2}"/>
              </a:ext>
            </a:extLst>
          </p:cNvPr>
          <p:cNvSpPr txBox="1"/>
          <p:nvPr/>
        </p:nvSpPr>
        <p:spPr>
          <a:xfrm>
            <a:off x="490986" y="1371600"/>
            <a:ext cx="31242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無法地帯</a:t>
            </a:r>
          </a:p>
        </p:txBody>
      </p:sp>
      <p:sp>
        <p:nvSpPr>
          <p:cNvPr id="6" name="矢印: 下 5">
            <a:extLst>
              <a:ext uri="{FF2B5EF4-FFF2-40B4-BE49-F238E27FC236}">
                <a16:creationId xmlns:a16="http://schemas.microsoft.com/office/drawing/2014/main" id="{F7945DF1-D315-3EBD-498B-B034256D70FD}"/>
              </a:ext>
            </a:extLst>
          </p:cNvPr>
          <p:cNvSpPr/>
          <p:nvPr/>
        </p:nvSpPr>
        <p:spPr bwMode="auto">
          <a:xfrm rot="16200000">
            <a:off x="1691302" y="1883297"/>
            <a:ext cx="369331" cy="2227935"/>
          </a:xfrm>
          <a:prstGeom prst="downArrow">
            <a:avLst/>
          </a:prstGeom>
          <a:solidFill>
            <a:schemeClr val="tx1">
              <a:lumMod val="75000"/>
              <a:lumOff val="25000"/>
            </a:schemeClr>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7" name="四角形: 角を丸くする 6">
            <a:extLst>
              <a:ext uri="{FF2B5EF4-FFF2-40B4-BE49-F238E27FC236}">
                <a16:creationId xmlns:a16="http://schemas.microsoft.com/office/drawing/2014/main" id="{29722AAA-4C63-1AD8-4408-74BC3E2F29A4}"/>
              </a:ext>
            </a:extLst>
          </p:cNvPr>
          <p:cNvSpPr/>
          <p:nvPr/>
        </p:nvSpPr>
        <p:spPr bwMode="auto">
          <a:xfrm>
            <a:off x="4820434" y="1831233"/>
            <a:ext cx="3276600" cy="1672516"/>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8" name="テキスト ボックス 7">
            <a:extLst>
              <a:ext uri="{FF2B5EF4-FFF2-40B4-BE49-F238E27FC236}">
                <a16:creationId xmlns:a16="http://schemas.microsoft.com/office/drawing/2014/main" id="{91B22639-75B7-CAD9-DBF0-8E8239756F57}"/>
              </a:ext>
            </a:extLst>
          </p:cNvPr>
          <p:cNvSpPr txBox="1"/>
          <p:nvPr/>
        </p:nvSpPr>
        <p:spPr>
          <a:xfrm>
            <a:off x="4572000" y="2724010"/>
            <a:ext cx="31242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内部ネットワーク</a:t>
            </a:r>
          </a:p>
        </p:txBody>
      </p:sp>
      <p:sp>
        <p:nvSpPr>
          <p:cNvPr id="9" name="&quot;禁止&quot;マーク 8">
            <a:extLst>
              <a:ext uri="{FF2B5EF4-FFF2-40B4-BE49-F238E27FC236}">
                <a16:creationId xmlns:a16="http://schemas.microsoft.com/office/drawing/2014/main" id="{AC1941E3-947F-4549-F350-B92A6AB43614}"/>
              </a:ext>
            </a:extLst>
          </p:cNvPr>
          <p:cNvSpPr/>
          <p:nvPr/>
        </p:nvSpPr>
        <p:spPr bwMode="auto">
          <a:xfrm>
            <a:off x="1043168" y="2501964"/>
            <a:ext cx="990600" cy="990600"/>
          </a:xfrm>
          <a:prstGeom prst="noSmoking">
            <a:avLst>
              <a:gd name="adj" fmla="val 13526"/>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0" name="テキスト ボックス 9">
            <a:extLst>
              <a:ext uri="{FF2B5EF4-FFF2-40B4-BE49-F238E27FC236}">
                <a16:creationId xmlns:a16="http://schemas.microsoft.com/office/drawing/2014/main" id="{AA8352AE-85A7-C160-49E5-9E63E2A6AE29}"/>
              </a:ext>
            </a:extLst>
          </p:cNvPr>
          <p:cNvSpPr txBox="1"/>
          <p:nvPr/>
        </p:nvSpPr>
        <p:spPr>
          <a:xfrm>
            <a:off x="281168" y="2234539"/>
            <a:ext cx="15240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通さない</a:t>
            </a:r>
          </a:p>
        </p:txBody>
      </p:sp>
      <p:sp>
        <p:nvSpPr>
          <p:cNvPr id="11" name="矢印: 下 10">
            <a:extLst>
              <a:ext uri="{FF2B5EF4-FFF2-40B4-BE49-F238E27FC236}">
                <a16:creationId xmlns:a16="http://schemas.microsoft.com/office/drawing/2014/main" id="{4AD04CDD-59AB-A2F1-62C9-B9C699434A68}"/>
              </a:ext>
            </a:extLst>
          </p:cNvPr>
          <p:cNvSpPr/>
          <p:nvPr/>
        </p:nvSpPr>
        <p:spPr bwMode="auto">
          <a:xfrm rot="16200000">
            <a:off x="2417291" y="1096734"/>
            <a:ext cx="369331" cy="2227935"/>
          </a:xfrm>
          <a:prstGeom prst="downArrow">
            <a:avLst/>
          </a:prstGeom>
          <a:solidFill>
            <a:srgbClr val="FFFF00"/>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026" name="Picture 2">
            <a:extLst>
              <a:ext uri="{FF2B5EF4-FFF2-40B4-BE49-F238E27FC236}">
                <a16:creationId xmlns:a16="http://schemas.microsoft.com/office/drawing/2014/main" id="{145D0240-CA94-D27C-28D6-B54DA7D6AA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2" y="1163096"/>
            <a:ext cx="2667000" cy="2881998"/>
          </a:xfrm>
          <a:prstGeom prst="rect">
            <a:avLst/>
          </a:prstGeom>
          <a:noFill/>
          <a:extLst>
            <a:ext uri="{909E8E84-426E-40DD-AFC4-6F175D3DCCD1}">
              <a14:hiddenFill xmlns:a14="http://schemas.microsoft.com/office/drawing/2010/main">
                <a:solidFill>
                  <a:srgbClr val="FFFFFF"/>
                </a:solidFill>
              </a14:hiddenFill>
            </a:ext>
          </a:extLst>
        </p:spPr>
      </p:pic>
      <p:sp>
        <p:nvSpPr>
          <p:cNvPr id="12" name="矢印: 下 11">
            <a:extLst>
              <a:ext uri="{FF2B5EF4-FFF2-40B4-BE49-F238E27FC236}">
                <a16:creationId xmlns:a16="http://schemas.microsoft.com/office/drawing/2014/main" id="{4F410334-53BC-C841-EDCC-846DE3700E15}"/>
              </a:ext>
            </a:extLst>
          </p:cNvPr>
          <p:cNvSpPr/>
          <p:nvPr/>
        </p:nvSpPr>
        <p:spPr bwMode="auto">
          <a:xfrm rot="16200000">
            <a:off x="5025969" y="1096734"/>
            <a:ext cx="369331" cy="2227935"/>
          </a:xfrm>
          <a:prstGeom prst="downArrow">
            <a:avLst/>
          </a:prstGeom>
          <a:solidFill>
            <a:srgbClr val="FFFF00"/>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 name="テキスト ボックス 12">
            <a:extLst>
              <a:ext uri="{FF2B5EF4-FFF2-40B4-BE49-F238E27FC236}">
                <a16:creationId xmlns:a16="http://schemas.microsoft.com/office/drawing/2014/main" id="{89698182-1BF7-FD94-F98C-E9502D688E89}"/>
              </a:ext>
            </a:extLst>
          </p:cNvPr>
          <p:cNvSpPr txBox="1"/>
          <p:nvPr/>
        </p:nvSpPr>
        <p:spPr>
          <a:xfrm>
            <a:off x="5986016" y="2078908"/>
            <a:ext cx="15240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通す</a:t>
            </a:r>
          </a:p>
        </p:txBody>
      </p:sp>
      <p:sp>
        <p:nvSpPr>
          <p:cNvPr id="15" name="テキスト ボックス 14">
            <a:extLst>
              <a:ext uri="{FF2B5EF4-FFF2-40B4-BE49-F238E27FC236}">
                <a16:creationId xmlns:a16="http://schemas.microsoft.com/office/drawing/2014/main" id="{2D9380F4-2D29-8AB3-7529-7EA5825A7BFC}"/>
              </a:ext>
            </a:extLst>
          </p:cNvPr>
          <p:cNvSpPr txBox="1"/>
          <p:nvPr/>
        </p:nvSpPr>
        <p:spPr>
          <a:xfrm>
            <a:off x="457200" y="3979678"/>
            <a:ext cx="7886700" cy="2523768"/>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通す</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通さないの基準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ファイアウォールポリシー</a:t>
            </a:r>
            <a:br>
              <a:rPr kumimoji="1" lang="en-US" altLang="ja-JP" sz="24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・許可する</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許可しないポート番号</a:t>
            </a:r>
            <a:b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一つの</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IP</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アドレスは、さらに中に</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0</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番～</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65535</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番の</a:t>
            </a:r>
            <a:b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出入り口に分かれる</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a:t>
            </a:r>
            <a:b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・許可する</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許可しないプロトコル</a:t>
            </a:r>
            <a:b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・許可する</a:t>
            </a:r>
            <a:r>
              <a:rPr kumimoji="1" lang="en-US" altLang="ja-JP"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2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許可しないアプリケーション</a:t>
            </a:r>
            <a:br>
              <a:rPr kumimoji="1" lang="en-US" altLang="ja-JP" sz="24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rPr>
              <a:t>・許可するユーザ</a:t>
            </a:r>
          </a:p>
        </p:txBody>
      </p:sp>
    </p:spTree>
    <p:extLst>
      <p:ext uri="{BB962C8B-B14F-4D97-AF65-F5344CB8AC3E}">
        <p14:creationId xmlns:p14="http://schemas.microsoft.com/office/powerpoint/2010/main" val="29808414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1BF7B62-19FD-40E1-B685-8808063F3758}"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46087" name="Picture 7" descr="05_x0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8101" y="1761729"/>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46094" name="Line 14"/>
          <p:cNvSpPr>
            <a:spLocks noChangeShapeType="1"/>
          </p:cNvSpPr>
          <p:nvPr/>
        </p:nvSpPr>
        <p:spPr bwMode="auto">
          <a:xfrm>
            <a:off x="3717701" y="2599929"/>
            <a:ext cx="3352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82" name="Text Box 2"/>
          <p:cNvSpPr txBox="1">
            <a:spLocks noChangeArrowheads="1"/>
          </p:cNvSpPr>
          <p:nvPr/>
        </p:nvSpPr>
        <p:spPr bwMode="auto">
          <a:xfrm>
            <a:off x="517301" y="1075929"/>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暗号化の必要性</a:t>
            </a:r>
          </a:p>
        </p:txBody>
      </p:sp>
      <p:sp>
        <p:nvSpPr>
          <p:cNvPr id="46083" name="Text Box 3"/>
          <p:cNvSpPr txBox="1">
            <a:spLocks noChangeArrowheads="1"/>
          </p:cNvSpPr>
          <p:nvPr/>
        </p:nvSpPr>
        <p:spPr bwMode="auto">
          <a:xfrm>
            <a:off x="517301" y="3884070"/>
            <a:ext cx="8077200"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現代社会においてネットワークは人間の血管のように日々いろいろなデータが大量に流れています。その中には</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パスワード、クレジットカード番号、個人情報や企業の機密情報など重要なデータが含まれています。</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有線や無線のインターネット上のデータを電気的に傍受・盗聴することは比較的簡単にできます。何もしないと、上記のような機密データが筒抜けになってしまいます。そのため現在では重要なデータは暗号化され、たとえ傍受されても、その中身がわからないようになっています。</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6086" name="Picture 6" descr="05_0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301" y="2218929"/>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46088" name="Picture 8" descr="05_WOy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8101" y="1761729"/>
            <a:ext cx="708025" cy="1371600"/>
          </a:xfrm>
          <a:prstGeom prst="rect">
            <a:avLst/>
          </a:prstGeom>
          <a:noFill/>
          <a:extLst>
            <a:ext uri="{909E8E84-426E-40DD-AFC4-6F175D3DCCD1}">
              <a14:hiddenFill xmlns:a14="http://schemas.microsoft.com/office/drawing/2010/main">
                <a:solidFill>
                  <a:srgbClr val="FFFFFF"/>
                </a:solidFill>
              </a14:hiddenFill>
            </a:ext>
          </a:extLst>
        </p:spPr>
      </p:pic>
      <p:sp>
        <p:nvSpPr>
          <p:cNvPr id="46089" name="AutoShape 9"/>
          <p:cNvSpPr>
            <a:spLocks noChangeArrowheads="1"/>
          </p:cNvSpPr>
          <p:nvPr/>
        </p:nvSpPr>
        <p:spPr bwMode="auto">
          <a:xfrm flipH="1">
            <a:off x="1660301" y="1914129"/>
            <a:ext cx="987425" cy="304800"/>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0" name="AutoShape 10"/>
          <p:cNvSpPr>
            <a:spLocks noChangeArrowheads="1"/>
          </p:cNvSpPr>
          <p:nvPr/>
        </p:nvSpPr>
        <p:spPr bwMode="auto">
          <a:xfrm>
            <a:off x="2193701" y="2447529"/>
            <a:ext cx="811213" cy="274638"/>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1" name="Rectangle 11"/>
          <p:cNvSpPr>
            <a:spLocks noChangeArrowheads="1"/>
          </p:cNvSpPr>
          <p:nvPr/>
        </p:nvSpPr>
        <p:spPr bwMode="auto">
          <a:xfrm>
            <a:off x="822101" y="1685529"/>
            <a:ext cx="3276600" cy="1676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2" name="AutoShape 12"/>
          <p:cNvSpPr>
            <a:spLocks noChangeArrowheads="1"/>
          </p:cNvSpPr>
          <p:nvPr/>
        </p:nvSpPr>
        <p:spPr bwMode="auto">
          <a:xfrm rot="2674536" flipH="1">
            <a:off x="2269901" y="3133329"/>
            <a:ext cx="987425" cy="304800"/>
          </a:xfrm>
          <a:prstGeom prst="lightningBol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3" name="AutoShape 13"/>
          <p:cNvSpPr>
            <a:spLocks noChangeArrowheads="1"/>
          </p:cNvSpPr>
          <p:nvPr/>
        </p:nvSpPr>
        <p:spPr bwMode="auto">
          <a:xfrm>
            <a:off x="4479701" y="2066529"/>
            <a:ext cx="1857375" cy="1074738"/>
          </a:xfrm>
          <a:prstGeom prst="cloudCallout">
            <a:avLst>
              <a:gd name="adj1" fmla="val 45384"/>
              <a:gd name="adj2" fmla="val 20606"/>
            </a:avLst>
          </a:prstGeom>
          <a:solidFill>
            <a:srgbClr val="FF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a:t>
            </a:r>
          </a:p>
        </p:txBody>
      </p:sp>
      <p:sp>
        <p:nvSpPr>
          <p:cNvPr id="46095" name="Text Box 15"/>
          <p:cNvSpPr txBox="1">
            <a:spLocks noChangeArrowheads="1"/>
          </p:cNvSpPr>
          <p:nvPr/>
        </p:nvSpPr>
        <p:spPr bwMode="auto">
          <a:xfrm>
            <a:off x="4251101" y="1152130"/>
            <a:ext cx="44958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パスワード、ネットバンキング情報、クレジットカード番号、個人情報、重要機密</a:t>
            </a:r>
          </a:p>
        </p:txBody>
      </p:sp>
      <p:sp>
        <p:nvSpPr>
          <p:cNvPr id="46096" name="Line 16"/>
          <p:cNvSpPr>
            <a:spLocks noChangeShapeType="1"/>
          </p:cNvSpPr>
          <p:nvPr/>
        </p:nvSpPr>
        <p:spPr bwMode="auto">
          <a:xfrm>
            <a:off x="4174901" y="1990329"/>
            <a:ext cx="274320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7" name="Text Box 17"/>
          <p:cNvSpPr txBox="1">
            <a:spLocks noChangeArrowheads="1"/>
          </p:cNvSpPr>
          <p:nvPr/>
        </p:nvSpPr>
        <p:spPr bwMode="auto">
          <a:xfrm>
            <a:off x="4327301" y="3361929"/>
            <a:ext cx="838200" cy="338554"/>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傍受</a:t>
            </a:r>
          </a:p>
        </p:txBody>
      </p:sp>
      <p:sp>
        <p:nvSpPr>
          <p:cNvPr id="46098" name="Line 18"/>
          <p:cNvSpPr>
            <a:spLocks noChangeShapeType="1"/>
          </p:cNvSpPr>
          <p:nvPr/>
        </p:nvSpPr>
        <p:spPr bwMode="auto">
          <a:xfrm flipH="1">
            <a:off x="3412901" y="3514329"/>
            <a:ext cx="838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6099" name="Line 19"/>
          <p:cNvSpPr>
            <a:spLocks noChangeShapeType="1"/>
          </p:cNvSpPr>
          <p:nvPr/>
        </p:nvSpPr>
        <p:spPr bwMode="auto">
          <a:xfrm flipV="1">
            <a:off x="4784501" y="2828529"/>
            <a:ext cx="304800" cy="4572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a:extLst>
              <a:ext uri="{FF2B5EF4-FFF2-40B4-BE49-F238E27FC236}">
                <a16:creationId xmlns:a16="http://schemas.microsoft.com/office/drawing/2014/main" id="{DB5A7600-D8D2-3109-9C6E-E08FF19B454E}"/>
              </a:ext>
            </a:extLst>
          </p:cNvPr>
          <p:cNvSpPr txBox="1"/>
          <p:nvPr/>
        </p:nvSpPr>
        <p:spPr>
          <a:xfrm>
            <a:off x="-50954" y="407039"/>
            <a:ext cx="6318109" cy="52322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データの盗聴</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ネット上</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の対策</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7215469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スライド番号プレースホルダー 3"/>
          <p:cNvSpPr>
            <a:spLocks noGrp="1"/>
          </p:cNvSpPr>
          <p:nvPr>
            <p:ph type="sldNum" sz="quarter" idx="12"/>
          </p:nvPr>
        </p:nvSpPr>
        <p:spPr>
          <a:xfrm>
            <a:off x="6860146" y="6389589"/>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45D64FD-404F-4758-B49E-B06B12733ED0}"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47106" name="Picture 2" descr="05_x0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029401"/>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47107" name="Line 3"/>
          <p:cNvSpPr>
            <a:spLocks noChangeShapeType="1"/>
          </p:cNvSpPr>
          <p:nvPr/>
        </p:nvSpPr>
        <p:spPr bwMode="auto">
          <a:xfrm>
            <a:off x="2057400" y="1562801"/>
            <a:ext cx="3048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7108" name="Text Box 4"/>
          <p:cNvSpPr txBox="1">
            <a:spLocks noChangeArrowheads="1"/>
          </p:cNvSpPr>
          <p:nvPr/>
        </p:nvSpPr>
        <p:spPr bwMode="auto">
          <a:xfrm>
            <a:off x="381000" y="304800"/>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共通鍵暗号方式</a:t>
            </a:r>
          </a:p>
        </p:txBody>
      </p:sp>
      <p:sp>
        <p:nvSpPr>
          <p:cNvPr id="47109" name="Text Box 5"/>
          <p:cNvSpPr txBox="1">
            <a:spLocks noChangeArrowheads="1"/>
          </p:cNvSpPr>
          <p:nvPr/>
        </p:nvSpPr>
        <p:spPr bwMode="auto">
          <a:xfrm>
            <a:off x="304800" y="5330129"/>
            <a:ext cx="8534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暗号化でコンピュータ時代以前から使用されてきたものは共通鍵を使った方法です。スパイ映画や戦争映画などで見ることがあるかもしれませんが、情報の送り手と受け手で同じ暗号表</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を持ち、それをもとに暗号を作って、解読するものです。</a:t>
            </a:r>
            <a:b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共通鍵を持つ人は暗号を解読できることになります。そのため、例えば企業に</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1000</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人の顧客がいて暗号が必要な場合</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1000</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個の暗号鍵を作って、それぞれの人に配る必要があります。</a:t>
            </a:r>
          </a:p>
        </p:txBody>
      </p:sp>
      <p:pic>
        <p:nvPicPr>
          <p:cNvPr id="47110" name="Picture 6" descr="05_0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181801"/>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47122" name="Text Box 18"/>
          <p:cNvSpPr txBox="1">
            <a:spLocks noChangeArrowheads="1"/>
          </p:cNvSpPr>
          <p:nvPr/>
        </p:nvSpPr>
        <p:spPr bwMode="auto">
          <a:xfrm>
            <a:off x="457200" y="866151"/>
            <a:ext cx="2438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共通鍵</a:t>
            </a:r>
          </a:p>
        </p:txBody>
      </p:sp>
      <p:grpSp>
        <p:nvGrpSpPr>
          <p:cNvPr id="2" name="グループ化 1">
            <a:extLst>
              <a:ext uri="{FF2B5EF4-FFF2-40B4-BE49-F238E27FC236}">
                <a16:creationId xmlns:a16="http://schemas.microsoft.com/office/drawing/2014/main" id="{8CEE0C3F-5646-F2FA-9672-CFE37F10762C}"/>
              </a:ext>
            </a:extLst>
          </p:cNvPr>
          <p:cNvGrpSpPr/>
          <p:nvPr/>
        </p:nvGrpSpPr>
        <p:grpSpPr>
          <a:xfrm>
            <a:off x="687946" y="2178181"/>
            <a:ext cx="7543800" cy="346075"/>
            <a:chOff x="533400" y="3048000"/>
            <a:chExt cx="7543800" cy="346075"/>
          </a:xfrm>
        </p:grpSpPr>
        <p:sp>
          <p:nvSpPr>
            <p:cNvPr id="47123" name="Text Box 19"/>
            <p:cNvSpPr txBox="1">
              <a:spLocks noChangeArrowheads="1"/>
            </p:cNvSpPr>
            <p:nvPr/>
          </p:nvSpPr>
          <p:spPr bwMode="auto">
            <a:xfrm>
              <a:off x="533400" y="30480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7124" name="Text Box 20"/>
            <p:cNvSpPr txBox="1">
              <a:spLocks noChangeArrowheads="1"/>
            </p:cNvSpPr>
            <p:nvPr/>
          </p:nvSpPr>
          <p:spPr bwMode="auto">
            <a:xfrm>
              <a:off x="2133600" y="3048000"/>
              <a:ext cx="1143000" cy="338554"/>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暗号化</a:t>
              </a:r>
            </a:p>
          </p:txBody>
        </p:sp>
        <p:sp>
          <p:nvSpPr>
            <p:cNvPr id="47125" name="Text Box 21"/>
            <p:cNvSpPr txBox="1">
              <a:spLocks noChangeArrowheads="1"/>
            </p:cNvSpPr>
            <p:nvPr/>
          </p:nvSpPr>
          <p:spPr bwMode="auto">
            <a:xfrm>
              <a:off x="5334000" y="3048000"/>
              <a:ext cx="1143000" cy="338554"/>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復号化</a:t>
              </a:r>
            </a:p>
          </p:txBody>
        </p:sp>
        <p:sp>
          <p:nvSpPr>
            <p:cNvPr id="47126" name="Text Box 22"/>
            <p:cNvSpPr txBox="1">
              <a:spLocks noChangeArrowheads="1"/>
            </p:cNvSpPr>
            <p:nvPr/>
          </p:nvSpPr>
          <p:spPr bwMode="auto">
            <a:xfrm>
              <a:off x="3733800" y="30480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47127" name="Line 23"/>
            <p:cNvSpPr>
              <a:spLocks noChangeShapeType="1"/>
            </p:cNvSpPr>
            <p:nvPr/>
          </p:nvSpPr>
          <p:spPr bwMode="auto">
            <a:xfrm>
              <a:off x="1676400" y="3200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7128" name="Line 24"/>
            <p:cNvSpPr>
              <a:spLocks noChangeShapeType="1"/>
            </p:cNvSpPr>
            <p:nvPr/>
          </p:nvSpPr>
          <p:spPr bwMode="auto">
            <a:xfrm>
              <a:off x="3276600" y="3200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7129" name="Line 25"/>
            <p:cNvSpPr>
              <a:spLocks noChangeShapeType="1"/>
            </p:cNvSpPr>
            <p:nvPr/>
          </p:nvSpPr>
          <p:spPr bwMode="auto">
            <a:xfrm>
              <a:off x="4876800" y="3200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7131" name="Text Box 27"/>
            <p:cNvSpPr txBox="1">
              <a:spLocks noChangeArrowheads="1"/>
            </p:cNvSpPr>
            <p:nvPr/>
          </p:nvSpPr>
          <p:spPr bwMode="auto">
            <a:xfrm>
              <a:off x="6934200" y="30480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7132" name="Line 28"/>
            <p:cNvSpPr>
              <a:spLocks noChangeShapeType="1"/>
            </p:cNvSpPr>
            <p:nvPr/>
          </p:nvSpPr>
          <p:spPr bwMode="auto">
            <a:xfrm>
              <a:off x="6477000" y="3200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47134" name="Line 30"/>
          <p:cNvSpPr>
            <a:spLocks noChangeShapeType="1"/>
          </p:cNvSpPr>
          <p:nvPr/>
        </p:nvSpPr>
        <p:spPr bwMode="auto">
          <a:xfrm flipH="1">
            <a:off x="2971782" y="1780887"/>
            <a:ext cx="1038226" cy="41058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7184" name="Group 80"/>
          <p:cNvGraphicFramePr>
            <a:graphicFrameLocks noGrp="1"/>
          </p:cNvGraphicFramePr>
          <p:nvPr/>
        </p:nvGraphicFramePr>
        <p:xfrm>
          <a:off x="3916787" y="222734"/>
          <a:ext cx="914400" cy="1463040"/>
        </p:xfrm>
        <a:graphic>
          <a:graphicData uri="http://schemas.openxmlformats.org/drawingml/2006/table">
            <a:tbl>
              <a:tblPr/>
              <a:tblGrid>
                <a:gridCol w="457200">
                  <a:extLst>
                    <a:ext uri="{9D8B030D-6E8A-4147-A177-3AD203B41FA5}">
                      <a16:colId xmlns:a16="http://schemas.microsoft.com/office/drawing/2014/main" val="2681455280"/>
                    </a:ext>
                  </a:extLst>
                </a:gridCol>
                <a:gridCol w="457200">
                  <a:extLst>
                    <a:ext uri="{9D8B030D-6E8A-4147-A177-3AD203B41FA5}">
                      <a16:colId xmlns:a16="http://schemas.microsoft.com/office/drawing/2014/main" val="264584606"/>
                    </a:ext>
                  </a:extLst>
                </a:gridCol>
              </a:tblGrid>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dirty="0">
                          <a:ln>
                            <a:noFill/>
                          </a:ln>
                          <a:solidFill>
                            <a:schemeClr val="tx1"/>
                          </a:solidFill>
                          <a:effectLst/>
                          <a:latin typeface="Arial" panose="020B0604020202020204" pitchFamily="34" charset="0"/>
                          <a:ea typeface="ＭＳ Ｐゴシック" panose="020B0600070205080204" pitchFamily="50" charset="-128"/>
                        </a:rPr>
                        <a:t>08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4097372143"/>
                  </a:ext>
                </a:extLst>
              </a:tr>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02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882341408"/>
                  </a:ext>
                </a:extLst>
              </a:tr>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04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2427757494"/>
                  </a:ext>
                </a:extLst>
              </a:tr>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927763490"/>
                  </a:ext>
                </a:extLst>
              </a:tr>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362353998"/>
                  </a:ext>
                </a:extLst>
              </a:tr>
              <a:tr h="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a:ln>
                            <a:noFill/>
                          </a:ln>
                          <a:solidFill>
                            <a:schemeClr val="tx1"/>
                          </a:solidFill>
                          <a:effectLst/>
                          <a:latin typeface="Arial" panose="020B0604020202020204" pitchFamily="34" charset="0"/>
                          <a:ea typeface="ＭＳ Ｐゴシック" panose="020B0600070205080204" pitchFamily="50" charset="-12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000" b="0" i="0" u="none" strike="noStrike" cap="none" normalizeH="0" baseline="0" dirty="0">
                          <a:ln>
                            <a:noFill/>
                          </a:ln>
                          <a:solidFill>
                            <a:schemeClr val="tx1"/>
                          </a:solidFill>
                          <a:effectLst/>
                          <a:latin typeface="Arial" panose="020B0604020202020204" pitchFamily="34" charset="0"/>
                          <a:ea typeface="ＭＳ Ｐゴシック" panose="020B0600070205080204" pitchFamily="50" charset="-128"/>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3086117983"/>
                  </a:ext>
                </a:extLst>
              </a:tr>
            </a:tbl>
          </a:graphicData>
        </a:graphic>
      </p:graphicFrame>
      <p:sp>
        <p:nvSpPr>
          <p:cNvPr id="47186" name="Line 82"/>
          <p:cNvSpPr>
            <a:spLocks noChangeShapeType="1"/>
          </p:cNvSpPr>
          <p:nvPr/>
        </p:nvSpPr>
        <p:spPr bwMode="auto">
          <a:xfrm>
            <a:off x="4619608" y="1808745"/>
            <a:ext cx="1301768" cy="40011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7133" name="Text Box 29"/>
          <p:cNvSpPr txBox="1">
            <a:spLocks noChangeArrowheads="1"/>
          </p:cNvSpPr>
          <p:nvPr/>
        </p:nvSpPr>
        <p:spPr bwMode="auto">
          <a:xfrm>
            <a:off x="3798888" y="1367801"/>
            <a:ext cx="1143000" cy="400110"/>
          </a:xfrm>
          <a:prstGeom prst="rect">
            <a:avLst/>
          </a:prstGeom>
          <a:solidFill>
            <a:srgbClr val="FFCCFF"/>
          </a:solidFill>
          <a:ln w="38100" cmpd="dbl">
            <a:solidFill>
              <a:schemeClr val="tx1"/>
            </a:solidFill>
            <a:miter lim="800000"/>
            <a:headEnd/>
            <a:tailEnd/>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a:t>
            </a:r>
          </a:p>
        </p:txBody>
      </p:sp>
      <p:pic>
        <p:nvPicPr>
          <p:cNvPr id="5" name="Picture 6" descr="05_0PC">
            <a:extLst>
              <a:ext uri="{FF2B5EF4-FFF2-40B4-BE49-F238E27FC236}">
                <a16:creationId xmlns:a16="http://schemas.microsoft.com/office/drawing/2014/main" id="{DD19B826-CE2D-C652-8B2F-CB69107FDFF9}"/>
              </a:ext>
            </a:extLst>
          </p:cNvPr>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260466" y="3103001"/>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05_0PC">
            <a:extLst>
              <a:ext uri="{FF2B5EF4-FFF2-40B4-BE49-F238E27FC236}">
                <a16:creationId xmlns:a16="http://schemas.microsoft.com/office/drawing/2014/main" id="{6F18D313-A2EB-69C4-7C14-38F8E95D159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7283" y="4238847"/>
            <a:ext cx="1038225" cy="912813"/>
          </a:xfrm>
          <a:prstGeom prst="rect">
            <a:avLst/>
          </a:prstGeom>
          <a:noFill/>
          <a:extLst>
            <a:ext uri="{909E8E84-426E-40DD-AFC4-6F175D3DCCD1}">
              <a14:hiddenFill xmlns:a14="http://schemas.microsoft.com/office/drawing/2010/main">
                <a:solidFill>
                  <a:srgbClr val="FFFFFF"/>
                </a:solidFill>
              </a14:hiddenFill>
            </a:ext>
          </a:extLst>
        </p:spPr>
      </p:pic>
      <p:grpSp>
        <p:nvGrpSpPr>
          <p:cNvPr id="8" name="グループ化 7">
            <a:extLst>
              <a:ext uri="{FF2B5EF4-FFF2-40B4-BE49-F238E27FC236}">
                <a16:creationId xmlns:a16="http://schemas.microsoft.com/office/drawing/2014/main" id="{9A35ED74-80A8-2189-5244-E867D9EC59C3}"/>
              </a:ext>
            </a:extLst>
          </p:cNvPr>
          <p:cNvGrpSpPr/>
          <p:nvPr/>
        </p:nvGrpSpPr>
        <p:grpSpPr>
          <a:xfrm>
            <a:off x="2161194" y="3383220"/>
            <a:ext cx="6218596" cy="450977"/>
            <a:chOff x="2011005" y="2289112"/>
            <a:chExt cx="6218596" cy="450977"/>
          </a:xfrm>
        </p:grpSpPr>
        <p:sp>
          <p:nvSpPr>
            <p:cNvPr id="9" name="Text Box 11">
              <a:extLst>
                <a:ext uri="{FF2B5EF4-FFF2-40B4-BE49-F238E27FC236}">
                  <a16:creationId xmlns:a16="http://schemas.microsoft.com/office/drawing/2014/main" id="{877AC533-95E7-4056-51BA-6620ED08A642}"/>
                </a:ext>
              </a:extLst>
            </p:cNvPr>
            <p:cNvSpPr txBox="1">
              <a:spLocks noChangeArrowheads="1"/>
            </p:cNvSpPr>
            <p:nvPr/>
          </p:nvSpPr>
          <p:spPr bwMode="auto">
            <a:xfrm>
              <a:off x="38862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10" name="Line 12">
              <a:extLst>
                <a:ext uri="{FF2B5EF4-FFF2-40B4-BE49-F238E27FC236}">
                  <a16:creationId xmlns:a16="http://schemas.microsoft.com/office/drawing/2014/main" id="{D1EBB75D-CCCB-2306-A92F-A49393F6E119}"/>
                </a:ext>
              </a:extLst>
            </p:cNvPr>
            <p:cNvSpPr>
              <a:spLocks noChangeShapeType="1"/>
            </p:cNvSpPr>
            <p:nvPr/>
          </p:nvSpPr>
          <p:spPr bwMode="auto">
            <a:xfrm>
              <a:off x="2011005" y="2523157"/>
              <a:ext cx="27499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Line 13">
              <a:extLst>
                <a:ext uri="{FF2B5EF4-FFF2-40B4-BE49-F238E27FC236}">
                  <a16:creationId xmlns:a16="http://schemas.microsoft.com/office/drawing/2014/main" id="{1A1AFA9C-48F3-52F1-1099-440134135D09}"/>
                </a:ext>
              </a:extLst>
            </p:cNvPr>
            <p:cNvSpPr>
              <a:spLocks noChangeShapeType="1"/>
            </p:cNvSpPr>
            <p:nvPr/>
          </p:nvSpPr>
          <p:spPr bwMode="auto">
            <a:xfrm>
              <a:off x="34290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2" name="Line 14">
              <a:extLst>
                <a:ext uri="{FF2B5EF4-FFF2-40B4-BE49-F238E27FC236}">
                  <a16:creationId xmlns:a16="http://schemas.microsoft.com/office/drawing/2014/main" id="{A0245AB6-F19D-4B64-0140-61924534EA94}"/>
                </a:ext>
              </a:extLst>
            </p:cNvPr>
            <p:cNvSpPr>
              <a:spLocks noChangeShapeType="1"/>
            </p:cNvSpPr>
            <p:nvPr/>
          </p:nvSpPr>
          <p:spPr bwMode="auto">
            <a:xfrm>
              <a:off x="50292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Text Box 15">
              <a:extLst>
                <a:ext uri="{FF2B5EF4-FFF2-40B4-BE49-F238E27FC236}">
                  <a16:creationId xmlns:a16="http://schemas.microsoft.com/office/drawing/2014/main" id="{37530394-98A2-CB06-7062-5134E3AFA6E9}"/>
                </a:ext>
              </a:extLst>
            </p:cNvPr>
            <p:cNvSpPr txBox="1">
              <a:spLocks noChangeArrowheads="1"/>
            </p:cNvSpPr>
            <p:nvPr/>
          </p:nvSpPr>
          <p:spPr bwMode="auto">
            <a:xfrm>
              <a:off x="70866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14" name="Line 16">
              <a:extLst>
                <a:ext uri="{FF2B5EF4-FFF2-40B4-BE49-F238E27FC236}">
                  <a16:creationId xmlns:a16="http://schemas.microsoft.com/office/drawing/2014/main" id="{88C08E44-A183-CD1A-BC45-CF46FCCC01AE}"/>
                </a:ext>
              </a:extLst>
            </p:cNvPr>
            <p:cNvSpPr>
              <a:spLocks noChangeShapeType="1"/>
            </p:cNvSpPr>
            <p:nvPr/>
          </p:nvSpPr>
          <p:spPr bwMode="auto">
            <a:xfrm>
              <a:off x="66294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Text Box 9">
              <a:extLst>
                <a:ext uri="{FF2B5EF4-FFF2-40B4-BE49-F238E27FC236}">
                  <a16:creationId xmlns:a16="http://schemas.microsoft.com/office/drawing/2014/main" id="{7B0233D8-DF75-C57F-8024-D6159064D9A4}"/>
                </a:ext>
              </a:extLst>
            </p:cNvPr>
            <p:cNvSpPr txBox="1">
              <a:spLocks noChangeArrowheads="1"/>
            </p:cNvSpPr>
            <p:nvPr/>
          </p:nvSpPr>
          <p:spPr bwMode="auto">
            <a:xfrm>
              <a:off x="2133601" y="2311977"/>
              <a:ext cx="1447800" cy="369332"/>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暗号化</a:t>
              </a:r>
            </a:p>
          </p:txBody>
        </p:sp>
        <p:sp>
          <p:nvSpPr>
            <p:cNvPr id="16" name="Text Box 10">
              <a:extLst>
                <a:ext uri="{FF2B5EF4-FFF2-40B4-BE49-F238E27FC236}">
                  <a16:creationId xmlns:a16="http://schemas.microsoft.com/office/drawing/2014/main" id="{B5BACBB9-72C1-53C6-AF1E-52956F6BCF64}"/>
                </a:ext>
              </a:extLst>
            </p:cNvPr>
            <p:cNvSpPr txBox="1">
              <a:spLocks noChangeArrowheads="1"/>
            </p:cNvSpPr>
            <p:nvPr/>
          </p:nvSpPr>
          <p:spPr bwMode="auto">
            <a:xfrm>
              <a:off x="5281034" y="2289112"/>
              <a:ext cx="1600200" cy="369332"/>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復号化</a:t>
              </a:r>
            </a:p>
          </p:txBody>
        </p:sp>
      </p:grpSp>
      <p:grpSp>
        <p:nvGrpSpPr>
          <p:cNvPr id="18" name="グループ化 17">
            <a:extLst>
              <a:ext uri="{FF2B5EF4-FFF2-40B4-BE49-F238E27FC236}">
                <a16:creationId xmlns:a16="http://schemas.microsoft.com/office/drawing/2014/main" id="{19D43CA1-D3D3-E361-0DEC-B59AC36A08B4}"/>
              </a:ext>
            </a:extLst>
          </p:cNvPr>
          <p:cNvGrpSpPr/>
          <p:nvPr/>
        </p:nvGrpSpPr>
        <p:grpSpPr>
          <a:xfrm>
            <a:off x="2203085" y="4588490"/>
            <a:ext cx="6218596" cy="450977"/>
            <a:chOff x="2011005" y="2289112"/>
            <a:chExt cx="6218596" cy="450977"/>
          </a:xfrm>
        </p:grpSpPr>
        <p:sp>
          <p:nvSpPr>
            <p:cNvPr id="19" name="Text Box 11">
              <a:extLst>
                <a:ext uri="{FF2B5EF4-FFF2-40B4-BE49-F238E27FC236}">
                  <a16:creationId xmlns:a16="http://schemas.microsoft.com/office/drawing/2014/main" id="{32592622-13CB-DA5B-8B34-432A29EAF381}"/>
                </a:ext>
              </a:extLst>
            </p:cNvPr>
            <p:cNvSpPr txBox="1">
              <a:spLocks noChangeArrowheads="1"/>
            </p:cNvSpPr>
            <p:nvPr/>
          </p:nvSpPr>
          <p:spPr bwMode="auto">
            <a:xfrm>
              <a:off x="38862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20" name="Line 12">
              <a:extLst>
                <a:ext uri="{FF2B5EF4-FFF2-40B4-BE49-F238E27FC236}">
                  <a16:creationId xmlns:a16="http://schemas.microsoft.com/office/drawing/2014/main" id="{9A709039-9AA2-85E0-AB59-51E60399133A}"/>
                </a:ext>
              </a:extLst>
            </p:cNvPr>
            <p:cNvSpPr>
              <a:spLocks noChangeShapeType="1"/>
            </p:cNvSpPr>
            <p:nvPr/>
          </p:nvSpPr>
          <p:spPr bwMode="auto">
            <a:xfrm>
              <a:off x="2011005" y="2523157"/>
              <a:ext cx="27499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1" name="Line 13">
              <a:extLst>
                <a:ext uri="{FF2B5EF4-FFF2-40B4-BE49-F238E27FC236}">
                  <a16:creationId xmlns:a16="http://schemas.microsoft.com/office/drawing/2014/main" id="{3F3C31F1-61FA-F8B7-0C27-D7DA71548433}"/>
                </a:ext>
              </a:extLst>
            </p:cNvPr>
            <p:cNvSpPr>
              <a:spLocks noChangeShapeType="1"/>
            </p:cNvSpPr>
            <p:nvPr/>
          </p:nvSpPr>
          <p:spPr bwMode="auto">
            <a:xfrm>
              <a:off x="34290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2" name="Line 14">
              <a:extLst>
                <a:ext uri="{FF2B5EF4-FFF2-40B4-BE49-F238E27FC236}">
                  <a16:creationId xmlns:a16="http://schemas.microsoft.com/office/drawing/2014/main" id="{6AA33A2F-5274-8F4C-0BC1-3A75472415C0}"/>
                </a:ext>
              </a:extLst>
            </p:cNvPr>
            <p:cNvSpPr>
              <a:spLocks noChangeShapeType="1"/>
            </p:cNvSpPr>
            <p:nvPr/>
          </p:nvSpPr>
          <p:spPr bwMode="auto">
            <a:xfrm>
              <a:off x="50292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Text Box 15">
              <a:extLst>
                <a:ext uri="{FF2B5EF4-FFF2-40B4-BE49-F238E27FC236}">
                  <a16:creationId xmlns:a16="http://schemas.microsoft.com/office/drawing/2014/main" id="{0D01C244-8361-EC27-14B8-F86A1D7871E9}"/>
                </a:ext>
              </a:extLst>
            </p:cNvPr>
            <p:cNvSpPr txBox="1">
              <a:spLocks noChangeArrowheads="1"/>
            </p:cNvSpPr>
            <p:nvPr/>
          </p:nvSpPr>
          <p:spPr bwMode="auto">
            <a:xfrm>
              <a:off x="70866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24" name="Line 16">
              <a:extLst>
                <a:ext uri="{FF2B5EF4-FFF2-40B4-BE49-F238E27FC236}">
                  <a16:creationId xmlns:a16="http://schemas.microsoft.com/office/drawing/2014/main" id="{41C13F5B-4DD6-27A6-63E6-BD3CD6316C5E}"/>
                </a:ext>
              </a:extLst>
            </p:cNvPr>
            <p:cNvSpPr>
              <a:spLocks noChangeShapeType="1"/>
            </p:cNvSpPr>
            <p:nvPr/>
          </p:nvSpPr>
          <p:spPr bwMode="auto">
            <a:xfrm>
              <a:off x="66294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5" name="Text Box 9">
              <a:extLst>
                <a:ext uri="{FF2B5EF4-FFF2-40B4-BE49-F238E27FC236}">
                  <a16:creationId xmlns:a16="http://schemas.microsoft.com/office/drawing/2014/main" id="{8EC4660F-E6C3-5E0A-1471-B79B5699B77E}"/>
                </a:ext>
              </a:extLst>
            </p:cNvPr>
            <p:cNvSpPr txBox="1">
              <a:spLocks noChangeArrowheads="1"/>
            </p:cNvSpPr>
            <p:nvPr/>
          </p:nvSpPr>
          <p:spPr bwMode="auto">
            <a:xfrm>
              <a:off x="2133601" y="2311977"/>
              <a:ext cx="1447800" cy="369332"/>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暗号化</a:t>
              </a:r>
            </a:p>
          </p:txBody>
        </p:sp>
        <p:sp>
          <p:nvSpPr>
            <p:cNvPr id="26" name="Text Box 10">
              <a:extLst>
                <a:ext uri="{FF2B5EF4-FFF2-40B4-BE49-F238E27FC236}">
                  <a16:creationId xmlns:a16="http://schemas.microsoft.com/office/drawing/2014/main" id="{C5316C1E-AF68-E83E-E365-D06FDB83843A}"/>
                </a:ext>
              </a:extLst>
            </p:cNvPr>
            <p:cNvSpPr txBox="1">
              <a:spLocks noChangeArrowheads="1"/>
            </p:cNvSpPr>
            <p:nvPr/>
          </p:nvSpPr>
          <p:spPr bwMode="auto">
            <a:xfrm>
              <a:off x="5281034" y="2289112"/>
              <a:ext cx="1600200" cy="369332"/>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復号化</a:t>
              </a:r>
            </a:p>
          </p:txBody>
        </p:sp>
      </p:grpSp>
      <p:sp>
        <p:nvSpPr>
          <p:cNvPr id="31" name="テキスト ボックス 30">
            <a:extLst>
              <a:ext uri="{FF2B5EF4-FFF2-40B4-BE49-F238E27FC236}">
                <a16:creationId xmlns:a16="http://schemas.microsoft.com/office/drawing/2014/main" id="{D9019015-7951-5E7C-78AF-CB581D51865E}"/>
              </a:ext>
            </a:extLst>
          </p:cNvPr>
          <p:cNvSpPr txBox="1"/>
          <p:nvPr/>
        </p:nvSpPr>
        <p:spPr>
          <a:xfrm>
            <a:off x="216732" y="3350710"/>
            <a:ext cx="1115915"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ユーザ</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4" name="テキスト ボックス 63">
            <a:extLst>
              <a:ext uri="{FF2B5EF4-FFF2-40B4-BE49-F238E27FC236}">
                <a16:creationId xmlns:a16="http://schemas.microsoft.com/office/drawing/2014/main" id="{B97F6266-117E-9DB3-FC6E-E676D4C39ED2}"/>
              </a:ext>
            </a:extLst>
          </p:cNvPr>
          <p:cNvSpPr txBox="1"/>
          <p:nvPr/>
        </p:nvSpPr>
        <p:spPr>
          <a:xfrm>
            <a:off x="229457" y="4473274"/>
            <a:ext cx="1115915"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ユーザ</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n</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5" name="テキスト ボックス 64">
            <a:extLst>
              <a:ext uri="{FF2B5EF4-FFF2-40B4-BE49-F238E27FC236}">
                <a16:creationId xmlns:a16="http://schemas.microsoft.com/office/drawing/2014/main" id="{0DA4F23F-F656-C5D0-A14F-D32B8456D0AB}"/>
              </a:ext>
            </a:extLst>
          </p:cNvPr>
          <p:cNvSpPr txBox="1"/>
          <p:nvPr/>
        </p:nvSpPr>
        <p:spPr>
          <a:xfrm>
            <a:off x="509689" y="3608626"/>
            <a:ext cx="562000"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69" name="Text Box 29">
            <a:extLst>
              <a:ext uri="{FF2B5EF4-FFF2-40B4-BE49-F238E27FC236}">
                <a16:creationId xmlns:a16="http://schemas.microsoft.com/office/drawing/2014/main" id="{FA604BE1-1797-C7E5-87AC-E2F7D6060FC9}"/>
              </a:ext>
            </a:extLst>
          </p:cNvPr>
          <p:cNvSpPr txBox="1">
            <a:spLocks noChangeArrowheads="1"/>
          </p:cNvSpPr>
          <p:nvPr/>
        </p:nvSpPr>
        <p:spPr bwMode="auto">
          <a:xfrm>
            <a:off x="3049581" y="2788144"/>
            <a:ext cx="3245792" cy="400110"/>
          </a:xfrm>
          <a:prstGeom prst="rect">
            <a:avLst/>
          </a:prstGeom>
          <a:solidFill>
            <a:srgbClr val="FFCCFF"/>
          </a:solidFill>
          <a:ln w="38100" cmpd="dbl">
            <a:solidFill>
              <a:schemeClr val="tx1"/>
            </a:solidFill>
            <a:miter lim="800000"/>
            <a:headEnd/>
            <a:tailEnd/>
          </a:ln>
          <a:effec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　ユーザ</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用</a:t>
            </a:r>
          </a:p>
        </p:txBody>
      </p:sp>
      <p:sp>
        <p:nvSpPr>
          <p:cNvPr id="70" name="矢印: 上 69">
            <a:extLst>
              <a:ext uri="{FF2B5EF4-FFF2-40B4-BE49-F238E27FC236}">
                <a16:creationId xmlns:a16="http://schemas.microsoft.com/office/drawing/2014/main" id="{A31CF9D9-749E-F405-0847-6B08D0F3953C}"/>
              </a:ext>
            </a:extLst>
          </p:cNvPr>
          <p:cNvSpPr/>
          <p:nvPr/>
        </p:nvSpPr>
        <p:spPr bwMode="auto">
          <a:xfrm rot="10800000">
            <a:off x="3331133" y="3219302"/>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71" name="矢印: 上 70">
            <a:extLst>
              <a:ext uri="{FF2B5EF4-FFF2-40B4-BE49-F238E27FC236}">
                <a16:creationId xmlns:a16="http://schemas.microsoft.com/office/drawing/2014/main" id="{8E505730-E427-768A-0C34-8A7704698493}"/>
              </a:ext>
            </a:extLst>
          </p:cNvPr>
          <p:cNvSpPr/>
          <p:nvPr/>
        </p:nvSpPr>
        <p:spPr bwMode="auto">
          <a:xfrm rot="10800000">
            <a:off x="5689213" y="3205017"/>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72" name="矢印: 上 71">
            <a:extLst>
              <a:ext uri="{FF2B5EF4-FFF2-40B4-BE49-F238E27FC236}">
                <a16:creationId xmlns:a16="http://schemas.microsoft.com/office/drawing/2014/main" id="{D194E2AC-0349-E8F3-D567-7A32F68385BF}"/>
              </a:ext>
            </a:extLst>
          </p:cNvPr>
          <p:cNvSpPr/>
          <p:nvPr/>
        </p:nvSpPr>
        <p:spPr bwMode="auto">
          <a:xfrm rot="10800000">
            <a:off x="3341865" y="4455043"/>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73" name="矢印: 上 72">
            <a:extLst>
              <a:ext uri="{FF2B5EF4-FFF2-40B4-BE49-F238E27FC236}">
                <a16:creationId xmlns:a16="http://schemas.microsoft.com/office/drawing/2014/main" id="{125CB0E6-4BAA-F2E8-19E9-1A57F8D2384D}"/>
              </a:ext>
            </a:extLst>
          </p:cNvPr>
          <p:cNvSpPr/>
          <p:nvPr/>
        </p:nvSpPr>
        <p:spPr bwMode="auto">
          <a:xfrm rot="10800000">
            <a:off x="5706324" y="4431273"/>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66" name="Text Box 29">
            <a:extLst>
              <a:ext uri="{FF2B5EF4-FFF2-40B4-BE49-F238E27FC236}">
                <a16:creationId xmlns:a16="http://schemas.microsoft.com/office/drawing/2014/main" id="{D61EEF07-77A8-6DC9-E83D-47EB9BE0505B}"/>
              </a:ext>
            </a:extLst>
          </p:cNvPr>
          <p:cNvSpPr txBox="1">
            <a:spLocks noChangeArrowheads="1"/>
          </p:cNvSpPr>
          <p:nvPr/>
        </p:nvSpPr>
        <p:spPr bwMode="auto">
          <a:xfrm>
            <a:off x="3049581" y="4015081"/>
            <a:ext cx="3245792" cy="400110"/>
          </a:xfrm>
          <a:prstGeom prst="rect">
            <a:avLst/>
          </a:prstGeom>
          <a:solidFill>
            <a:srgbClr val="FFCCFF"/>
          </a:solidFill>
          <a:ln w="38100" cmpd="dbl">
            <a:solidFill>
              <a:schemeClr val="tx1"/>
            </a:solidFill>
            <a:miter lim="800000"/>
            <a:headEnd/>
            <a:tailEnd/>
          </a:ln>
          <a:effec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　ユーザ</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n</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用</a:t>
            </a:r>
          </a:p>
        </p:txBody>
      </p:sp>
    </p:spTree>
    <p:extLst>
      <p:ext uri="{BB962C8B-B14F-4D97-AF65-F5344CB8AC3E}">
        <p14:creationId xmlns:p14="http://schemas.microsoft.com/office/powerpoint/2010/main" val="1999805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63" name="四角形: 角を丸くする 48162">
            <a:extLst>
              <a:ext uri="{FF2B5EF4-FFF2-40B4-BE49-F238E27FC236}">
                <a16:creationId xmlns:a16="http://schemas.microsoft.com/office/drawing/2014/main" id="{40A08CB0-21DC-3780-B3C8-EC10F951CB8F}"/>
              </a:ext>
            </a:extLst>
          </p:cNvPr>
          <p:cNvSpPr/>
          <p:nvPr/>
        </p:nvSpPr>
        <p:spPr bwMode="auto">
          <a:xfrm>
            <a:off x="2175492" y="3064600"/>
            <a:ext cx="1676399" cy="2133666"/>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2" name="スライド番号プレースホルダー 3"/>
          <p:cNvSpPr>
            <a:spLocks noGrp="1"/>
          </p:cNvSpPr>
          <p:nvPr>
            <p:ph type="sldNum" sz="quarter" idx="12"/>
          </p:nvPr>
        </p:nvSpPr>
        <p:spPr>
          <a:xfrm>
            <a:off x="7004538" y="6383896"/>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76AE79-2A55-4F17-B835-F02B5174FF1A}" type="slidenum">
              <a:rPr kumimoji="0"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8130" name="Picture 2" descr="05_x0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1" y="770557"/>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48131" name="Line 3"/>
          <p:cNvSpPr>
            <a:spLocks noChangeShapeType="1"/>
          </p:cNvSpPr>
          <p:nvPr/>
        </p:nvSpPr>
        <p:spPr bwMode="auto">
          <a:xfrm>
            <a:off x="1981201" y="1303957"/>
            <a:ext cx="3048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33" name="Text Box 5"/>
          <p:cNvSpPr txBox="1">
            <a:spLocks noChangeArrowheads="1"/>
          </p:cNvSpPr>
          <p:nvPr/>
        </p:nvSpPr>
        <p:spPr bwMode="auto">
          <a:xfrm>
            <a:off x="503595" y="5198279"/>
            <a:ext cx="8229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共通鍵暗号方式の欠点を解決するために、暗号化鍵と復号化鍵を別に</a:t>
            </a:r>
            <a:r>
              <a:rPr kumimoji="1" lang="ja-JP" altLang="en-US" sz="1600" b="0" i="0" u="none" strike="noStrike" kern="1200" cap="none" spc="0" normalizeH="0" baseline="0" noProof="0" dirty="0" err="1">
                <a:ln>
                  <a:noFill/>
                </a:ln>
                <a:solidFill>
                  <a:srgbClr val="000000"/>
                </a:solidFill>
                <a:effectLst/>
                <a:uLnTx/>
                <a:uFillTx/>
                <a:latin typeface="メイリオ" panose="020B0604030504040204" pitchFamily="50" charset="-128"/>
                <a:ea typeface="メイリオ" panose="020B0604030504040204" pitchFamily="50" charset="-128"/>
                <a:cs typeface="+mn-cs"/>
              </a:rPr>
              <a:t>鍵する</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アイディアが出てきました。</a:t>
            </a:r>
            <a:b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この方法ですと、暗号化鍵を持っているだけでは、暗号文を解読できません。そのため、例えば企業に</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1000</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人の顧客がいても同じ暗号化鍵を配って利用しても問題が起きません。このため暗号化鍵を一般に公開できるので、一般的に暗号化鍵のことを公開鍵、復号化鍵のことを秘密鍵と言い、この方法自体を公開鍵暗号方式と呼んでいます。</a:t>
            </a:r>
          </a:p>
        </p:txBody>
      </p:sp>
      <p:pic>
        <p:nvPicPr>
          <p:cNvPr id="48134" name="Picture 6" descr="05_0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1" y="922957"/>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48135" name="Text Box 7"/>
          <p:cNvSpPr txBox="1">
            <a:spLocks noChangeArrowheads="1"/>
          </p:cNvSpPr>
          <p:nvPr/>
        </p:nvSpPr>
        <p:spPr bwMode="auto">
          <a:xfrm>
            <a:off x="503595" y="681231"/>
            <a:ext cx="3200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公開鍵暗号化方式</a:t>
            </a:r>
          </a:p>
        </p:txBody>
      </p:sp>
      <p:sp>
        <p:nvSpPr>
          <p:cNvPr id="48136" name="Text Box 8"/>
          <p:cNvSpPr txBox="1">
            <a:spLocks noChangeArrowheads="1"/>
          </p:cNvSpPr>
          <p:nvPr/>
        </p:nvSpPr>
        <p:spPr bwMode="auto">
          <a:xfrm>
            <a:off x="685801" y="2370757"/>
            <a:ext cx="1143000" cy="400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8145" name="Text Box 17"/>
          <p:cNvSpPr txBox="1">
            <a:spLocks noChangeArrowheads="1"/>
          </p:cNvSpPr>
          <p:nvPr/>
        </p:nvSpPr>
        <p:spPr bwMode="auto">
          <a:xfrm>
            <a:off x="2286000" y="1227757"/>
            <a:ext cx="1676399" cy="707886"/>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暗号化鍵</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公開鍵</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46" name="Line 18"/>
          <p:cNvSpPr>
            <a:spLocks noChangeShapeType="1"/>
          </p:cNvSpPr>
          <p:nvPr/>
        </p:nvSpPr>
        <p:spPr bwMode="auto">
          <a:xfrm>
            <a:off x="2895601" y="1913557"/>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70" name="Text Box 42"/>
          <p:cNvSpPr txBox="1">
            <a:spLocks noChangeArrowheads="1"/>
          </p:cNvSpPr>
          <p:nvPr/>
        </p:nvSpPr>
        <p:spPr bwMode="auto">
          <a:xfrm>
            <a:off x="5486401" y="1227757"/>
            <a:ext cx="1828800" cy="707886"/>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復号化鍵</a:t>
            </a:r>
            <a:b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秘密鍵</a:t>
            </a:r>
            <a:r>
              <a:rPr kumimoji="1"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71" name="Line 43"/>
          <p:cNvSpPr>
            <a:spLocks noChangeShapeType="1"/>
          </p:cNvSpPr>
          <p:nvPr/>
        </p:nvSpPr>
        <p:spPr bwMode="auto">
          <a:xfrm>
            <a:off x="6096001" y="1913557"/>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Text Box 4"/>
          <p:cNvSpPr txBox="1">
            <a:spLocks noChangeArrowheads="1"/>
          </p:cNvSpPr>
          <p:nvPr/>
        </p:nvSpPr>
        <p:spPr bwMode="auto">
          <a:xfrm>
            <a:off x="249115" y="214428"/>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zh-TW"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公開鍵暗号化方式</a:t>
            </a:r>
          </a:p>
        </p:txBody>
      </p:sp>
      <p:grpSp>
        <p:nvGrpSpPr>
          <p:cNvPr id="5" name="グループ化 4">
            <a:extLst>
              <a:ext uri="{FF2B5EF4-FFF2-40B4-BE49-F238E27FC236}">
                <a16:creationId xmlns:a16="http://schemas.microsoft.com/office/drawing/2014/main" id="{838F49FD-EBFE-9EE3-A275-6F640E9D5A49}"/>
              </a:ext>
            </a:extLst>
          </p:cNvPr>
          <p:cNvGrpSpPr/>
          <p:nvPr/>
        </p:nvGrpSpPr>
        <p:grpSpPr>
          <a:xfrm>
            <a:off x="1828801" y="2289112"/>
            <a:ext cx="6400800" cy="607640"/>
            <a:chOff x="1828801" y="2289112"/>
            <a:chExt cx="6400800" cy="607640"/>
          </a:xfrm>
        </p:grpSpPr>
        <p:sp>
          <p:nvSpPr>
            <p:cNvPr id="48139" name="Text Box 11"/>
            <p:cNvSpPr txBox="1">
              <a:spLocks noChangeArrowheads="1"/>
            </p:cNvSpPr>
            <p:nvPr/>
          </p:nvSpPr>
          <p:spPr bwMode="auto">
            <a:xfrm>
              <a:off x="3886201" y="2370757"/>
              <a:ext cx="1143000" cy="400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48140" name="Line 12"/>
            <p:cNvSpPr>
              <a:spLocks noChangeShapeType="1"/>
            </p:cNvSpPr>
            <p:nvPr/>
          </p:nvSpPr>
          <p:spPr bwMode="auto">
            <a:xfrm>
              <a:off x="18288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41" name="Line 13"/>
            <p:cNvSpPr>
              <a:spLocks noChangeShapeType="1"/>
            </p:cNvSpPr>
            <p:nvPr/>
          </p:nvSpPr>
          <p:spPr bwMode="auto">
            <a:xfrm>
              <a:off x="34290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42" name="Line 14"/>
            <p:cNvSpPr>
              <a:spLocks noChangeShapeType="1"/>
            </p:cNvSpPr>
            <p:nvPr/>
          </p:nvSpPr>
          <p:spPr bwMode="auto">
            <a:xfrm>
              <a:off x="50292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43" name="Text Box 15"/>
            <p:cNvSpPr txBox="1">
              <a:spLocks noChangeArrowheads="1"/>
            </p:cNvSpPr>
            <p:nvPr/>
          </p:nvSpPr>
          <p:spPr bwMode="auto">
            <a:xfrm>
              <a:off x="7086601" y="2370757"/>
              <a:ext cx="1143000" cy="400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8144" name="Line 16"/>
            <p:cNvSpPr>
              <a:spLocks noChangeShapeType="1"/>
            </p:cNvSpPr>
            <p:nvPr/>
          </p:nvSpPr>
          <p:spPr bwMode="auto">
            <a:xfrm>
              <a:off x="66294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37" name="Text Box 9"/>
            <p:cNvSpPr txBox="1">
              <a:spLocks noChangeArrowheads="1"/>
            </p:cNvSpPr>
            <p:nvPr/>
          </p:nvSpPr>
          <p:spPr bwMode="auto">
            <a:xfrm>
              <a:off x="2133601" y="2311977"/>
              <a:ext cx="1447800" cy="584775"/>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32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暗号化</a:t>
              </a:r>
            </a:p>
          </p:txBody>
        </p:sp>
        <p:sp>
          <p:nvSpPr>
            <p:cNvPr id="48138" name="Text Box 10"/>
            <p:cNvSpPr txBox="1">
              <a:spLocks noChangeArrowheads="1"/>
            </p:cNvSpPr>
            <p:nvPr/>
          </p:nvSpPr>
          <p:spPr bwMode="auto">
            <a:xfrm>
              <a:off x="5281034" y="2289112"/>
              <a:ext cx="1600200" cy="584775"/>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32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復号化</a:t>
              </a:r>
            </a:p>
          </p:txBody>
        </p:sp>
      </p:grpSp>
      <p:pic>
        <p:nvPicPr>
          <p:cNvPr id="2" name="Picture 6" descr="05_0PC">
            <a:extLst>
              <a:ext uri="{FF2B5EF4-FFF2-40B4-BE49-F238E27FC236}">
                <a16:creationId xmlns:a16="http://schemas.microsoft.com/office/drawing/2014/main" id="{C6B33517-D910-A450-2988-F71577857190}"/>
              </a:ext>
            </a:extLst>
          </p:cNvPr>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232873" y="3064600"/>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05_0PC">
            <a:extLst>
              <a:ext uri="{FF2B5EF4-FFF2-40B4-BE49-F238E27FC236}">
                <a16:creationId xmlns:a16="http://schemas.microsoft.com/office/drawing/2014/main" id="{0CFD893C-A868-9F31-C3FA-EEFBA349D21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09690" y="4200446"/>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7">
            <a:extLst>
              <a:ext uri="{FF2B5EF4-FFF2-40B4-BE49-F238E27FC236}">
                <a16:creationId xmlns:a16="http://schemas.microsoft.com/office/drawing/2014/main" id="{EB7EFCA7-D827-0C21-6E8E-A73C1C8C70C5}"/>
              </a:ext>
            </a:extLst>
          </p:cNvPr>
          <p:cNvSpPr txBox="1">
            <a:spLocks noChangeArrowheads="1"/>
          </p:cNvSpPr>
          <p:nvPr/>
        </p:nvSpPr>
        <p:spPr bwMode="auto">
          <a:xfrm>
            <a:off x="2347915" y="3894601"/>
            <a:ext cx="1309687" cy="523220"/>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暗号化鍵</a:t>
            </a:r>
            <a:b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grpSp>
        <p:nvGrpSpPr>
          <p:cNvPr id="6" name="グループ化 5">
            <a:extLst>
              <a:ext uri="{FF2B5EF4-FFF2-40B4-BE49-F238E27FC236}">
                <a16:creationId xmlns:a16="http://schemas.microsoft.com/office/drawing/2014/main" id="{D909301B-6CBD-8B4E-4937-454FFD10912D}"/>
              </a:ext>
            </a:extLst>
          </p:cNvPr>
          <p:cNvGrpSpPr/>
          <p:nvPr/>
        </p:nvGrpSpPr>
        <p:grpSpPr>
          <a:xfrm>
            <a:off x="2133601" y="3344819"/>
            <a:ext cx="6218596" cy="450977"/>
            <a:chOff x="2011005" y="2289112"/>
            <a:chExt cx="6218596" cy="450977"/>
          </a:xfrm>
        </p:grpSpPr>
        <p:sp>
          <p:nvSpPr>
            <p:cNvPr id="7" name="Text Box 11">
              <a:extLst>
                <a:ext uri="{FF2B5EF4-FFF2-40B4-BE49-F238E27FC236}">
                  <a16:creationId xmlns:a16="http://schemas.microsoft.com/office/drawing/2014/main" id="{2E23F008-423C-FA48-90EC-830B22A89D1E}"/>
                </a:ext>
              </a:extLst>
            </p:cNvPr>
            <p:cNvSpPr txBox="1">
              <a:spLocks noChangeArrowheads="1"/>
            </p:cNvSpPr>
            <p:nvPr/>
          </p:nvSpPr>
          <p:spPr bwMode="auto">
            <a:xfrm>
              <a:off x="38862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8" name="Line 12">
              <a:extLst>
                <a:ext uri="{FF2B5EF4-FFF2-40B4-BE49-F238E27FC236}">
                  <a16:creationId xmlns:a16="http://schemas.microsoft.com/office/drawing/2014/main" id="{864CF190-6670-D4C8-A683-B93E0754D327}"/>
                </a:ext>
              </a:extLst>
            </p:cNvPr>
            <p:cNvSpPr>
              <a:spLocks noChangeShapeType="1"/>
            </p:cNvSpPr>
            <p:nvPr/>
          </p:nvSpPr>
          <p:spPr bwMode="auto">
            <a:xfrm>
              <a:off x="2011005" y="2523157"/>
              <a:ext cx="27499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Line 13">
              <a:extLst>
                <a:ext uri="{FF2B5EF4-FFF2-40B4-BE49-F238E27FC236}">
                  <a16:creationId xmlns:a16="http://schemas.microsoft.com/office/drawing/2014/main" id="{08D000B8-0DB0-BE4E-157E-B590644671D2}"/>
                </a:ext>
              </a:extLst>
            </p:cNvPr>
            <p:cNvSpPr>
              <a:spLocks noChangeShapeType="1"/>
            </p:cNvSpPr>
            <p:nvPr/>
          </p:nvSpPr>
          <p:spPr bwMode="auto">
            <a:xfrm>
              <a:off x="34290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 name="Line 14">
              <a:extLst>
                <a:ext uri="{FF2B5EF4-FFF2-40B4-BE49-F238E27FC236}">
                  <a16:creationId xmlns:a16="http://schemas.microsoft.com/office/drawing/2014/main" id="{33CCA2A4-B1E3-1760-6518-B6787B5DFF1F}"/>
                </a:ext>
              </a:extLst>
            </p:cNvPr>
            <p:cNvSpPr>
              <a:spLocks noChangeShapeType="1"/>
            </p:cNvSpPr>
            <p:nvPr/>
          </p:nvSpPr>
          <p:spPr bwMode="auto">
            <a:xfrm>
              <a:off x="50292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Text Box 15">
              <a:extLst>
                <a:ext uri="{FF2B5EF4-FFF2-40B4-BE49-F238E27FC236}">
                  <a16:creationId xmlns:a16="http://schemas.microsoft.com/office/drawing/2014/main" id="{658AC929-68DE-913F-0871-9A0292CF4B9A}"/>
                </a:ext>
              </a:extLst>
            </p:cNvPr>
            <p:cNvSpPr txBox="1">
              <a:spLocks noChangeArrowheads="1"/>
            </p:cNvSpPr>
            <p:nvPr/>
          </p:nvSpPr>
          <p:spPr bwMode="auto">
            <a:xfrm>
              <a:off x="70866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12" name="Line 16">
              <a:extLst>
                <a:ext uri="{FF2B5EF4-FFF2-40B4-BE49-F238E27FC236}">
                  <a16:creationId xmlns:a16="http://schemas.microsoft.com/office/drawing/2014/main" id="{3A4BB726-8CD2-0EFD-79D6-01FD4089CA29}"/>
                </a:ext>
              </a:extLst>
            </p:cNvPr>
            <p:cNvSpPr>
              <a:spLocks noChangeShapeType="1"/>
            </p:cNvSpPr>
            <p:nvPr/>
          </p:nvSpPr>
          <p:spPr bwMode="auto">
            <a:xfrm>
              <a:off x="66294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Text Box 9">
              <a:extLst>
                <a:ext uri="{FF2B5EF4-FFF2-40B4-BE49-F238E27FC236}">
                  <a16:creationId xmlns:a16="http://schemas.microsoft.com/office/drawing/2014/main" id="{FC74B00A-FAC0-5062-E01D-4EA9C473BF2B}"/>
                </a:ext>
              </a:extLst>
            </p:cNvPr>
            <p:cNvSpPr txBox="1">
              <a:spLocks noChangeArrowheads="1"/>
            </p:cNvSpPr>
            <p:nvPr/>
          </p:nvSpPr>
          <p:spPr bwMode="auto">
            <a:xfrm>
              <a:off x="2133601" y="2311977"/>
              <a:ext cx="1447800" cy="369332"/>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暗号化</a:t>
              </a:r>
            </a:p>
          </p:txBody>
        </p:sp>
        <p:sp>
          <p:nvSpPr>
            <p:cNvPr id="14" name="Text Box 10">
              <a:extLst>
                <a:ext uri="{FF2B5EF4-FFF2-40B4-BE49-F238E27FC236}">
                  <a16:creationId xmlns:a16="http://schemas.microsoft.com/office/drawing/2014/main" id="{A83305D2-A81B-F83E-E0B1-AFBA5FE87B64}"/>
                </a:ext>
              </a:extLst>
            </p:cNvPr>
            <p:cNvSpPr txBox="1">
              <a:spLocks noChangeArrowheads="1"/>
            </p:cNvSpPr>
            <p:nvPr/>
          </p:nvSpPr>
          <p:spPr bwMode="auto">
            <a:xfrm>
              <a:off x="5281034" y="2289112"/>
              <a:ext cx="1600200" cy="369332"/>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復号化</a:t>
              </a:r>
            </a:p>
          </p:txBody>
        </p:sp>
      </p:grpSp>
      <p:sp>
        <p:nvSpPr>
          <p:cNvPr id="15" name="Text Box 42">
            <a:extLst>
              <a:ext uri="{FF2B5EF4-FFF2-40B4-BE49-F238E27FC236}">
                <a16:creationId xmlns:a16="http://schemas.microsoft.com/office/drawing/2014/main" id="{ED05B666-E431-67C4-B2A8-B49A52849A62}"/>
              </a:ext>
            </a:extLst>
          </p:cNvPr>
          <p:cNvSpPr txBox="1">
            <a:spLocks noChangeArrowheads="1"/>
          </p:cNvSpPr>
          <p:nvPr/>
        </p:nvSpPr>
        <p:spPr bwMode="auto">
          <a:xfrm>
            <a:off x="5662970" y="3894601"/>
            <a:ext cx="1089027" cy="523220"/>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復号化鍵</a:t>
            </a:r>
            <a:b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秘密鍵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grpSp>
        <p:nvGrpSpPr>
          <p:cNvPr id="16" name="グループ化 15">
            <a:extLst>
              <a:ext uri="{FF2B5EF4-FFF2-40B4-BE49-F238E27FC236}">
                <a16:creationId xmlns:a16="http://schemas.microsoft.com/office/drawing/2014/main" id="{9614F6D2-575D-2E1B-8774-C45E9D12FD73}"/>
              </a:ext>
            </a:extLst>
          </p:cNvPr>
          <p:cNvGrpSpPr/>
          <p:nvPr/>
        </p:nvGrpSpPr>
        <p:grpSpPr>
          <a:xfrm>
            <a:off x="2175492" y="4550089"/>
            <a:ext cx="6218596" cy="450977"/>
            <a:chOff x="2011005" y="2289112"/>
            <a:chExt cx="6218596" cy="450977"/>
          </a:xfrm>
        </p:grpSpPr>
        <p:sp>
          <p:nvSpPr>
            <p:cNvPr id="17" name="Text Box 11">
              <a:extLst>
                <a:ext uri="{FF2B5EF4-FFF2-40B4-BE49-F238E27FC236}">
                  <a16:creationId xmlns:a16="http://schemas.microsoft.com/office/drawing/2014/main" id="{1CAD7104-1A84-C75C-E926-633367D3DCE8}"/>
                </a:ext>
              </a:extLst>
            </p:cNvPr>
            <p:cNvSpPr txBox="1">
              <a:spLocks noChangeArrowheads="1"/>
            </p:cNvSpPr>
            <p:nvPr/>
          </p:nvSpPr>
          <p:spPr bwMode="auto">
            <a:xfrm>
              <a:off x="38862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18" name="Line 12">
              <a:extLst>
                <a:ext uri="{FF2B5EF4-FFF2-40B4-BE49-F238E27FC236}">
                  <a16:creationId xmlns:a16="http://schemas.microsoft.com/office/drawing/2014/main" id="{1C3B1871-8C14-5F9E-FD92-F19D0F40CBD7}"/>
                </a:ext>
              </a:extLst>
            </p:cNvPr>
            <p:cNvSpPr>
              <a:spLocks noChangeShapeType="1"/>
            </p:cNvSpPr>
            <p:nvPr/>
          </p:nvSpPr>
          <p:spPr bwMode="auto">
            <a:xfrm>
              <a:off x="2011005" y="2523157"/>
              <a:ext cx="27499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9" name="Line 13">
              <a:extLst>
                <a:ext uri="{FF2B5EF4-FFF2-40B4-BE49-F238E27FC236}">
                  <a16:creationId xmlns:a16="http://schemas.microsoft.com/office/drawing/2014/main" id="{5285E280-C511-776B-2AEF-F23998A20181}"/>
                </a:ext>
              </a:extLst>
            </p:cNvPr>
            <p:cNvSpPr>
              <a:spLocks noChangeShapeType="1"/>
            </p:cNvSpPr>
            <p:nvPr/>
          </p:nvSpPr>
          <p:spPr bwMode="auto">
            <a:xfrm>
              <a:off x="34290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0" name="Line 14">
              <a:extLst>
                <a:ext uri="{FF2B5EF4-FFF2-40B4-BE49-F238E27FC236}">
                  <a16:creationId xmlns:a16="http://schemas.microsoft.com/office/drawing/2014/main" id="{6F56ECE9-C492-A57F-6476-CDAD71771BCF}"/>
                </a:ext>
              </a:extLst>
            </p:cNvPr>
            <p:cNvSpPr>
              <a:spLocks noChangeShapeType="1"/>
            </p:cNvSpPr>
            <p:nvPr/>
          </p:nvSpPr>
          <p:spPr bwMode="auto">
            <a:xfrm>
              <a:off x="50292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1" name="Text Box 15">
              <a:extLst>
                <a:ext uri="{FF2B5EF4-FFF2-40B4-BE49-F238E27FC236}">
                  <a16:creationId xmlns:a16="http://schemas.microsoft.com/office/drawing/2014/main" id="{4C0BAF33-CCF1-9F6B-96D0-D705D8C06115}"/>
                </a:ext>
              </a:extLst>
            </p:cNvPr>
            <p:cNvSpPr txBox="1">
              <a:spLocks noChangeArrowheads="1"/>
            </p:cNvSpPr>
            <p:nvPr/>
          </p:nvSpPr>
          <p:spPr bwMode="auto">
            <a:xfrm>
              <a:off x="7086601" y="2370757"/>
              <a:ext cx="1143000" cy="3693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24" name="Line 16">
              <a:extLst>
                <a:ext uri="{FF2B5EF4-FFF2-40B4-BE49-F238E27FC236}">
                  <a16:creationId xmlns:a16="http://schemas.microsoft.com/office/drawing/2014/main" id="{0F47EB9C-21A1-2C7C-A82A-4283AFD54E4E}"/>
                </a:ext>
              </a:extLst>
            </p:cNvPr>
            <p:cNvSpPr>
              <a:spLocks noChangeShapeType="1"/>
            </p:cNvSpPr>
            <p:nvPr/>
          </p:nvSpPr>
          <p:spPr bwMode="auto">
            <a:xfrm>
              <a:off x="6629401" y="2523157"/>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5" name="Text Box 9">
              <a:extLst>
                <a:ext uri="{FF2B5EF4-FFF2-40B4-BE49-F238E27FC236}">
                  <a16:creationId xmlns:a16="http://schemas.microsoft.com/office/drawing/2014/main" id="{BEAA39A2-94AB-FCFE-9F5B-419D985E8E29}"/>
                </a:ext>
              </a:extLst>
            </p:cNvPr>
            <p:cNvSpPr txBox="1">
              <a:spLocks noChangeArrowheads="1"/>
            </p:cNvSpPr>
            <p:nvPr/>
          </p:nvSpPr>
          <p:spPr bwMode="auto">
            <a:xfrm>
              <a:off x="2133601" y="2311977"/>
              <a:ext cx="1447800" cy="369332"/>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暗号化</a:t>
              </a:r>
            </a:p>
          </p:txBody>
        </p:sp>
        <p:sp>
          <p:nvSpPr>
            <p:cNvPr id="26" name="Text Box 10">
              <a:extLst>
                <a:ext uri="{FF2B5EF4-FFF2-40B4-BE49-F238E27FC236}">
                  <a16:creationId xmlns:a16="http://schemas.microsoft.com/office/drawing/2014/main" id="{0F9CC531-7A85-0886-1DCF-1B0F60CBA4A3}"/>
                </a:ext>
              </a:extLst>
            </p:cNvPr>
            <p:cNvSpPr txBox="1">
              <a:spLocks noChangeArrowheads="1"/>
            </p:cNvSpPr>
            <p:nvPr/>
          </p:nvSpPr>
          <p:spPr bwMode="auto">
            <a:xfrm>
              <a:off x="5281034" y="2289112"/>
              <a:ext cx="1600200" cy="369332"/>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復号化</a:t>
              </a:r>
            </a:p>
          </p:txBody>
        </p:sp>
      </p:grpSp>
      <p:sp>
        <p:nvSpPr>
          <p:cNvPr id="27" name="矢印: 上 26">
            <a:extLst>
              <a:ext uri="{FF2B5EF4-FFF2-40B4-BE49-F238E27FC236}">
                <a16:creationId xmlns:a16="http://schemas.microsoft.com/office/drawing/2014/main" id="{275FF64C-851D-979A-BA40-289B399B9DB2}"/>
              </a:ext>
            </a:extLst>
          </p:cNvPr>
          <p:cNvSpPr/>
          <p:nvPr/>
        </p:nvSpPr>
        <p:spPr bwMode="auto">
          <a:xfrm>
            <a:off x="2819402" y="3737016"/>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8" name="矢印: 上 27">
            <a:extLst>
              <a:ext uri="{FF2B5EF4-FFF2-40B4-BE49-F238E27FC236}">
                <a16:creationId xmlns:a16="http://schemas.microsoft.com/office/drawing/2014/main" id="{9CEE8789-55C9-0D39-588F-610F525D0F61}"/>
              </a:ext>
            </a:extLst>
          </p:cNvPr>
          <p:cNvSpPr/>
          <p:nvPr/>
        </p:nvSpPr>
        <p:spPr bwMode="auto">
          <a:xfrm>
            <a:off x="6065951" y="3722258"/>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9" name="矢印: 上 28">
            <a:extLst>
              <a:ext uri="{FF2B5EF4-FFF2-40B4-BE49-F238E27FC236}">
                <a16:creationId xmlns:a16="http://schemas.microsoft.com/office/drawing/2014/main" id="{BEF98D65-FC04-2783-9ED8-F344C2E985BF}"/>
              </a:ext>
            </a:extLst>
          </p:cNvPr>
          <p:cNvSpPr/>
          <p:nvPr/>
        </p:nvSpPr>
        <p:spPr bwMode="auto">
          <a:xfrm rot="10800000">
            <a:off x="2802732" y="4416643"/>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0" name="矢印: 上 29">
            <a:extLst>
              <a:ext uri="{FF2B5EF4-FFF2-40B4-BE49-F238E27FC236}">
                <a16:creationId xmlns:a16="http://schemas.microsoft.com/office/drawing/2014/main" id="{1D0EBC53-3083-FD8C-75D2-2E9A70DBF493}"/>
              </a:ext>
            </a:extLst>
          </p:cNvPr>
          <p:cNvSpPr/>
          <p:nvPr/>
        </p:nvSpPr>
        <p:spPr bwMode="auto">
          <a:xfrm rot="10800000">
            <a:off x="6052440" y="4403213"/>
            <a:ext cx="200026" cy="153825"/>
          </a:xfrm>
          <a:prstGeom prst="up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1" name="テキスト ボックス 30">
            <a:extLst>
              <a:ext uri="{FF2B5EF4-FFF2-40B4-BE49-F238E27FC236}">
                <a16:creationId xmlns:a16="http://schemas.microsoft.com/office/drawing/2014/main" id="{CE389E28-C5CA-667A-DB41-B50FC6464509}"/>
              </a:ext>
            </a:extLst>
          </p:cNvPr>
          <p:cNvSpPr txBox="1"/>
          <p:nvPr/>
        </p:nvSpPr>
        <p:spPr>
          <a:xfrm>
            <a:off x="189139" y="3312309"/>
            <a:ext cx="1115915"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ユーザ</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60" name="テキスト ボックス 48159">
            <a:extLst>
              <a:ext uri="{FF2B5EF4-FFF2-40B4-BE49-F238E27FC236}">
                <a16:creationId xmlns:a16="http://schemas.microsoft.com/office/drawing/2014/main" id="{2710DE94-A5EF-07DD-B129-AB3225BD47F8}"/>
              </a:ext>
            </a:extLst>
          </p:cNvPr>
          <p:cNvSpPr txBox="1"/>
          <p:nvPr/>
        </p:nvSpPr>
        <p:spPr>
          <a:xfrm>
            <a:off x="201864" y="4434873"/>
            <a:ext cx="1115915"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ユーザ</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n</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61" name="テキスト ボックス 48160">
            <a:extLst>
              <a:ext uri="{FF2B5EF4-FFF2-40B4-BE49-F238E27FC236}">
                <a16:creationId xmlns:a16="http://schemas.microsoft.com/office/drawing/2014/main" id="{6DB5A1D0-CD98-342E-B614-B7BEDC4E0A17}"/>
              </a:ext>
            </a:extLst>
          </p:cNvPr>
          <p:cNvSpPr txBox="1"/>
          <p:nvPr/>
        </p:nvSpPr>
        <p:spPr>
          <a:xfrm>
            <a:off x="482096" y="3570225"/>
            <a:ext cx="562000"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Tree>
    <p:extLst>
      <p:ext uri="{BB962C8B-B14F-4D97-AF65-F5344CB8AC3E}">
        <p14:creationId xmlns:p14="http://schemas.microsoft.com/office/powerpoint/2010/main" val="17311783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FA2EDD1-1774-4973-8CDD-E83EDF9DCC53}"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49154" name="Picture 2" descr="05_x0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124200"/>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49155" name="Line 3"/>
          <p:cNvSpPr>
            <a:spLocks noChangeShapeType="1"/>
          </p:cNvSpPr>
          <p:nvPr/>
        </p:nvSpPr>
        <p:spPr bwMode="auto">
          <a:xfrm flipV="1">
            <a:off x="2590800" y="3429000"/>
            <a:ext cx="2362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56" name="Text Box 4"/>
          <p:cNvSpPr txBox="1">
            <a:spLocks noChangeArrowheads="1"/>
          </p:cNvSpPr>
          <p:nvPr/>
        </p:nvSpPr>
        <p:spPr bwMode="auto">
          <a:xfrm>
            <a:off x="381000" y="304800"/>
            <a:ext cx="845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RSA</a:t>
            </a:r>
            <a:r>
              <a:rPr kumimoji="1" lang="ja-JP" altLang="en-US"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=&gt; </a:t>
            </a:r>
            <a:r>
              <a:rPr kumimoji="1" lang="ja-JP" altLang="en-US"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世界で初めての実用的な公開鍵方式</a:t>
            </a:r>
            <a: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ja-JP" altLang="en-US"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57" name="Text Box 5"/>
          <p:cNvSpPr txBox="1">
            <a:spLocks noChangeArrowheads="1"/>
          </p:cNvSpPr>
          <p:nvPr/>
        </p:nvSpPr>
        <p:spPr bwMode="auto">
          <a:xfrm>
            <a:off x="457200" y="4800600"/>
            <a:ext cx="8229600" cy="1384995"/>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ポイント</a:t>
            </a:r>
            <a:b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lang="ja-JP" altLang="en-US" sz="2800" dirty="0">
                <a:solidFill>
                  <a:srgbClr val="FF0000"/>
                </a:solidFill>
                <a:latin typeface="メイリオ" panose="020B0604030504040204" pitchFamily="50" charset="-128"/>
                <a:ea typeface="メイリオ" panose="020B0604030504040204" pitchFamily="50" charset="-128"/>
              </a:rPr>
              <a:t>　公開鍵で暗号化、秘密鍵でしか復号できない。</a:t>
            </a:r>
            <a:br>
              <a:rPr lang="en-US" altLang="ja-JP" sz="2800" dirty="0">
                <a:solidFill>
                  <a:srgbClr val="FF0000"/>
                </a:solidFill>
                <a:latin typeface="メイリオ" panose="020B0604030504040204" pitchFamily="50" charset="-128"/>
                <a:ea typeface="メイリオ" panose="020B0604030504040204" pitchFamily="50" charset="-128"/>
              </a:rPr>
            </a:b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秘密鍵で暗号化、公開鍵でしか復号できない。</a:t>
            </a:r>
          </a:p>
        </p:txBody>
      </p:sp>
      <p:pic>
        <p:nvPicPr>
          <p:cNvPr id="49158" name="Picture 6" descr="05_0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200400"/>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49160" name="Text Box 8"/>
          <p:cNvSpPr txBox="1">
            <a:spLocks noChangeArrowheads="1"/>
          </p:cNvSpPr>
          <p:nvPr/>
        </p:nvSpPr>
        <p:spPr bwMode="auto">
          <a:xfrm>
            <a:off x="609600" y="42672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9161" name="Text Box 9"/>
          <p:cNvSpPr txBox="1">
            <a:spLocks noChangeArrowheads="1"/>
          </p:cNvSpPr>
          <p:nvPr/>
        </p:nvSpPr>
        <p:spPr bwMode="auto">
          <a:xfrm>
            <a:off x="2209800" y="4267200"/>
            <a:ext cx="1143000" cy="338554"/>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暗号化</a:t>
            </a:r>
          </a:p>
        </p:txBody>
      </p:sp>
      <p:sp>
        <p:nvSpPr>
          <p:cNvPr id="49162" name="Text Box 10"/>
          <p:cNvSpPr txBox="1">
            <a:spLocks noChangeArrowheads="1"/>
          </p:cNvSpPr>
          <p:nvPr/>
        </p:nvSpPr>
        <p:spPr bwMode="auto">
          <a:xfrm>
            <a:off x="5410200" y="4267200"/>
            <a:ext cx="1143000" cy="338554"/>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復号化</a:t>
            </a:r>
          </a:p>
        </p:txBody>
      </p:sp>
      <p:sp>
        <p:nvSpPr>
          <p:cNvPr id="49163" name="Text Box 11"/>
          <p:cNvSpPr txBox="1">
            <a:spLocks noChangeArrowheads="1"/>
          </p:cNvSpPr>
          <p:nvPr/>
        </p:nvSpPr>
        <p:spPr bwMode="auto">
          <a:xfrm>
            <a:off x="3810000" y="42672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49164" name="Line 12"/>
          <p:cNvSpPr>
            <a:spLocks noChangeShapeType="1"/>
          </p:cNvSpPr>
          <p:nvPr/>
        </p:nvSpPr>
        <p:spPr bwMode="auto">
          <a:xfrm>
            <a:off x="1752600" y="44196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65" name="Line 13"/>
          <p:cNvSpPr>
            <a:spLocks noChangeShapeType="1"/>
          </p:cNvSpPr>
          <p:nvPr/>
        </p:nvSpPr>
        <p:spPr bwMode="auto">
          <a:xfrm>
            <a:off x="3352800" y="44196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66" name="Line 14"/>
          <p:cNvSpPr>
            <a:spLocks noChangeShapeType="1"/>
          </p:cNvSpPr>
          <p:nvPr/>
        </p:nvSpPr>
        <p:spPr bwMode="auto">
          <a:xfrm>
            <a:off x="4953000" y="44196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67" name="Text Box 15"/>
          <p:cNvSpPr txBox="1">
            <a:spLocks noChangeArrowheads="1"/>
          </p:cNvSpPr>
          <p:nvPr/>
        </p:nvSpPr>
        <p:spPr bwMode="auto">
          <a:xfrm>
            <a:off x="7010400" y="4267200"/>
            <a:ext cx="1143000" cy="34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元の文</a:t>
            </a:r>
          </a:p>
        </p:txBody>
      </p:sp>
      <p:sp>
        <p:nvSpPr>
          <p:cNvPr id="49168" name="Line 16"/>
          <p:cNvSpPr>
            <a:spLocks noChangeShapeType="1"/>
          </p:cNvSpPr>
          <p:nvPr/>
        </p:nvSpPr>
        <p:spPr bwMode="auto">
          <a:xfrm>
            <a:off x="6553200" y="44196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69" name="Text Box 17"/>
          <p:cNvSpPr txBox="1">
            <a:spLocks noChangeArrowheads="1"/>
          </p:cNvSpPr>
          <p:nvPr/>
        </p:nvSpPr>
        <p:spPr bwMode="auto">
          <a:xfrm>
            <a:off x="2209800" y="3124200"/>
            <a:ext cx="1143000" cy="863600"/>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暗号化鍵</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 1633</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e = 47</a:t>
            </a:r>
          </a:p>
        </p:txBody>
      </p:sp>
      <p:sp>
        <p:nvSpPr>
          <p:cNvPr id="49170" name="Line 18"/>
          <p:cNvSpPr>
            <a:spLocks noChangeShapeType="1"/>
          </p:cNvSpPr>
          <p:nvPr/>
        </p:nvSpPr>
        <p:spPr bwMode="auto">
          <a:xfrm>
            <a:off x="2819400" y="3962400"/>
            <a:ext cx="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71" name="Text Box 19"/>
          <p:cNvSpPr txBox="1">
            <a:spLocks noChangeArrowheads="1"/>
          </p:cNvSpPr>
          <p:nvPr/>
        </p:nvSpPr>
        <p:spPr bwMode="auto">
          <a:xfrm>
            <a:off x="5410200" y="3124200"/>
            <a:ext cx="1143000" cy="863600"/>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復号化鍵</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 = 1633</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d = 213</a:t>
            </a:r>
          </a:p>
        </p:txBody>
      </p:sp>
      <p:sp>
        <p:nvSpPr>
          <p:cNvPr id="49172" name="Line 20"/>
          <p:cNvSpPr>
            <a:spLocks noChangeShapeType="1"/>
          </p:cNvSpPr>
          <p:nvPr/>
        </p:nvSpPr>
        <p:spPr bwMode="auto">
          <a:xfrm>
            <a:off x="6019800" y="3962400"/>
            <a:ext cx="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73" name="Text Box 21"/>
          <p:cNvSpPr txBox="1">
            <a:spLocks noChangeArrowheads="1"/>
          </p:cNvSpPr>
          <p:nvPr/>
        </p:nvSpPr>
        <p:spPr bwMode="auto">
          <a:xfrm>
            <a:off x="2286000" y="762000"/>
            <a:ext cx="609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1" lang="ja-JP"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9174" name="Text Box 22"/>
          <p:cNvSpPr txBox="1">
            <a:spLocks noChangeArrowheads="1"/>
          </p:cNvSpPr>
          <p:nvPr/>
        </p:nvSpPr>
        <p:spPr bwMode="auto">
          <a:xfrm>
            <a:off x="304800" y="609600"/>
            <a:ext cx="8458200" cy="2301875"/>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RSA</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の手順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こんな感じというとで、ながめてください。</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1. </a:t>
            </a: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暗号化鍵と復号化鍵の作成</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大きな二つの素数</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p,q</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を選ぶ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例：</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p=71,q=23) </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b. n = p x q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を計算して暗号鍵、復号鍵の一部を作成する。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例：</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n=71×23=1633) </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c. (p-1)</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と</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(p-1)</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の最終公約数</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(L)</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を求め、それより小さく素な数を暗号鍵の一部とする。</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例：</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e=47) </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d. e×d≡1 mod L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を満たす</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d</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を復号鍵の一部とする　 </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例：</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d=213)</a:t>
            </a:r>
            <a:b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2. </a:t>
            </a: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暗号化</a:t>
            </a:r>
            <a:r>
              <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元の情報を</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と</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e</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を使って暗号化する。</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3. </a:t>
            </a: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復号化</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暗号を</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と</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d</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を使って復号化する。 </a:t>
            </a:r>
          </a:p>
        </p:txBody>
      </p:sp>
      <p:sp>
        <p:nvSpPr>
          <p:cNvPr id="49175" name="Text Box 23"/>
          <p:cNvSpPr txBox="1">
            <a:spLocks noChangeArrowheads="1"/>
          </p:cNvSpPr>
          <p:nvPr/>
        </p:nvSpPr>
        <p:spPr bwMode="auto">
          <a:xfrm>
            <a:off x="457200" y="6400800"/>
            <a:ext cx="7696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参考 </a:t>
            </a:r>
            <a:r>
              <a:rPr kumimoji="1"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http://www.dev.sbins.co.jp/cryptography/cryptography04.html</a:t>
            </a:r>
          </a:p>
        </p:txBody>
      </p:sp>
    </p:spTree>
    <p:extLst>
      <p:ext uri="{BB962C8B-B14F-4D97-AF65-F5344CB8AC3E}">
        <p14:creationId xmlns:p14="http://schemas.microsoft.com/office/powerpoint/2010/main" val="1210715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D8F8408-8299-7F80-61E9-7D84F50460A3}"/>
              </a:ext>
            </a:extLst>
          </p:cNvPr>
          <p:cNvSpPr txBox="1"/>
          <p:nvPr/>
        </p:nvSpPr>
        <p:spPr>
          <a:xfrm>
            <a:off x="481701" y="309718"/>
            <a:ext cx="6933834" cy="507831"/>
          </a:xfrm>
          <a:prstGeom prst="rect">
            <a:avLst/>
          </a:prstGeom>
          <a:noFill/>
        </p:spPr>
        <p:txBody>
          <a:bodyPr wrap="square">
            <a:spAutoFit/>
          </a:bodyPr>
          <a:lstStyle/>
          <a:p>
            <a:r>
              <a:rPr lang="ja-JP" altLang="en-US" sz="2700" dirty="0">
                <a:latin typeface="メイリオ" panose="020B0604030504040204" pitchFamily="50" charset="-128"/>
                <a:ea typeface="メイリオ" panose="020B0604030504040204" pitchFamily="50" charset="-128"/>
              </a:rPr>
              <a:t>浮動小数点</a:t>
            </a:r>
          </a:p>
        </p:txBody>
      </p:sp>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FD4C4374-F2B4-C867-131C-7A96B18B6CAE}"/>
              </a:ext>
            </a:extLst>
          </p:cNvPr>
          <p:cNvSpPr txBox="1"/>
          <p:nvPr/>
        </p:nvSpPr>
        <p:spPr>
          <a:xfrm>
            <a:off x="904759" y="817477"/>
            <a:ext cx="6880801" cy="4708981"/>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科学計算など大きな数や小さな数をコンピュータ内部で表現する場合は浮動小数点が用いられ、</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4</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バイト</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(32</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ビット</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の浮動小数点用の変数内部では、符号に</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ビット、指数部に</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8</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ビット、仮数部</a:t>
            </a:r>
            <a:r>
              <a:rPr kumimoji="0" lang="en-US" altLang="ja-JP"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23</a:t>
            </a:r>
            <a:r>
              <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ビットを使用して下図のように表現する。</a:t>
            </a: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pic>
        <p:nvPicPr>
          <p:cNvPr id="6" name="図 5">
            <a:extLst>
              <a:ext uri="{FF2B5EF4-FFF2-40B4-BE49-F238E27FC236}">
                <a16:creationId xmlns:a16="http://schemas.microsoft.com/office/drawing/2014/main" id="{6A42264B-FF42-2922-CF3A-6324F60BA51F}"/>
              </a:ext>
            </a:extLst>
          </p:cNvPr>
          <p:cNvPicPr>
            <a:picLocks noChangeAspect="1"/>
          </p:cNvPicPr>
          <p:nvPr/>
        </p:nvPicPr>
        <p:blipFill>
          <a:blip r:embed="rId3"/>
          <a:stretch>
            <a:fillRect/>
          </a:stretch>
        </p:blipFill>
        <p:spPr>
          <a:xfrm>
            <a:off x="1109249" y="2559251"/>
            <a:ext cx="6987699" cy="412429"/>
          </a:xfrm>
          <a:prstGeom prst="rect">
            <a:avLst/>
          </a:prstGeom>
        </p:spPr>
      </p:pic>
      <p:sp>
        <p:nvSpPr>
          <p:cNvPr id="1035" name="テキスト ボックス 1034">
            <a:extLst>
              <a:ext uri="{FF2B5EF4-FFF2-40B4-BE49-F238E27FC236}">
                <a16:creationId xmlns:a16="http://schemas.microsoft.com/office/drawing/2014/main" id="{5DA629FC-CB58-1141-F4BF-2670D7FA3D8F}"/>
              </a:ext>
            </a:extLst>
          </p:cNvPr>
          <p:cNvSpPr txBox="1"/>
          <p:nvPr/>
        </p:nvSpPr>
        <p:spPr>
          <a:xfrm>
            <a:off x="687266" y="3260341"/>
            <a:ext cx="7551975" cy="400110"/>
          </a:xfrm>
          <a:prstGeom prst="rect">
            <a:avLst/>
          </a:prstGeom>
          <a:noFill/>
        </p:spPr>
        <p:txBody>
          <a:bodyPr wrap="square" rtlCol="0">
            <a:spAutoFit/>
          </a:bodyPr>
          <a:lstStyle/>
          <a:p>
            <a:pPr defTabSz="457200"/>
            <a:r>
              <a:rPr lang="ja-JP" altLang="en-US" sz="2000" dirty="0">
                <a:solidFill>
                  <a:prstClr val="black"/>
                </a:solidFill>
                <a:latin typeface="メイリオ" panose="020B0604030504040204" pitchFamily="50" charset="-128"/>
                <a:ea typeface="メイリオ" panose="020B0604030504040204" pitchFamily="50" charset="-128"/>
              </a:rPr>
              <a:t>符号部</a:t>
            </a:r>
            <a:r>
              <a:rPr lang="en-US" altLang="ja-JP" sz="2000" dirty="0">
                <a:solidFill>
                  <a:prstClr val="black"/>
                </a:solidFill>
                <a:latin typeface="メイリオ" panose="020B0604030504040204" pitchFamily="50" charset="-128"/>
                <a:ea typeface="メイリオ" panose="020B0604030504040204" pitchFamily="50" charset="-128"/>
              </a:rPr>
              <a:t>(1</a:t>
            </a:r>
            <a:r>
              <a:rPr lang="ja-JP" altLang="en-US" sz="2000" dirty="0">
                <a:solidFill>
                  <a:prstClr val="black"/>
                </a:solidFill>
                <a:latin typeface="メイリオ" panose="020B0604030504040204" pitchFamily="50" charset="-128"/>
                <a:ea typeface="メイリオ" panose="020B0604030504040204" pitchFamily="50" charset="-128"/>
              </a:rPr>
              <a:t>ビット</a:t>
            </a:r>
            <a:r>
              <a:rPr lang="en-US" altLang="ja-JP" sz="2000" dirty="0">
                <a:solidFill>
                  <a:prstClr val="black"/>
                </a:solidFill>
                <a:latin typeface="メイリオ" panose="020B0604030504040204" pitchFamily="50" charset="-128"/>
                <a:ea typeface="メイリオ" panose="020B0604030504040204" pitchFamily="50" charset="-128"/>
              </a:rPr>
              <a:t>)</a:t>
            </a:r>
            <a:r>
              <a:rPr lang="ja-JP" altLang="en-US" sz="2000" dirty="0">
                <a:solidFill>
                  <a:prstClr val="black"/>
                </a:solidFill>
                <a:latin typeface="メイリオ" panose="020B0604030504040204" pitchFamily="50" charset="-128"/>
                <a:ea typeface="メイリオ" panose="020B0604030504040204" pitchFamily="50" charset="-128"/>
              </a:rPr>
              <a:t>　指数部</a:t>
            </a:r>
            <a:r>
              <a:rPr lang="en-US" altLang="ja-JP" sz="2000" dirty="0">
                <a:solidFill>
                  <a:prstClr val="black"/>
                </a:solidFill>
                <a:latin typeface="メイリオ" panose="020B0604030504040204" pitchFamily="50" charset="-128"/>
                <a:ea typeface="メイリオ" panose="020B0604030504040204" pitchFamily="50" charset="-128"/>
              </a:rPr>
              <a:t>(8</a:t>
            </a:r>
            <a:r>
              <a:rPr lang="ja-JP" altLang="en-US" sz="2000" dirty="0">
                <a:solidFill>
                  <a:prstClr val="black"/>
                </a:solidFill>
                <a:latin typeface="メイリオ" panose="020B0604030504040204" pitchFamily="50" charset="-128"/>
                <a:ea typeface="メイリオ" panose="020B0604030504040204" pitchFamily="50" charset="-128"/>
              </a:rPr>
              <a:t>ビット</a:t>
            </a:r>
            <a:r>
              <a:rPr lang="en-US" altLang="ja-JP" sz="2000" dirty="0">
                <a:solidFill>
                  <a:prstClr val="black"/>
                </a:solidFill>
                <a:latin typeface="メイリオ" panose="020B0604030504040204" pitchFamily="50" charset="-128"/>
                <a:ea typeface="メイリオ" panose="020B0604030504040204" pitchFamily="50" charset="-128"/>
              </a:rPr>
              <a:t>)</a:t>
            </a:r>
            <a:r>
              <a:rPr lang="ja-JP" altLang="en-US" sz="2000" dirty="0">
                <a:solidFill>
                  <a:prstClr val="black"/>
                </a:solidFill>
                <a:latin typeface="メイリオ" panose="020B0604030504040204" pitchFamily="50" charset="-128"/>
                <a:ea typeface="メイリオ" panose="020B0604030504040204" pitchFamily="50" charset="-128"/>
              </a:rPr>
              <a:t>　仮数部</a:t>
            </a:r>
            <a:r>
              <a:rPr lang="en-US" altLang="ja-JP" sz="2000" dirty="0">
                <a:solidFill>
                  <a:prstClr val="black"/>
                </a:solidFill>
                <a:latin typeface="メイリオ" panose="020B0604030504040204" pitchFamily="50" charset="-128"/>
                <a:ea typeface="メイリオ" panose="020B0604030504040204" pitchFamily="50" charset="-128"/>
              </a:rPr>
              <a:t>(23</a:t>
            </a:r>
            <a:r>
              <a:rPr lang="ja-JP" altLang="en-US" sz="2000" dirty="0">
                <a:solidFill>
                  <a:prstClr val="black"/>
                </a:solidFill>
                <a:latin typeface="メイリオ" panose="020B0604030504040204" pitchFamily="50" charset="-128"/>
                <a:ea typeface="メイリオ" panose="020B0604030504040204" pitchFamily="50" charset="-128"/>
              </a:rPr>
              <a:t>ビット</a:t>
            </a:r>
            <a:r>
              <a:rPr lang="en-US" altLang="ja-JP" sz="2000" dirty="0">
                <a:solidFill>
                  <a:prstClr val="black"/>
                </a:solidFill>
                <a:latin typeface="メイリオ" panose="020B0604030504040204" pitchFamily="50" charset="-128"/>
                <a:ea typeface="メイリオ" panose="020B0604030504040204" pitchFamily="50" charset="-128"/>
              </a:rPr>
              <a:t>)</a:t>
            </a:r>
            <a:endParaRPr lang="ja-JP" altLang="en-US" sz="2000" dirty="0">
              <a:solidFill>
                <a:prstClr val="black"/>
              </a:solidFill>
              <a:latin typeface="メイリオ" panose="020B0604030504040204" pitchFamily="50" charset="-128"/>
              <a:ea typeface="メイリオ" panose="020B0604030504040204" pitchFamily="50" charset="-128"/>
            </a:endParaRPr>
          </a:p>
        </p:txBody>
      </p:sp>
      <p:sp>
        <p:nvSpPr>
          <p:cNvPr id="1036" name="テキスト ボックス 1035">
            <a:extLst>
              <a:ext uri="{FF2B5EF4-FFF2-40B4-BE49-F238E27FC236}">
                <a16:creationId xmlns:a16="http://schemas.microsoft.com/office/drawing/2014/main" id="{8F43B10D-0684-F4D1-14FF-AABFCD29D3A1}"/>
              </a:ext>
            </a:extLst>
          </p:cNvPr>
          <p:cNvSpPr txBox="1"/>
          <p:nvPr/>
        </p:nvSpPr>
        <p:spPr>
          <a:xfrm>
            <a:off x="763541" y="4202333"/>
            <a:ext cx="7475700" cy="1015663"/>
          </a:xfrm>
          <a:prstGeom prst="rect">
            <a:avLst/>
          </a:prstGeom>
          <a:noFill/>
        </p:spPr>
        <p:txBody>
          <a:bodyPr wrap="square" rtlCol="0">
            <a:spAutoFit/>
          </a:bodyPr>
          <a:lstStyle/>
          <a:p>
            <a:pPr defTabSz="457200"/>
            <a:r>
              <a:rPr lang="ja-JP" altLang="en-US" sz="2000" dirty="0">
                <a:solidFill>
                  <a:prstClr val="black"/>
                </a:solidFill>
                <a:latin typeface="メイリオ" panose="020B0604030504040204" pitchFamily="50" charset="-128"/>
                <a:ea typeface="メイリオ" panose="020B0604030504040204" pitchFamily="50" charset="-128"/>
              </a:rPr>
              <a:t>数値 </a:t>
            </a:r>
            <a:r>
              <a:rPr lang="en-US" altLang="ja-JP" sz="2000" dirty="0">
                <a:solidFill>
                  <a:prstClr val="black"/>
                </a:solidFill>
                <a:latin typeface="メイリオ" panose="020B0604030504040204" pitchFamily="50" charset="-128"/>
                <a:ea typeface="メイリオ" panose="020B0604030504040204" pitchFamily="50" charset="-128"/>
              </a:rPr>
              <a:t>=  (-1)</a:t>
            </a:r>
            <a:r>
              <a:rPr lang="ja-JP" altLang="en-US" sz="2000" dirty="0">
                <a:solidFill>
                  <a:prstClr val="black"/>
                </a:solidFill>
                <a:latin typeface="メイリオ" panose="020B0604030504040204" pitchFamily="50" charset="-128"/>
                <a:ea typeface="メイリオ" panose="020B0604030504040204" pitchFamily="50" charset="-128"/>
              </a:rPr>
              <a:t>　　　　</a:t>
            </a:r>
            <a:r>
              <a:rPr lang="en-US" altLang="ja-JP" sz="2000" dirty="0">
                <a:solidFill>
                  <a:prstClr val="black"/>
                </a:solidFill>
                <a:latin typeface="メイリオ" panose="020B0604030504040204" pitchFamily="50" charset="-128"/>
                <a:ea typeface="メイリオ" panose="020B0604030504040204" pitchFamily="50" charset="-128"/>
              </a:rPr>
              <a:t>×</a:t>
            </a:r>
            <a:r>
              <a:rPr lang="ja-JP" altLang="en-US" sz="2000" dirty="0">
                <a:solidFill>
                  <a:prstClr val="black"/>
                </a:solidFill>
                <a:latin typeface="メイリオ" panose="020B0604030504040204" pitchFamily="50" charset="-128"/>
                <a:ea typeface="メイリオ" panose="020B0604030504040204" pitchFamily="50" charset="-128"/>
              </a:rPr>
              <a:t>　</a:t>
            </a:r>
            <a:r>
              <a:rPr lang="en-US" altLang="ja-JP" sz="2000" dirty="0">
                <a:solidFill>
                  <a:prstClr val="black"/>
                </a:solidFill>
                <a:latin typeface="メイリオ" panose="020B0604030504040204" pitchFamily="50" charset="-128"/>
                <a:ea typeface="メイリオ" panose="020B0604030504040204" pitchFamily="50" charset="-128"/>
              </a:rPr>
              <a:t>2          </a:t>
            </a:r>
            <a:r>
              <a:rPr lang="ja-JP" altLang="en-US" sz="2000" dirty="0">
                <a:solidFill>
                  <a:prstClr val="black"/>
                </a:solidFill>
                <a:latin typeface="メイリオ" panose="020B0604030504040204" pitchFamily="50" charset="-128"/>
                <a:ea typeface="メイリオ" panose="020B0604030504040204" pitchFamily="50" charset="-128"/>
              </a:rPr>
              <a:t>　　　　</a:t>
            </a:r>
            <a:r>
              <a:rPr lang="en-US" altLang="ja-JP" sz="2000" dirty="0">
                <a:solidFill>
                  <a:prstClr val="black"/>
                </a:solidFill>
                <a:latin typeface="メイリオ" panose="020B0604030504040204" pitchFamily="50" charset="-128"/>
                <a:ea typeface="メイリオ" panose="020B0604030504040204" pitchFamily="50" charset="-128"/>
              </a:rPr>
              <a:t>× 1.</a:t>
            </a:r>
            <a:r>
              <a:rPr lang="ja-JP" altLang="en-US" sz="2000" dirty="0">
                <a:solidFill>
                  <a:prstClr val="black"/>
                </a:solidFill>
                <a:latin typeface="メイリオ" panose="020B0604030504040204" pitchFamily="50" charset="-128"/>
                <a:ea typeface="メイリオ" panose="020B0604030504040204" pitchFamily="50" charset="-128"/>
              </a:rPr>
              <a:t>仮数部</a:t>
            </a:r>
            <a:r>
              <a:rPr lang="en-US" altLang="ja-JP" sz="2000" dirty="0">
                <a:solidFill>
                  <a:prstClr val="black"/>
                </a:solidFill>
                <a:latin typeface="メイリオ" panose="020B0604030504040204" pitchFamily="50" charset="-128"/>
                <a:ea typeface="メイリオ" panose="020B0604030504040204" pitchFamily="50" charset="-128"/>
              </a:rPr>
              <a:t>  </a:t>
            </a:r>
            <a:br>
              <a:rPr lang="en-US" altLang="ja-JP" sz="2000" dirty="0">
                <a:solidFill>
                  <a:prstClr val="black"/>
                </a:solidFill>
                <a:latin typeface="メイリオ" panose="020B0604030504040204" pitchFamily="50" charset="-128"/>
                <a:ea typeface="メイリオ" panose="020B0604030504040204" pitchFamily="50" charset="-128"/>
              </a:rPr>
            </a:br>
            <a:r>
              <a:rPr lang="ja-JP" altLang="en-US" sz="2000" dirty="0">
                <a:solidFill>
                  <a:prstClr val="black"/>
                </a:solidFill>
                <a:latin typeface="メイリオ" panose="020B0604030504040204" pitchFamily="50" charset="-128"/>
                <a:ea typeface="メイリオ" panose="020B0604030504040204" pitchFamily="50" charset="-128"/>
              </a:rPr>
              <a:t>　　　　　　　　</a:t>
            </a:r>
          </a:p>
          <a:p>
            <a:pPr defTabSz="457200"/>
            <a:r>
              <a:rPr lang="ja-JP" altLang="en-US" sz="2000" dirty="0">
                <a:solidFill>
                  <a:prstClr val="black"/>
                </a:solidFill>
                <a:latin typeface="メイリオ" panose="020B0604030504040204" pitchFamily="50" charset="-128"/>
                <a:ea typeface="メイリオ" panose="020B0604030504040204" pitchFamily="50" charset="-128"/>
              </a:rPr>
              <a:t>　　　　　　　　仮数以下を小数点以下の数として考える。</a:t>
            </a:r>
            <a:r>
              <a:rPr lang="en-US" altLang="ja-JP" sz="2000" dirty="0">
                <a:solidFill>
                  <a:prstClr val="black"/>
                </a:solidFill>
                <a:latin typeface="メイリオ" panose="020B0604030504040204" pitchFamily="50" charset="-128"/>
                <a:ea typeface="メイリオ" panose="020B0604030504040204" pitchFamily="50" charset="-128"/>
              </a:rPr>
              <a:t> </a:t>
            </a:r>
            <a:endParaRPr lang="ja-JP" altLang="en-US" sz="2000" dirty="0">
              <a:solidFill>
                <a:prstClr val="black"/>
              </a:solidFill>
              <a:latin typeface="メイリオ" panose="020B0604030504040204" pitchFamily="50" charset="-128"/>
              <a:ea typeface="メイリオ" panose="020B0604030504040204" pitchFamily="50" charset="-128"/>
            </a:endParaRPr>
          </a:p>
        </p:txBody>
      </p:sp>
      <p:cxnSp>
        <p:nvCxnSpPr>
          <p:cNvPr id="1037" name="直線矢印コネクタ 1036">
            <a:extLst>
              <a:ext uri="{FF2B5EF4-FFF2-40B4-BE49-F238E27FC236}">
                <a16:creationId xmlns:a16="http://schemas.microsoft.com/office/drawing/2014/main" id="{0FB25917-DF6F-D916-6604-554A8AD5410C}"/>
              </a:ext>
            </a:extLst>
          </p:cNvPr>
          <p:cNvCxnSpPr/>
          <p:nvPr/>
        </p:nvCxnSpPr>
        <p:spPr>
          <a:xfrm flipV="1">
            <a:off x="1106396" y="2980086"/>
            <a:ext cx="133723" cy="184173"/>
          </a:xfrm>
          <a:prstGeom prst="straightConnector1">
            <a:avLst/>
          </a:prstGeom>
          <a:noFill/>
          <a:ln w="6350" cap="flat" cmpd="sng" algn="ctr">
            <a:solidFill>
              <a:sysClr val="windowText" lastClr="000000"/>
            </a:solidFill>
            <a:prstDash val="solid"/>
            <a:miter lim="800000"/>
            <a:tailEnd type="triangle"/>
          </a:ln>
          <a:effectLst/>
        </p:spPr>
      </p:cxnSp>
      <p:cxnSp>
        <p:nvCxnSpPr>
          <p:cNvPr id="1038" name="直線矢印コネクタ 1037">
            <a:extLst>
              <a:ext uri="{FF2B5EF4-FFF2-40B4-BE49-F238E27FC236}">
                <a16:creationId xmlns:a16="http://schemas.microsoft.com/office/drawing/2014/main" id="{337E620A-32B5-084C-9F96-122FC6C8C99F}"/>
              </a:ext>
            </a:extLst>
          </p:cNvPr>
          <p:cNvCxnSpPr/>
          <p:nvPr/>
        </p:nvCxnSpPr>
        <p:spPr>
          <a:xfrm flipH="1" flipV="1">
            <a:off x="2856693" y="2971680"/>
            <a:ext cx="132267" cy="254032"/>
          </a:xfrm>
          <a:prstGeom prst="straightConnector1">
            <a:avLst/>
          </a:prstGeom>
          <a:noFill/>
          <a:ln w="6350" cap="flat" cmpd="sng" algn="ctr">
            <a:solidFill>
              <a:sysClr val="windowText" lastClr="000000"/>
            </a:solidFill>
            <a:prstDash val="solid"/>
            <a:miter lim="800000"/>
            <a:tailEnd type="triangle"/>
          </a:ln>
          <a:effectLst/>
        </p:spPr>
      </p:cxnSp>
      <p:cxnSp>
        <p:nvCxnSpPr>
          <p:cNvPr id="1039" name="直線矢印コネクタ 1038">
            <a:extLst>
              <a:ext uri="{FF2B5EF4-FFF2-40B4-BE49-F238E27FC236}">
                <a16:creationId xmlns:a16="http://schemas.microsoft.com/office/drawing/2014/main" id="{E22CB40F-1109-AD70-5CEB-293E56ED50CF}"/>
              </a:ext>
            </a:extLst>
          </p:cNvPr>
          <p:cNvCxnSpPr/>
          <p:nvPr/>
        </p:nvCxnSpPr>
        <p:spPr>
          <a:xfrm flipH="1" flipV="1">
            <a:off x="2961602" y="1858225"/>
            <a:ext cx="3410" cy="180655"/>
          </a:xfrm>
          <a:prstGeom prst="straightConnector1">
            <a:avLst/>
          </a:prstGeom>
          <a:noFill/>
          <a:ln w="6350" cap="flat" cmpd="sng" algn="ctr">
            <a:solidFill>
              <a:sysClr val="windowText" lastClr="000000"/>
            </a:solidFill>
            <a:prstDash val="solid"/>
            <a:miter lim="800000"/>
            <a:tailEnd type="triangle"/>
          </a:ln>
          <a:effectLst/>
        </p:spPr>
      </p:cxnSp>
      <p:sp>
        <p:nvSpPr>
          <p:cNvPr id="1040" name="テキスト ボックス 1039">
            <a:extLst>
              <a:ext uri="{FF2B5EF4-FFF2-40B4-BE49-F238E27FC236}">
                <a16:creationId xmlns:a16="http://schemas.microsoft.com/office/drawing/2014/main" id="{3DA99194-4C6A-1C5E-51FF-FD55D2BA7775}"/>
              </a:ext>
            </a:extLst>
          </p:cNvPr>
          <p:cNvSpPr txBox="1"/>
          <p:nvPr/>
        </p:nvSpPr>
        <p:spPr>
          <a:xfrm>
            <a:off x="2257126" y="4002278"/>
            <a:ext cx="3382983" cy="400110"/>
          </a:xfrm>
          <a:prstGeom prst="rect">
            <a:avLst/>
          </a:prstGeom>
          <a:noFill/>
        </p:spPr>
        <p:txBody>
          <a:bodyPr wrap="square" rtlCol="0">
            <a:spAutoFit/>
          </a:bodyPr>
          <a:lstStyle/>
          <a:p>
            <a:pPr defTabSz="457200"/>
            <a:r>
              <a:rPr lang="ja-JP" altLang="en-US" sz="2000" dirty="0">
                <a:solidFill>
                  <a:prstClr val="black"/>
                </a:solidFill>
                <a:latin typeface="メイリオ" panose="020B0604030504040204" pitchFamily="50" charset="-128"/>
                <a:ea typeface="メイリオ" panose="020B0604030504040204" pitchFamily="50" charset="-128"/>
              </a:rPr>
              <a:t>符号部　    　仮数部</a:t>
            </a:r>
            <a:r>
              <a:rPr lang="en-US" altLang="ja-JP" sz="2000" dirty="0">
                <a:solidFill>
                  <a:prstClr val="black"/>
                </a:solidFill>
                <a:latin typeface="メイリオ" panose="020B0604030504040204" pitchFamily="50" charset="-128"/>
                <a:ea typeface="メイリオ" panose="020B0604030504040204" pitchFamily="50" charset="-128"/>
              </a:rPr>
              <a:t>-127</a:t>
            </a:r>
            <a:endParaRPr lang="ja-JP" altLang="en-US" sz="2000" dirty="0">
              <a:solidFill>
                <a:prstClr val="black"/>
              </a:solidFill>
              <a:latin typeface="メイリオ" panose="020B0604030504040204" pitchFamily="50" charset="-128"/>
              <a:ea typeface="メイリオ" panose="020B0604030504040204" pitchFamily="50" charset="-128"/>
            </a:endParaRPr>
          </a:p>
        </p:txBody>
      </p:sp>
      <p:cxnSp>
        <p:nvCxnSpPr>
          <p:cNvPr id="1046" name="直線矢印コネクタ 1045">
            <a:extLst>
              <a:ext uri="{FF2B5EF4-FFF2-40B4-BE49-F238E27FC236}">
                <a16:creationId xmlns:a16="http://schemas.microsoft.com/office/drawing/2014/main" id="{D8CCA2C2-AD45-3210-38D5-E0EDA83DA0D4}"/>
              </a:ext>
            </a:extLst>
          </p:cNvPr>
          <p:cNvCxnSpPr/>
          <p:nvPr/>
        </p:nvCxnSpPr>
        <p:spPr>
          <a:xfrm flipH="1" flipV="1">
            <a:off x="5188859" y="2941520"/>
            <a:ext cx="132267" cy="254032"/>
          </a:xfrm>
          <a:prstGeom prst="straightConnector1">
            <a:avLst/>
          </a:prstGeom>
          <a:noFill/>
          <a:ln w="6350" cap="flat" cmpd="sng" algn="ctr">
            <a:solidFill>
              <a:sysClr val="windowText" lastClr="000000"/>
            </a:solidFill>
            <a:prstDash val="solid"/>
            <a:miter lim="800000"/>
            <a:tailEnd type="triangle"/>
          </a:ln>
          <a:effectLst/>
        </p:spPr>
      </p:cxnSp>
      <p:cxnSp>
        <p:nvCxnSpPr>
          <p:cNvPr id="1047" name="直線矢印コネクタ 1046">
            <a:extLst>
              <a:ext uri="{FF2B5EF4-FFF2-40B4-BE49-F238E27FC236}">
                <a16:creationId xmlns:a16="http://schemas.microsoft.com/office/drawing/2014/main" id="{854D8D39-B186-2604-61AB-0AA530D2BB54}"/>
              </a:ext>
            </a:extLst>
          </p:cNvPr>
          <p:cNvCxnSpPr>
            <a:cxnSpLocks/>
          </p:cNvCxnSpPr>
          <p:nvPr/>
        </p:nvCxnSpPr>
        <p:spPr>
          <a:xfrm flipV="1">
            <a:off x="6620973" y="4556760"/>
            <a:ext cx="0" cy="280647"/>
          </a:xfrm>
          <a:prstGeom prst="straightConnector1">
            <a:avLst/>
          </a:prstGeom>
          <a:noFill/>
          <a:ln w="6350" cap="flat" cmpd="sng" algn="ctr">
            <a:solidFill>
              <a:sysClr val="windowText" lastClr="000000"/>
            </a:solidFill>
            <a:prstDash val="solid"/>
            <a:miter lim="800000"/>
            <a:tailEnd type="triangle"/>
          </a:ln>
          <a:effectLst/>
        </p:spPr>
      </p:cxnSp>
    </p:spTree>
    <p:extLst>
      <p:ext uri="{BB962C8B-B14F-4D97-AF65-F5344CB8AC3E}">
        <p14:creationId xmlns:p14="http://schemas.microsoft.com/office/powerpoint/2010/main" val="30316788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矢印: 右 1028">
            <a:extLst>
              <a:ext uri="{FF2B5EF4-FFF2-40B4-BE49-F238E27FC236}">
                <a16:creationId xmlns:a16="http://schemas.microsoft.com/office/drawing/2014/main" id="{1ADED596-130E-1533-8063-60C6BCA7CB5F}"/>
              </a:ext>
            </a:extLst>
          </p:cNvPr>
          <p:cNvSpPr/>
          <p:nvPr/>
        </p:nvSpPr>
        <p:spPr>
          <a:xfrm>
            <a:off x="3797261" y="3810000"/>
            <a:ext cx="1329540" cy="2646163"/>
          </a:xfrm>
          <a:prstGeom prst="rightArrow">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2" name="スライド番号プレースホルダー 3"/>
          <p:cNvSpPr>
            <a:spLocks noGrp="1"/>
          </p:cNvSpPr>
          <p:nvPr>
            <p:ph type="sldNum" sz="quarter" idx="12"/>
          </p:nvPr>
        </p:nvSpPr>
        <p:spPr>
          <a:xfrm>
            <a:off x="7004538" y="6383896"/>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76AE79-2A55-4F17-B835-F02B5174FF1A}" type="slidenum">
              <a:rPr kumimoji="0"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31" name="Line 3"/>
          <p:cNvSpPr>
            <a:spLocks noChangeShapeType="1"/>
          </p:cNvSpPr>
          <p:nvPr/>
        </p:nvSpPr>
        <p:spPr bwMode="auto">
          <a:xfrm>
            <a:off x="1884557" y="1495402"/>
            <a:ext cx="4533316" cy="857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8134" name="Picture 6" descr="05_0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515" y="1094632"/>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4"/>
          <p:cNvSpPr txBox="1">
            <a:spLocks noChangeArrowheads="1"/>
          </p:cNvSpPr>
          <p:nvPr/>
        </p:nvSpPr>
        <p:spPr bwMode="auto">
          <a:xfrm>
            <a:off x="249115" y="214428"/>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改ざんの対策</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デジタル署名</a:t>
            </a:r>
            <a:endParaRPr kumimoji="1" lang="zh-TW"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pic>
        <p:nvPicPr>
          <p:cNvPr id="2" name="Picture 6" descr="05_0PC">
            <a:extLst>
              <a:ext uri="{FF2B5EF4-FFF2-40B4-BE49-F238E27FC236}">
                <a16:creationId xmlns:a16="http://schemas.microsoft.com/office/drawing/2014/main" id="{C6B33517-D910-A450-2988-F71577857190}"/>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417876" y="994079"/>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丸いじゃがいものイラスト">
            <a:extLst>
              <a:ext uri="{FF2B5EF4-FFF2-40B4-BE49-F238E27FC236}">
                <a16:creationId xmlns:a16="http://schemas.microsoft.com/office/drawing/2014/main" id="{E57DBECF-09A0-0F6D-130D-79C2DEDBEC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3369" y="806957"/>
            <a:ext cx="586741" cy="586741"/>
          </a:xfrm>
          <a:prstGeom prst="rect">
            <a:avLst/>
          </a:prstGeom>
          <a:noFill/>
          <a:extLst>
            <a:ext uri="{909E8E84-426E-40DD-AFC4-6F175D3DCCD1}">
              <a14:hiddenFill xmlns:a14="http://schemas.microsoft.com/office/drawing/2010/main">
                <a:solidFill>
                  <a:srgbClr val="FFFFFF"/>
                </a:solidFill>
              </a14:hiddenFill>
            </a:ext>
          </a:extLst>
        </p:spPr>
      </p:pic>
      <p:pic>
        <p:nvPicPr>
          <p:cNvPr id="48162" name="Picture 2" descr="丸いじゃがいものイラスト">
            <a:extLst>
              <a:ext uri="{FF2B5EF4-FFF2-40B4-BE49-F238E27FC236}">
                <a16:creationId xmlns:a16="http://schemas.microsoft.com/office/drawing/2014/main" id="{49C597DB-EDD3-9E9D-265F-3B957051E5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7542" y="950810"/>
            <a:ext cx="442888" cy="4428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細長いじゃがいものイラスト">
            <a:extLst>
              <a:ext uri="{FF2B5EF4-FFF2-40B4-BE49-F238E27FC236}">
                <a16:creationId xmlns:a16="http://schemas.microsoft.com/office/drawing/2014/main" id="{C51602B5-0CC2-E8BC-7A85-6E9767C1A0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7862" y="654869"/>
            <a:ext cx="869399" cy="819409"/>
          </a:xfrm>
          <a:prstGeom prst="rect">
            <a:avLst/>
          </a:prstGeom>
          <a:noFill/>
          <a:extLst>
            <a:ext uri="{909E8E84-426E-40DD-AFC4-6F175D3DCCD1}">
              <a14:hiddenFill xmlns:a14="http://schemas.microsoft.com/office/drawing/2010/main">
                <a:solidFill>
                  <a:srgbClr val="FFFFFF"/>
                </a:solidFill>
              </a14:hiddenFill>
            </a:ext>
          </a:extLst>
        </p:spPr>
      </p:pic>
      <p:pic>
        <p:nvPicPr>
          <p:cNvPr id="48164" name="Picture 2" descr="丸いじゃがいものイラスト">
            <a:extLst>
              <a:ext uri="{FF2B5EF4-FFF2-40B4-BE49-F238E27FC236}">
                <a16:creationId xmlns:a16="http://schemas.microsoft.com/office/drawing/2014/main" id="{040EA508-2667-A95D-B8E9-56956F5C02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4968" y="882822"/>
            <a:ext cx="586741" cy="586741"/>
          </a:xfrm>
          <a:prstGeom prst="rect">
            <a:avLst/>
          </a:prstGeom>
          <a:noFill/>
          <a:extLst>
            <a:ext uri="{909E8E84-426E-40DD-AFC4-6F175D3DCCD1}">
              <a14:hiddenFill xmlns:a14="http://schemas.microsoft.com/office/drawing/2010/main">
                <a:solidFill>
                  <a:srgbClr val="FFFFFF"/>
                </a:solidFill>
              </a14:hiddenFill>
            </a:ext>
          </a:extLst>
        </p:spPr>
      </p:pic>
      <p:pic>
        <p:nvPicPr>
          <p:cNvPr id="48166" name="Picture 4" descr="細長いじゃがいものイラスト">
            <a:extLst>
              <a:ext uri="{FF2B5EF4-FFF2-40B4-BE49-F238E27FC236}">
                <a16:creationId xmlns:a16="http://schemas.microsoft.com/office/drawing/2014/main" id="{C129BC2A-44C9-242B-E7EF-71C978390C8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99461" y="730734"/>
            <a:ext cx="869399" cy="81940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りんごのイラスト（フルーツ）">
            <a:extLst>
              <a:ext uri="{FF2B5EF4-FFF2-40B4-BE49-F238E27FC236}">
                <a16:creationId xmlns:a16="http://schemas.microsoft.com/office/drawing/2014/main" id="{A900A074-A789-0FC0-739E-CFCB537A3D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1709" y="863200"/>
            <a:ext cx="580593" cy="606363"/>
          </a:xfrm>
          <a:prstGeom prst="rect">
            <a:avLst/>
          </a:prstGeom>
          <a:noFill/>
          <a:extLst>
            <a:ext uri="{909E8E84-426E-40DD-AFC4-6F175D3DCCD1}">
              <a14:hiddenFill xmlns:a14="http://schemas.microsoft.com/office/drawing/2010/main">
                <a:solidFill>
                  <a:srgbClr val="FFFFFF"/>
                </a:solidFill>
              </a14:hiddenFill>
            </a:ext>
          </a:extLst>
        </p:spPr>
      </p:pic>
      <p:sp>
        <p:nvSpPr>
          <p:cNvPr id="48167" name="爆発: 14 pt 48166">
            <a:extLst>
              <a:ext uri="{FF2B5EF4-FFF2-40B4-BE49-F238E27FC236}">
                <a16:creationId xmlns:a16="http://schemas.microsoft.com/office/drawing/2014/main" id="{F6818D01-EFFB-53DB-7E5E-DD412136228D}"/>
              </a:ext>
            </a:extLst>
          </p:cNvPr>
          <p:cNvSpPr/>
          <p:nvPr/>
        </p:nvSpPr>
        <p:spPr>
          <a:xfrm>
            <a:off x="4071417" y="779764"/>
            <a:ext cx="2034879" cy="1341442"/>
          </a:xfrm>
          <a:prstGeom prst="irregularSeal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8168" name="Text Box 4">
            <a:extLst>
              <a:ext uri="{FF2B5EF4-FFF2-40B4-BE49-F238E27FC236}">
                <a16:creationId xmlns:a16="http://schemas.microsoft.com/office/drawing/2014/main" id="{072E1C67-BDF9-232B-B189-34BDAC64A0BA}"/>
              </a:ext>
            </a:extLst>
          </p:cNvPr>
          <p:cNvSpPr txBox="1">
            <a:spLocks noChangeArrowheads="1"/>
          </p:cNvSpPr>
          <p:nvPr/>
        </p:nvSpPr>
        <p:spPr bwMode="auto">
          <a:xfrm>
            <a:off x="4478215" y="1233792"/>
            <a:ext cx="14262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改ざん</a:t>
            </a:r>
            <a:endParaRPr kumimoji="1" lang="zh-TW" altLang="en-US" sz="28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endParaRPr>
          </a:p>
        </p:txBody>
      </p:sp>
      <p:sp>
        <p:nvSpPr>
          <p:cNvPr id="48169" name="Text Box 4">
            <a:extLst>
              <a:ext uri="{FF2B5EF4-FFF2-40B4-BE49-F238E27FC236}">
                <a16:creationId xmlns:a16="http://schemas.microsoft.com/office/drawing/2014/main" id="{A890D978-4389-3620-558B-709ACBC04D97}"/>
              </a:ext>
            </a:extLst>
          </p:cNvPr>
          <p:cNvSpPr txBox="1">
            <a:spLocks noChangeArrowheads="1"/>
          </p:cNvSpPr>
          <p:nvPr/>
        </p:nvSpPr>
        <p:spPr bwMode="auto">
          <a:xfrm>
            <a:off x="661203" y="2211264"/>
            <a:ext cx="804611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改ざんされたかの確認　</a:t>
            </a:r>
            <a:r>
              <a:rPr kumimoji="1" lang="en-US" altLang="ja-JP"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a:t>
            </a:r>
            <a:r>
              <a:rPr kumimoji="1" lang="zh-TW"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公開鍵暗号化方式</a:t>
            </a:r>
            <a:r>
              <a:rPr kumimoji="1" lang="ja-JP"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の応用</a:t>
            </a:r>
            <a:br>
              <a:rPr kumimoji="1" lang="en-US" altLang="ja-JP"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　逆の手順</a:t>
            </a:r>
            <a:r>
              <a:rPr kumimoji="1" lang="en-US" altLang="ja-JP"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秘密鍵で暗号化された情報は公開鍵で復号</a:t>
            </a:r>
            <a:endParaRPr kumimoji="1" lang="zh-TW" altLang="en-US" sz="28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endParaRPr>
          </a:p>
        </p:txBody>
      </p:sp>
      <p:sp>
        <p:nvSpPr>
          <p:cNvPr id="48172" name="Line 3">
            <a:extLst>
              <a:ext uri="{FF2B5EF4-FFF2-40B4-BE49-F238E27FC236}">
                <a16:creationId xmlns:a16="http://schemas.microsoft.com/office/drawing/2014/main" id="{7D27B20F-ACAC-63F4-986F-A5C431092613}"/>
              </a:ext>
            </a:extLst>
          </p:cNvPr>
          <p:cNvSpPr>
            <a:spLocks noChangeShapeType="1"/>
          </p:cNvSpPr>
          <p:nvPr/>
        </p:nvSpPr>
        <p:spPr bwMode="auto">
          <a:xfrm>
            <a:off x="1610401" y="4024827"/>
            <a:ext cx="4533316" cy="857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8173" name="Picture 6" descr="05_0PC">
            <a:extLst>
              <a:ext uri="{FF2B5EF4-FFF2-40B4-BE49-F238E27FC236}">
                <a16:creationId xmlns:a16="http://schemas.microsoft.com/office/drawing/2014/main" id="{09C8B719-B44E-4339-905E-48A8D37A4B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59" y="3624057"/>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48174" name="Picture 6" descr="05_0PC">
            <a:extLst>
              <a:ext uri="{FF2B5EF4-FFF2-40B4-BE49-F238E27FC236}">
                <a16:creationId xmlns:a16="http://schemas.microsoft.com/office/drawing/2014/main" id="{635ED5A0-B1A5-BE94-DA18-689D33F49DDD}"/>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143720" y="3523504"/>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48175" name="Picture 2" descr="丸いじゃがいものイラスト">
            <a:extLst>
              <a:ext uri="{FF2B5EF4-FFF2-40B4-BE49-F238E27FC236}">
                <a16:creationId xmlns:a16="http://schemas.microsoft.com/office/drawing/2014/main" id="{1957185B-4C07-641D-8FEC-B96FA12C73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9213" y="3336382"/>
            <a:ext cx="586741" cy="586741"/>
          </a:xfrm>
          <a:prstGeom prst="rect">
            <a:avLst/>
          </a:prstGeom>
          <a:noFill/>
          <a:extLst>
            <a:ext uri="{909E8E84-426E-40DD-AFC4-6F175D3DCCD1}">
              <a14:hiddenFill xmlns:a14="http://schemas.microsoft.com/office/drawing/2010/main">
                <a:solidFill>
                  <a:srgbClr val="FFFFFF"/>
                </a:solidFill>
              </a14:hiddenFill>
            </a:ext>
          </a:extLst>
        </p:spPr>
      </p:pic>
      <p:pic>
        <p:nvPicPr>
          <p:cNvPr id="48176" name="Picture 2" descr="丸いじゃがいものイラスト">
            <a:extLst>
              <a:ext uri="{FF2B5EF4-FFF2-40B4-BE49-F238E27FC236}">
                <a16:creationId xmlns:a16="http://schemas.microsoft.com/office/drawing/2014/main" id="{86C5C911-D250-F3B7-7BBB-2F0A4888FE6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3386" y="3480235"/>
            <a:ext cx="442888" cy="442888"/>
          </a:xfrm>
          <a:prstGeom prst="rect">
            <a:avLst/>
          </a:prstGeom>
          <a:noFill/>
          <a:extLst>
            <a:ext uri="{909E8E84-426E-40DD-AFC4-6F175D3DCCD1}">
              <a14:hiddenFill xmlns:a14="http://schemas.microsoft.com/office/drawing/2010/main">
                <a:solidFill>
                  <a:srgbClr val="FFFFFF"/>
                </a:solidFill>
              </a14:hiddenFill>
            </a:ext>
          </a:extLst>
        </p:spPr>
      </p:pic>
      <p:pic>
        <p:nvPicPr>
          <p:cNvPr id="48177" name="Picture 4" descr="細長いじゃがいものイラスト">
            <a:extLst>
              <a:ext uri="{FF2B5EF4-FFF2-40B4-BE49-F238E27FC236}">
                <a16:creationId xmlns:a16="http://schemas.microsoft.com/office/drawing/2014/main" id="{07119A09-EDAD-92DC-7001-696BAD1228D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3706" y="3184294"/>
            <a:ext cx="869399" cy="819409"/>
          </a:xfrm>
          <a:prstGeom prst="rect">
            <a:avLst/>
          </a:prstGeom>
          <a:noFill/>
          <a:extLst>
            <a:ext uri="{909E8E84-426E-40DD-AFC4-6F175D3DCCD1}">
              <a14:hiddenFill xmlns:a14="http://schemas.microsoft.com/office/drawing/2010/main">
                <a:solidFill>
                  <a:srgbClr val="FFFFFF"/>
                </a:solidFill>
              </a14:hiddenFill>
            </a:ext>
          </a:extLst>
        </p:spPr>
      </p:pic>
      <p:pic>
        <p:nvPicPr>
          <p:cNvPr id="48178" name="Picture 2" descr="丸いじゃがいものイラスト">
            <a:extLst>
              <a:ext uri="{FF2B5EF4-FFF2-40B4-BE49-F238E27FC236}">
                <a16:creationId xmlns:a16="http://schemas.microsoft.com/office/drawing/2014/main" id="{E87E4944-ECF2-0AFE-BE1E-D2FF440EF9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0812" y="3412247"/>
            <a:ext cx="586741" cy="586741"/>
          </a:xfrm>
          <a:prstGeom prst="rect">
            <a:avLst/>
          </a:prstGeom>
          <a:noFill/>
          <a:extLst>
            <a:ext uri="{909E8E84-426E-40DD-AFC4-6F175D3DCCD1}">
              <a14:hiddenFill xmlns:a14="http://schemas.microsoft.com/office/drawing/2010/main">
                <a:solidFill>
                  <a:srgbClr val="FFFFFF"/>
                </a:solidFill>
              </a14:hiddenFill>
            </a:ext>
          </a:extLst>
        </p:spPr>
      </p:pic>
      <p:pic>
        <p:nvPicPr>
          <p:cNvPr id="48179" name="Picture 4" descr="細長いじゃがいものイラスト">
            <a:extLst>
              <a:ext uri="{FF2B5EF4-FFF2-40B4-BE49-F238E27FC236}">
                <a16:creationId xmlns:a16="http://schemas.microsoft.com/office/drawing/2014/main" id="{1C37885A-759D-9BD6-301E-4639916178E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5305" y="3260159"/>
            <a:ext cx="869399" cy="819409"/>
          </a:xfrm>
          <a:prstGeom prst="rect">
            <a:avLst/>
          </a:prstGeom>
          <a:noFill/>
          <a:extLst>
            <a:ext uri="{909E8E84-426E-40DD-AFC4-6F175D3DCCD1}">
              <a14:hiddenFill xmlns:a14="http://schemas.microsoft.com/office/drawing/2010/main">
                <a:solidFill>
                  <a:srgbClr val="FFFFFF"/>
                </a:solidFill>
              </a14:hiddenFill>
            </a:ext>
          </a:extLst>
        </p:spPr>
      </p:pic>
      <p:pic>
        <p:nvPicPr>
          <p:cNvPr id="48183" name="Picture 2" descr="丸いじゃがいものイラスト">
            <a:extLst>
              <a:ext uri="{FF2B5EF4-FFF2-40B4-BE49-F238E27FC236}">
                <a16:creationId xmlns:a16="http://schemas.microsoft.com/office/drawing/2014/main" id="{D8CAE849-2853-EEA8-D32A-8A74A9550B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6149" y="3526507"/>
            <a:ext cx="442888" cy="44288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ハッシュドポテトのイラスト">
            <a:extLst>
              <a:ext uri="{FF2B5EF4-FFF2-40B4-BE49-F238E27FC236}">
                <a16:creationId xmlns:a16="http://schemas.microsoft.com/office/drawing/2014/main" id="{8DD8E2C3-5355-024E-CB37-B745D43659C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88330" y="5907190"/>
            <a:ext cx="965020" cy="692401"/>
          </a:xfrm>
          <a:prstGeom prst="rect">
            <a:avLst/>
          </a:prstGeom>
          <a:noFill/>
          <a:extLst>
            <a:ext uri="{909E8E84-426E-40DD-AFC4-6F175D3DCCD1}">
              <a14:hiddenFill xmlns:a14="http://schemas.microsoft.com/office/drawing/2010/main">
                <a:solidFill>
                  <a:srgbClr val="FFFFFF"/>
                </a:solidFill>
              </a14:hiddenFill>
            </a:ext>
          </a:extLst>
        </p:spPr>
      </p:pic>
      <p:sp>
        <p:nvSpPr>
          <p:cNvPr id="48184" name="矢印: 下 48183">
            <a:extLst>
              <a:ext uri="{FF2B5EF4-FFF2-40B4-BE49-F238E27FC236}">
                <a16:creationId xmlns:a16="http://schemas.microsoft.com/office/drawing/2014/main" id="{892529F3-A130-7043-6D2F-95A9A7EF234B}"/>
              </a:ext>
            </a:extLst>
          </p:cNvPr>
          <p:cNvSpPr/>
          <p:nvPr/>
        </p:nvSpPr>
        <p:spPr>
          <a:xfrm>
            <a:off x="1577280" y="4234470"/>
            <a:ext cx="328214" cy="16727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8185" name="テキスト ボックス 48184">
            <a:extLst>
              <a:ext uri="{FF2B5EF4-FFF2-40B4-BE49-F238E27FC236}">
                <a16:creationId xmlns:a16="http://schemas.microsoft.com/office/drawing/2014/main" id="{7962ACF5-AF10-FCBD-6267-0B74DC9729E1}"/>
              </a:ext>
            </a:extLst>
          </p:cNvPr>
          <p:cNvSpPr txBox="1"/>
          <p:nvPr/>
        </p:nvSpPr>
        <p:spPr>
          <a:xfrm>
            <a:off x="1861730" y="4410936"/>
            <a:ext cx="205740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ハッシュ化する。</a:t>
            </a:r>
          </a:p>
        </p:txBody>
      </p:sp>
      <p:sp>
        <p:nvSpPr>
          <p:cNvPr id="48187" name="Line 3">
            <a:extLst>
              <a:ext uri="{FF2B5EF4-FFF2-40B4-BE49-F238E27FC236}">
                <a16:creationId xmlns:a16="http://schemas.microsoft.com/office/drawing/2014/main" id="{B3832559-6B2A-2C45-938A-04387975E4D7}"/>
              </a:ext>
            </a:extLst>
          </p:cNvPr>
          <p:cNvSpPr>
            <a:spLocks noChangeShapeType="1"/>
          </p:cNvSpPr>
          <p:nvPr/>
        </p:nvSpPr>
        <p:spPr bwMode="auto">
          <a:xfrm flipV="1">
            <a:off x="2462286" y="6194553"/>
            <a:ext cx="3955587" cy="4289"/>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8188" name="Picture 8" descr="ハッシュドポテトのイラスト">
            <a:extLst>
              <a:ext uri="{FF2B5EF4-FFF2-40B4-BE49-F238E27FC236}">
                <a16:creationId xmlns:a16="http://schemas.microsoft.com/office/drawing/2014/main" id="{CD60E6A0-7406-2C46-6C61-952C0F63DD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72518" y="5866517"/>
            <a:ext cx="965020" cy="692401"/>
          </a:xfrm>
          <a:prstGeom prst="rect">
            <a:avLst/>
          </a:prstGeom>
          <a:noFill/>
          <a:extLst>
            <a:ext uri="{909E8E84-426E-40DD-AFC4-6F175D3DCCD1}">
              <a14:hiddenFill xmlns:a14="http://schemas.microsoft.com/office/drawing/2010/main">
                <a:solidFill>
                  <a:srgbClr val="FFFFFF"/>
                </a:solidFill>
              </a14:hiddenFill>
            </a:ext>
          </a:extLst>
        </p:spPr>
      </p:pic>
      <p:sp>
        <p:nvSpPr>
          <p:cNvPr id="48186" name="Text Box 42">
            <a:extLst>
              <a:ext uri="{FF2B5EF4-FFF2-40B4-BE49-F238E27FC236}">
                <a16:creationId xmlns:a16="http://schemas.microsoft.com/office/drawing/2014/main" id="{B407E8B5-DF7A-FEC3-7ACD-5BAF3A807254}"/>
              </a:ext>
            </a:extLst>
          </p:cNvPr>
          <p:cNvSpPr txBox="1">
            <a:spLocks noChangeArrowheads="1"/>
          </p:cNvSpPr>
          <p:nvPr/>
        </p:nvSpPr>
        <p:spPr bwMode="auto">
          <a:xfrm>
            <a:off x="5135737" y="5932943"/>
            <a:ext cx="1089027" cy="523220"/>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復号化鍵</a:t>
            </a:r>
            <a:b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lang="ja-JP" altLang="en-US" sz="1400" dirty="0">
                <a:solidFill>
                  <a:srgbClr val="000000"/>
                </a:solidFill>
                <a:latin typeface="メイリオ" panose="020B0604030504040204" pitchFamily="50" charset="-128"/>
                <a:ea typeface="メイリオ" panose="020B0604030504040204" pitchFamily="50" charset="-128"/>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89" name="Text Box 17">
            <a:extLst>
              <a:ext uri="{FF2B5EF4-FFF2-40B4-BE49-F238E27FC236}">
                <a16:creationId xmlns:a16="http://schemas.microsoft.com/office/drawing/2014/main" id="{85C91D9F-6944-90DC-DBDE-A728252B1454}"/>
              </a:ext>
            </a:extLst>
          </p:cNvPr>
          <p:cNvSpPr txBox="1">
            <a:spLocks noChangeArrowheads="1"/>
          </p:cNvSpPr>
          <p:nvPr/>
        </p:nvSpPr>
        <p:spPr bwMode="auto">
          <a:xfrm>
            <a:off x="2727506" y="5932943"/>
            <a:ext cx="965020" cy="523220"/>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暗号化鍵</a:t>
            </a:r>
            <a:b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lang="ja-JP" altLang="en-US" sz="1400" b="1" dirty="0">
                <a:solidFill>
                  <a:srgbClr val="FF0000"/>
                </a:solidFill>
                <a:latin typeface="メイリオ" panose="020B0604030504040204" pitchFamily="50" charset="-128"/>
                <a:ea typeface="メイリオ" panose="020B0604030504040204" pitchFamily="50" charset="-128"/>
              </a:rPr>
              <a:t>秘密</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90" name="Text Box 11">
            <a:extLst>
              <a:ext uri="{FF2B5EF4-FFF2-40B4-BE49-F238E27FC236}">
                <a16:creationId xmlns:a16="http://schemas.microsoft.com/office/drawing/2014/main" id="{CE1C7D53-D76B-3A61-7C8F-C13BB12229E3}"/>
              </a:ext>
            </a:extLst>
          </p:cNvPr>
          <p:cNvSpPr txBox="1">
            <a:spLocks noChangeArrowheads="1"/>
          </p:cNvSpPr>
          <p:nvPr/>
        </p:nvSpPr>
        <p:spPr bwMode="auto">
          <a:xfrm>
            <a:off x="3828918" y="6028051"/>
            <a:ext cx="1143000" cy="369332"/>
          </a:xfrm>
          <a:prstGeom prst="rect">
            <a:avLst/>
          </a:prstGeom>
          <a:solidFill>
            <a:schemeClr val="bg1"/>
          </a:solidFill>
          <a:ln w="9525">
            <a:solidFill>
              <a:schemeClr val="tx1"/>
            </a:solidFill>
            <a:miter lim="800000"/>
            <a:headEnd/>
            <a:tailEnd/>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暗号文</a:t>
            </a:r>
          </a:p>
        </p:txBody>
      </p:sp>
      <p:sp>
        <p:nvSpPr>
          <p:cNvPr id="48191" name="矢印: 下 48190">
            <a:extLst>
              <a:ext uri="{FF2B5EF4-FFF2-40B4-BE49-F238E27FC236}">
                <a16:creationId xmlns:a16="http://schemas.microsoft.com/office/drawing/2014/main" id="{85A5CFF4-C055-D9B0-BF1F-009F1749702C}"/>
              </a:ext>
            </a:extLst>
          </p:cNvPr>
          <p:cNvSpPr/>
          <p:nvPr/>
        </p:nvSpPr>
        <p:spPr>
          <a:xfrm>
            <a:off x="7361963" y="4245769"/>
            <a:ext cx="328214" cy="56542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024" name="テキスト ボックス 1023">
            <a:extLst>
              <a:ext uri="{FF2B5EF4-FFF2-40B4-BE49-F238E27FC236}">
                <a16:creationId xmlns:a16="http://schemas.microsoft.com/office/drawing/2014/main" id="{0C71748E-8BD8-2B05-1C1A-56D85A2466EB}"/>
              </a:ext>
            </a:extLst>
          </p:cNvPr>
          <p:cNvSpPr txBox="1"/>
          <p:nvPr/>
        </p:nvSpPr>
        <p:spPr>
          <a:xfrm>
            <a:off x="5389173" y="4432864"/>
            <a:ext cx="205740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ハッシュ化する。</a:t>
            </a:r>
          </a:p>
        </p:txBody>
      </p:sp>
      <p:pic>
        <p:nvPicPr>
          <p:cNvPr id="1025" name="Picture 8" descr="ハッシュドポテトのイラスト">
            <a:extLst>
              <a:ext uri="{FF2B5EF4-FFF2-40B4-BE49-F238E27FC236}">
                <a16:creationId xmlns:a16="http://schemas.microsoft.com/office/drawing/2014/main" id="{E195423D-1CE9-316C-6E6B-6CFBD54F3F7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37310" y="4741371"/>
            <a:ext cx="965020" cy="692401"/>
          </a:xfrm>
          <a:prstGeom prst="rect">
            <a:avLst/>
          </a:prstGeom>
          <a:noFill/>
          <a:extLst>
            <a:ext uri="{909E8E84-426E-40DD-AFC4-6F175D3DCCD1}">
              <a14:hiddenFill xmlns:a14="http://schemas.microsoft.com/office/drawing/2010/main">
                <a:solidFill>
                  <a:srgbClr val="FFFFFF"/>
                </a:solidFill>
              </a14:hiddenFill>
            </a:ext>
          </a:extLst>
        </p:spPr>
      </p:pic>
      <p:sp>
        <p:nvSpPr>
          <p:cNvPr id="1027" name="テキスト ボックス 1026">
            <a:extLst>
              <a:ext uri="{FF2B5EF4-FFF2-40B4-BE49-F238E27FC236}">
                <a16:creationId xmlns:a16="http://schemas.microsoft.com/office/drawing/2014/main" id="{44ADBD9D-AF7B-83D6-19F1-339692AC870F}"/>
              </a:ext>
            </a:extLst>
          </p:cNvPr>
          <p:cNvSpPr txBox="1"/>
          <p:nvPr/>
        </p:nvSpPr>
        <p:spPr>
          <a:xfrm>
            <a:off x="5094692" y="5409141"/>
            <a:ext cx="3819691"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同じものが出来れば改ざん無し</a:t>
            </a:r>
          </a:p>
        </p:txBody>
      </p:sp>
      <p:sp>
        <p:nvSpPr>
          <p:cNvPr id="1031" name="テキスト ボックス 1030">
            <a:extLst>
              <a:ext uri="{FF2B5EF4-FFF2-40B4-BE49-F238E27FC236}">
                <a16:creationId xmlns:a16="http://schemas.microsoft.com/office/drawing/2014/main" id="{9869E430-958C-A49C-0A6B-64572218B4F5}"/>
              </a:ext>
            </a:extLst>
          </p:cNvPr>
          <p:cNvSpPr txBox="1"/>
          <p:nvPr/>
        </p:nvSpPr>
        <p:spPr>
          <a:xfrm>
            <a:off x="3362561" y="4828563"/>
            <a:ext cx="2057400"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一緒に</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送る</a:t>
            </a:r>
          </a:p>
        </p:txBody>
      </p:sp>
    </p:spTree>
    <p:extLst>
      <p:ext uri="{BB962C8B-B14F-4D97-AF65-F5344CB8AC3E}">
        <p14:creationId xmlns:p14="http://schemas.microsoft.com/office/powerpoint/2010/main" val="699174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71" name="Line 3">
            <a:extLst>
              <a:ext uri="{FF2B5EF4-FFF2-40B4-BE49-F238E27FC236}">
                <a16:creationId xmlns:a16="http://schemas.microsoft.com/office/drawing/2014/main" id="{C7C79101-88B1-E298-50F3-B3F52EF7BCC5}"/>
              </a:ext>
            </a:extLst>
          </p:cNvPr>
          <p:cNvSpPr>
            <a:spLocks noChangeShapeType="1"/>
          </p:cNvSpPr>
          <p:nvPr/>
        </p:nvSpPr>
        <p:spPr bwMode="auto">
          <a:xfrm>
            <a:off x="4850919" y="5995978"/>
            <a:ext cx="1725637" cy="1175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2" name="Line 3">
            <a:extLst>
              <a:ext uri="{FF2B5EF4-FFF2-40B4-BE49-F238E27FC236}">
                <a16:creationId xmlns:a16="http://schemas.microsoft.com/office/drawing/2014/main" id="{186B75F7-B48D-FF68-C6DC-455B8FDE17FF}"/>
              </a:ext>
            </a:extLst>
          </p:cNvPr>
          <p:cNvSpPr>
            <a:spLocks noChangeShapeType="1"/>
          </p:cNvSpPr>
          <p:nvPr/>
        </p:nvSpPr>
        <p:spPr bwMode="auto">
          <a:xfrm flipV="1">
            <a:off x="4492885" y="2089028"/>
            <a:ext cx="1876997" cy="100757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2" name="スライド番号プレースホルダー 3"/>
          <p:cNvSpPr>
            <a:spLocks noGrp="1"/>
          </p:cNvSpPr>
          <p:nvPr>
            <p:ph type="sldNum" sz="quarter" idx="12"/>
          </p:nvPr>
        </p:nvSpPr>
        <p:spPr>
          <a:xfrm>
            <a:off x="7004538" y="6383896"/>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76AE79-2A55-4F17-B835-F02B5174FF1A}" type="slidenum">
              <a:rPr kumimoji="0"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31" name="Line 3"/>
          <p:cNvSpPr>
            <a:spLocks noChangeShapeType="1"/>
          </p:cNvSpPr>
          <p:nvPr/>
        </p:nvSpPr>
        <p:spPr bwMode="auto">
          <a:xfrm flipV="1">
            <a:off x="4287173" y="1503980"/>
            <a:ext cx="2130700" cy="2882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Text Box 4"/>
          <p:cNvSpPr txBox="1">
            <a:spLocks noChangeArrowheads="1"/>
          </p:cNvSpPr>
          <p:nvPr/>
        </p:nvSpPr>
        <p:spPr bwMode="auto">
          <a:xfrm>
            <a:off x="495359" y="239006"/>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なりすましの対策</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デジタル証明書</a:t>
            </a:r>
            <a:endParaRPr kumimoji="1" lang="zh-TW"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pic>
        <p:nvPicPr>
          <p:cNvPr id="2" name="Picture 6" descr="05_0PC">
            <a:extLst>
              <a:ext uri="{FF2B5EF4-FFF2-40B4-BE49-F238E27FC236}">
                <a16:creationId xmlns:a16="http://schemas.microsoft.com/office/drawing/2014/main" id="{C6B33517-D910-A450-2988-F71577857190}"/>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417876" y="994079"/>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48169" name="Text Box 4">
            <a:extLst>
              <a:ext uri="{FF2B5EF4-FFF2-40B4-BE49-F238E27FC236}">
                <a16:creationId xmlns:a16="http://schemas.microsoft.com/office/drawing/2014/main" id="{A890D978-4389-3620-558B-709ACBC04D97}"/>
              </a:ext>
            </a:extLst>
          </p:cNvPr>
          <p:cNvSpPr txBox="1">
            <a:spLocks noChangeArrowheads="1"/>
          </p:cNvSpPr>
          <p:nvPr/>
        </p:nvSpPr>
        <p:spPr bwMode="auto">
          <a:xfrm>
            <a:off x="2548667" y="683019"/>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オンラインショップ</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 name="Picture 7" descr="05_x0Nas">
            <a:extLst>
              <a:ext uri="{FF2B5EF4-FFF2-40B4-BE49-F238E27FC236}">
                <a16:creationId xmlns:a16="http://schemas.microsoft.com/office/drawing/2014/main" id="{7464EA33-373D-D45A-B0ED-2E059C67FF28}"/>
              </a:ext>
            </a:extLst>
          </p:cNvPr>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21944" y="994079"/>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42">
            <a:extLst>
              <a:ext uri="{FF2B5EF4-FFF2-40B4-BE49-F238E27FC236}">
                <a16:creationId xmlns:a16="http://schemas.microsoft.com/office/drawing/2014/main" id="{FCF90BB3-3B7E-5691-F0DD-27EBB0DC947F}"/>
              </a:ext>
            </a:extLst>
          </p:cNvPr>
          <p:cNvSpPr txBox="1">
            <a:spLocks noChangeArrowheads="1"/>
          </p:cNvSpPr>
          <p:nvPr/>
        </p:nvSpPr>
        <p:spPr bwMode="auto">
          <a:xfrm>
            <a:off x="3929931" y="1373253"/>
            <a:ext cx="1089027" cy="307777"/>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秘密鍵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5" name="Text Box 17">
            <a:extLst>
              <a:ext uri="{FF2B5EF4-FFF2-40B4-BE49-F238E27FC236}">
                <a16:creationId xmlns:a16="http://schemas.microsoft.com/office/drawing/2014/main" id="{9A35DC13-4855-6082-D46B-F527BFF7730D}"/>
              </a:ext>
            </a:extLst>
          </p:cNvPr>
          <p:cNvSpPr txBox="1">
            <a:spLocks noChangeArrowheads="1"/>
          </p:cNvSpPr>
          <p:nvPr/>
        </p:nvSpPr>
        <p:spPr bwMode="auto">
          <a:xfrm>
            <a:off x="5935363" y="1373252"/>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7" name="Text Box 4">
            <a:extLst>
              <a:ext uri="{FF2B5EF4-FFF2-40B4-BE49-F238E27FC236}">
                <a16:creationId xmlns:a16="http://schemas.microsoft.com/office/drawing/2014/main" id="{91E97CC7-4FED-71C3-4FD0-A5E2EFDD34D7}"/>
              </a:ext>
            </a:extLst>
          </p:cNvPr>
          <p:cNvSpPr txBox="1">
            <a:spLocks noChangeArrowheads="1"/>
          </p:cNvSpPr>
          <p:nvPr/>
        </p:nvSpPr>
        <p:spPr bwMode="auto">
          <a:xfrm>
            <a:off x="1025115" y="1327086"/>
            <a:ext cx="280385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暗号化でやりとりで</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安全</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8" name="Picture 7" descr="05_x0Nas">
            <a:extLst>
              <a:ext uri="{FF2B5EF4-FFF2-40B4-BE49-F238E27FC236}">
                <a16:creationId xmlns:a16="http://schemas.microsoft.com/office/drawing/2014/main" id="{0036E502-DC14-3CF6-CF76-BF3BCA5F87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9783" y="2362919"/>
            <a:ext cx="815975"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ハッカーのイラスト（セキュリティー）">
            <a:extLst>
              <a:ext uri="{FF2B5EF4-FFF2-40B4-BE49-F238E27FC236}">
                <a16:creationId xmlns:a16="http://schemas.microsoft.com/office/drawing/2014/main" id="{310DBF31-2DE7-D36F-9726-D5D9621F57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0" y="1971154"/>
            <a:ext cx="1053494" cy="105349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42">
            <a:extLst>
              <a:ext uri="{FF2B5EF4-FFF2-40B4-BE49-F238E27FC236}">
                <a16:creationId xmlns:a16="http://schemas.microsoft.com/office/drawing/2014/main" id="{11071F8B-BB91-7757-7938-8F9554C029AC}"/>
              </a:ext>
            </a:extLst>
          </p:cNvPr>
          <p:cNvSpPr txBox="1">
            <a:spLocks noChangeArrowheads="1"/>
          </p:cNvSpPr>
          <p:nvPr/>
        </p:nvSpPr>
        <p:spPr bwMode="auto">
          <a:xfrm>
            <a:off x="3900371" y="3096599"/>
            <a:ext cx="1089027" cy="307777"/>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秘密鍵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11" name="Text Box 17">
            <a:extLst>
              <a:ext uri="{FF2B5EF4-FFF2-40B4-BE49-F238E27FC236}">
                <a16:creationId xmlns:a16="http://schemas.microsoft.com/office/drawing/2014/main" id="{718F51B1-15FC-0FA3-5988-07771EC02864}"/>
              </a:ext>
            </a:extLst>
          </p:cNvPr>
          <p:cNvSpPr txBox="1">
            <a:spLocks noChangeArrowheads="1"/>
          </p:cNvSpPr>
          <p:nvPr/>
        </p:nvSpPr>
        <p:spPr bwMode="auto">
          <a:xfrm>
            <a:off x="5939557" y="1947991"/>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13" name="Text Box 4">
            <a:extLst>
              <a:ext uri="{FF2B5EF4-FFF2-40B4-BE49-F238E27FC236}">
                <a16:creationId xmlns:a16="http://schemas.microsoft.com/office/drawing/2014/main" id="{63DF170B-7347-D240-54FD-B739B1F834F6}"/>
              </a:ext>
            </a:extLst>
          </p:cNvPr>
          <p:cNvSpPr txBox="1">
            <a:spLocks noChangeArrowheads="1"/>
          </p:cNvSpPr>
          <p:nvPr/>
        </p:nvSpPr>
        <p:spPr bwMode="auto">
          <a:xfrm>
            <a:off x="5535060" y="2538978"/>
            <a:ext cx="330414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lumMod val="95000"/>
                    <a:lumOff val="5000"/>
                  </a:srgbClr>
                </a:solidFill>
                <a:effectLst/>
                <a:uLnTx/>
                <a:uFillTx/>
                <a:latin typeface="メイリオ" panose="020B0604030504040204" pitchFamily="50" charset="-128"/>
                <a:ea typeface="メイリオ" panose="020B0604030504040204" pitchFamily="50" charset="-128"/>
                <a:cs typeface="+mn-cs"/>
              </a:rPr>
              <a:t>偽オンラインショップでも別公開鍵を作って通信するようにはできる</a:t>
            </a:r>
          </a:p>
        </p:txBody>
      </p:sp>
      <p:sp>
        <p:nvSpPr>
          <p:cNvPr id="14" name="矢印: 下 13">
            <a:extLst>
              <a:ext uri="{FF2B5EF4-FFF2-40B4-BE49-F238E27FC236}">
                <a16:creationId xmlns:a16="http://schemas.microsoft.com/office/drawing/2014/main" id="{E9DF5589-8435-9BE1-91E8-D977F23AEFE7}"/>
              </a:ext>
            </a:extLst>
          </p:cNvPr>
          <p:cNvSpPr/>
          <p:nvPr/>
        </p:nvSpPr>
        <p:spPr>
          <a:xfrm>
            <a:off x="1752600" y="3404376"/>
            <a:ext cx="796067" cy="53268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5" name="Text Box 4">
            <a:extLst>
              <a:ext uri="{FF2B5EF4-FFF2-40B4-BE49-F238E27FC236}">
                <a16:creationId xmlns:a16="http://schemas.microsoft.com/office/drawing/2014/main" id="{18BFD40D-7B71-AA2C-426C-9EC758EDB77C}"/>
              </a:ext>
            </a:extLst>
          </p:cNvPr>
          <p:cNvSpPr txBox="1">
            <a:spLocks noChangeArrowheads="1"/>
          </p:cNvSpPr>
          <p:nvPr/>
        </p:nvSpPr>
        <p:spPr bwMode="auto">
          <a:xfrm>
            <a:off x="2826320" y="3449180"/>
            <a:ext cx="548342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対策</a:t>
            </a:r>
            <a:r>
              <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正しいオンラインショップが発行した公開鍵であることの確認が必要</a:t>
            </a:r>
          </a:p>
        </p:txBody>
      </p:sp>
      <p:sp>
        <p:nvSpPr>
          <p:cNvPr id="16" name="Line 3">
            <a:extLst>
              <a:ext uri="{FF2B5EF4-FFF2-40B4-BE49-F238E27FC236}">
                <a16:creationId xmlns:a16="http://schemas.microsoft.com/office/drawing/2014/main" id="{7C483136-13F6-571D-11F6-EFCAA633E893}"/>
              </a:ext>
            </a:extLst>
          </p:cNvPr>
          <p:cNvSpPr>
            <a:spLocks noChangeShapeType="1"/>
          </p:cNvSpPr>
          <p:nvPr/>
        </p:nvSpPr>
        <p:spPr bwMode="auto">
          <a:xfrm flipV="1">
            <a:off x="1709380" y="5564957"/>
            <a:ext cx="1213628" cy="23077"/>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7" name="Picture 6" descr="05_0PC">
            <a:extLst>
              <a:ext uri="{FF2B5EF4-FFF2-40B4-BE49-F238E27FC236}">
                <a16:creationId xmlns:a16="http://schemas.microsoft.com/office/drawing/2014/main" id="{A06B995F-30DE-D46D-49F8-128DE501CA7E}"/>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776389" y="5072884"/>
            <a:ext cx="1038225" cy="91281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 descr="05_x0Nas">
            <a:extLst>
              <a:ext uri="{FF2B5EF4-FFF2-40B4-BE49-F238E27FC236}">
                <a16:creationId xmlns:a16="http://schemas.microsoft.com/office/drawing/2014/main" id="{389A5DAE-AD6C-AF14-D5DD-FA6D13EBEFB9}"/>
              </a:ext>
            </a:extLst>
          </p:cNvPr>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77733" y="4946368"/>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17">
            <a:extLst>
              <a:ext uri="{FF2B5EF4-FFF2-40B4-BE49-F238E27FC236}">
                <a16:creationId xmlns:a16="http://schemas.microsoft.com/office/drawing/2014/main" id="{1A40FCBD-C454-E764-74DB-1E1DA6873F4E}"/>
              </a:ext>
            </a:extLst>
          </p:cNvPr>
          <p:cNvSpPr txBox="1">
            <a:spLocks noChangeArrowheads="1"/>
          </p:cNvSpPr>
          <p:nvPr/>
        </p:nvSpPr>
        <p:spPr bwMode="auto">
          <a:xfrm>
            <a:off x="6255089" y="5840394"/>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pic>
        <p:nvPicPr>
          <p:cNvPr id="21" name="Picture 4" descr="いろいろなビルのイラスト4">
            <a:extLst>
              <a:ext uri="{FF2B5EF4-FFF2-40B4-BE49-F238E27FC236}">
                <a16:creationId xmlns:a16="http://schemas.microsoft.com/office/drawing/2014/main" id="{A96170BC-CDE6-3AB0-3DDD-3BD58D34E1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6697" y="4193818"/>
            <a:ext cx="1037357" cy="1886103"/>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4">
            <a:extLst>
              <a:ext uri="{FF2B5EF4-FFF2-40B4-BE49-F238E27FC236}">
                <a16:creationId xmlns:a16="http://schemas.microsoft.com/office/drawing/2014/main" id="{F31F8445-09FC-5E45-19E0-CD02D27C1064}"/>
              </a:ext>
            </a:extLst>
          </p:cNvPr>
          <p:cNvSpPr txBox="1">
            <a:spLocks noChangeArrowheads="1"/>
          </p:cNvSpPr>
          <p:nvPr/>
        </p:nvSpPr>
        <p:spPr bwMode="auto">
          <a:xfrm>
            <a:off x="2816567" y="4148464"/>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オンラインショップ</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5" name="Text Box 4">
            <a:extLst>
              <a:ext uri="{FF2B5EF4-FFF2-40B4-BE49-F238E27FC236}">
                <a16:creationId xmlns:a16="http://schemas.microsoft.com/office/drawing/2014/main" id="{30CDA12A-F687-6C19-B4E8-C0E955D472C6}"/>
              </a:ext>
            </a:extLst>
          </p:cNvPr>
          <p:cNvSpPr txBox="1">
            <a:spLocks noChangeArrowheads="1"/>
          </p:cNvSpPr>
          <p:nvPr/>
        </p:nvSpPr>
        <p:spPr bwMode="auto">
          <a:xfrm>
            <a:off x="462089" y="5179277"/>
            <a:ext cx="1524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認証機関</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6" name="Text Box 17">
            <a:extLst>
              <a:ext uri="{FF2B5EF4-FFF2-40B4-BE49-F238E27FC236}">
                <a16:creationId xmlns:a16="http://schemas.microsoft.com/office/drawing/2014/main" id="{89BAFE11-7B9E-F396-5E00-966960AD49B6}"/>
              </a:ext>
            </a:extLst>
          </p:cNvPr>
          <p:cNvSpPr txBox="1">
            <a:spLocks noChangeArrowheads="1"/>
          </p:cNvSpPr>
          <p:nvPr/>
        </p:nvSpPr>
        <p:spPr bwMode="auto">
          <a:xfrm>
            <a:off x="1890334" y="4902467"/>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27" name="Line 3">
            <a:extLst>
              <a:ext uri="{FF2B5EF4-FFF2-40B4-BE49-F238E27FC236}">
                <a16:creationId xmlns:a16="http://schemas.microsoft.com/office/drawing/2014/main" id="{7026F88D-978A-0018-7E0C-72334B59C7F2}"/>
              </a:ext>
            </a:extLst>
          </p:cNvPr>
          <p:cNvSpPr>
            <a:spLocks noChangeShapeType="1"/>
          </p:cNvSpPr>
          <p:nvPr/>
        </p:nvSpPr>
        <p:spPr bwMode="auto">
          <a:xfrm flipH="1" flipV="1">
            <a:off x="2855354" y="5106784"/>
            <a:ext cx="87761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8" name="Text Box 4">
            <a:extLst>
              <a:ext uri="{FF2B5EF4-FFF2-40B4-BE49-F238E27FC236}">
                <a16:creationId xmlns:a16="http://schemas.microsoft.com/office/drawing/2014/main" id="{40D7DD54-A0A5-72A2-74D6-6B1CBE5789E9}"/>
              </a:ext>
            </a:extLst>
          </p:cNvPr>
          <p:cNvSpPr txBox="1">
            <a:spLocks noChangeArrowheads="1"/>
          </p:cNvSpPr>
          <p:nvPr/>
        </p:nvSpPr>
        <p:spPr bwMode="auto">
          <a:xfrm>
            <a:off x="2047063" y="4521986"/>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①この鍵を使います</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9" name="Text Box 17">
            <a:extLst>
              <a:ext uri="{FF2B5EF4-FFF2-40B4-BE49-F238E27FC236}">
                <a16:creationId xmlns:a16="http://schemas.microsoft.com/office/drawing/2014/main" id="{C31D6725-8211-51E1-CE98-CEFB8B4A0380}"/>
              </a:ext>
            </a:extLst>
          </p:cNvPr>
          <p:cNvSpPr txBox="1">
            <a:spLocks noChangeArrowheads="1"/>
          </p:cNvSpPr>
          <p:nvPr/>
        </p:nvSpPr>
        <p:spPr bwMode="auto">
          <a:xfrm>
            <a:off x="2954160" y="5285333"/>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30" name="Text Box 17">
            <a:extLst>
              <a:ext uri="{FF2B5EF4-FFF2-40B4-BE49-F238E27FC236}">
                <a16:creationId xmlns:a16="http://schemas.microsoft.com/office/drawing/2014/main" id="{1EF24C5B-432B-3314-90DA-C905F605822E}"/>
              </a:ext>
            </a:extLst>
          </p:cNvPr>
          <p:cNvSpPr txBox="1">
            <a:spLocks noChangeArrowheads="1"/>
          </p:cNvSpPr>
          <p:nvPr/>
        </p:nvSpPr>
        <p:spPr bwMode="auto">
          <a:xfrm>
            <a:off x="2954160" y="5588035"/>
            <a:ext cx="965020" cy="307777"/>
          </a:xfrm>
          <a:prstGeom prst="rect">
            <a:avLst/>
          </a:prstGeom>
          <a:solidFill>
            <a:schemeClr val="bg1"/>
          </a:solidFill>
          <a:ln w="38100" cmpd="dbl">
            <a:solidFill>
              <a:schemeClr val="tx1"/>
            </a:solidFill>
            <a:miter lim="800000"/>
            <a:headEnd/>
            <a:tailEnd/>
          </a:ln>
          <a:effec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証明書</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1" name="Text Box 4">
            <a:extLst>
              <a:ext uri="{FF2B5EF4-FFF2-40B4-BE49-F238E27FC236}">
                <a16:creationId xmlns:a16="http://schemas.microsoft.com/office/drawing/2014/main" id="{76336698-2536-9C48-B1DF-C03DE75CFCD3}"/>
              </a:ext>
            </a:extLst>
          </p:cNvPr>
          <p:cNvSpPr txBox="1">
            <a:spLocks noChangeArrowheads="1"/>
          </p:cNvSpPr>
          <p:nvPr/>
        </p:nvSpPr>
        <p:spPr bwMode="auto">
          <a:xfrm>
            <a:off x="1296697" y="6103770"/>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②証明書を発行します。</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60" name="Text Box 17">
            <a:extLst>
              <a:ext uri="{FF2B5EF4-FFF2-40B4-BE49-F238E27FC236}">
                <a16:creationId xmlns:a16="http://schemas.microsoft.com/office/drawing/2014/main" id="{E6702885-D9DB-5A95-898F-A80D62772600}"/>
              </a:ext>
            </a:extLst>
          </p:cNvPr>
          <p:cNvSpPr txBox="1">
            <a:spLocks noChangeArrowheads="1"/>
          </p:cNvSpPr>
          <p:nvPr/>
        </p:nvSpPr>
        <p:spPr bwMode="auto">
          <a:xfrm>
            <a:off x="6072498" y="5025388"/>
            <a:ext cx="965020" cy="307777"/>
          </a:xfrm>
          <a:prstGeom prst="rect">
            <a:avLst/>
          </a:prstGeom>
          <a:solidFill>
            <a:srgbClr val="FFFF99"/>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公開</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61" name="Text Box 17">
            <a:extLst>
              <a:ext uri="{FF2B5EF4-FFF2-40B4-BE49-F238E27FC236}">
                <a16:creationId xmlns:a16="http://schemas.microsoft.com/office/drawing/2014/main" id="{5636E4BF-454B-C6D9-C162-9742419382EA}"/>
              </a:ext>
            </a:extLst>
          </p:cNvPr>
          <p:cNvSpPr txBox="1">
            <a:spLocks noChangeArrowheads="1"/>
          </p:cNvSpPr>
          <p:nvPr/>
        </p:nvSpPr>
        <p:spPr bwMode="auto">
          <a:xfrm>
            <a:off x="6072498" y="5328090"/>
            <a:ext cx="965020" cy="307777"/>
          </a:xfrm>
          <a:prstGeom prst="rect">
            <a:avLst/>
          </a:prstGeom>
          <a:solidFill>
            <a:schemeClr val="bg1"/>
          </a:solidFill>
          <a:ln w="38100" cmpd="dbl">
            <a:solidFill>
              <a:schemeClr val="tx1"/>
            </a:solidFill>
            <a:miter lim="800000"/>
            <a:headEnd/>
            <a:tailEnd/>
          </a:ln>
          <a:effec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証明書</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63" name="Line 3">
            <a:extLst>
              <a:ext uri="{FF2B5EF4-FFF2-40B4-BE49-F238E27FC236}">
                <a16:creationId xmlns:a16="http://schemas.microsoft.com/office/drawing/2014/main" id="{74AA0543-84E6-78F8-307A-D4C93A34365E}"/>
              </a:ext>
            </a:extLst>
          </p:cNvPr>
          <p:cNvSpPr>
            <a:spLocks noChangeShapeType="1"/>
          </p:cNvSpPr>
          <p:nvPr/>
        </p:nvSpPr>
        <p:spPr bwMode="auto">
          <a:xfrm>
            <a:off x="4242705" y="5316336"/>
            <a:ext cx="1725637" cy="1175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65" name="Text Box 4">
            <a:extLst>
              <a:ext uri="{FF2B5EF4-FFF2-40B4-BE49-F238E27FC236}">
                <a16:creationId xmlns:a16="http://schemas.microsoft.com/office/drawing/2014/main" id="{B9A149AA-6D5E-D55D-F12C-5CA8298D9B95}"/>
              </a:ext>
            </a:extLst>
          </p:cNvPr>
          <p:cNvSpPr txBox="1">
            <a:spLocks noChangeArrowheads="1"/>
          </p:cNvSpPr>
          <p:nvPr/>
        </p:nvSpPr>
        <p:spPr bwMode="auto">
          <a:xfrm>
            <a:off x="4401175" y="4685672"/>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②証明書を送ります。</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70" name="Text Box 42">
            <a:extLst>
              <a:ext uri="{FF2B5EF4-FFF2-40B4-BE49-F238E27FC236}">
                <a16:creationId xmlns:a16="http://schemas.microsoft.com/office/drawing/2014/main" id="{3927D10F-470A-A7AB-C51F-5B3DEE9D9C7C}"/>
              </a:ext>
            </a:extLst>
          </p:cNvPr>
          <p:cNvSpPr txBox="1">
            <a:spLocks noChangeArrowheads="1"/>
          </p:cNvSpPr>
          <p:nvPr/>
        </p:nvSpPr>
        <p:spPr bwMode="auto">
          <a:xfrm>
            <a:off x="3962910" y="5842717"/>
            <a:ext cx="1089027" cy="307777"/>
          </a:xfrm>
          <a:prstGeom prst="rect">
            <a:avLst/>
          </a:prstGeom>
          <a:solidFill>
            <a:srgbClr val="CCFFFF"/>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秘密鍵</a:t>
            </a: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48180" name="Text Box 4">
            <a:extLst>
              <a:ext uri="{FF2B5EF4-FFF2-40B4-BE49-F238E27FC236}">
                <a16:creationId xmlns:a16="http://schemas.microsoft.com/office/drawing/2014/main" id="{D9EEF590-7C88-63EE-3FF0-B988D8EA16F9}"/>
              </a:ext>
            </a:extLst>
          </p:cNvPr>
          <p:cNvSpPr txBox="1">
            <a:spLocks noChangeArrowheads="1"/>
          </p:cNvSpPr>
          <p:nvPr/>
        </p:nvSpPr>
        <p:spPr bwMode="auto">
          <a:xfrm>
            <a:off x="5284890" y="6166575"/>
            <a:ext cx="280385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④正しいことが判ったので暗号通信します。</a:t>
            </a:r>
          </a:p>
        </p:txBody>
      </p:sp>
    </p:spTree>
    <p:extLst>
      <p:ext uri="{BB962C8B-B14F-4D97-AF65-F5344CB8AC3E}">
        <p14:creationId xmlns:p14="http://schemas.microsoft.com/office/powerpoint/2010/main" val="37669371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矢印: 下 15">
            <a:extLst>
              <a:ext uri="{FF2B5EF4-FFF2-40B4-BE49-F238E27FC236}">
                <a16:creationId xmlns:a16="http://schemas.microsoft.com/office/drawing/2014/main" id="{6A846ECE-D5F5-2A93-3C6D-0556311443C8}"/>
              </a:ext>
            </a:extLst>
          </p:cNvPr>
          <p:cNvSpPr/>
          <p:nvPr/>
        </p:nvSpPr>
        <p:spPr bwMode="auto">
          <a:xfrm rot="5400000">
            <a:off x="2344268" y="1466277"/>
            <a:ext cx="369331" cy="1701645"/>
          </a:xfrm>
          <a:prstGeom prst="downArrow">
            <a:avLst/>
          </a:prstGeom>
          <a:solidFill>
            <a:srgbClr val="FFFF00"/>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3" name="雲 2">
            <a:extLst>
              <a:ext uri="{FF2B5EF4-FFF2-40B4-BE49-F238E27FC236}">
                <a16:creationId xmlns:a16="http://schemas.microsoft.com/office/drawing/2014/main" id="{C3643A48-4B1A-BC37-B8CF-75F6711A3C2E}"/>
              </a:ext>
            </a:extLst>
          </p:cNvPr>
          <p:cNvSpPr/>
          <p:nvPr/>
        </p:nvSpPr>
        <p:spPr bwMode="auto">
          <a:xfrm>
            <a:off x="2528934" y="856908"/>
            <a:ext cx="2094023" cy="3034881"/>
          </a:xfrm>
          <a:prstGeom prst="cloud">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 name="スライド番号プレースホルダー 1">
            <a:extLst>
              <a:ext uri="{FF2B5EF4-FFF2-40B4-BE49-F238E27FC236}">
                <a16:creationId xmlns:a16="http://schemas.microsoft.com/office/drawing/2014/main" id="{5DC83B40-FD71-D9B2-7181-12A829BF22EE}"/>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7479B73-A815-4F21-92C6-61809DE83314}"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 name="Text Box 24">
            <a:extLst>
              <a:ext uri="{FF2B5EF4-FFF2-40B4-BE49-F238E27FC236}">
                <a16:creationId xmlns:a16="http://schemas.microsoft.com/office/drawing/2014/main" id="{999E5C97-B865-F2E8-F898-1AB8B4E49E73}"/>
              </a:ext>
            </a:extLst>
          </p:cNvPr>
          <p:cNvSpPr txBox="1">
            <a:spLocks noChangeArrowheads="1"/>
          </p:cNvSpPr>
          <p:nvPr/>
        </p:nvSpPr>
        <p:spPr bwMode="auto">
          <a:xfrm>
            <a:off x="468448" y="405302"/>
            <a:ext cx="6163572" cy="487959"/>
          </a:xfrm>
          <a:prstGeom prst="rect">
            <a:avLst/>
          </a:prstGeom>
          <a:noFill/>
          <a:ln w="9525" algn="ctr">
            <a:noFill/>
            <a:miter lim="800000"/>
            <a:headEnd/>
            <a:tailEnd/>
          </a:ln>
        </p:spPr>
        <p:txBody>
          <a:bodyPr wrap="square" tIns="10800">
            <a:spAutoFit/>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VPN: </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内部ネットワークの拡張</a:t>
            </a:r>
          </a:p>
        </p:txBody>
      </p:sp>
      <p:sp>
        <p:nvSpPr>
          <p:cNvPr id="5" name="テキスト ボックス 4">
            <a:extLst>
              <a:ext uri="{FF2B5EF4-FFF2-40B4-BE49-F238E27FC236}">
                <a16:creationId xmlns:a16="http://schemas.microsoft.com/office/drawing/2014/main" id="{36E44097-192F-95AC-30CC-238066F4AAB2}"/>
              </a:ext>
            </a:extLst>
          </p:cNvPr>
          <p:cNvSpPr txBox="1"/>
          <p:nvPr/>
        </p:nvSpPr>
        <p:spPr>
          <a:xfrm>
            <a:off x="2013845" y="1306072"/>
            <a:ext cx="31242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a:t>
            </a:r>
            <a: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無法地帯</a:t>
            </a:r>
          </a:p>
        </p:txBody>
      </p:sp>
      <p:sp>
        <p:nvSpPr>
          <p:cNvPr id="7" name="四角形: 角を丸くする 6">
            <a:extLst>
              <a:ext uri="{FF2B5EF4-FFF2-40B4-BE49-F238E27FC236}">
                <a16:creationId xmlns:a16="http://schemas.microsoft.com/office/drawing/2014/main" id="{29722AAA-4C63-1AD8-4408-74BC3E2F29A4}"/>
              </a:ext>
            </a:extLst>
          </p:cNvPr>
          <p:cNvSpPr/>
          <p:nvPr/>
        </p:nvSpPr>
        <p:spPr bwMode="auto">
          <a:xfrm>
            <a:off x="4698923" y="1797453"/>
            <a:ext cx="3276600" cy="1672516"/>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8" name="テキスト ボックス 7">
            <a:extLst>
              <a:ext uri="{FF2B5EF4-FFF2-40B4-BE49-F238E27FC236}">
                <a16:creationId xmlns:a16="http://schemas.microsoft.com/office/drawing/2014/main" id="{91B22639-75B7-CAD9-DBF0-8E8239756F57}"/>
              </a:ext>
            </a:extLst>
          </p:cNvPr>
          <p:cNvSpPr txBox="1"/>
          <p:nvPr/>
        </p:nvSpPr>
        <p:spPr>
          <a:xfrm>
            <a:off x="4572000" y="2724010"/>
            <a:ext cx="31242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内部ネットワーク</a:t>
            </a:r>
          </a:p>
        </p:txBody>
      </p:sp>
      <p:sp>
        <p:nvSpPr>
          <p:cNvPr id="15" name="テキスト ボックス 14">
            <a:extLst>
              <a:ext uri="{FF2B5EF4-FFF2-40B4-BE49-F238E27FC236}">
                <a16:creationId xmlns:a16="http://schemas.microsoft.com/office/drawing/2014/main" id="{2D9380F4-2D29-8AB3-7529-7EA5825A7BFC}"/>
              </a:ext>
            </a:extLst>
          </p:cNvPr>
          <p:cNvSpPr txBox="1"/>
          <p:nvPr/>
        </p:nvSpPr>
        <p:spPr>
          <a:xfrm>
            <a:off x="468448" y="4098251"/>
            <a:ext cx="78867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VPN = Virtual Private Network</a:t>
            </a:r>
            <a:b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インターネット上に直通のトンネルを通す</a:t>
            </a:r>
            <a:endParaRPr kumimoji="1" lang="ja-JP" altLang="en-US" sz="2400" b="0" i="0" u="none" strike="noStrike" kern="1200" cap="none" spc="0" normalizeH="0" baseline="0" noProof="0" dirty="0">
              <a:ln>
                <a:noFill/>
              </a:ln>
              <a:solidFill>
                <a:srgbClr val="DAEDEF">
                  <a:lumMod val="10000"/>
                </a:srgbClr>
              </a:solidFill>
              <a:effectLst/>
              <a:uLnTx/>
              <a:uFillTx/>
              <a:latin typeface="メイリオ" panose="020B0604030504040204" pitchFamily="50" charset="-128"/>
              <a:ea typeface="メイリオ" panose="020B0604030504040204" pitchFamily="50" charset="-128"/>
              <a:cs typeface="+mn-cs"/>
            </a:endParaRPr>
          </a:p>
        </p:txBody>
      </p:sp>
      <p:sp>
        <p:nvSpPr>
          <p:cNvPr id="14" name="円柱 13">
            <a:extLst>
              <a:ext uri="{FF2B5EF4-FFF2-40B4-BE49-F238E27FC236}">
                <a16:creationId xmlns:a16="http://schemas.microsoft.com/office/drawing/2014/main" id="{D54F11AC-8308-EED9-799D-13B5972C6811}"/>
              </a:ext>
            </a:extLst>
          </p:cNvPr>
          <p:cNvSpPr/>
          <p:nvPr/>
        </p:nvSpPr>
        <p:spPr bwMode="auto">
          <a:xfrm rot="5400000">
            <a:off x="3150086" y="983196"/>
            <a:ext cx="717026" cy="2584004"/>
          </a:xfrm>
          <a:prstGeom prst="can">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2" name="矢印: 下 11">
            <a:extLst>
              <a:ext uri="{FF2B5EF4-FFF2-40B4-BE49-F238E27FC236}">
                <a16:creationId xmlns:a16="http://schemas.microsoft.com/office/drawing/2014/main" id="{4F410334-53BC-C841-EDCC-846DE3700E15}"/>
              </a:ext>
            </a:extLst>
          </p:cNvPr>
          <p:cNvSpPr/>
          <p:nvPr/>
        </p:nvSpPr>
        <p:spPr bwMode="auto">
          <a:xfrm rot="16200000">
            <a:off x="5423246" y="1433290"/>
            <a:ext cx="369331" cy="1701645"/>
          </a:xfrm>
          <a:prstGeom prst="downArrow">
            <a:avLst/>
          </a:prstGeom>
          <a:solidFill>
            <a:srgbClr val="FFFF00"/>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7" name="Picture 6" descr="05_0PC">
            <a:extLst>
              <a:ext uri="{FF2B5EF4-FFF2-40B4-BE49-F238E27FC236}">
                <a16:creationId xmlns:a16="http://schemas.microsoft.com/office/drawing/2014/main" id="{C3D15B2A-A19F-6B15-24B8-CAF6E0F84E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920" y="1947491"/>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18" name="テキスト ボックス 17">
            <a:extLst>
              <a:ext uri="{FF2B5EF4-FFF2-40B4-BE49-F238E27FC236}">
                <a16:creationId xmlns:a16="http://schemas.microsoft.com/office/drawing/2014/main" id="{EAC51A72-6C55-E7B5-AB99-EC365EAE5D12}"/>
              </a:ext>
            </a:extLst>
          </p:cNvPr>
          <p:cNvSpPr txBox="1"/>
          <p:nvPr/>
        </p:nvSpPr>
        <p:spPr>
          <a:xfrm>
            <a:off x="2816726" y="2071635"/>
            <a:ext cx="1219199"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VPN</a:t>
            </a:r>
            <a:endPar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1919342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スライド番号プレースホルダー 3"/>
          <p:cNvSpPr>
            <a:spLocks noGrp="1"/>
          </p:cNvSpPr>
          <p:nvPr>
            <p:ph type="sldNum" sz="quarter" idx="12"/>
          </p:nvPr>
        </p:nvSpPr>
        <p:spPr>
          <a:xfrm>
            <a:off x="7004538" y="6383896"/>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A76AE79-2A55-4F17-B835-F02B5174FF1A}" type="slidenum">
              <a:rPr kumimoji="0" lang="en-US" altLang="ja-JP"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Text Box 4"/>
          <p:cNvSpPr txBox="1">
            <a:spLocks noChangeArrowheads="1"/>
          </p:cNvSpPr>
          <p:nvPr/>
        </p:nvSpPr>
        <p:spPr bwMode="auto">
          <a:xfrm>
            <a:off x="495359" y="239006"/>
            <a:ext cx="8458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zh-TW"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Web</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との安全なやりとり</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:SSL(SSL/TLS)</a:t>
            </a:r>
            <a:endParaRPr kumimoji="1" lang="zh-TW"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 name="Picture 6" descr="05_0PC">
            <a:extLst>
              <a:ext uri="{FF2B5EF4-FFF2-40B4-BE49-F238E27FC236}">
                <a16:creationId xmlns:a16="http://schemas.microsoft.com/office/drawing/2014/main" id="{C6B33517-D910-A450-2988-F71577857190}"/>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417876" y="994079"/>
            <a:ext cx="1038225" cy="912813"/>
          </a:xfrm>
          <a:prstGeom prst="rect">
            <a:avLst/>
          </a:prstGeom>
          <a:noFill/>
          <a:extLst>
            <a:ext uri="{909E8E84-426E-40DD-AFC4-6F175D3DCCD1}">
              <a14:hiddenFill xmlns:a14="http://schemas.microsoft.com/office/drawing/2010/main">
                <a:solidFill>
                  <a:srgbClr val="FFFFFF"/>
                </a:solidFill>
              </a14:hiddenFill>
            </a:ext>
          </a:extLst>
        </p:spPr>
      </p:pic>
      <p:sp>
        <p:nvSpPr>
          <p:cNvPr id="48169" name="Text Box 4">
            <a:extLst>
              <a:ext uri="{FF2B5EF4-FFF2-40B4-BE49-F238E27FC236}">
                <a16:creationId xmlns:a16="http://schemas.microsoft.com/office/drawing/2014/main" id="{A890D978-4389-3620-558B-709ACBC04D97}"/>
              </a:ext>
            </a:extLst>
          </p:cNvPr>
          <p:cNvSpPr txBox="1">
            <a:spLocks noChangeArrowheads="1"/>
          </p:cNvSpPr>
          <p:nvPr/>
        </p:nvSpPr>
        <p:spPr bwMode="auto">
          <a:xfrm>
            <a:off x="755927" y="628731"/>
            <a:ext cx="28038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オンラインショップ</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3" name="Picture 7" descr="05_x0Nas">
            <a:extLst>
              <a:ext uri="{FF2B5EF4-FFF2-40B4-BE49-F238E27FC236}">
                <a16:creationId xmlns:a16="http://schemas.microsoft.com/office/drawing/2014/main" id="{7464EA33-373D-D45A-B0ED-2E059C67FF28}"/>
              </a:ext>
            </a:extLst>
          </p:cNvPr>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22090" y="979442"/>
            <a:ext cx="815975" cy="1143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4">
            <a:extLst>
              <a:ext uri="{FF2B5EF4-FFF2-40B4-BE49-F238E27FC236}">
                <a16:creationId xmlns:a16="http://schemas.microsoft.com/office/drawing/2014/main" id="{63DF170B-7347-D240-54FD-B739B1F834F6}"/>
              </a:ext>
            </a:extLst>
          </p:cNvPr>
          <p:cNvSpPr txBox="1">
            <a:spLocks noChangeArrowheads="1"/>
          </p:cNvSpPr>
          <p:nvPr/>
        </p:nvSpPr>
        <p:spPr bwMode="auto">
          <a:xfrm>
            <a:off x="2304228" y="1550942"/>
            <a:ext cx="39596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000000">
                    <a:lumMod val="95000"/>
                    <a:lumOff val="5000"/>
                  </a:srgbClr>
                </a:solidFill>
                <a:effectLst/>
                <a:uLnTx/>
                <a:uFillTx/>
                <a:latin typeface="メイリオ" panose="020B0604030504040204" pitchFamily="50" charset="-128"/>
                <a:ea typeface="メイリオ" panose="020B0604030504040204" pitchFamily="50" charset="-128"/>
                <a:cs typeface="+mn-cs"/>
              </a:rPr>
              <a:t>個人情報</a:t>
            </a:r>
            <a:r>
              <a:rPr kumimoji="1" lang="en-US" altLang="ja-JP" sz="2000" b="0" i="0" u="none" strike="noStrike" kern="1200" cap="none" spc="0" normalizeH="0" baseline="0" noProof="0" dirty="0">
                <a:ln>
                  <a:noFill/>
                </a:ln>
                <a:solidFill>
                  <a:srgbClr val="000000">
                    <a:lumMod val="95000"/>
                    <a:lumOff val="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2000" b="0" i="0" u="none" strike="noStrike" kern="1200" cap="none" spc="0" normalizeH="0" baseline="0" noProof="0" dirty="0">
                <a:ln>
                  <a:noFill/>
                </a:ln>
                <a:solidFill>
                  <a:srgbClr val="000000">
                    <a:lumMod val="95000"/>
                    <a:lumOff val="5000"/>
                  </a:srgbClr>
                </a:solidFill>
                <a:effectLst/>
                <a:uLnTx/>
                <a:uFillTx/>
                <a:latin typeface="メイリオ" panose="020B0604030504040204" pitchFamily="50" charset="-128"/>
                <a:ea typeface="メイリオ" panose="020B0604030504040204" pitchFamily="50" charset="-128"/>
                <a:cs typeface="+mn-cs"/>
              </a:rPr>
              <a:t>クレジットカード等</a:t>
            </a:r>
          </a:p>
        </p:txBody>
      </p:sp>
      <p:sp>
        <p:nvSpPr>
          <p:cNvPr id="48180" name="Text Box 4">
            <a:extLst>
              <a:ext uri="{FF2B5EF4-FFF2-40B4-BE49-F238E27FC236}">
                <a16:creationId xmlns:a16="http://schemas.microsoft.com/office/drawing/2014/main" id="{D9EEF590-7C88-63EE-3FF0-B988D8EA16F9}"/>
              </a:ext>
            </a:extLst>
          </p:cNvPr>
          <p:cNvSpPr txBox="1">
            <a:spLocks noChangeArrowheads="1"/>
          </p:cNvSpPr>
          <p:nvPr/>
        </p:nvSpPr>
        <p:spPr bwMode="auto">
          <a:xfrm>
            <a:off x="1295400" y="2384346"/>
            <a:ext cx="7393766"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http://xxxxxx</a:t>
            </a:r>
            <a:b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Hyper Text Transfer Protocol</a:t>
            </a:r>
            <a:b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 (</a:t>
            </a:r>
            <a:r>
              <a:rPr kumimoji="1" lang="ja-JP" altLang="en-US"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暗号化など使用しない危ないやりとり</a:t>
            </a:r>
            <a: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https://xxxxx</a:t>
            </a:r>
            <a:b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202124"/>
                </a:solidFill>
                <a:effectLst/>
                <a:uLnTx/>
                <a:uFillTx/>
                <a:latin typeface="メイリオ" panose="020B0604030504040204" pitchFamily="50" charset="-128"/>
                <a:ea typeface="メイリオ" panose="020B0604030504040204" pitchFamily="50" charset="-128"/>
                <a:cs typeface="+mn-cs"/>
              </a:rPr>
              <a:t> Hypertext Transfer Protocol </a:t>
            </a:r>
            <a:r>
              <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Secure</a:t>
            </a:r>
            <a:br>
              <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SSL</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という暗号化のしくみを使った安全なやりとり</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SSL: Secure Socket Layer</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https</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SSL</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はデジタル証明書、</a:t>
            </a:r>
            <a:r>
              <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公開鍵暗号化方式</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共通鍵暗号方式を組み合わせて暗号化を安全なものにしている。</a:t>
            </a:r>
            <a:endParaRPr kumimoji="1" lang="zh-TW"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48131" name="Line 3"/>
          <p:cNvSpPr>
            <a:spLocks noChangeShapeType="1"/>
          </p:cNvSpPr>
          <p:nvPr/>
        </p:nvSpPr>
        <p:spPr bwMode="auto">
          <a:xfrm flipH="1">
            <a:off x="1938064" y="1394312"/>
            <a:ext cx="4615134" cy="2425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1296552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591626" y="3398520"/>
            <a:ext cx="8247574" cy="1631216"/>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・全体的に仕組みをきちんと理解することは必須。</a:t>
            </a:r>
          </a:p>
          <a:p>
            <a:r>
              <a:rPr lang="ja-JP" altLang="en-US" sz="2000" dirty="0">
                <a:latin typeface="メイリオ" panose="020B0604030504040204" pitchFamily="50" charset="-128"/>
                <a:ea typeface="メイリオ" panose="020B0604030504040204" pitchFamily="50" charset="-128"/>
              </a:rPr>
              <a:t>・仕組みを理解すれば難易度は高くない。</a:t>
            </a:r>
            <a:endParaRPr kumimoji="1" lang="ja-JP" altLang="en-US"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・余裕があれば、パケットの内容やサブネットマスクとルーティングも学習する。</a:t>
            </a:r>
            <a:endParaRPr kumimoji="1" lang="ja-JP" altLang="en-US" sz="2000" dirty="0">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35A3475E-EF7C-8176-0C05-11A2ACF8BE21}"/>
              </a:ext>
            </a:extLst>
          </p:cNvPr>
          <p:cNvGraphicFramePr>
            <a:graphicFrameLocks noGrp="1"/>
          </p:cNvGraphicFramePr>
          <p:nvPr>
            <p:extLst>
              <p:ext uri="{D42A27DB-BD31-4B8C-83A1-F6EECF244321}">
                <p14:modId xmlns:p14="http://schemas.microsoft.com/office/powerpoint/2010/main" val="3536351449"/>
              </p:ext>
            </p:extLst>
          </p:nvPr>
        </p:nvGraphicFramePr>
        <p:xfrm>
          <a:off x="591626" y="497742"/>
          <a:ext cx="6281614" cy="2626995"/>
        </p:xfrm>
        <a:graphic>
          <a:graphicData uri="http://schemas.openxmlformats.org/drawingml/2006/table">
            <a:tbl>
              <a:tblPr/>
              <a:tblGrid>
                <a:gridCol w="6281614">
                  <a:extLst>
                    <a:ext uri="{9D8B030D-6E8A-4147-A177-3AD203B41FA5}">
                      <a16:colId xmlns:a16="http://schemas.microsoft.com/office/drawing/2014/main" val="2753845260"/>
                    </a:ext>
                  </a:extLst>
                </a:gridCol>
              </a:tblGrid>
              <a:tr h="238125">
                <a:tc>
                  <a:txBody>
                    <a:bodyPr/>
                    <a:lstStyle/>
                    <a:p>
                      <a:pPr algn="l" fontAlgn="b"/>
                      <a:r>
                        <a:rPr lang="en-US" altLang="ja-JP" sz="2400" b="0" i="0" u="none" strike="noStrike">
                          <a:solidFill>
                            <a:srgbClr val="000000"/>
                          </a:solidFill>
                          <a:effectLst/>
                          <a:latin typeface="メイリオ" panose="020B0604030504040204" pitchFamily="50" charset="-128"/>
                          <a:ea typeface="メイリオ" panose="020B0604030504040204" pitchFamily="50" charset="-128"/>
                        </a:rPr>
                        <a:t>25+ IP</a:t>
                      </a:r>
                      <a:r>
                        <a:rPr lang="ja-JP" altLang="en-US" sz="2400" b="0" i="0" u="none" strike="noStrike">
                          <a:solidFill>
                            <a:srgbClr val="000000"/>
                          </a:solidFill>
                          <a:effectLst/>
                          <a:latin typeface="メイリオ" panose="020B0604030504040204" pitchFamily="50" charset="-128"/>
                          <a:ea typeface="メイリオ" panose="020B0604030504040204" pitchFamily="50" charset="-128"/>
                        </a:rPr>
                        <a:t>アドレスとドメイン名</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99530009"/>
                  </a:ext>
                </a:extLst>
              </a:tr>
              <a:tr h="238125">
                <a:tc>
                  <a:txBody>
                    <a:bodyPr/>
                    <a:lstStyle/>
                    <a:p>
                      <a:pPr algn="l" fontAlgn="b"/>
                      <a:r>
                        <a:rPr lang="en-US" altLang="ja-JP" sz="2400" b="0" i="0" u="none" strike="noStrike">
                          <a:solidFill>
                            <a:srgbClr val="000000"/>
                          </a:solidFill>
                          <a:effectLst/>
                          <a:latin typeface="メイリオ" panose="020B0604030504040204" pitchFamily="50" charset="-128"/>
                          <a:ea typeface="メイリオ" panose="020B0604030504040204" pitchFamily="50" charset="-128"/>
                        </a:rPr>
                        <a:t>26+ Web</a:t>
                      </a:r>
                      <a:r>
                        <a:rPr lang="ja-JP" altLang="en-US" sz="2400" b="0" i="0" u="none" strike="noStrike">
                          <a:solidFill>
                            <a:srgbClr val="000000"/>
                          </a:solidFill>
                          <a:effectLst/>
                          <a:latin typeface="メイリオ" panose="020B0604030504040204" pitchFamily="50" charset="-128"/>
                          <a:ea typeface="メイリオ" panose="020B0604030504040204" pitchFamily="50" charset="-128"/>
                        </a:rPr>
                        <a:t>と</a:t>
                      </a:r>
                      <a:r>
                        <a:rPr lang="en-US" altLang="ja-JP" sz="2400" b="0" i="0" u="none" strike="noStrike">
                          <a:solidFill>
                            <a:srgbClr val="000000"/>
                          </a:solidFill>
                          <a:effectLst/>
                          <a:latin typeface="メイリオ" panose="020B0604030504040204" pitchFamily="50" charset="-128"/>
                          <a:ea typeface="メイリオ" panose="020B0604030504040204" pitchFamily="50" charset="-128"/>
                        </a:rPr>
                        <a:t>HTML/</a:t>
                      </a:r>
                      <a:r>
                        <a:rPr lang="ja-JP" altLang="en-US" sz="2400" b="0" i="0" u="none" strike="noStrike">
                          <a:solidFill>
                            <a:srgbClr val="000000"/>
                          </a:solidFill>
                          <a:effectLst/>
                          <a:latin typeface="メイリオ" panose="020B0604030504040204" pitchFamily="50" charset="-128"/>
                          <a:ea typeface="メイリオ" panose="020B0604030504040204" pitchFamily="50" charset="-128"/>
                        </a:rPr>
                        <a:t>メール</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1557974"/>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27+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プロトコルとバケット通信</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9157927"/>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パケットの内容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009046"/>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28+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コンピュータネットワーク</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1647058"/>
                  </a:ext>
                </a:extLst>
              </a:tr>
              <a:tr h="238125">
                <a:tc>
                  <a:txBody>
                    <a:bodyPr/>
                    <a:lstStyle/>
                    <a:p>
                      <a:pPr algn="l" fontAlgn="b"/>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29+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ネットワーク構築</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4078156"/>
                  </a:ext>
                </a:extLst>
              </a:tr>
              <a:tr h="238125">
                <a:tc>
                  <a:txBody>
                    <a:bodyPr/>
                    <a:lstStyle/>
                    <a:p>
                      <a:pPr algn="l" fontAlgn="b"/>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2400" b="0" i="0" u="none" strike="noStrike" dirty="0">
                          <a:solidFill>
                            <a:srgbClr val="000000"/>
                          </a:solidFill>
                          <a:effectLst/>
                          <a:latin typeface="メイリオ" panose="020B0604030504040204" pitchFamily="50" charset="-128"/>
                          <a:ea typeface="メイリオ" panose="020B0604030504040204" pitchFamily="50" charset="-128"/>
                        </a:rPr>
                        <a:t>+ </a:t>
                      </a:r>
                      <a:r>
                        <a:rPr lang="ja-JP" altLang="en-US" sz="2400" b="0" i="0" u="none" strike="noStrike" dirty="0">
                          <a:solidFill>
                            <a:srgbClr val="000000"/>
                          </a:solidFill>
                          <a:effectLst/>
                          <a:latin typeface="メイリオ" panose="020B0604030504040204" pitchFamily="50" charset="-128"/>
                          <a:ea typeface="メイリオ" panose="020B0604030504040204" pitchFamily="50" charset="-128"/>
                        </a:rPr>
                        <a:t>サブネットマスクとルーティング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0516519"/>
                  </a:ext>
                </a:extLst>
              </a:tr>
            </a:tbl>
          </a:graphicData>
        </a:graphic>
      </p:graphicFrame>
    </p:spTree>
    <p:extLst>
      <p:ext uri="{BB962C8B-B14F-4D97-AF65-F5344CB8AC3E}">
        <p14:creationId xmlns:p14="http://schemas.microsoft.com/office/powerpoint/2010/main" val="31354363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EE7B2A8-FC16-4D59-86B3-3D12022D3344}"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8195" name="Picture 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593" y="3663950"/>
            <a:ext cx="1524000" cy="258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3"/>
          <p:cNvSpPr txBox="1">
            <a:spLocks noChangeArrowheads="1"/>
          </p:cNvSpPr>
          <p:nvPr/>
        </p:nvSpPr>
        <p:spPr bwMode="auto">
          <a:xfrm>
            <a:off x="228600" y="2286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確認</a:t>
            </a: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The Internet</a:t>
            </a:r>
            <a:r>
              <a:rPr kumimoji="1" lang="ja-JP" altLang="en-US" sz="2800" b="0" i="0" u="none" strike="noStrike" kern="1200" cap="none" spc="0" normalizeH="0" baseline="0" noProof="0" dirty="0" err="1">
                <a:ln>
                  <a:noFill/>
                </a:ln>
                <a:solidFill>
                  <a:srgbClr val="000000"/>
                </a:solidFill>
                <a:effectLst/>
                <a:uLnTx/>
                <a:uFillTx/>
                <a:latin typeface="メイリオ" panose="020B0604030504040204" pitchFamily="50" charset="-128"/>
                <a:ea typeface="メイリオ" panose="020B0604030504040204" pitchFamily="50" charset="-128"/>
                <a:cs typeface="+mn-cs"/>
              </a:rPr>
              <a:t>って</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何</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8237" name="Text Box 75"/>
          <p:cNvSpPr txBox="1">
            <a:spLocks noChangeArrowheads="1"/>
          </p:cNvSpPr>
          <p:nvPr/>
        </p:nvSpPr>
        <p:spPr bwMode="auto">
          <a:xfrm>
            <a:off x="1926273" y="4954587"/>
            <a:ext cx="6760527" cy="1754326"/>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インターネット</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(Internet)</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は</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Inter=</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間、相互と</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Network=</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通信網を合わせてものと理解されますが、</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TCP/IP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が生まれた</a:t>
            </a:r>
            <a:r>
              <a:rPr kumimoji="1"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米国国防高等研究計画局</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では、</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TCP/IP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が動き始めた時あたりから、これを使ったネットワークをインターネットと呼んでいたという話もあるようです。</a:t>
            </a:r>
            <a:b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あと、初めは</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という規格の中に</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と</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IP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の機能がありましたが、後に</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TCP/IP</a:t>
            </a: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という規格の名前に変更されました。</a:t>
            </a:r>
          </a:p>
        </p:txBody>
      </p:sp>
      <p:sp>
        <p:nvSpPr>
          <p:cNvPr id="3" name="楕円 2"/>
          <p:cNvSpPr/>
          <p:nvPr/>
        </p:nvSpPr>
        <p:spPr bwMode="auto">
          <a:xfrm>
            <a:off x="1371600" y="751820"/>
            <a:ext cx="7178040" cy="4048780"/>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anose="020B0600070205080204" pitchFamily="50" charset="-128"/>
              <a:cs typeface="+mn-cs"/>
            </a:endParaRPr>
          </a:p>
        </p:txBody>
      </p:sp>
      <p:sp>
        <p:nvSpPr>
          <p:cNvPr id="4" name="テキスト ボックス 3"/>
          <p:cNvSpPr txBox="1"/>
          <p:nvPr/>
        </p:nvSpPr>
        <p:spPr>
          <a:xfrm>
            <a:off x="1630680" y="1012086"/>
            <a:ext cx="629412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The Internet</a:t>
            </a:r>
            <a:endParaRPr kumimoji="1" lang="ja-JP" altLang="en-US"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 name="楕円 4"/>
          <p:cNvSpPr/>
          <p:nvPr/>
        </p:nvSpPr>
        <p:spPr bwMode="auto">
          <a:xfrm>
            <a:off x="2452053" y="3555392"/>
            <a:ext cx="5090160" cy="1015826"/>
          </a:xfrm>
          <a:prstGeom prst="ellipse">
            <a:avLst/>
          </a:prstGeom>
          <a:solidFill>
            <a:srgbClr val="FFC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anose="020B0600070205080204" pitchFamily="50" charset="-128"/>
              <a:cs typeface="+mn-cs"/>
            </a:endParaRPr>
          </a:p>
        </p:txBody>
      </p:sp>
      <p:sp>
        <p:nvSpPr>
          <p:cNvPr id="6" name="テキスト ボックス 5"/>
          <p:cNvSpPr txBox="1"/>
          <p:nvPr/>
        </p:nvSpPr>
        <p:spPr>
          <a:xfrm>
            <a:off x="2995454" y="3601640"/>
            <a:ext cx="4038600"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TCP/IP</a:t>
            </a:r>
            <a:b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TCP: </a:t>
            </a:r>
            <a:r>
              <a:rPr kumimoji="1" lang="ja-JP" altLang="en-US" sz="1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データを送る仕組み</a:t>
            </a:r>
            <a:b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en-US" altLang="ja-JP"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IP: </a:t>
            </a:r>
            <a:r>
              <a:rPr kumimoji="1" lang="ja-JP" altLang="en-US"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機械を番号で認識する仕組み</a:t>
            </a:r>
          </a:p>
        </p:txBody>
      </p:sp>
      <p:sp>
        <p:nvSpPr>
          <p:cNvPr id="21" name="楕円 20"/>
          <p:cNvSpPr/>
          <p:nvPr/>
        </p:nvSpPr>
        <p:spPr bwMode="auto">
          <a:xfrm>
            <a:off x="2452053" y="2618091"/>
            <a:ext cx="5090160" cy="768048"/>
          </a:xfrm>
          <a:prstGeom prst="ellipse">
            <a:avLst/>
          </a:prstGeom>
          <a:solidFill>
            <a:srgbClr val="FFC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anose="020B0600070205080204" pitchFamily="50" charset="-128"/>
              <a:cs typeface="+mn-cs"/>
            </a:endParaRPr>
          </a:p>
        </p:txBody>
      </p:sp>
      <p:sp>
        <p:nvSpPr>
          <p:cNvPr id="22" name="テキスト ボックス 21"/>
          <p:cNvSpPr txBox="1"/>
          <p:nvPr/>
        </p:nvSpPr>
        <p:spPr>
          <a:xfrm>
            <a:off x="2995454" y="2733527"/>
            <a:ext cx="4038600"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DNS</a:t>
            </a:r>
            <a:br>
              <a:rPr kumimoji="1" lang="en-US" altLang="ja-JP"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ja-JP" altLang="en-US" sz="18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機械の番号と名前を対応する仕組み</a:t>
            </a:r>
          </a:p>
        </p:txBody>
      </p:sp>
      <p:sp>
        <p:nvSpPr>
          <p:cNvPr id="23" name="楕円 22"/>
          <p:cNvSpPr/>
          <p:nvPr/>
        </p:nvSpPr>
        <p:spPr bwMode="auto">
          <a:xfrm>
            <a:off x="2452053" y="1668408"/>
            <a:ext cx="5090160" cy="768048"/>
          </a:xfrm>
          <a:prstGeom prst="ellipse">
            <a:avLst/>
          </a:prstGeom>
          <a:solidFill>
            <a:srgbClr val="92D050"/>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anose="020B0600070205080204" pitchFamily="50" charset="-128"/>
              <a:cs typeface="+mn-cs"/>
            </a:endParaRPr>
          </a:p>
        </p:txBody>
      </p:sp>
      <p:sp>
        <p:nvSpPr>
          <p:cNvPr id="24" name="テキスト ボックス 23"/>
          <p:cNvSpPr txBox="1"/>
          <p:nvPr/>
        </p:nvSpPr>
        <p:spPr>
          <a:xfrm>
            <a:off x="2980214" y="1857792"/>
            <a:ext cx="4038600"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いろいろなサービス</a:t>
            </a:r>
          </a:p>
        </p:txBody>
      </p:sp>
    </p:spTree>
    <p:extLst>
      <p:ext uri="{BB962C8B-B14F-4D97-AF65-F5344CB8AC3E}">
        <p14:creationId xmlns:p14="http://schemas.microsoft.com/office/powerpoint/2010/main" val="37356057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ー 3"/>
          <p:cNvSpPr>
            <a:spLocks noGrp="1"/>
          </p:cNvSpPr>
          <p:nvPr>
            <p:ph type="sldNum" sz="quarter" idx="12"/>
          </p:nvPr>
        </p:nvSpPr>
        <p:spPr>
          <a:xfrm>
            <a:off x="6730486" y="6213117"/>
            <a:ext cx="2133600" cy="476250"/>
          </a:xfrm>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E632E13-4902-46E6-ADB3-0C8B3E356899}" type="slidenum">
              <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6628" name="Text Box 3"/>
          <p:cNvSpPr txBox="1">
            <a:spLocks noChangeArrowheads="1"/>
          </p:cNvSpPr>
          <p:nvPr/>
        </p:nvSpPr>
        <p:spPr bwMode="auto">
          <a:xfrm>
            <a:off x="228600" y="309468"/>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IP</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アドレス</a:t>
            </a:r>
          </a:p>
        </p:txBody>
      </p:sp>
      <p:sp>
        <p:nvSpPr>
          <p:cNvPr id="12" name="テキスト ボックス 11"/>
          <p:cNvSpPr txBox="1"/>
          <p:nvPr/>
        </p:nvSpPr>
        <p:spPr>
          <a:xfrm>
            <a:off x="228600" y="1168412"/>
            <a:ext cx="8915400"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IP</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アドレス</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世界中の通信を行う器機に割り当てられた番号</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IPv4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32</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ビット</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(8</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ビット</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 4)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43</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億個</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IPv6</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128</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ビット</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(16</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ビット</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 8)</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43</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億の</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乗個</a:t>
            </a: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IPv4</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2" name="表 1">
            <a:extLst>
              <a:ext uri="{FF2B5EF4-FFF2-40B4-BE49-F238E27FC236}">
                <a16:creationId xmlns:a16="http://schemas.microsoft.com/office/drawing/2014/main" id="{435F442A-ED7F-CE4C-640F-D9ADBC9030EF}"/>
              </a:ext>
            </a:extLst>
          </p:cNvPr>
          <p:cNvGraphicFramePr>
            <a:graphicFrameLocks noGrp="1"/>
          </p:cNvGraphicFramePr>
          <p:nvPr/>
        </p:nvGraphicFramePr>
        <p:xfrm>
          <a:off x="1287517" y="3732406"/>
          <a:ext cx="6096000" cy="228600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738815198"/>
                    </a:ext>
                  </a:extLst>
                </a:gridCol>
                <a:gridCol w="1524000">
                  <a:extLst>
                    <a:ext uri="{9D8B030D-6E8A-4147-A177-3AD203B41FA5}">
                      <a16:colId xmlns:a16="http://schemas.microsoft.com/office/drawing/2014/main" val="2042040040"/>
                    </a:ext>
                  </a:extLst>
                </a:gridCol>
                <a:gridCol w="1524000">
                  <a:extLst>
                    <a:ext uri="{9D8B030D-6E8A-4147-A177-3AD203B41FA5}">
                      <a16:colId xmlns:a16="http://schemas.microsoft.com/office/drawing/2014/main" val="2939689525"/>
                    </a:ext>
                  </a:extLst>
                </a:gridCol>
                <a:gridCol w="1524000">
                  <a:extLst>
                    <a:ext uri="{9D8B030D-6E8A-4147-A177-3AD203B41FA5}">
                      <a16:colId xmlns:a16="http://schemas.microsoft.com/office/drawing/2014/main" val="2910896218"/>
                    </a:ext>
                  </a:extLst>
                </a:gridCol>
              </a:tblGrid>
              <a:tr h="370840">
                <a:tc>
                  <a:txBody>
                    <a:bodyPr/>
                    <a:lstStyle/>
                    <a:p>
                      <a:pPr algn="ctr"/>
                      <a:r>
                        <a:rPr kumimoji="1" lang="en-US" altLang="ja-JP" sz="2400" b="0" dirty="0">
                          <a:solidFill>
                            <a:schemeClr val="tx1"/>
                          </a:solidFill>
                          <a:latin typeface="メイリオ" panose="020B0604030504040204" pitchFamily="50" charset="-128"/>
                          <a:ea typeface="メイリオ" panose="020B0604030504040204" pitchFamily="50" charset="-128"/>
                        </a:rPr>
                        <a:t>8</a:t>
                      </a:r>
                      <a:r>
                        <a:rPr kumimoji="1" lang="ja-JP" altLang="en-US" sz="2400" b="0" dirty="0">
                          <a:solidFill>
                            <a:schemeClr val="tx1"/>
                          </a:solidFill>
                          <a:latin typeface="メイリオ" panose="020B0604030504040204" pitchFamily="50" charset="-128"/>
                          <a:ea typeface="メイリオ" panose="020B0604030504040204" pitchFamily="50" charset="-128"/>
                        </a:rPr>
                        <a:t>ビット</a:t>
                      </a:r>
                    </a:p>
                  </a:txBody>
                  <a:tcPr/>
                </a:tc>
                <a:tc>
                  <a:txBody>
                    <a:bodyPr/>
                    <a:lstStyle/>
                    <a:p>
                      <a:pPr algn="ctr"/>
                      <a:r>
                        <a:rPr kumimoji="1" lang="en-US" altLang="ja-JP" sz="2400" b="0" dirty="0">
                          <a:solidFill>
                            <a:schemeClr val="tx1"/>
                          </a:solidFill>
                          <a:latin typeface="メイリオ" panose="020B0604030504040204" pitchFamily="50" charset="-128"/>
                          <a:ea typeface="メイリオ" panose="020B0604030504040204" pitchFamily="50" charset="-128"/>
                        </a:rPr>
                        <a:t>8</a:t>
                      </a:r>
                      <a:r>
                        <a:rPr kumimoji="1" lang="ja-JP" altLang="en-US" sz="2400" b="0" dirty="0">
                          <a:solidFill>
                            <a:schemeClr val="tx1"/>
                          </a:solidFill>
                          <a:latin typeface="メイリオ" panose="020B0604030504040204" pitchFamily="50" charset="-128"/>
                          <a:ea typeface="メイリオ" panose="020B0604030504040204" pitchFamily="50" charset="-128"/>
                        </a:rPr>
                        <a:t>ビット</a:t>
                      </a:r>
                    </a:p>
                  </a:txBody>
                  <a:tcPr/>
                </a:tc>
                <a:tc>
                  <a:txBody>
                    <a:bodyPr/>
                    <a:lstStyle/>
                    <a:p>
                      <a:pPr algn="ctr"/>
                      <a:r>
                        <a:rPr kumimoji="1" lang="en-US" altLang="ja-JP" sz="2400" b="0" dirty="0">
                          <a:solidFill>
                            <a:schemeClr val="tx1"/>
                          </a:solidFill>
                          <a:latin typeface="メイリオ" panose="020B0604030504040204" pitchFamily="50" charset="-128"/>
                          <a:ea typeface="メイリオ" panose="020B0604030504040204" pitchFamily="50" charset="-128"/>
                        </a:rPr>
                        <a:t>8</a:t>
                      </a:r>
                      <a:r>
                        <a:rPr kumimoji="1" lang="ja-JP" altLang="en-US" sz="2400" b="0" dirty="0">
                          <a:solidFill>
                            <a:schemeClr val="tx1"/>
                          </a:solidFill>
                          <a:latin typeface="メイリオ" panose="020B0604030504040204" pitchFamily="50" charset="-128"/>
                          <a:ea typeface="メイリオ" panose="020B0604030504040204" pitchFamily="50" charset="-128"/>
                        </a:rPr>
                        <a:t>ビット</a:t>
                      </a:r>
                    </a:p>
                  </a:txBody>
                  <a:tcPr/>
                </a:tc>
                <a:tc>
                  <a:txBody>
                    <a:bodyPr/>
                    <a:lstStyle/>
                    <a:p>
                      <a:pPr algn="ctr"/>
                      <a:r>
                        <a:rPr kumimoji="1" lang="en-US" altLang="ja-JP" sz="2400" b="0" dirty="0">
                          <a:solidFill>
                            <a:schemeClr val="tx1"/>
                          </a:solidFill>
                          <a:latin typeface="メイリオ" panose="020B0604030504040204" pitchFamily="50" charset="-128"/>
                          <a:ea typeface="メイリオ" panose="020B0604030504040204" pitchFamily="50" charset="-128"/>
                        </a:rPr>
                        <a:t>8</a:t>
                      </a:r>
                      <a:r>
                        <a:rPr kumimoji="1" lang="ja-JP" altLang="en-US" sz="2400" b="0" dirty="0">
                          <a:solidFill>
                            <a:schemeClr val="tx1"/>
                          </a:solidFill>
                          <a:latin typeface="メイリオ" panose="020B0604030504040204" pitchFamily="50" charset="-128"/>
                          <a:ea typeface="メイリオ" panose="020B0604030504040204" pitchFamily="50" charset="-128"/>
                        </a:rPr>
                        <a:t>ビット</a:t>
                      </a:r>
                    </a:p>
                  </a:txBody>
                  <a:tcPr/>
                </a:tc>
                <a:extLst>
                  <a:ext uri="{0D108BD9-81ED-4DB2-BD59-A6C34878D82A}">
                    <a16:rowId xmlns:a16="http://schemas.microsoft.com/office/drawing/2014/main" val="1205808477"/>
                  </a:ext>
                </a:extLst>
              </a:tr>
              <a:tr h="370840">
                <a:tc>
                  <a:txBody>
                    <a:bodyPr/>
                    <a:lstStyle/>
                    <a:p>
                      <a:pPr algn="ctr"/>
                      <a:r>
                        <a:rPr kumimoji="1" lang="en-US" altLang="ja-JP" sz="2400" b="0" dirty="0">
                          <a:latin typeface="メイリオ" panose="020B0604030504040204" pitchFamily="50" charset="-128"/>
                          <a:ea typeface="メイリオ" panose="020B0604030504040204" pitchFamily="50" charset="-128"/>
                        </a:rPr>
                        <a:t>0</a:t>
                      </a:r>
                      <a:r>
                        <a:rPr kumimoji="1" lang="ja-JP" altLang="en-US" sz="2400" b="0" dirty="0">
                          <a:latin typeface="メイリオ" panose="020B0604030504040204" pitchFamily="50" charset="-128"/>
                          <a:ea typeface="メイリオ" panose="020B0604030504040204" pitchFamily="50" charset="-128"/>
                        </a:rPr>
                        <a:t>～</a:t>
                      </a:r>
                      <a:r>
                        <a:rPr kumimoji="1" lang="en-US" altLang="ja-JP" sz="2400" b="0" dirty="0">
                          <a:latin typeface="メイリオ" panose="020B0604030504040204" pitchFamily="50" charset="-128"/>
                          <a:ea typeface="メイリオ" panose="020B0604030504040204" pitchFamily="50" charset="-128"/>
                        </a:rPr>
                        <a:t>255</a:t>
                      </a:r>
                      <a:endParaRPr kumimoji="1" lang="ja-JP" altLang="en-US" sz="24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dirty="0">
                          <a:latin typeface="メイリオ" panose="020B0604030504040204" pitchFamily="50" charset="-128"/>
                          <a:ea typeface="メイリオ" panose="020B0604030504040204" pitchFamily="50" charset="-128"/>
                        </a:rPr>
                        <a:t>0</a:t>
                      </a:r>
                      <a:r>
                        <a:rPr kumimoji="1" lang="ja-JP" altLang="en-US" sz="2400" b="0" dirty="0">
                          <a:latin typeface="メイリオ" panose="020B0604030504040204" pitchFamily="50" charset="-128"/>
                          <a:ea typeface="メイリオ" panose="020B0604030504040204" pitchFamily="50" charset="-128"/>
                        </a:rPr>
                        <a:t>～</a:t>
                      </a:r>
                      <a:r>
                        <a:rPr kumimoji="1" lang="en-US" altLang="ja-JP" sz="2400" b="0" dirty="0">
                          <a:latin typeface="メイリオ" panose="020B0604030504040204" pitchFamily="50" charset="-128"/>
                          <a:ea typeface="メイリオ" panose="020B0604030504040204" pitchFamily="50" charset="-128"/>
                        </a:rPr>
                        <a:t>255</a:t>
                      </a:r>
                      <a:endParaRPr kumimoji="1" lang="ja-JP" altLang="en-US" sz="24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dirty="0">
                          <a:latin typeface="メイリオ" panose="020B0604030504040204" pitchFamily="50" charset="-128"/>
                          <a:ea typeface="メイリオ" panose="020B0604030504040204" pitchFamily="50" charset="-128"/>
                        </a:rPr>
                        <a:t>0</a:t>
                      </a:r>
                      <a:r>
                        <a:rPr kumimoji="1" lang="ja-JP" altLang="en-US" sz="2400" b="0" dirty="0">
                          <a:latin typeface="メイリオ" panose="020B0604030504040204" pitchFamily="50" charset="-128"/>
                          <a:ea typeface="メイリオ" panose="020B0604030504040204" pitchFamily="50" charset="-128"/>
                        </a:rPr>
                        <a:t>～</a:t>
                      </a:r>
                      <a:r>
                        <a:rPr kumimoji="1" lang="en-US" altLang="ja-JP" sz="2400" b="0" dirty="0">
                          <a:latin typeface="メイリオ" panose="020B0604030504040204" pitchFamily="50" charset="-128"/>
                          <a:ea typeface="メイリオ" panose="020B0604030504040204" pitchFamily="50" charset="-128"/>
                        </a:rPr>
                        <a:t>255</a:t>
                      </a:r>
                      <a:endParaRPr kumimoji="1" lang="ja-JP" altLang="en-US" sz="24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dirty="0">
                          <a:latin typeface="メイリオ" panose="020B0604030504040204" pitchFamily="50" charset="-128"/>
                          <a:ea typeface="メイリオ" panose="020B0604030504040204" pitchFamily="50" charset="-128"/>
                        </a:rPr>
                        <a:t>0</a:t>
                      </a:r>
                      <a:r>
                        <a:rPr kumimoji="1" lang="ja-JP" altLang="en-US" sz="2400" b="0" dirty="0">
                          <a:latin typeface="メイリオ" panose="020B0604030504040204" pitchFamily="50" charset="-128"/>
                          <a:ea typeface="メイリオ" panose="020B0604030504040204" pitchFamily="50" charset="-128"/>
                        </a:rPr>
                        <a:t>～</a:t>
                      </a:r>
                      <a:r>
                        <a:rPr kumimoji="1" lang="en-US" altLang="ja-JP" sz="2400" b="0" dirty="0">
                          <a:latin typeface="メイリオ" panose="020B0604030504040204" pitchFamily="50" charset="-128"/>
                          <a:ea typeface="メイリオ" panose="020B0604030504040204" pitchFamily="50" charset="-128"/>
                        </a:rPr>
                        <a:t>255</a:t>
                      </a:r>
                      <a:endParaRPr kumimoji="1" lang="ja-JP" altLang="en-US" sz="2400" b="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712747020"/>
                  </a:ext>
                </a:extLst>
              </a:tr>
              <a:tr h="370840">
                <a:tc>
                  <a:txBody>
                    <a:bodyPr/>
                    <a:lstStyle/>
                    <a:p>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endParaRPr kumimoji="1" lang="ja-JP" altLang="en-US" sz="2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141812475"/>
                  </a:ext>
                </a:extLst>
              </a:tr>
              <a:tr h="370840">
                <a:tc>
                  <a:txBody>
                    <a:bodyPr/>
                    <a:lstStyle/>
                    <a:p>
                      <a:pPr algn="ctr"/>
                      <a:r>
                        <a:rPr kumimoji="1" lang="en-US" altLang="ja-JP" sz="2400" b="0" dirty="0">
                          <a:latin typeface="メイリオ" panose="020B0604030504040204" pitchFamily="50" charset="-128"/>
                          <a:ea typeface="メイリオ" panose="020B0604030504040204" pitchFamily="50" charset="-128"/>
                        </a:rPr>
                        <a:t>10.</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56.</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192.</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16</a:t>
                      </a:r>
                      <a:endParaRPr kumimoji="1" lang="ja-JP" altLang="en-US" sz="2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027505872"/>
                  </a:ext>
                </a:extLst>
              </a:tr>
              <a:tr h="370840">
                <a:tc>
                  <a:txBody>
                    <a:bodyPr/>
                    <a:lstStyle/>
                    <a:p>
                      <a:pPr algn="ctr"/>
                      <a:r>
                        <a:rPr kumimoji="1" lang="en-US" altLang="ja-JP" sz="2400" b="0" dirty="0">
                          <a:latin typeface="メイリオ" panose="020B0604030504040204" pitchFamily="50" charset="-128"/>
                          <a:ea typeface="メイリオ" panose="020B0604030504040204" pitchFamily="50" charset="-128"/>
                        </a:rPr>
                        <a:t>192.</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168.</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0.</a:t>
                      </a:r>
                      <a:endParaRPr kumimoji="1" lang="ja-JP" altLang="en-US" sz="24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400" b="0" dirty="0">
                          <a:latin typeface="メイリオ" panose="020B0604030504040204" pitchFamily="50" charset="-128"/>
                          <a:ea typeface="メイリオ" panose="020B0604030504040204" pitchFamily="50" charset="-128"/>
                        </a:rPr>
                        <a:t>1</a:t>
                      </a:r>
                      <a:endParaRPr kumimoji="1" lang="ja-JP" altLang="en-US" sz="2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958185000"/>
                  </a:ext>
                </a:extLst>
              </a:tr>
            </a:tbl>
          </a:graphicData>
        </a:graphic>
      </p:graphicFrame>
      <p:sp>
        <p:nvSpPr>
          <p:cNvPr id="3" name="Text Box 3">
            <a:extLst>
              <a:ext uri="{FF2B5EF4-FFF2-40B4-BE49-F238E27FC236}">
                <a16:creationId xmlns:a16="http://schemas.microsoft.com/office/drawing/2014/main" id="{017719D8-0C34-FE6A-B7F4-F237AAEBA3C7}"/>
              </a:ext>
            </a:extLst>
          </p:cNvPr>
          <p:cNvSpPr txBox="1">
            <a:spLocks noChangeArrowheads="1"/>
          </p:cNvSpPr>
          <p:nvPr/>
        </p:nvSpPr>
        <p:spPr bwMode="auto">
          <a:xfrm>
            <a:off x="570186" y="5139505"/>
            <a:ext cx="7173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例</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2831777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3"/>
          <p:cNvSpPr txBox="1">
            <a:spLocks noChangeArrowheads="1"/>
          </p:cNvSpPr>
          <p:nvPr/>
        </p:nvSpPr>
        <p:spPr bwMode="auto">
          <a:xfrm>
            <a:off x="228600" y="228600"/>
            <a:ext cx="76962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インターネットの名前</a:t>
            </a:r>
            <a:b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b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URL/FQDN(</a:t>
            </a: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ホスト名</a:t>
            </a: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ドメイン名</a:t>
            </a:r>
          </a:p>
        </p:txBody>
      </p:sp>
      <p:sp>
        <p:nvSpPr>
          <p:cNvPr id="2" name="テキスト ボックス 1"/>
          <p:cNvSpPr txBox="1"/>
          <p:nvPr/>
        </p:nvSpPr>
        <p:spPr>
          <a:xfrm>
            <a:off x="1786890" y="1329238"/>
            <a:ext cx="5943600"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3200" b="0" i="0" u="sng"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https</a:t>
            </a:r>
            <a:r>
              <a:rPr kumimoji="1" lang="en-US" altLang="ja-JP" sz="3200" b="0"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3200" b="0" i="0" u="sng"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www</a:t>
            </a:r>
            <a:r>
              <a:rPr kumimoji="1" lang="en-US" altLang="ja-JP"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3200" b="0" i="0" u="none" strike="noStrike" kern="1200" cap="none" spc="0" normalizeH="0" baseline="0" noProof="0" dirty="0">
                <a:ln>
                  <a:noFill/>
                </a:ln>
                <a:solidFill>
                  <a:srgbClr val="00B050"/>
                </a:solidFill>
                <a:effectLst/>
                <a:uLnTx/>
                <a:uFillTx/>
                <a:latin typeface="メイリオ" panose="020B0604030504040204" pitchFamily="50" charset="-128"/>
                <a:ea typeface="メイリオ" panose="020B0604030504040204" pitchFamily="50" charset="-128"/>
                <a:cs typeface="+mn-cs"/>
              </a:rPr>
              <a:t>yahoo.co.jp</a:t>
            </a:r>
            <a:r>
              <a:rPr kumimoji="1" lang="en-US" altLang="ja-JP"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32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テキスト ボックス 2"/>
          <p:cNvSpPr txBox="1"/>
          <p:nvPr/>
        </p:nvSpPr>
        <p:spPr>
          <a:xfrm>
            <a:off x="461010" y="2059120"/>
            <a:ext cx="303276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プロトコル名</a:t>
            </a:r>
          </a:p>
        </p:txBody>
      </p:sp>
      <p:sp>
        <p:nvSpPr>
          <p:cNvPr id="19" name="テキスト ボックス 18"/>
          <p:cNvSpPr txBox="1"/>
          <p:nvPr/>
        </p:nvSpPr>
        <p:spPr>
          <a:xfrm>
            <a:off x="3135953" y="1963215"/>
            <a:ext cx="4061139"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2D2D8A">
                    <a:lumMod val="75000"/>
                  </a:srgbClr>
                </a:solidFill>
                <a:effectLst/>
                <a:uLnTx/>
                <a:uFillTx/>
                <a:latin typeface="メイリオ" panose="020B0604030504040204" pitchFamily="50" charset="-128"/>
                <a:ea typeface="メイリオ" panose="020B0604030504040204" pitchFamily="50" charset="-128"/>
                <a:cs typeface="+mn-cs"/>
              </a:rPr>
              <a:t>ホスト名　</a:t>
            </a:r>
            <a:r>
              <a:rPr kumimoji="1" lang="ja-JP" altLang="en-US" sz="2400" b="0" i="0" u="none" strike="noStrike" kern="1200" cap="none" spc="0" normalizeH="0" baseline="0" noProof="0" dirty="0">
                <a:ln>
                  <a:noFill/>
                </a:ln>
                <a:solidFill>
                  <a:srgbClr val="00B050"/>
                </a:solidFill>
                <a:effectLst/>
                <a:uLnTx/>
                <a:uFillTx/>
                <a:latin typeface="メイリオ" panose="020B0604030504040204" pitchFamily="50" charset="-128"/>
                <a:ea typeface="メイリオ" panose="020B0604030504040204" pitchFamily="50" charset="-128"/>
                <a:cs typeface="+mn-cs"/>
              </a:rPr>
              <a:t>ドメイン名</a:t>
            </a:r>
          </a:p>
        </p:txBody>
      </p:sp>
      <p:sp>
        <p:nvSpPr>
          <p:cNvPr id="4" name="右中かっこ 3"/>
          <p:cNvSpPr/>
          <p:nvPr/>
        </p:nvSpPr>
        <p:spPr bwMode="auto">
          <a:xfrm rot="5400000">
            <a:off x="5019183" y="681640"/>
            <a:ext cx="317213" cy="3764280"/>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1" name="テキスト ボックス 20"/>
          <p:cNvSpPr txBox="1"/>
          <p:nvPr/>
        </p:nvSpPr>
        <p:spPr>
          <a:xfrm>
            <a:off x="3070861" y="3500975"/>
            <a:ext cx="303276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URL</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2" name="右中かっこ 21"/>
          <p:cNvSpPr/>
          <p:nvPr/>
        </p:nvSpPr>
        <p:spPr bwMode="auto">
          <a:xfrm rot="5400000">
            <a:off x="4450327" y="667729"/>
            <a:ext cx="273828" cy="5219703"/>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3" name="テキスト ボックス 22"/>
          <p:cNvSpPr txBox="1"/>
          <p:nvPr/>
        </p:nvSpPr>
        <p:spPr>
          <a:xfrm>
            <a:off x="3650142" y="2730045"/>
            <a:ext cx="303276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FQDN(</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ホスト名</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p:cNvSpPr txBox="1"/>
          <p:nvPr/>
        </p:nvSpPr>
        <p:spPr>
          <a:xfrm>
            <a:off x="461010" y="3768820"/>
            <a:ext cx="8115300" cy="267765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・プロトコル名例</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http:  Web</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のアクセスプロトコル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https: Web</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のセキュリティ付きアクセスプロトコル</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・ホスト名例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www: Web</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サーバー</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2400" b="0" i="0" u="none" strike="noStrike" kern="1200" cap="none" spc="0" normalizeH="0" baseline="0" noProof="0" dirty="0" err="1">
                <a:ln>
                  <a:noFill/>
                </a:ln>
                <a:solidFill>
                  <a:srgbClr val="000000"/>
                </a:solidFill>
                <a:effectLst/>
                <a:uLnTx/>
                <a:uFillTx/>
                <a:latin typeface="メイリオ" panose="020B0604030504040204" pitchFamily="50" charset="-128"/>
                <a:ea typeface="メイリオ" panose="020B0604030504040204" pitchFamily="50" charset="-128"/>
                <a:cs typeface="+mn-cs"/>
              </a:rPr>
              <a:t>smtp</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メールサーバー</a:t>
            </a:r>
          </a:p>
        </p:txBody>
      </p:sp>
    </p:spTree>
    <p:extLst>
      <p:ext uri="{BB962C8B-B14F-4D97-AF65-F5344CB8AC3E}">
        <p14:creationId xmlns:p14="http://schemas.microsoft.com/office/powerpoint/2010/main" val="12090606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番号プレースホルダー 3"/>
          <p:cNvSpPr>
            <a:spLocks noGrp="1"/>
          </p:cNvSpPr>
          <p:nvPr>
            <p:ph type="sldNum" sz="quarter" idx="12"/>
          </p:nvPr>
        </p:nvSpPr>
        <p:spPr>
          <a:xfrm>
            <a:off x="6463508" y="5775325"/>
            <a:ext cx="2133600" cy="476250"/>
          </a:xfrm>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0FBA089-E9C0-40CB-B3C9-B4C759D59342}" type="slidenum">
              <a:rPr kumimoji="0" lang="en-US" altLang="ja-JP"/>
              <a:pPr eaLnBrk="1" hangingPunct="1"/>
              <a:t>58</a:t>
            </a:fld>
            <a:endParaRPr kumimoji="0" lang="en-US" altLang="ja-JP"/>
          </a:p>
        </p:txBody>
      </p:sp>
      <p:sp>
        <p:nvSpPr>
          <p:cNvPr id="27652" name="Text Box 2"/>
          <p:cNvSpPr txBox="1">
            <a:spLocks noChangeArrowheads="1"/>
          </p:cNvSpPr>
          <p:nvPr/>
        </p:nvSpPr>
        <p:spPr bwMode="auto">
          <a:xfrm>
            <a:off x="228600" y="228600"/>
            <a:ext cx="891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solidFill>
                  <a:srgbClr val="FF0000"/>
                </a:solidFill>
                <a:latin typeface="メイリオ" panose="020B0604030504040204" pitchFamily="50" charset="-128"/>
                <a:ea typeface="メイリオ" panose="020B0604030504040204" pitchFamily="50" charset="-128"/>
              </a:rPr>
              <a:t>確認</a:t>
            </a:r>
            <a:r>
              <a:rPr lang="en-US" altLang="ja-JP" sz="2800" dirty="0">
                <a:solidFill>
                  <a:srgbClr val="FF0000"/>
                </a:solidFill>
                <a:latin typeface="メイリオ" panose="020B0604030504040204" pitchFamily="50" charset="-128"/>
                <a:ea typeface="メイリオ" panose="020B0604030504040204" pitchFamily="50" charset="-128"/>
              </a:rPr>
              <a:t>: </a:t>
            </a:r>
            <a:r>
              <a:rPr lang="en-US" altLang="ja-JP" sz="2800" dirty="0">
                <a:latin typeface="メイリオ" panose="020B0604030504040204" pitchFamily="50" charset="-128"/>
                <a:ea typeface="メイリオ" panose="020B0604030504040204" pitchFamily="50" charset="-128"/>
              </a:rPr>
              <a:t>DNS</a:t>
            </a:r>
            <a:r>
              <a:rPr lang="ja-JP" altLang="en-US" sz="2800" dirty="0">
                <a:latin typeface="メイリオ" panose="020B0604030504040204" pitchFamily="50" charset="-128"/>
                <a:ea typeface="メイリオ" panose="020B0604030504040204" pitchFamily="50" charset="-128"/>
              </a:rPr>
              <a:t>の階層化</a:t>
            </a:r>
          </a:p>
        </p:txBody>
      </p:sp>
      <p:pic>
        <p:nvPicPr>
          <p:cNvPr id="4" name="図 3">
            <a:extLst>
              <a:ext uri="{FF2B5EF4-FFF2-40B4-BE49-F238E27FC236}">
                <a16:creationId xmlns:a16="http://schemas.microsoft.com/office/drawing/2014/main" id="{0D8AE707-414F-66AC-82EA-C9D311B26396}"/>
              </a:ext>
            </a:extLst>
          </p:cNvPr>
          <p:cNvPicPr>
            <a:picLocks noChangeAspect="1"/>
          </p:cNvPicPr>
          <p:nvPr/>
        </p:nvPicPr>
        <p:blipFill>
          <a:blip r:embed="rId2"/>
          <a:stretch>
            <a:fillRect/>
          </a:stretch>
        </p:blipFill>
        <p:spPr>
          <a:xfrm>
            <a:off x="228600" y="606425"/>
            <a:ext cx="8495150" cy="5907065"/>
          </a:xfrm>
          <a:prstGeom prst="rect">
            <a:avLst/>
          </a:prstGeom>
        </p:spPr>
      </p:pic>
    </p:spTree>
    <p:extLst>
      <p:ext uri="{BB962C8B-B14F-4D97-AF65-F5344CB8AC3E}">
        <p14:creationId xmlns:p14="http://schemas.microsoft.com/office/powerpoint/2010/main" val="22727375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番号プレースホルダー 3"/>
          <p:cNvSpPr>
            <a:spLocks noGrp="1"/>
          </p:cNvSpPr>
          <p:nvPr>
            <p:ph type="sldNum" sz="quarter" idx="12"/>
          </p:nvPr>
        </p:nvSpPr>
        <p:spPr>
          <a:xfrm>
            <a:off x="6463508" y="5775325"/>
            <a:ext cx="2133600" cy="476250"/>
          </a:xfrm>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0FBA089-E9C0-40CB-B3C9-B4C759D59342}"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7652" name="Text Box 2"/>
          <p:cNvSpPr txBox="1">
            <a:spLocks noChangeArrowheads="1"/>
          </p:cNvSpPr>
          <p:nvPr/>
        </p:nvSpPr>
        <p:spPr bwMode="auto">
          <a:xfrm>
            <a:off x="228600" y="228600"/>
            <a:ext cx="891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確認</a:t>
            </a: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a:t>
            </a:r>
            <a:r>
              <a:rPr kumimoji="1" lang="en-US" altLang="ja-JP" sz="28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Web</a:t>
            </a:r>
            <a:r>
              <a:rPr kumimoji="1" lang="ja-JP" altLang="en-US" sz="28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のアクセス</a:t>
            </a:r>
            <a:r>
              <a:rPr lang="ja-JP" altLang="en-US" sz="2800" noProof="0" dirty="0">
                <a:latin typeface="メイリオ" panose="020B0604030504040204" pitchFamily="50" charset="-128"/>
                <a:ea typeface="メイリオ" panose="020B0604030504040204" pitchFamily="50" charset="-128"/>
              </a:rPr>
              <a:t>は二段階</a:t>
            </a:r>
            <a:endParaRPr kumimoji="1" lang="ja-JP" altLang="en-US" sz="28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p:txBody>
      </p:sp>
      <p:sp>
        <p:nvSpPr>
          <p:cNvPr id="27653" name="Line 4"/>
          <p:cNvSpPr>
            <a:spLocks noChangeShapeType="1"/>
          </p:cNvSpPr>
          <p:nvPr/>
        </p:nvSpPr>
        <p:spPr bwMode="auto">
          <a:xfrm>
            <a:off x="2178529" y="2475411"/>
            <a:ext cx="734068" cy="1301358"/>
          </a:xfrm>
          <a:prstGeom prst="line">
            <a:avLst/>
          </a:prstGeom>
          <a:noFill/>
          <a:ln w="762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7667" name="Text Box 33"/>
          <p:cNvSpPr txBox="1">
            <a:spLocks noChangeArrowheads="1"/>
          </p:cNvSpPr>
          <p:nvPr/>
        </p:nvSpPr>
        <p:spPr bwMode="auto">
          <a:xfrm>
            <a:off x="1986441" y="1489560"/>
            <a:ext cx="19732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DNS</a:t>
            </a:r>
            <a:r>
              <a:rPr kumimoji="1" lang="ja-JP"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サーバー</a:t>
            </a:r>
          </a:p>
        </p:txBody>
      </p:sp>
      <p:sp>
        <p:nvSpPr>
          <p:cNvPr id="2" name="テキスト ボックス 1"/>
          <p:cNvSpPr txBox="1"/>
          <p:nvPr/>
        </p:nvSpPr>
        <p:spPr>
          <a:xfrm rot="3768718">
            <a:off x="709297" y="2801177"/>
            <a:ext cx="2263775" cy="1200329"/>
          </a:xfrm>
          <a:prstGeom prst="rect">
            <a:avLst/>
          </a:prstGeom>
          <a:noFill/>
        </p:spPr>
        <p:txBody>
          <a:bodyPr wrap="square" rtlCol="0">
            <a:spAutoFit/>
          </a:bodyPr>
          <a:lstStyle/>
          <a:p>
            <a:pPr lvl="0"/>
            <a:r>
              <a:rPr lang="ja-JP" altLang="en-US" sz="2400" dirty="0">
                <a:solidFill>
                  <a:srgbClr val="000000"/>
                </a:solidFill>
                <a:sym typeface="Wingdings" panose="05000000000000000000" pitchFamily="2" charset="2"/>
              </a:rPr>
              <a:t>←名前 </a:t>
            </a:r>
            <a:br>
              <a:rPr lang="ja-JP" altLang="en-US" sz="2400" dirty="0">
                <a:solidFill>
                  <a:srgbClr val="000000"/>
                </a:solidFill>
                <a:sym typeface="Wingdings" panose="05000000000000000000" pitchFamily="2" charset="2"/>
              </a:rPr>
            </a:br>
            <a:r>
              <a:rPr kumimoji="1" lang="en-US" altLang="ja-JP"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sym typeface="Wingdings" panose="05000000000000000000" pitchFamily="2" charset="2"/>
              </a:rPr>
              <a:t>IP</a:t>
            </a:r>
            <a:r>
              <a:rPr lang="ja-JP" altLang="en-US" sz="2400" dirty="0">
                <a:solidFill>
                  <a:srgbClr val="000000"/>
                </a:solidFill>
                <a:sym typeface="Wingdings" panose="05000000000000000000" pitchFamily="2" charset="2"/>
              </a:rPr>
              <a:t>アドレス→</a:t>
            </a:r>
            <a:br>
              <a:rPr lang="ja-JP" altLang="en-US" sz="2400" dirty="0">
                <a:solidFill>
                  <a:srgbClr val="000000"/>
                </a:solidFill>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5" name="テキスト ボックス 14"/>
          <p:cNvSpPr txBox="1"/>
          <p:nvPr/>
        </p:nvSpPr>
        <p:spPr>
          <a:xfrm>
            <a:off x="472049" y="2007422"/>
            <a:ext cx="1348177"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①</a:t>
            </a:r>
            <a:endParaRPr kumimoji="1" lang="ja-JP" altLang="en-US" sz="6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6" name="Picture 4"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2564" y="3904858"/>
            <a:ext cx="11620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33"/>
          <p:cNvSpPr txBox="1">
            <a:spLocks noChangeArrowheads="1"/>
          </p:cNvSpPr>
          <p:nvPr/>
        </p:nvSpPr>
        <p:spPr bwMode="auto">
          <a:xfrm>
            <a:off x="5476877" y="1233349"/>
            <a:ext cx="19732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WWW</a:t>
            </a:r>
            <a:r>
              <a:rPr kumimoji="1" lang="ja-JP"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サーバー</a:t>
            </a:r>
          </a:p>
        </p:txBody>
      </p:sp>
      <p:sp>
        <p:nvSpPr>
          <p:cNvPr id="13" name="Line 4"/>
          <p:cNvSpPr>
            <a:spLocks noChangeShapeType="1"/>
          </p:cNvSpPr>
          <p:nvPr/>
        </p:nvSpPr>
        <p:spPr bwMode="auto">
          <a:xfrm flipH="1">
            <a:off x="3565847" y="2572321"/>
            <a:ext cx="894706" cy="1332537"/>
          </a:xfrm>
          <a:prstGeom prst="line">
            <a:avLst/>
          </a:prstGeom>
          <a:noFill/>
          <a:ln w="762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4" name="テキスト ボックス 13"/>
          <p:cNvSpPr txBox="1"/>
          <p:nvPr/>
        </p:nvSpPr>
        <p:spPr>
          <a:xfrm>
            <a:off x="7062119" y="1094849"/>
            <a:ext cx="1348177"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6000" dirty="0">
                <a:solidFill>
                  <a:srgbClr val="FF0000"/>
                </a:solidFill>
                <a:latin typeface="メイリオ" panose="020B0604030504040204" pitchFamily="50" charset="-128"/>
                <a:ea typeface="メイリオ" panose="020B0604030504040204" pitchFamily="50" charset="-128"/>
              </a:rPr>
              <a:t>②</a:t>
            </a:r>
            <a:endParaRPr kumimoji="1" lang="ja-JP" altLang="en-US" sz="6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7" name="テキスト ボックス 16"/>
          <p:cNvSpPr txBox="1"/>
          <p:nvPr/>
        </p:nvSpPr>
        <p:spPr>
          <a:xfrm>
            <a:off x="3977563" y="2192088"/>
            <a:ext cx="2596557" cy="830997"/>
          </a:xfrm>
          <a:prstGeom prst="rect">
            <a:avLst/>
          </a:prstGeom>
          <a:noFill/>
        </p:spPr>
        <p:txBody>
          <a:bodyPr wrap="square" rtlCol="0">
            <a:spAutoFit/>
          </a:bodyPr>
          <a:lstStyle/>
          <a:p>
            <a:pPr lvl="0"/>
            <a:r>
              <a:rPr lang="en-US" altLang="ja-JP" sz="2400" dirty="0">
                <a:solidFill>
                  <a:srgbClr val="000000"/>
                </a:solidFill>
                <a:sym typeface="Wingdings" panose="05000000000000000000" pitchFamily="2" charset="2"/>
              </a:rPr>
              <a:t>HTTP </a:t>
            </a:r>
            <a:br>
              <a:rPr lang="ja-JP" altLang="en-US" sz="2400" dirty="0">
                <a:solidFill>
                  <a:srgbClr val="000000"/>
                </a:solidFill>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8" name="Line 15"/>
          <p:cNvSpPr>
            <a:spLocks noChangeShapeType="1"/>
          </p:cNvSpPr>
          <p:nvPr/>
        </p:nvSpPr>
        <p:spPr bwMode="auto">
          <a:xfrm>
            <a:off x="4866961" y="2905610"/>
            <a:ext cx="28892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Text Box 16"/>
          <p:cNvSpPr txBox="1">
            <a:spLocks noChangeArrowheads="1"/>
          </p:cNvSpPr>
          <p:nvPr/>
        </p:nvSpPr>
        <p:spPr bwMode="auto">
          <a:xfrm>
            <a:off x="5500373" y="3427898"/>
            <a:ext cx="274161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1600" dirty="0"/>
              <a:t>ステータス </a:t>
            </a:r>
            <a:r>
              <a:rPr lang="en-US" altLang="ja-JP" sz="1600" dirty="0"/>
              <a:t>200 “OK“</a:t>
            </a:r>
            <a:br>
              <a:rPr lang="en-US" altLang="ja-JP" sz="1600" dirty="0"/>
            </a:br>
            <a:r>
              <a:rPr lang="en-US" altLang="ja-JP" sz="1600" dirty="0"/>
              <a:t>Hello.html</a:t>
            </a:r>
            <a:r>
              <a:rPr lang="ja-JP" altLang="en-US" sz="1600" dirty="0"/>
              <a:t>ファイルの内容</a:t>
            </a:r>
          </a:p>
        </p:txBody>
      </p:sp>
      <p:sp>
        <p:nvSpPr>
          <p:cNvPr id="20" name="Line 17"/>
          <p:cNvSpPr>
            <a:spLocks noChangeShapeType="1"/>
          </p:cNvSpPr>
          <p:nvPr/>
        </p:nvSpPr>
        <p:spPr bwMode="auto">
          <a:xfrm>
            <a:off x="4871723" y="3434248"/>
            <a:ext cx="288925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Text Box 19"/>
          <p:cNvSpPr txBox="1">
            <a:spLocks noChangeArrowheads="1"/>
          </p:cNvSpPr>
          <p:nvPr/>
        </p:nvSpPr>
        <p:spPr bwMode="auto">
          <a:xfrm>
            <a:off x="4347848" y="2854810"/>
            <a:ext cx="3917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en-US" altLang="ja-JP" sz="1600"/>
              <a:t>GET http://beyondbb.jp/Hello.html</a:t>
            </a:r>
          </a:p>
        </p:txBody>
      </p:sp>
      <p:sp>
        <p:nvSpPr>
          <p:cNvPr id="24" name="Text Box 16"/>
          <p:cNvSpPr txBox="1">
            <a:spLocks noChangeArrowheads="1"/>
          </p:cNvSpPr>
          <p:nvPr/>
        </p:nvSpPr>
        <p:spPr bwMode="auto">
          <a:xfrm>
            <a:off x="895061" y="5133110"/>
            <a:ext cx="274161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en-US" altLang="ja-JP" sz="2400" dirty="0"/>
              <a:t>PC</a:t>
            </a:r>
            <a:r>
              <a:rPr lang="ja-JP" altLang="en-US" sz="2400" dirty="0"/>
              <a:t>の内部では自動的に</a:t>
            </a:r>
            <a:r>
              <a:rPr lang="en-US" altLang="ja-JP" sz="2400" dirty="0" err="1">
                <a:solidFill>
                  <a:srgbClr val="FF0000"/>
                </a:solidFill>
              </a:rPr>
              <a:t>nslookup</a:t>
            </a:r>
            <a:r>
              <a:rPr lang="ja-JP" altLang="en-US" sz="2400" dirty="0"/>
              <a:t>と同等のことが行われている。</a:t>
            </a:r>
          </a:p>
        </p:txBody>
      </p:sp>
      <p:pic>
        <p:nvPicPr>
          <p:cNvPr id="3" name="Picture 3" descr="05_xServer">
            <a:extLst>
              <a:ext uri="{FF2B5EF4-FFF2-40B4-BE49-F238E27FC236}">
                <a16:creationId xmlns:a16="http://schemas.microsoft.com/office/drawing/2014/main" id="{F5EDAADA-41EF-F726-E393-4BE9D28F5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6284" y="706325"/>
            <a:ext cx="820738"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05_xServer">
            <a:extLst>
              <a:ext uri="{FF2B5EF4-FFF2-40B4-BE49-F238E27FC236}">
                <a16:creationId xmlns:a16="http://schemas.microsoft.com/office/drawing/2014/main" id="{8CBAC808-89DC-C442-3C8C-B02B473ABD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200" y="676275"/>
            <a:ext cx="820738"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6747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y-nc-sa">
            <a:extLst>
              <a:ext uri="{FF2B5EF4-FFF2-40B4-BE49-F238E27FC236}">
                <a16:creationId xmlns:a16="http://schemas.microsoft.com/office/drawing/2014/main" id="{90FBC387-5CD4-1153-95D7-04AD72597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35" y="6268395"/>
            <a:ext cx="801983" cy="279887"/>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A1BC7F09-6B1C-9825-4ABF-C34C3971B3F6}"/>
              </a:ext>
            </a:extLst>
          </p:cNvPr>
          <p:cNvSpPr txBox="1"/>
          <p:nvPr/>
        </p:nvSpPr>
        <p:spPr>
          <a:xfrm>
            <a:off x="591626" y="2464534"/>
            <a:ext cx="8247574" cy="2246769"/>
          </a:xfrm>
          <a:prstGeom prst="rect">
            <a:avLst/>
          </a:prstGeom>
          <a:noFill/>
        </p:spPr>
        <p:txBody>
          <a:bodyPr wrap="square" rtlCol="0">
            <a:spAutoFit/>
          </a:bodyPr>
          <a:lstStyle/>
          <a:p>
            <a:r>
              <a:rPr lang="ja-JP" altLang="en-US" sz="2000" dirty="0">
                <a:solidFill>
                  <a:srgbClr val="FF0000"/>
                </a:solidFill>
                <a:latin typeface="メイリオ" panose="020B0604030504040204" pitchFamily="50" charset="-128"/>
                <a:ea typeface="メイリオ" panose="020B0604030504040204" pitchFamily="50" charset="-128"/>
              </a:rPr>
              <a:t>学習のポイント</a:t>
            </a:r>
            <a:br>
              <a:rPr lang="ja-JP" altLang="en-US" sz="2000" dirty="0">
                <a:solidFill>
                  <a:srgbClr val="FF0000"/>
                </a:solidFill>
                <a:latin typeface="メイリオ" panose="020B0604030504040204" pitchFamily="50" charset="-128"/>
                <a:ea typeface="メイリオ" panose="020B0604030504040204" pitchFamily="50" charset="-128"/>
              </a:rPr>
            </a:br>
            <a:r>
              <a:rPr kumimoji="1" lang="ja-JP" altLang="en-US" sz="2000" dirty="0">
                <a:latin typeface="メイリオ" panose="020B0604030504040204" pitchFamily="50" charset="-128"/>
                <a:ea typeface="メイリオ" panose="020B0604030504040204" pitchFamily="50" charset="-128"/>
              </a:rPr>
              <a:t>・音のデジタル化の標本化</a:t>
            </a:r>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量子化</a:t>
            </a:r>
            <a:r>
              <a:rPr kumimoji="1" lang="en-US" altLang="ja-JP" sz="2000" dirty="0">
                <a:latin typeface="メイリオ" panose="020B0604030504040204" pitchFamily="50" charset="-128"/>
                <a:ea typeface="メイリオ" panose="020B0604030504040204" pitchFamily="50" charset="-128"/>
              </a:rPr>
              <a:t>/</a:t>
            </a:r>
            <a:r>
              <a:rPr kumimoji="1" lang="ja-JP" altLang="en-US" sz="2000" dirty="0">
                <a:latin typeface="メイリオ" panose="020B0604030504040204" pitchFamily="50" charset="-128"/>
                <a:ea typeface="メイリオ" panose="020B0604030504040204" pitchFamily="50" charset="-128"/>
              </a:rPr>
              <a:t>符号化とデータ量の計算は必須</a:t>
            </a:r>
          </a:p>
          <a:p>
            <a:r>
              <a:rPr lang="ja-JP" altLang="en-US" sz="2000" dirty="0">
                <a:latin typeface="メイリオ" panose="020B0604030504040204" pitchFamily="50" charset="-128"/>
                <a:ea typeface="メイリオ" panose="020B0604030504040204" pitchFamily="50" charset="-128"/>
              </a:rPr>
              <a:t>・画像の色とピクセルのビット数とデータ量の計算は必須</a:t>
            </a:r>
          </a:p>
          <a:p>
            <a:r>
              <a:rPr kumimoji="1" lang="ja-JP" altLang="en-US" sz="2000" dirty="0">
                <a:latin typeface="メイリオ" panose="020B0604030504040204" pitchFamily="50" charset="-128"/>
                <a:ea typeface="メイリオ" panose="020B0604030504040204" pitchFamily="50" charset="-128"/>
              </a:rPr>
              <a:t>・データの圧縮については、各圧縮のファイル形式とその違いは必須。</a:t>
            </a:r>
            <a:endParaRPr kumimoji="1"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・余裕があれば、ランレングス圧縮も学習</a:t>
            </a:r>
          </a:p>
          <a:p>
            <a:r>
              <a:rPr kumimoji="1" lang="ja-JP" altLang="en-US" sz="2000" dirty="0">
                <a:latin typeface="メイリオ" panose="020B0604030504040204" pitchFamily="50" charset="-128"/>
                <a:ea typeface="メイリオ" panose="020B0604030504040204" pitchFamily="50" charset="-128"/>
              </a:rPr>
              <a:t>・ファイル形式の違いがしっかり区別がつけば、難易度は高くない</a:t>
            </a:r>
            <a:endParaRPr kumimoji="1" lang="en-US" altLang="ja-JP" sz="2000"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・ランレングスはプログラミング問題でも出題あり</a:t>
            </a:r>
          </a:p>
        </p:txBody>
      </p:sp>
      <p:graphicFrame>
        <p:nvGraphicFramePr>
          <p:cNvPr id="3" name="表 2">
            <a:extLst>
              <a:ext uri="{FF2B5EF4-FFF2-40B4-BE49-F238E27FC236}">
                <a16:creationId xmlns:a16="http://schemas.microsoft.com/office/drawing/2014/main" id="{16ABF07E-3DB5-4347-D7EE-7A33CE385997}"/>
              </a:ext>
            </a:extLst>
          </p:cNvPr>
          <p:cNvGraphicFramePr>
            <a:graphicFrameLocks noGrp="1"/>
          </p:cNvGraphicFramePr>
          <p:nvPr>
            <p:extLst>
              <p:ext uri="{D42A27DB-BD31-4B8C-83A1-F6EECF244321}">
                <p14:modId xmlns:p14="http://schemas.microsoft.com/office/powerpoint/2010/main" val="2222589313"/>
              </p:ext>
            </p:extLst>
          </p:nvPr>
        </p:nvGraphicFramePr>
        <p:xfrm>
          <a:off x="687818" y="792480"/>
          <a:ext cx="4387102" cy="1501140"/>
        </p:xfrm>
        <a:graphic>
          <a:graphicData uri="http://schemas.openxmlformats.org/drawingml/2006/table">
            <a:tbl>
              <a:tblPr/>
              <a:tblGrid>
                <a:gridCol w="4387102">
                  <a:extLst>
                    <a:ext uri="{9D8B030D-6E8A-4147-A177-3AD203B41FA5}">
                      <a16:colId xmlns:a16="http://schemas.microsoft.com/office/drawing/2014/main" val="1813649304"/>
                    </a:ext>
                  </a:extLst>
                </a:gridCol>
              </a:tblGrid>
              <a:tr h="296254">
                <a:tc>
                  <a:txBody>
                    <a:bodyPr/>
                    <a:lstStyle/>
                    <a:p>
                      <a:pPr algn="l" fontAlgn="b"/>
                      <a:r>
                        <a:rPr lang="en-US" altLang="ja-JP" sz="2400" b="0" i="0" u="none" strike="noStrike" dirty="0">
                          <a:solidFill>
                            <a:srgbClr val="000000"/>
                          </a:solidFill>
                          <a:effectLst/>
                          <a:latin typeface="Yu Gothic" panose="020B0400000000000000" pitchFamily="50" charset="-128"/>
                          <a:ea typeface="Yu Gothic" panose="020B0400000000000000" pitchFamily="50" charset="-128"/>
                        </a:rPr>
                        <a:t>13+ </a:t>
                      </a:r>
                      <a:r>
                        <a:rPr lang="ja-JP" altLang="en-US" sz="2400" b="0" i="0" u="none" strike="noStrike" dirty="0">
                          <a:solidFill>
                            <a:srgbClr val="000000"/>
                          </a:solidFill>
                          <a:effectLst/>
                          <a:latin typeface="Yu Gothic" panose="020B0400000000000000" pitchFamily="50" charset="-128"/>
                          <a:ea typeface="Yu Gothic" panose="020B0400000000000000" pitchFamily="50" charset="-128"/>
                        </a:rPr>
                        <a:t>音のデジタル化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4676186"/>
                  </a:ext>
                </a:extLst>
              </a:tr>
              <a:tr h="238125">
                <a:tc>
                  <a:txBody>
                    <a:bodyPr/>
                    <a:lstStyle/>
                    <a:p>
                      <a:pPr algn="l" fontAlgn="b"/>
                      <a:r>
                        <a:rPr lang="en-US" altLang="ja-JP" sz="2400" b="0" i="0" u="none" strike="noStrike" dirty="0">
                          <a:solidFill>
                            <a:srgbClr val="000000"/>
                          </a:solidFill>
                          <a:effectLst/>
                          <a:latin typeface="Yu Gothic" panose="020B0400000000000000" pitchFamily="50" charset="-128"/>
                          <a:ea typeface="Yu Gothic" panose="020B0400000000000000" pitchFamily="50" charset="-128"/>
                        </a:rPr>
                        <a:t>14+ </a:t>
                      </a:r>
                      <a:r>
                        <a:rPr lang="ja-JP" altLang="en-US" sz="2400" b="0" i="0" u="none" strike="noStrike" dirty="0">
                          <a:solidFill>
                            <a:srgbClr val="000000"/>
                          </a:solidFill>
                          <a:effectLst/>
                          <a:latin typeface="Yu Gothic" panose="020B0400000000000000" pitchFamily="50" charset="-128"/>
                          <a:ea typeface="Yu Gothic" panose="020B0400000000000000" pitchFamily="50" charset="-128"/>
                        </a:rPr>
                        <a:t>グラフィックのデジタル化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1663634"/>
                  </a:ext>
                </a:extLst>
              </a:tr>
              <a:tr h="238125">
                <a:tc>
                  <a:txBody>
                    <a:bodyPr/>
                    <a:lstStyle/>
                    <a:p>
                      <a:pPr algn="l" fontAlgn="b"/>
                      <a:r>
                        <a:rPr lang="en-US" altLang="ja-JP" sz="2400" b="0" i="0" u="none" strike="noStrike" dirty="0">
                          <a:solidFill>
                            <a:srgbClr val="000000"/>
                          </a:solidFill>
                          <a:effectLst/>
                          <a:latin typeface="Yu Gothic" panose="020B0400000000000000" pitchFamily="50" charset="-128"/>
                          <a:ea typeface="Yu Gothic" panose="020B0400000000000000" pitchFamily="50" charset="-128"/>
                        </a:rPr>
                        <a:t>15+ </a:t>
                      </a:r>
                      <a:r>
                        <a:rPr lang="ja-JP" altLang="en-US" sz="2400" b="0" i="0" u="none" strike="noStrike" dirty="0">
                          <a:solidFill>
                            <a:srgbClr val="000000"/>
                          </a:solidFill>
                          <a:effectLst/>
                          <a:latin typeface="Yu Gothic" panose="020B0400000000000000" pitchFamily="50" charset="-128"/>
                          <a:ea typeface="Yu Gothic" panose="020B0400000000000000" pitchFamily="50" charset="-128"/>
                        </a:rPr>
                        <a:t>データの圧縮</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3245797"/>
                  </a:ext>
                </a:extLst>
              </a:tr>
              <a:tr h="238125">
                <a:tc>
                  <a:txBody>
                    <a:bodyPr/>
                    <a:lstStyle/>
                    <a:p>
                      <a:pPr algn="l" fontAlgn="b"/>
                      <a:r>
                        <a:rPr lang="ja-JP" altLang="en-US" sz="2400" b="0" i="0" u="none" strike="noStrike" dirty="0">
                          <a:solidFill>
                            <a:srgbClr val="000000"/>
                          </a:solidFill>
                          <a:effectLst/>
                          <a:latin typeface="Yu Gothic" panose="020B0400000000000000" pitchFamily="50" charset="-128"/>
                          <a:ea typeface="Yu Gothic" panose="020B0400000000000000" pitchFamily="50" charset="-128"/>
                        </a:rPr>
                        <a:t>　</a:t>
                      </a:r>
                      <a:r>
                        <a:rPr lang="en-US" altLang="ja-JP" sz="2400" b="0" i="0" u="none" strike="noStrike" dirty="0">
                          <a:solidFill>
                            <a:srgbClr val="000000"/>
                          </a:solidFill>
                          <a:effectLst/>
                          <a:latin typeface="Yu Gothic" panose="020B0400000000000000" pitchFamily="50" charset="-128"/>
                          <a:ea typeface="Yu Gothic" panose="020B0400000000000000" pitchFamily="50" charset="-128"/>
                        </a:rPr>
                        <a:t>+</a:t>
                      </a:r>
                      <a:r>
                        <a:rPr lang="ja-JP" altLang="en-US" sz="2400" b="0" i="0" u="none" strike="noStrike" dirty="0">
                          <a:solidFill>
                            <a:srgbClr val="000000"/>
                          </a:solidFill>
                          <a:effectLst/>
                          <a:latin typeface="Yu Gothic" panose="020B0400000000000000" pitchFamily="50" charset="-128"/>
                          <a:ea typeface="Yu Gothic" panose="020B0400000000000000" pitchFamily="50" charset="-128"/>
                        </a:rPr>
                        <a:t>ランレングス圧縮</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4256114"/>
                  </a:ext>
                </a:extLst>
              </a:tr>
            </a:tbl>
          </a:graphicData>
        </a:graphic>
      </p:graphicFrame>
    </p:spTree>
    <p:extLst>
      <p:ext uri="{BB962C8B-B14F-4D97-AF65-F5344CB8AC3E}">
        <p14:creationId xmlns:p14="http://schemas.microsoft.com/office/powerpoint/2010/main" val="1922930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2"/>
          <p:cNvSpPr txBox="1">
            <a:spLocks noChangeArrowheads="1"/>
          </p:cNvSpPr>
          <p:nvPr/>
        </p:nvSpPr>
        <p:spPr bwMode="auto">
          <a:xfrm>
            <a:off x="228600" y="228600"/>
            <a:ext cx="891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インターネットプロトコルスイート</a:t>
            </a:r>
          </a:p>
        </p:txBody>
      </p:sp>
      <p:graphicFrame>
        <p:nvGraphicFramePr>
          <p:cNvPr id="4" name="Group 53">
            <a:extLst>
              <a:ext uri="{FF2B5EF4-FFF2-40B4-BE49-F238E27FC236}">
                <a16:creationId xmlns:a16="http://schemas.microsoft.com/office/drawing/2014/main" id="{1A12EB8C-B6B1-9D51-E3B5-AE80228F5817}"/>
              </a:ext>
            </a:extLst>
          </p:cNvPr>
          <p:cNvGraphicFramePr>
            <a:graphicFrameLocks noGrp="1"/>
          </p:cNvGraphicFramePr>
          <p:nvPr/>
        </p:nvGraphicFramePr>
        <p:xfrm>
          <a:off x="409903" y="1447088"/>
          <a:ext cx="8402228" cy="2651680"/>
        </p:xfrm>
        <a:graphic>
          <a:graphicData uri="http://schemas.openxmlformats.org/drawingml/2006/table">
            <a:tbl>
              <a:tblPr/>
              <a:tblGrid>
                <a:gridCol w="3149512">
                  <a:extLst>
                    <a:ext uri="{9D8B030D-6E8A-4147-A177-3AD203B41FA5}">
                      <a16:colId xmlns:a16="http://schemas.microsoft.com/office/drawing/2014/main" val="20000"/>
                    </a:ext>
                  </a:extLst>
                </a:gridCol>
                <a:gridCol w="1313178">
                  <a:extLst>
                    <a:ext uri="{9D8B030D-6E8A-4147-A177-3AD203B41FA5}">
                      <a16:colId xmlns:a16="http://schemas.microsoft.com/office/drawing/2014/main" val="20001"/>
                    </a:ext>
                  </a:extLst>
                </a:gridCol>
                <a:gridCol w="1313180">
                  <a:extLst>
                    <a:ext uri="{9D8B030D-6E8A-4147-A177-3AD203B41FA5}">
                      <a16:colId xmlns:a16="http://schemas.microsoft.com/office/drawing/2014/main" val="20002"/>
                    </a:ext>
                  </a:extLst>
                </a:gridCol>
                <a:gridCol w="1313178">
                  <a:extLst>
                    <a:ext uri="{9D8B030D-6E8A-4147-A177-3AD203B41FA5}">
                      <a16:colId xmlns:a16="http://schemas.microsoft.com/office/drawing/2014/main" val="20003"/>
                    </a:ext>
                  </a:extLst>
                </a:gridCol>
                <a:gridCol w="1313180">
                  <a:extLst>
                    <a:ext uri="{9D8B030D-6E8A-4147-A177-3AD203B41FA5}">
                      <a16:colId xmlns:a16="http://schemas.microsoft.com/office/drawing/2014/main" val="20004"/>
                    </a:ext>
                  </a:extLst>
                </a:gridCol>
              </a:tblGrid>
              <a:tr h="395698">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階層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プロトコル</a:t>
                      </a: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a:t>
                      </a:r>
                      <a:r>
                        <a:rPr kumimoji="1" lang="ja-JP" altLang="en-US"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代表的なもの</a:t>
                      </a: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41026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アプリケーション層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HTTP</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SMTP</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FTP</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Telnet</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026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トランスポート層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TCP</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UDP</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2"/>
                  </a:ext>
                </a:extLst>
              </a:tr>
              <a:tr h="41026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rPr>
                        <a:t>インターネット層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IP</a:t>
                      </a:r>
                      <a:r>
                        <a:rPr kumimoji="1" lang="ja-JP" altLang="en-US"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　　　　　　　　  </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3"/>
                  </a:ext>
                </a:extLst>
              </a:tr>
              <a:tr h="63131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0" i="0" u="none" strike="noStrike" cap="none" normalizeH="0" baseline="0">
                          <a:ln>
                            <a:noFill/>
                          </a:ln>
                          <a:solidFill>
                            <a:schemeClr val="tx1"/>
                          </a:solidFill>
                          <a:effectLst/>
                          <a:latin typeface="メイリオ" panose="020B0604030504040204" pitchFamily="50" charset="-128"/>
                          <a:ea typeface="メイリオ" panose="020B0604030504040204" pitchFamily="50" charset="-128"/>
                        </a:rPr>
                        <a:t>ネットワーク</a:t>
                      </a:r>
                      <a:br>
                        <a:rPr kumimoji="1" lang="ja-JP" altLang="en-US" sz="2400" b="0" i="0" u="none" strike="noStrike" cap="none" normalizeH="0" baseline="0">
                          <a:ln>
                            <a:noFill/>
                          </a:ln>
                          <a:solidFill>
                            <a:schemeClr val="tx1"/>
                          </a:solidFill>
                          <a:effectLst/>
                          <a:latin typeface="メイリオ" panose="020B0604030504040204" pitchFamily="50" charset="-128"/>
                          <a:ea typeface="メイリオ" panose="020B0604030504040204" pitchFamily="50" charset="-128"/>
                        </a:rPr>
                      </a:br>
                      <a:r>
                        <a:rPr kumimoji="1" lang="ja-JP" altLang="en-US" sz="2400" b="0" i="0" u="none" strike="noStrike" cap="none" normalizeH="0" baseline="0">
                          <a:ln>
                            <a:noFill/>
                          </a:ln>
                          <a:solidFill>
                            <a:schemeClr val="tx1"/>
                          </a:solidFill>
                          <a:effectLst/>
                          <a:latin typeface="メイリオ" panose="020B0604030504040204" pitchFamily="50" charset="-128"/>
                          <a:ea typeface="メイリオ" panose="020B0604030504040204" pitchFamily="50" charset="-128"/>
                        </a:rPr>
                        <a:t>インターフェース層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ctr" latinLnBrk="0" hangingPunct="1">
                        <a:lnSpc>
                          <a:spcPct val="100000"/>
                        </a:lnSpc>
                        <a:spcBef>
                          <a:spcPct val="40000"/>
                        </a:spcBef>
                        <a:spcAft>
                          <a:spcPct val="0"/>
                        </a:spcAft>
                        <a:buClrTx/>
                        <a:buSzTx/>
                        <a:buFontTx/>
                        <a:buNone/>
                        <a:tabLst/>
                      </a:pP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Ethernet</a:t>
                      </a:r>
                      <a:b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b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a:t>
                      </a:r>
                      <a:r>
                        <a:rPr kumimoji="1" lang="ja-JP" altLang="en-US"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物理的な装置も含む</a:t>
                      </a:r>
                      <a:r>
                        <a:rPr kumimoji="1" lang="en-US" altLang="ja-JP" sz="2400" b="0"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rPr>
                        <a:t>)</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849515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EE77FF7-16B6-4752-9B8E-8AB7CDBDAA11}" type="slidenum">
              <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219" name="Text Box 3"/>
          <p:cNvSpPr txBox="1">
            <a:spLocks noChangeArrowheads="1"/>
          </p:cNvSpPr>
          <p:nvPr/>
        </p:nvSpPr>
        <p:spPr bwMode="auto">
          <a:xfrm>
            <a:off x="228600" y="228600"/>
            <a:ext cx="86550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重要</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どうして</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TCP/IP</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は生まれたか </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(TCP </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トランスポート層</a:t>
            </a:r>
            <a:r>
              <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p>
        </p:txBody>
      </p:sp>
      <p:pic>
        <p:nvPicPr>
          <p:cNvPr id="9220" name="Picture 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400" y="1219200"/>
            <a:ext cx="1228725" cy="140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47" descr="「交換手」イメー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895350"/>
            <a:ext cx="3581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48"/>
          <p:cNvSpPr txBox="1">
            <a:spLocks noChangeArrowheads="1"/>
          </p:cNvSpPr>
          <p:nvPr/>
        </p:nvSpPr>
        <p:spPr bwMode="auto">
          <a:xfrm>
            <a:off x="392113" y="6350000"/>
            <a:ext cx="79549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画像引用</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:NTT</a:t>
            </a:r>
            <a:r>
              <a:rPr kumimoji="1" lang="ja-JP" altLang="en-US"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東日本　</a:t>
            </a: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http://www.ntt-east.co.jp/business/magazine/nw_system/01/</a:t>
            </a:r>
          </a:p>
        </p:txBody>
      </p:sp>
      <p:sp>
        <p:nvSpPr>
          <p:cNvPr id="9223" name="Text Box 49"/>
          <p:cNvSpPr txBox="1">
            <a:spLocks noChangeArrowheads="1"/>
          </p:cNvSpPr>
          <p:nvPr/>
        </p:nvSpPr>
        <p:spPr bwMode="auto">
          <a:xfrm>
            <a:off x="420688" y="623888"/>
            <a:ext cx="418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昔の電話の交換手による接続</a:t>
            </a:r>
          </a:p>
        </p:txBody>
      </p:sp>
      <p:pic>
        <p:nvPicPr>
          <p:cNvPr id="9224" name="Picture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238" y="3170238"/>
            <a:ext cx="508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Text Box 51"/>
          <p:cNvSpPr txBox="1">
            <a:spLocks noChangeArrowheads="1"/>
          </p:cNvSpPr>
          <p:nvPr/>
        </p:nvSpPr>
        <p:spPr bwMode="auto">
          <a:xfrm>
            <a:off x="485775" y="2706688"/>
            <a:ext cx="4181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回線交換によるコンピュータのデータ通信</a:t>
            </a:r>
          </a:p>
        </p:txBody>
      </p:sp>
      <p:sp>
        <p:nvSpPr>
          <p:cNvPr id="9226" name="Line 53"/>
          <p:cNvSpPr>
            <a:spLocks noChangeShapeType="1"/>
          </p:cNvSpPr>
          <p:nvPr/>
        </p:nvSpPr>
        <p:spPr bwMode="auto">
          <a:xfrm>
            <a:off x="1363663" y="3367088"/>
            <a:ext cx="31940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227" name="Text Box 54"/>
          <p:cNvSpPr txBox="1">
            <a:spLocks noChangeArrowheads="1"/>
          </p:cNvSpPr>
          <p:nvPr/>
        </p:nvSpPr>
        <p:spPr bwMode="auto">
          <a:xfrm>
            <a:off x="1916113" y="3411538"/>
            <a:ext cx="2540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通信時は物理的に一つの回線を継続して使用する。</a:t>
            </a:r>
          </a:p>
        </p:txBody>
      </p:sp>
      <p:pic>
        <p:nvPicPr>
          <p:cNvPr id="9228" name="Picture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9775" y="3163888"/>
            <a:ext cx="508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Picture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3775" y="4468813"/>
            <a:ext cx="508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Line 58"/>
          <p:cNvSpPr>
            <a:spLocks noChangeShapeType="1"/>
          </p:cNvSpPr>
          <p:nvPr/>
        </p:nvSpPr>
        <p:spPr bwMode="auto">
          <a:xfrm flipV="1">
            <a:off x="1663700" y="5072063"/>
            <a:ext cx="2743200" cy="142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9231" name="Picture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9313" y="4462463"/>
            <a:ext cx="508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Picture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 y="5210175"/>
            <a:ext cx="508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5203825"/>
            <a:ext cx="508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Text Box 63"/>
          <p:cNvSpPr txBox="1">
            <a:spLocks noChangeArrowheads="1"/>
          </p:cNvSpPr>
          <p:nvPr/>
        </p:nvSpPr>
        <p:spPr bwMode="auto">
          <a:xfrm>
            <a:off x="1073150" y="4556125"/>
            <a:ext cx="3190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a:t>
            </a:r>
          </a:p>
        </p:txBody>
      </p:sp>
      <p:sp>
        <p:nvSpPr>
          <p:cNvPr id="9235" name="Text Box 65"/>
          <p:cNvSpPr txBox="1">
            <a:spLocks noChangeArrowheads="1"/>
          </p:cNvSpPr>
          <p:nvPr/>
        </p:nvSpPr>
        <p:spPr bwMode="auto">
          <a:xfrm>
            <a:off x="4724400" y="4535488"/>
            <a:ext cx="3190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B</a:t>
            </a:r>
          </a:p>
        </p:txBody>
      </p:sp>
      <p:sp>
        <p:nvSpPr>
          <p:cNvPr id="9236" name="Text Box 66"/>
          <p:cNvSpPr txBox="1">
            <a:spLocks noChangeArrowheads="1"/>
          </p:cNvSpPr>
          <p:nvPr/>
        </p:nvSpPr>
        <p:spPr bwMode="auto">
          <a:xfrm>
            <a:off x="1052513" y="5273675"/>
            <a:ext cx="31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C</a:t>
            </a:r>
          </a:p>
        </p:txBody>
      </p:sp>
      <p:sp>
        <p:nvSpPr>
          <p:cNvPr id="9237" name="Text Box 67"/>
          <p:cNvSpPr txBox="1">
            <a:spLocks noChangeArrowheads="1"/>
          </p:cNvSpPr>
          <p:nvPr/>
        </p:nvSpPr>
        <p:spPr bwMode="auto">
          <a:xfrm>
            <a:off x="4751388" y="5275263"/>
            <a:ext cx="31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D</a:t>
            </a:r>
          </a:p>
        </p:txBody>
      </p:sp>
      <p:sp>
        <p:nvSpPr>
          <p:cNvPr id="9238" name="Text Box 68"/>
          <p:cNvSpPr txBox="1">
            <a:spLocks noChangeArrowheads="1"/>
          </p:cNvSpPr>
          <p:nvPr/>
        </p:nvSpPr>
        <p:spPr bwMode="auto">
          <a:xfrm>
            <a:off x="520700" y="4021138"/>
            <a:ext cx="41814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パケット交換によるコンピュータのデータ通信</a:t>
            </a:r>
          </a:p>
        </p:txBody>
      </p:sp>
      <p:sp>
        <p:nvSpPr>
          <p:cNvPr id="9239" name="Text Box 69"/>
          <p:cNvSpPr txBox="1">
            <a:spLocks noChangeArrowheads="1"/>
          </p:cNvSpPr>
          <p:nvPr/>
        </p:nvSpPr>
        <p:spPr bwMode="auto">
          <a:xfrm>
            <a:off x="1755775" y="4645025"/>
            <a:ext cx="739775" cy="314325"/>
          </a:xfrm>
          <a:prstGeom prst="rect">
            <a:avLst/>
          </a:prstGeom>
          <a:solidFill>
            <a:srgbClr val="CCFFCC"/>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A-&gt;B</a:t>
            </a:r>
          </a:p>
        </p:txBody>
      </p:sp>
      <p:sp>
        <p:nvSpPr>
          <p:cNvPr id="9240" name="Text Box 70"/>
          <p:cNvSpPr txBox="1">
            <a:spLocks noChangeArrowheads="1"/>
          </p:cNvSpPr>
          <p:nvPr/>
        </p:nvSpPr>
        <p:spPr bwMode="auto">
          <a:xfrm>
            <a:off x="2735263" y="4637088"/>
            <a:ext cx="739775" cy="314325"/>
          </a:xfrm>
          <a:prstGeom prst="rect">
            <a:avLst/>
          </a:prstGeom>
          <a:solidFill>
            <a:srgbClr val="CCFFCC"/>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A-&gt;B</a:t>
            </a:r>
          </a:p>
        </p:txBody>
      </p:sp>
      <p:sp>
        <p:nvSpPr>
          <p:cNvPr id="9241" name="Text Box 71"/>
          <p:cNvSpPr txBox="1">
            <a:spLocks noChangeArrowheads="1"/>
          </p:cNvSpPr>
          <p:nvPr/>
        </p:nvSpPr>
        <p:spPr bwMode="auto">
          <a:xfrm>
            <a:off x="3692525" y="4637088"/>
            <a:ext cx="739775" cy="314325"/>
          </a:xfrm>
          <a:prstGeom prst="rect">
            <a:avLst/>
          </a:prstGeom>
          <a:solidFill>
            <a:srgbClr val="CCFFCC"/>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A-&gt;B</a:t>
            </a:r>
          </a:p>
        </p:txBody>
      </p:sp>
      <p:sp>
        <p:nvSpPr>
          <p:cNvPr id="9242" name="Text Box 72"/>
          <p:cNvSpPr txBox="1">
            <a:spLocks noChangeArrowheads="1"/>
          </p:cNvSpPr>
          <p:nvPr/>
        </p:nvSpPr>
        <p:spPr bwMode="auto">
          <a:xfrm>
            <a:off x="1763713" y="5203825"/>
            <a:ext cx="739775" cy="314325"/>
          </a:xfrm>
          <a:prstGeom prst="rect">
            <a:avLst/>
          </a:prstGeom>
          <a:solidFill>
            <a:srgbClr val="FFCC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C-&gt;D</a:t>
            </a:r>
          </a:p>
        </p:txBody>
      </p:sp>
      <p:sp>
        <p:nvSpPr>
          <p:cNvPr id="9243" name="Text Box 73"/>
          <p:cNvSpPr txBox="1">
            <a:spLocks noChangeArrowheads="1"/>
          </p:cNvSpPr>
          <p:nvPr/>
        </p:nvSpPr>
        <p:spPr bwMode="auto">
          <a:xfrm>
            <a:off x="2743200" y="5210175"/>
            <a:ext cx="739775" cy="314325"/>
          </a:xfrm>
          <a:prstGeom prst="rect">
            <a:avLst/>
          </a:prstGeom>
          <a:solidFill>
            <a:srgbClr val="FFCC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C-&gt;D</a:t>
            </a:r>
          </a:p>
        </p:txBody>
      </p:sp>
      <p:sp>
        <p:nvSpPr>
          <p:cNvPr id="9244" name="Text Box 74"/>
          <p:cNvSpPr txBox="1">
            <a:spLocks noChangeArrowheads="1"/>
          </p:cNvSpPr>
          <p:nvPr/>
        </p:nvSpPr>
        <p:spPr bwMode="auto">
          <a:xfrm>
            <a:off x="3714750" y="5183188"/>
            <a:ext cx="739775" cy="314325"/>
          </a:xfrm>
          <a:prstGeom prst="rect">
            <a:avLst/>
          </a:prstGeom>
          <a:solidFill>
            <a:srgbClr val="FFCC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C-&gt;D</a:t>
            </a:r>
          </a:p>
        </p:txBody>
      </p:sp>
      <p:sp>
        <p:nvSpPr>
          <p:cNvPr id="9245" name="Text Box 75"/>
          <p:cNvSpPr txBox="1">
            <a:spLocks noChangeArrowheads="1"/>
          </p:cNvSpPr>
          <p:nvPr/>
        </p:nvSpPr>
        <p:spPr bwMode="auto">
          <a:xfrm>
            <a:off x="2024063" y="5581650"/>
            <a:ext cx="2540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一つの回線を複数の通信で使う。</a:t>
            </a:r>
          </a:p>
        </p:txBody>
      </p:sp>
      <p:pic>
        <p:nvPicPr>
          <p:cNvPr id="9246" name="Picture 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1175" y="3938588"/>
            <a:ext cx="128587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7" name="AutoShape 77"/>
          <p:cNvSpPr>
            <a:spLocks noChangeArrowheads="1"/>
          </p:cNvSpPr>
          <p:nvPr/>
        </p:nvSpPr>
        <p:spPr bwMode="auto">
          <a:xfrm>
            <a:off x="5514975" y="623888"/>
            <a:ext cx="3368675" cy="3076575"/>
          </a:xfrm>
          <a:prstGeom prst="wedgeRectCallout">
            <a:avLst>
              <a:gd name="adj1" fmla="val 15597"/>
              <a:gd name="adj2" fmla="val 5681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昔の電話は交換手が一本一本線を繋いで通話していました。コンピュータも以前は、一本の線をつなぐことによって通信していました。電話と違ってコンピュータは常に通信しているわけでなく、回線を効率的につかう方法が必要になりました。</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そこで通信の内容のデータを細かく分けて荷物のようなパケットにして、同じ回線を複数のコンピュータで利用するようになりました。このパケット交換の方法として</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TCP</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が生まれました。</a:t>
            </a:r>
          </a:p>
        </p:txBody>
      </p:sp>
      <p:sp>
        <p:nvSpPr>
          <p:cNvPr id="9248" name="Line 78"/>
          <p:cNvSpPr>
            <a:spLocks noChangeShapeType="1"/>
          </p:cNvSpPr>
          <p:nvPr/>
        </p:nvSpPr>
        <p:spPr bwMode="auto">
          <a:xfrm>
            <a:off x="1450975" y="4687888"/>
            <a:ext cx="217488" cy="42068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249" name="Line 79"/>
          <p:cNvSpPr>
            <a:spLocks noChangeShapeType="1"/>
          </p:cNvSpPr>
          <p:nvPr/>
        </p:nvSpPr>
        <p:spPr bwMode="auto">
          <a:xfrm>
            <a:off x="4418013" y="5072063"/>
            <a:ext cx="217487" cy="42068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250" name="Line 80"/>
          <p:cNvSpPr>
            <a:spLocks noChangeShapeType="1"/>
          </p:cNvSpPr>
          <p:nvPr/>
        </p:nvSpPr>
        <p:spPr bwMode="auto">
          <a:xfrm flipV="1">
            <a:off x="4424363" y="4746625"/>
            <a:ext cx="231775" cy="3333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251" name="Line 81"/>
          <p:cNvSpPr>
            <a:spLocks noChangeShapeType="1"/>
          </p:cNvSpPr>
          <p:nvPr/>
        </p:nvSpPr>
        <p:spPr bwMode="auto">
          <a:xfrm flipV="1">
            <a:off x="1427163" y="5072063"/>
            <a:ext cx="231775" cy="3333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8037850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06DDF44-A456-415A-BCCD-80CCDD27D0C0}"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4579" name="Text Box 3"/>
          <p:cNvSpPr txBox="1">
            <a:spLocks noChangeArrowheads="1"/>
          </p:cNvSpPr>
          <p:nvPr/>
        </p:nvSpPr>
        <p:spPr bwMode="auto">
          <a:xfrm>
            <a:off x="227013" y="257175"/>
            <a:ext cx="7696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おまけ</a:t>
            </a:r>
            <a:r>
              <a:rPr kumimoji="1"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 Ethernet </a:t>
            </a:r>
            <a:r>
              <a:rPr kumimoji="1" lang="ja-JP" altLang="en-US"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フレームの構成</a:t>
            </a:r>
          </a:p>
        </p:txBody>
      </p:sp>
      <p:graphicFrame>
        <p:nvGraphicFramePr>
          <p:cNvPr id="77877" name="Group 53"/>
          <p:cNvGraphicFramePr>
            <a:graphicFrameLocks noGrp="1"/>
          </p:cNvGraphicFramePr>
          <p:nvPr/>
        </p:nvGraphicFramePr>
        <p:xfrm>
          <a:off x="458788" y="658813"/>
          <a:ext cx="4613275" cy="1912978"/>
        </p:xfrm>
        <a:graphic>
          <a:graphicData uri="http://schemas.openxmlformats.org/drawingml/2006/table">
            <a:tbl>
              <a:tblPr/>
              <a:tblGrid>
                <a:gridCol w="1584325">
                  <a:extLst>
                    <a:ext uri="{9D8B030D-6E8A-4147-A177-3AD203B41FA5}">
                      <a16:colId xmlns:a16="http://schemas.microsoft.com/office/drawing/2014/main" val="20000"/>
                    </a:ext>
                  </a:extLst>
                </a:gridCol>
                <a:gridCol w="757237">
                  <a:extLst>
                    <a:ext uri="{9D8B030D-6E8A-4147-A177-3AD203B41FA5}">
                      <a16:colId xmlns:a16="http://schemas.microsoft.com/office/drawing/2014/main" val="20001"/>
                    </a:ext>
                  </a:extLst>
                </a:gridCol>
                <a:gridCol w="757238">
                  <a:extLst>
                    <a:ext uri="{9D8B030D-6E8A-4147-A177-3AD203B41FA5}">
                      <a16:colId xmlns:a16="http://schemas.microsoft.com/office/drawing/2014/main" val="20002"/>
                    </a:ext>
                  </a:extLst>
                </a:gridCol>
                <a:gridCol w="757237">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tblGrid>
              <a:tr h="33522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階層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プロトコル</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r>
                        <a:rPr kumimoji="1" lang="ja-JP" altLang="en-US" sz="1600" b="0" i="0" u="none" strike="noStrike" cap="none" normalizeH="0" baseline="0">
                          <a:ln>
                            <a:noFill/>
                          </a:ln>
                          <a:solidFill>
                            <a:schemeClr val="tx1"/>
                          </a:solidFill>
                          <a:effectLst/>
                          <a:latin typeface="Arial" charset="0"/>
                          <a:ea typeface="ＭＳ Ｐゴシック" pitchFamily="50" charset="-128"/>
                        </a:rPr>
                        <a:t>代表的なもの</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34760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Arial" charset="0"/>
                          <a:ea typeface="ＭＳ Ｐゴシック" pitchFamily="50" charset="-128"/>
                        </a:rPr>
                        <a:t>アプリケーション層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HTTP</a:t>
                      </a:r>
                      <a:endParaRPr kumimoji="1" lang="en-US" altLang="ja-JP" sz="1400" b="0" i="0" u="none" strike="noStrike" cap="none" normalizeH="0" baseline="0">
                        <a:ln>
                          <a:noFill/>
                        </a:ln>
                        <a:solidFill>
                          <a:schemeClr val="tx1"/>
                        </a:solidFill>
                        <a:effectLst/>
                        <a:latin typeface="Arial" charset="0"/>
                        <a:ea typeface="ＭＳ Ｐゴシック" pitchFamily="50" charset="-128"/>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SMTP</a:t>
                      </a:r>
                      <a:endParaRPr kumimoji="1" lang="en-US" altLang="ja-JP" sz="1400" b="0" i="0" u="none" strike="noStrike" cap="none" normalizeH="0" baseline="0">
                        <a:ln>
                          <a:noFill/>
                        </a:ln>
                        <a:solidFill>
                          <a:schemeClr val="tx1"/>
                        </a:solidFill>
                        <a:effectLst/>
                        <a:latin typeface="Arial" charset="0"/>
                        <a:ea typeface="ＭＳ Ｐゴシック" pitchFamily="50" charset="-128"/>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FTP</a:t>
                      </a:r>
                      <a:endParaRPr kumimoji="1" lang="en-US" altLang="ja-JP" sz="1400" b="0" i="0" u="none" strike="noStrike" cap="none" normalizeH="0" baseline="0">
                        <a:ln>
                          <a:noFill/>
                        </a:ln>
                        <a:solidFill>
                          <a:schemeClr val="tx1"/>
                        </a:solidFill>
                        <a:effectLst/>
                        <a:latin typeface="Arial" charset="0"/>
                        <a:ea typeface="ＭＳ Ｐゴシック" pitchFamily="50" charset="-128"/>
                      </a:endParaRP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Telnet</a:t>
                      </a:r>
                      <a:endParaRPr kumimoji="1" lang="en-US" altLang="ja-JP" sz="1400" b="0" i="0" u="none" strike="noStrike" cap="none" normalizeH="0" baseline="0">
                        <a:ln>
                          <a:noFill/>
                        </a:ln>
                        <a:solidFill>
                          <a:schemeClr val="tx1"/>
                        </a:solidFill>
                        <a:effectLst/>
                        <a:latin typeface="Arial" charset="0"/>
                        <a:ea typeface="ＭＳ Ｐゴシック" pitchFamily="50" charset="-128"/>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760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a:ln>
                            <a:noFill/>
                          </a:ln>
                          <a:solidFill>
                            <a:srgbClr val="FF0000"/>
                          </a:solidFill>
                          <a:effectLst/>
                          <a:latin typeface="Arial" charset="0"/>
                          <a:ea typeface="ＭＳ Ｐゴシック" pitchFamily="50" charset="-128"/>
                        </a:rPr>
                        <a:t>トランスポート層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TCP</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UDP</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2"/>
                  </a:ext>
                </a:extLst>
              </a:tr>
              <a:tr h="34760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a:ln>
                            <a:noFill/>
                          </a:ln>
                          <a:solidFill>
                            <a:srgbClr val="FF0000"/>
                          </a:solidFill>
                          <a:effectLst/>
                          <a:latin typeface="Arial" charset="0"/>
                          <a:ea typeface="ＭＳ Ｐゴシック" pitchFamily="50" charset="-128"/>
                        </a:rPr>
                        <a:t>インターネット層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IP</a:t>
                      </a:r>
                      <a:r>
                        <a:rPr kumimoji="1" lang="ja-JP" altLang="en-US" sz="1600" b="0" i="0" u="none" strike="noStrike" cap="none" normalizeH="0" baseline="0">
                          <a:ln>
                            <a:noFill/>
                          </a:ln>
                          <a:solidFill>
                            <a:schemeClr val="tx1"/>
                          </a:solidFill>
                          <a:effectLst/>
                          <a:latin typeface="Arial" charset="0"/>
                          <a:ea typeface="ＭＳ Ｐゴシック" pitchFamily="50" charset="-128"/>
                        </a:rPr>
                        <a:t>　　　　　　　　  </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3"/>
                  </a:ext>
                </a:extLst>
              </a:tr>
              <a:tr h="53489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Arial" charset="0"/>
                          <a:ea typeface="ＭＳ Ｐゴシック" pitchFamily="50" charset="-128"/>
                        </a:rPr>
                        <a:t>ネットワーク</a:t>
                      </a:r>
                      <a:br>
                        <a:rPr kumimoji="1" lang="ja-JP" altLang="en-US" sz="1400" b="0" i="0" u="none" strike="noStrike" cap="none" normalizeH="0" baseline="0">
                          <a:ln>
                            <a:noFill/>
                          </a:ln>
                          <a:solidFill>
                            <a:schemeClr val="tx1"/>
                          </a:solidFill>
                          <a:effectLst/>
                          <a:latin typeface="Arial" charset="0"/>
                          <a:ea typeface="ＭＳ Ｐゴシック" pitchFamily="50" charset="-128"/>
                        </a:rPr>
                      </a:br>
                      <a:r>
                        <a:rPr kumimoji="1" lang="ja-JP" altLang="en-US" sz="1400" b="0" i="0" u="none" strike="noStrike" cap="none" normalizeH="0" baseline="0">
                          <a:ln>
                            <a:noFill/>
                          </a:ln>
                          <a:solidFill>
                            <a:schemeClr val="tx1"/>
                          </a:solidFill>
                          <a:effectLst/>
                          <a:latin typeface="Arial" charset="0"/>
                          <a:ea typeface="ＭＳ Ｐゴシック" pitchFamily="50" charset="-128"/>
                        </a:rPr>
                        <a:t>インターフェース層</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ctr" latinLnBrk="0" hangingPunct="1">
                        <a:lnSpc>
                          <a:spcPct val="100000"/>
                        </a:lnSpc>
                        <a:spcBef>
                          <a:spcPct val="40000"/>
                        </a:spcBef>
                        <a:spcAft>
                          <a:spcPct val="0"/>
                        </a:spcAft>
                        <a:buClrTx/>
                        <a:buSzTx/>
                        <a:buFontTx/>
                        <a:buNone/>
                        <a:tabLst/>
                      </a:pPr>
                      <a:r>
                        <a:rPr kumimoji="1" lang="en-US" altLang="ja-JP" sz="1600" b="0" i="0" u="none" strike="noStrike" cap="none" normalizeH="0" baseline="0" dirty="0">
                          <a:ln>
                            <a:noFill/>
                          </a:ln>
                          <a:solidFill>
                            <a:schemeClr val="tx1"/>
                          </a:solidFill>
                          <a:effectLst/>
                          <a:latin typeface="Arial" charset="0"/>
                          <a:ea typeface="ＭＳ Ｐゴシック" pitchFamily="50" charset="-128"/>
                        </a:rPr>
                        <a:t>Ethernet</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4"/>
                  </a:ext>
                </a:extLst>
              </a:tr>
            </a:tbl>
          </a:graphicData>
        </a:graphic>
      </p:graphicFrame>
      <p:graphicFrame>
        <p:nvGraphicFramePr>
          <p:cNvPr id="78210" name="Group 386"/>
          <p:cNvGraphicFramePr>
            <a:graphicFrameLocks noGrp="1"/>
          </p:cNvGraphicFramePr>
          <p:nvPr/>
        </p:nvGraphicFramePr>
        <p:xfrm>
          <a:off x="638175" y="4022725"/>
          <a:ext cx="6896100" cy="2073277"/>
        </p:xfrm>
        <a:graphic>
          <a:graphicData uri="http://schemas.openxmlformats.org/drawingml/2006/table">
            <a:tbl>
              <a:tblPr/>
              <a:tblGrid>
                <a:gridCol w="299085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103313">
                  <a:extLst>
                    <a:ext uri="{9D8B030D-6E8A-4147-A177-3AD203B41FA5}">
                      <a16:colId xmlns:a16="http://schemas.microsoft.com/office/drawing/2014/main" val="20002"/>
                    </a:ext>
                  </a:extLst>
                </a:gridCol>
                <a:gridCol w="1582737">
                  <a:extLst>
                    <a:ext uri="{9D8B030D-6E8A-4147-A177-3AD203B41FA5}">
                      <a16:colId xmlns:a16="http://schemas.microsoft.com/office/drawing/2014/main" val="20003"/>
                    </a:ext>
                  </a:extLst>
                </a:gridCol>
              </a:tblGrid>
              <a:tr h="335383">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アプリケーションの情報</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solid"/>
                      <a:round/>
                      <a:headEnd type="none" w="med" len="med"/>
                      <a:tailEnd type="none" w="med" len="med"/>
                    </a:lnL>
                    <a:lnR>
                      <a:noFill/>
                    </a:lnR>
                    <a:lnT cap="flat">
                      <a:noFill/>
                    </a:lnT>
                    <a:lnB>
                      <a:noFill/>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a:noFill/>
                    </a:lnR>
                    <a:lnT cap="flat">
                      <a:noFill/>
                    </a:lnT>
                    <a:lnB>
                      <a:noFill/>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4391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Arial" charset="0"/>
                          <a:ea typeface="ＭＳ Ｐゴシック" pitchFamily="50" charset="-128"/>
                        </a:rPr>
                        <a:t>　</a:t>
                      </a: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a:noFill/>
                    </a:lnR>
                    <a:lnT>
                      <a:noFill/>
                    </a:lnT>
                    <a:lnB>
                      <a:noFill/>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335383">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アプリケーションの情報</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TCP</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24391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Arial" charset="0"/>
                          <a:ea typeface="ＭＳ Ｐゴシック" pitchFamily="50" charset="-128"/>
                        </a:rPr>
                        <a:t>　</a:t>
                      </a: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335383">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アプリケーションの情報</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TCP</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IP</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243915">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Arial" charset="0"/>
                          <a:ea typeface="ＭＳ Ｐゴシック" pitchFamily="50" charset="-128"/>
                        </a:rPr>
                        <a:t>　</a:t>
                      </a: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w="12700" cap="flat" cmpd="sng" algn="ctr">
                      <a:solidFill>
                        <a:schemeClr val="tx1"/>
                      </a:solidFill>
                      <a:prstDash val="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000" b="0" i="0" u="none" strike="noStrike" cap="none" normalizeH="0" baseline="0">
                        <a:ln>
                          <a:noFill/>
                        </a:ln>
                        <a:solidFill>
                          <a:schemeClr val="tx1"/>
                        </a:solidFill>
                        <a:effectLst/>
                        <a:latin typeface="Arial" charset="0"/>
                        <a:ea typeface="ＭＳ Ｐゴシック" pitchFamily="50" charset="-128"/>
                      </a:endParaRPr>
                    </a:p>
                  </a:txBody>
                  <a:tcPr marT="45734" marB="45734" horzOverflow="overflow">
                    <a:lnL w="12700" cap="flat" cmpd="sng" algn="ctr">
                      <a:solidFill>
                        <a:schemeClr val="tx1"/>
                      </a:solidFill>
                      <a:prstDash val="dash"/>
                      <a:round/>
                      <a:headEnd type="none" w="med" len="med"/>
                      <a:tailEnd type="none" w="med" len="med"/>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5383">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アプリケーションの情報</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TCP</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IP</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Ethernet</a:t>
                      </a:r>
                      <a:r>
                        <a:rPr kumimoji="1" lang="ja-JP" altLang="en-US" sz="1600" b="0" i="0" u="none" strike="noStrike" cap="none" normalizeH="0" baseline="0">
                          <a:ln>
                            <a:noFill/>
                          </a:ln>
                          <a:solidFill>
                            <a:schemeClr val="tx1"/>
                          </a:solidFill>
                          <a:effectLst/>
                          <a:latin typeface="Arial" charset="0"/>
                          <a:ea typeface="ＭＳ Ｐゴシック" pitchFamily="50" charset="-128"/>
                        </a:rPr>
                        <a:t>の情報</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78205" name="Group 381"/>
          <p:cNvGraphicFramePr>
            <a:graphicFrameLocks noGrp="1"/>
          </p:cNvGraphicFramePr>
          <p:nvPr/>
        </p:nvGraphicFramePr>
        <p:xfrm>
          <a:off x="187325" y="3268663"/>
          <a:ext cx="5935663" cy="335194"/>
        </p:xfrm>
        <a:graphic>
          <a:graphicData uri="http://schemas.openxmlformats.org/drawingml/2006/table">
            <a:tbl>
              <a:tblPr/>
              <a:tblGrid>
                <a:gridCol w="989013">
                  <a:extLst>
                    <a:ext uri="{9D8B030D-6E8A-4147-A177-3AD203B41FA5}">
                      <a16:colId xmlns:a16="http://schemas.microsoft.com/office/drawing/2014/main" val="20000"/>
                    </a:ext>
                  </a:extLst>
                </a:gridCol>
                <a:gridCol w="989012">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989013">
                  <a:extLst>
                    <a:ext uri="{9D8B030D-6E8A-4147-A177-3AD203B41FA5}">
                      <a16:colId xmlns:a16="http://schemas.microsoft.com/office/drawing/2014/main" val="20003"/>
                    </a:ext>
                  </a:extLst>
                </a:gridCol>
                <a:gridCol w="989012">
                  <a:extLst>
                    <a:ext uri="{9D8B030D-6E8A-4147-A177-3AD203B41FA5}">
                      <a16:colId xmlns:a16="http://schemas.microsoft.com/office/drawing/2014/main" val="20004"/>
                    </a:ext>
                  </a:extLst>
                </a:gridCol>
                <a:gridCol w="989013">
                  <a:extLst>
                    <a:ext uri="{9D8B030D-6E8A-4147-A177-3AD203B41FA5}">
                      <a16:colId xmlns:a16="http://schemas.microsoft.com/office/drawing/2014/main" val="20005"/>
                    </a:ext>
                  </a:extLst>
                </a:gridCol>
              </a:tblGrid>
              <a:tr h="334962">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600" b="0" i="0" u="none" strike="noStrike" cap="none" normalizeH="0" baseline="0">
                          <a:ln>
                            <a:noFill/>
                          </a:ln>
                          <a:solidFill>
                            <a:schemeClr val="tx1"/>
                          </a:solidFill>
                          <a:effectLst/>
                          <a:latin typeface="Arial" charset="0"/>
                          <a:ea typeface="ＭＳ Ｐゴシック" pitchFamily="50" charset="-128"/>
                        </a:rPr>
                        <a:t> </a:t>
                      </a: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1</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2</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n</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600" b="0" i="0" u="none" strike="noStrike" cap="none" normalizeH="0" baseline="0">
                          <a:ln>
                            <a:noFill/>
                          </a:ln>
                          <a:solidFill>
                            <a:schemeClr val="tx1"/>
                          </a:solidFill>
                          <a:effectLst/>
                          <a:latin typeface="Arial" charset="0"/>
                          <a:ea typeface="ＭＳ Ｐゴシック" pitchFamily="50" charset="-128"/>
                        </a:rPr>
                        <a:t>分割</a:t>
                      </a:r>
                      <a:r>
                        <a:rPr kumimoji="1" lang="en-US" altLang="ja-JP" sz="1600" b="0" i="0" u="none" strike="noStrike" cap="none" normalizeH="0" baseline="0">
                          <a:ln>
                            <a:noFill/>
                          </a:ln>
                          <a:solidFill>
                            <a:schemeClr val="tx1"/>
                          </a:solidFill>
                          <a:effectLst/>
                          <a:latin typeface="Arial" charset="0"/>
                          <a:ea typeface="ＭＳ Ｐゴシック" pitchFamily="50" charset="-128"/>
                        </a:rPr>
                        <a:t>last</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4683" name="Line 382"/>
          <p:cNvSpPr>
            <a:spLocks noChangeShapeType="1"/>
          </p:cNvSpPr>
          <p:nvPr/>
        </p:nvSpPr>
        <p:spPr bwMode="auto">
          <a:xfrm flipH="1">
            <a:off x="638175" y="3598863"/>
            <a:ext cx="2511425" cy="40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4684" name="Line 383"/>
          <p:cNvSpPr>
            <a:spLocks noChangeShapeType="1"/>
          </p:cNvSpPr>
          <p:nvPr/>
        </p:nvSpPr>
        <p:spPr bwMode="auto">
          <a:xfrm flipH="1">
            <a:off x="3629025" y="3614738"/>
            <a:ext cx="493713" cy="3905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4685" name="AutoShape 387"/>
          <p:cNvSpPr>
            <a:spLocks/>
          </p:cNvSpPr>
          <p:nvPr/>
        </p:nvSpPr>
        <p:spPr bwMode="auto">
          <a:xfrm rot="5400000">
            <a:off x="3090069" y="189707"/>
            <a:ext cx="161925" cy="5862637"/>
          </a:xfrm>
          <a:prstGeom prst="leftBrace">
            <a:avLst>
              <a:gd name="adj1" fmla="val 301716"/>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4686" name="AutoShape 388"/>
          <p:cNvSpPr>
            <a:spLocks/>
          </p:cNvSpPr>
          <p:nvPr/>
        </p:nvSpPr>
        <p:spPr bwMode="auto">
          <a:xfrm rot="16200000" flipV="1">
            <a:off x="4005262" y="2787651"/>
            <a:ext cx="144463" cy="6850062"/>
          </a:xfrm>
          <a:prstGeom prst="leftBrace">
            <a:avLst>
              <a:gd name="adj1" fmla="val 39514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4687" name="Text Box 389"/>
          <p:cNvSpPr txBox="1">
            <a:spLocks noChangeArrowheads="1"/>
          </p:cNvSpPr>
          <p:nvPr/>
        </p:nvSpPr>
        <p:spPr bwMode="auto">
          <a:xfrm>
            <a:off x="1928813" y="2655888"/>
            <a:ext cx="2787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アプリケーションの情報</a:t>
            </a:r>
          </a:p>
        </p:txBody>
      </p:sp>
      <p:sp>
        <p:nvSpPr>
          <p:cNvPr id="24688" name="Text Box 390"/>
          <p:cNvSpPr txBox="1">
            <a:spLocks noChangeArrowheads="1"/>
          </p:cNvSpPr>
          <p:nvPr/>
        </p:nvSpPr>
        <p:spPr bwMode="auto">
          <a:xfrm>
            <a:off x="2430463" y="6234113"/>
            <a:ext cx="32654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a:t>
            </a: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つの</a:t>
            </a:r>
            <a:r>
              <a:rPr kumimoji="1" lang="en-US" altLang="ja-JP"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Ethernet</a:t>
            </a: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フレーム</a:t>
            </a:r>
          </a:p>
        </p:txBody>
      </p:sp>
      <p:pic>
        <p:nvPicPr>
          <p:cNvPr id="24689" name="Picture 3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2525" y="2356588"/>
            <a:ext cx="1286352" cy="1824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90" name="AutoShape 392"/>
          <p:cNvSpPr>
            <a:spLocks noChangeArrowheads="1"/>
          </p:cNvSpPr>
          <p:nvPr/>
        </p:nvSpPr>
        <p:spPr bwMode="auto">
          <a:xfrm>
            <a:off x="6155531" y="378460"/>
            <a:ext cx="2757487" cy="1711325"/>
          </a:xfrm>
          <a:prstGeom prst="wedgeRectCallout">
            <a:avLst>
              <a:gd name="adj1" fmla="val 15630"/>
              <a:gd name="adj2" fmla="val 65676"/>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1</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つに</a:t>
            </a:r>
            <a:r>
              <a:rPr kumimoji="1"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Ethernet</a:t>
            </a:r>
            <a:r>
              <a:rPr kumimoji="1"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フレームはインターネットプロトコルの構成に対応しています。各階層の情報が順番に積み重なって、一つのフレームができあがります。</a:t>
            </a:r>
          </a:p>
        </p:txBody>
      </p:sp>
      <p:sp>
        <p:nvSpPr>
          <p:cNvPr id="2" name="四角形吹き出し 1"/>
          <p:cNvSpPr/>
          <p:nvPr/>
        </p:nvSpPr>
        <p:spPr bwMode="auto">
          <a:xfrm>
            <a:off x="4236720" y="3751303"/>
            <a:ext cx="2712720" cy="729257"/>
          </a:xfrm>
          <a:prstGeom prst="wedgeRectCallout">
            <a:avLst>
              <a:gd name="adj1" fmla="val -29822"/>
              <a:gd name="adj2" fmla="val 6041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TCP</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Transmission </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Control Protocol)</a:t>
            </a:r>
            <a:endParaRPr kumimoji="1" lang="ja-JP" altLang="en-US" sz="1800" b="0" i="0" u="none" strike="noStrike" kern="1200" cap="none" spc="0" normalizeH="0" baseline="0" noProof="0" dirty="0">
              <a:ln>
                <a:noFill/>
              </a:ln>
              <a:solidFill>
                <a:srgbClr val="000000"/>
              </a:solidFill>
              <a:effectLst/>
              <a:uLnTx/>
              <a:uFillTx/>
              <a:latin typeface="Arial" charset="0"/>
              <a:ea typeface="ＭＳ Ｐゴシック" pitchFamily="50" charset="-128"/>
              <a:cs typeface="+mn-cs"/>
            </a:endParaRPr>
          </a:p>
        </p:txBody>
      </p:sp>
      <p:sp>
        <p:nvSpPr>
          <p:cNvPr id="16" name="四角形吹き出し 15"/>
          <p:cNvSpPr/>
          <p:nvPr/>
        </p:nvSpPr>
        <p:spPr bwMode="auto">
          <a:xfrm>
            <a:off x="5974080" y="4863507"/>
            <a:ext cx="2712720" cy="438387"/>
          </a:xfrm>
          <a:prstGeom prst="wedgeRectCallout">
            <a:avLst>
              <a:gd name="adj1" fmla="val -52856"/>
              <a:gd name="adj2" fmla="val 6459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IP</a:t>
            </a:r>
            <a:r>
              <a:rPr kumimoji="1" lang="en-US" altLang="ja-JP" sz="18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 Internet </a:t>
            </a:r>
            <a:r>
              <a:rPr kumimoji="1" lang="en-US" altLang="ja-JP"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Protocol) </a:t>
            </a:r>
            <a:endParaRPr kumimoji="1" lang="ja-JP" altLang="en-US" sz="1800" b="0" i="0" u="none" strike="noStrike" kern="1200" cap="none" spc="0" normalizeH="0" baseline="0" noProof="0" dirty="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5086103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2"/>
          <p:cNvSpPr txBox="1">
            <a:spLocks noChangeArrowheads="1"/>
          </p:cNvSpPr>
          <p:nvPr/>
        </p:nvSpPr>
        <p:spPr bwMode="auto">
          <a:xfrm>
            <a:off x="228600" y="228600"/>
            <a:ext cx="89154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確認</a:t>
            </a: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いろいろなのプロトコル</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通信手順</a:t>
            </a:r>
            <a:r>
              <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方法</a:t>
            </a:r>
          </a:p>
        </p:txBody>
      </p:sp>
      <p:graphicFrame>
        <p:nvGraphicFramePr>
          <p:cNvPr id="2" name="表 1"/>
          <p:cNvGraphicFramePr>
            <a:graphicFrameLocks noGrp="1"/>
          </p:cNvGraphicFramePr>
          <p:nvPr/>
        </p:nvGraphicFramePr>
        <p:xfrm>
          <a:off x="1047750" y="1406285"/>
          <a:ext cx="7048499" cy="3505200"/>
        </p:xfrm>
        <a:graphic>
          <a:graphicData uri="http://schemas.openxmlformats.org/drawingml/2006/table">
            <a:tbl>
              <a:tblPr firstRow="1" bandRow="1">
                <a:tableStyleId>{5C22544A-7EE6-4342-B048-85BDC9FD1C3A}</a:tableStyleId>
              </a:tblPr>
              <a:tblGrid>
                <a:gridCol w="1071959">
                  <a:extLst>
                    <a:ext uri="{9D8B030D-6E8A-4147-A177-3AD203B41FA5}">
                      <a16:colId xmlns:a16="http://schemas.microsoft.com/office/drawing/2014/main" val="4065962362"/>
                    </a:ext>
                  </a:extLst>
                </a:gridCol>
                <a:gridCol w="2951559">
                  <a:extLst>
                    <a:ext uri="{9D8B030D-6E8A-4147-A177-3AD203B41FA5}">
                      <a16:colId xmlns:a16="http://schemas.microsoft.com/office/drawing/2014/main" val="1834114429"/>
                    </a:ext>
                  </a:extLst>
                </a:gridCol>
                <a:gridCol w="3024981">
                  <a:extLst>
                    <a:ext uri="{9D8B030D-6E8A-4147-A177-3AD203B41FA5}">
                      <a16:colId xmlns:a16="http://schemas.microsoft.com/office/drawing/2014/main" val="3909739709"/>
                    </a:ext>
                  </a:extLst>
                </a:gridCol>
              </a:tblGrid>
              <a:tr h="0">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HTTP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rgbClr val="FF0000"/>
                          </a:solidFill>
                          <a:latin typeface="メイリオ" panose="020B0604030504040204" pitchFamily="50" charset="-128"/>
                          <a:ea typeface="メイリオ" panose="020B0604030504040204" pitchFamily="50" charset="-128"/>
                        </a:rPr>
                        <a:t>Hypertext Transfer </a:t>
                      </a:r>
                      <a:r>
                        <a:rPr kumimoji="1" lang="en-US" altLang="ja-JP" sz="2000" b="0" dirty="0">
                          <a:solidFill>
                            <a:schemeClr val="tx1"/>
                          </a:solidFill>
                          <a:latin typeface="メイリオ" panose="020B0604030504040204" pitchFamily="50" charset="-128"/>
                          <a:ea typeface="メイリオ" panose="020B0604030504040204" pitchFamily="50" charset="-128"/>
                        </a:rPr>
                        <a:t>Protocol</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Web</a:t>
                      </a:r>
                      <a:r>
                        <a:rPr kumimoji="1" lang="ja-JP" altLang="en-US" sz="2000" b="0" dirty="0">
                          <a:solidFill>
                            <a:schemeClr val="tx1"/>
                          </a:solidFill>
                          <a:latin typeface="メイリオ" panose="020B0604030504040204" pitchFamily="50" charset="-128"/>
                          <a:ea typeface="メイリオ" panose="020B0604030504040204" pitchFamily="50" charset="-128"/>
                        </a:rPr>
                        <a:t>用プロトコル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7298009"/>
                  </a:ext>
                </a:extLst>
              </a:tr>
              <a:tr h="370840">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FTP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rgbClr val="FF0000"/>
                          </a:solidFill>
                          <a:latin typeface="メイリオ" panose="020B0604030504040204" pitchFamily="50" charset="-128"/>
                          <a:ea typeface="メイリオ" panose="020B0604030504040204" pitchFamily="50" charset="-128"/>
                        </a:rPr>
                        <a:t>File Transfer </a:t>
                      </a:r>
                      <a:r>
                        <a:rPr kumimoji="1" lang="en-US" altLang="ja-JP" sz="2000" b="0" dirty="0">
                          <a:solidFill>
                            <a:schemeClr val="tx1"/>
                          </a:solidFill>
                          <a:latin typeface="メイリオ" panose="020B0604030504040204" pitchFamily="50" charset="-128"/>
                          <a:ea typeface="メイリオ" panose="020B0604030504040204" pitchFamily="50" charset="-128"/>
                        </a:rPr>
                        <a:t>Protocol</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latin typeface="メイリオ" panose="020B0604030504040204" pitchFamily="50" charset="-128"/>
                          <a:ea typeface="メイリオ" panose="020B0604030504040204" pitchFamily="50" charset="-128"/>
                        </a:rPr>
                        <a:t>ファイル転送用プロトコル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4958152"/>
                  </a:ext>
                </a:extLst>
              </a:tr>
              <a:tr h="370840">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SMTP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Simple </a:t>
                      </a:r>
                      <a:r>
                        <a:rPr kumimoji="1" lang="en-US" altLang="ja-JP" sz="2000" b="0" dirty="0">
                          <a:solidFill>
                            <a:srgbClr val="FF0000"/>
                          </a:solidFill>
                          <a:latin typeface="メイリオ" panose="020B0604030504040204" pitchFamily="50" charset="-128"/>
                          <a:ea typeface="メイリオ" panose="020B0604030504040204" pitchFamily="50" charset="-128"/>
                        </a:rPr>
                        <a:t>Mail Transfer </a:t>
                      </a:r>
                      <a:r>
                        <a:rPr kumimoji="1" lang="en-US" altLang="ja-JP" sz="2000" b="0" dirty="0">
                          <a:solidFill>
                            <a:schemeClr val="tx1"/>
                          </a:solidFill>
                          <a:latin typeface="メイリオ" panose="020B0604030504040204" pitchFamily="50" charset="-128"/>
                          <a:ea typeface="メイリオ" panose="020B0604030504040204" pitchFamily="50" charset="-128"/>
                        </a:rPr>
                        <a:t>Protocol</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latin typeface="メイリオ" panose="020B0604030504040204" pitchFamily="50" charset="-128"/>
                          <a:ea typeface="メイリオ" panose="020B0604030504040204" pitchFamily="50" charset="-128"/>
                        </a:rPr>
                        <a:t>サーバーへのメール送信</a:t>
                      </a:r>
                      <a:r>
                        <a:rPr kumimoji="1" lang="en-US" altLang="ja-JP" sz="2000" b="0" dirty="0">
                          <a:solidFill>
                            <a:schemeClr val="tx1"/>
                          </a:solidFill>
                          <a:latin typeface="メイリオ" panose="020B0604030504040204" pitchFamily="50" charset="-128"/>
                          <a:ea typeface="メイリオ" panose="020B0604030504040204" pitchFamily="50" charset="-128"/>
                        </a:rPr>
                        <a:t>/</a:t>
                      </a:r>
                      <a:r>
                        <a:rPr kumimoji="1" lang="ja-JP" altLang="en-US" sz="2000" b="0" dirty="0">
                          <a:solidFill>
                            <a:schemeClr val="tx1"/>
                          </a:solidFill>
                          <a:latin typeface="メイリオ" panose="020B0604030504040204" pitchFamily="50" charset="-128"/>
                          <a:ea typeface="メイリオ" panose="020B0604030504040204" pitchFamily="50" charset="-128"/>
                        </a:rPr>
                        <a:t>転送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0987955"/>
                  </a:ext>
                </a:extLst>
              </a:tr>
              <a:tr h="370840">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POP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rgbClr val="FF0000"/>
                          </a:solidFill>
                          <a:latin typeface="メイリオ" panose="020B0604030504040204" pitchFamily="50" charset="-128"/>
                          <a:ea typeface="メイリオ" panose="020B0604030504040204" pitchFamily="50" charset="-128"/>
                        </a:rPr>
                        <a:t>Post Offic</a:t>
                      </a:r>
                      <a:r>
                        <a:rPr kumimoji="1" lang="en-US" altLang="ja-JP" sz="2000" b="0" baseline="0" dirty="0">
                          <a:solidFill>
                            <a:srgbClr val="FF0000"/>
                          </a:solidFill>
                          <a:latin typeface="メイリオ" panose="020B0604030504040204" pitchFamily="50" charset="-128"/>
                          <a:ea typeface="メイリオ" panose="020B0604030504040204" pitchFamily="50" charset="-128"/>
                        </a:rPr>
                        <a:t>e </a:t>
                      </a:r>
                      <a:r>
                        <a:rPr kumimoji="1" lang="en-US" altLang="ja-JP" sz="2000" b="0" baseline="0" dirty="0">
                          <a:solidFill>
                            <a:schemeClr val="tx1"/>
                          </a:solidFill>
                          <a:latin typeface="メイリオ" panose="020B0604030504040204" pitchFamily="50" charset="-128"/>
                          <a:ea typeface="メイリオ" panose="020B0604030504040204" pitchFamily="50" charset="-128"/>
                        </a:rPr>
                        <a:t>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000" b="0" dirty="0">
                          <a:solidFill>
                            <a:schemeClr val="tx1"/>
                          </a:solidFill>
                          <a:latin typeface="メイリオ" panose="020B0604030504040204" pitchFamily="50" charset="-128"/>
                          <a:ea typeface="メイリオ" panose="020B0604030504040204" pitchFamily="50" charset="-128"/>
                        </a:rPr>
                        <a:t>サーバーからのメールの取り出し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9150403"/>
                  </a:ext>
                </a:extLst>
              </a:tr>
              <a:tr h="370840">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IMAP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2000" b="0" dirty="0">
                          <a:solidFill>
                            <a:schemeClr val="tx1"/>
                          </a:solidFill>
                          <a:latin typeface="メイリオ" panose="020B0604030504040204" pitchFamily="50" charset="-128"/>
                          <a:ea typeface="メイリオ" panose="020B0604030504040204" pitchFamily="50" charset="-128"/>
                        </a:rPr>
                        <a:t>Internet </a:t>
                      </a:r>
                      <a:r>
                        <a:rPr kumimoji="1" lang="en-US" altLang="ja-JP" sz="2000" b="0" dirty="0">
                          <a:solidFill>
                            <a:srgbClr val="FF0000"/>
                          </a:solidFill>
                          <a:latin typeface="メイリオ" panose="020B0604030504040204" pitchFamily="50" charset="-128"/>
                          <a:ea typeface="メイリオ" panose="020B0604030504040204" pitchFamily="50" charset="-128"/>
                        </a:rPr>
                        <a:t>Message Access </a:t>
                      </a:r>
                      <a:r>
                        <a:rPr kumimoji="1" lang="en-US" altLang="ja-JP" sz="2000" b="0" dirty="0">
                          <a:solidFill>
                            <a:schemeClr val="tx1"/>
                          </a:solidFill>
                          <a:latin typeface="メイリオ" panose="020B0604030504040204" pitchFamily="50" charset="-128"/>
                          <a:ea typeface="メイリオ" panose="020B0604030504040204" pitchFamily="50" charset="-128"/>
                        </a:rPr>
                        <a:t>Protocol</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dirty="0">
                          <a:solidFill>
                            <a:schemeClr val="tx1"/>
                          </a:solidFill>
                          <a:latin typeface="メイリオ" panose="020B0604030504040204" pitchFamily="50" charset="-128"/>
                          <a:ea typeface="メイリオ" panose="020B0604030504040204" pitchFamily="50" charset="-128"/>
                        </a:rPr>
                        <a:t>サーバーからのメールの取り出し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1478171"/>
                  </a:ext>
                </a:extLst>
              </a:tr>
            </a:tbl>
          </a:graphicData>
        </a:graphic>
      </p:graphicFrame>
    </p:spTree>
    <p:extLst>
      <p:ext uri="{BB962C8B-B14F-4D97-AF65-F5344CB8AC3E}">
        <p14:creationId xmlns:p14="http://schemas.microsoft.com/office/powerpoint/2010/main" val="34384853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2" descr="05_xSer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8524" y="3512838"/>
            <a:ext cx="8207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スライド番号プレースホルダー 3"/>
          <p:cNvSpPr>
            <a:spLocks noGrp="1"/>
          </p:cNvSpPr>
          <p:nvPr>
            <p:ph type="sldNum" sz="quarter" idx="12"/>
          </p:nvPr>
        </p:nvSpPr>
        <p:spPr>
          <a:xfrm>
            <a:off x="6463508" y="5775325"/>
            <a:ext cx="2133600" cy="476250"/>
          </a:xfrm>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0FBA089-E9C0-40CB-B3C9-B4C759D59342}"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27652" name="Text Box 2"/>
          <p:cNvSpPr txBox="1">
            <a:spLocks noChangeArrowheads="1"/>
          </p:cNvSpPr>
          <p:nvPr/>
        </p:nvSpPr>
        <p:spPr bwMode="auto">
          <a:xfrm>
            <a:off x="228600" y="228600"/>
            <a:ext cx="891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確認</a:t>
            </a:r>
            <a:r>
              <a:rPr kumimoji="1" lang="en-US" altLang="ja-JP" sz="2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 </a:t>
            </a: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メールの送受信は世界共通</a:t>
            </a:r>
          </a:p>
        </p:txBody>
      </p:sp>
      <p:sp>
        <p:nvSpPr>
          <p:cNvPr id="27653" name="Line 4"/>
          <p:cNvSpPr>
            <a:spLocks noChangeShapeType="1"/>
          </p:cNvSpPr>
          <p:nvPr/>
        </p:nvSpPr>
        <p:spPr bwMode="auto">
          <a:xfrm flipH="1" flipV="1">
            <a:off x="4327634" y="2809600"/>
            <a:ext cx="23084" cy="810500"/>
          </a:xfrm>
          <a:prstGeom prst="line">
            <a:avLst/>
          </a:prstGeom>
          <a:noFill/>
          <a:ln w="76200">
            <a:solidFill>
              <a:schemeClr val="tx1"/>
            </a:solidFill>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6" name="Picture 4" descr="05_1Net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394" y="2622764"/>
            <a:ext cx="11620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33"/>
          <p:cNvSpPr txBox="1">
            <a:spLocks noChangeArrowheads="1"/>
          </p:cNvSpPr>
          <p:nvPr/>
        </p:nvSpPr>
        <p:spPr bwMode="auto">
          <a:xfrm>
            <a:off x="3504241" y="958745"/>
            <a:ext cx="27720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SMTP</a:t>
            </a: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サーバー</a:t>
            </a:r>
          </a:p>
        </p:txBody>
      </p:sp>
      <p:sp>
        <p:nvSpPr>
          <p:cNvPr id="17" name="テキスト ボックス 16"/>
          <p:cNvSpPr txBox="1"/>
          <p:nvPr/>
        </p:nvSpPr>
        <p:spPr>
          <a:xfrm>
            <a:off x="1148754" y="1322696"/>
            <a:ext cx="2596557"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SMTP</a:t>
            </a:r>
            <a:b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メールの送信</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 </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2" name="Picture 32" descr="05_xServe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583" y="1237555"/>
            <a:ext cx="8207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円柱 2">
            <a:extLst>
              <a:ext uri="{FF2B5EF4-FFF2-40B4-BE49-F238E27FC236}">
                <a16:creationId xmlns:a16="http://schemas.microsoft.com/office/drawing/2014/main" id="{C3C702BD-82A0-6610-56A7-B609E758A56C}"/>
              </a:ext>
            </a:extLst>
          </p:cNvPr>
          <p:cNvSpPr/>
          <p:nvPr/>
        </p:nvSpPr>
        <p:spPr bwMode="auto">
          <a:xfrm>
            <a:off x="3411531" y="2754248"/>
            <a:ext cx="1846840" cy="523220"/>
          </a:xfrm>
          <a:prstGeom prst="ca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メール</a:t>
            </a:r>
          </a:p>
        </p:txBody>
      </p:sp>
      <p:sp>
        <p:nvSpPr>
          <p:cNvPr id="4" name="Line 4">
            <a:extLst>
              <a:ext uri="{FF2B5EF4-FFF2-40B4-BE49-F238E27FC236}">
                <a16:creationId xmlns:a16="http://schemas.microsoft.com/office/drawing/2014/main" id="{790A1664-D662-994C-7A74-582F3AB935F5}"/>
              </a:ext>
            </a:extLst>
          </p:cNvPr>
          <p:cNvSpPr>
            <a:spLocks noChangeShapeType="1"/>
          </p:cNvSpPr>
          <p:nvPr/>
        </p:nvSpPr>
        <p:spPr bwMode="auto">
          <a:xfrm flipV="1">
            <a:off x="4327633" y="2434833"/>
            <a:ext cx="7317" cy="461665"/>
          </a:xfrm>
          <a:prstGeom prst="line">
            <a:avLst/>
          </a:prstGeom>
          <a:noFill/>
          <a:ln w="76200">
            <a:solidFill>
              <a:schemeClr val="tx1"/>
            </a:solidFill>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5" name="Line 4">
            <a:extLst>
              <a:ext uri="{FF2B5EF4-FFF2-40B4-BE49-F238E27FC236}">
                <a16:creationId xmlns:a16="http://schemas.microsoft.com/office/drawing/2014/main" id="{1B9CE0AD-D202-CCE5-A917-87074E962F91}"/>
              </a:ext>
            </a:extLst>
          </p:cNvPr>
          <p:cNvSpPr>
            <a:spLocks noChangeShapeType="1"/>
          </p:cNvSpPr>
          <p:nvPr/>
        </p:nvSpPr>
        <p:spPr bwMode="auto">
          <a:xfrm flipH="1">
            <a:off x="1792444" y="2010718"/>
            <a:ext cx="2176646" cy="885779"/>
          </a:xfrm>
          <a:prstGeom prst="line">
            <a:avLst/>
          </a:prstGeom>
          <a:noFill/>
          <a:ln w="76200">
            <a:solidFill>
              <a:schemeClr val="tx1"/>
            </a:solidFill>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6" name="Line 4">
            <a:extLst>
              <a:ext uri="{FF2B5EF4-FFF2-40B4-BE49-F238E27FC236}">
                <a16:creationId xmlns:a16="http://schemas.microsoft.com/office/drawing/2014/main" id="{CD19E0E9-0C70-8E64-1EBE-DDD0345E99C3}"/>
              </a:ext>
            </a:extLst>
          </p:cNvPr>
          <p:cNvSpPr>
            <a:spLocks noChangeShapeType="1"/>
          </p:cNvSpPr>
          <p:nvPr/>
        </p:nvSpPr>
        <p:spPr bwMode="auto">
          <a:xfrm flipH="1">
            <a:off x="4742445" y="3112960"/>
            <a:ext cx="2176646" cy="885779"/>
          </a:xfrm>
          <a:prstGeom prst="line">
            <a:avLst/>
          </a:prstGeom>
          <a:noFill/>
          <a:ln w="76200">
            <a:solidFill>
              <a:schemeClr val="tx1"/>
            </a:solidFill>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7" name="Picture 4" descr="05_1NetPC">
            <a:extLst>
              <a:ext uri="{FF2B5EF4-FFF2-40B4-BE49-F238E27FC236}">
                <a16:creationId xmlns:a16="http://schemas.microsoft.com/office/drawing/2014/main" id="{C0F6A47A-6694-80D9-EE3C-A0308E590A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8400" y="2531935"/>
            <a:ext cx="11620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テキスト ボックス 7">
            <a:extLst>
              <a:ext uri="{FF2B5EF4-FFF2-40B4-BE49-F238E27FC236}">
                <a16:creationId xmlns:a16="http://schemas.microsoft.com/office/drawing/2014/main" id="{E4190BAE-2AD3-6E51-C296-F33BACCA5486}"/>
              </a:ext>
            </a:extLst>
          </p:cNvPr>
          <p:cNvSpPr txBox="1"/>
          <p:nvPr/>
        </p:nvSpPr>
        <p:spPr>
          <a:xfrm>
            <a:off x="4746686" y="3884583"/>
            <a:ext cx="2596557"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POP</a:t>
            </a:r>
            <a:b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メールの送信</a:t>
            </a:r>
            <a:r>
              <a:rPr kumimoji="1" lang="en-US" altLang="ja-JP"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 </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CD917065-3E70-5452-58B7-CE2A315A1CC4}"/>
              </a:ext>
            </a:extLst>
          </p:cNvPr>
          <p:cNvSpPr txBox="1"/>
          <p:nvPr/>
        </p:nvSpPr>
        <p:spPr>
          <a:xfrm>
            <a:off x="228600" y="3998739"/>
            <a:ext cx="2596557" cy="156966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SMTP/POP3</a:t>
            </a:r>
            <a: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の</a:t>
            </a:r>
            <a:b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機能のソフト</a:t>
            </a:r>
            <a:b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メーラー</a:t>
            </a:r>
            <a: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 </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 name="テキスト ボックス 9">
            <a:extLst>
              <a:ext uri="{FF2B5EF4-FFF2-40B4-BE49-F238E27FC236}">
                <a16:creationId xmlns:a16="http://schemas.microsoft.com/office/drawing/2014/main" id="{92433969-F8EB-497F-23F1-A6E810ADC48C}"/>
              </a:ext>
            </a:extLst>
          </p:cNvPr>
          <p:cNvSpPr txBox="1"/>
          <p:nvPr/>
        </p:nvSpPr>
        <p:spPr>
          <a:xfrm>
            <a:off x="6495282" y="1420410"/>
            <a:ext cx="2596557" cy="156966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SMTP/POP3</a:t>
            </a:r>
            <a: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の</a:t>
            </a:r>
            <a:b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機能のソフト</a:t>
            </a:r>
            <a:b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メーラー</a:t>
            </a:r>
            <a:r>
              <a:rPr kumimoji="1" lang="en-US" altLang="ja-JP" sz="2400" b="0" i="0" u="none" strike="noStrike" kern="1200" cap="none" spc="0" normalizeH="0" baseline="0" noProof="0" dirty="0">
                <a:ln>
                  <a:noFill/>
                </a:ln>
                <a:solidFill>
                  <a:srgbClr val="2D2D8A">
                    <a:lumMod val="50000"/>
                  </a:srgbClr>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t> </a:t>
            </a:r>
            <a:br>
              <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sym typeface="Wingdings" panose="05000000000000000000" pitchFamily="2" charset="2"/>
              </a:rPr>
            </a:b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0112985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6F1A92-3BE0-4D7B-A03C-3E72E85CF6D6}"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15" name="Text Box 2"/>
          <p:cNvSpPr txBox="1">
            <a:spLocks noChangeArrowheads="1"/>
          </p:cNvSpPr>
          <p:nvPr/>
        </p:nvSpPr>
        <p:spPr bwMode="auto">
          <a:xfrm>
            <a:off x="228600" y="228600"/>
            <a:ext cx="769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ルーティング</a:t>
            </a:r>
            <a:r>
              <a:rPr lang="en-US" altLang="ja-JP" sz="2400" dirty="0">
                <a:solidFill>
                  <a:srgbClr val="000000"/>
                </a:solidFill>
                <a:latin typeface="メイリオ" panose="020B0604030504040204" pitchFamily="50" charset="-128"/>
                <a:ea typeface="メイリオ" panose="020B0604030504040204" pitchFamily="50" charset="-128"/>
              </a:rPr>
              <a:t>: </a:t>
            </a:r>
            <a:r>
              <a:rPr kumimoji="1" lang="en-US" altLang="ja-JP" sz="24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IP</a:t>
            </a:r>
            <a:r>
              <a:rPr kumimoji="1" lang="ja-JP" altLang="en-US" sz="24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アドレスとルーター</a:t>
            </a:r>
          </a:p>
        </p:txBody>
      </p:sp>
      <p:pic>
        <p:nvPicPr>
          <p:cNvPr id="13316" name="Picture 38"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613" y="1254125"/>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39"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7363" y="127635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40"/>
          <p:cNvSpPr txBox="1">
            <a:spLocks noChangeArrowheads="1"/>
          </p:cNvSpPr>
          <p:nvPr/>
        </p:nvSpPr>
        <p:spPr bwMode="auto">
          <a:xfrm>
            <a:off x="6924675" y="2205038"/>
            <a:ext cx="18573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東京都千代田区</a:t>
            </a:r>
            <a:b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ja-JP"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霞が関</a:t>
            </a:r>
            <a:r>
              <a:rPr kumimoji="1"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3-2-2</a:t>
            </a:r>
          </a:p>
        </p:txBody>
      </p:sp>
      <p:sp>
        <p:nvSpPr>
          <p:cNvPr id="13319" name="Text Box 41"/>
          <p:cNvSpPr txBox="1">
            <a:spLocks noChangeArrowheads="1"/>
          </p:cNvSpPr>
          <p:nvPr/>
        </p:nvSpPr>
        <p:spPr bwMode="auto">
          <a:xfrm>
            <a:off x="506413" y="869950"/>
            <a:ext cx="19161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アメリカのパソコン</a:t>
            </a:r>
          </a:p>
        </p:txBody>
      </p:sp>
      <p:sp>
        <p:nvSpPr>
          <p:cNvPr id="13320" name="Text Box 42"/>
          <p:cNvSpPr txBox="1">
            <a:spLocks noChangeArrowheads="1"/>
          </p:cNvSpPr>
          <p:nvPr/>
        </p:nvSpPr>
        <p:spPr bwMode="auto">
          <a:xfrm>
            <a:off x="6492875" y="936625"/>
            <a:ext cx="1916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日本のパソコン</a:t>
            </a:r>
          </a:p>
        </p:txBody>
      </p:sp>
      <p:sp>
        <p:nvSpPr>
          <p:cNvPr id="13321" name="Line 48"/>
          <p:cNvSpPr>
            <a:spLocks noChangeShapeType="1"/>
          </p:cNvSpPr>
          <p:nvPr/>
        </p:nvSpPr>
        <p:spPr bwMode="auto">
          <a:xfrm>
            <a:off x="1611313" y="1843088"/>
            <a:ext cx="493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2" name="Line 49"/>
          <p:cNvSpPr>
            <a:spLocks noChangeShapeType="1"/>
          </p:cNvSpPr>
          <p:nvPr/>
        </p:nvSpPr>
        <p:spPr bwMode="auto">
          <a:xfrm>
            <a:off x="2706688" y="1893888"/>
            <a:ext cx="682625" cy="3190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3" name="Line 51"/>
          <p:cNvSpPr>
            <a:spLocks noChangeShapeType="1"/>
          </p:cNvSpPr>
          <p:nvPr/>
        </p:nvSpPr>
        <p:spPr bwMode="auto">
          <a:xfrm flipV="1">
            <a:off x="3990975" y="1800225"/>
            <a:ext cx="422275" cy="3619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4" name="Line 52"/>
          <p:cNvSpPr>
            <a:spLocks noChangeShapeType="1"/>
          </p:cNvSpPr>
          <p:nvPr/>
        </p:nvSpPr>
        <p:spPr bwMode="auto">
          <a:xfrm flipV="1">
            <a:off x="2605088" y="1270000"/>
            <a:ext cx="349250" cy="4635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5" name="Line 53"/>
          <p:cNvSpPr>
            <a:spLocks noChangeShapeType="1"/>
          </p:cNvSpPr>
          <p:nvPr/>
        </p:nvSpPr>
        <p:spPr bwMode="auto">
          <a:xfrm flipH="1" flipV="1">
            <a:off x="4608513" y="1808163"/>
            <a:ext cx="376237" cy="4921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6" name="Line 55"/>
          <p:cNvSpPr>
            <a:spLocks noChangeShapeType="1"/>
          </p:cNvSpPr>
          <p:nvPr/>
        </p:nvSpPr>
        <p:spPr bwMode="auto">
          <a:xfrm flipV="1">
            <a:off x="5137150" y="1830388"/>
            <a:ext cx="566738" cy="5349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7" name="Line 56"/>
          <p:cNvSpPr>
            <a:spLocks noChangeShapeType="1"/>
          </p:cNvSpPr>
          <p:nvPr/>
        </p:nvSpPr>
        <p:spPr bwMode="auto">
          <a:xfrm flipH="1">
            <a:off x="3875088" y="1306513"/>
            <a:ext cx="319087" cy="8858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8" name="Line 57"/>
          <p:cNvSpPr>
            <a:spLocks noChangeShapeType="1"/>
          </p:cNvSpPr>
          <p:nvPr/>
        </p:nvSpPr>
        <p:spPr bwMode="auto">
          <a:xfrm>
            <a:off x="4427538" y="1277938"/>
            <a:ext cx="203200" cy="4492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9" name="Line 58"/>
          <p:cNvSpPr>
            <a:spLocks noChangeShapeType="1"/>
          </p:cNvSpPr>
          <p:nvPr/>
        </p:nvSpPr>
        <p:spPr bwMode="auto">
          <a:xfrm>
            <a:off x="3163888" y="1277938"/>
            <a:ext cx="581025" cy="914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3330" name="Picture 43"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1525" y="1700213"/>
            <a:ext cx="7826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4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5525" y="2244725"/>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45"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3238" y="1657350"/>
            <a:ext cx="7826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6"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0838" y="1598613"/>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7"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5975" y="2085975"/>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50"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6038" y="1141413"/>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5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0" y="1082675"/>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Line 59"/>
          <p:cNvSpPr>
            <a:spLocks noChangeShapeType="1"/>
          </p:cNvSpPr>
          <p:nvPr/>
        </p:nvSpPr>
        <p:spPr bwMode="auto">
          <a:xfrm>
            <a:off x="6342063" y="1800225"/>
            <a:ext cx="7112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38" name="Text Box 60"/>
          <p:cNvSpPr txBox="1">
            <a:spLocks noChangeArrowheads="1"/>
          </p:cNvSpPr>
          <p:nvPr/>
        </p:nvSpPr>
        <p:spPr bwMode="auto">
          <a:xfrm>
            <a:off x="1887538" y="1946275"/>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a:t>
            </a:r>
          </a:p>
        </p:txBody>
      </p:sp>
      <p:sp>
        <p:nvSpPr>
          <p:cNvPr id="13339" name="Text Box 61"/>
          <p:cNvSpPr txBox="1">
            <a:spLocks noChangeArrowheads="1"/>
          </p:cNvSpPr>
          <p:nvPr/>
        </p:nvSpPr>
        <p:spPr bwMode="auto">
          <a:xfrm>
            <a:off x="2519363" y="836613"/>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イギリス</a:t>
            </a:r>
          </a:p>
        </p:txBody>
      </p:sp>
      <p:sp>
        <p:nvSpPr>
          <p:cNvPr id="13340" name="Text Box 62"/>
          <p:cNvSpPr txBox="1">
            <a:spLocks noChangeArrowheads="1"/>
          </p:cNvSpPr>
          <p:nvPr/>
        </p:nvSpPr>
        <p:spPr bwMode="auto">
          <a:xfrm>
            <a:off x="3228975" y="2360613"/>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日本</a:t>
            </a:r>
          </a:p>
        </p:txBody>
      </p:sp>
      <p:sp>
        <p:nvSpPr>
          <p:cNvPr id="13341" name="Text Box 63"/>
          <p:cNvSpPr txBox="1">
            <a:spLocks noChangeArrowheads="1"/>
          </p:cNvSpPr>
          <p:nvPr/>
        </p:nvSpPr>
        <p:spPr bwMode="auto">
          <a:xfrm>
            <a:off x="3868738" y="792163"/>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千葉県</a:t>
            </a:r>
          </a:p>
        </p:txBody>
      </p:sp>
      <p:sp>
        <p:nvSpPr>
          <p:cNvPr id="13342" name="Text Box 64"/>
          <p:cNvSpPr txBox="1">
            <a:spLocks noChangeArrowheads="1"/>
          </p:cNvSpPr>
          <p:nvPr/>
        </p:nvSpPr>
        <p:spPr bwMode="auto">
          <a:xfrm>
            <a:off x="4462463" y="1358900"/>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東京都</a:t>
            </a:r>
          </a:p>
        </p:txBody>
      </p:sp>
      <p:sp>
        <p:nvSpPr>
          <p:cNvPr id="13343" name="Text Box 65"/>
          <p:cNvSpPr txBox="1">
            <a:spLocks noChangeArrowheads="1"/>
          </p:cNvSpPr>
          <p:nvPr/>
        </p:nvSpPr>
        <p:spPr bwMode="auto">
          <a:xfrm>
            <a:off x="4775200" y="2468563"/>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千代田区</a:t>
            </a:r>
          </a:p>
        </p:txBody>
      </p:sp>
      <p:sp>
        <p:nvSpPr>
          <p:cNvPr id="13344" name="Text Box 66"/>
          <p:cNvSpPr txBox="1">
            <a:spLocks noChangeArrowheads="1"/>
          </p:cNvSpPr>
          <p:nvPr/>
        </p:nvSpPr>
        <p:spPr bwMode="auto">
          <a:xfrm>
            <a:off x="5510213" y="1184275"/>
            <a:ext cx="10287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霞が関</a:t>
            </a:r>
            <a:b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en-US" altLang="ja-JP"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3-2-2</a:t>
            </a:r>
          </a:p>
        </p:txBody>
      </p:sp>
      <p:sp>
        <p:nvSpPr>
          <p:cNvPr id="13345" name="Text Box 67"/>
          <p:cNvSpPr txBox="1">
            <a:spLocks noChangeArrowheads="1"/>
          </p:cNvSpPr>
          <p:nvPr/>
        </p:nvSpPr>
        <p:spPr bwMode="auto">
          <a:xfrm>
            <a:off x="7038975" y="2771775"/>
            <a:ext cx="1828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14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14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=202.232.190.211</a:t>
            </a:r>
          </a:p>
        </p:txBody>
      </p:sp>
      <p:sp>
        <p:nvSpPr>
          <p:cNvPr id="13346" name="Text Box 68"/>
          <p:cNvSpPr txBox="1">
            <a:spLocks noChangeArrowheads="1"/>
          </p:cNvSpPr>
          <p:nvPr/>
        </p:nvSpPr>
        <p:spPr bwMode="auto">
          <a:xfrm>
            <a:off x="277813" y="2962275"/>
            <a:ext cx="5819775" cy="4031873"/>
          </a:xfrm>
          <a:prstGeom prst="rect">
            <a:avLst/>
          </a:prstGeom>
          <a:solidFill>
            <a:srgbClr val="CCFF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物理アドレスだけで通信する問題点を解決する方法が</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IP</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層で、ここでは</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IP</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アドレスとルーターという</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つが働きます。</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b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IP</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アドレスは物理アドレスにつけられた住所みたいなものです。また、ルーター自体はこの</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IP</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アドレスをもとに、どのような経路でデータを送ればいいか知っている機械で、また、その経路にあるルーターが丁度伝言ゲームのように、パケットを送っていきます。</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b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例えば、上図でアメリカから日本の比喩で「東京都千代田区霞が関</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3-2-2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」のパソコンにデータを送る場合は、まず「アメリカ」ルーターから「日本」ルーターへ送信します。次々「日本」</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-&gt;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「東京」</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「東京」</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-&gt;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「千代田区」</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 </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「千代田区」</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-&gt;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「霞が関</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3-2-2</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」のルータへパッケージが伝言されます。</a:t>
            </a:r>
            <a:b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b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ルーティングには最適なルートを見つける機能もあり、例えば「アメリカ」</a:t>
            </a:r>
            <a:r>
              <a:rPr kumimoji="1" lang="en-US" altLang="ja-JP"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-&gt;</a:t>
            </a:r>
            <a:r>
              <a:rPr kumimoji="1" lang="ja-JP" altLang="en-US" sz="16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「日本」の回線が使えない場合、イギリス経由で送ることもあります。</a:t>
            </a:r>
          </a:p>
        </p:txBody>
      </p:sp>
      <p:sp>
        <p:nvSpPr>
          <p:cNvPr id="13347" name="AutoShape 69"/>
          <p:cNvSpPr>
            <a:spLocks noChangeArrowheads="1"/>
          </p:cNvSpPr>
          <p:nvPr/>
        </p:nvSpPr>
        <p:spPr bwMode="auto">
          <a:xfrm>
            <a:off x="1103313" y="2192338"/>
            <a:ext cx="812800" cy="288925"/>
          </a:xfrm>
          <a:prstGeom prst="rightArrow">
            <a:avLst>
              <a:gd name="adj1" fmla="val 50000"/>
              <a:gd name="adj2" fmla="val 7033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48" name="Text Box 70"/>
          <p:cNvSpPr txBox="1">
            <a:spLocks noChangeArrowheads="1"/>
          </p:cNvSpPr>
          <p:nvPr/>
        </p:nvSpPr>
        <p:spPr bwMode="auto">
          <a:xfrm>
            <a:off x="2163763" y="2351088"/>
            <a:ext cx="15668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ルーター</a:t>
            </a:r>
          </a:p>
        </p:txBody>
      </p:sp>
      <p:sp>
        <p:nvSpPr>
          <p:cNvPr id="13349" name="Text Box 71"/>
          <p:cNvSpPr txBox="1">
            <a:spLocks noChangeArrowheads="1"/>
          </p:cNvSpPr>
          <p:nvPr/>
        </p:nvSpPr>
        <p:spPr bwMode="auto">
          <a:xfrm>
            <a:off x="6432550" y="3730625"/>
            <a:ext cx="2176463" cy="2308324"/>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注意</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b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b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この説明で使用している住所はあくまで比喩で、実際のインターネットは、このように明確に地域や地区でわけられているものではありません。</a:t>
            </a:r>
          </a:p>
        </p:txBody>
      </p:sp>
    </p:spTree>
    <p:extLst>
      <p:ext uri="{BB962C8B-B14F-4D97-AF65-F5344CB8AC3E}">
        <p14:creationId xmlns:p14="http://schemas.microsoft.com/office/powerpoint/2010/main" val="6164136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DE25AED-4DED-E66F-7361-A7C8AA3E73D1}"/>
              </a:ext>
            </a:extLst>
          </p:cNvPr>
          <p:cNvSpPr txBox="1"/>
          <p:nvPr/>
        </p:nvSpPr>
        <p:spPr>
          <a:xfrm>
            <a:off x="5629494" y="628094"/>
            <a:ext cx="3400206" cy="3865078"/>
          </a:xfrm>
          <a:prstGeom prst="rect">
            <a:avLst/>
          </a:prstGeom>
          <a:solidFill>
            <a:srgbClr val="FFFFCC"/>
          </a:solidFill>
        </p:spPr>
        <p:txBody>
          <a:bodyPr wrap="square" rtlCol="0">
            <a:spAutoFit/>
          </a:bodyPr>
          <a:lstStyle/>
          <a:p>
            <a:endParaRPr kumimoji="1" lang="ja-JP" altLang="en-US" dirty="0"/>
          </a:p>
        </p:txBody>
      </p:sp>
      <p:sp>
        <p:nvSpPr>
          <p:cNvPr id="13314"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6F1A92-3BE0-4D7B-A03C-3E72E85CF6D6}"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15" name="Text Box 2"/>
          <p:cNvSpPr txBox="1">
            <a:spLocks noChangeArrowheads="1"/>
          </p:cNvSpPr>
          <p:nvPr/>
        </p:nvSpPr>
        <p:spPr bwMode="auto">
          <a:xfrm>
            <a:off x="228600" y="228600"/>
            <a:ext cx="769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ルーティング</a:t>
            </a:r>
            <a:r>
              <a:rPr lang="en-US" altLang="ja-JP" sz="2400" dirty="0">
                <a:solidFill>
                  <a:srgbClr val="000000"/>
                </a:solidFill>
                <a:latin typeface="メイリオ" panose="020B0604030504040204" pitchFamily="50" charset="-128"/>
                <a:ea typeface="メイリオ" panose="020B0604030504040204" pitchFamily="50" charset="-128"/>
              </a:rPr>
              <a:t>: </a:t>
            </a:r>
            <a:r>
              <a:rPr lang="ja-JP" altLang="en-US" sz="2400" dirty="0">
                <a:solidFill>
                  <a:srgbClr val="FF0000"/>
                </a:solidFill>
                <a:latin typeface="メイリオ" panose="020B0604030504040204" pitchFamily="50" charset="-128"/>
                <a:ea typeface="メイリオ" panose="020B0604030504040204" pitchFamily="50" charset="-128"/>
              </a:rPr>
              <a:t>サブネットマスク</a:t>
            </a:r>
            <a:r>
              <a:rPr lang="ja-JP" altLang="en-US" sz="2400" dirty="0">
                <a:solidFill>
                  <a:srgbClr val="000000"/>
                </a:solidFill>
                <a:latin typeface="メイリオ" panose="020B0604030504040204" pitchFamily="50" charset="-128"/>
                <a:ea typeface="メイリオ" panose="020B0604030504040204" pitchFamily="50" charset="-128"/>
              </a:rPr>
              <a:t>とゲートウェイ</a:t>
            </a:r>
            <a:endParaRPr kumimoji="1" lang="ja-JP" altLang="en-US" sz="24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13316" name="Picture 38"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207" y="206345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39"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4394" y="262006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 Box 41"/>
          <p:cNvSpPr txBox="1">
            <a:spLocks noChangeArrowheads="1"/>
          </p:cNvSpPr>
          <p:nvPr/>
        </p:nvSpPr>
        <p:spPr bwMode="auto">
          <a:xfrm>
            <a:off x="239714" y="700831"/>
            <a:ext cx="254021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アメリカの</a:t>
            </a:r>
            <a:r>
              <a:rPr kumimoji="1" lang="en-US" altLang="ja-JP"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B</a:t>
            </a: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さんのパソコン</a:t>
            </a:r>
          </a:p>
        </p:txBody>
      </p:sp>
      <p:sp>
        <p:nvSpPr>
          <p:cNvPr id="13320" name="Text Box 42"/>
          <p:cNvSpPr txBox="1">
            <a:spLocks noChangeArrowheads="1"/>
          </p:cNvSpPr>
          <p:nvPr/>
        </p:nvSpPr>
        <p:spPr bwMode="auto">
          <a:xfrm>
            <a:off x="7196356" y="3262013"/>
            <a:ext cx="1916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自分のパソコン</a:t>
            </a:r>
          </a:p>
        </p:txBody>
      </p:sp>
      <p:sp>
        <p:nvSpPr>
          <p:cNvPr id="13321" name="Line 48"/>
          <p:cNvSpPr>
            <a:spLocks noChangeShapeType="1"/>
          </p:cNvSpPr>
          <p:nvPr/>
        </p:nvSpPr>
        <p:spPr bwMode="auto">
          <a:xfrm>
            <a:off x="1436907" y="2652413"/>
            <a:ext cx="493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2" name="Line 49"/>
          <p:cNvSpPr>
            <a:spLocks noChangeShapeType="1"/>
          </p:cNvSpPr>
          <p:nvPr/>
        </p:nvSpPr>
        <p:spPr bwMode="auto">
          <a:xfrm>
            <a:off x="2532282" y="2703213"/>
            <a:ext cx="682625" cy="3190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3" name="Line 51"/>
          <p:cNvSpPr>
            <a:spLocks noChangeShapeType="1"/>
          </p:cNvSpPr>
          <p:nvPr/>
        </p:nvSpPr>
        <p:spPr bwMode="auto">
          <a:xfrm flipV="1">
            <a:off x="3816569" y="2609550"/>
            <a:ext cx="422275" cy="3619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4" name="Line 52"/>
          <p:cNvSpPr>
            <a:spLocks noChangeShapeType="1"/>
          </p:cNvSpPr>
          <p:nvPr/>
        </p:nvSpPr>
        <p:spPr bwMode="auto">
          <a:xfrm flipV="1">
            <a:off x="2430682" y="2079325"/>
            <a:ext cx="349250" cy="4635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5" name="Line 53"/>
          <p:cNvSpPr>
            <a:spLocks noChangeShapeType="1"/>
          </p:cNvSpPr>
          <p:nvPr/>
        </p:nvSpPr>
        <p:spPr bwMode="auto">
          <a:xfrm flipH="1" flipV="1">
            <a:off x="4434107" y="2617488"/>
            <a:ext cx="376237" cy="4921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6" name="Line 55"/>
          <p:cNvSpPr>
            <a:spLocks noChangeShapeType="1"/>
          </p:cNvSpPr>
          <p:nvPr/>
        </p:nvSpPr>
        <p:spPr bwMode="auto">
          <a:xfrm flipV="1">
            <a:off x="4962744" y="2639713"/>
            <a:ext cx="566738" cy="5349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7" name="Line 56"/>
          <p:cNvSpPr>
            <a:spLocks noChangeShapeType="1"/>
          </p:cNvSpPr>
          <p:nvPr/>
        </p:nvSpPr>
        <p:spPr bwMode="auto">
          <a:xfrm flipH="1">
            <a:off x="3700682" y="2115838"/>
            <a:ext cx="319087" cy="8858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8" name="Line 57"/>
          <p:cNvSpPr>
            <a:spLocks noChangeShapeType="1"/>
          </p:cNvSpPr>
          <p:nvPr/>
        </p:nvSpPr>
        <p:spPr bwMode="auto">
          <a:xfrm>
            <a:off x="4253132" y="2087263"/>
            <a:ext cx="203200" cy="4492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9" name="Line 58"/>
          <p:cNvSpPr>
            <a:spLocks noChangeShapeType="1"/>
          </p:cNvSpPr>
          <p:nvPr/>
        </p:nvSpPr>
        <p:spPr bwMode="auto">
          <a:xfrm>
            <a:off x="2989482" y="2087263"/>
            <a:ext cx="581025" cy="914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3330" name="Picture 43"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119" y="2509538"/>
            <a:ext cx="7826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4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119" y="305405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45"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8832" y="2466675"/>
            <a:ext cx="7826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6"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432" y="2407938"/>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7"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1569" y="289530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50"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632" y="1950738"/>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5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594" y="189200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Line 59"/>
          <p:cNvSpPr>
            <a:spLocks noChangeShapeType="1"/>
          </p:cNvSpPr>
          <p:nvPr/>
        </p:nvSpPr>
        <p:spPr bwMode="auto">
          <a:xfrm>
            <a:off x="6167657" y="2609549"/>
            <a:ext cx="715962" cy="4762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38" name="Text Box 60"/>
          <p:cNvSpPr txBox="1">
            <a:spLocks noChangeArrowheads="1"/>
          </p:cNvSpPr>
          <p:nvPr/>
        </p:nvSpPr>
        <p:spPr bwMode="auto">
          <a:xfrm>
            <a:off x="1713132" y="2755600"/>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a:t>
            </a:r>
          </a:p>
        </p:txBody>
      </p:sp>
      <p:sp>
        <p:nvSpPr>
          <p:cNvPr id="13339" name="Text Box 61"/>
          <p:cNvSpPr txBox="1">
            <a:spLocks noChangeArrowheads="1"/>
          </p:cNvSpPr>
          <p:nvPr/>
        </p:nvSpPr>
        <p:spPr bwMode="auto">
          <a:xfrm>
            <a:off x="2344957" y="164593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イギリス</a:t>
            </a:r>
          </a:p>
        </p:txBody>
      </p:sp>
      <p:sp>
        <p:nvSpPr>
          <p:cNvPr id="13340" name="Text Box 62"/>
          <p:cNvSpPr txBox="1">
            <a:spLocks noChangeArrowheads="1"/>
          </p:cNvSpPr>
          <p:nvPr/>
        </p:nvSpPr>
        <p:spPr bwMode="auto">
          <a:xfrm>
            <a:off x="3054569" y="316993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日本</a:t>
            </a:r>
          </a:p>
        </p:txBody>
      </p:sp>
      <p:sp>
        <p:nvSpPr>
          <p:cNvPr id="13341" name="Text Box 63"/>
          <p:cNvSpPr txBox="1">
            <a:spLocks noChangeArrowheads="1"/>
          </p:cNvSpPr>
          <p:nvPr/>
        </p:nvSpPr>
        <p:spPr bwMode="auto">
          <a:xfrm>
            <a:off x="3694332" y="160148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千葉県</a:t>
            </a:r>
          </a:p>
        </p:txBody>
      </p:sp>
      <p:sp>
        <p:nvSpPr>
          <p:cNvPr id="13342" name="Text Box 64"/>
          <p:cNvSpPr txBox="1">
            <a:spLocks noChangeArrowheads="1"/>
          </p:cNvSpPr>
          <p:nvPr/>
        </p:nvSpPr>
        <p:spPr bwMode="auto">
          <a:xfrm>
            <a:off x="4288057" y="2168225"/>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東京都</a:t>
            </a:r>
          </a:p>
        </p:txBody>
      </p:sp>
      <p:sp>
        <p:nvSpPr>
          <p:cNvPr id="13343" name="Text Box 65"/>
          <p:cNvSpPr txBox="1">
            <a:spLocks noChangeArrowheads="1"/>
          </p:cNvSpPr>
          <p:nvPr/>
        </p:nvSpPr>
        <p:spPr bwMode="auto">
          <a:xfrm>
            <a:off x="4600794" y="327788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千代田区</a:t>
            </a:r>
          </a:p>
        </p:txBody>
      </p:sp>
      <p:sp>
        <p:nvSpPr>
          <p:cNvPr id="13344" name="Text Box 66"/>
          <p:cNvSpPr txBox="1">
            <a:spLocks noChangeArrowheads="1"/>
          </p:cNvSpPr>
          <p:nvPr/>
        </p:nvSpPr>
        <p:spPr bwMode="auto">
          <a:xfrm>
            <a:off x="5335807" y="1993600"/>
            <a:ext cx="10287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霞が関</a:t>
            </a:r>
            <a:b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en-US" altLang="ja-JP"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3-2-2</a:t>
            </a:r>
          </a:p>
        </p:txBody>
      </p:sp>
      <p:sp>
        <p:nvSpPr>
          <p:cNvPr id="13345" name="Text Box 67"/>
          <p:cNvSpPr txBox="1">
            <a:spLocks noChangeArrowheads="1"/>
          </p:cNvSpPr>
          <p:nvPr/>
        </p:nvSpPr>
        <p:spPr bwMode="auto">
          <a:xfrm>
            <a:off x="6950429" y="3766703"/>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=202.232.190.211</a:t>
            </a:r>
          </a:p>
        </p:txBody>
      </p:sp>
      <p:sp>
        <p:nvSpPr>
          <p:cNvPr id="13348" name="Text Box 70"/>
          <p:cNvSpPr txBox="1">
            <a:spLocks noChangeArrowheads="1"/>
          </p:cNvSpPr>
          <p:nvPr/>
        </p:nvSpPr>
        <p:spPr bwMode="auto">
          <a:xfrm>
            <a:off x="1989357" y="3160413"/>
            <a:ext cx="15668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ルーター</a:t>
            </a:r>
          </a:p>
        </p:txBody>
      </p:sp>
      <p:pic>
        <p:nvPicPr>
          <p:cNvPr id="2" name="Picture 39" descr="05_1NetPC">
            <a:extLst>
              <a:ext uri="{FF2B5EF4-FFF2-40B4-BE49-F238E27FC236}">
                <a16:creationId xmlns:a16="http://schemas.microsoft.com/office/drawing/2014/main" id="{472E6DB0-256F-429B-082F-27A719BC3F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0722" y="1445593"/>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ine 59">
            <a:extLst>
              <a:ext uri="{FF2B5EF4-FFF2-40B4-BE49-F238E27FC236}">
                <a16:creationId xmlns:a16="http://schemas.microsoft.com/office/drawing/2014/main" id="{753AEB2E-6324-C1B9-00E2-CF9CD53F3664}"/>
              </a:ext>
            </a:extLst>
          </p:cNvPr>
          <p:cNvSpPr>
            <a:spLocks noChangeShapeType="1"/>
          </p:cNvSpPr>
          <p:nvPr/>
        </p:nvSpPr>
        <p:spPr bwMode="auto">
          <a:xfrm flipV="1">
            <a:off x="6193632" y="2250174"/>
            <a:ext cx="782636" cy="2927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 name="Text Box 67">
            <a:extLst>
              <a:ext uri="{FF2B5EF4-FFF2-40B4-BE49-F238E27FC236}">
                <a16:creationId xmlns:a16="http://schemas.microsoft.com/office/drawing/2014/main" id="{9076EB68-E1CE-A93A-35FD-E2187E21DBDC}"/>
              </a:ext>
            </a:extLst>
          </p:cNvPr>
          <p:cNvSpPr txBox="1">
            <a:spLocks noChangeArrowheads="1"/>
          </p:cNvSpPr>
          <p:nvPr/>
        </p:nvSpPr>
        <p:spPr bwMode="auto">
          <a:xfrm>
            <a:off x="6585963" y="628094"/>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=202.232.190.210</a:t>
            </a:r>
          </a:p>
        </p:txBody>
      </p:sp>
      <p:sp>
        <p:nvSpPr>
          <p:cNvPr id="5" name="Text Box 42">
            <a:extLst>
              <a:ext uri="{FF2B5EF4-FFF2-40B4-BE49-F238E27FC236}">
                <a16:creationId xmlns:a16="http://schemas.microsoft.com/office/drawing/2014/main" id="{F9FC4CF5-7030-BC8B-37F9-734E01285408}"/>
              </a:ext>
            </a:extLst>
          </p:cNvPr>
          <p:cNvSpPr txBox="1">
            <a:spLocks noChangeArrowheads="1"/>
          </p:cNvSpPr>
          <p:nvPr/>
        </p:nvSpPr>
        <p:spPr bwMode="auto">
          <a:xfrm>
            <a:off x="7290949" y="2152350"/>
            <a:ext cx="1916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A</a:t>
            </a: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さんのパソコン</a:t>
            </a:r>
          </a:p>
        </p:txBody>
      </p:sp>
      <p:graphicFrame>
        <p:nvGraphicFramePr>
          <p:cNvPr id="7" name="表 6">
            <a:extLst>
              <a:ext uri="{FF2B5EF4-FFF2-40B4-BE49-F238E27FC236}">
                <a16:creationId xmlns:a16="http://schemas.microsoft.com/office/drawing/2014/main" id="{053B83AF-24C2-E96F-BB63-8C051C837C5E}"/>
              </a:ext>
            </a:extLst>
          </p:cNvPr>
          <p:cNvGraphicFramePr>
            <a:graphicFrameLocks noGrp="1"/>
          </p:cNvGraphicFramePr>
          <p:nvPr/>
        </p:nvGraphicFramePr>
        <p:xfrm>
          <a:off x="161295" y="3706513"/>
          <a:ext cx="6629427" cy="1737360"/>
        </p:xfrm>
        <a:graphic>
          <a:graphicData uri="http://schemas.openxmlformats.org/drawingml/2006/table">
            <a:tbl>
              <a:tblPr firstRow="1" bandRow="1">
                <a:tableStyleId>{5C22544A-7EE6-4342-B048-85BDC9FD1C3A}</a:tableStyleId>
              </a:tblPr>
              <a:tblGrid>
                <a:gridCol w="2541123">
                  <a:extLst>
                    <a:ext uri="{9D8B030D-6E8A-4147-A177-3AD203B41FA5}">
                      <a16:colId xmlns:a16="http://schemas.microsoft.com/office/drawing/2014/main" val="3753382964"/>
                    </a:ext>
                  </a:extLst>
                </a:gridCol>
                <a:gridCol w="1022076">
                  <a:extLst>
                    <a:ext uri="{9D8B030D-6E8A-4147-A177-3AD203B41FA5}">
                      <a16:colId xmlns:a16="http://schemas.microsoft.com/office/drawing/2014/main" val="2738815198"/>
                    </a:ext>
                  </a:extLst>
                </a:gridCol>
                <a:gridCol w="1022076">
                  <a:extLst>
                    <a:ext uri="{9D8B030D-6E8A-4147-A177-3AD203B41FA5}">
                      <a16:colId xmlns:a16="http://schemas.microsoft.com/office/drawing/2014/main" val="2042040040"/>
                    </a:ext>
                  </a:extLst>
                </a:gridCol>
                <a:gridCol w="1022076">
                  <a:extLst>
                    <a:ext uri="{9D8B030D-6E8A-4147-A177-3AD203B41FA5}">
                      <a16:colId xmlns:a16="http://schemas.microsoft.com/office/drawing/2014/main" val="2939689525"/>
                    </a:ext>
                  </a:extLst>
                </a:gridCol>
                <a:gridCol w="1022076">
                  <a:extLst>
                    <a:ext uri="{9D8B030D-6E8A-4147-A177-3AD203B41FA5}">
                      <a16:colId xmlns:a16="http://schemas.microsoft.com/office/drawing/2014/main" val="2910896218"/>
                    </a:ext>
                  </a:extLst>
                </a:gridCol>
              </a:tblGrid>
              <a:tr h="370840">
                <a:tc>
                  <a:txBody>
                    <a:bodyPr/>
                    <a:lstStyle/>
                    <a:p>
                      <a:pPr algn="ctr"/>
                      <a:r>
                        <a:rPr kumimoji="1" lang="ja-JP" altLang="en-US" sz="2000" b="0" dirty="0">
                          <a:solidFill>
                            <a:schemeClr val="tx1"/>
                          </a:solidFill>
                          <a:latin typeface="メイリオ" panose="020B0604030504040204" pitchFamily="50" charset="-128"/>
                          <a:ea typeface="メイリオ" panose="020B0604030504040204" pitchFamily="50" charset="-128"/>
                        </a:rPr>
                        <a:t>自分の</a:t>
                      </a:r>
                      <a:r>
                        <a:rPr kumimoji="1" lang="en-US" altLang="ja-JP" sz="2000" b="0" dirty="0">
                          <a:solidFill>
                            <a:schemeClr val="tx1"/>
                          </a:solidFill>
                          <a:latin typeface="メイリオ" panose="020B0604030504040204" pitchFamily="50" charset="-128"/>
                          <a:ea typeface="メイリオ" panose="020B0604030504040204" pitchFamily="50" charset="-128"/>
                        </a:rPr>
                        <a:t>IP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202.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232.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190.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211</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205808477"/>
                  </a:ext>
                </a:extLst>
              </a:tr>
              <a:tr h="370840">
                <a:tc>
                  <a:txBody>
                    <a:bodyPr/>
                    <a:lstStyle/>
                    <a:p>
                      <a:pPr algn="ctr"/>
                      <a:r>
                        <a:rPr kumimoji="1" lang="ja-JP" altLang="en-US" sz="2000" b="0" dirty="0">
                          <a:latin typeface="メイリオ" panose="020B0604030504040204" pitchFamily="50" charset="-128"/>
                          <a:ea typeface="メイリオ" panose="020B0604030504040204" pitchFamily="50" charset="-128"/>
                        </a:rPr>
                        <a:t>サブネットマスク例</a:t>
                      </a:r>
                    </a:p>
                  </a:txBody>
                  <a:tcPr>
                    <a:solidFill>
                      <a:schemeClr val="bg1"/>
                    </a:solid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0</a:t>
                      </a:r>
                      <a:endParaRPr kumimoji="1" lang="ja-JP" altLang="en-US" sz="2000" b="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712747020"/>
                  </a:ext>
                </a:extLst>
              </a:tr>
              <a:tr h="370840">
                <a:tc>
                  <a:txBody>
                    <a:bodyPr/>
                    <a:lstStyle/>
                    <a:p>
                      <a:r>
                        <a:rPr kumimoji="1" lang="ja-JP" altLang="en-US" sz="2000" b="0" dirty="0">
                          <a:latin typeface="メイリオ" panose="020B0604030504040204" pitchFamily="50" charset="-128"/>
                          <a:ea typeface="メイリオ" panose="020B0604030504040204" pitchFamily="50" charset="-128"/>
                        </a:rPr>
                        <a:t>自分のネット内の</a:t>
                      </a:r>
                      <a:r>
                        <a:rPr kumimoji="1" lang="en-US" altLang="ja-JP" sz="2000" b="0" dirty="0">
                          <a:latin typeface="メイリオ" panose="020B0604030504040204" pitchFamily="50" charset="-128"/>
                          <a:ea typeface="メイリオ" panose="020B0604030504040204" pitchFamily="50" charset="-128"/>
                        </a:rPr>
                        <a:t>IP</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202.</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232.</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190.</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x</a:t>
                      </a:r>
                      <a:endParaRPr kumimoji="1" lang="ja-JP" altLang="en-US" sz="20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141812475"/>
                  </a:ext>
                </a:extLst>
              </a:tr>
              <a:tr h="0">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027505872"/>
                  </a:ext>
                </a:extLst>
              </a:tr>
              <a:tr h="370840">
                <a:tc>
                  <a:txBody>
                    <a:bodyPr/>
                    <a:lstStyle/>
                    <a:p>
                      <a:pPr algn="ctr"/>
                      <a:r>
                        <a:rPr kumimoji="1" lang="en-US" altLang="ja-JP" sz="2000" b="0" dirty="0">
                          <a:latin typeface="メイリオ" panose="020B0604030504040204" pitchFamily="50" charset="-128"/>
                          <a:ea typeface="メイリオ" panose="020B0604030504040204" pitchFamily="50" charset="-128"/>
                        </a:rPr>
                        <a:t>A</a:t>
                      </a:r>
                      <a:r>
                        <a:rPr kumimoji="1" lang="ja-JP" altLang="en-US" sz="2000" b="0" dirty="0">
                          <a:latin typeface="メイリオ" panose="020B0604030504040204" pitchFamily="50" charset="-128"/>
                          <a:ea typeface="メイリオ" panose="020B0604030504040204" pitchFamily="50" charset="-128"/>
                        </a:rPr>
                        <a:t>さんの</a:t>
                      </a:r>
                      <a:r>
                        <a:rPr kumimoji="1" lang="en-US" altLang="ja-JP" sz="2000" b="0" dirty="0">
                          <a:latin typeface="メイリオ" panose="020B0604030504040204" pitchFamily="50" charset="-128"/>
                          <a:ea typeface="メイリオ" panose="020B0604030504040204" pitchFamily="50" charset="-128"/>
                        </a:rPr>
                        <a:t>IP</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202.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232.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190.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211</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958185000"/>
                  </a:ext>
                </a:extLst>
              </a:tr>
            </a:tbl>
          </a:graphicData>
        </a:graphic>
      </p:graphicFrame>
      <p:sp>
        <p:nvSpPr>
          <p:cNvPr id="8" name="Text Box 67">
            <a:extLst>
              <a:ext uri="{FF2B5EF4-FFF2-40B4-BE49-F238E27FC236}">
                <a16:creationId xmlns:a16="http://schemas.microsoft.com/office/drawing/2014/main" id="{606DBE47-5282-2ED4-A6EB-E03DA5FF6C29}"/>
              </a:ext>
            </a:extLst>
          </p:cNvPr>
          <p:cNvSpPr txBox="1">
            <a:spLocks noChangeArrowheads="1"/>
          </p:cNvSpPr>
          <p:nvPr/>
        </p:nvSpPr>
        <p:spPr bwMode="auto">
          <a:xfrm>
            <a:off x="244258" y="1144003"/>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a:t>
            </a:r>
            <a:r>
              <a:rPr lang="en-US" altLang="ja-JP" sz="2000" dirty="0">
                <a:solidFill>
                  <a:srgbClr val="FF0000"/>
                </a:solidFill>
              </a:rPr>
              <a:t>32</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a:t>
            </a:r>
            <a:r>
              <a:rPr lang="en-US" altLang="ja-JP" sz="2000" dirty="0">
                <a:solidFill>
                  <a:srgbClr val="FF0000"/>
                </a:solidFill>
              </a:rPr>
              <a:t>100</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.0.85</a:t>
            </a:r>
          </a:p>
        </p:txBody>
      </p:sp>
      <p:cxnSp>
        <p:nvCxnSpPr>
          <p:cNvPr id="10" name="直線矢印コネクタ 9">
            <a:extLst>
              <a:ext uri="{FF2B5EF4-FFF2-40B4-BE49-F238E27FC236}">
                <a16:creationId xmlns:a16="http://schemas.microsoft.com/office/drawing/2014/main" id="{56A70355-E060-9903-51D0-6A53B307989E}"/>
              </a:ext>
            </a:extLst>
          </p:cNvPr>
          <p:cNvCxnSpPr/>
          <p:nvPr/>
        </p:nvCxnSpPr>
        <p:spPr bwMode="auto">
          <a:xfrm flipH="1">
            <a:off x="4962744" y="1851889"/>
            <a:ext cx="980856"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 Box 67">
            <a:extLst>
              <a:ext uri="{FF2B5EF4-FFF2-40B4-BE49-F238E27FC236}">
                <a16:creationId xmlns:a16="http://schemas.microsoft.com/office/drawing/2014/main" id="{740B6E89-CC38-A0B0-4E92-93BB5E64784B}"/>
              </a:ext>
            </a:extLst>
          </p:cNvPr>
          <p:cNvSpPr txBox="1">
            <a:spLocks noChangeArrowheads="1"/>
          </p:cNvSpPr>
          <p:nvPr/>
        </p:nvSpPr>
        <p:spPr bwMode="auto">
          <a:xfrm>
            <a:off x="3879302" y="987692"/>
            <a:ext cx="27399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ゲートウェイ</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=202.232.190.1</a:t>
            </a:r>
          </a:p>
        </p:txBody>
      </p:sp>
      <p:sp>
        <p:nvSpPr>
          <p:cNvPr id="12" name="テキスト ボックス 11">
            <a:extLst>
              <a:ext uri="{FF2B5EF4-FFF2-40B4-BE49-F238E27FC236}">
                <a16:creationId xmlns:a16="http://schemas.microsoft.com/office/drawing/2014/main" id="{8B624F32-726D-B584-53A4-C146E02ECC7F}"/>
              </a:ext>
            </a:extLst>
          </p:cNvPr>
          <p:cNvSpPr txBox="1"/>
          <p:nvPr/>
        </p:nvSpPr>
        <p:spPr>
          <a:xfrm>
            <a:off x="589945" y="5417975"/>
            <a:ext cx="7477618" cy="707886"/>
          </a:xfrm>
          <a:prstGeom prst="rect">
            <a:avLst/>
          </a:prstGeom>
          <a:noFill/>
        </p:spPr>
        <p:txBody>
          <a:bodyPr wrap="square" rtlCol="0">
            <a:spAutoFit/>
          </a:bodyPr>
          <a:lstStyle/>
          <a:p>
            <a:pPr algn="l"/>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A</a:t>
            </a:r>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さんは同じネットにいるので、そのままネットワークに情報を流して</a:t>
            </a:r>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A</a:t>
            </a:r>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さんのパソコンに拾ってもらう</a:t>
            </a:r>
            <a:endPar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06706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DE25AED-4DED-E66F-7361-A7C8AA3E73D1}"/>
              </a:ext>
            </a:extLst>
          </p:cNvPr>
          <p:cNvSpPr txBox="1"/>
          <p:nvPr/>
        </p:nvSpPr>
        <p:spPr>
          <a:xfrm>
            <a:off x="5629494" y="628094"/>
            <a:ext cx="3400206" cy="3865078"/>
          </a:xfrm>
          <a:prstGeom prst="rect">
            <a:avLst/>
          </a:prstGeom>
          <a:solidFill>
            <a:srgbClr val="FFFFCC"/>
          </a:solidFill>
        </p:spPr>
        <p:txBody>
          <a:bodyPr wrap="square" rtlCol="0">
            <a:spAutoFit/>
          </a:bodyPr>
          <a:lstStyle/>
          <a:p>
            <a:endParaRPr kumimoji="1" lang="ja-JP" altLang="en-US" dirty="0"/>
          </a:p>
        </p:txBody>
      </p:sp>
      <p:sp>
        <p:nvSpPr>
          <p:cNvPr id="13314"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6F1A92-3BE0-4D7B-A03C-3E72E85CF6D6}"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15" name="Text Box 2"/>
          <p:cNvSpPr txBox="1">
            <a:spLocks noChangeArrowheads="1"/>
          </p:cNvSpPr>
          <p:nvPr/>
        </p:nvSpPr>
        <p:spPr bwMode="auto">
          <a:xfrm>
            <a:off x="228600" y="228600"/>
            <a:ext cx="769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400" dirty="0">
                <a:solidFill>
                  <a:srgbClr val="000000"/>
                </a:solidFill>
                <a:latin typeface="メイリオ" panose="020B0604030504040204" pitchFamily="50" charset="-128"/>
                <a:ea typeface="メイリオ" panose="020B0604030504040204" pitchFamily="50" charset="-128"/>
              </a:rPr>
              <a:t>ルーティング</a:t>
            </a:r>
            <a:r>
              <a:rPr lang="en-US" altLang="ja-JP" sz="2400" dirty="0">
                <a:solidFill>
                  <a:srgbClr val="000000"/>
                </a:solidFill>
                <a:latin typeface="メイリオ" panose="020B0604030504040204" pitchFamily="50" charset="-128"/>
                <a:ea typeface="メイリオ" panose="020B0604030504040204" pitchFamily="50" charset="-128"/>
              </a:rPr>
              <a:t>: </a:t>
            </a:r>
            <a:r>
              <a:rPr lang="ja-JP" altLang="en-US" sz="2400" dirty="0">
                <a:solidFill>
                  <a:srgbClr val="000000"/>
                </a:solidFill>
                <a:latin typeface="メイリオ" panose="020B0604030504040204" pitchFamily="50" charset="-128"/>
                <a:ea typeface="メイリオ" panose="020B0604030504040204" pitchFamily="50" charset="-128"/>
              </a:rPr>
              <a:t>サブネットマスクと</a:t>
            </a:r>
            <a:r>
              <a:rPr lang="ja-JP" altLang="en-US" sz="2400" dirty="0">
                <a:solidFill>
                  <a:srgbClr val="FF0000"/>
                </a:solidFill>
                <a:latin typeface="メイリオ" panose="020B0604030504040204" pitchFamily="50" charset="-128"/>
                <a:ea typeface="メイリオ" panose="020B0604030504040204" pitchFamily="50" charset="-128"/>
              </a:rPr>
              <a:t>ゲートウェイ</a:t>
            </a:r>
            <a:endParaRPr kumimoji="1" lang="ja-JP" altLang="en-US" sz="240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pic>
        <p:nvPicPr>
          <p:cNvPr id="13316" name="Picture 38"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207" y="206345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39" descr="05_1NetP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4394" y="2620060"/>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 Box 41"/>
          <p:cNvSpPr txBox="1">
            <a:spLocks noChangeArrowheads="1"/>
          </p:cNvSpPr>
          <p:nvPr/>
        </p:nvSpPr>
        <p:spPr bwMode="auto">
          <a:xfrm>
            <a:off x="239714" y="700831"/>
            <a:ext cx="254021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アメリカの</a:t>
            </a:r>
            <a:r>
              <a:rPr kumimoji="1" lang="en-US" altLang="ja-JP"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B</a:t>
            </a: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さんのパソコン</a:t>
            </a:r>
          </a:p>
        </p:txBody>
      </p:sp>
      <p:sp>
        <p:nvSpPr>
          <p:cNvPr id="13320" name="Text Box 42"/>
          <p:cNvSpPr txBox="1">
            <a:spLocks noChangeArrowheads="1"/>
          </p:cNvSpPr>
          <p:nvPr/>
        </p:nvSpPr>
        <p:spPr bwMode="auto">
          <a:xfrm>
            <a:off x="7196356" y="3262013"/>
            <a:ext cx="1916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自分のパソコン</a:t>
            </a:r>
          </a:p>
        </p:txBody>
      </p:sp>
      <p:sp>
        <p:nvSpPr>
          <p:cNvPr id="13321" name="Line 48"/>
          <p:cNvSpPr>
            <a:spLocks noChangeShapeType="1"/>
          </p:cNvSpPr>
          <p:nvPr/>
        </p:nvSpPr>
        <p:spPr bwMode="auto">
          <a:xfrm>
            <a:off x="1436907" y="2652413"/>
            <a:ext cx="4937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2" name="Line 49"/>
          <p:cNvSpPr>
            <a:spLocks noChangeShapeType="1"/>
          </p:cNvSpPr>
          <p:nvPr/>
        </p:nvSpPr>
        <p:spPr bwMode="auto">
          <a:xfrm>
            <a:off x="2532282" y="2703213"/>
            <a:ext cx="682625" cy="3190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3" name="Line 51"/>
          <p:cNvSpPr>
            <a:spLocks noChangeShapeType="1"/>
          </p:cNvSpPr>
          <p:nvPr/>
        </p:nvSpPr>
        <p:spPr bwMode="auto">
          <a:xfrm flipV="1">
            <a:off x="3816569" y="2609550"/>
            <a:ext cx="422275" cy="3619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4" name="Line 52"/>
          <p:cNvSpPr>
            <a:spLocks noChangeShapeType="1"/>
          </p:cNvSpPr>
          <p:nvPr/>
        </p:nvSpPr>
        <p:spPr bwMode="auto">
          <a:xfrm flipV="1">
            <a:off x="2430682" y="2079325"/>
            <a:ext cx="349250" cy="4635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5" name="Line 53"/>
          <p:cNvSpPr>
            <a:spLocks noChangeShapeType="1"/>
          </p:cNvSpPr>
          <p:nvPr/>
        </p:nvSpPr>
        <p:spPr bwMode="auto">
          <a:xfrm flipH="1" flipV="1">
            <a:off x="4434107" y="2617488"/>
            <a:ext cx="376237" cy="4921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6" name="Line 55"/>
          <p:cNvSpPr>
            <a:spLocks noChangeShapeType="1"/>
          </p:cNvSpPr>
          <p:nvPr/>
        </p:nvSpPr>
        <p:spPr bwMode="auto">
          <a:xfrm flipV="1">
            <a:off x="4962744" y="2639713"/>
            <a:ext cx="566738" cy="5349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7" name="Line 56"/>
          <p:cNvSpPr>
            <a:spLocks noChangeShapeType="1"/>
          </p:cNvSpPr>
          <p:nvPr/>
        </p:nvSpPr>
        <p:spPr bwMode="auto">
          <a:xfrm flipH="1">
            <a:off x="3700682" y="2115838"/>
            <a:ext cx="319087" cy="8858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8" name="Line 57"/>
          <p:cNvSpPr>
            <a:spLocks noChangeShapeType="1"/>
          </p:cNvSpPr>
          <p:nvPr/>
        </p:nvSpPr>
        <p:spPr bwMode="auto">
          <a:xfrm>
            <a:off x="4253132" y="2087263"/>
            <a:ext cx="203200" cy="4492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29" name="Line 58"/>
          <p:cNvSpPr>
            <a:spLocks noChangeShapeType="1"/>
          </p:cNvSpPr>
          <p:nvPr/>
        </p:nvSpPr>
        <p:spPr bwMode="auto">
          <a:xfrm>
            <a:off x="2989482" y="2087263"/>
            <a:ext cx="581025" cy="914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pic>
        <p:nvPicPr>
          <p:cNvPr id="13330" name="Picture 43"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119" y="2509538"/>
            <a:ext cx="7826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4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119" y="305405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45"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8832" y="2466675"/>
            <a:ext cx="7826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6"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432" y="2407938"/>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7"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1569" y="289530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50"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632" y="1950738"/>
            <a:ext cx="78263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54" descr="05_0Rec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594" y="1892000"/>
            <a:ext cx="78263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Line 59"/>
          <p:cNvSpPr>
            <a:spLocks noChangeShapeType="1"/>
          </p:cNvSpPr>
          <p:nvPr/>
        </p:nvSpPr>
        <p:spPr bwMode="auto">
          <a:xfrm>
            <a:off x="6167657" y="2609549"/>
            <a:ext cx="715962" cy="4762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38" name="Text Box 60"/>
          <p:cNvSpPr txBox="1">
            <a:spLocks noChangeArrowheads="1"/>
          </p:cNvSpPr>
          <p:nvPr/>
        </p:nvSpPr>
        <p:spPr bwMode="auto">
          <a:xfrm>
            <a:off x="1713132" y="2755600"/>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アメリカ</a:t>
            </a:r>
          </a:p>
        </p:txBody>
      </p:sp>
      <p:sp>
        <p:nvSpPr>
          <p:cNvPr id="13339" name="Text Box 61"/>
          <p:cNvSpPr txBox="1">
            <a:spLocks noChangeArrowheads="1"/>
          </p:cNvSpPr>
          <p:nvPr/>
        </p:nvSpPr>
        <p:spPr bwMode="auto">
          <a:xfrm>
            <a:off x="2344957" y="164593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イギリス</a:t>
            </a:r>
          </a:p>
        </p:txBody>
      </p:sp>
      <p:sp>
        <p:nvSpPr>
          <p:cNvPr id="13340" name="Text Box 62"/>
          <p:cNvSpPr txBox="1">
            <a:spLocks noChangeArrowheads="1"/>
          </p:cNvSpPr>
          <p:nvPr/>
        </p:nvSpPr>
        <p:spPr bwMode="auto">
          <a:xfrm>
            <a:off x="3054569" y="316993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日本</a:t>
            </a:r>
          </a:p>
        </p:txBody>
      </p:sp>
      <p:sp>
        <p:nvSpPr>
          <p:cNvPr id="13341" name="Text Box 63"/>
          <p:cNvSpPr txBox="1">
            <a:spLocks noChangeArrowheads="1"/>
          </p:cNvSpPr>
          <p:nvPr/>
        </p:nvSpPr>
        <p:spPr bwMode="auto">
          <a:xfrm>
            <a:off x="3694332" y="160148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千葉県</a:t>
            </a:r>
          </a:p>
        </p:txBody>
      </p:sp>
      <p:sp>
        <p:nvSpPr>
          <p:cNvPr id="13342" name="Text Box 64"/>
          <p:cNvSpPr txBox="1">
            <a:spLocks noChangeArrowheads="1"/>
          </p:cNvSpPr>
          <p:nvPr/>
        </p:nvSpPr>
        <p:spPr bwMode="auto">
          <a:xfrm>
            <a:off x="4288057" y="2168225"/>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東京都</a:t>
            </a:r>
          </a:p>
        </p:txBody>
      </p:sp>
      <p:sp>
        <p:nvSpPr>
          <p:cNvPr id="13343" name="Text Box 65"/>
          <p:cNvSpPr txBox="1">
            <a:spLocks noChangeArrowheads="1"/>
          </p:cNvSpPr>
          <p:nvPr/>
        </p:nvSpPr>
        <p:spPr bwMode="auto">
          <a:xfrm>
            <a:off x="4600794" y="3277888"/>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千代田区</a:t>
            </a:r>
          </a:p>
        </p:txBody>
      </p:sp>
      <p:sp>
        <p:nvSpPr>
          <p:cNvPr id="13344" name="Text Box 66"/>
          <p:cNvSpPr txBox="1">
            <a:spLocks noChangeArrowheads="1"/>
          </p:cNvSpPr>
          <p:nvPr/>
        </p:nvSpPr>
        <p:spPr bwMode="auto">
          <a:xfrm>
            <a:off x="5335807" y="1993600"/>
            <a:ext cx="10287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霞が関</a:t>
            </a:r>
            <a:br>
              <a:rPr kumimoji="1" lang="ja-JP"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br>
            <a:r>
              <a:rPr kumimoji="1" lang="en-US" altLang="ja-JP"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t>3-2-2</a:t>
            </a:r>
          </a:p>
        </p:txBody>
      </p:sp>
      <p:sp>
        <p:nvSpPr>
          <p:cNvPr id="13345" name="Text Box 67"/>
          <p:cNvSpPr txBox="1">
            <a:spLocks noChangeArrowheads="1"/>
          </p:cNvSpPr>
          <p:nvPr/>
        </p:nvSpPr>
        <p:spPr bwMode="auto">
          <a:xfrm>
            <a:off x="6775751" y="3672724"/>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=202.232.190.211</a:t>
            </a:r>
          </a:p>
        </p:txBody>
      </p:sp>
      <p:sp>
        <p:nvSpPr>
          <p:cNvPr id="13348" name="Text Box 70"/>
          <p:cNvSpPr txBox="1">
            <a:spLocks noChangeArrowheads="1"/>
          </p:cNvSpPr>
          <p:nvPr/>
        </p:nvSpPr>
        <p:spPr bwMode="auto">
          <a:xfrm>
            <a:off x="1989357" y="3160413"/>
            <a:ext cx="15668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50" charset="-128"/>
                <a:cs typeface="+mn-cs"/>
              </a:rPr>
              <a:t>ルーター</a:t>
            </a:r>
          </a:p>
        </p:txBody>
      </p:sp>
      <p:pic>
        <p:nvPicPr>
          <p:cNvPr id="2" name="Picture 39" descr="05_1NetPC">
            <a:extLst>
              <a:ext uri="{FF2B5EF4-FFF2-40B4-BE49-F238E27FC236}">
                <a16:creationId xmlns:a16="http://schemas.microsoft.com/office/drawing/2014/main" id="{472E6DB0-256F-429B-082F-27A719BC3F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0722" y="1445593"/>
            <a:ext cx="923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Line 59">
            <a:extLst>
              <a:ext uri="{FF2B5EF4-FFF2-40B4-BE49-F238E27FC236}">
                <a16:creationId xmlns:a16="http://schemas.microsoft.com/office/drawing/2014/main" id="{753AEB2E-6324-C1B9-00E2-CF9CD53F3664}"/>
              </a:ext>
            </a:extLst>
          </p:cNvPr>
          <p:cNvSpPr>
            <a:spLocks noChangeShapeType="1"/>
          </p:cNvSpPr>
          <p:nvPr/>
        </p:nvSpPr>
        <p:spPr bwMode="auto">
          <a:xfrm flipV="1">
            <a:off x="6193632" y="2250174"/>
            <a:ext cx="782636" cy="2927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4" name="Text Box 67">
            <a:extLst>
              <a:ext uri="{FF2B5EF4-FFF2-40B4-BE49-F238E27FC236}">
                <a16:creationId xmlns:a16="http://schemas.microsoft.com/office/drawing/2014/main" id="{9076EB68-E1CE-A93A-35FD-E2187E21DBDC}"/>
              </a:ext>
            </a:extLst>
          </p:cNvPr>
          <p:cNvSpPr txBox="1">
            <a:spLocks noChangeArrowheads="1"/>
          </p:cNvSpPr>
          <p:nvPr/>
        </p:nvSpPr>
        <p:spPr bwMode="auto">
          <a:xfrm>
            <a:off x="6585963" y="628094"/>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=202.232.190.210</a:t>
            </a:r>
          </a:p>
        </p:txBody>
      </p:sp>
      <p:sp>
        <p:nvSpPr>
          <p:cNvPr id="5" name="Text Box 42">
            <a:extLst>
              <a:ext uri="{FF2B5EF4-FFF2-40B4-BE49-F238E27FC236}">
                <a16:creationId xmlns:a16="http://schemas.microsoft.com/office/drawing/2014/main" id="{F9FC4CF5-7030-BC8B-37F9-734E01285408}"/>
              </a:ext>
            </a:extLst>
          </p:cNvPr>
          <p:cNvSpPr txBox="1">
            <a:spLocks noChangeArrowheads="1"/>
          </p:cNvSpPr>
          <p:nvPr/>
        </p:nvSpPr>
        <p:spPr bwMode="auto">
          <a:xfrm>
            <a:off x="7290949" y="2152350"/>
            <a:ext cx="1916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en-US" altLang="ja-JP"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A</a:t>
            </a:r>
            <a:r>
              <a:rPr kumimoji="1" lang="ja-JP" altLang="en-US" sz="16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さんのパソコン</a:t>
            </a:r>
          </a:p>
        </p:txBody>
      </p:sp>
      <p:graphicFrame>
        <p:nvGraphicFramePr>
          <p:cNvPr id="7" name="表 6">
            <a:extLst>
              <a:ext uri="{FF2B5EF4-FFF2-40B4-BE49-F238E27FC236}">
                <a16:creationId xmlns:a16="http://schemas.microsoft.com/office/drawing/2014/main" id="{053B83AF-24C2-E96F-BB63-8C051C837C5E}"/>
              </a:ext>
            </a:extLst>
          </p:cNvPr>
          <p:cNvGraphicFramePr>
            <a:graphicFrameLocks noGrp="1"/>
          </p:cNvGraphicFramePr>
          <p:nvPr/>
        </p:nvGraphicFramePr>
        <p:xfrm>
          <a:off x="22582" y="3801762"/>
          <a:ext cx="6629427" cy="1737360"/>
        </p:xfrm>
        <a:graphic>
          <a:graphicData uri="http://schemas.openxmlformats.org/drawingml/2006/table">
            <a:tbl>
              <a:tblPr firstRow="1" bandRow="1">
                <a:tableStyleId>{5C22544A-7EE6-4342-B048-85BDC9FD1C3A}</a:tableStyleId>
              </a:tblPr>
              <a:tblGrid>
                <a:gridCol w="2541123">
                  <a:extLst>
                    <a:ext uri="{9D8B030D-6E8A-4147-A177-3AD203B41FA5}">
                      <a16:colId xmlns:a16="http://schemas.microsoft.com/office/drawing/2014/main" val="3753382964"/>
                    </a:ext>
                  </a:extLst>
                </a:gridCol>
                <a:gridCol w="1022076">
                  <a:extLst>
                    <a:ext uri="{9D8B030D-6E8A-4147-A177-3AD203B41FA5}">
                      <a16:colId xmlns:a16="http://schemas.microsoft.com/office/drawing/2014/main" val="2738815198"/>
                    </a:ext>
                  </a:extLst>
                </a:gridCol>
                <a:gridCol w="1022076">
                  <a:extLst>
                    <a:ext uri="{9D8B030D-6E8A-4147-A177-3AD203B41FA5}">
                      <a16:colId xmlns:a16="http://schemas.microsoft.com/office/drawing/2014/main" val="2042040040"/>
                    </a:ext>
                  </a:extLst>
                </a:gridCol>
                <a:gridCol w="1022076">
                  <a:extLst>
                    <a:ext uri="{9D8B030D-6E8A-4147-A177-3AD203B41FA5}">
                      <a16:colId xmlns:a16="http://schemas.microsoft.com/office/drawing/2014/main" val="2939689525"/>
                    </a:ext>
                  </a:extLst>
                </a:gridCol>
                <a:gridCol w="1022076">
                  <a:extLst>
                    <a:ext uri="{9D8B030D-6E8A-4147-A177-3AD203B41FA5}">
                      <a16:colId xmlns:a16="http://schemas.microsoft.com/office/drawing/2014/main" val="2910896218"/>
                    </a:ext>
                  </a:extLst>
                </a:gridCol>
              </a:tblGrid>
              <a:tr h="370840">
                <a:tc>
                  <a:txBody>
                    <a:bodyPr/>
                    <a:lstStyle/>
                    <a:p>
                      <a:pPr algn="ctr"/>
                      <a:r>
                        <a:rPr kumimoji="1" lang="ja-JP" altLang="en-US" sz="2000" b="0" dirty="0">
                          <a:solidFill>
                            <a:schemeClr val="tx1"/>
                          </a:solidFill>
                          <a:latin typeface="メイリオ" panose="020B0604030504040204" pitchFamily="50" charset="-128"/>
                          <a:ea typeface="メイリオ" panose="020B0604030504040204" pitchFamily="50" charset="-128"/>
                        </a:rPr>
                        <a:t>自分の</a:t>
                      </a:r>
                      <a:r>
                        <a:rPr kumimoji="1" lang="en-US" altLang="ja-JP" sz="2000" b="0" dirty="0">
                          <a:solidFill>
                            <a:schemeClr val="tx1"/>
                          </a:solidFill>
                          <a:latin typeface="メイリオ" panose="020B0604030504040204" pitchFamily="50" charset="-128"/>
                          <a:ea typeface="メイリオ" panose="020B0604030504040204" pitchFamily="50" charset="-128"/>
                        </a:rPr>
                        <a:t>IP</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202.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232.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190.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211</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205808477"/>
                  </a:ext>
                </a:extLst>
              </a:tr>
              <a:tr h="370840">
                <a:tc>
                  <a:txBody>
                    <a:bodyPr/>
                    <a:lstStyle/>
                    <a:p>
                      <a:pPr algn="ctr"/>
                      <a:r>
                        <a:rPr kumimoji="1" lang="ja-JP" altLang="en-US" sz="2000" b="0" dirty="0">
                          <a:latin typeface="メイリオ" panose="020B0604030504040204" pitchFamily="50" charset="-128"/>
                          <a:ea typeface="メイリオ" panose="020B0604030504040204" pitchFamily="50" charset="-128"/>
                        </a:rPr>
                        <a:t>サブネットマスク例</a:t>
                      </a:r>
                    </a:p>
                  </a:txBody>
                  <a:tcPr>
                    <a:solidFill>
                      <a:schemeClr val="bg1"/>
                    </a:solid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0</a:t>
                      </a:r>
                      <a:endParaRPr kumimoji="1" lang="ja-JP" altLang="en-US" sz="2000" b="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712747020"/>
                  </a:ext>
                </a:extLst>
              </a:tr>
              <a:tr h="370840">
                <a:tc>
                  <a:txBody>
                    <a:bodyPr/>
                    <a:lstStyle/>
                    <a:p>
                      <a:r>
                        <a:rPr kumimoji="1" lang="ja-JP" altLang="en-US" sz="2000" b="0" dirty="0">
                          <a:latin typeface="メイリオ" panose="020B0604030504040204" pitchFamily="50" charset="-128"/>
                          <a:ea typeface="メイリオ" panose="020B0604030504040204" pitchFamily="50" charset="-128"/>
                        </a:rPr>
                        <a:t>自分のネット内の</a:t>
                      </a:r>
                      <a:r>
                        <a:rPr kumimoji="1" lang="en-US" altLang="ja-JP" sz="2000" b="0" dirty="0">
                          <a:latin typeface="メイリオ" panose="020B0604030504040204" pitchFamily="50" charset="-128"/>
                          <a:ea typeface="メイリオ" panose="020B0604030504040204" pitchFamily="50" charset="-128"/>
                        </a:rPr>
                        <a:t>IP</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202.</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232.</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190.</a:t>
                      </a:r>
                      <a:endParaRPr kumimoji="1" lang="ja-JP" altLang="en-US" sz="2000" b="0" dirty="0">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x</a:t>
                      </a:r>
                      <a:endParaRPr kumimoji="1" lang="ja-JP" altLang="en-US" sz="20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141812475"/>
                  </a:ext>
                </a:extLst>
              </a:tr>
              <a:tr h="0">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027505872"/>
                  </a:ext>
                </a:extLst>
              </a:tr>
              <a:tr h="370840">
                <a:tc>
                  <a:txBody>
                    <a:bodyPr/>
                    <a:lstStyle/>
                    <a:p>
                      <a:pPr algn="ctr"/>
                      <a:r>
                        <a:rPr kumimoji="1" lang="en-US" altLang="ja-JP" sz="2000" b="0" dirty="0">
                          <a:latin typeface="メイリオ" panose="020B0604030504040204" pitchFamily="50" charset="-128"/>
                          <a:ea typeface="メイリオ" panose="020B0604030504040204" pitchFamily="50" charset="-128"/>
                        </a:rPr>
                        <a:t>B</a:t>
                      </a:r>
                      <a:r>
                        <a:rPr kumimoji="1" lang="ja-JP" altLang="en-US" sz="2000" b="0" dirty="0">
                          <a:latin typeface="メイリオ" panose="020B0604030504040204" pitchFamily="50" charset="-128"/>
                          <a:ea typeface="メイリオ" panose="020B0604030504040204" pitchFamily="50" charset="-128"/>
                        </a:rPr>
                        <a:t>さんの</a:t>
                      </a:r>
                      <a:r>
                        <a:rPr kumimoji="1" lang="en-US" altLang="ja-JP" sz="2000" b="0" dirty="0">
                          <a:latin typeface="メイリオ" panose="020B0604030504040204" pitchFamily="50" charset="-128"/>
                          <a:ea typeface="メイリオ" panose="020B0604030504040204" pitchFamily="50" charset="-128"/>
                        </a:rPr>
                        <a:t>IP</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32.</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100.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85</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958185000"/>
                  </a:ext>
                </a:extLst>
              </a:tr>
            </a:tbl>
          </a:graphicData>
        </a:graphic>
      </p:graphicFrame>
      <p:sp>
        <p:nvSpPr>
          <p:cNvPr id="8" name="Text Box 67">
            <a:extLst>
              <a:ext uri="{FF2B5EF4-FFF2-40B4-BE49-F238E27FC236}">
                <a16:creationId xmlns:a16="http://schemas.microsoft.com/office/drawing/2014/main" id="{606DBE47-5282-2ED4-A6EB-E03DA5FF6C29}"/>
              </a:ext>
            </a:extLst>
          </p:cNvPr>
          <p:cNvSpPr txBox="1">
            <a:spLocks noChangeArrowheads="1"/>
          </p:cNvSpPr>
          <p:nvPr/>
        </p:nvSpPr>
        <p:spPr bwMode="auto">
          <a:xfrm>
            <a:off x="244258" y="1144003"/>
            <a:ext cx="232886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a:t>
            </a:r>
            <a:r>
              <a:rPr lang="en-US" altLang="ja-JP" sz="2000" dirty="0">
                <a:solidFill>
                  <a:srgbClr val="FF0000"/>
                </a:solidFill>
              </a:rPr>
              <a:t>32</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a:t>
            </a:r>
            <a:r>
              <a:rPr lang="en-US" altLang="ja-JP" sz="2000" dirty="0">
                <a:solidFill>
                  <a:srgbClr val="FF0000"/>
                </a:solidFill>
              </a:rPr>
              <a:t>100</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.0.85</a:t>
            </a:r>
          </a:p>
        </p:txBody>
      </p:sp>
      <p:cxnSp>
        <p:nvCxnSpPr>
          <p:cNvPr id="10" name="直線矢印コネクタ 9">
            <a:extLst>
              <a:ext uri="{FF2B5EF4-FFF2-40B4-BE49-F238E27FC236}">
                <a16:creationId xmlns:a16="http://schemas.microsoft.com/office/drawing/2014/main" id="{56A70355-E060-9903-51D0-6A53B307989E}"/>
              </a:ext>
            </a:extLst>
          </p:cNvPr>
          <p:cNvCxnSpPr/>
          <p:nvPr/>
        </p:nvCxnSpPr>
        <p:spPr bwMode="auto">
          <a:xfrm flipH="1">
            <a:off x="4962744" y="1851889"/>
            <a:ext cx="980856"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 Box 67">
            <a:extLst>
              <a:ext uri="{FF2B5EF4-FFF2-40B4-BE49-F238E27FC236}">
                <a16:creationId xmlns:a16="http://schemas.microsoft.com/office/drawing/2014/main" id="{740B6E89-CC38-A0B0-4E92-93BB5E64784B}"/>
              </a:ext>
            </a:extLst>
          </p:cNvPr>
          <p:cNvSpPr txBox="1">
            <a:spLocks noChangeArrowheads="1"/>
          </p:cNvSpPr>
          <p:nvPr/>
        </p:nvSpPr>
        <p:spPr bwMode="auto">
          <a:xfrm>
            <a:off x="3879302" y="987692"/>
            <a:ext cx="273997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ゲートウェイ</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IP</a:t>
            </a: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アドレス</a:t>
            </a:r>
            <a:r>
              <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=202.232.190.1</a:t>
            </a:r>
          </a:p>
        </p:txBody>
      </p:sp>
      <p:sp>
        <p:nvSpPr>
          <p:cNvPr id="12" name="テキスト ボックス 11">
            <a:extLst>
              <a:ext uri="{FF2B5EF4-FFF2-40B4-BE49-F238E27FC236}">
                <a16:creationId xmlns:a16="http://schemas.microsoft.com/office/drawing/2014/main" id="{8B624F32-726D-B584-53A4-C146E02ECC7F}"/>
              </a:ext>
            </a:extLst>
          </p:cNvPr>
          <p:cNvSpPr txBox="1"/>
          <p:nvPr/>
        </p:nvSpPr>
        <p:spPr>
          <a:xfrm>
            <a:off x="500034" y="5562456"/>
            <a:ext cx="8186765" cy="1323439"/>
          </a:xfrm>
          <a:prstGeom prst="rect">
            <a:avLst/>
          </a:prstGeom>
          <a:noFill/>
        </p:spPr>
        <p:txBody>
          <a:bodyPr wrap="square" rtlCol="0">
            <a:spAutoFit/>
          </a:bodyPr>
          <a:lstStyle/>
          <a:p>
            <a:pPr algn="l"/>
            <a:r>
              <a:rPr lang="en-US" altLang="ja-JP" sz="2000" dirty="0">
                <a:solidFill>
                  <a:schemeClr val="accent6">
                    <a:lumMod val="50000"/>
                  </a:schemeClr>
                </a:solidFill>
                <a:latin typeface="メイリオ" panose="020B0604030504040204" pitchFamily="50" charset="-128"/>
                <a:ea typeface="メイリオ" panose="020B0604030504040204" pitchFamily="50" charset="-128"/>
              </a:rPr>
              <a:t>B</a:t>
            </a:r>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さんは同じネットに</a:t>
            </a:r>
            <a:r>
              <a:rPr lang="ja-JP" altLang="en-US" sz="2000" dirty="0">
                <a:solidFill>
                  <a:schemeClr val="accent6">
                    <a:lumMod val="50000"/>
                  </a:schemeClr>
                </a:solidFill>
                <a:latin typeface="メイリオ" panose="020B0604030504040204" pitchFamily="50" charset="-128"/>
                <a:ea typeface="メイリオ" panose="020B0604030504040204" pitchFamily="50" charset="-128"/>
              </a:rPr>
              <a:t>はいないで、ゲートウェイアドレスに送って、そのあとはルーターに任せよう。ルーターはどうやったら</a:t>
            </a:r>
            <a:r>
              <a:rPr lang="en-US" altLang="ja-JP" sz="2000" dirty="0">
                <a:solidFill>
                  <a:schemeClr val="accent6">
                    <a:lumMod val="50000"/>
                  </a:schemeClr>
                </a:solidFill>
                <a:latin typeface="メイリオ" panose="020B0604030504040204" pitchFamily="50" charset="-128"/>
                <a:ea typeface="メイリオ" panose="020B0604030504040204" pitchFamily="50" charset="-128"/>
              </a:rPr>
              <a:t>B</a:t>
            </a:r>
            <a:r>
              <a:rPr lang="ja-JP" altLang="en-US" sz="2000" dirty="0">
                <a:solidFill>
                  <a:schemeClr val="accent6">
                    <a:lumMod val="50000"/>
                  </a:schemeClr>
                </a:solidFill>
                <a:latin typeface="メイリオ" panose="020B0604030504040204" pitchFamily="50" charset="-128"/>
                <a:ea typeface="メイリオ" panose="020B0604030504040204" pitchFamily="50" charset="-128"/>
              </a:rPr>
              <a:t>さんに</a:t>
            </a:r>
            <a:r>
              <a:rPr lang="en-US" altLang="ja-JP" sz="2000" dirty="0">
                <a:solidFill>
                  <a:schemeClr val="accent6">
                    <a:lumMod val="50000"/>
                  </a:schemeClr>
                </a:solidFill>
                <a:latin typeface="メイリオ" panose="020B0604030504040204" pitchFamily="50" charset="-128"/>
                <a:ea typeface="メイリオ" panose="020B0604030504040204" pitchFamily="50" charset="-128"/>
              </a:rPr>
              <a:t>IP</a:t>
            </a:r>
            <a:r>
              <a:rPr lang="ja-JP" altLang="en-US" sz="2000" dirty="0">
                <a:solidFill>
                  <a:schemeClr val="accent6">
                    <a:lumMod val="50000"/>
                  </a:schemeClr>
                </a:solidFill>
                <a:latin typeface="メイリオ" panose="020B0604030504040204" pitchFamily="50" charset="-128"/>
                <a:ea typeface="メイリオ" panose="020B0604030504040204" pitchFamily="50" charset="-128"/>
              </a:rPr>
              <a:t>の届くか知っているはずだ</a:t>
            </a:r>
            <a:r>
              <a:rPr lang="en-US" altLang="ja-JP" sz="2000" dirty="0">
                <a:solidFill>
                  <a:schemeClr val="accent6">
                    <a:lumMod val="50000"/>
                  </a:schemeClr>
                </a:solidFill>
                <a:latin typeface="メイリオ" panose="020B0604030504040204" pitchFamily="50" charset="-128"/>
                <a:ea typeface="メイリオ" panose="020B0604030504040204" pitchFamily="50" charset="-128"/>
              </a:rPr>
              <a:t>(</a:t>
            </a:r>
            <a:r>
              <a:rPr lang="ja-JP" altLang="en-US" sz="2000" dirty="0">
                <a:solidFill>
                  <a:schemeClr val="accent6">
                    <a:lumMod val="50000"/>
                  </a:schemeClr>
                </a:solidFill>
                <a:latin typeface="メイリオ" panose="020B0604030504040204" pitchFamily="50" charset="-128"/>
                <a:ea typeface="メイリオ" panose="020B0604030504040204" pitchFamily="50" charset="-128"/>
              </a:rPr>
              <a:t>経路制御表</a:t>
            </a:r>
            <a:r>
              <a:rPr lang="en-US" altLang="ja-JP" sz="2000" dirty="0">
                <a:solidFill>
                  <a:schemeClr val="accent6">
                    <a:lumMod val="50000"/>
                  </a:schemeClr>
                </a:solidFill>
                <a:latin typeface="メイリオ" panose="020B0604030504040204" pitchFamily="50" charset="-128"/>
                <a:ea typeface="メイリオ" panose="020B0604030504040204" pitchFamily="50" charset="-128"/>
              </a:rPr>
              <a:t>)</a:t>
            </a:r>
            <a:r>
              <a:rPr lang="ja-JP" altLang="en-US" sz="2000" dirty="0">
                <a:solidFill>
                  <a:schemeClr val="accent6">
                    <a:lumMod val="50000"/>
                  </a:schemeClr>
                </a:solidFill>
                <a:latin typeface="メイリオ" panose="020B0604030504040204" pitchFamily="50" charset="-128"/>
                <a:ea typeface="メイリオ" panose="020B0604030504040204" pitchFamily="50" charset="-128"/>
              </a:rPr>
              <a:t>。実はルータもどこに送っていいかわからない場合、上位のゲートウェイアドレスに送信する。</a:t>
            </a:r>
            <a:endPar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306159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6F1A92-3BE0-4D7B-A03C-3E72E85CF6D6}" type="slidenum">
              <a:rPr kumimoji="0" lang="en-US" altLang="ja-JP" sz="14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315" name="Text Box 2"/>
          <p:cNvSpPr txBox="1">
            <a:spLocks noChangeArrowheads="1"/>
          </p:cNvSpPr>
          <p:nvPr/>
        </p:nvSpPr>
        <p:spPr bwMode="auto">
          <a:xfrm>
            <a:off x="228600" y="228600"/>
            <a:ext cx="769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400" dirty="0">
                <a:solidFill>
                  <a:srgbClr val="FF0000"/>
                </a:solidFill>
                <a:latin typeface="メイリオ" panose="020B0604030504040204" pitchFamily="50" charset="-128"/>
                <a:ea typeface="メイリオ" panose="020B0604030504040204" pitchFamily="50" charset="-128"/>
              </a:rPr>
              <a:t>サブネットマスクの詳細</a:t>
            </a:r>
            <a:endParaRPr kumimoji="1" lang="ja-JP" altLang="en-US" sz="24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graphicFrame>
        <p:nvGraphicFramePr>
          <p:cNvPr id="7" name="表 6">
            <a:extLst>
              <a:ext uri="{FF2B5EF4-FFF2-40B4-BE49-F238E27FC236}">
                <a16:creationId xmlns:a16="http://schemas.microsoft.com/office/drawing/2014/main" id="{053B83AF-24C2-E96F-BB63-8C051C837C5E}"/>
              </a:ext>
            </a:extLst>
          </p:cNvPr>
          <p:cNvGraphicFramePr>
            <a:graphicFrameLocks noGrp="1"/>
          </p:cNvGraphicFramePr>
          <p:nvPr/>
        </p:nvGraphicFramePr>
        <p:xfrm>
          <a:off x="228600" y="2058755"/>
          <a:ext cx="8694682" cy="4235624"/>
        </p:xfrm>
        <a:graphic>
          <a:graphicData uri="http://schemas.openxmlformats.org/drawingml/2006/table">
            <a:tbl>
              <a:tblPr firstRow="1" bandRow="1">
                <a:tableStyleId>{5C22544A-7EE6-4342-B048-85BDC9FD1C3A}</a:tableStyleId>
              </a:tblPr>
              <a:tblGrid>
                <a:gridCol w="3040046">
                  <a:extLst>
                    <a:ext uri="{9D8B030D-6E8A-4147-A177-3AD203B41FA5}">
                      <a16:colId xmlns:a16="http://schemas.microsoft.com/office/drawing/2014/main" val="3753382964"/>
                    </a:ext>
                  </a:extLst>
                </a:gridCol>
                <a:gridCol w="1413659">
                  <a:extLst>
                    <a:ext uri="{9D8B030D-6E8A-4147-A177-3AD203B41FA5}">
                      <a16:colId xmlns:a16="http://schemas.microsoft.com/office/drawing/2014/main" val="2738815198"/>
                    </a:ext>
                  </a:extLst>
                </a:gridCol>
                <a:gridCol w="1413659">
                  <a:extLst>
                    <a:ext uri="{9D8B030D-6E8A-4147-A177-3AD203B41FA5}">
                      <a16:colId xmlns:a16="http://schemas.microsoft.com/office/drawing/2014/main" val="2042040040"/>
                    </a:ext>
                  </a:extLst>
                </a:gridCol>
                <a:gridCol w="1413659">
                  <a:extLst>
                    <a:ext uri="{9D8B030D-6E8A-4147-A177-3AD203B41FA5}">
                      <a16:colId xmlns:a16="http://schemas.microsoft.com/office/drawing/2014/main" val="2939689525"/>
                    </a:ext>
                  </a:extLst>
                </a:gridCol>
                <a:gridCol w="1413659">
                  <a:extLst>
                    <a:ext uri="{9D8B030D-6E8A-4147-A177-3AD203B41FA5}">
                      <a16:colId xmlns:a16="http://schemas.microsoft.com/office/drawing/2014/main" val="2910896218"/>
                    </a:ext>
                  </a:extLst>
                </a:gridCol>
              </a:tblGrid>
              <a:tr h="330303">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IP(10</a:t>
                      </a:r>
                      <a:r>
                        <a:rPr kumimoji="1" lang="ja-JP" altLang="en-US" sz="2000" b="0" dirty="0">
                          <a:solidFill>
                            <a:schemeClr val="tx1"/>
                          </a:solidFill>
                          <a:latin typeface="メイリオ" panose="020B0604030504040204" pitchFamily="50" charset="-128"/>
                          <a:ea typeface="メイリオ" panose="020B0604030504040204" pitchFamily="50" charset="-128"/>
                        </a:rPr>
                        <a:t>進</a:t>
                      </a:r>
                      <a:r>
                        <a:rPr kumimoji="1" lang="en-US" altLang="ja-JP" sz="2000" b="0" dirty="0">
                          <a:solidFill>
                            <a:schemeClr val="tx1"/>
                          </a:solidFill>
                          <a:latin typeface="メイリオ" panose="020B0604030504040204" pitchFamily="50" charset="-128"/>
                          <a:ea typeface="メイリオ" panose="020B0604030504040204" pitchFamily="50" charset="-128"/>
                        </a:rPr>
                        <a:t>)</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19</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205808477"/>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サブネットマスク</a:t>
                      </a:r>
                      <a:r>
                        <a:rPr kumimoji="1" lang="en-US" altLang="ja-JP" sz="2000" b="0" dirty="0">
                          <a:latin typeface="メイリオ" panose="020B0604030504040204" pitchFamily="50" charset="-128"/>
                          <a:ea typeface="メイリオ" panose="020B0604030504040204" pitchFamily="50" charset="-128"/>
                        </a:rPr>
                        <a:t>(10</a:t>
                      </a:r>
                      <a:r>
                        <a:rPr kumimoji="1" lang="ja-JP" altLang="en-US" sz="2000" b="0" dirty="0">
                          <a:latin typeface="メイリオ" panose="020B0604030504040204" pitchFamily="50" charset="-128"/>
                          <a:ea typeface="メイリオ" panose="020B0604030504040204" pitchFamily="50" charset="-128"/>
                        </a:rPr>
                        <a:t>進</a:t>
                      </a:r>
                      <a:r>
                        <a:rPr kumimoji="1" lang="en-US" altLang="ja-JP" sz="2000" b="0" dirty="0">
                          <a:latin typeface="メイリオ" panose="020B0604030504040204" pitchFamily="50" charset="-128"/>
                          <a:ea typeface="メイリオ" panose="020B0604030504040204" pitchFamily="50" charset="-128"/>
                        </a:rPr>
                        <a:t>)</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255.</a:t>
                      </a:r>
                      <a:endParaRPr kumimoji="1" lang="ja-JP" altLang="en-US" sz="2000" b="0" dirty="0">
                        <a:latin typeface="メイリオ" panose="020B0604030504040204" pitchFamily="50" charset="-128"/>
                        <a:ea typeface="メイリオ" panose="020B0604030504040204" pitchFamily="50" charset="-128"/>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dirty="0">
                          <a:latin typeface="メイリオ" panose="020B0604030504040204" pitchFamily="50" charset="-128"/>
                          <a:ea typeface="メイリオ" panose="020B0604030504040204" pitchFamily="50" charset="-128"/>
                        </a:rPr>
                        <a:t>240</a:t>
                      </a:r>
                      <a:endParaRPr kumimoji="1" lang="ja-JP" altLang="en-US" sz="2000" b="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712747020"/>
                  </a:ext>
                </a:extLst>
              </a:tr>
              <a:tr h="127040">
                <a:tc>
                  <a:txBody>
                    <a:bodyPr/>
                    <a:lstStyle/>
                    <a:p>
                      <a:pPr algn="ctr"/>
                      <a:r>
                        <a:rPr kumimoji="1" lang="en-US" altLang="ja-JP" sz="400" b="0" dirty="0">
                          <a:latin typeface="メイリオ" panose="020B0604030504040204" pitchFamily="50" charset="-128"/>
                          <a:ea typeface="メイリオ" panose="020B0604030504040204" pitchFamily="50" charset="-128"/>
                        </a:rPr>
                        <a:t>c</a:t>
                      </a:r>
                      <a:endParaRPr kumimoji="1" lang="ja-JP" altLang="en-US" sz="4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027505872"/>
                  </a:ext>
                </a:extLst>
              </a:tr>
              <a:tr h="330303">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IP(2</a:t>
                      </a:r>
                      <a:r>
                        <a:rPr kumimoji="1" lang="ja-JP" altLang="en-US" sz="2000" b="0" dirty="0">
                          <a:solidFill>
                            <a:schemeClr val="tx1"/>
                          </a:solidFill>
                          <a:latin typeface="メイリオ" panose="020B0604030504040204" pitchFamily="50" charset="-128"/>
                          <a:ea typeface="メイリオ" panose="020B0604030504040204" pitchFamily="50" charset="-128"/>
                        </a:rPr>
                        <a:t>進</a:t>
                      </a:r>
                      <a:r>
                        <a:rPr kumimoji="1" lang="en-US" altLang="ja-JP" sz="2000" b="0" dirty="0">
                          <a:solidFill>
                            <a:schemeClr val="tx1"/>
                          </a:solidFill>
                          <a:latin typeface="メイリオ" panose="020B0604030504040204" pitchFamily="50" charset="-128"/>
                          <a:ea typeface="メイリオ" panose="020B0604030504040204" pitchFamily="50" charset="-128"/>
                        </a:rPr>
                        <a:t>)</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10101010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01000110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0001</a:t>
                      </a:r>
                      <a:r>
                        <a:rPr kumimoji="1" lang="en-US" altLang="ja-JP" sz="1800" b="0" dirty="0">
                          <a:solidFill>
                            <a:schemeClr val="tx1"/>
                          </a:solidFill>
                          <a:latin typeface="メイリオ" panose="020B0604030504040204" pitchFamily="50" charset="-128"/>
                          <a:ea typeface="メイリオ" panose="020B0604030504040204" pitchFamily="50" charset="-128"/>
                        </a:rPr>
                        <a:t>0011</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958185000"/>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サブネットマスク</a:t>
                      </a:r>
                      <a:r>
                        <a:rPr kumimoji="1" lang="en-US" altLang="ja-JP" sz="2000" b="0" dirty="0">
                          <a:latin typeface="メイリオ" panose="020B0604030504040204" pitchFamily="50" charset="-128"/>
                          <a:ea typeface="メイリオ" panose="020B0604030504040204" pitchFamily="50" charset="-128"/>
                        </a:rPr>
                        <a:t>(2</a:t>
                      </a:r>
                      <a:r>
                        <a:rPr kumimoji="1" lang="ja-JP" altLang="en-US" sz="2000" b="0" dirty="0">
                          <a:latin typeface="メイリオ" panose="020B0604030504040204" pitchFamily="50" charset="-128"/>
                          <a:ea typeface="メイリオ" panose="020B0604030504040204" pitchFamily="50" charset="-128"/>
                        </a:rPr>
                        <a:t>進</a:t>
                      </a:r>
                      <a:r>
                        <a:rPr kumimoji="1" lang="en-US" altLang="ja-JP" sz="2000" b="0" dirty="0">
                          <a:latin typeface="メイリオ" panose="020B0604030504040204" pitchFamily="50" charset="-128"/>
                          <a:ea typeface="メイリオ" panose="020B0604030504040204" pitchFamily="50" charset="-128"/>
                        </a:rPr>
                        <a:t>)</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1800" b="0" dirty="0">
                          <a:highlight>
                            <a:srgbClr val="FFFF00"/>
                          </a:highlight>
                          <a:latin typeface="メイリオ" panose="020B0604030504040204" pitchFamily="50" charset="-128"/>
                          <a:ea typeface="メイリオ" panose="020B0604030504040204" pitchFamily="50" charset="-128"/>
                        </a:rPr>
                        <a:t>11111111</a:t>
                      </a:r>
                      <a:r>
                        <a:rPr kumimoji="1" lang="en-US" altLang="ja-JP" sz="1800" b="0" dirty="0">
                          <a:latin typeface="メイリオ" panose="020B0604030504040204" pitchFamily="50" charset="-128"/>
                          <a:ea typeface="メイリオ" panose="020B0604030504040204" pitchFamily="50" charset="-128"/>
                        </a:rPr>
                        <a:t>.</a:t>
                      </a:r>
                      <a:endParaRPr kumimoji="1" lang="ja-JP" altLang="en-US" sz="1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a:highlight>
                            <a:srgbClr val="FFFF00"/>
                          </a:highlight>
                          <a:latin typeface="メイリオ" panose="020B0604030504040204" pitchFamily="50" charset="-128"/>
                          <a:ea typeface="メイリオ" panose="020B0604030504040204" pitchFamily="50" charset="-128"/>
                        </a:rPr>
                        <a:t>11111111</a:t>
                      </a:r>
                      <a:r>
                        <a:rPr kumimoji="1" lang="en-US" altLang="ja-JP" sz="1800" b="0" dirty="0">
                          <a:latin typeface="メイリオ" panose="020B0604030504040204" pitchFamily="50" charset="-128"/>
                          <a:ea typeface="メイリオ" panose="020B0604030504040204" pitchFamily="50" charset="-128"/>
                        </a:rPr>
                        <a:t>.</a:t>
                      </a:r>
                      <a:endParaRPr kumimoji="1" lang="ja-JP" altLang="en-US" sz="1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a:highlight>
                            <a:srgbClr val="FFFF00"/>
                          </a:highlight>
                          <a:latin typeface="メイリオ" panose="020B0604030504040204" pitchFamily="50" charset="-128"/>
                          <a:ea typeface="メイリオ" panose="020B0604030504040204" pitchFamily="50" charset="-128"/>
                        </a:rPr>
                        <a:t>11111111</a:t>
                      </a:r>
                      <a:r>
                        <a:rPr kumimoji="1" lang="en-US" altLang="ja-JP" sz="1800" b="0" dirty="0">
                          <a:latin typeface="メイリオ" panose="020B0604030504040204" pitchFamily="50" charset="-128"/>
                          <a:ea typeface="メイリオ" panose="020B0604030504040204" pitchFamily="50" charset="-128"/>
                        </a:rPr>
                        <a:t>.</a:t>
                      </a:r>
                      <a:endParaRPr kumimoji="1" lang="ja-JP" altLang="en-US" sz="1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a:highlight>
                            <a:srgbClr val="FFFF00"/>
                          </a:highlight>
                          <a:latin typeface="メイリオ" panose="020B0604030504040204" pitchFamily="50" charset="-128"/>
                          <a:ea typeface="メイリオ" panose="020B0604030504040204" pitchFamily="50" charset="-128"/>
                        </a:rPr>
                        <a:t>1111</a:t>
                      </a:r>
                      <a:r>
                        <a:rPr kumimoji="1" lang="en-US" altLang="ja-JP" sz="1800" b="0" dirty="0">
                          <a:latin typeface="メイリオ" panose="020B0604030504040204" pitchFamily="50" charset="-128"/>
                          <a:ea typeface="メイリオ" panose="020B0604030504040204" pitchFamily="50" charset="-128"/>
                        </a:rPr>
                        <a:t>0000</a:t>
                      </a:r>
                      <a:endParaRPr kumimoji="1" lang="ja-JP" altLang="en-US" sz="18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488619072"/>
                  </a:ext>
                </a:extLst>
              </a:tr>
              <a:tr h="221574">
                <a:tc>
                  <a:txBody>
                    <a:bodyPr/>
                    <a:lstStyle/>
                    <a:p>
                      <a:pPr algn="ctr"/>
                      <a:r>
                        <a:rPr kumimoji="1" lang="en-US" altLang="ja-JP" sz="400" b="0" dirty="0">
                          <a:latin typeface="メイリオ" panose="020B0604030504040204" pitchFamily="50" charset="-128"/>
                          <a:ea typeface="メイリオ" panose="020B0604030504040204" pitchFamily="50" charset="-128"/>
                        </a:rPr>
                        <a:t>c</a:t>
                      </a:r>
                      <a:endParaRPr kumimoji="1" lang="ja-JP" altLang="en-US" sz="4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tc>
                  <a:txBody>
                    <a:bodyPr/>
                    <a:lstStyle/>
                    <a:p>
                      <a:pPr algn="ctr"/>
                      <a:endParaRPr kumimoji="1" lang="ja-JP" altLang="en-US" sz="4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837560734"/>
                  </a:ext>
                </a:extLst>
              </a:tr>
              <a:tr h="330303">
                <a:tc>
                  <a:txBody>
                    <a:bodyPr/>
                    <a:lstStyle/>
                    <a:p>
                      <a:pPr algn="ctr"/>
                      <a:r>
                        <a:rPr kumimoji="1" lang="ja-JP" altLang="en-US" sz="2000" b="0" dirty="0">
                          <a:solidFill>
                            <a:schemeClr val="tx1"/>
                          </a:solidFill>
                          <a:latin typeface="メイリオ" panose="020B0604030504040204" pitchFamily="50" charset="-128"/>
                          <a:ea typeface="メイリオ" panose="020B0604030504040204" pitchFamily="50" charset="-128"/>
                        </a:rPr>
                        <a:t>ホストアドレス</a:t>
                      </a:r>
                      <a:r>
                        <a:rPr kumimoji="1" lang="en-US" altLang="ja-JP" sz="2000" b="0" dirty="0">
                          <a:solidFill>
                            <a:schemeClr val="tx1"/>
                          </a:solidFill>
                          <a:latin typeface="メイリオ" panose="020B0604030504040204" pitchFamily="50" charset="-128"/>
                          <a:ea typeface="メイリオ" panose="020B0604030504040204" pitchFamily="50" charset="-128"/>
                        </a:rPr>
                        <a:t>(2</a:t>
                      </a:r>
                      <a:r>
                        <a:rPr kumimoji="1" lang="ja-JP" altLang="en-US" sz="2000" b="0" dirty="0">
                          <a:solidFill>
                            <a:schemeClr val="tx1"/>
                          </a:solidFill>
                          <a:latin typeface="メイリオ" panose="020B0604030504040204" pitchFamily="50" charset="-128"/>
                          <a:ea typeface="メイリオ" panose="020B0604030504040204" pitchFamily="50" charset="-128"/>
                        </a:rPr>
                        <a:t>進</a:t>
                      </a:r>
                      <a:r>
                        <a:rPr kumimoji="1" lang="en-US" altLang="ja-JP" sz="2000" b="0" dirty="0">
                          <a:solidFill>
                            <a:schemeClr val="tx1"/>
                          </a:solidFill>
                          <a:latin typeface="メイリオ" panose="020B0604030504040204" pitchFamily="50" charset="-128"/>
                          <a:ea typeface="メイリオ" panose="020B0604030504040204" pitchFamily="50" charset="-128"/>
                        </a:rPr>
                        <a:t>)</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10101010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01000110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0001</a:t>
                      </a:r>
                      <a:r>
                        <a:rPr kumimoji="1" lang="en-US" altLang="ja-JP" sz="1800" b="0" dirty="0">
                          <a:solidFill>
                            <a:schemeClr val="tx1"/>
                          </a:solidFill>
                          <a:latin typeface="メイリオ" panose="020B0604030504040204" pitchFamily="50" charset="-128"/>
                          <a:ea typeface="メイリオ" panose="020B0604030504040204" pitchFamily="50" charset="-128"/>
                        </a:rPr>
                        <a:t>0000</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612812330"/>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同一ネット</a:t>
                      </a:r>
                      <a:r>
                        <a:rPr kumimoji="1" lang="en-US" altLang="ja-JP" sz="2000" b="0" dirty="0">
                          <a:latin typeface="メイリオ" panose="020B0604030504040204" pitchFamily="50" charset="-128"/>
                          <a:ea typeface="メイリオ" panose="020B0604030504040204" pitchFamily="50" charset="-128"/>
                        </a:rPr>
                        <a:t>(</a:t>
                      </a:r>
                      <a:r>
                        <a:rPr kumimoji="1" lang="ja-JP" altLang="en-US" sz="2000" b="0" dirty="0">
                          <a:latin typeface="メイリオ" panose="020B0604030504040204" pitchFamily="50" charset="-128"/>
                          <a:ea typeface="メイリオ" panose="020B0604030504040204" pitchFamily="50" charset="-128"/>
                        </a:rPr>
                        <a:t>始まり～</a:t>
                      </a:r>
                    </a:p>
                  </a:txBody>
                  <a:tcPr>
                    <a:solidFill>
                      <a:schemeClr val="bg1"/>
                    </a:solid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10101010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01000110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0001</a:t>
                      </a:r>
                      <a:r>
                        <a:rPr kumimoji="1" lang="en-US" altLang="ja-JP" sz="1800" b="0" dirty="0">
                          <a:solidFill>
                            <a:schemeClr val="tx1"/>
                          </a:solidFill>
                          <a:latin typeface="メイリオ" panose="020B0604030504040204" pitchFamily="50" charset="-128"/>
                          <a:ea typeface="メイリオ" panose="020B0604030504040204" pitchFamily="50" charset="-128"/>
                        </a:rPr>
                        <a:t>0000</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1202679272"/>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終わり</a:t>
                      </a:r>
                      <a:r>
                        <a:rPr kumimoji="1" lang="en-US" altLang="ja-JP" sz="2000" b="0" dirty="0">
                          <a:latin typeface="メイリオ" panose="020B0604030504040204" pitchFamily="50" charset="-128"/>
                          <a:ea typeface="メイリオ" panose="020B0604030504040204" pitchFamily="50" charset="-128"/>
                        </a:rPr>
                        <a:t>)(2</a:t>
                      </a:r>
                      <a:r>
                        <a:rPr kumimoji="1" lang="ja-JP" altLang="en-US" sz="2000" b="0" dirty="0">
                          <a:latin typeface="メイリオ" panose="020B0604030504040204" pitchFamily="50" charset="-128"/>
                          <a:ea typeface="メイリオ" panose="020B0604030504040204" pitchFamily="50" charset="-128"/>
                        </a:rPr>
                        <a:t>進</a:t>
                      </a:r>
                      <a:r>
                        <a:rPr kumimoji="1" lang="en-US" altLang="ja-JP" sz="2000" b="0" dirty="0">
                          <a:latin typeface="メイリオ" panose="020B0604030504040204" pitchFamily="50" charset="-128"/>
                          <a:ea typeface="メイリオ" panose="020B0604030504040204" pitchFamily="50" charset="-128"/>
                        </a:rPr>
                        <a:t>)</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10101010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01000110</a:t>
                      </a:r>
                      <a:r>
                        <a:rPr kumimoji="1" lang="en-US" altLang="ja-JP" sz="1800" b="0" dirty="0">
                          <a:solidFill>
                            <a:schemeClr val="tx1"/>
                          </a:solidFill>
                          <a:latin typeface="メイリオ" panose="020B0604030504040204" pitchFamily="50" charset="-128"/>
                          <a:ea typeface="メイリオ" panose="020B0604030504040204" pitchFamily="50" charset="-128"/>
                        </a:rPr>
                        <a:t>.</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1800" b="0" dirty="0">
                          <a:solidFill>
                            <a:schemeClr val="tx1"/>
                          </a:solidFill>
                          <a:highlight>
                            <a:srgbClr val="FFFF00"/>
                          </a:highlight>
                          <a:latin typeface="メイリオ" panose="020B0604030504040204" pitchFamily="50" charset="-128"/>
                          <a:ea typeface="メイリオ" panose="020B0604030504040204" pitchFamily="50" charset="-128"/>
                        </a:rPr>
                        <a:t>0001</a:t>
                      </a:r>
                      <a:r>
                        <a:rPr kumimoji="1" lang="en-US" altLang="ja-JP" sz="1800" b="0" dirty="0">
                          <a:solidFill>
                            <a:schemeClr val="tx1"/>
                          </a:solidFill>
                          <a:latin typeface="メイリオ" panose="020B0604030504040204" pitchFamily="50" charset="-128"/>
                          <a:ea typeface="メイリオ" panose="020B0604030504040204" pitchFamily="50" charset="-128"/>
                        </a:rPr>
                        <a:t>1111</a:t>
                      </a:r>
                      <a:endParaRPr kumimoji="1" lang="ja-JP" altLang="en-US" sz="1800" b="0" dirty="0">
                        <a:solidFill>
                          <a:schemeClr val="tx1"/>
                        </a:solidFill>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72903488"/>
                  </a:ext>
                </a:extLst>
              </a:tr>
              <a:tr h="295490">
                <a:tc>
                  <a:txBody>
                    <a:bodyPr/>
                    <a:lstStyle/>
                    <a:p>
                      <a:pPr algn="ctr"/>
                      <a:endParaRPr kumimoji="1" lang="ja-JP" altLang="en-US" sz="8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endParaRPr kumimoji="1" lang="ja-JP" altLang="en-US" sz="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dirty="0">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711891446"/>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同一ネット</a:t>
                      </a:r>
                      <a:r>
                        <a:rPr kumimoji="1" lang="en-US" altLang="ja-JP" sz="2000" b="0" dirty="0">
                          <a:latin typeface="メイリオ" panose="020B0604030504040204" pitchFamily="50" charset="-128"/>
                          <a:ea typeface="メイリオ" panose="020B0604030504040204" pitchFamily="50" charset="-128"/>
                        </a:rPr>
                        <a:t>(</a:t>
                      </a:r>
                      <a:r>
                        <a:rPr kumimoji="1" lang="ja-JP" altLang="en-US" sz="2000" b="0" dirty="0">
                          <a:latin typeface="メイリオ" panose="020B0604030504040204" pitchFamily="50" charset="-128"/>
                          <a:ea typeface="メイリオ" panose="020B0604030504040204" pitchFamily="50" charset="-128"/>
                        </a:rPr>
                        <a:t>始まり～</a:t>
                      </a: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a:highlight>
                            <a:srgbClr val="FFFF00"/>
                          </a:highlight>
                          <a:latin typeface="メイリオ" panose="020B0604030504040204" pitchFamily="50" charset="-128"/>
                          <a:ea typeface="メイリオ" panose="020B0604030504040204" pitchFamily="50" charset="-128"/>
                        </a:rPr>
                        <a:t>16</a:t>
                      </a:r>
                      <a:endParaRPr kumimoji="1" lang="ja-JP" altLang="en-US" sz="18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3233374554"/>
                  </a:ext>
                </a:extLst>
              </a:tr>
              <a:tr h="330303">
                <a:tc>
                  <a:txBody>
                    <a:bodyPr/>
                    <a:lstStyle/>
                    <a:p>
                      <a:pPr algn="ctr"/>
                      <a:r>
                        <a:rPr kumimoji="1" lang="ja-JP" altLang="en-US" sz="2000" b="0" dirty="0">
                          <a:latin typeface="メイリオ" panose="020B0604030504040204" pitchFamily="50" charset="-128"/>
                          <a:ea typeface="メイリオ" panose="020B0604030504040204" pitchFamily="50" charset="-128"/>
                        </a:rPr>
                        <a:t>終わり</a:t>
                      </a:r>
                      <a:r>
                        <a:rPr kumimoji="1" lang="en-US" altLang="ja-JP" sz="2000" b="0" dirty="0">
                          <a:latin typeface="メイリオ" panose="020B0604030504040204" pitchFamily="50" charset="-128"/>
                          <a:ea typeface="メイリオ" panose="020B0604030504040204" pitchFamily="50" charset="-128"/>
                        </a:rPr>
                        <a:t>)(10</a:t>
                      </a:r>
                      <a:r>
                        <a:rPr kumimoji="1" lang="ja-JP" altLang="en-US" sz="2000" b="0" dirty="0">
                          <a:latin typeface="メイリオ" panose="020B0604030504040204" pitchFamily="50" charset="-128"/>
                          <a:ea typeface="メイリオ" panose="020B0604030504040204" pitchFamily="50" charset="-128"/>
                        </a:rPr>
                        <a:t>進</a:t>
                      </a:r>
                      <a:r>
                        <a:rPr kumimoji="1" lang="en-US" altLang="ja-JP" sz="2000" b="0" dirty="0">
                          <a:latin typeface="メイリオ" panose="020B0604030504040204" pitchFamily="50" charset="-128"/>
                          <a:ea typeface="メイリオ" panose="020B0604030504040204" pitchFamily="50" charset="-128"/>
                        </a:rPr>
                        <a:t>)</a:t>
                      </a:r>
                      <a:endParaRPr kumimoji="1" lang="ja-JP" altLang="en-US" sz="2000" b="0" dirty="0">
                        <a:latin typeface="メイリオ" panose="020B0604030504040204" pitchFamily="50" charset="-128"/>
                        <a:ea typeface="メイリオ" panose="020B0604030504040204" pitchFamily="50" charset="-128"/>
                      </a:endParaRPr>
                    </a:p>
                  </a:txBody>
                  <a:tcPr>
                    <a:solidFill>
                      <a:schemeClr val="bg1"/>
                    </a:solid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170.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algn="ctr"/>
                      <a:r>
                        <a:rPr kumimoji="1" lang="en-US" altLang="ja-JP" sz="2000" b="0" dirty="0">
                          <a:solidFill>
                            <a:schemeClr val="tx1"/>
                          </a:solidFill>
                          <a:latin typeface="メイリオ" panose="020B0604030504040204" pitchFamily="50" charset="-128"/>
                          <a:ea typeface="メイリオ" panose="020B0604030504040204" pitchFamily="50" charset="-128"/>
                        </a:rPr>
                        <a:t>70.</a:t>
                      </a:r>
                      <a:endParaRPr kumimoji="1" lang="ja-JP" altLang="en-US" sz="2000" b="0" dirty="0">
                        <a:solidFill>
                          <a:schemeClr val="tx1"/>
                        </a:solidFill>
                        <a:latin typeface="メイリオ" panose="020B0604030504040204" pitchFamily="50" charset="-128"/>
                        <a:ea typeface="メイリオ" panose="020B0604030504040204" pitchFamily="50" charset="-128"/>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a:highlight>
                            <a:srgbClr val="FFFF00"/>
                          </a:highlight>
                          <a:latin typeface="メイリオ" panose="020B0604030504040204" pitchFamily="50" charset="-128"/>
                          <a:ea typeface="メイリオ" panose="020B0604030504040204" pitchFamily="50" charset="-128"/>
                        </a:rPr>
                        <a:t>31</a:t>
                      </a:r>
                      <a:endParaRPr kumimoji="1" lang="ja-JP" altLang="en-US" sz="1800" b="0" dirty="0">
                        <a:latin typeface="メイリオ" panose="020B0604030504040204" pitchFamily="50" charset="-128"/>
                        <a:ea typeface="メイリオ" panose="020B0604030504040204" pitchFamily="50" charset="-128"/>
                      </a:endParaRPr>
                    </a:p>
                  </a:txBody>
                  <a:tcPr>
                    <a:noFill/>
                  </a:tcPr>
                </a:tc>
                <a:extLst>
                  <a:ext uri="{0D108BD9-81ED-4DB2-BD59-A6C34878D82A}">
                    <a16:rowId xmlns:a16="http://schemas.microsoft.com/office/drawing/2014/main" val="2346334916"/>
                  </a:ext>
                </a:extLst>
              </a:tr>
            </a:tbl>
          </a:graphicData>
        </a:graphic>
      </p:graphicFrame>
      <p:sp>
        <p:nvSpPr>
          <p:cNvPr id="12" name="テキスト ボックス 11">
            <a:extLst>
              <a:ext uri="{FF2B5EF4-FFF2-40B4-BE49-F238E27FC236}">
                <a16:creationId xmlns:a16="http://schemas.microsoft.com/office/drawing/2014/main" id="{8B624F32-726D-B584-53A4-C146E02ECC7F}"/>
              </a:ext>
            </a:extLst>
          </p:cNvPr>
          <p:cNvSpPr txBox="1"/>
          <p:nvPr/>
        </p:nvSpPr>
        <p:spPr>
          <a:xfrm>
            <a:off x="447182" y="690265"/>
            <a:ext cx="7477618" cy="1323439"/>
          </a:xfrm>
          <a:prstGeom prst="rect">
            <a:avLst/>
          </a:prstGeom>
          <a:noFill/>
        </p:spPr>
        <p:txBody>
          <a:bodyPr wrap="square" rtlCol="0">
            <a:spAutoFit/>
          </a:bodyPr>
          <a:lstStyle/>
          <a:p>
            <a:pPr algn="l"/>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IP </a:t>
            </a:r>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アドレス</a:t>
            </a:r>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a:t>
            </a:r>
          </a:p>
          <a:p>
            <a:pPr algn="l"/>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10.170.70.19</a:t>
            </a:r>
          </a:p>
          <a:p>
            <a:pPr algn="l"/>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サブネットマスク</a:t>
            </a:r>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a:t>
            </a:r>
          </a:p>
          <a:p>
            <a:pPr algn="l"/>
            <a:r>
              <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rPr>
              <a:t>255.255.255.240</a:t>
            </a:r>
            <a:r>
              <a:rPr kumimoji="1" lang="ja-JP" altLang="en-US" sz="2000" dirty="0">
                <a:solidFill>
                  <a:schemeClr val="accent6">
                    <a:lumMod val="50000"/>
                  </a:schemeClr>
                </a:solidFill>
                <a:latin typeface="メイリオ" panose="020B0604030504040204" pitchFamily="50" charset="-128"/>
                <a:ea typeface="メイリオ" panose="020B0604030504040204" pitchFamily="50" charset="-128"/>
              </a:rPr>
              <a:t>　の場合</a:t>
            </a:r>
            <a:endParaRPr kumimoji="1" lang="en-US" altLang="ja-JP" sz="2000" dirty="0">
              <a:solidFill>
                <a:schemeClr val="accent6">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814589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69</a:t>
            </a:fld>
            <a:endParaRPr lang="en-US" altLang="ja-JP" sz="1400" dirty="0"/>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夏休みの学習例</a:t>
            </a:r>
            <a:endParaRPr lang="ja-JP" altLang="en-US" sz="2800" dirty="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E2295DC1-EBE5-30F9-EEBB-CAA95EF929FC}"/>
              </a:ext>
            </a:extLst>
          </p:cNvPr>
          <p:cNvPicPr>
            <a:picLocks noChangeAspect="1"/>
          </p:cNvPicPr>
          <p:nvPr/>
        </p:nvPicPr>
        <p:blipFill>
          <a:blip r:embed="rId3"/>
          <a:stretch>
            <a:fillRect/>
          </a:stretch>
        </p:blipFill>
        <p:spPr>
          <a:xfrm>
            <a:off x="1105591" y="1139681"/>
            <a:ext cx="1752699" cy="2463126"/>
          </a:xfrm>
          <a:prstGeom prst="rect">
            <a:avLst/>
          </a:prstGeom>
        </p:spPr>
      </p:pic>
      <p:sp>
        <p:nvSpPr>
          <p:cNvPr id="14" name="テキスト ボックス 13">
            <a:extLst>
              <a:ext uri="{FF2B5EF4-FFF2-40B4-BE49-F238E27FC236}">
                <a16:creationId xmlns:a16="http://schemas.microsoft.com/office/drawing/2014/main" id="{53674A63-B5F9-0D95-4D97-81EEDAA1B843}"/>
              </a:ext>
            </a:extLst>
          </p:cNvPr>
          <p:cNvSpPr txBox="1"/>
          <p:nvPr/>
        </p:nvSpPr>
        <p:spPr>
          <a:xfrm>
            <a:off x="1234098" y="3682448"/>
            <a:ext cx="162419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演習問題集</a:t>
            </a:r>
          </a:p>
        </p:txBody>
      </p:sp>
      <p:pic>
        <p:nvPicPr>
          <p:cNvPr id="19" name="図 18">
            <a:extLst>
              <a:ext uri="{FF2B5EF4-FFF2-40B4-BE49-F238E27FC236}">
                <a16:creationId xmlns:a16="http://schemas.microsoft.com/office/drawing/2014/main" id="{0EA347ED-3D09-3360-7CB3-7B0BFD9C8A46}"/>
              </a:ext>
            </a:extLst>
          </p:cNvPr>
          <p:cNvPicPr>
            <a:picLocks noChangeAspect="1"/>
          </p:cNvPicPr>
          <p:nvPr/>
        </p:nvPicPr>
        <p:blipFill>
          <a:blip r:embed="rId4"/>
          <a:stretch>
            <a:fillRect/>
          </a:stretch>
        </p:blipFill>
        <p:spPr>
          <a:xfrm>
            <a:off x="3190597" y="1241847"/>
            <a:ext cx="2211185" cy="2258794"/>
          </a:xfrm>
          <a:prstGeom prst="rect">
            <a:avLst/>
          </a:prstGeom>
        </p:spPr>
      </p:pic>
      <p:sp>
        <p:nvSpPr>
          <p:cNvPr id="20" name="正方形/長方形 19">
            <a:extLst>
              <a:ext uri="{FF2B5EF4-FFF2-40B4-BE49-F238E27FC236}">
                <a16:creationId xmlns:a16="http://schemas.microsoft.com/office/drawing/2014/main" id="{529A0CCB-A0C1-B24F-F882-786407E3F60D}"/>
              </a:ext>
            </a:extLst>
          </p:cNvPr>
          <p:cNvSpPr/>
          <p:nvPr/>
        </p:nvSpPr>
        <p:spPr>
          <a:xfrm>
            <a:off x="3190597" y="1241847"/>
            <a:ext cx="2211184" cy="236096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2BA35E59-FD0C-586A-7BEE-2737B41BF10C}"/>
              </a:ext>
            </a:extLst>
          </p:cNvPr>
          <p:cNvSpPr txBox="1"/>
          <p:nvPr/>
        </p:nvSpPr>
        <p:spPr>
          <a:xfrm>
            <a:off x="3445283" y="3692056"/>
            <a:ext cx="162419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Web</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小テスト</a:t>
            </a:r>
          </a:p>
        </p:txBody>
      </p:sp>
      <p:pic>
        <p:nvPicPr>
          <p:cNvPr id="23" name="図 22">
            <a:extLst>
              <a:ext uri="{FF2B5EF4-FFF2-40B4-BE49-F238E27FC236}">
                <a16:creationId xmlns:a16="http://schemas.microsoft.com/office/drawing/2014/main" id="{156C9C21-1191-49C7-FC54-1C81E5973AC6}"/>
              </a:ext>
            </a:extLst>
          </p:cNvPr>
          <p:cNvPicPr>
            <a:picLocks noChangeAspect="1"/>
          </p:cNvPicPr>
          <p:nvPr/>
        </p:nvPicPr>
        <p:blipFill>
          <a:blip r:embed="rId5"/>
          <a:stretch>
            <a:fillRect/>
          </a:stretch>
        </p:blipFill>
        <p:spPr>
          <a:xfrm>
            <a:off x="5822358" y="1236680"/>
            <a:ext cx="2787587" cy="2258794"/>
          </a:xfrm>
          <a:prstGeom prst="rect">
            <a:avLst/>
          </a:prstGeom>
        </p:spPr>
      </p:pic>
      <p:sp>
        <p:nvSpPr>
          <p:cNvPr id="24" name="正方形/長方形 23">
            <a:extLst>
              <a:ext uri="{FF2B5EF4-FFF2-40B4-BE49-F238E27FC236}">
                <a16:creationId xmlns:a16="http://schemas.microsoft.com/office/drawing/2014/main" id="{47F4E80E-38C5-DE53-29A1-366914B46DCD}"/>
              </a:ext>
            </a:extLst>
          </p:cNvPr>
          <p:cNvSpPr/>
          <p:nvPr/>
        </p:nvSpPr>
        <p:spPr>
          <a:xfrm>
            <a:off x="5734087" y="1236680"/>
            <a:ext cx="2875857" cy="236096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069E427D-20F5-04DC-9217-5213B3A1F0E6}"/>
              </a:ext>
            </a:extLst>
          </p:cNvPr>
          <p:cNvSpPr txBox="1"/>
          <p:nvPr/>
        </p:nvSpPr>
        <p:spPr>
          <a:xfrm>
            <a:off x="6285710" y="3692056"/>
            <a:ext cx="162419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用語例</a:t>
            </a:r>
          </a:p>
        </p:txBody>
      </p:sp>
      <p:pic>
        <p:nvPicPr>
          <p:cNvPr id="26" name="図 25">
            <a:extLst>
              <a:ext uri="{FF2B5EF4-FFF2-40B4-BE49-F238E27FC236}">
                <a16:creationId xmlns:a16="http://schemas.microsoft.com/office/drawing/2014/main" id="{2EDB612B-A099-AEFB-2FB1-B7A980C30411}"/>
              </a:ext>
            </a:extLst>
          </p:cNvPr>
          <p:cNvPicPr>
            <a:picLocks noChangeAspect="1"/>
          </p:cNvPicPr>
          <p:nvPr/>
        </p:nvPicPr>
        <p:blipFill>
          <a:blip r:embed="rId6"/>
          <a:stretch>
            <a:fillRect/>
          </a:stretch>
        </p:blipFill>
        <p:spPr>
          <a:xfrm>
            <a:off x="1489573" y="4150637"/>
            <a:ext cx="2677321" cy="2018945"/>
          </a:xfrm>
          <a:prstGeom prst="rect">
            <a:avLst/>
          </a:prstGeom>
        </p:spPr>
      </p:pic>
      <p:sp>
        <p:nvSpPr>
          <p:cNvPr id="27" name="テキスト ボックス 26">
            <a:extLst>
              <a:ext uri="{FF2B5EF4-FFF2-40B4-BE49-F238E27FC236}">
                <a16:creationId xmlns:a16="http://schemas.microsoft.com/office/drawing/2014/main" id="{044778B4-DEBB-9B95-806D-40D187A0A663}"/>
              </a:ext>
            </a:extLst>
          </p:cNvPr>
          <p:cNvSpPr txBox="1"/>
          <p:nvPr/>
        </p:nvSpPr>
        <p:spPr>
          <a:xfrm>
            <a:off x="2285458" y="6276405"/>
            <a:ext cx="162419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black"/>
                </a:solidFill>
                <a:latin typeface="メイリオ" panose="020B0604030504040204" pitchFamily="50" charset="-128"/>
                <a:ea typeface="メイリオ" panose="020B0604030504040204" pitchFamily="50" charset="-128"/>
              </a:rPr>
              <a:t>入門編</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C7163942-009B-B011-2F21-C7193D6806FE}"/>
              </a:ext>
            </a:extLst>
          </p:cNvPr>
          <p:cNvSpPr txBox="1"/>
          <p:nvPr/>
        </p:nvSpPr>
        <p:spPr>
          <a:xfrm>
            <a:off x="4977650" y="4204476"/>
            <a:ext cx="2133600" cy="1754326"/>
          </a:xfrm>
          <a:prstGeom prst="rect">
            <a:avLst/>
          </a:prstGeom>
          <a:no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black"/>
                </a:solidFill>
                <a:latin typeface="メイリオ" panose="020B0604030504040204" pitchFamily="50" charset="-128"/>
                <a:ea typeface="メイリオ" panose="020B0604030504040204" pitchFamily="50" charset="-128"/>
              </a:rPr>
              <a:t>プログラミング</a:t>
            </a:r>
            <a:r>
              <a:rPr lang="en-US" altLang="ja-JP" dirty="0">
                <a:solidFill>
                  <a:prstClr val="black"/>
                </a:solidFill>
                <a:latin typeface="メイリオ" panose="020B0604030504040204" pitchFamily="50" charset="-128"/>
                <a:ea typeface="メイリオ" panose="020B0604030504040204" pitchFamily="50" charset="-128"/>
              </a:rPr>
              <a:t>/</a:t>
            </a:r>
            <a:endParaRPr lang="ja-JP" altLang="en-US"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black"/>
                </a:solidFill>
                <a:latin typeface="メイリオ" panose="020B0604030504040204" pitchFamily="50" charset="-128"/>
                <a:ea typeface="メイリオ" panose="020B0604030504040204" pitchFamily="50" charset="-128"/>
              </a:rPr>
              <a:t>シミュレーション</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データサイエンス</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black"/>
                </a:solidFill>
                <a:latin typeface="メイリオ" panose="020B0604030504040204" pitchFamily="50" charset="-128"/>
                <a:ea typeface="メイリオ" panose="020B0604030504040204" pitchFamily="50" charset="-128"/>
              </a:rPr>
              <a:t>の定番問題</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(classroom</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内に</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8</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月下旬までに提示</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3201539393"/>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2667607" y="2641322"/>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endParaRPr lang="en-US" altLang="ja-JP" sz="1400" dirty="0"/>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音が聞こえるって何</a:t>
            </a:r>
            <a:r>
              <a:rPr lang="en-US" altLang="ja-JP" sz="3200" dirty="0">
                <a:ea typeface="メイリオ" panose="020B0604030504040204" pitchFamily="50" charset="-128"/>
              </a:rPr>
              <a:t>?</a:t>
            </a:r>
            <a:endParaRPr lang="ja-JP" altLang="en-US" sz="2800" dirty="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a:blip r:embed="rId8">
            <a:clrChange>
              <a:clrFrom>
                <a:srgbClr val="FFFFFF"/>
              </a:clrFrom>
              <a:clrTo>
                <a:srgbClr val="FFFFFF">
                  <a:alpha val="0"/>
                </a:srgbClr>
              </a:clrTo>
            </a:clrChange>
          </a:blip>
          <a:stretch>
            <a:fillRect/>
          </a:stretch>
        </p:blipFill>
        <p:spPr>
          <a:xfrm>
            <a:off x="735696" y="899563"/>
            <a:ext cx="2724029" cy="2724029"/>
          </a:xfrm>
          <a:prstGeom prst="rect">
            <a:avLst/>
          </a:prstGeom>
        </p:spPr>
      </p:pic>
      <p:pic>
        <p:nvPicPr>
          <p:cNvPr id="1026" name="Picture 2" descr="スピーカーユニットのイラスト"/>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646781" y="3789867"/>
            <a:ext cx="2901858" cy="290185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グループ化 5"/>
          <p:cNvGrpSpPr/>
          <p:nvPr/>
        </p:nvGrpSpPr>
        <p:grpSpPr>
          <a:xfrm>
            <a:off x="3196453" y="2032182"/>
            <a:ext cx="2378012" cy="1591959"/>
            <a:chOff x="3196453" y="2032182"/>
            <a:chExt cx="2378012" cy="1591959"/>
          </a:xfrm>
        </p:grpSpPr>
        <p:pic>
          <p:nvPicPr>
            <p:cNvPr id="8" name="図 7"/>
            <p:cNvPicPr>
              <a:picLocks noChangeAspect="1"/>
            </p:cNvPicPr>
            <p:nvPr/>
          </p:nvPicPr>
          <p:blipFill>
            <a:blip r:embed="rId10"/>
            <a:stretch>
              <a:fillRect/>
            </a:stretch>
          </p:blipFill>
          <p:spPr>
            <a:xfrm rot="2079303">
              <a:off x="3196453" y="2032182"/>
              <a:ext cx="2378012" cy="266659"/>
            </a:xfrm>
            <a:prstGeom prst="rect">
              <a:avLst/>
            </a:prstGeom>
          </p:spPr>
        </p:pic>
        <p:pic>
          <p:nvPicPr>
            <p:cNvPr id="2" name="図 1"/>
            <p:cNvPicPr>
              <a:picLocks noChangeAspect="1"/>
            </p:cNvPicPr>
            <p:nvPr/>
          </p:nvPicPr>
          <p:blipFill>
            <a:blip r:embed="rId11">
              <a:clrChange>
                <a:clrFrom>
                  <a:srgbClr val="FFFFFF"/>
                </a:clrFrom>
                <a:clrTo>
                  <a:srgbClr val="FFFFFF">
                    <a:alpha val="0"/>
                  </a:srgbClr>
                </a:clrTo>
              </a:clrChange>
            </a:blip>
            <a:stretch>
              <a:fillRect/>
            </a:stretch>
          </p:blipFill>
          <p:spPr>
            <a:xfrm rot="1218158">
              <a:off x="3302176" y="2428649"/>
              <a:ext cx="2125378" cy="375986"/>
            </a:xfrm>
            <a:prstGeom prst="rect">
              <a:avLst/>
            </a:prstGeom>
          </p:spPr>
        </p:pic>
        <p:pic>
          <p:nvPicPr>
            <p:cNvPr id="3" name="図 2"/>
            <p:cNvPicPr>
              <a:picLocks noChangeAspect="1"/>
            </p:cNvPicPr>
            <p:nvPr/>
          </p:nvPicPr>
          <p:blipFill>
            <a:blip r:embed="rId12">
              <a:clrChange>
                <a:clrFrom>
                  <a:srgbClr val="FFFFFF"/>
                </a:clrFrom>
                <a:clrTo>
                  <a:srgbClr val="FFFFFF">
                    <a:alpha val="0"/>
                  </a:srgbClr>
                </a:clrTo>
              </a:clrChange>
            </a:blip>
            <a:stretch>
              <a:fillRect/>
            </a:stretch>
          </p:blipFill>
          <p:spPr>
            <a:xfrm rot="514262">
              <a:off x="3378795" y="2924885"/>
              <a:ext cx="1962465" cy="295424"/>
            </a:xfrm>
            <a:prstGeom prst="rect">
              <a:avLst/>
            </a:prstGeom>
          </p:spPr>
        </p:pic>
        <p:pic>
          <p:nvPicPr>
            <p:cNvPr id="5" name="図 4"/>
            <p:cNvPicPr>
              <a:picLocks noChangeAspect="1"/>
            </p:cNvPicPr>
            <p:nvPr/>
          </p:nvPicPr>
          <p:blipFill>
            <a:blip r:embed="rId13"/>
            <a:stretch>
              <a:fillRect/>
            </a:stretch>
          </p:blipFill>
          <p:spPr>
            <a:xfrm rot="21446851">
              <a:off x="3333833" y="3296843"/>
              <a:ext cx="2029569" cy="327298"/>
            </a:xfrm>
            <a:prstGeom prst="rect">
              <a:avLst/>
            </a:prstGeom>
          </p:spPr>
        </p:pic>
      </p:grpSp>
      <p:pic>
        <p:nvPicPr>
          <p:cNvPr id="7" name="図 6"/>
          <p:cNvPicPr>
            <a:picLocks noChangeAspect="1"/>
          </p:cNvPicPr>
          <p:nvPr/>
        </p:nvPicPr>
        <p:blipFill>
          <a:blip r:embed="rId14"/>
          <a:stretch>
            <a:fillRect/>
          </a:stretch>
        </p:blipFill>
        <p:spPr>
          <a:xfrm>
            <a:off x="5482033" y="1267426"/>
            <a:ext cx="3486150" cy="3562350"/>
          </a:xfrm>
          <a:prstGeom prst="rect">
            <a:avLst/>
          </a:prstGeom>
          <a:effectLst>
            <a:softEdge rad="241300"/>
          </a:effectLst>
        </p:spPr>
      </p:pic>
      <p:sp>
        <p:nvSpPr>
          <p:cNvPr id="10" name="テキスト ボックス 9"/>
          <p:cNvSpPr txBox="1"/>
          <p:nvPr/>
        </p:nvSpPr>
        <p:spPr>
          <a:xfrm>
            <a:off x="7448155" y="3810744"/>
            <a:ext cx="1948722" cy="923330"/>
          </a:xfrm>
          <a:prstGeom prst="rect">
            <a:avLst/>
          </a:prstGeom>
          <a:noFill/>
        </p:spPr>
        <p:txBody>
          <a:bodyPr wrap="square" rtlCol="0">
            <a:spAutoFit/>
          </a:bodyPr>
          <a:lstStyle/>
          <a:p>
            <a:r>
              <a:rPr kumimoji="1" lang="ja-JP" alt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メイリオ" panose="020B0604030504040204" pitchFamily="50" charset="-128"/>
                <a:ea typeface="メイリオ" panose="020B0604030504040204" pitchFamily="50" charset="-128"/>
              </a:rPr>
              <a:t>鼓膜</a:t>
            </a:r>
            <a:endParaRPr kumimoji="1" lang="ja-JP" altLang="en-US" sz="5400" dirty="0">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15">
            <a:clrChange>
              <a:clrFrom>
                <a:srgbClr val="FFFFFF"/>
              </a:clrFrom>
              <a:clrTo>
                <a:srgbClr val="FFFFFF">
                  <a:alpha val="0"/>
                </a:srgbClr>
              </a:clrTo>
            </a:clrChange>
          </a:blip>
          <a:stretch>
            <a:fillRect/>
          </a:stretch>
        </p:blipFill>
        <p:spPr>
          <a:xfrm>
            <a:off x="5658507" y="2916326"/>
            <a:ext cx="2144134" cy="544166"/>
          </a:xfrm>
          <a:prstGeom prst="rect">
            <a:avLst/>
          </a:prstGeom>
        </p:spPr>
      </p:pic>
      <p:pic>
        <p:nvPicPr>
          <p:cNvPr id="18" name="図 17"/>
          <p:cNvPicPr>
            <a:picLocks noChangeAspect="1"/>
          </p:cNvPicPr>
          <p:nvPr/>
        </p:nvPicPr>
        <p:blipFill>
          <a:blip r:embed="rId15">
            <a:clrChange>
              <a:clrFrom>
                <a:srgbClr val="FFFFFF"/>
              </a:clrFrom>
              <a:clrTo>
                <a:srgbClr val="FFFFFF">
                  <a:alpha val="0"/>
                </a:srgbClr>
              </a:clrTo>
            </a:clrChange>
          </a:blip>
          <a:stretch>
            <a:fillRect/>
          </a:stretch>
        </p:blipFill>
        <p:spPr>
          <a:xfrm rot="20408158">
            <a:off x="2859994" y="4182815"/>
            <a:ext cx="2761594" cy="700873"/>
          </a:xfrm>
          <a:prstGeom prst="rect">
            <a:avLst/>
          </a:prstGeom>
        </p:spPr>
      </p:pic>
      <p:pic>
        <p:nvPicPr>
          <p:cNvPr id="12" name="speech_A140_05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6301398" y="5467358"/>
            <a:ext cx="609600" cy="609600"/>
          </a:xfrm>
          <a:prstGeom prst="rect">
            <a:avLst/>
          </a:prstGeom>
        </p:spPr>
      </p:pic>
      <p:pic>
        <p:nvPicPr>
          <p:cNvPr id="13" name="speech_A140_06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7225108" y="5472082"/>
            <a:ext cx="609600" cy="609600"/>
          </a:xfrm>
          <a:prstGeom prst="rect">
            <a:avLst/>
          </a:prstGeom>
        </p:spPr>
      </p:pic>
      <p:pic>
        <p:nvPicPr>
          <p:cNvPr id="14" name="speech_A140_07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8117716" y="5489449"/>
            <a:ext cx="609600" cy="609600"/>
          </a:xfrm>
          <a:prstGeom prst="rect">
            <a:avLst/>
          </a:prstGeom>
        </p:spPr>
      </p:pic>
      <p:pic>
        <p:nvPicPr>
          <p:cNvPr id="22" name="図 21"/>
          <p:cNvPicPr>
            <a:picLocks noChangeAspect="1"/>
          </p:cNvPicPr>
          <p:nvPr/>
        </p:nvPicPr>
        <p:blipFill>
          <a:blip r:embed="rId17">
            <a:clrChange>
              <a:clrFrom>
                <a:srgbClr val="FFFFFF"/>
              </a:clrFrom>
              <a:clrTo>
                <a:srgbClr val="FFFFFF">
                  <a:alpha val="0"/>
                </a:srgbClr>
              </a:clrTo>
            </a:clrChange>
          </a:blip>
          <a:stretch>
            <a:fillRect/>
          </a:stretch>
        </p:blipFill>
        <p:spPr>
          <a:xfrm>
            <a:off x="1854613" y="4383970"/>
            <a:ext cx="980841" cy="1657132"/>
          </a:xfrm>
          <a:prstGeom prst="rect">
            <a:avLst/>
          </a:prstGeom>
        </p:spPr>
      </p:pic>
    </p:spTree>
    <p:extLst>
      <p:ext uri="{BB962C8B-B14F-4D97-AF65-F5344CB8AC3E}">
        <p14:creationId xmlns:p14="http://schemas.microsoft.com/office/powerpoint/2010/main" val="158238624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1702" fill="hold"/>
                                        <p:tgtEl>
                                          <p:spTgt spid="12"/>
                                        </p:tgtEl>
                                      </p:cBhvr>
                                    </p:cmd>
                                  </p:childTnLst>
                                </p:cTn>
                              </p:par>
                            </p:childTnLst>
                          </p:cTn>
                        </p:par>
                        <p:par>
                          <p:cTn id="7" fill="hold">
                            <p:stCondLst>
                              <p:cond delay="13202"/>
                            </p:stCondLst>
                            <p:childTnLst>
                              <p:par>
                                <p:cTn id="8" presetID="22" presetClass="entr" presetSubtype="8"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3702"/>
                            </p:stCondLst>
                            <p:childTnLst>
                              <p:par>
                                <p:cTn id="12" presetID="1" presetClass="mediacall" presetSubtype="0" fill="hold" nodeType="afterEffect">
                                  <p:stCondLst>
                                    <p:cond delay="0"/>
                                  </p:stCondLst>
                                  <p:childTnLst>
                                    <p:cmd type="call" cmd="playFrom(0.0)">
                                      <p:cBhvr>
                                        <p:cTn id="13" dur="10631" fill="hold"/>
                                        <p:tgtEl>
                                          <p:spTgt spid="13"/>
                                        </p:tgtEl>
                                      </p:cBhvr>
                                    </p:cmd>
                                  </p:childTnLst>
                                </p:cTn>
                              </p:par>
                            </p:childTnLst>
                          </p:cTn>
                        </p:par>
                      </p:childTnLst>
                    </p:cTn>
                  </p:par>
                  <p:par>
                    <p:cTn id="14" fill="hold">
                      <p:stCondLst>
                        <p:cond delay="indefinite"/>
                      </p:stCondLst>
                      <p:childTnLst>
                        <p:par>
                          <p:cTn id="15" fill="hold">
                            <p:stCondLst>
                              <p:cond delay="0"/>
                            </p:stCondLst>
                            <p:childTnLst>
                              <p:par>
                                <p:cTn id="16" presetID="53" presetClass="path" presetSubtype="0" accel="50000" decel="50000" fill="hold" nodeType="clickEffect">
                                  <p:stCondLst>
                                    <p:cond delay="0"/>
                                  </p:stCondLst>
                                  <p:childTnLst>
                                    <p:animMotion origin="layout" path="M -3.61111E-6 -3.7037E-6 C -0.00017 0.00394 0.00035 0.00672 0.0007 0.00672 C 0.00139 0.00672 0.00139 0.00394 0.00157 0.00024 C 0.00174 -0.0037 0.00174 -0.00717 0.00105 -0.00717 C 0.0007 -0.00717 0.00035 -0.0037 0.00052 0.00024 C 0.0007 0.00394 0.00139 0.00672 0.00174 0.00672 C 0.00226 0.00695 0.00261 0.00417 0.00278 0.00047 C 0.00296 -0.00347 0.00261 -0.00694 0.00209 -0.00717 C 0.00174 -0.00717 0.00174 -0.0037 0.00191 0.00024 C 0.00174 0.00394 0.00226 0.00695 0.00296 0.00695 C 0.0033 0.00695 0.00365 0.00417 0.00382 0.00024 C 0.004 -0.00347 0.00365 -0.00694 0.0033 -0.00694 C 0.00261 -0.00694 0.00261 -0.00347 0.00278 0.00047 C 0.00296 0.00417 0.00365 0.00695 0.004 0.00695 C 0.00434 0.00695 0.00452 0.00417 0.00469 0.00024 C 0.00486 -0.00347 0.00469 -0.00694 0.00434 -0.00694 C 0.004 -0.00694 0.00365 -0.00347 0.00382 0.00047 C 0.004 0.00417 0.00452 0.00695 0.00486 0.00695 C 0.00556 0.00695 0.00556 0.00417 0.00573 0.00024 C 0.00591 -0.00347 0.00591 -0.00694 0.00521 -0.00694 C 0.00486 -0.00694 0.00486 -0.00347 0.00504 0.00047 C 0.00486 0.00417 0.00556 0.00695 0.00625 0.00695 C 0.0066 0.00695 0.00677 0.00417 0.00695 0.00024 C 0.00712 -0.00347 0.00695 -0.00694 0.0066 -0.00694 C 0.00591 -0.00694 0.00591 -0.00347 0.00608 0.00047 C 0.00625 0.00417 0.00677 0.00695 0.00712 0.00718 C 0.00747 0.00718 0.00782 0.0044 0.00799 0.00047 C 0.00816 -0.00347 0.00782 -0.00671 0.00747 -0.00671 C 0.00712 -0.00694 0.00695 -0.00347 0.00695 0.00024 C 0.00712 0.00463 0.00712 0.00718 0.00816 0.00718 C 0.00851 0.00718 0.00921 0.0044 0.00938 0.00047 C 0.00938 -0.00347 0.00886 -0.00671 0.00851 -0.00625 C 0.00816 -0.00625 0.00816 -0.00324 0.00799 0.00047 " pathEditMode="relative" rAng="16320000" ptsTypes="AAAAAAAAAAAAAAAAAAAAAAAAAAAAAAAAA">
                                      <p:cBhvr>
                                        <p:cTn id="17" dur="2000" fill="hold"/>
                                        <p:tgtEl>
                                          <p:spTgt spid="22"/>
                                        </p:tgtEl>
                                        <p:attrNameLst>
                                          <p:attrName>ppt_x</p:attrName>
                                          <p:attrName>ppt_y</p:attrName>
                                        </p:attrNameLst>
                                      </p:cBhvr>
                                      <p:rCtr x="469" y="0"/>
                                    </p:animMotion>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500"/>
                            </p:stCondLst>
                            <p:childTnLst>
                              <p:par>
                                <p:cTn id="23" presetID="1" presetClass="mediacall" presetSubtype="0" fill="hold" nodeType="afterEffect">
                                  <p:stCondLst>
                                    <p:cond delay="0"/>
                                  </p:stCondLst>
                                  <p:childTnLst>
                                    <p:cmd type="call" cmd="playFrom(0.0)">
                                      <p:cBhvr>
                                        <p:cTn id="24" dur="20924" fill="hold"/>
                                        <p:tgtEl>
                                          <p:spTgt spid="14"/>
                                        </p:tgtEl>
                                      </p:cBhvr>
                                    </p:cmd>
                                  </p:childTnLst>
                                </p:cTn>
                              </p:par>
                            </p:childTnLst>
                          </p:cTn>
                        </p:par>
                        <p:par>
                          <p:cTn id="25" fill="hold">
                            <p:stCondLst>
                              <p:cond delay="23424"/>
                            </p:stCondLst>
                            <p:childTnLst>
                              <p:par>
                                <p:cTn id="26" presetID="10"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9" fill="hold" display="0">
                  <p:stCondLst>
                    <p:cond delay="indefinite"/>
                  </p:stCondLst>
                  <p:endCondLst>
                    <p:cond evt="onStopAudio" delay="0">
                      <p:tgtEl>
                        <p:sldTgt/>
                      </p:tgtEl>
                    </p:cond>
                  </p:endCondLst>
                </p:cTn>
                <p:tgtEl>
                  <p:spTgt spid="12"/>
                </p:tgtEl>
              </p:cMediaNode>
            </p:audio>
            <p:audio>
              <p:cMediaNode vol="80000" showWhenStopped="0">
                <p:cTn id="30" fill="hold" display="0">
                  <p:stCondLst>
                    <p:cond delay="indefinite"/>
                  </p:stCondLst>
                  <p:endCondLst>
                    <p:cond evt="onStopAudio" delay="0">
                      <p:tgtEl>
                        <p:sldTgt/>
                      </p:tgtEl>
                    </p:cond>
                  </p:endCondLst>
                </p:cTn>
                <p:tgtEl>
                  <p:spTgt spid="13"/>
                </p:tgtEl>
              </p:cMediaNode>
            </p:audio>
            <p:audio>
              <p:cMediaNode vol="80000" showWhenStopped="0">
                <p:cTn id="31" fill="hold" display="0">
                  <p:stCondLst>
                    <p:cond delay="indefinite"/>
                  </p:stCondLst>
                  <p:endCondLst>
                    <p:cond evt="onStopAudio" delay="0">
                      <p:tgtEl>
                        <p:sldTgt/>
                      </p:tgtEl>
                    </p:cond>
                  </p:endCondLst>
                </p:cTn>
                <p:tgtEl>
                  <p:spTgt spid="14"/>
                </p:tgtEl>
              </p:cMediaNode>
            </p:audio>
          </p:childTnLst>
        </p:cTn>
      </p:par>
    </p:tnLst>
    <p:bldLst>
      <p:bldP spid="3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70</a:t>
            </a:fld>
            <a:endParaRPr lang="en-US" altLang="ja-JP" sz="1400"/>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608458" y="1536510"/>
            <a:ext cx="3662062" cy="3911979"/>
          </a:xfrm>
          <a:prstGeom prst="rect">
            <a:avLst/>
          </a:prstGeom>
        </p:spPr>
      </p:pic>
      <p:sp>
        <p:nvSpPr>
          <p:cNvPr id="4" name="タイトル 3"/>
          <p:cNvSpPr>
            <a:spLocks noGrp="1"/>
          </p:cNvSpPr>
          <p:nvPr>
            <p:ph type="ctrTitle"/>
          </p:nvPr>
        </p:nvSpPr>
        <p:spPr/>
        <p:txBody>
          <a:bodyPr/>
          <a:lstStyle/>
          <a:p>
            <a:r>
              <a:rPr kumimoji="1" lang="en-US" altLang="ja-JP" dirty="0"/>
              <a:t> </a:t>
            </a:r>
            <a:endParaRPr kumimoji="1" lang="ja-JP" altLang="en-US" dirty="0"/>
          </a:p>
        </p:txBody>
      </p:sp>
      <p:sp>
        <p:nvSpPr>
          <p:cNvPr id="5" name="テキスト ボックス 4"/>
          <p:cNvSpPr txBox="1"/>
          <p:nvPr/>
        </p:nvSpPr>
        <p:spPr>
          <a:xfrm>
            <a:off x="5434126" y="1919210"/>
            <a:ext cx="2743200" cy="1569660"/>
          </a:xfrm>
          <a:prstGeom prst="rect">
            <a:avLst/>
          </a:prstGeom>
          <a:noFill/>
        </p:spPr>
        <p:txBody>
          <a:bodyPr wrap="square" rtlCol="0">
            <a:spAutoFit/>
          </a:bodyPr>
          <a:lstStyle/>
          <a:p>
            <a:pPr algn="l"/>
            <a:r>
              <a:rPr lang="ja-JP" altLang="en-US" sz="3200" dirty="0"/>
              <a:t>では、残り半年張り切って</a:t>
            </a:r>
            <a:br>
              <a:rPr lang="ja-JP" altLang="en-US" sz="3200" dirty="0"/>
            </a:br>
            <a:r>
              <a:rPr lang="ja-JP" altLang="en-US" sz="3200" dirty="0"/>
              <a:t>いきましょう。</a:t>
            </a:r>
          </a:p>
        </p:txBody>
      </p:sp>
    </p:spTree>
    <p:extLst>
      <p:ext uri="{BB962C8B-B14F-4D97-AF65-F5344CB8AC3E}">
        <p14:creationId xmlns:p14="http://schemas.microsoft.com/office/powerpoint/2010/main" val="2290594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 y="0"/>
            <a:ext cx="2211185" cy="6858000"/>
          </a:xfrm>
          <a:prstGeom prst="rect">
            <a:avLst/>
          </a:prstGeom>
          <a:gradFill flip="none" rotWithShape="1">
            <a:gsLst>
              <a:gs pos="0">
                <a:schemeClr val="accent1">
                  <a:tint val="66000"/>
                  <a:satMod val="160000"/>
                </a:schemeClr>
              </a:gs>
              <a:gs pos="20000">
                <a:schemeClr val="accent1">
                  <a:tint val="44500"/>
                  <a:satMod val="16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98" name="スライド番号プレースホルダー 5"/>
          <p:cNvSpPr>
            <a:spLocks noGrp="1"/>
          </p:cNvSpPr>
          <p:nvPr>
            <p:ph type="sldNum" sz="quarter" idx="12"/>
          </p:nvPr>
        </p:nvSpPr>
        <p:spPr>
          <a:xfrm>
            <a:off x="6614160" y="6506311"/>
            <a:ext cx="2133600" cy="476250"/>
          </a:xfrm>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8</a:t>
            </a:fld>
            <a:endParaRPr lang="en-US" altLang="ja-JP" sz="1400" dirty="0"/>
          </a:p>
        </p:txBody>
      </p:sp>
      <p:sp>
        <p:nvSpPr>
          <p:cNvPr id="4099" name="Rectangle 2"/>
          <p:cNvSpPr>
            <a:spLocks noGrp="1" noChangeArrowheads="1"/>
          </p:cNvSpPr>
          <p:nvPr>
            <p:ph type="ctrTitle"/>
          </p:nvPr>
        </p:nvSpPr>
        <p:spPr>
          <a:xfrm>
            <a:off x="433998" y="263453"/>
            <a:ext cx="6172200" cy="612775"/>
          </a:xfrm>
        </p:spPr>
        <p:txBody>
          <a:bodyPr>
            <a:normAutofit/>
          </a:bodyPr>
          <a:lstStyle/>
          <a:p>
            <a:pPr algn="l" eaLnBrk="1" hangingPunct="1"/>
            <a:r>
              <a:rPr lang="ja-JP" altLang="en-US" sz="3200" dirty="0">
                <a:ea typeface="メイリオ" panose="020B0604030504040204" pitchFamily="50" charset="-128"/>
              </a:rPr>
              <a:t>デジタル化の考え方</a:t>
            </a:r>
            <a:endParaRPr lang="ja-JP" altLang="en-US" sz="2800" dirty="0">
              <a:ea typeface="メイリオ" panose="020B0604030504040204" pitchFamily="50" charset="-128"/>
            </a:endParaRPr>
          </a:p>
        </p:txBody>
      </p:sp>
      <p:sp>
        <p:nvSpPr>
          <p:cNvPr id="31" name="フローチャート: 和接合 30"/>
          <p:cNvSpPr/>
          <p:nvPr/>
        </p:nvSpPr>
        <p:spPr>
          <a:xfrm>
            <a:off x="8395855" y="399012"/>
            <a:ext cx="249381" cy="230832"/>
          </a:xfrm>
          <a:prstGeom prst="flowChartSummingJunct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p:cNvPicPr>
            <a:picLocks noChangeAspect="1"/>
          </p:cNvPicPr>
          <p:nvPr/>
        </p:nvPicPr>
        <p:blipFill>
          <a:blip r:embed="rId6">
            <a:clrChange>
              <a:clrFrom>
                <a:srgbClr val="FFFFFF"/>
              </a:clrFrom>
              <a:clrTo>
                <a:srgbClr val="FFFFFF">
                  <a:alpha val="0"/>
                </a:srgbClr>
              </a:clrTo>
            </a:clrChange>
          </a:blip>
          <a:stretch>
            <a:fillRect/>
          </a:stretch>
        </p:blipFill>
        <p:spPr>
          <a:xfrm>
            <a:off x="613879" y="876228"/>
            <a:ext cx="5354583" cy="2813154"/>
          </a:xfrm>
          <a:prstGeom prst="rect">
            <a:avLst/>
          </a:prstGeom>
        </p:spPr>
      </p:pic>
      <p:pic>
        <p:nvPicPr>
          <p:cNvPr id="21" name="Picture 2" descr="スピーカーユニットのイラスト"/>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2211184" y="4302157"/>
            <a:ext cx="2443417" cy="2443417"/>
          </a:xfrm>
          <a:prstGeom prst="rect">
            <a:avLst/>
          </a:prstGeom>
          <a:noFill/>
          <a:extLst>
            <a:ext uri="{909E8E84-426E-40DD-AFC4-6F175D3DCCD1}">
              <a14:hiddenFill xmlns:a14="http://schemas.microsoft.com/office/drawing/2010/main">
                <a:solidFill>
                  <a:srgbClr val="FFFFFF"/>
                </a:solidFill>
              </a14:hiddenFill>
            </a:ext>
          </a:extLst>
        </p:spPr>
      </p:pic>
      <p:sp>
        <p:nvSpPr>
          <p:cNvPr id="12" name="下矢印 11"/>
          <p:cNvSpPr/>
          <p:nvPr/>
        </p:nvSpPr>
        <p:spPr>
          <a:xfrm>
            <a:off x="3327816" y="3689382"/>
            <a:ext cx="584617" cy="7477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4287185" y="3763548"/>
            <a:ext cx="4108669" cy="1077218"/>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例えば</a:t>
            </a:r>
            <a:r>
              <a:rPr kumimoji="1" lang="en-US" altLang="ja-JP" sz="3200" dirty="0">
                <a:latin typeface="メイリオ" panose="020B0604030504040204" pitchFamily="50" charset="-128"/>
                <a:ea typeface="メイリオ" panose="020B0604030504040204" pitchFamily="50" charset="-128"/>
              </a:rPr>
              <a:t>:</a:t>
            </a:r>
            <a:r>
              <a:rPr kumimoji="1" lang="ja-JP" altLang="en-US" sz="3200" dirty="0">
                <a:latin typeface="メイリオ" panose="020B0604030504040204" pitchFamily="50" charset="-128"/>
                <a:ea typeface="メイリオ" panose="020B0604030504040204" pitchFamily="50" charset="-128"/>
              </a:rPr>
              <a:t>スピーカーを</a:t>
            </a:r>
          </a:p>
          <a:p>
            <a:r>
              <a:rPr kumimoji="1" lang="ja-JP" altLang="en-US" sz="3200" dirty="0">
                <a:latin typeface="メイリオ" panose="020B0604030504040204" pitchFamily="50" charset="-128"/>
                <a:ea typeface="メイリオ" panose="020B0604030504040204" pitchFamily="50" charset="-128"/>
              </a:rPr>
              <a:t>動かす電気の強さ</a:t>
            </a:r>
          </a:p>
        </p:txBody>
      </p:sp>
      <p:cxnSp>
        <p:nvCxnSpPr>
          <p:cNvPr id="18" name="直線コネクタ 17"/>
          <p:cNvCxnSpPr>
            <a:stCxn id="2" idx="1"/>
            <a:endCxn id="2" idx="3"/>
          </p:cNvCxnSpPr>
          <p:nvPr/>
        </p:nvCxnSpPr>
        <p:spPr>
          <a:xfrm>
            <a:off x="613879" y="2282805"/>
            <a:ext cx="53545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74" name="グループ化 4173"/>
          <p:cNvGrpSpPr/>
          <p:nvPr/>
        </p:nvGrpSpPr>
        <p:grpSpPr>
          <a:xfrm>
            <a:off x="869430" y="1180240"/>
            <a:ext cx="4942436" cy="1124728"/>
            <a:chOff x="869430" y="1180240"/>
            <a:chExt cx="4942436" cy="1124728"/>
          </a:xfrm>
        </p:grpSpPr>
        <p:cxnSp>
          <p:nvCxnSpPr>
            <p:cNvPr id="23" name="直線コネクタ 22"/>
            <p:cNvCxnSpPr/>
            <p:nvPr/>
          </p:nvCxnSpPr>
          <p:spPr>
            <a:xfrm flipV="1">
              <a:off x="869430" y="1499016"/>
              <a:ext cx="0" cy="78378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V="1">
              <a:off x="988170" y="1499016"/>
              <a:ext cx="0" cy="78378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flipH="1" flipV="1">
              <a:off x="1124262" y="1603948"/>
              <a:ext cx="2499" cy="67885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flipH="1" flipV="1">
              <a:off x="1244184" y="1708879"/>
              <a:ext cx="1317" cy="57392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flipH="1" flipV="1">
              <a:off x="1379814" y="1784555"/>
              <a:ext cx="3338" cy="49825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V="1">
              <a:off x="1501892" y="1865671"/>
              <a:ext cx="2443" cy="41713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flipV="1">
              <a:off x="1636723" y="1943376"/>
              <a:ext cx="3761" cy="33943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flipV="1">
              <a:off x="1755058" y="1998406"/>
              <a:ext cx="4166" cy="28440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7" name="直線コネクタ 46"/>
            <p:cNvCxnSpPr/>
            <p:nvPr/>
          </p:nvCxnSpPr>
          <p:spPr>
            <a:xfrm flipV="1">
              <a:off x="1891869" y="1998406"/>
              <a:ext cx="3299" cy="2844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V="1">
              <a:off x="2010609" y="1998406"/>
              <a:ext cx="2546" cy="2844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flipH="1" flipV="1">
              <a:off x="2145543" y="2050026"/>
              <a:ext cx="3658" cy="23278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flipV="1">
              <a:off x="2267941" y="2032924"/>
              <a:ext cx="3281" cy="24988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flipH="1" flipV="1">
              <a:off x="2401443" y="2032924"/>
              <a:ext cx="4148" cy="24988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flipV="1">
              <a:off x="2520165" y="2032924"/>
              <a:ext cx="4166" cy="24988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flipH="1" flipV="1">
              <a:off x="2655476" y="1998406"/>
              <a:ext cx="7448" cy="28440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flipH="1" flipV="1">
              <a:off x="2777497" y="1998406"/>
              <a:ext cx="4166" cy="28440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V="1">
              <a:off x="2896236" y="1943375"/>
              <a:ext cx="0" cy="33943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flipV="1">
              <a:off x="3014976" y="1943375"/>
              <a:ext cx="4495" cy="33943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flipH="1" flipV="1">
              <a:off x="3138211" y="1906292"/>
              <a:ext cx="15358" cy="376514"/>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flipV="1">
              <a:off x="3272308" y="1858740"/>
              <a:ext cx="4496" cy="4240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flipH="1" flipV="1">
              <a:off x="3406620" y="1784554"/>
              <a:ext cx="3338" cy="498252"/>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flipH="1" flipV="1">
              <a:off x="3522289" y="1779739"/>
              <a:ext cx="6410" cy="50306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flipH="1" flipV="1">
              <a:off x="3661058" y="1708879"/>
              <a:ext cx="6233" cy="5739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flipH="1" flipV="1">
              <a:off x="3785519" y="1603948"/>
              <a:ext cx="511" cy="67885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flipH="1" flipV="1">
              <a:off x="3907194" y="1603948"/>
              <a:ext cx="11481" cy="67885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flipH="1" flipV="1">
              <a:off x="4023327" y="1499016"/>
              <a:ext cx="14088" cy="78378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flipH="1" flipV="1">
              <a:off x="4160649" y="1463126"/>
              <a:ext cx="15358" cy="81967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flipH="1" flipV="1">
              <a:off x="4281171" y="1414837"/>
              <a:ext cx="13576" cy="86797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1" name="直線コネクタ 90"/>
            <p:cNvCxnSpPr/>
            <p:nvPr/>
          </p:nvCxnSpPr>
          <p:spPr>
            <a:xfrm flipV="1">
              <a:off x="4432397" y="1312374"/>
              <a:ext cx="1" cy="970433"/>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flipV="1">
              <a:off x="4551137" y="1242542"/>
              <a:ext cx="842" cy="1040265"/>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3" name="直線コネクタ 92"/>
            <p:cNvCxnSpPr/>
            <p:nvPr/>
          </p:nvCxnSpPr>
          <p:spPr>
            <a:xfrm flipH="1" flipV="1">
              <a:off x="4684722" y="1180240"/>
              <a:ext cx="5008" cy="110256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flipH="1" flipV="1">
              <a:off x="4789886" y="1180240"/>
              <a:ext cx="18583" cy="110256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4" name="直線コネクタ 173"/>
            <p:cNvCxnSpPr/>
            <p:nvPr/>
          </p:nvCxnSpPr>
          <p:spPr>
            <a:xfrm flipH="1" flipV="1">
              <a:off x="4884137" y="1180240"/>
              <a:ext cx="37936" cy="11247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5" name="直線コネクタ 174"/>
            <p:cNvCxnSpPr/>
            <p:nvPr/>
          </p:nvCxnSpPr>
          <p:spPr>
            <a:xfrm flipH="1" flipV="1">
              <a:off x="5002876" y="1180240"/>
              <a:ext cx="37936" cy="11247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6" name="直線コネクタ 175"/>
            <p:cNvCxnSpPr/>
            <p:nvPr/>
          </p:nvCxnSpPr>
          <p:spPr>
            <a:xfrm flipH="1" flipV="1">
              <a:off x="5117165" y="1242542"/>
              <a:ext cx="62240" cy="1062424"/>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7" name="直線コネクタ 176"/>
            <p:cNvCxnSpPr/>
            <p:nvPr/>
          </p:nvCxnSpPr>
          <p:spPr>
            <a:xfrm flipH="1" flipV="1">
              <a:off x="5240684" y="1310210"/>
              <a:ext cx="57460" cy="99475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8" name="直線コネクタ 177"/>
            <p:cNvCxnSpPr/>
            <p:nvPr/>
          </p:nvCxnSpPr>
          <p:spPr>
            <a:xfrm flipH="1" flipV="1">
              <a:off x="5374782" y="1414837"/>
              <a:ext cx="61012" cy="89013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9" name="直線コネクタ 178"/>
            <p:cNvCxnSpPr/>
            <p:nvPr/>
          </p:nvCxnSpPr>
          <p:spPr>
            <a:xfrm flipH="1" flipV="1">
              <a:off x="5498017" y="1499016"/>
              <a:ext cx="56518" cy="805952"/>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0" name="直線コネクタ 179"/>
            <p:cNvCxnSpPr/>
            <p:nvPr/>
          </p:nvCxnSpPr>
          <p:spPr>
            <a:xfrm flipH="1" flipV="1">
              <a:off x="5631171" y="1603948"/>
              <a:ext cx="61956" cy="70101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1" name="直線コネクタ 180"/>
            <p:cNvCxnSpPr/>
            <p:nvPr/>
          </p:nvCxnSpPr>
          <p:spPr>
            <a:xfrm flipH="1" flipV="1">
              <a:off x="5749912" y="1708879"/>
              <a:ext cx="61954" cy="596089"/>
            </a:xfrm>
            <a:prstGeom prst="line">
              <a:avLst/>
            </a:prstGeom>
            <a:ln w="76200"/>
          </p:spPr>
          <p:style>
            <a:lnRef idx="1">
              <a:schemeClr val="accent1"/>
            </a:lnRef>
            <a:fillRef idx="0">
              <a:schemeClr val="accent1"/>
            </a:fillRef>
            <a:effectRef idx="0">
              <a:schemeClr val="accent1"/>
            </a:effectRef>
            <a:fontRef idx="minor">
              <a:schemeClr val="tx1"/>
            </a:fontRef>
          </p:style>
        </p:cxnSp>
      </p:grpSp>
      <p:pic>
        <p:nvPicPr>
          <p:cNvPr id="4175" name="speech_A140_14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180917" y="340794"/>
            <a:ext cx="609600" cy="609600"/>
          </a:xfrm>
          <a:prstGeom prst="rect">
            <a:avLst/>
          </a:prstGeom>
        </p:spPr>
      </p:pic>
      <p:pic>
        <p:nvPicPr>
          <p:cNvPr id="4176" name="speech_A140_150">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002972" y="368566"/>
            <a:ext cx="609600" cy="609600"/>
          </a:xfrm>
          <a:prstGeom prst="rect">
            <a:avLst/>
          </a:prstGeom>
        </p:spPr>
      </p:pic>
    </p:spTree>
    <p:extLst>
      <p:ext uri="{BB962C8B-B14F-4D97-AF65-F5344CB8AC3E}">
        <p14:creationId xmlns:p14="http://schemas.microsoft.com/office/powerpoint/2010/main" val="321782019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11807" fill="hold"/>
                                        <p:tgtEl>
                                          <p:spTgt spid="4175"/>
                                        </p:tgtEl>
                                      </p:cBhvr>
                                    </p:cmd>
                                  </p:childTnLst>
                                </p:cTn>
                              </p:par>
                            </p:childTnLst>
                          </p:cTn>
                        </p:par>
                        <p:par>
                          <p:cTn id="7" fill="hold">
                            <p:stCondLst>
                              <p:cond delay="13307"/>
                            </p:stCondLst>
                            <p:childTnLst>
                              <p:par>
                                <p:cTn id="8" presetID="10"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13807"/>
                            </p:stCondLst>
                            <p:childTnLst>
                              <p:par>
                                <p:cTn id="12" presetID="22" presetClass="entr" presetSubtype="8" fill="hold" nodeType="afterEffect">
                                  <p:stCondLst>
                                    <p:cond delay="0"/>
                                  </p:stCondLst>
                                  <p:childTnLst>
                                    <p:set>
                                      <p:cBhvr>
                                        <p:cTn id="13" dur="1" fill="hold">
                                          <p:stCondLst>
                                            <p:cond delay="0"/>
                                          </p:stCondLst>
                                        </p:cTn>
                                        <p:tgtEl>
                                          <p:spTgt spid="4174"/>
                                        </p:tgtEl>
                                        <p:attrNameLst>
                                          <p:attrName>style.visibility</p:attrName>
                                        </p:attrNameLst>
                                      </p:cBhvr>
                                      <p:to>
                                        <p:strVal val="visible"/>
                                      </p:to>
                                    </p:set>
                                    <p:animEffect transition="in" filter="wipe(left)">
                                      <p:cBhvr>
                                        <p:cTn id="14" dur="5000"/>
                                        <p:tgtEl>
                                          <p:spTgt spid="4174"/>
                                        </p:tgtEl>
                                      </p:cBhvr>
                                    </p:animEffect>
                                  </p:childTnLst>
                                </p:cTn>
                              </p:par>
                              <p:par>
                                <p:cTn id="15" presetID="1" presetClass="mediacall" presetSubtype="0" fill="hold" nodeType="withEffect">
                                  <p:stCondLst>
                                    <p:cond delay="0"/>
                                  </p:stCondLst>
                                  <p:childTnLst>
                                    <p:cmd type="call" cmd="playFrom(0.0)">
                                      <p:cBhvr>
                                        <p:cTn id="16" dur="21420" fill="hold"/>
                                        <p:tgtEl>
                                          <p:spTgt spid="4176"/>
                                        </p:tgtEl>
                                      </p:cBhvr>
                                    </p:cmd>
                                  </p:childTnLst>
                                </p:cTn>
                              </p:par>
                            </p:childTnLst>
                          </p:cTn>
                        </p:par>
                        <p:par>
                          <p:cTn id="17" fill="hold">
                            <p:stCondLst>
                              <p:cond delay="35227"/>
                            </p:stCondLst>
                            <p:childTnLst>
                              <p:par>
                                <p:cTn id="18" presetID="10" presetClass="entr" presetSubtype="0" fill="hold" grpId="0" nodeType="afterEffect">
                                  <p:stCondLst>
                                    <p:cond delay="100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1" fill="hold" display="0">
                  <p:stCondLst>
                    <p:cond delay="indefinite"/>
                  </p:stCondLst>
                  <p:endCondLst>
                    <p:cond evt="onStopAudio" delay="0">
                      <p:tgtEl>
                        <p:sldTgt/>
                      </p:tgtEl>
                    </p:cond>
                  </p:endCondLst>
                </p:cTn>
                <p:tgtEl>
                  <p:spTgt spid="4175"/>
                </p:tgtEl>
              </p:cMediaNode>
            </p:audio>
            <p:audio>
              <p:cMediaNode vol="80000" showWhenStopped="0">
                <p:cTn id="22" fill="hold" display="0">
                  <p:stCondLst>
                    <p:cond delay="indefinite"/>
                  </p:stCondLst>
                  <p:endCondLst>
                    <p:cond evt="onStopAudio" delay="0">
                      <p:tgtEl>
                        <p:sldTgt/>
                      </p:tgtEl>
                    </p:cond>
                  </p:endCondLst>
                </p:cTn>
                <p:tgtEl>
                  <p:spTgt spid="4176"/>
                </p:tgtEl>
              </p:cMediaNode>
            </p:audio>
          </p:childTnLst>
        </p:cTn>
      </p:par>
    </p:tnLst>
    <p:bldLst>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A3277AD-14EC-F39A-A5E8-31B80A67CD56}"/>
              </a:ext>
            </a:extLst>
          </p:cNvPr>
          <p:cNvSpPr txBox="1"/>
          <p:nvPr/>
        </p:nvSpPr>
        <p:spPr>
          <a:xfrm>
            <a:off x="633441" y="259808"/>
            <a:ext cx="565305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音のデジタル化</a:t>
            </a:r>
          </a:p>
        </p:txBody>
      </p:sp>
      <p:sp>
        <p:nvSpPr>
          <p:cNvPr id="6" name="テキスト ボックス 5">
            <a:extLst>
              <a:ext uri="{FF2B5EF4-FFF2-40B4-BE49-F238E27FC236}">
                <a16:creationId xmlns:a16="http://schemas.microsoft.com/office/drawing/2014/main" id="{13222A46-F0F0-21B2-44EF-CE22793B61B6}"/>
              </a:ext>
            </a:extLst>
          </p:cNvPr>
          <p:cNvSpPr txBox="1"/>
          <p:nvPr/>
        </p:nvSpPr>
        <p:spPr>
          <a:xfrm>
            <a:off x="7475938" y="216399"/>
            <a:ext cx="1390650" cy="338554"/>
          </a:xfrm>
          <a:prstGeom prst="rect">
            <a:avLst/>
          </a:prstGeom>
          <a:noFill/>
          <a:ln>
            <a:solidFill>
              <a:schemeClr val="tx1"/>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図解ノート</a:t>
            </a:r>
          </a:p>
        </p:txBody>
      </p:sp>
      <p:sp>
        <p:nvSpPr>
          <p:cNvPr id="4" name="テキスト ボックス 3">
            <a:extLst>
              <a:ext uri="{FF2B5EF4-FFF2-40B4-BE49-F238E27FC236}">
                <a16:creationId xmlns:a16="http://schemas.microsoft.com/office/drawing/2014/main" id="{1CC180EA-3935-4B09-18BA-F4B1A23EDF93}"/>
              </a:ext>
            </a:extLst>
          </p:cNvPr>
          <p:cNvSpPr txBox="1"/>
          <p:nvPr/>
        </p:nvSpPr>
        <p:spPr>
          <a:xfrm>
            <a:off x="873062" y="584102"/>
            <a:ext cx="273275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標本化・量子化・符号化</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
        <p:nvSpPr>
          <p:cNvPr id="5" name="テキスト ボックス 4">
            <a:extLst>
              <a:ext uri="{FF2B5EF4-FFF2-40B4-BE49-F238E27FC236}">
                <a16:creationId xmlns:a16="http://schemas.microsoft.com/office/drawing/2014/main" id="{57676A17-EB3C-4DE1-28D4-635A725C8DC2}"/>
              </a:ext>
            </a:extLst>
          </p:cNvPr>
          <p:cNvSpPr txBox="1"/>
          <p:nvPr/>
        </p:nvSpPr>
        <p:spPr>
          <a:xfrm>
            <a:off x="857213" y="3820772"/>
            <a:ext cx="371281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音のデジタル化のデータ量の計算</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graphicFrame>
        <p:nvGraphicFramePr>
          <p:cNvPr id="7" name="表 6">
            <a:extLst>
              <a:ext uri="{FF2B5EF4-FFF2-40B4-BE49-F238E27FC236}">
                <a16:creationId xmlns:a16="http://schemas.microsoft.com/office/drawing/2014/main" id="{5A9A935D-DFB0-F953-E110-C2447FDDB087}"/>
              </a:ext>
            </a:extLst>
          </p:cNvPr>
          <p:cNvGraphicFramePr>
            <a:graphicFrameLocks noGrp="1"/>
          </p:cNvGraphicFramePr>
          <p:nvPr/>
        </p:nvGraphicFramePr>
        <p:xfrm>
          <a:off x="719099" y="912368"/>
          <a:ext cx="2211190" cy="1668450"/>
        </p:xfrm>
        <a:graphic>
          <a:graphicData uri="http://schemas.openxmlformats.org/drawingml/2006/table">
            <a:tbl>
              <a:tblPr firstRow="1" bandRow="1">
                <a:tableStyleId>{5C22544A-7EE6-4342-B048-85BDC9FD1C3A}</a:tableStyleId>
              </a:tblPr>
              <a:tblGrid>
                <a:gridCol w="221119">
                  <a:extLst>
                    <a:ext uri="{9D8B030D-6E8A-4147-A177-3AD203B41FA5}">
                      <a16:colId xmlns:a16="http://schemas.microsoft.com/office/drawing/2014/main" val="1432249974"/>
                    </a:ext>
                  </a:extLst>
                </a:gridCol>
                <a:gridCol w="221119">
                  <a:extLst>
                    <a:ext uri="{9D8B030D-6E8A-4147-A177-3AD203B41FA5}">
                      <a16:colId xmlns:a16="http://schemas.microsoft.com/office/drawing/2014/main" val="947970340"/>
                    </a:ext>
                  </a:extLst>
                </a:gridCol>
                <a:gridCol w="221119">
                  <a:extLst>
                    <a:ext uri="{9D8B030D-6E8A-4147-A177-3AD203B41FA5}">
                      <a16:colId xmlns:a16="http://schemas.microsoft.com/office/drawing/2014/main" val="3813046724"/>
                    </a:ext>
                  </a:extLst>
                </a:gridCol>
                <a:gridCol w="221119">
                  <a:extLst>
                    <a:ext uri="{9D8B030D-6E8A-4147-A177-3AD203B41FA5}">
                      <a16:colId xmlns:a16="http://schemas.microsoft.com/office/drawing/2014/main" val="1769700377"/>
                    </a:ext>
                  </a:extLst>
                </a:gridCol>
                <a:gridCol w="221119">
                  <a:extLst>
                    <a:ext uri="{9D8B030D-6E8A-4147-A177-3AD203B41FA5}">
                      <a16:colId xmlns:a16="http://schemas.microsoft.com/office/drawing/2014/main" val="3181603476"/>
                    </a:ext>
                  </a:extLst>
                </a:gridCol>
                <a:gridCol w="221119">
                  <a:extLst>
                    <a:ext uri="{9D8B030D-6E8A-4147-A177-3AD203B41FA5}">
                      <a16:colId xmlns:a16="http://schemas.microsoft.com/office/drawing/2014/main" val="2437233666"/>
                    </a:ext>
                  </a:extLst>
                </a:gridCol>
                <a:gridCol w="221119">
                  <a:extLst>
                    <a:ext uri="{9D8B030D-6E8A-4147-A177-3AD203B41FA5}">
                      <a16:colId xmlns:a16="http://schemas.microsoft.com/office/drawing/2014/main" val="3108827169"/>
                    </a:ext>
                  </a:extLst>
                </a:gridCol>
                <a:gridCol w="221119">
                  <a:extLst>
                    <a:ext uri="{9D8B030D-6E8A-4147-A177-3AD203B41FA5}">
                      <a16:colId xmlns:a16="http://schemas.microsoft.com/office/drawing/2014/main" val="2586841634"/>
                    </a:ext>
                  </a:extLst>
                </a:gridCol>
                <a:gridCol w="221119">
                  <a:extLst>
                    <a:ext uri="{9D8B030D-6E8A-4147-A177-3AD203B41FA5}">
                      <a16:colId xmlns:a16="http://schemas.microsoft.com/office/drawing/2014/main" val="3546791495"/>
                    </a:ext>
                  </a:extLst>
                </a:gridCol>
                <a:gridCol w="221119">
                  <a:extLst>
                    <a:ext uri="{9D8B030D-6E8A-4147-A177-3AD203B41FA5}">
                      <a16:colId xmlns:a16="http://schemas.microsoft.com/office/drawing/2014/main" val="2853883793"/>
                    </a:ext>
                  </a:extLst>
                </a:gridCol>
              </a:tblGrid>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0363069"/>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4091268"/>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73097172"/>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80809448"/>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1948421754"/>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5848073"/>
                  </a:ext>
                </a:extLst>
              </a:tr>
              <a:tr h="238350">
                <a:tc>
                  <a:txBody>
                    <a:bodyPr/>
                    <a:lstStyle/>
                    <a:p>
                      <a:endParaRPr kumimoji="1" lang="ja-JP" altLang="en-US" sz="8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4191086067"/>
                  </a:ext>
                </a:extLst>
              </a:tr>
            </a:tbl>
          </a:graphicData>
        </a:graphic>
      </p:graphicFrame>
      <p:sp>
        <p:nvSpPr>
          <p:cNvPr id="9" name="フリーフォーム 56">
            <a:extLst>
              <a:ext uri="{FF2B5EF4-FFF2-40B4-BE49-F238E27FC236}">
                <a16:creationId xmlns:a16="http://schemas.microsoft.com/office/drawing/2014/main" id="{CA6FC68D-17DA-6420-8C98-EA29D63849A3}"/>
              </a:ext>
            </a:extLst>
          </p:cNvPr>
          <p:cNvSpPr/>
          <p:nvPr/>
        </p:nvSpPr>
        <p:spPr>
          <a:xfrm>
            <a:off x="938303" y="891781"/>
            <a:ext cx="1991981" cy="1269527"/>
          </a:xfrm>
          <a:custGeom>
            <a:avLst/>
            <a:gdLst>
              <a:gd name="connsiteX0" fmla="*/ 0 w 3413760"/>
              <a:gd name="connsiteY0" fmla="*/ 1076772 h 1914743"/>
              <a:gd name="connsiteX1" fmla="*/ 457200 w 3413760"/>
              <a:gd name="connsiteY1" fmla="*/ 1473012 h 1914743"/>
              <a:gd name="connsiteX2" fmla="*/ 883920 w 3413760"/>
              <a:gd name="connsiteY2" fmla="*/ 1823532 h 1914743"/>
              <a:gd name="connsiteX3" fmla="*/ 1234440 w 3413760"/>
              <a:gd name="connsiteY3" fmla="*/ 1854012 h 1914743"/>
              <a:gd name="connsiteX4" fmla="*/ 1676400 w 3413760"/>
              <a:gd name="connsiteY4" fmla="*/ 1092012 h 1914743"/>
              <a:gd name="connsiteX5" fmla="*/ 2118360 w 3413760"/>
              <a:gd name="connsiteY5" fmla="*/ 360492 h 1914743"/>
              <a:gd name="connsiteX6" fmla="*/ 2529840 w 3413760"/>
              <a:gd name="connsiteY6" fmla="*/ 9972 h 1914743"/>
              <a:gd name="connsiteX7" fmla="*/ 2956560 w 3413760"/>
              <a:gd name="connsiteY7" fmla="*/ 726252 h 1914743"/>
              <a:gd name="connsiteX8" fmla="*/ 3413760 w 3413760"/>
              <a:gd name="connsiteY8" fmla="*/ 1457772 h 19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760" h="1914743">
                <a:moveTo>
                  <a:pt x="0" y="1076772"/>
                </a:moveTo>
                <a:cubicBezTo>
                  <a:pt x="154940" y="1211392"/>
                  <a:pt x="309880" y="1348552"/>
                  <a:pt x="457200" y="1473012"/>
                </a:cubicBezTo>
                <a:cubicBezTo>
                  <a:pt x="604520" y="1597472"/>
                  <a:pt x="754380" y="1760032"/>
                  <a:pt x="883920" y="1823532"/>
                </a:cubicBezTo>
                <a:cubicBezTo>
                  <a:pt x="1013460" y="1887032"/>
                  <a:pt x="1102360" y="1975932"/>
                  <a:pt x="1234440" y="1854012"/>
                </a:cubicBezTo>
                <a:cubicBezTo>
                  <a:pt x="1366520" y="1732092"/>
                  <a:pt x="1529080" y="1340932"/>
                  <a:pt x="1676400" y="1092012"/>
                </a:cubicBezTo>
                <a:cubicBezTo>
                  <a:pt x="1823720" y="843092"/>
                  <a:pt x="1976120" y="540832"/>
                  <a:pt x="2118360" y="360492"/>
                </a:cubicBezTo>
                <a:cubicBezTo>
                  <a:pt x="2260600" y="180152"/>
                  <a:pt x="2390140" y="-50988"/>
                  <a:pt x="2529840" y="9972"/>
                </a:cubicBezTo>
                <a:cubicBezTo>
                  <a:pt x="2669540" y="70932"/>
                  <a:pt x="2809240" y="484952"/>
                  <a:pt x="2956560" y="726252"/>
                </a:cubicBezTo>
                <a:cubicBezTo>
                  <a:pt x="3103880" y="967552"/>
                  <a:pt x="3258820" y="1212662"/>
                  <a:pt x="3413760" y="1457772"/>
                </a:cubicBezTo>
              </a:path>
            </a:pathLst>
          </a:custGeom>
          <a:no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aphicFrame>
        <p:nvGraphicFramePr>
          <p:cNvPr id="10" name="表 9">
            <a:extLst>
              <a:ext uri="{FF2B5EF4-FFF2-40B4-BE49-F238E27FC236}">
                <a16:creationId xmlns:a16="http://schemas.microsoft.com/office/drawing/2014/main" id="{CC8637CA-9D12-27E9-EEC8-A4B5F46248D8}"/>
              </a:ext>
            </a:extLst>
          </p:cNvPr>
          <p:cNvGraphicFramePr>
            <a:graphicFrameLocks noGrp="1"/>
          </p:cNvGraphicFramePr>
          <p:nvPr/>
        </p:nvGraphicFramePr>
        <p:xfrm>
          <a:off x="3288981" y="925675"/>
          <a:ext cx="2211190" cy="1875603"/>
        </p:xfrm>
        <a:graphic>
          <a:graphicData uri="http://schemas.openxmlformats.org/drawingml/2006/table">
            <a:tbl>
              <a:tblPr firstRow="1" bandRow="1">
                <a:tableStyleId>{5C22544A-7EE6-4342-B048-85BDC9FD1C3A}</a:tableStyleId>
              </a:tblPr>
              <a:tblGrid>
                <a:gridCol w="221119">
                  <a:extLst>
                    <a:ext uri="{9D8B030D-6E8A-4147-A177-3AD203B41FA5}">
                      <a16:colId xmlns:a16="http://schemas.microsoft.com/office/drawing/2014/main" val="1432249974"/>
                    </a:ext>
                  </a:extLst>
                </a:gridCol>
                <a:gridCol w="221119">
                  <a:extLst>
                    <a:ext uri="{9D8B030D-6E8A-4147-A177-3AD203B41FA5}">
                      <a16:colId xmlns:a16="http://schemas.microsoft.com/office/drawing/2014/main" val="947970340"/>
                    </a:ext>
                  </a:extLst>
                </a:gridCol>
                <a:gridCol w="221119">
                  <a:extLst>
                    <a:ext uri="{9D8B030D-6E8A-4147-A177-3AD203B41FA5}">
                      <a16:colId xmlns:a16="http://schemas.microsoft.com/office/drawing/2014/main" val="3813046724"/>
                    </a:ext>
                  </a:extLst>
                </a:gridCol>
                <a:gridCol w="221119">
                  <a:extLst>
                    <a:ext uri="{9D8B030D-6E8A-4147-A177-3AD203B41FA5}">
                      <a16:colId xmlns:a16="http://schemas.microsoft.com/office/drawing/2014/main" val="1769700377"/>
                    </a:ext>
                  </a:extLst>
                </a:gridCol>
                <a:gridCol w="221119">
                  <a:extLst>
                    <a:ext uri="{9D8B030D-6E8A-4147-A177-3AD203B41FA5}">
                      <a16:colId xmlns:a16="http://schemas.microsoft.com/office/drawing/2014/main" val="3181603476"/>
                    </a:ext>
                  </a:extLst>
                </a:gridCol>
                <a:gridCol w="221119">
                  <a:extLst>
                    <a:ext uri="{9D8B030D-6E8A-4147-A177-3AD203B41FA5}">
                      <a16:colId xmlns:a16="http://schemas.microsoft.com/office/drawing/2014/main" val="2437233666"/>
                    </a:ext>
                  </a:extLst>
                </a:gridCol>
                <a:gridCol w="221119">
                  <a:extLst>
                    <a:ext uri="{9D8B030D-6E8A-4147-A177-3AD203B41FA5}">
                      <a16:colId xmlns:a16="http://schemas.microsoft.com/office/drawing/2014/main" val="3108827169"/>
                    </a:ext>
                  </a:extLst>
                </a:gridCol>
                <a:gridCol w="221119">
                  <a:extLst>
                    <a:ext uri="{9D8B030D-6E8A-4147-A177-3AD203B41FA5}">
                      <a16:colId xmlns:a16="http://schemas.microsoft.com/office/drawing/2014/main" val="2586841634"/>
                    </a:ext>
                  </a:extLst>
                </a:gridCol>
                <a:gridCol w="221119">
                  <a:extLst>
                    <a:ext uri="{9D8B030D-6E8A-4147-A177-3AD203B41FA5}">
                      <a16:colId xmlns:a16="http://schemas.microsoft.com/office/drawing/2014/main" val="3546791495"/>
                    </a:ext>
                  </a:extLst>
                </a:gridCol>
                <a:gridCol w="221119">
                  <a:extLst>
                    <a:ext uri="{9D8B030D-6E8A-4147-A177-3AD203B41FA5}">
                      <a16:colId xmlns:a16="http://schemas.microsoft.com/office/drawing/2014/main" val="2853883793"/>
                    </a:ext>
                  </a:extLst>
                </a:gridCol>
              </a:tblGrid>
              <a:tr h="178384">
                <a:tc>
                  <a:txBody>
                    <a:bodyPr/>
                    <a:lstStyle/>
                    <a:p>
                      <a:pPr>
                        <a:lnSpc>
                          <a:spcPts val="960"/>
                        </a:lnSpc>
                      </a:pPr>
                      <a:r>
                        <a:rPr kumimoji="1" lang="en-US" altLang="ja-JP" sz="1400" dirty="0">
                          <a:solidFill>
                            <a:schemeClr val="tx1"/>
                          </a:solidFill>
                        </a:rPr>
                        <a:t>7</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0363069"/>
                  </a:ext>
                </a:extLst>
              </a:tr>
              <a:tr h="178384">
                <a:tc>
                  <a:txBody>
                    <a:bodyPr/>
                    <a:lstStyle/>
                    <a:p>
                      <a:pPr>
                        <a:lnSpc>
                          <a:spcPts val="960"/>
                        </a:lnSpc>
                      </a:pPr>
                      <a:r>
                        <a:rPr kumimoji="1" lang="en-US" altLang="ja-JP" sz="1400" dirty="0">
                          <a:solidFill>
                            <a:schemeClr val="tx1"/>
                          </a:solidFill>
                        </a:rPr>
                        <a:t>6</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4091268"/>
                  </a:ext>
                </a:extLst>
              </a:tr>
              <a:tr h="178384">
                <a:tc>
                  <a:txBody>
                    <a:bodyPr/>
                    <a:lstStyle/>
                    <a:p>
                      <a:pPr>
                        <a:lnSpc>
                          <a:spcPts val="960"/>
                        </a:lnSpc>
                      </a:pPr>
                      <a:r>
                        <a:rPr kumimoji="1" lang="en-US" altLang="ja-JP" sz="1400" dirty="0">
                          <a:solidFill>
                            <a:schemeClr val="tx1"/>
                          </a:solidFill>
                        </a:rPr>
                        <a:t>5</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73097172"/>
                  </a:ext>
                </a:extLst>
              </a:tr>
              <a:tr h="178384">
                <a:tc>
                  <a:txBody>
                    <a:bodyPr/>
                    <a:lstStyle/>
                    <a:p>
                      <a:pPr>
                        <a:lnSpc>
                          <a:spcPts val="960"/>
                        </a:lnSpc>
                      </a:pPr>
                      <a:r>
                        <a:rPr kumimoji="1" lang="en-US" altLang="ja-JP" sz="1400" dirty="0">
                          <a:solidFill>
                            <a:schemeClr val="tx1"/>
                          </a:solidFill>
                        </a:rPr>
                        <a:t>4</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80809448"/>
                  </a:ext>
                </a:extLst>
              </a:tr>
              <a:tr h="178384">
                <a:tc>
                  <a:txBody>
                    <a:bodyPr/>
                    <a:lstStyle/>
                    <a:p>
                      <a:pPr>
                        <a:lnSpc>
                          <a:spcPts val="960"/>
                        </a:lnSpc>
                      </a:pPr>
                      <a:r>
                        <a:rPr kumimoji="1" lang="en-US" altLang="ja-JP" sz="1400" dirty="0">
                          <a:solidFill>
                            <a:schemeClr val="tx1"/>
                          </a:solidFill>
                        </a:rPr>
                        <a:t>3</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1948421754"/>
                  </a:ext>
                </a:extLst>
              </a:tr>
              <a:tr h="178384">
                <a:tc>
                  <a:txBody>
                    <a:bodyPr/>
                    <a:lstStyle/>
                    <a:p>
                      <a:pPr>
                        <a:lnSpc>
                          <a:spcPts val="960"/>
                        </a:lnSpc>
                      </a:pPr>
                      <a:r>
                        <a:rPr kumimoji="1" lang="en-US" altLang="ja-JP" sz="1400" dirty="0">
                          <a:solidFill>
                            <a:schemeClr val="tx1"/>
                          </a:solidFill>
                        </a:rPr>
                        <a:t>2</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5848073"/>
                  </a:ext>
                </a:extLst>
              </a:tr>
              <a:tr h="178384">
                <a:tc>
                  <a:txBody>
                    <a:bodyPr/>
                    <a:lstStyle/>
                    <a:p>
                      <a:pPr>
                        <a:lnSpc>
                          <a:spcPts val="960"/>
                        </a:lnSpc>
                      </a:pPr>
                      <a:r>
                        <a:rPr kumimoji="1" lang="en-US" altLang="ja-JP" sz="1400" dirty="0">
                          <a:solidFill>
                            <a:schemeClr val="tx1"/>
                          </a:solidFill>
                        </a:rPr>
                        <a:t>1</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4191086067"/>
                  </a:ext>
                </a:extLst>
              </a:tr>
              <a:tr h="178384">
                <a:tc>
                  <a:txBody>
                    <a:bodyPr/>
                    <a:lstStyle/>
                    <a:p>
                      <a:pPr>
                        <a:lnSpc>
                          <a:spcPts val="960"/>
                        </a:lnSpc>
                      </a:pP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4</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3</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2</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2</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4</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6</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7</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5</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3</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4137676"/>
                  </a:ext>
                </a:extLst>
              </a:tr>
            </a:tbl>
          </a:graphicData>
        </a:graphic>
      </p:graphicFrame>
      <p:sp>
        <p:nvSpPr>
          <p:cNvPr id="12" name="フリーフォーム 56">
            <a:extLst>
              <a:ext uri="{FF2B5EF4-FFF2-40B4-BE49-F238E27FC236}">
                <a16:creationId xmlns:a16="http://schemas.microsoft.com/office/drawing/2014/main" id="{5CF66F2E-CC5D-1144-7468-EBE164083441}"/>
              </a:ext>
            </a:extLst>
          </p:cNvPr>
          <p:cNvSpPr/>
          <p:nvPr/>
        </p:nvSpPr>
        <p:spPr>
          <a:xfrm>
            <a:off x="3508185" y="908837"/>
            <a:ext cx="1991981" cy="1119467"/>
          </a:xfrm>
          <a:custGeom>
            <a:avLst/>
            <a:gdLst>
              <a:gd name="connsiteX0" fmla="*/ 0 w 3413760"/>
              <a:gd name="connsiteY0" fmla="*/ 1076772 h 1914743"/>
              <a:gd name="connsiteX1" fmla="*/ 457200 w 3413760"/>
              <a:gd name="connsiteY1" fmla="*/ 1473012 h 1914743"/>
              <a:gd name="connsiteX2" fmla="*/ 883920 w 3413760"/>
              <a:gd name="connsiteY2" fmla="*/ 1823532 h 1914743"/>
              <a:gd name="connsiteX3" fmla="*/ 1234440 w 3413760"/>
              <a:gd name="connsiteY3" fmla="*/ 1854012 h 1914743"/>
              <a:gd name="connsiteX4" fmla="*/ 1676400 w 3413760"/>
              <a:gd name="connsiteY4" fmla="*/ 1092012 h 1914743"/>
              <a:gd name="connsiteX5" fmla="*/ 2118360 w 3413760"/>
              <a:gd name="connsiteY5" fmla="*/ 360492 h 1914743"/>
              <a:gd name="connsiteX6" fmla="*/ 2529840 w 3413760"/>
              <a:gd name="connsiteY6" fmla="*/ 9972 h 1914743"/>
              <a:gd name="connsiteX7" fmla="*/ 2956560 w 3413760"/>
              <a:gd name="connsiteY7" fmla="*/ 726252 h 1914743"/>
              <a:gd name="connsiteX8" fmla="*/ 3413760 w 3413760"/>
              <a:gd name="connsiteY8" fmla="*/ 1457772 h 19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760" h="1914743">
                <a:moveTo>
                  <a:pt x="0" y="1076772"/>
                </a:moveTo>
                <a:cubicBezTo>
                  <a:pt x="154940" y="1211392"/>
                  <a:pt x="309880" y="1348552"/>
                  <a:pt x="457200" y="1473012"/>
                </a:cubicBezTo>
                <a:cubicBezTo>
                  <a:pt x="604520" y="1597472"/>
                  <a:pt x="754380" y="1760032"/>
                  <a:pt x="883920" y="1823532"/>
                </a:cubicBezTo>
                <a:cubicBezTo>
                  <a:pt x="1013460" y="1887032"/>
                  <a:pt x="1102360" y="1975932"/>
                  <a:pt x="1234440" y="1854012"/>
                </a:cubicBezTo>
                <a:cubicBezTo>
                  <a:pt x="1366520" y="1732092"/>
                  <a:pt x="1529080" y="1340932"/>
                  <a:pt x="1676400" y="1092012"/>
                </a:cubicBezTo>
                <a:cubicBezTo>
                  <a:pt x="1823720" y="843092"/>
                  <a:pt x="1976120" y="540832"/>
                  <a:pt x="2118360" y="360492"/>
                </a:cubicBezTo>
                <a:cubicBezTo>
                  <a:pt x="2260600" y="180152"/>
                  <a:pt x="2390140" y="-50988"/>
                  <a:pt x="2529840" y="9972"/>
                </a:cubicBezTo>
                <a:cubicBezTo>
                  <a:pt x="2669540" y="70932"/>
                  <a:pt x="2809240" y="484952"/>
                  <a:pt x="2956560" y="726252"/>
                </a:cubicBezTo>
                <a:cubicBezTo>
                  <a:pt x="3103880" y="967552"/>
                  <a:pt x="3258820" y="1212662"/>
                  <a:pt x="3413760" y="1457772"/>
                </a:cubicBezTo>
              </a:path>
            </a:pathLst>
          </a:custGeom>
          <a:no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aphicFrame>
        <p:nvGraphicFramePr>
          <p:cNvPr id="13" name="表 12">
            <a:extLst>
              <a:ext uri="{FF2B5EF4-FFF2-40B4-BE49-F238E27FC236}">
                <a16:creationId xmlns:a16="http://schemas.microsoft.com/office/drawing/2014/main" id="{B2CC3D94-25D6-39D3-C2F0-B5CE757FF645}"/>
              </a:ext>
            </a:extLst>
          </p:cNvPr>
          <p:cNvGraphicFramePr>
            <a:graphicFrameLocks noGrp="1"/>
          </p:cNvGraphicFramePr>
          <p:nvPr/>
        </p:nvGraphicFramePr>
        <p:xfrm>
          <a:off x="6104527" y="925675"/>
          <a:ext cx="2211190" cy="1875603"/>
        </p:xfrm>
        <a:graphic>
          <a:graphicData uri="http://schemas.openxmlformats.org/drawingml/2006/table">
            <a:tbl>
              <a:tblPr firstRow="1" bandRow="1">
                <a:tableStyleId>{5C22544A-7EE6-4342-B048-85BDC9FD1C3A}</a:tableStyleId>
              </a:tblPr>
              <a:tblGrid>
                <a:gridCol w="221119">
                  <a:extLst>
                    <a:ext uri="{9D8B030D-6E8A-4147-A177-3AD203B41FA5}">
                      <a16:colId xmlns:a16="http://schemas.microsoft.com/office/drawing/2014/main" val="1432249974"/>
                    </a:ext>
                  </a:extLst>
                </a:gridCol>
                <a:gridCol w="221119">
                  <a:extLst>
                    <a:ext uri="{9D8B030D-6E8A-4147-A177-3AD203B41FA5}">
                      <a16:colId xmlns:a16="http://schemas.microsoft.com/office/drawing/2014/main" val="947970340"/>
                    </a:ext>
                  </a:extLst>
                </a:gridCol>
                <a:gridCol w="221119">
                  <a:extLst>
                    <a:ext uri="{9D8B030D-6E8A-4147-A177-3AD203B41FA5}">
                      <a16:colId xmlns:a16="http://schemas.microsoft.com/office/drawing/2014/main" val="3813046724"/>
                    </a:ext>
                  </a:extLst>
                </a:gridCol>
                <a:gridCol w="221119">
                  <a:extLst>
                    <a:ext uri="{9D8B030D-6E8A-4147-A177-3AD203B41FA5}">
                      <a16:colId xmlns:a16="http://schemas.microsoft.com/office/drawing/2014/main" val="1769700377"/>
                    </a:ext>
                  </a:extLst>
                </a:gridCol>
                <a:gridCol w="221119">
                  <a:extLst>
                    <a:ext uri="{9D8B030D-6E8A-4147-A177-3AD203B41FA5}">
                      <a16:colId xmlns:a16="http://schemas.microsoft.com/office/drawing/2014/main" val="3181603476"/>
                    </a:ext>
                  </a:extLst>
                </a:gridCol>
                <a:gridCol w="221119">
                  <a:extLst>
                    <a:ext uri="{9D8B030D-6E8A-4147-A177-3AD203B41FA5}">
                      <a16:colId xmlns:a16="http://schemas.microsoft.com/office/drawing/2014/main" val="2437233666"/>
                    </a:ext>
                  </a:extLst>
                </a:gridCol>
                <a:gridCol w="221119">
                  <a:extLst>
                    <a:ext uri="{9D8B030D-6E8A-4147-A177-3AD203B41FA5}">
                      <a16:colId xmlns:a16="http://schemas.microsoft.com/office/drawing/2014/main" val="3108827169"/>
                    </a:ext>
                  </a:extLst>
                </a:gridCol>
                <a:gridCol w="221119">
                  <a:extLst>
                    <a:ext uri="{9D8B030D-6E8A-4147-A177-3AD203B41FA5}">
                      <a16:colId xmlns:a16="http://schemas.microsoft.com/office/drawing/2014/main" val="2586841634"/>
                    </a:ext>
                  </a:extLst>
                </a:gridCol>
                <a:gridCol w="221119">
                  <a:extLst>
                    <a:ext uri="{9D8B030D-6E8A-4147-A177-3AD203B41FA5}">
                      <a16:colId xmlns:a16="http://schemas.microsoft.com/office/drawing/2014/main" val="3546791495"/>
                    </a:ext>
                  </a:extLst>
                </a:gridCol>
                <a:gridCol w="221119">
                  <a:extLst>
                    <a:ext uri="{9D8B030D-6E8A-4147-A177-3AD203B41FA5}">
                      <a16:colId xmlns:a16="http://schemas.microsoft.com/office/drawing/2014/main" val="2853883793"/>
                    </a:ext>
                  </a:extLst>
                </a:gridCol>
              </a:tblGrid>
              <a:tr h="178384">
                <a:tc>
                  <a:txBody>
                    <a:bodyPr/>
                    <a:lstStyle/>
                    <a:p>
                      <a:pPr>
                        <a:lnSpc>
                          <a:spcPts val="960"/>
                        </a:lnSpc>
                      </a:pPr>
                      <a:r>
                        <a:rPr kumimoji="1" lang="en-US" altLang="ja-JP" sz="1400" dirty="0">
                          <a:solidFill>
                            <a:schemeClr val="tx1"/>
                          </a:solidFill>
                        </a:rPr>
                        <a:t>7</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0363069"/>
                  </a:ext>
                </a:extLst>
              </a:tr>
              <a:tr h="178384">
                <a:tc>
                  <a:txBody>
                    <a:bodyPr/>
                    <a:lstStyle/>
                    <a:p>
                      <a:pPr>
                        <a:lnSpc>
                          <a:spcPts val="960"/>
                        </a:lnSpc>
                      </a:pPr>
                      <a:r>
                        <a:rPr kumimoji="1" lang="en-US" altLang="ja-JP" sz="1400" dirty="0">
                          <a:solidFill>
                            <a:schemeClr val="tx1"/>
                          </a:solidFill>
                        </a:rPr>
                        <a:t>6</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4091268"/>
                  </a:ext>
                </a:extLst>
              </a:tr>
              <a:tr h="178384">
                <a:tc>
                  <a:txBody>
                    <a:bodyPr/>
                    <a:lstStyle/>
                    <a:p>
                      <a:pPr>
                        <a:lnSpc>
                          <a:spcPts val="960"/>
                        </a:lnSpc>
                      </a:pPr>
                      <a:r>
                        <a:rPr kumimoji="1" lang="en-US" altLang="ja-JP" sz="1400" dirty="0">
                          <a:solidFill>
                            <a:schemeClr val="tx1"/>
                          </a:solidFill>
                        </a:rPr>
                        <a:t>5</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73097172"/>
                  </a:ext>
                </a:extLst>
              </a:tr>
              <a:tr h="178384">
                <a:tc>
                  <a:txBody>
                    <a:bodyPr/>
                    <a:lstStyle/>
                    <a:p>
                      <a:pPr>
                        <a:lnSpc>
                          <a:spcPts val="960"/>
                        </a:lnSpc>
                      </a:pPr>
                      <a:r>
                        <a:rPr kumimoji="1" lang="en-US" altLang="ja-JP" sz="1400" dirty="0">
                          <a:solidFill>
                            <a:schemeClr val="tx1"/>
                          </a:solidFill>
                        </a:rPr>
                        <a:t>4</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80809448"/>
                  </a:ext>
                </a:extLst>
              </a:tr>
              <a:tr h="178384">
                <a:tc>
                  <a:txBody>
                    <a:bodyPr/>
                    <a:lstStyle/>
                    <a:p>
                      <a:pPr>
                        <a:lnSpc>
                          <a:spcPts val="960"/>
                        </a:lnSpc>
                      </a:pPr>
                      <a:r>
                        <a:rPr kumimoji="1" lang="en-US" altLang="ja-JP" sz="1400" dirty="0">
                          <a:solidFill>
                            <a:schemeClr val="tx1"/>
                          </a:solidFill>
                        </a:rPr>
                        <a:t>3</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1948421754"/>
                  </a:ext>
                </a:extLst>
              </a:tr>
              <a:tr h="178384">
                <a:tc>
                  <a:txBody>
                    <a:bodyPr/>
                    <a:lstStyle/>
                    <a:p>
                      <a:pPr>
                        <a:lnSpc>
                          <a:spcPts val="960"/>
                        </a:lnSpc>
                      </a:pPr>
                      <a:r>
                        <a:rPr kumimoji="1" lang="en-US" altLang="ja-JP" sz="1400" dirty="0">
                          <a:solidFill>
                            <a:schemeClr val="tx1"/>
                          </a:solidFill>
                        </a:rPr>
                        <a:t>2</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5848073"/>
                  </a:ext>
                </a:extLst>
              </a:tr>
              <a:tr h="178384">
                <a:tc>
                  <a:txBody>
                    <a:bodyPr/>
                    <a:lstStyle/>
                    <a:p>
                      <a:pPr>
                        <a:lnSpc>
                          <a:spcPts val="960"/>
                        </a:lnSpc>
                      </a:pPr>
                      <a:r>
                        <a:rPr kumimoji="1" lang="en-US" altLang="ja-JP" sz="1400" dirty="0">
                          <a:solidFill>
                            <a:schemeClr val="tx1"/>
                          </a:solidFill>
                        </a:rPr>
                        <a:t>1</a:t>
                      </a: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tc>
                  <a:txBody>
                    <a:bodyPr/>
                    <a:lstStyle/>
                    <a:p>
                      <a:pPr>
                        <a:lnSpc>
                          <a:spcPts val="960"/>
                        </a:lnSpc>
                      </a:pPr>
                      <a:endParaRPr kumimoji="1" lang="ja-JP" altLang="en-US" sz="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6699"/>
                    </a:solidFill>
                  </a:tcPr>
                </a:tc>
                <a:extLst>
                  <a:ext uri="{0D108BD9-81ED-4DB2-BD59-A6C34878D82A}">
                    <a16:rowId xmlns:a16="http://schemas.microsoft.com/office/drawing/2014/main" val="4191086067"/>
                  </a:ext>
                </a:extLst>
              </a:tr>
              <a:tr h="178384">
                <a:tc>
                  <a:txBody>
                    <a:bodyPr/>
                    <a:lstStyle/>
                    <a:p>
                      <a:pPr>
                        <a:lnSpc>
                          <a:spcPts val="960"/>
                        </a:lnSpc>
                      </a:pPr>
                      <a:endParaRPr kumimoji="1" lang="ja-JP" altLang="en-US" sz="14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4</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3</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2</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2</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4</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6</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7</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5</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960"/>
                        </a:lnSpc>
                      </a:pPr>
                      <a:r>
                        <a:rPr kumimoji="1" lang="en-US" altLang="ja-JP" sz="1600" dirty="0">
                          <a:solidFill>
                            <a:schemeClr val="tx1"/>
                          </a:solidFill>
                        </a:rPr>
                        <a:t>3</a:t>
                      </a:r>
                      <a:endParaRPr kumimoji="1" lang="ja-JP" alt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4137676"/>
                  </a:ext>
                </a:extLst>
              </a:tr>
            </a:tbl>
          </a:graphicData>
        </a:graphic>
      </p:graphicFrame>
      <p:sp>
        <p:nvSpPr>
          <p:cNvPr id="14" name="フリーフォーム 56">
            <a:extLst>
              <a:ext uri="{FF2B5EF4-FFF2-40B4-BE49-F238E27FC236}">
                <a16:creationId xmlns:a16="http://schemas.microsoft.com/office/drawing/2014/main" id="{82E1D356-87A0-D0BD-AE0A-BF2D50738D10}"/>
              </a:ext>
            </a:extLst>
          </p:cNvPr>
          <p:cNvSpPr/>
          <p:nvPr/>
        </p:nvSpPr>
        <p:spPr>
          <a:xfrm>
            <a:off x="6323731" y="908837"/>
            <a:ext cx="1991981" cy="1119467"/>
          </a:xfrm>
          <a:custGeom>
            <a:avLst/>
            <a:gdLst>
              <a:gd name="connsiteX0" fmla="*/ 0 w 3413760"/>
              <a:gd name="connsiteY0" fmla="*/ 1076772 h 1914743"/>
              <a:gd name="connsiteX1" fmla="*/ 457200 w 3413760"/>
              <a:gd name="connsiteY1" fmla="*/ 1473012 h 1914743"/>
              <a:gd name="connsiteX2" fmla="*/ 883920 w 3413760"/>
              <a:gd name="connsiteY2" fmla="*/ 1823532 h 1914743"/>
              <a:gd name="connsiteX3" fmla="*/ 1234440 w 3413760"/>
              <a:gd name="connsiteY3" fmla="*/ 1854012 h 1914743"/>
              <a:gd name="connsiteX4" fmla="*/ 1676400 w 3413760"/>
              <a:gd name="connsiteY4" fmla="*/ 1092012 h 1914743"/>
              <a:gd name="connsiteX5" fmla="*/ 2118360 w 3413760"/>
              <a:gd name="connsiteY5" fmla="*/ 360492 h 1914743"/>
              <a:gd name="connsiteX6" fmla="*/ 2529840 w 3413760"/>
              <a:gd name="connsiteY6" fmla="*/ 9972 h 1914743"/>
              <a:gd name="connsiteX7" fmla="*/ 2956560 w 3413760"/>
              <a:gd name="connsiteY7" fmla="*/ 726252 h 1914743"/>
              <a:gd name="connsiteX8" fmla="*/ 3413760 w 3413760"/>
              <a:gd name="connsiteY8" fmla="*/ 1457772 h 19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760" h="1914743">
                <a:moveTo>
                  <a:pt x="0" y="1076772"/>
                </a:moveTo>
                <a:cubicBezTo>
                  <a:pt x="154940" y="1211392"/>
                  <a:pt x="309880" y="1348552"/>
                  <a:pt x="457200" y="1473012"/>
                </a:cubicBezTo>
                <a:cubicBezTo>
                  <a:pt x="604520" y="1597472"/>
                  <a:pt x="754380" y="1760032"/>
                  <a:pt x="883920" y="1823532"/>
                </a:cubicBezTo>
                <a:cubicBezTo>
                  <a:pt x="1013460" y="1887032"/>
                  <a:pt x="1102360" y="1975932"/>
                  <a:pt x="1234440" y="1854012"/>
                </a:cubicBezTo>
                <a:cubicBezTo>
                  <a:pt x="1366520" y="1732092"/>
                  <a:pt x="1529080" y="1340932"/>
                  <a:pt x="1676400" y="1092012"/>
                </a:cubicBezTo>
                <a:cubicBezTo>
                  <a:pt x="1823720" y="843092"/>
                  <a:pt x="1976120" y="540832"/>
                  <a:pt x="2118360" y="360492"/>
                </a:cubicBezTo>
                <a:cubicBezTo>
                  <a:pt x="2260600" y="180152"/>
                  <a:pt x="2390140" y="-50988"/>
                  <a:pt x="2529840" y="9972"/>
                </a:cubicBezTo>
                <a:cubicBezTo>
                  <a:pt x="2669540" y="70932"/>
                  <a:pt x="2809240" y="484952"/>
                  <a:pt x="2956560" y="726252"/>
                </a:cubicBezTo>
                <a:cubicBezTo>
                  <a:pt x="3103880" y="967552"/>
                  <a:pt x="3258820" y="1212662"/>
                  <a:pt x="3413760" y="1457772"/>
                </a:cubicBezTo>
              </a:path>
            </a:pathLst>
          </a:custGeom>
          <a:no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5" name="矢印: 右 14">
            <a:extLst>
              <a:ext uri="{FF2B5EF4-FFF2-40B4-BE49-F238E27FC236}">
                <a16:creationId xmlns:a16="http://schemas.microsoft.com/office/drawing/2014/main" id="{ADE0D99C-59EB-9A0B-4E84-FDE07162C6BD}"/>
              </a:ext>
            </a:extLst>
          </p:cNvPr>
          <p:cNvSpPr/>
          <p:nvPr/>
        </p:nvSpPr>
        <p:spPr>
          <a:xfrm>
            <a:off x="2986436" y="1288532"/>
            <a:ext cx="316912" cy="54225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6" name="矢印: 右 15">
            <a:extLst>
              <a:ext uri="{FF2B5EF4-FFF2-40B4-BE49-F238E27FC236}">
                <a16:creationId xmlns:a16="http://schemas.microsoft.com/office/drawing/2014/main" id="{59A96E0E-4EF5-ADDE-2B44-C6E9CF81BFFF}"/>
              </a:ext>
            </a:extLst>
          </p:cNvPr>
          <p:cNvSpPr/>
          <p:nvPr/>
        </p:nvSpPr>
        <p:spPr>
          <a:xfrm>
            <a:off x="5663228" y="1331978"/>
            <a:ext cx="316912" cy="54225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08D596B1-B078-F770-31B9-FCB40EF1A469}"/>
              </a:ext>
            </a:extLst>
          </p:cNvPr>
          <p:cNvSpPr txBox="1"/>
          <p:nvPr/>
        </p:nvSpPr>
        <p:spPr>
          <a:xfrm>
            <a:off x="857213" y="2682211"/>
            <a:ext cx="2748599"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標本化</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サンプリング</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b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一定間隔で区切り、音の大きさ</a:t>
            </a:r>
            <a:b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振れの大きさ</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を取り出す。</a:t>
            </a:r>
            <a:b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標本化周期</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秒間に区切る回数</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標本化周波数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表法周波数</a:t>
            </a:r>
          </a:p>
        </p:txBody>
      </p:sp>
      <p:sp>
        <p:nvSpPr>
          <p:cNvPr id="20" name="テキスト ボックス 19">
            <a:extLst>
              <a:ext uri="{FF2B5EF4-FFF2-40B4-BE49-F238E27FC236}">
                <a16:creationId xmlns:a16="http://schemas.microsoft.com/office/drawing/2014/main" id="{6C6A4DBF-11C2-D6FC-8826-ED562C8273D1}"/>
              </a:ext>
            </a:extLst>
          </p:cNvPr>
          <p:cNvSpPr txBox="1"/>
          <p:nvPr/>
        </p:nvSpPr>
        <p:spPr>
          <a:xfrm>
            <a:off x="3282420" y="2703750"/>
            <a:ext cx="2639916"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量子化</a:t>
            </a:r>
            <a:b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音の大きさの段階を決めておき個々の取り出しだ最も近い値がいくつになるか変換する。</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量子化ビット数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大きさの段階を決めるもの。例</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:8</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=256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段階</a:t>
            </a:r>
          </a:p>
        </p:txBody>
      </p:sp>
      <p:graphicFrame>
        <p:nvGraphicFramePr>
          <p:cNvPr id="21" name="表 20">
            <a:extLst>
              <a:ext uri="{FF2B5EF4-FFF2-40B4-BE49-F238E27FC236}">
                <a16:creationId xmlns:a16="http://schemas.microsoft.com/office/drawing/2014/main" id="{58CFC871-82CB-E13B-1A96-366DC793C5DA}"/>
              </a:ext>
            </a:extLst>
          </p:cNvPr>
          <p:cNvGraphicFramePr>
            <a:graphicFrameLocks noGrp="1"/>
          </p:cNvGraphicFramePr>
          <p:nvPr/>
        </p:nvGraphicFramePr>
        <p:xfrm>
          <a:off x="5752287" y="2739850"/>
          <a:ext cx="3391713" cy="235949"/>
        </p:xfrm>
        <a:graphic>
          <a:graphicData uri="http://schemas.openxmlformats.org/drawingml/2006/table">
            <a:tbl>
              <a:tblPr firstRow="1" bandRow="1">
                <a:tableStyleId>{5C22544A-7EE6-4342-B048-85BDC9FD1C3A}</a:tableStyleId>
              </a:tblPr>
              <a:tblGrid>
                <a:gridCol w="376857">
                  <a:extLst>
                    <a:ext uri="{9D8B030D-6E8A-4147-A177-3AD203B41FA5}">
                      <a16:colId xmlns:a16="http://schemas.microsoft.com/office/drawing/2014/main" val="1077850781"/>
                    </a:ext>
                  </a:extLst>
                </a:gridCol>
                <a:gridCol w="376857">
                  <a:extLst>
                    <a:ext uri="{9D8B030D-6E8A-4147-A177-3AD203B41FA5}">
                      <a16:colId xmlns:a16="http://schemas.microsoft.com/office/drawing/2014/main" val="3130892002"/>
                    </a:ext>
                  </a:extLst>
                </a:gridCol>
                <a:gridCol w="376857">
                  <a:extLst>
                    <a:ext uri="{9D8B030D-6E8A-4147-A177-3AD203B41FA5}">
                      <a16:colId xmlns:a16="http://schemas.microsoft.com/office/drawing/2014/main" val="3474454668"/>
                    </a:ext>
                  </a:extLst>
                </a:gridCol>
                <a:gridCol w="376857">
                  <a:extLst>
                    <a:ext uri="{9D8B030D-6E8A-4147-A177-3AD203B41FA5}">
                      <a16:colId xmlns:a16="http://schemas.microsoft.com/office/drawing/2014/main" val="3143440689"/>
                    </a:ext>
                  </a:extLst>
                </a:gridCol>
                <a:gridCol w="376857">
                  <a:extLst>
                    <a:ext uri="{9D8B030D-6E8A-4147-A177-3AD203B41FA5}">
                      <a16:colId xmlns:a16="http://schemas.microsoft.com/office/drawing/2014/main" val="3696431864"/>
                    </a:ext>
                  </a:extLst>
                </a:gridCol>
                <a:gridCol w="376857">
                  <a:extLst>
                    <a:ext uri="{9D8B030D-6E8A-4147-A177-3AD203B41FA5}">
                      <a16:colId xmlns:a16="http://schemas.microsoft.com/office/drawing/2014/main" val="2517076786"/>
                    </a:ext>
                  </a:extLst>
                </a:gridCol>
                <a:gridCol w="376857">
                  <a:extLst>
                    <a:ext uri="{9D8B030D-6E8A-4147-A177-3AD203B41FA5}">
                      <a16:colId xmlns:a16="http://schemas.microsoft.com/office/drawing/2014/main" val="772514459"/>
                    </a:ext>
                  </a:extLst>
                </a:gridCol>
                <a:gridCol w="376857">
                  <a:extLst>
                    <a:ext uri="{9D8B030D-6E8A-4147-A177-3AD203B41FA5}">
                      <a16:colId xmlns:a16="http://schemas.microsoft.com/office/drawing/2014/main" val="291664531"/>
                    </a:ext>
                  </a:extLst>
                </a:gridCol>
                <a:gridCol w="376857">
                  <a:extLst>
                    <a:ext uri="{9D8B030D-6E8A-4147-A177-3AD203B41FA5}">
                      <a16:colId xmlns:a16="http://schemas.microsoft.com/office/drawing/2014/main" val="3786224690"/>
                    </a:ext>
                  </a:extLst>
                </a:gridCol>
              </a:tblGrid>
              <a:tr h="235949">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100</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011</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010</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010</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100</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110</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111</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101</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800" b="0" dirty="0">
                          <a:solidFill>
                            <a:schemeClr val="tx1"/>
                          </a:solidFill>
                          <a:latin typeface="メイリオ" panose="020B0604030504040204" pitchFamily="50" charset="-128"/>
                          <a:ea typeface="メイリオ" panose="020B0604030504040204" pitchFamily="50" charset="-128"/>
                        </a:rPr>
                        <a:t>011</a:t>
                      </a:r>
                      <a:endParaRPr kumimoji="1" lang="ja-JP" altLang="en-US" sz="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ysDash"/>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0656857"/>
                  </a:ext>
                </a:extLst>
              </a:tr>
            </a:tbl>
          </a:graphicData>
        </a:graphic>
      </p:graphicFrame>
      <p:sp>
        <p:nvSpPr>
          <p:cNvPr id="24" name="テキスト ボックス 23">
            <a:extLst>
              <a:ext uri="{FF2B5EF4-FFF2-40B4-BE49-F238E27FC236}">
                <a16:creationId xmlns:a16="http://schemas.microsoft.com/office/drawing/2014/main" id="{31377DC2-A92C-1DB1-B978-744EA132F9EC}"/>
              </a:ext>
            </a:extLst>
          </p:cNvPr>
          <p:cNvSpPr txBox="1"/>
          <p:nvPr/>
        </p:nvSpPr>
        <p:spPr>
          <a:xfrm>
            <a:off x="6213210" y="2971393"/>
            <a:ext cx="2748599"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符号化</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r>
              <a:rPr kumimoji="1" lang="ja-JP" altLang="en-US"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コード化</a:t>
            </a:r>
            <a:r>
              <a:rPr kumimoji="1" lang="en-US" altLang="ja-JP" sz="1200" b="0" i="0" u="none" strike="noStrike" kern="1200" cap="none" spc="0" normalizeH="0" baseline="0" noProof="0" dirty="0">
                <a:ln>
                  <a:noFill/>
                </a:ln>
                <a:solidFill>
                  <a:srgbClr val="FF0000"/>
                </a:solidFill>
                <a:effectLst/>
                <a:uLnTx/>
                <a:uFillTx/>
                <a:latin typeface="UD デジタル 教科書体 NP-B" panose="02020700000000000000" pitchFamily="18" charset="-128"/>
                <a:ea typeface="UD デジタル 教科書体 NP-B" panose="02020700000000000000" pitchFamily="18" charset="-128"/>
                <a:cs typeface="+mn-cs"/>
              </a:rPr>
              <a:t>)</a:t>
            </a:r>
            <a:endPar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量子化で変換した数値をコンピュータで扱えるように</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進数で表現する。</a:t>
            </a:r>
          </a:p>
        </p:txBody>
      </p:sp>
      <p:sp>
        <p:nvSpPr>
          <p:cNvPr id="28" name="テキスト ボックス 27">
            <a:extLst>
              <a:ext uri="{FF2B5EF4-FFF2-40B4-BE49-F238E27FC236}">
                <a16:creationId xmlns:a16="http://schemas.microsoft.com/office/drawing/2014/main" id="{D03CC9D8-E215-299A-D88D-2AE9D51B8CFF}"/>
              </a:ext>
            </a:extLst>
          </p:cNvPr>
          <p:cNvSpPr txBox="1"/>
          <p:nvPr/>
        </p:nvSpPr>
        <p:spPr>
          <a:xfrm>
            <a:off x="873062" y="4070786"/>
            <a:ext cx="7712223" cy="646331"/>
          </a:xfrm>
          <a:prstGeom prst="rect">
            <a:avLst/>
          </a:prstGeom>
          <a:noFill/>
          <a:ln>
            <a:solidFill>
              <a:schemeClr val="tx1"/>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秒間のデータ量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回に発生するデータ量</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量子化ビット数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秒間に発生数データ数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標本周波数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b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チャネル数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ステレオは左右</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モノラルは</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n</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秒間のデータ量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秒間のデータ量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秒数</a:t>
            </a:r>
          </a:p>
        </p:txBody>
      </p:sp>
      <p:sp>
        <p:nvSpPr>
          <p:cNvPr id="29" name="テキスト ボックス 28">
            <a:extLst>
              <a:ext uri="{FF2B5EF4-FFF2-40B4-BE49-F238E27FC236}">
                <a16:creationId xmlns:a16="http://schemas.microsoft.com/office/drawing/2014/main" id="{A5AF0DE3-93FB-CEAB-F30B-A120C0C27349}"/>
              </a:ext>
            </a:extLst>
          </p:cNvPr>
          <p:cNvSpPr txBox="1"/>
          <p:nvPr/>
        </p:nvSpPr>
        <p:spPr>
          <a:xfrm>
            <a:off x="857213" y="4745197"/>
            <a:ext cx="7712223" cy="1200329"/>
          </a:xfrm>
          <a:prstGeom prst="rect">
            <a:avLst/>
          </a:prstGeom>
          <a:no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計算例</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標本化周波数</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44000Hz</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で量子化ビット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ビットでデジタル化する</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分のステレオ音楽の場合、何</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MB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になるか。</a:t>
            </a:r>
            <a:endPar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(1B = 8bit, 1KB=1000B, 1MB=1000KB</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の場合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秒間のデータ量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44000Hz x 2</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チャンネル</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1408,000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176KB</a:t>
            </a:r>
            <a:b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b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n</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秒間のデータ量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176KB * 60</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秒</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x3</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分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31.68MB</a:t>
            </a: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ポイント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16</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ビット</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 x 44000Hz </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の部分を</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2</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バイト </a:t>
            </a:r>
            <a:r>
              <a:rPr kumimoji="1" lang="en-US" altLang="ja-JP"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x 44KH</a:t>
            </a:r>
            <a:r>
              <a:rPr kumimoji="1" lang="ja-JP" altLang="en-US" sz="1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rPr>
              <a:t>に変換しておくと計算が楽。</a:t>
            </a:r>
          </a:p>
        </p:txBody>
      </p:sp>
    </p:spTree>
    <p:extLst>
      <p:ext uri="{BB962C8B-B14F-4D97-AF65-F5344CB8AC3E}">
        <p14:creationId xmlns:p14="http://schemas.microsoft.com/office/powerpoint/2010/main" val="18418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22" presetClass="entr" presetSubtype="8" fill="hold" nodeType="withEffect">
                                  <p:stCondLst>
                                    <p:cond delay="280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17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2422</TotalTime>
  <Words>6576</Words>
  <Application>Microsoft Office PowerPoint</Application>
  <PresentationFormat>画面に合わせる (4:3)</PresentationFormat>
  <Paragraphs>1147</Paragraphs>
  <Slides>70</Slides>
  <Notes>5</Notes>
  <HiddenSlides>0</HiddenSlides>
  <MMClips>24</MMClips>
  <ScaleCrop>false</ScaleCrop>
  <HeadingPairs>
    <vt:vector size="8" baseType="variant">
      <vt:variant>
        <vt:lpstr>使用されているフォント</vt:lpstr>
      </vt:variant>
      <vt:variant>
        <vt:i4>9</vt:i4>
      </vt:variant>
      <vt:variant>
        <vt:lpstr>テーマ</vt:lpstr>
      </vt:variant>
      <vt:variant>
        <vt:i4>5</vt:i4>
      </vt:variant>
      <vt:variant>
        <vt:lpstr>埋め込まれた OLE サーバー</vt:lpstr>
      </vt:variant>
      <vt:variant>
        <vt:i4>1</vt:i4>
      </vt:variant>
      <vt:variant>
        <vt:lpstr>スライド タイトル</vt:lpstr>
      </vt:variant>
      <vt:variant>
        <vt:i4>70</vt:i4>
      </vt:variant>
    </vt:vector>
  </HeadingPairs>
  <TitlesOfParts>
    <vt:vector size="85" baseType="lpstr">
      <vt:lpstr>UD デジタル 教科書体 NP-B</vt:lpstr>
      <vt:lpstr>メイリオ</vt:lpstr>
      <vt:lpstr>游ゴシック</vt:lpstr>
      <vt:lpstr>游ゴシック</vt:lpstr>
      <vt:lpstr>游ゴシック Light</vt:lpstr>
      <vt:lpstr>Arial</vt:lpstr>
      <vt:lpstr>Calibri</vt:lpstr>
      <vt:lpstr>Calibri Light</vt:lpstr>
      <vt:lpstr>Wingdings</vt:lpstr>
      <vt:lpstr>Office テーマ</vt:lpstr>
      <vt:lpstr>1_Office テーマ</vt:lpstr>
      <vt:lpstr>標準デザイン</vt:lpstr>
      <vt:lpstr>1_標準デザイン</vt:lpstr>
      <vt:lpstr>2_標準デザイン</vt:lpstr>
      <vt:lpstr>Image</vt:lpstr>
      <vt:lpstr>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音が聞こえるって何?</vt:lpstr>
      <vt:lpstr>デジタル化の考え方</vt:lpstr>
      <vt:lpstr>PowerPoint プレゼンテーション</vt:lpstr>
      <vt:lpstr>七色を作る</vt:lpstr>
      <vt:lpstr>物を見るしくみ</vt:lpstr>
      <vt:lpstr>色って何?</vt:lpstr>
      <vt:lpstr>色って何?</vt:lpstr>
      <vt:lpstr>色を作る</vt:lpstr>
      <vt:lpstr>色の合成</vt:lpstr>
      <vt:lpstr>色の合成</vt:lpstr>
      <vt:lpstr>PowerPoint プレゼンテーション</vt:lpstr>
      <vt:lpstr>PowerPoint プレゼンテーション</vt:lpstr>
      <vt:lpstr>静止画・動画・音声の圧縮</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夏休みの学習例</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Go Ota</dc:creator>
  <cp:lastModifiedBy>Ota Go</cp:lastModifiedBy>
  <cp:revision>49</cp:revision>
  <cp:lastPrinted>2024-07-18T23:44:18Z</cp:lastPrinted>
  <dcterms:created xsi:type="dcterms:W3CDTF">2023-04-01T21:23:15Z</dcterms:created>
  <dcterms:modified xsi:type="dcterms:W3CDTF">2024-07-18T23:44:41Z</dcterms:modified>
</cp:coreProperties>
</file>